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9" r:id="rId4"/>
    <p:sldId id="284" r:id="rId5"/>
    <p:sldId id="285" r:id="rId6"/>
    <p:sldId id="286" r:id="rId7"/>
    <p:sldId id="287" r:id="rId8"/>
    <p:sldId id="288" r:id="rId9"/>
    <p:sldId id="261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265" r:id="rId25"/>
  </p:sldIdLst>
  <p:sldSz cx="9144000" cy="6858000" type="screen4x3"/>
  <p:notesSz cx="6858000" cy="9144000"/>
  <p:defaultTextStyle>
    <a:lvl1pPr marL="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7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5C22544A-7EE6-4342-B048-85BDC9FD1C3A}" styleName="Medium Style 2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es-ES" sz="1200"/>
            </a:lvl1pPr>
            <a:extLst/>
          </a:lstStyle>
          <a:p>
            <a:fld id="{C238408C-6839-46EE-8131-EDA75C487F2E}" type="datetimeFigureOut">
              <a:rPr/>
              <a:pPr/>
              <a:t>30/6/2006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es-ES" sz="1200"/>
            </a:lvl1pPr>
            <a:extLst/>
          </a:lstStyle>
          <a:p>
            <a:fld id="{87D77045-401A-4D5E-BFE3-54C21A8A6634}" type="slidenum">
              <a:rPr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17</a:t>
            </a:fld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18</a:t>
            </a:fld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19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20</a:t>
            </a:fld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21</a:t>
            </a:fld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22</a:t>
            </a:fld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24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3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s-ES"/>
          </a:p>
        </p:txBody>
      </p:sp>
      <p:sp>
        <p:nvSpPr>
          <p:cNvPr id="36" name="Shape 35"/>
          <p:cNvSpPr>
            <a:spLocks/>
          </p:cNvSpPr>
          <p:nvPr/>
        </p:nvSpPr>
        <p:spPr bwMode="auto">
          <a:xfrm>
            <a:off x="4821864" y="1066800"/>
            <a:ext cx="4343400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s-ES"/>
          </a:p>
        </p:txBody>
      </p:sp>
      <p:sp>
        <p:nvSpPr>
          <p:cNvPr id="43" name="Shape 42"/>
          <p:cNvSpPr>
            <a:spLocks/>
          </p:cNvSpPr>
          <p:nvPr/>
        </p:nvSpPr>
        <p:spPr bwMode="auto">
          <a:xfrm>
            <a:off x="290624" y="-14176"/>
            <a:ext cx="5562600" cy="6553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s-ES"/>
          </a:p>
        </p:txBody>
      </p:sp>
      <p:sp>
        <p:nvSpPr>
          <p:cNvPr id="22" name="Shape 21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s-ES"/>
          </a:p>
        </p:txBody>
      </p:sp>
      <p:sp>
        <p:nvSpPr>
          <p:cNvPr id="24" name="Shape 23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s-ES"/>
          </a:p>
        </p:txBody>
      </p:sp>
      <p:sp>
        <p:nvSpPr>
          <p:cNvPr id="26" name="Shape 25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s-ES"/>
          </a:p>
        </p:txBody>
      </p:sp>
      <p:sp>
        <p:nvSpPr>
          <p:cNvPr id="27" name="Shape 26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s-E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</p:spPr>
        <p:txBody>
          <a:bodyPr/>
          <a:lstStyle>
            <a:extLst/>
          </a:lstStyle>
          <a:p>
            <a:fld id="{743653DA-8BF4-4869-96FE-9BCF43372D46}" type="datetimeFigureOut">
              <a:rPr/>
              <a:pPr/>
              <a:t>30/6/2006</a:t>
            </a:fld>
            <a:endParaRPr kumimoji="0" lang="es-E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extLst/>
          </a:lstStyle>
          <a:p>
            <a:endParaRPr kumimoji="0" lang="es-E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</p:spPr>
        <p:txBody>
          <a:bodyPr/>
          <a:lstStyle>
            <a:extLst/>
          </a:lstStyle>
          <a:p>
            <a:fld id="{72AC53DF-4216-466D-99A7-94400E6C2A25}" type="slidenum">
              <a:rPr/>
              <a:pPr/>
              <a:t>‹Nº›</a:t>
            </a:fld>
            <a:endParaRPr kumimoji="0" lang="es-E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45" name="Rectangle 44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alpha val="50000"/>
              <a:satMod val="18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33400" y="464504"/>
            <a:ext cx="8153400" cy="774192"/>
          </a:xfrm>
        </p:spPr>
        <p:txBody>
          <a:bodyPr/>
          <a:lstStyle>
            <a:lvl1pPr marR="9144" algn="r" eaLnBrk="1" latinLnBrk="0" hangingPunct="1">
              <a:defRPr kumimoji="0" lang="es-ES" sz="3800"/>
            </a:lvl1pPr>
            <a:extLst/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838381" y="1371600"/>
            <a:ext cx="3848419" cy="457200"/>
          </a:xfrm>
        </p:spPr>
        <p:txBody>
          <a:bodyPr tIns="0"/>
          <a:lstStyle>
            <a:lvl1pPr marL="0" indent="0" algn="r" eaLnBrk="1" latinLnBrk="0" hangingPunct="1">
              <a:spcBef>
                <a:spcPts val="0"/>
              </a:spcBef>
              <a:buNone/>
              <a:defRPr kumimoji="0" lang="es-ES" sz="2000">
                <a:solidFill>
                  <a:schemeClr val="tx1"/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pPr eaLnBrk="1" latinLnBrk="0" hangingPunct="1"/>
            <a:r>
              <a:rPr lang="es-ES" smtClean="0"/>
              <a:t>Haga clic para modificar el estilo de subtítulo del patrón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59" name="Rectangle 5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60" name="Rectangle 5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61" name="Rectangle 6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62" name="Rectangle 6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129108-AC8D-4212-9283-60D9E99BF07A}" type="datetimeFigureOut">
              <a:rPr/>
              <a:pPr/>
              <a:t>30/6/2006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52800"/>
            <a:ext cx="7772400" cy="1974059"/>
          </a:xfrm>
        </p:spPr>
        <p:txBody>
          <a:bodyPr anchor="b">
            <a:scene3d>
              <a:camera prst="orthographicFront">
                <a:rot lat="0" lon="0" rev="0"/>
              </a:camera>
              <a:lightRig rig="contrasting" dir="t">
                <a:rot lat="0" lon="0" rev="7500000"/>
              </a:lightRig>
            </a:scene3d>
            <a:sp3d contourW="6350" prstMaterial="metal">
              <a:bevelT w="13081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eaLnBrk="1" latinLnBrk="0" hangingPunct="1">
              <a:buNone/>
              <a:defRPr kumimoji="0" lang="es-ES" sz="4000" b="1" cap="all">
                <a:ln/>
                <a:solidFill>
                  <a:schemeClr val="tx1"/>
                </a:solidFill>
                <a:effectLst>
                  <a:reflection blurRad="12700" stA="50000" endPos="50000" dir="5400000" sy="-100000" rotWithShape="0"/>
                </a:effectLst>
              </a:defRPr>
            </a:lvl1pPr>
            <a:extLst/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334000"/>
            <a:ext cx="7772400" cy="1052512"/>
          </a:xfrm>
        </p:spPr>
        <p:txBody>
          <a:bodyPr anchor="t"/>
          <a:lstStyle>
            <a:lvl1pPr marL="374904" eaLnBrk="1" latinLnBrk="0" hangingPunct="1">
              <a:buNone/>
              <a:defRPr kumimoji="0" lang="es-ES" sz="2000">
                <a:solidFill>
                  <a:schemeClr val="tx2"/>
                </a:solidFill>
              </a:defRPr>
            </a:lvl1pPr>
            <a:lvl2pPr eaLnBrk="1" latinLnBrk="0" hangingPunct="1">
              <a:buNone/>
              <a:defRPr kumimoji="0" lang="es-ES" sz="1800">
                <a:solidFill>
                  <a:schemeClr val="tx1">
                    <a:tint val="75000"/>
                  </a:schemeClr>
                </a:solidFill>
              </a:defRPr>
            </a:lvl2pPr>
            <a:lvl3pPr eaLnBrk="1" latinLnBrk="0" hangingPunct="1">
              <a:buNone/>
              <a:defRPr kumimoji="0" lang="es-ES" sz="1600">
                <a:solidFill>
                  <a:schemeClr val="tx1">
                    <a:tint val="75000"/>
                  </a:schemeClr>
                </a:solidFill>
              </a:defRPr>
            </a:lvl3pPr>
            <a:lvl4pPr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4pPr>
            <a:lvl5pPr eaLnBrk="1" latinLnBrk="0" hangingPunct="1">
              <a:buNone/>
              <a:defRPr kumimoji="0" lang="es-ES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ED3D3-6235-4F4C-B439-DF277FB555A7}" type="datetimeFigureOut">
              <a:rPr/>
              <a:pPr/>
              <a:t>30/6/2006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extLst/>
          </a:lstStyle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‹Nº›</a:t>
            </a:fld>
            <a:endParaRPr kumimoji="0"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550"/>
            <a:ext cx="8229600" cy="1295400"/>
          </a:xfrm>
        </p:spPr>
        <p:txBody>
          <a:bodyPr anchor="ctr"/>
          <a:lstStyle>
            <a:extLst/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600200"/>
            <a:ext cx="4038600" cy="4525963"/>
          </a:xfrm>
        </p:spPr>
        <p:txBody>
          <a:bodyPr/>
          <a:lstStyle>
            <a:lvl1pPr marL="0" indent="0" eaLnBrk="1" latinLnBrk="0" hangingPunct="1">
              <a:buFontTx/>
              <a:buNone/>
              <a:defRPr kumimoji="0" lang="es-ES" sz="20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600200"/>
            <a:ext cx="4038600" cy="4525963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5F1E3E-4B2F-4895-B65E-28B2E64F39F6}" type="datetimeFigureOut">
              <a:rPr/>
              <a:pPr/>
              <a:t>30/6/2006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‹Nº›</a:t>
            </a:fld>
            <a:endParaRPr kumimoji="0"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402264"/>
            <a:ext cx="8686800" cy="886265"/>
          </a:xfrm>
          <a:prstGeom prst="rect">
            <a:avLst/>
          </a:prstGeom>
          <a:solidFill>
            <a:schemeClr val="bg2">
              <a:alpha val="50000"/>
              <a:satMod val="18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 eaLnBrk="1" latinLnBrk="0" hangingPunct="1">
              <a:defRPr kumimoji="0" lang="es-ES" sz="4000"/>
            </a:lvl1pPr>
            <a:extLst/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 eaLnBrk="1" latinLnBrk="0" hangingPunct="1">
              <a:buNone/>
              <a:defRPr kumimoji="0" lang="es-ES" sz="2400" b="1">
                <a:solidFill>
                  <a:schemeClr val="accent2"/>
                </a:solidFill>
              </a:defRPr>
            </a:lvl1pPr>
            <a:lvl2pPr eaLnBrk="1" latinLnBrk="0" hangingPunct="1">
              <a:buNone/>
              <a:defRPr kumimoji="0" lang="es-ES" sz="2000" b="1"/>
            </a:lvl2pPr>
            <a:lvl3pPr eaLnBrk="1" latinLnBrk="0" hangingPunct="1">
              <a:buNone/>
              <a:defRPr kumimoji="0" lang="es-ES" sz="1800" b="1"/>
            </a:lvl3pPr>
            <a:lvl4pPr eaLnBrk="1" latinLnBrk="0" hangingPunct="1">
              <a:buNone/>
              <a:defRPr kumimoji="0" lang="es-ES" sz="1600" b="1"/>
            </a:lvl4pPr>
            <a:lvl5pPr eaLnBrk="1" latinLnBrk="0" hangingPunct="1">
              <a:buNone/>
              <a:defRPr kumimoji="0" lang="es-ES" sz="1600" b="1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 eaLnBrk="1" latinLnBrk="0" hangingPunct="1">
              <a:buNone/>
              <a:defRPr kumimoji="0" lang="es-ES" sz="2400" b="1">
                <a:solidFill>
                  <a:schemeClr val="accent2"/>
                </a:solidFill>
              </a:defRPr>
            </a:lvl1pPr>
            <a:lvl2pPr eaLnBrk="1" latinLnBrk="0" hangingPunct="1">
              <a:buNone/>
              <a:defRPr kumimoji="0" lang="es-ES" sz="2000" b="1"/>
            </a:lvl2pPr>
            <a:lvl3pPr eaLnBrk="1" latinLnBrk="0" hangingPunct="1">
              <a:buNone/>
              <a:defRPr kumimoji="0" lang="es-ES" sz="1800" b="1"/>
            </a:lvl3pPr>
            <a:lvl4pPr eaLnBrk="1" latinLnBrk="0" hangingPunct="1">
              <a:buNone/>
              <a:defRPr kumimoji="0" lang="es-ES" sz="1600" b="1"/>
            </a:lvl4pPr>
            <a:lvl5pPr eaLnBrk="1" latinLnBrk="0" hangingPunct="1">
              <a:buNone/>
              <a:defRPr kumimoji="0" lang="es-ES" sz="1600" b="1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 eaLnBrk="1" latinLnBrk="0" hangingPunct="1">
              <a:defRPr kumimoji="0" lang="es-ES" sz="2400"/>
            </a:lvl1pPr>
            <a:lvl2pPr eaLnBrk="1" latinLnBrk="0" hangingPunct="1">
              <a:defRPr kumimoji="0" lang="es-ES" sz="2000"/>
            </a:lvl2pPr>
            <a:lvl3pPr eaLnBrk="1" latinLnBrk="0" hangingPunct="1">
              <a:defRPr kumimoji="0" lang="es-ES" sz="1800"/>
            </a:lvl3pPr>
            <a:lvl4pPr eaLnBrk="1" latinLnBrk="0" hangingPunct="1">
              <a:defRPr kumimoji="0" lang="es-ES" sz="1600"/>
            </a:lvl4pPr>
            <a:lvl5pPr eaLnBrk="1" latinLnBrk="0" hangingPunct="1">
              <a:defRPr kumimoji="0" lang="es-ES"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 eaLnBrk="1" latinLnBrk="0" hangingPunct="1">
              <a:defRPr kumimoji="0" lang="es-ES" sz="2400"/>
            </a:lvl1pPr>
            <a:lvl2pPr eaLnBrk="1" latinLnBrk="0" hangingPunct="1">
              <a:defRPr kumimoji="0" lang="es-ES" sz="2000"/>
            </a:lvl2pPr>
            <a:lvl3pPr eaLnBrk="1" latinLnBrk="0" hangingPunct="1">
              <a:defRPr kumimoji="0" lang="es-ES" sz="1800"/>
            </a:lvl3pPr>
            <a:lvl4pPr eaLnBrk="1" latinLnBrk="0" hangingPunct="1">
              <a:defRPr kumimoji="0" lang="es-ES" sz="1600"/>
            </a:lvl4pPr>
            <a:lvl5pPr eaLnBrk="1" latinLnBrk="0" hangingPunct="1">
              <a:defRPr kumimoji="0" lang="es-ES"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085435-8225-4333-BFFA-0096413F0D76}" type="datetimeFigureOut">
              <a:rPr/>
              <a:pPr/>
              <a:t>30/6/2006</a:t>
            </a:fld>
            <a:endParaRPr kumimoji="0"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‹Nº›</a:t>
            </a:fld>
            <a:endParaRPr kumimoji="0" lang="es-E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 eaLnBrk="1" latinLnBrk="0" hangingPunct="1">
              <a:defRPr kumimoji="0" lang="es-ES" sz="4000" cap="none" baseline="0"/>
            </a:lvl1pPr>
            <a:extLst/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3C494-2A87-468C-A21B-CB14FB9ABB00}" type="datetimeFigureOut">
              <a:rPr/>
              <a:pPr/>
              <a:t>30/6/2006</a:t>
            </a:fld>
            <a:endParaRPr kumimoji="0"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180FA0-5B31-4864-A2BB-719EA5A679C6}" type="datetimeFigureOut">
              <a:rPr/>
              <a:pPr/>
              <a:t>30/6/2006</a:t>
            </a:fld>
            <a:endParaRPr kumimoji="0"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‹Nº›</a:t>
            </a:fld>
            <a:endParaRPr kumimoji="0"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 eaLnBrk="1" latinLnBrk="0" hangingPunct="1">
              <a:buNone/>
              <a:defRPr kumimoji="0" lang="es-ES" sz="3600" b="0"/>
            </a:lvl1pPr>
            <a:extLst/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 eaLnBrk="1" latinLnBrk="0" hangingPunct="1">
              <a:buNone/>
              <a:defRPr kumimoji="0" lang="es-ES" sz="1800"/>
            </a:lvl1pPr>
            <a:lvl2pPr eaLnBrk="1" latinLnBrk="0" hangingPunct="1">
              <a:buNone/>
              <a:defRPr kumimoji="0" lang="es-ES" sz="1200"/>
            </a:lvl2pPr>
            <a:lvl3pPr eaLnBrk="1" latinLnBrk="0" hangingPunct="1">
              <a:buNone/>
              <a:defRPr kumimoji="0" lang="es-ES" sz="1000"/>
            </a:lvl3pPr>
            <a:lvl4pPr eaLnBrk="1" latinLnBrk="0" hangingPunct="1">
              <a:buNone/>
              <a:defRPr kumimoji="0" lang="es-ES" sz="900"/>
            </a:lvl4pPr>
            <a:lvl5pPr eaLnBrk="1" latinLnBrk="0" hangingPunct="1">
              <a:buNone/>
              <a:defRPr kumimoji="0" lang="es-ES" sz="9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 eaLnBrk="1" latinLnBrk="0" hangingPunct="1">
              <a:defRPr kumimoji="0" lang="es-ES" sz="3200"/>
            </a:lvl1pPr>
            <a:lvl2pPr eaLnBrk="1" latinLnBrk="0" hangingPunct="1">
              <a:defRPr kumimoji="0" lang="es-ES" sz="2800"/>
            </a:lvl2pPr>
            <a:lvl3pPr eaLnBrk="1" latinLnBrk="0" hangingPunct="1">
              <a:defRPr kumimoji="0" lang="es-ES" sz="2400"/>
            </a:lvl3pPr>
            <a:lvl4pPr eaLnBrk="1" latinLnBrk="0" hangingPunct="1">
              <a:defRPr kumimoji="0" lang="es-ES" sz="2000"/>
            </a:lvl4pPr>
            <a:lvl5pPr eaLnBrk="1" latinLnBrk="0" hangingPunct="1">
              <a:defRPr kumimoji="0" lang="es-ES"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CC0C8-36B8-442A-833D-B6AACE86BB77}" type="datetimeFigureOut">
              <a:rPr/>
              <a:pPr/>
              <a:t>30/6/2006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‹Nº›</a:t>
            </a:fld>
            <a:endParaRPr kumimoji="0"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oup 17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6858000" cy="914400"/>
          </a:xfrm>
        </p:spPr>
        <p:txBody>
          <a:bodyPr anchor="b"/>
          <a:lstStyle>
            <a:lvl1pPr algn="l" eaLnBrk="1" latinLnBrk="0" hangingPunct="1">
              <a:buNone/>
              <a:defRPr kumimoji="0" lang="es-ES" sz="2100" b="0"/>
            </a:lvl1pPr>
            <a:extLst/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6712" y="1905000"/>
            <a:ext cx="8778240" cy="4960144"/>
          </a:xfrm>
        </p:spPr>
        <p:txBody>
          <a:bodyPr/>
          <a:lstStyle>
            <a:lvl1pPr eaLnBrk="1" latinLnBrk="0" hangingPunct="1">
              <a:buNone/>
              <a:defRPr kumimoji="0" lang="es-ES"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150144"/>
            <a:ext cx="6858000" cy="685800"/>
          </a:xfrm>
        </p:spPr>
        <p:txBody>
          <a:bodyPr/>
          <a:lstStyle>
            <a:lvl1pPr marL="27432" indent="0" eaLnBrk="1" latinLnBrk="0" hangingPunct="1">
              <a:spcBef>
                <a:spcPts val="0"/>
              </a:spcBef>
              <a:buNone/>
              <a:defRPr kumimoji="0" lang="es-ES" sz="1400">
                <a:solidFill>
                  <a:srgbClr val="FFFFFF"/>
                </a:solidFill>
              </a:defRPr>
            </a:lvl1pPr>
            <a:lvl2pPr eaLnBrk="1" latinLnBrk="0" hangingPunct="1">
              <a:defRPr kumimoji="0" lang="es-ES" sz="1200"/>
            </a:lvl2pPr>
            <a:lvl3pPr eaLnBrk="1" latinLnBrk="0" hangingPunct="1">
              <a:defRPr kumimoji="0" lang="es-ES" sz="1000"/>
            </a:lvl3pPr>
            <a:lvl4pPr eaLnBrk="1" latinLnBrk="0" hangingPunct="1">
              <a:defRPr kumimoji="0" lang="es-ES" sz="900"/>
            </a:lvl4pPr>
            <a:lvl5pPr eaLnBrk="1" latinLnBrk="0" hangingPunct="1">
              <a:defRPr kumimoji="0" lang="es-ES" sz="9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14" name="Group 17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20EC5-AC53-4169-941E-EDF10CD23748}" type="datetimeFigureOut">
              <a:rPr/>
              <a:pPr/>
              <a:t>30/6/2006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D93096-5B34-4342-9326-69289CEAE4C2}" type="slidenum">
              <a:rPr/>
              <a:pPr/>
              <a:t>‹Nº›</a:t>
            </a:fld>
            <a:endParaRPr kumimoji="0"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pPr eaLnBrk="1" latinLnBrk="0" hangingPunct="1"/>
            <a:r>
              <a:rPr kumimoji="0" lang="es-ES" smtClean="0"/>
              <a:t>Haga clic para modificar el estilo de título del patrón</a:t>
            </a:r>
            <a:endParaRPr kumimoji="0" lang="en-US" smtClean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lang="es-ES" sz="1100">
                <a:solidFill>
                  <a:schemeClr val="tx2"/>
                </a:solidFill>
              </a:defRPr>
            </a:lvl1pPr>
            <a:extLst/>
          </a:lstStyle>
          <a:p>
            <a:fld id="{8D3816DF-213E-421B-92D3-C068DBB023D6}" type="datetimeFigureOut">
              <a:rPr kumimoji="0" lang="es-ES">
                <a:solidFill>
                  <a:schemeClr val="tx2"/>
                </a:solidFill>
              </a:rPr>
              <a:pPr/>
              <a:t>24/01/2012</a:t>
            </a:fld>
            <a:endParaRPr kumimoji="0" lang="es-ES" sz="110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lang="es-ES" sz="11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kumimoji="0" lang="es-ES" sz="110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lang="es-ES" sz="1200">
                <a:solidFill>
                  <a:schemeClr val="tx2"/>
                </a:solidFill>
              </a:defRPr>
            </a:lvl1pPr>
            <a:extLst/>
          </a:lstStyle>
          <a:p>
            <a:pPr algn="l"/>
            <a:fld id="{72AC53DF-4216-466D-99A7-94400E6C2A25}" type="slidenum">
              <a:rPr kumimoji="0" lang="es-ES" sz="1200">
                <a:solidFill>
                  <a:schemeClr val="tx2"/>
                </a:solidFill>
              </a:rPr>
              <a:pPr algn="l"/>
              <a:t>‹Nº›</a:t>
            </a:fld>
            <a:endParaRPr kumimoji="0" lang="es-E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kumimoji="0" lang="es-ES" sz="4000" kern="1200" spc="-150" baseline="0">
          <a:solidFill>
            <a:schemeClr val="tx2">
              <a:satMod val="200000"/>
            </a:schemeClr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SzPct val="95000"/>
        <a:buFont typeface="Wingdings"/>
        <a:buChar char=""/>
        <a:defRPr kumimoji="0" lang="es-ES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lang="es-ES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lang="es-ES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lang="es-ES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lang="es-ES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lang="es-ES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lang="es-ES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571472" y="3352800"/>
            <a:ext cx="8358246" cy="1974059"/>
          </a:xfrm>
        </p:spPr>
        <p:txBody>
          <a:bodyPr/>
          <a:lstStyle>
            <a:extLst/>
          </a:lstStyle>
          <a:p>
            <a:r>
              <a:rPr lang="es-ES" sz="3800" dirty="0" smtClean="0"/>
              <a:t>Software de gestión de versiones </a:t>
            </a:r>
            <a:r>
              <a:rPr smtClean="0">
                <a:solidFill>
                  <a:schemeClr val="accent1"/>
                </a:solidFill>
              </a:rPr>
              <a:t/>
            </a:r>
            <a:br>
              <a:rPr smtClean="0">
                <a:solidFill>
                  <a:schemeClr val="accent1"/>
                </a:solidFill>
              </a:rPr>
            </a:br>
            <a:r>
              <a:rPr sz="3200" smtClean="0">
                <a:solidFill>
                  <a:schemeClr val="accent1"/>
                </a:solidFill>
              </a:rPr>
              <a:t>Sistema de gestion de la configuracion</a:t>
            </a:r>
            <a:endParaRPr lang="es-ES" sz="3200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El Repositorio (1/5)</a:t>
            </a:r>
            <a:endParaRPr lang="es-ES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5425" y="1528763"/>
            <a:ext cx="615315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El Repositorio (2/5)</a:t>
            </a:r>
            <a:endParaRPr lang="es-ES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0675" y="1604963"/>
            <a:ext cx="596265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El Repositorio (3/5)</a:t>
            </a:r>
            <a:endParaRPr lang="es-ES" dirty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5913" y="1466850"/>
            <a:ext cx="5972175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El Repositorio (4/5)</a:t>
            </a:r>
            <a:endParaRPr lang="es-ES" dirty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9713" y="1552575"/>
            <a:ext cx="6124575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/>
          <p:nvPr/>
        </p:nvSpPr>
        <p:spPr>
          <a:xfrm>
            <a:off x="5857884" y="3214686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44</a:t>
            </a:r>
            <a:endParaRPr lang="es-P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El Repositorio (5/5)</a:t>
            </a:r>
            <a:endParaRPr lang="es-ES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5425" y="1404938"/>
            <a:ext cx="6153150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CuadroTexto"/>
          <p:cNvSpPr txBox="1"/>
          <p:nvPr/>
        </p:nvSpPr>
        <p:spPr>
          <a:xfrm>
            <a:off x="6572264" y="1857364"/>
            <a:ext cx="357190" cy="27699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44</a:t>
            </a:r>
            <a:endParaRPr lang="es-PE" sz="12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6643702" y="2794811"/>
            <a:ext cx="357190" cy="27699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44</a:t>
            </a:r>
            <a:endParaRPr lang="es-PE" sz="1200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4000496" y="1967428"/>
            <a:ext cx="357190" cy="27699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44</a:t>
            </a:r>
            <a:endParaRPr lang="es-PE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Arquitectura de SVN</a:t>
            </a:r>
            <a:endParaRPr lang="es-ES" dirty="0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357298"/>
            <a:ext cx="5072098" cy="50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Problemas Comunes del Repositorio</a:t>
            </a:r>
            <a:br>
              <a:rPr lang="es-ES" dirty="0" smtClean="0"/>
            </a:br>
            <a:r>
              <a:rPr sz="2400" smtClean="0"/>
              <a:t>(Compartir Archivos)</a:t>
            </a:r>
            <a:endParaRPr lang="es-ES" sz="2400" dirty="0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1357298"/>
            <a:ext cx="5583907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Problemas Comunes del Repositorio</a:t>
            </a:r>
            <a:br>
              <a:rPr lang="es-ES" dirty="0" smtClean="0"/>
            </a:br>
            <a:r>
              <a:rPr sz="2400" smtClean="0"/>
              <a:t>(Bloquear Archivos)</a:t>
            </a:r>
            <a:endParaRPr lang="es-ES" sz="2400" dirty="0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500174"/>
            <a:ext cx="5159907" cy="5143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Las Revisiones</a:t>
            </a:r>
            <a:endParaRPr lang="es-ES" sz="2400" dirty="0"/>
          </a:p>
        </p:txBody>
      </p:sp>
      <p:sp>
        <p:nvSpPr>
          <p:cNvPr id="6" name="Rectangle 2"/>
          <p:cNvSpPr>
            <a:spLocks noGrp="1"/>
          </p:cNvSpPr>
          <p:nvPr>
            <p:ph sz="half" idx="1"/>
          </p:nvPr>
        </p:nvSpPr>
        <p:spPr>
          <a:xfrm>
            <a:off x="465138" y="1600200"/>
            <a:ext cx="8393142" cy="4525963"/>
          </a:xfrm>
        </p:spPr>
        <p:txBody>
          <a:bodyPr/>
          <a:lstStyle>
            <a:extLst/>
          </a:lstStyle>
          <a:p>
            <a:pPr>
              <a:buFont typeface="Wingdings" pitchFamily="2" charset="2"/>
              <a:buChar char="Ø"/>
            </a:pPr>
            <a:r>
              <a:rPr lang="es-PE" dirty="0" smtClean="0"/>
              <a:t>Numero entero incremental asignado a cada </a:t>
            </a:r>
            <a:r>
              <a:rPr lang="es-PE" dirty="0" err="1" smtClean="0"/>
              <a:t>modificacion</a:t>
            </a:r>
            <a:r>
              <a:rPr lang="es-PE" dirty="0" smtClean="0"/>
              <a:t> (</a:t>
            </a:r>
            <a:r>
              <a:rPr lang="es-PE" dirty="0" err="1" smtClean="0"/>
              <a:t>commit</a:t>
            </a:r>
            <a:r>
              <a:rPr lang="es-PE" dirty="0" smtClean="0"/>
              <a:t>).</a:t>
            </a:r>
          </a:p>
          <a:p>
            <a:pPr>
              <a:buFont typeface="Wingdings" pitchFamily="2" charset="2"/>
              <a:buChar char="Ø"/>
            </a:pPr>
            <a:r>
              <a:rPr lang="es-PE" dirty="0" err="1" smtClean="0"/>
              <a:t>Repository-wide</a:t>
            </a:r>
            <a:r>
              <a:rPr lang="es-PE" dirty="0" smtClean="0"/>
              <a:t>: un </a:t>
            </a:r>
            <a:r>
              <a:rPr lang="es-PE" dirty="0" err="1" smtClean="0"/>
              <a:t>commit</a:t>
            </a:r>
            <a:r>
              <a:rPr lang="es-PE" dirty="0" smtClean="0"/>
              <a:t> incrementa la </a:t>
            </a:r>
            <a:r>
              <a:rPr lang="es-PE" dirty="0" err="1" smtClean="0"/>
              <a:t>revision</a:t>
            </a:r>
            <a:r>
              <a:rPr lang="es-PE" dirty="0" smtClean="0"/>
              <a:t> de todos los ficheros y directorios del repo.</a:t>
            </a:r>
            <a:endParaRPr lang="es-ES" dirty="0"/>
          </a:p>
        </p:txBody>
      </p:sp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071810"/>
            <a:ext cx="6715172" cy="3243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err="1" smtClean="0"/>
              <a:t>Trunk</a:t>
            </a:r>
            <a:r>
              <a:rPr smtClean="0"/>
              <a:t>, Tags y Branches</a:t>
            </a:r>
            <a:endParaRPr lang="es-ES" sz="2400" dirty="0"/>
          </a:p>
        </p:txBody>
      </p:sp>
      <p:sp>
        <p:nvSpPr>
          <p:cNvPr id="6" name="Rectangle 2"/>
          <p:cNvSpPr>
            <a:spLocks noGrp="1"/>
          </p:cNvSpPr>
          <p:nvPr>
            <p:ph sz="half" idx="1"/>
          </p:nvPr>
        </p:nvSpPr>
        <p:spPr>
          <a:xfrm>
            <a:off x="465138" y="1600200"/>
            <a:ext cx="8393142" cy="4525963"/>
          </a:xfrm>
        </p:spPr>
        <p:txBody>
          <a:bodyPr/>
          <a:lstStyle>
            <a:extLst/>
          </a:lstStyle>
          <a:p>
            <a:pPr algn="just"/>
            <a:r>
              <a:rPr lang="es-PE" dirty="0" smtClean="0"/>
              <a:t>La mayoría de la gente crea un directorio </a:t>
            </a:r>
            <a:r>
              <a:rPr lang="es-PE" dirty="0" err="1" smtClean="0"/>
              <a:t>trunk</a:t>
            </a:r>
            <a:r>
              <a:rPr lang="es-PE" dirty="0" smtClean="0"/>
              <a:t> (tronco) para alojar la "línea principal" del desarrollo, un directorio </a:t>
            </a:r>
            <a:r>
              <a:rPr lang="es-PE" dirty="0" err="1" smtClean="0"/>
              <a:t>branches</a:t>
            </a:r>
            <a:r>
              <a:rPr lang="es-PE" dirty="0" smtClean="0"/>
              <a:t> (ramas) para que contenga las copias/ramas, y un directorio </a:t>
            </a:r>
            <a:r>
              <a:rPr lang="es-PE" dirty="0" err="1" smtClean="0"/>
              <a:t>tags</a:t>
            </a:r>
            <a:r>
              <a:rPr lang="es-PE" dirty="0" smtClean="0"/>
              <a:t> (etiquetas) para contener las  copias/etiquetas.</a:t>
            </a:r>
            <a:endParaRPr lang="es-ES" dirty="0"/>
          </a:p>
        </p:txBody>
      </p:sp>
      <p:pic>
        <p:nvPicPr>
          <p:cNvPr id="63490" name="Picture 2" descr="http://www.scilab.org/images/subversion/svn_tree_websit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071810"/>
            <a:ext cx="7477125" cy="3543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Agenda</a:t>
            </a:r>
            <a:endParaRPr lang="es-ES" dirty="0">
              <a:solidFill>
                <a:schemeClr val="accent1"/>
              </a:soli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>
            <a:extLst/>
          </a:lstStyle>
          <a:p>
            <a:pPr>
              <a:lnSpc>
                <a:spcPct val="114000"/>
              </a:lnSpc>
              <a:buFont typeface="Arial" pitchFamily="34" charset="0"/>
              <a:buChar char="•"/>
            </a:pPr>
            <a:r>
              <a:rPr lang="es-ES" dirty="0" smtClean="0"/>
              <a:t>La importancia del Sistema de Gestión de la Configuración en el Proceso de Desarrollo y Mantenimiento de Software</a:t>
            </a:r>
          </a:p>
          <a:p>
            <a:pPr>
              <a:lnSpc>
                <a:spcPct val="114000"/>
              </a:lnSpc>
              <a:buFont typeface="Arial" pitchFamily="34" charset="0"/>
              <a:buChar char="•"/>
            </a:pPr>
            <a:r>
              <a:rPr smtClean="0"/>
              <a:t>La Importancia del Software de Gestion de Versiones en la Gestion de la Configuracion</a:t>
            </a:r>
          </a:p>
          <a:p>
            <a:pPr>
              <a:lnSpc>
                <a:spcPct val="114000"/>
              </a:lnSpc>
              <a:buFont typeface="Arial" pitchFamily="34" charset="0"/>
              <a:buChar char="•"/>
            </a:pPr>
            <a:r>
              <a:rPr smtClean="0"/>
              <a:t>El Problema</a:t>
            </a:r>
          </a:p>
          <a:p>
            <a:pPr>
              <a:lnSpc>
                <a:spcPct val="114000"/>
              </a:lnSpc>
              <a:buFont typeface="Arial" pitchFamily="34" charset="0"/>
              <a:buChar char="•"/>
            </a:pPr>
            <a:r>
              <a:rPr smtClean="0"/>
              <a:t>Que es SubVersion?</a:t>
            </a:r>
          </a:p>
          <a:p>
            <a:pPr>
              <a:lnSpc>
                <a:spcPct val="114000"/>
              </a:lnSpc>
              <a:buFont typeface="Arial" pitchFamily="34" charset="0"/>
              <a:buChar char="•"/>
            </a:pPr>
            <a:r>
              <a:rPr lang="es-ES" dirty="0" smtClean="0"/>
              <a:t>El Repositorio</a:t>
            </a:r>
          </a:p>
          <a:p>
            <a:pPr>
              <a:lnSpc>
                <a:spcPct val="114000"/>
              </a:lnSpc>
              <a:buFont typeface="Arial" pitchFamily="34" charset="0"/>
              <a:buChar char="•"/>
            </a:pPr>
            <a:r>
              <a:rPr lang="es-ES" dirty="0" smtClean="0"/>
              <a:t>Arquitectura de SVN</a:t>
            </a:r>
          </a:p>
          <a:p>
            <a:pPr>
              <a:lnSpc>
                <a:spcPct val="114000"/>
              </a:lnSpc>
              <a:buFont typeface="Arial" pitchFamily="34" charset="0"/>
              <a:buChar char="•"/>
            </a:pPr>
            <a:endParaRPr smtClean="0"/>
          </a:p>
          <a:p>
            <a:pPr>
              <a:lnSpc>
                <a:spcPct val="114000"/>
              </a:lnSpc>
            </a:pPr>
            <a:endParaRPr lang="es-ES" sz="2400" dirty="0"/>
          </a:p>
          <a:p>
            <a:endParaRPr lang="es-ES" dirty="0"/>
          </a:p>
        </p:txBody>
      </p:sp>
      <p:sp>
        <p:nvSpPr>
          <p:cNvPr id="7" name="Rectangle 2"/>
          <p:cNvSpPr>
            <a:spLocks noGrp="1"/>
          </p:cNvSpPr>
          <p:nvPr>
            <p:ph sz="half" idx="1"/>
          </p:nvPr>
        </p:nvSpPr>
        <p:spPr>
          <a:xfrm>
            <a:off x="4857752" y="1500174"/>
            <a:ext cx="4038600" cy="4525963"/>
          </a:xfrm>
        </p:spPr>
        <p:txBody>
          <a:bodyPr/>
          <a:lstStyle>
            <a:extLst/>
          </a:lstStyle>
          <a:p>
            <a:pPr>
              <a:lnSpc>
                <a:spcPct val="114000"/>
              </a:lnSpc>
              <a:buFont typeface="Arial" pitchFamily="34" charset="0"/>
              <a:buChar char="•"/>
            </a:pPr>
            <a:r>
              <a:rPr smtClean="0"/>
              <a:t>Problemas Comunes</a:t>
            </a:r>
            <a:endParaRPr lang="es-ES" dirty="0" smtClean="0"/>
          </a:p>
          <a:p>
            <a:pPr>
              <a:lnSpc>
                <a:spcPct val="114000"/>
              </a:lnSpc>
              <a:buFont typeface="Arial" pitchFamily="34" charset="0"/>
              <a:buChar char="•"/>
            </a:pPr>
            <a:r>
              <a:rPr lang="es-ES" dirty="0" smtClean="0"/>
              <a:t>Que son las revisiones?</a:t>
            </a:r>
          </a:p>
          <a:p>
            <a:pPr>
              <a:lnSpc>
                <a:spcPct val="114000"/>
              </a:lnSpc>
              <a:buFont typeface="Arial" pitchFamily="34" charset="0"/>
              <a:buChar char="•"/>
            </a:pPr>
            <a:r>
              <a:rPr lang="es-ES" dirty="0" smtClean="0"/>
              <a:t>Que es </a:t>
            </a:r>
            <a:r>
              <a:rPr lang="es-ES" dirty="0" err="1" smtClean="0"/>
              <a:t>TortoiseSVN</a:t>
            </a:r>
            <a:endParaRPr lang="es-ES" dirty="0" smtClean="0"/>
          </a:p>
          <a:p>
            <a:pPr>
              <a:lnSpc>
                <a:spcPct val="114000"/>
              </a:lnSpc>
              <a:buFont typeface="Arial" pitchFamily="34" charset="0"/>
              <a:buChar char="•"/>
            </a:pPr>
            <a:r>
              <a:rPr smtClean="0"/>
              <a:t>Que es ViewVC</a:t>
            </a:r>
          </a:p>
          <a:p>
            <a:pPr>
              <a:lnSpc>
                <a:spcPct val="114000"/>
              </a:lnSpc>
              <a:buFont typeface="Arial" pitchFamily="34" charset="0"/>
              <a:buChar char="•"/>
            </a:pPr>
            <a:r>
              <a:rPr smtClean="0"/>
              <a:t>Que es StatSVN</a:t>
            </a:r>
          </a:p>
          <a:p>
            <a:pPr>
              <a:lnSpc>
                <a:spcPct val="114000"/>
              </a:lnSpc>
              <a:buFont typeface="Arial" pitchFamily="34" charset="0"/>
              <a:buChar char="•"/>
            </a:pPr>
            <a:r>
              <a:rPr smtClean="0"/>
              <a:t>Preguntas</a:t>
            </a:r>
            <a:endParaRPr lang="es-ES" dirty="0" smtClean="0"/>
          </a:p>
          <a:p>
            <a:pPr>
              <a:lnSpc>
                <a:spcPct val="114000"/>
              </a:lnSpc>
              <a:buFont typeface="Arial" pitchFamily="34" charset="0"/>
              <a:buChar char="•"/>
            </a:pPr>
            <a:endParaRPr lang="es-ES" dirty="0" smtClean="0"/>
          </a:p>
          <a:p>
            <a:pPr>
              <a:lnSpc>
                <a:spcPct val="114000"/>
              </a:lnSpc>
            </a:pPr>
            <a:endParaRPr lang="es-ES" sz="2400" dirty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err="1" smtClean="0"/>
              <a:t>Tortoise</a:t>
            </a:r>
            <a:r>
              <a:rPr smtClean="0"/>
              <a:t>SVN</a:t>
            </a:r>
            <a:endParaRPr lang="es-ES" sz="2400" dirty="0"/>
          </a:p>
        </p:txBody>
      </p:sp>
      <p:sp>
        <p:nvSpPr>
          <p:cNvPr id="6" name="Rectangle 2"/>
          <p:cNvSpPr>
            <a:spLocks noGrp="1"/>
          </p:cNvSpPr>
          <p:nvPr>
            <p:ph sz="half" idx="1"/>
          </p:nvPr>
        </p:nvSpPr>
        <p:spPr>
          <a:xfrm>
            <a:off x="465138" y="1600200"/>
            <a:ext cx="8393142" cy="4525963"/>
          </a:xfrm>
        </p:spPr>
        <p:txBody>
          <a:bodyPr/>
          <a:lstStyle>
            <a:extLst/>
          </a:lstStyle>
          <a:p>
            <a:pPr algn="just"/>
            <a:r>
              <a:rPr lang="es-PE" dirty="0" err="1" smtClean="0"/>
              <a:t>TortoiseSVN</a:t>
            </a:r>
            <a:r>
              <a:rPr lang="es-PE" dirty="0" smtClean="0"/>
              <a:t> es un cliente </a:t>
            </a:r>
            <a:r>
              <a:rPr lang="es-PE" dirty="0" err="1" smtClean="0"/>
              <a:t>Subversion</a:t>
            </a:r>
            <a:r>
              <a:rPr lang="es-PE" dirty="0" smtClean="0"/>
              <a:t>, implementado como una extensión al </a:t>
            </a:r>
            <a:r>
              <a:rPr lang="es-PE" dirty="0" err="1" smtClean="0"/>
              <a:t>shell</a:t>
            </a:r>
            <a:r>
              <a:rPr lang="es-PE" dirty="0" smtClean="0"/>
              <a:t> de Windows. Es software libre liberado bajo la licencia GNU GPL.</a:t>
            </a:r>
            <a:endParaRPr lang="es-ES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 r="14706" b="31889"/>
          <a:stretch>
            <a:fillRect/>
          </a:stretch>
        </p:blipFill>
        <p:spPr bwMode="auto">
          <a:xfrm>
            <a:off x="4714876" y="2357430"/>
            <a:ext cx="4000528" cy="3093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4429132"/>
            <a:ext cx="3226957" cy="221457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/>
          <a:srcRect l="35001" t="12500" r="36874" b="22917"/>
          <a:stretch>
            <a:fillRect/>
          </a:stretch>
        </p:blipFill>
        <p:spPr bwMode="auto">
          <a:xfrm>
            <a:off x="642910" y="2571744"/>
            <a:ext cx="2703115" cy="392909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View VC</a:t>
            </a:r>
            <a:endParaRPr lang="es-ES" sz="2400" dirty="0"/>
          </a:p>
        </p:txBody>
      </p:sp>
      <p:sp>
        <p:nvSpPr>
          <p:cNvPr id="6" name="Rectangle 2"/>
          <p:cNvSpPr>
            <a:spLocks noGrp="1"/>
          </p:cNvSpPr>
          <p:nvPr>
            <p:ph sz="half" idx="1"/>
          </p:nvPr>
        </p:nvSpPr>
        <p:spPr>
          <a:xfrm>
            <a:off x="428596" y="1285860"/>
            <a:ext cx="8393142" cy="4525963"/>
          </a:xfrm>
        </p:spPr>
        <p:txBody>
          <a:bodyPr/>
          <a:lstStyle>
            <a:extLst/>
          </a:lstStyle>
          <a:p>
            <a:pPr algn="just"/>
            <a:r>
              <a:rPr lang="es-PE" dirty="0" err="1" smtClean="0"/>
              <a:t>ViewVC</a:t>
            </a:r>
            <a:r>
              <a:rPr lang="es-PE" dirty="0" smtClean="0"/>
              <a:t> es una interfaz de navegador para repositorios de control de versiones </a:t>
            </a:r>
            <a:r>
              <a:rPr lang="es-PE" dirty="0" err="1" smtClean="0"/>
              <a:t>Subversion</a:t>
            </a:r>
            <a:r>
              <a:rPr lang="es-PE" dirty="0" smtClean="0"/>
              <a:t>. Genera plantillas HTML para presentar directorios navegables, para revisión. Puede mostrar versiones específicas de archivos así como diferencias entre esas versiones. Básicamente, </a:t>
            </a:r>
            <a:r>
              <a:rPr lang="es-PE" dirty="0" err="1" smtClean="0"/>
              <a:t>ViewVC</a:t>
            </a:r>
            <a:r>
              <a:rPr lang="es-PE" dirty="0" smtClean="0"/>
              <a:t> provee un control de notificaciones al administrador del software de gestión de versiones.</a:t>
            </a:r>
            <a:endParaRPr lang="es-ES" dirty="0"/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928934"/>
            <a:ext cx="7358114" cy="357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err="1" smtClean="0"/>
              <a:t>StatSVN</a:t>
            </a:r>
            <a:endParaRPr lang="es-ES" sz="2400" dirty="0"/>
          </a:p>
        </p:txBody>
      </p:sp>
      <p:sp>
        <p:nvSpPr>
          <p:cNvPr id="6" name="Rectangle 2"/>
          <p:cNvSpPr>
            <a:spLocks noGrp="1"/>
          </p:cNvSpPr>
          <p:nvPr>
            <p:ph sz="half" idx="1"/>
          </p:nvPr>
        </p:nvSpPr>
        <p:spPr>
          <a:xfrm>
            <a:off x="428596" y="1285860"/>
            <a:ext cx="8393142" cy="4525963"/>
          </a:xfrm>
        </p:spPr>
        <p:txBody>
          <a:bodyPr/>
          <a:lstStyle>
            <a:extLst/>
          </a:lstStyle>
          <a:p>
            <a:r>
              <a:rPr lang="es-PE" dirty="0" err="1" smtClean="0"/>
              <a:t>StatSVN</a:t>
            </a:r>
            <a:r>
              <a:rPr lang="es-PE" dirty="0" smtClean="0"/>
              <a:t> es una herramienta del métrica-análisis para planear la evolución del software con el análisis de los depósitos de la fuente de la subversión como: </a:t>
            </a:r>
          </a:p>
          <a:p>
            <a:endParaRPr lang="es-PE" dirty="0" smtClean="0"/>
          </a:p>
          <a:p>
            <a:pPr>
              <a:buFont typeface="Wingdings" pitchFamily="2" charset="2"/>
              <a:buChar char="Ø"/>
            </a:pPr>
            <a:r>
              <a:rPr lang="es-PE" dirty="0" smtClean="0"/>
              <a:t>Total de </a:t>
            </a:r>
            <a:r>
              <a:rPr lang="es-PE" dirty="0" err="1" smtClean="0"/>
              <a:t>lineas</a:t>
            </a:r>
            <a:r>
              <a:rPr lang="es-PE" dirty="0" smtClean="0"/>
              <a:t> de código en el tiempo</a:t>
            </a:r>
          </a:p>
          <a:p>
            <a:pPr>
              <a:buFont typeface="Wingdings" pitchFamily="2" charset="2"/>
              <a:buChar char="Ø"/>
            </a:pPr>
            <a:r>
              <a:rPr lang="es-PE" dirty="0" err="1" smtClean="0"/>
              <a:t>Lineas</a:t>
            </a:r>
            <a:r>
              <a:rPr lang="es-PE" dirty="0" smtClean="0"/>
              <a:t> de código por desarrollador</a:t>
            </a:r>
          </a:p>
          <a:p>
            <a:pPr>
              <a:buFont typeface="Wingdings" pitchFamily="2" charset="2"/>
              <a:buChar char="Ø"/>
            </a:pPr>
            <a:r>
              <a:rPr lang="es-PE" dirty="0" smtClean="0"/>
              <a:t>Actividad por día y hora</a:t>
            </a:r>
          </a:p>
          <a:p>
            <a:pPr>
              <a:buFont typeface="Wingdings" pitchFamily="2" charset="2"/>
              <a:buChar char="Ø"/>
            </a:pPr>
            <a:r>
              <a:rPr lang="es-PE" dirty="0" smtClean="0"/>
              <a:t>Total de archivos y tamaño promedio</a:t>
            </a:r>
          </a:p>
          <a:p>
            <a:pPr>
              <a:buFont typeface="Wingdings" pitchFamily="2" charset="2"/>
              <a:buChar char="Ø"/>
            </a:pPr>
            <a:r>
              <a:rPr lang="es-PE" dirty="0" smtClean="0"/>
              <a:t>Repo </a:t>
            </a:r>
            <a:r>
              <a:rPr lang="es-PE" dirty="0" err="1" smtClean="0"/>
              <a:t>map</a:t>
            </a:r>
            <a:r>
              <a:rPr lang="es-PE" dirty="0" smtClean="0"/>
              <a:t>: una vista jerárquica dinámica del repo en los últimos 30 </a:t>
            </a:r>
            <a:r>
              <a:rPr lang="es-PE" dirty="0" err="1" smtClean="0"/>
              <a:t>dias</a:t>
            </a:r>
            <a:endParaRPr lang="es-PE" dirty="0" smtClean="0"/>
          </a:p>
          <a:p>
            <a:pPr>
              <a:buFont typeface="Wingdings" pitchFamily="2" charset="2"/>
              <a:buChar char="Ø"/>
            </a:pPr>
            <a:r>
              <a:rPr lang="es-PE" dirty="0" smtClean="0"/>
              <a:t>Archivos con mas revisiones</a:t>
            </a:r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Reportes</a:t>
            </a:r>
            <a:r>
              <a:rPr lang="en-US" dirty="0" smtClean="0"/>
              <a:t> </a:t>
            </a:r>
            <a:r>
              <a:rPr lang="en-US" dirty="0" err="1" smtClean="0"/>
              <a:t>StatSVN</a:t>
            </a:r>
            <a:endParaRPr lang="es-PE" dirty="0"/>
          </a:p>
        </p:txBody>
      </p:sp>
      <p:pic>
        <p:nvPicPr>
          <p:cNvPr id="788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857364"/>
            <a:ext cx="5286412" cy="4243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Preguntas?</a:t>
            </a:r>
            <a:endParaRPr lang="es-ES" dirty="0"/>
          </a:p>
        </p:txBody>
      </p:sp>
      <p:sp>
        <p:nvSpPr>
          <p:cNvPr id="3" name="Rectangle 4"/>
          <p:cNvSpPr>
            <a:spLocks noGrp="1"/>
          </p:cNvSpPr>
          <p:nvPr>
            <p:ph type="body" idx="1"/>
          </p:nvPr>
        </p:nvSpPr>
        <p:spPr>
          <a:xfrm>
            <a:off x="857224" y="5429264"/>
            <a:ext cx="7772400" cy="1052512"/>
          </a:xfrm>
        </p:spPr>
        <p:txBody>
          <a:bodyPr>
            <a:normAutofit/>
          </a:bodyPr>
          <a:lstStyle>
            <a:extLst/>
          </a:lstStyle>
          <a:p>
            <a:r>
              <a:rPr b="1" smtClean="0"/>
              <a:t>http://tortoisesvn.net/docs/release/TortoiseMerge_es/index.html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57158" y="209550"/>
            <a:ext cx="8786842" cy="1295400"/>
          </a:xfrm>
        </p:spPr>
        <p:txBody>
          <a:bodyPr/>
          <a:lstStyle>
            <a:extLst/>
          </a:lstStyle>
          <a:p>
            <a:r>
              <a:rPr lang="es-ES" sz="3200" dirty="0" smtClean="0"/>
              <a:t>Importancia del Sistema de Gestión de  la Configuración en el Proceso de Desarrollo y Mantenimiento de Software</a:t>
            </a:r>
            <a:endParaRPr lang="es-ES" sz="3200" dirty="0"/>
          </a:p>
        </p:txBody>
      </p:sp>
      <p:pic>
        <p:nvPicPr>
          <p:cNvPr id="30722" name="Picture 2" descr="http://www.informatizate.net/articulos/imagenes/ru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785926"/>
            <a:ext cx="6357982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09550"/>
            <a:ext cx="8401080" cy="1295400"/>
          </a:xfrm>
        </p:spPr>
        <p:txBody>
          <a:bodyPr/>
          <a:lstStyle>
            <a:extLst/>
          </a:lstStyle>
          <a:p>
            <a:r>
              <a:rPr lang="es-ES" sz="3200" dirty="0" smtClean="0"/>
              <a:t>Importancia del Software de Gestión de Versiones en el Proceso de Desarrollo y Mantenimiento de Software</a:t>
            </a:r>
            <a:endParaRPr lang="es-ES" sz="3200" dirty="0"/>
          </a:p>
        </p:txBody>
      </p:sp>
      <p:sp>
        <p:nvSpPr>
          <p:cNvPr id="4" name="3 Rectángulo redondeado"/>
          <p:cNvSpPr/>
          <p:nvPr/>
        </p:nvSpPr>
        <p:spPr>
          <a:xfrm>
            <a:off x="1428728" y="2000240"/>
            <a:ext cx="5143536" cy="3571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dirty="0"/>
          </a:p>
        </p:txBody>
      </p:sp>
      <p:sp>
        <p:nvSpPr>
          <p:cNvPr id="5" name="4 Rectángulo redondeado"/>
          <p:cNvSpPr/>
          <p:nvPr/>
        </p:nvSpPr>
        <p:spPr>
          <a:xfrm>
            <a:off x="2143108" y="2857496"/>
            <a:ext cx="4357718" cy="25717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6" name="5 Rectángulo redondeado"/>
          <p:cNvSpPr/>
          <p:nvPr/>
        </p:nvSpPr>
        <p:spPr>
          <a:xfrm>
            <a:off x="2857488" y="3643314"/>
            <a:ext cx="3500462" cy="178595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7" name="6 CuadroTexto"/>
          <p:cNvSpPr txBox="1"/>
          <p:nvPr/>
        </p:nvSpPr>
        <p:spPr>
          <a:xfrm>
            <a:off x="1857356" y="2214554"/>
            <a:ext cx="3445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Sistema</a:t>
            </a:r>
            <a:r>
              <a:rPr lang="en-US" b="1" dirty="0" smtClean="0"/>
              <a:t> de </a:t>
            </a:r>
            <a:r>
              <a:rPr lang="en-US" b="1" dirty="0" err="1" smtClean="0"/>
              <a:t>Gestion</a:t>
            </a:r>
            <a:r>
              <a:rPr lang="en-US" b="1" dirty="0" smtClean="0"/>
              <a:t> de </a:t>
            </a:r>
            <a:r>
              <a:rPr lang="en-US" b="1" dirty="0" err="1" smtClean="0"/>
              <a:t>Proyectos</a:t>
            </a:r>
            <a:endParaRPr lang="es-PE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2214546" y="3071810"/>
            <a:ext cx="4052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Sistema</a:t>
            </a:r>
            <a:r>
              <a:rPr lang="en-US" b="1" dirty="0" smtClean="0"/>
              <a:t> de </a:t>
            </a:r>
            <a:r>
              <a:rPr lang="en-US" b="1" dirty="0" err="1" smtClean="0"/>
              <a:t>Gestion</a:t>
            </a:r>
            <a:r>
              <a:rPr lang="en-US" b="1" dirty="0" smtClean="0"/>
              <a:t> de la </a:t>
            </a:r>
            <a:r>
              <a:rPr lang="en-US" b="1" dirty="0" err="1" smtClean="0"/>
              <a:t>Configuracion</a:t>
            </a:r>
            <a:endParaRPr lang="es-PE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3000364" y="3786190"/>
            <a:ext cx="3300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Sistema</a:t>
            </a:r>
            <a:r>
              <a:rPr lang="en-US" b="1" dirty="0" smtClean="0"/>
              <a:t> de </a:t>
            </a:r>
            <a:r>
              <a:rPr lang="en-US" b="1" dirty="0" err="1" smtClean="0"/>
              <a:t>Gestion</a:t>
            </a:r>
            <a:r>
              <a:rPr lang="en-US" b="1" dirty="0" smtClean="0"/>
              <a:t> de </a:t>
            </a:r>
            <a:r>
              <a:rPr lang="en-US" b="1" dirty="0" err="1" smtClean="0"/>
              <a:t>Cambios</a:t>
            </a:r>
            <a:endParaRPr lang="es-PE" b="1" dirty="0"/>
          </a:p>
        </p:txBody>
      </p:sp>
      <p:sp>
        <p:nvSpPr>
          <p:cNvPr id="10" name="9 Cilindro"/>
          <p:cNvSpPr/>
          <p:nvPr/>
        </p:nvSpPr>
        <p:spPr>
          <a:xfrm>
            <a:off x="3286116" y="4357694"/>
            <a:ext cx="1285884" cy="928694"/>
          </a:xfrm>
          <a:prstGeom prst="ca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Repositorio</a:t>
            </a:r>
            <a:endParaRPr lang="es-PE" dirty="0" smtClean="0"/>
          </a:p>
          <a:p>
            <a:pPr algn="ctr"/>
            <a:r>
              <a:rPr lang="en-US" dirty="0" smtClean="0"/>
              <a:t>SVN</a:t>
            </a:r>
            <a:endParaRPr lang="es-PE" dirty="0"/>
          </a:p>
        </p:txBody>
      </p:sp>
      <p:sp>
        <p:nvSpPr>
          <p:cNvPr id="11" name="10 CuadroTexto"/>
          <p:cNvSpPr txBox="1"/>
          <p:nvPr/>
        </p:nvSpPr>
        <p:spPr>
          <a:xfrm>
            <a:off x="7000892" y="3000372"/>
            <a:ext cx="18678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Personas</a:t>
            </a:r>
          </a:p>
          <a:p>
            <a:pPr>
              <a:buFont typeface="Wingdings" pitchFamily="2" charset="2"/>
              <a:buChar char="ü"/>
            </a:pPr>
            <a:r>
              <a:rPr lang="en-US" dirty="0" err="1" smtClean="0"/>
              <a:t>Procesos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err="1" smtClean="0"/>
              <a:t>Procedimientos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err="1" smtClean="0"/>
              <a:t>Herramientas</a:t>
            </a:r>
            <a:endParaRPr lang="es-PE" dirty="0"/>
          </a:p>
        </p:txBody>
      </p:sp>
      <p:pic>
        <p:nvPicPr>
          <p:cNvPr id="48130" name="Picture 2" descr="http://www.clubdenegociosmexico.com/ideas_negocios/wp-content/uploads/2008/10/people_ic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357694"/>
            <a:ext cx="1071570" cy="857256"/>
          </a:xfrm>
          <a:prstGeom prst="rect">
            <a:avLst/>
          </a:prstGeom>
          <a:noFill/>
        </p:spPr>
      </p:pic>
      <p:sp>
        <p:nvSpPr>
          <p:cNvPr id="13" name="12 Rectángulo"/>
          <p:cNvSpPr/>
          <p:nvPr/>
        </p:nvSpPr>
        <p:spPr>
          <a:xfrm>
            <a:off x="1285852" y="5857892"/>
            <a:ext cx="5572164" cy="7143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4" name="13 CuadroTexto"/>
          <p:cNvSpPr txBox="1"/>
          <p:nvPr/>
        </p:nvSpPr>
        <p:spPr>
          <a:xfrm>
            <a:off x="1428728" y="5929330"/>
            <a:ext cx="5361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Proceso</a:t>
            </a:r>
            <a:r>
              <a:rPr lang="en-US" b="1" dirty="0" smtClean="0"/>
              <a:t> de </a:t>
            </a:r>
            <a:r>
              <a:rPr lang="en-US" b="1" dirty="0" err="1" smtClean="0"/>
              <a:t>Desarrollo</a:t>
            </a:r>
            <a:r>
              <a:rPr lang="en-US" b="1" dirty="0" smtClean="0"/>
              <a:t> y </a:t>
            </a:r>
            <a:r>
              <a:rPr lang="en-US" b="1" dirty="0" err="1" smtClean="0"/>
              <a:t>Mantenimiento</a:t>
            </a:r>
            <a:r>
              <a:rPr lang="en-US" b="1" dirty="0" smtClean="0"/>
              <a:t> de Software</a:t>
            </a:r>
          </a:p>
          <a:p>
            <a:pPr algn="ctr"/>
            <a:r>
              <a:rPr lang="en-US" b="1" dirty="0" smtClean="0"/>
              <a:t>(</a:t>
            </a:r>
            <a:r>
              <a:rPr lang="en-US" b="1" dirty="0" err="1" smtClean="0"/>
              <a:t>Metodologia</a:t>
            </a:r>
            <a:r>
              <a:rPr lang="en-US" b="1" dirty="0" smtClean="0"/>
              <a:t>)</a:t>
            </a:r>
            <a:endParaRPr lang="es-P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El Problema (1/4)</a:t>
            </a:r>
            <a:endParaRPr lang="es-ES" dirty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6313" y="1376363"/>
            <a:ext cx="719137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El Problema (2/4)</a:t>
            </a:r>
            <a:endParaRPr lang="es-ES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1214422"/>
            <a:ext cx="71437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El Problema (3/4)</a:t>
            </a:r>
            <a:endParaRPr lang="es-ES" dirty="0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1366838"/>
            <a:ext cx="720090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El Problema (4/4)</a:t>
            </a:r>
            <a:endParaRPr lang="es-ES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1371600"/>
            <a:ext cx="71437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Que es </a:t>
            </a:r>
            <a:r>
              <a:rPr lang="es-ES" dirty="0" err="1" smtClean="0"/>
              <a:t>SubVersion</a:t>
            </a:r>
            <a:r>
              <a:rPr lang="es-ES" dirty="0" smtClean="0"/>
              <a:t>?</a:t>
            </a:r>
            <a:endParaRPr lang="es-ES" dirty="0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500034" y="1428736"/>
            <a:ext cx="8036746" cy="4525963"/>
          </a:xfrm>
        </p:spPr>
        <p:txBody>
          <a:bodyPr/>
          <a:lstStyle>
            <a:extLst/>
          </a:lstStyle>
          <a:p>
            <a:pPr>
              <a:buFont typeface="Wingdings" pitchFamily="2" charset="2"/>
              <a:buChar char="Ø"/>
            </a:pPr>
            <a:r>
              <a:rPr lang="es-PE" dirty="0" smtClean="0"/>
              <a:t>Un ”sistema de control de versiones”.</a:t>
            </a:r>
          </a:p>
          <a:p>
            <a:pPr>
              <a:buFont typeface="Wingdings" pitchFamily="2" charset="2"/>
              <a:buChar char="Ø"/>
            </a:pPr>
            <a:r>
              <a:rPr lang="es-PE" dirty="0" smtClean="0"/>
              <a:t>Almacena ficheros en un servidor central.</a:t>
            </a:r>
          </a:p>
          <a:p>
            <a:pPr>
              <a:buFont typeface="Wingdings" pitchFamily="2" charset="2"/>
              <a:buChar char="Ø"/>
            </a:pPr>
            <a:r>
              <a:rPr lang="es-PE" dirty="0" smtClean="0"/>
              <a:t>Mantiene el historial (diferencial) completo de los datos: nunca se pierde nada.</a:t>
            </a:r>
          </a:p>
          <a:p>
            <a:pPr>
              <a:buFont typeface="Wingdings" pitchFamily="2" charset="2"/>
              <a:buChar char="Ø"/>
            </a:pPr>
            <a:r>
              <a:rPr lang="es-PE" dirty="0" smtClean="0"/>
              <a:t>Integración de cambios(</a:t>
            </a:r>
            <a:r>
              <a:rPr lang="es-PE" dirty="0" err="1" smtClean="0"/>
              <a:t>merge</a:t>
            </a:r>
            <a:r>
              <a:rPr lang="es-PE" dirty="0" smtClean="0"/>
              <a:t>).</a:t>
            </a:r>
          </a:p>
          <a:p>
            <a:pPr>
              <a:buFont typeface="Wingdings" pitchFamily="2" charset="2"/>
              <a:buChar char="Ø"/>
            </a:pPr>
            <a:r>
              <a:rPr lang="es-PE" dirty="0" smtClean="0"/>
              <a:t>Guarda historial.</a:t>
            </a:r>
          </a:p>
          <a:p>
            <a:pPr>
              <a:buFont typeface="Wingdings" pitchFamily="2" charset="2"/>
              <a:buChar char="Ø"/>
            </a:pPr>
            <a:r>
              <a:rPr lang="es-PE" dirty="0" smtClean="0"/>
              <a:t>Recuperación de versiones.</a:t>
            </a:r>
            <a:endParaRPr dirty="0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3857628"/>
            <a:ext cx="518128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roducingPowerPoint2007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IntroducingPowerPoint2007</Template>
  <TotalTime>0</TotalTime>
  <Words>499</Words>
  <Application>Microsoft Office PowerPoint</Application>
  <PresentationFormat>Presentación en pantalla (4:3)</PresentationFormat>
  <Paragraphs>96</Paragraphs>
  <Slides>24</Slides>
  <Notes>23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IntroducingPowerPoint2007</vt:lpstr>
      <vt:lpstr>Software de gestión de versiones  Sistema de gestion de la configuracion</vt:lpstr>
      <vt:lpstr>Agenda</vt:lpstr>
      <vt:lpstr>Importancia del Sistema de Gestión de  la Configuración en el Proceso de Desarrollo y Mantenimiento de Software</vt:lpstr>
      <vt:lpstr>Importancia del Software de Gestión de Versiones en el Proceso de Desarrollo y Mantenimiento de Software</vt:lpstr>
      <vt:lpstr>El Problema (1/4)</vt:lpstr>
      <vt:lpstr>El Problema (2/4)</vt:lpstr>
      <vt:lpstr>El Problema (3/4)</vt:lpstr>
      <vt:lpstr>El Problema (4/4)</vt:lpstr>
      <vt:lpstr>Que es SubVersion?</vt:lpstr>
      <vt:lpstr>El Repositorio (1/5)</vt:lpstr>
      <vt:lpstr>El Repositorio (2/5)</vt:lpstr>
      <vt:lpstr>El Repositorio (3/5)</vt:lpstr>
      <vt:lpstr>El Repositorio (4/5)</vt:lpstr>
      <vt:lpstr>El Repositorio (5/5)</vt:lpstr>
      <vt:lpstr>Arquitectura de SVN</vt:lpstr>
      <vt:lpstr>Problemas Comunes del Repositorio (Compartir Archivos)</vt:lpstr>
      <vt:lpstr>Problemas Comunes del Repositorio (Bloquear Archivos)</vt:lpstr>
      <vt:lpstr>Las Revisiones</vt:lpstr>
      <vt:lpstr>Trunk, Tags y Branches</vt:lpstr>
      <vt:lpstr>TortoiseSVN</vt:lpstr>
      <vt:lpstr>View VC</vt:lpstr>
      <vt:lpstr>StatSVN</vt:lpstr>
      <vt:lpstr>Reportes StatSVN</vt:lpstr>
      <vt:lpstr>Preguntas?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2009-07-15T01:34:53Z</dcterms:created>
  <dcterms:modified xsi:type="dcterms:W3CDTF">2012-01-25T02:58:50Z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3082</vt:i4>
  </property>
  <property fmtid="{D5CDD505-2E9C-101B-9397-08002B2CF9AE}" pid="3" name="_Version">
    <vt:lpwstr>12.0.4518</vt:lpwstr>
  </property>
</Properties>
</file>