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02"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06F9ABE-3CF7-4F12-830F-F50D76618313}" type="datetimeFigureOut">
              <a:rPr lang="id-ID" smtClean="0"/>
              <a:t>15/03/2013</a:t>
            </a:fld>
            <a:endParaRPr lang="id-ID"/>
          </a:p>
        </p:txBody>
      </p:sp>
      <p:sp>
        <p:nvSpPr>
          <p:cNvPr id="20" name="Footer Placeholder 19"/>
          <p:cNvSpPr>
            <a:spLocks noGrp="1"/>
          </p:cNvSpPr>
          <p:nvPr>
            <p:ph type="ftr" sz="quarter" idx="11"/>
          </p:nvPr>
        </p:nvSpPr>
        <p:spPr/>
        <p:txBody>
          <a:bodyPr/>
          <a:lstStyle>
            <a:extLst/>
          </a:lstStyle>
          <a:p>
            <a:endParaRPr lang="id-ID"/>
          </a:p>
        </p:txBody>
      </p:sp>
      <p:sp>
        <p:nvSpPr>
          <p:cNvPr id="10" name="Slide Number Placeholder 9"/>
          <p:cNvSpPr>
            <a:spLocks noGrp="1"/>
          </p:cNvSpPr>
          <p:nvPr>
            <p:ph type="sldNum" sz="quarter" idx="12"/>
          </p:nvPr>
        </p:nvSpPr>
        <p:spPr/>
        <p:txBody>
          <a:bodyPr/>
          <a:lstStyle>
            <a:extLst/>
          </a:lstStyle>
          <a:p>
            <a:fld id="{C15713F8-34FF-46AB-815C-3862FA983A2B}" type="slidenum">
              <a:rPr lang="id-ID" smtClean="0"/>
              <a:t>‹#›</a:t>
            </a:fld>
            <a:endParaRPr lang="id-ID"/>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6F9ABE-3CF7-4F12-830F-F50D76618313}" type="datetimeFigureOut">
              <a:rPr lang="id-ID" smtClean="0"/>
              <a:t>15/03/2013</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C15713F8-34FF-46AB-815C-3862FA983A2B}"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6F9ABE-3CF7-4F12-830F-F50D76618313}" type="datetimeFigureOut">
              <a:rPr lang="id-ID" smtClean="0"/>
              <a:t>15/03/2013</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C15713F8-34FF-46AB-815C-3862FA983A2B}"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6F9ABE-3CF7-4F12-830F-F50D76618313}" type="datetimeFigureOut">
              <a:rPr lang="id-ID" smtClean="0"/>
              <a:t>15/03/2013</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C15713F8-34FF-46AB-815C-3862FA983A2B}"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06F9ABE-3CF7-4F12-830F-F50D76618313}" type="datetimeFigureOut">
              <a:rPr lang="id-ID" smtClean="0"/>
              <a:t>15/03/2013</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C15713F8-34FF-46AB-815C-3862FA983A2B}" type="slidenum">
              <a:rPr lang="id-ID" smtClean="0"/>
              <a:t>‹#›</a:t>
            </a:fld>
            <a:endParaRPr lang="id-ID"/>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06F9ABE-3CF7-4F12-830F-F50D76618313}" type="datetimeFigureOut">
              <a:rPr lang="id-ID" smtClean="0"/>
              <a:t>15/03/2013</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C15713F8-34FF-46AB-815C-3862FA983A2B}" type="slidenum">
              <a:rPr lang="id-ID" smtClean="0"/>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06F9ABE-3CF7-4F12-830F-F50D76618313}" type="datetimeFigureOut">
              <a:rPr lang="id-ID" smtClean="0"/>
              <a:t>15/03/2013</a:t>
            </a:fld>
            <a:endParaRPr lang="id-ID"/>
          </a:p>
        </p:txBody>
      </p:sp>
      <p:sp>
        <p:nvSpPr>
          <p:cNvPr id="8" name="Footer Placeholder 7"/>
          <p:cNvSpPr>
            <a:spLocks noGrp="1"/>
          </p:cNvSpPr>
          <p:nvPr>
            <p:ph type="ftr" sz="quarter" idx="11"/>
          </p:nvPr>
        </p:nvSpPr>
        <p:spPr/>
        <p:txBody>
          <a:bodyPr/>
          <a:lstStyle>
            <a:extLst/>
          </a:lstStyle>
          <a:p>
            <a:endParaRPr lang="id-ID"/>
          </a:p>
        </p:txBody>
      </p:sp>
      <p:sp>
        <p:nvSpPr>
          <p:cNvPr id="9" name="Slide Number Placeholder 8"/>
          <p:cNvSpPr>
            <a:spLocks noGrp="1"/>
          </p:cNvSpPr>
          <p:nvPr>
            <p:ph type="sldNum" sz="quarter" idx="12"/>
          </p:nvPr>
        </p:nvSpPr>
        <p:spPr/>
        <p:txBody>
          <a:bodyPr/>
          <a:lstStyle>
            <a:extLst/>
          </a:lstStyle>
          <a:p>
            <a:fld id="{C15713F8-34FF-46AB-815C-3862FA983A2B}" type="slidenum">
              <a:rPr lang="id-ID" smtClean="0"/>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06F9ABE-3CF7-4F12-830F-F50D76618313}" type="datetimeFigureOut">
              <a:rPr lang="id-ID" smtClean="0"/>
              <a:t>15/03/2013</a:t>
            </a:fld>
            <a:endParaRPr lang="id-ID"/>
          </a:p>
        </p:txBody>
      </p:sp>
      <p:sp>
        <p:nvSpPr>
          <p:cNvPr id="4" name="Footer Placeholder 3"/>
          <p:cNvSpPr>
            <a:spLocks noGrp="1"/>
          </p:cNvSpPr>
          <p:nvPr>
            <p:ph type="ftr" sz="quarter" idx="11"/>
          </p:nvPr>
        </p:nvSpPr>
        <p:spPr/>
        <p:txBody>
          <a:bodyPr/>
          <a:lstStyle>
            <a:extLst/>
          </a:lstStyle>
          <a:p>
            <a:endParaRPr lang="id-ID"/>
          </a:p>
        </p:txBody>
      </p:sp>
      <p:sp>
        <p:nvSpPr>
          <p:cNvPr id="5" name="Slide Number Placeholder 4"/>
          <p:cNvSpPr>
            <a:spLocks noGrp="1"/>
          </p:cNvSpPr>
          <p:nvPr>
            <p:ph type="sldNum" sz="quarter" idx="12"/>
          </p:nvPr>
        </p:nvSpPr>
        <p:spPr/>
        <p:txBody>
          <a:bodyPr/>
          <a:lstStyle>
            <a:extLst/>
          </a:lstStyle>
          <a:p>
            <a:fld id="{C15713F8-34FF-46AB-815C-3862FA983A2B}"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06F9ABE-3CF7-4F12-830F-F50D76618313}" type="datetimeFigureOut">
              <a:rPr lang="id-ID" smtClean="0"/>
              <a:t>15/03/2013</a:t>
            </a:fld>
            <a:endParaRPr lang="id-ID"/>
          </a:p>
        </p:txBody>
      </p:sp>
      <p:sp>
        <p:nvSpPr>
          <p:cNvPr id="3" name="Footer Placeholder 2"/>
          <p:cNvSpPr>
            <a:spLocks noGrp="1"/>
          </p:cNvSpPr>
          <p:nvPr>
            <p:ph type="ftr" sz="quarter" idx="11"/>
          </p:nvPr>
        </p:nvSpPr>
        <p:spPr/>
        <p:txBody>
          <a:bodyPr/>
          <a:lstStyle>
            <a:extLst/>
          </a:lstStyle>
          <a:p>
            <a:endParaRPr lang="id-ID"/>
          </a:p>
        </p:txBody>
      </p:sp>
      <p:sp>
        <p:nvSpPr>
          <p:cNvPr id="4" name="Slide Number Placeholder 3"/>
          <p:cNvSpPr>
            <a:spLocks noGrp="1"/>
          </p:cNvSpPr>
          <p:nvPr>
            <p:ph type="sldNum" sz="quarter" idx="12"/>
          </p:nvPr>
        </p:nvSpPr>
        <p:spPr/>
        <p:txBody>
          <a:bodyPr/>
          <a:lstStyle>
            <a:extLst/>
          </a:lstStyle>
          <a:p>
            <a:fld id="{C15713F8-34FF-46AB-815C-3862FA983A2B}" type="slidenum">
              <a:rPr lang="id-ID" smtClean="0"/>
              <a:t>‹#›</a:t>
            </a:fld>
            <a:endParaRPr lang="id-ID"/>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06F9ABE-3CF7-4F12-830F-F50D76618313}" type="datetimeFigureOut">
              <a:rPr lang="id-ID" smtClean="0"/>
              <a:t>15/03/2013</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C15713F8-34FF-46AB-815C-3862FA983A2B}" type="slidenum">
              <a:rPr lang="id-ID" smtClean="0"/>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906F9ABE-3CF7-4F12-830F-F50D76618313}" type="datetimeFigureOut">
              <a:rPr lang="id-ID" smtClean="0"/>
              <a:t>15/03/2013</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C15713F8-34FF-46AB-815C-3862FA983A2B}" type="slidenum">
              <a:rPr lang="id-ID" smtClean="0"/>
              <a:t>‹#›</a:t>
            </a:fld>
            <a:endParaRPr lang="id-ID"/>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06F9ABE-3CF7-4F12-830F-F50D76618313}" type="datetimeFigureOut">
              <a:rPr lang="id-ID" smtClean="0"/>
              <a:t>15/03/2013</a:t>
            </a:fld>
            <a:endParaRPr lang="id-ID"/>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id-ID"/>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15713F8-34FF-46AB-815C-3862FA983A2B}" type="slidenum">
              <a:rPr lang="id-ID" smtClean="0"/>
              <a:t>‹#›</a:t>
            </a:fld>
            <a:endParaRPr lang="id-ID"/>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67744" y="620688"/>
            <a:ext cx="5459066" cy="1224384"/>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id-ID" sz="7200" b="1" cap="all" dirty="0" smtClean="0">
                <a:ln w="0"/>
                <a:solidFill>
                  <a:schemeClr val="tx1"/>
                </a:solidFill>
                <a:effectLst>
                  <a:reflection blurRad="12700" stA="50000" endPos="50000" dist="5000" dir="5400000" sy="-100000" rotWithShape="0"/>
                </a:effectLst>
                <a:latin typeface="Bernard MT Condensed" pitchFamily="18" charset="0"/>
              </a:rPr>
              <a:t>TUGAS SEJARAH</a:t>
            </a:r>
            <a:endParaRPr lang="id-ID" sz="7200" b="1" cap="all" dirty="0">
              <a:ln w="0"/>
              <a:solidFill>
                <a:schemeClr val="tx1"/>
              </a:solidFill>
              <a:effectLst>
                <a:reflection blurRad="12700" stA="50000" endPos="50000" dist="5000" dir="5400000" sy="-100000" rotWithShape="0"/>
              </a:effectLst>
              <a:latin typeface="Bernard MT Condensed" pitchFamily="18" charset="0"/>
            </a:endParaRPr>
          </a:p>
        </p:txBody>
      </p:sp>
      <p:sp>
        <p:nvSpPr>
          <p:cNvPr id="3" name="Subtitle 2"/>
          <p:cNvSpPr>
            <a:spLocks noGrp="1"/>
          </p:cNvSpPr>
          <p:nvPr>
            <p:ph type="subTitle" idx="1"/>
          </p:nvPr>
        </p:nvSpPr>
        <p:spPr>
          <a:xfrm>
            <a:off x="2483768" y="2636912"/>
            <a:ext cx="5155664" cy="720080"/>
          </a:xfrm>
        </p:spPr>
        <p:txBody>
          <a:bodyPr>
            <a:normAutofit fontScale="92500" lnSpcReduction="20000"/>
          </a:bodyPr>
          <a:lstStyle/>
          <a:p>
            <a:r>
              <a:rPr lang="id-ID" sz="5400" dirty="0" smtClean="0"/>
              <a:t>NASIONALISME</a:t>
            </a:r>
            <a:endParaRPr lang="id-ID" sz="5400" dirty="0"/>
          </a:p>
        </p:txBody>
      </p:sp>
      <p:sp>
        <p:nvSpPr>
          <p:cNvPr id="4" name="TextBox 3"/>
          <p:cNvSpPr txBox="1"/>
          <p:nvPr/>
        </p:nvSpPr>
        <p:spPr>
          <a:xfrm>
            <a:off x="1425530" y="3651169"/>
            <a:ext cx="5544616" cy="2031325"/>
          </a:xfrm>
          <a:prstGeom prst="rect">
            <a:avLst/>
          </a:prstGeom>
          <a:noFill/>
        </p:spPr>
        <p:txBody>
          <a:bodyPr wrap="square" rtlCol="0">
            <a:spAutoFit/>
          </a:bodyPr>
          <a:lstStyle/>
          <a:p>
            <a:r>
              <a:rPr lang="id-ID" dirty="0" smtClean="0"/>
              <a:t>Oleh:</a:t>
            </a:r>
          </a:p>
          <a:p>
            <a:r>
              <a:rPr lang="id-ID" dirty="0" smtClean="0"/>
              <a:t>-</a:t>
            </a:r>
          </a:p>
          <a:p>
            <a:r>
              <a:rPr lang="id-ID" dirty="0" smtClean="0"/>
              <a:t>-</a:t>
            </a:r>
          </a:p>
          <a:p>
            <a:r>
              <a:rPr lang="id-ID" dirty="0" smtClean="0"/>
              <a:t>-</a:t>
            </a:r>
          </a:p>
          <a:p>
            <a:r>
              <a:rPr lang="id-ID" dirty="0" smtClean="0"/>
              <a:t>-</a:t>
            </a:r>
          </a:p>
          <a:p>
            <a:endParaRPr lang="id-ID" dirty="0"/>
          </a:p>
          <a:p>
            <a:r>
              <a:rPr lang="id-ID" dirty="0" smtClean="0"/>
              <a:t>XI IPS 1</a:t>
            </a:r>
            <a:endParaRPr lang="id-ID" dirty="0"/>
          </a:p>
        </p:txBody>
      </p:sp>
    </p:spTree>
    <p:extLst>
      <p:ext uri="{BB962C8B-B14F-4D97-AF65-F5344CB8AC3E}">
        <p14:creationId xmlns:p14="http://schemas.microsoft.com/office/powerpoint/2010/main" val="16378222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260648"/>
            <a:ext cx="7498080" cy="4800600"/>
          </a:xfrm>
        </p:spPr>
        <p:txBody>
          <a:bodyPr>
            <a:normAutofit fontScale="70000" lnSpcReduction="20000"/>
          </a:bodyPr>
          <a:lstStyle/>
          <a:p>
            <a:pPr marL="82296" indent="0">
              <a:buNone/>
            </a:pPr>
            <a:r>
              <a:rPr lang="id-ID" dirty="0" smtClean="0"/>
              <a:t>     </a:t>
            </a:r>
            <a:r>
              <a:rPr lang="en-US" dirty="0" err="1" smtClean="0"/>
              <a:t>Sesudah</a:t>
            </a:r>
            <a:r>
              <a:rPr lang="en-US" dirty="0" smtClean="0"/>
              <a:t> </a:t>
            </a:r>
            <a:r>
              <a:rPr lang="en-US" dirty="0" err="1"/>
              <a:t>Perang</a:t>
            </a:r>
            <a:r>
              <a:rPr lang="en-US" dirty="0"/>
              <a:t> </a:t>
            </a:r>
            <a:r>
              <a:rPr lang="en-US" dirty="0" err="1"/>
              <a:t>Dunia</a:t>
            </a:r>
            <a:r>
              <a:rPr lang="en-US" dirty="0"/>
              <a:t> II, </a:t>
            </a:r>
            <a:r>
              <a:rPr lang="en-US" dirty="0" err="1"/>
              <a:t>Mesir</a:t>
            </a:r>
            <a:r>
              <a:rPr lang="en-US" dirty="0"/>
              <a:t> </a:t>
            </a:r>
            <a:r>
              <a:rPr lang="en-US" dirty="0" err="1"/>
              <a:t>dan</a:t>
            </a:r>
            <a:r>
              <a:rPr lang="en-US" dirty="0"/>
              <a:t> Israel </a:t>
            </a:r>
            <a:r>
              <a:rPr lang="en-US" dirty="0" err="1"/>
              <a:t>menyerang</a:t>
            </a:r>
            <a:r>
              <a:rPr lang="en-US" dirty="0"/>
              <a:t> </a:t>
            </a:r>
            <a:r>
              <a:rPr lang="en-US" dirty="0" err="1"/>
              <a:t>Palestina</a:t>
            </a:r>
            <a:r>
              <a:rPr lang="en-US" dirty="0"/>
              <a:t> di </a:t>
            </a:r>
            <a:r>
              <a:rPr lang="en-US" dirty="0" err="1"/>
              <a:t>tahun</a:t>
            </a:r>
            <a:r>
              <a:rPr lang="en-US" dirty="0"/>
              <a:t> 1948, </a:t>
            </a:r>
            <a:r>
              <a:rPr lang="en-US" dirty="0" err="1"/>
              <a:t>tetapi</a:t>
            </a:r>
            <a:r>
              <a:rPr lang="en-US" dirty="0"/>
              <a:t> </a:t>
            </a:r>
            <a:r>
              <a:rPr lang="en-US" dirty="0" err="1"/>
              <a:t>tidak</a:t>
            </a:r>
            <a:r>
              <a:rPr lang="en-US" dirty="0"/>
              <a:t> </a:t>
            </a:r>
            <a:r>
              <a:rPr lang="en-US" dirty="0" err="1" smtClean="0"/>
              <a:t>berhasil</a:t>
            </a:r>
            <a:r>
              <a:rPr lang="en-US" dirty="0" smtClean="0"/>
              <a:t>.</a:t>
            </a:r>
            <a:r>
              <a:rPr lang="id-ID" dirty="0" smtClean="0"/>
              <a:t> </a:t>
            </a:r>
            <a:r>
              <a:rPr lang="en-US" dirty="0" err="1" smtClean="0"/>
              <a:t>Akibatnya</a:t>
            </a:r>
            <a:r>
              <a:rPr lang="en-US" dirty="0" smtClean="0"/>
              <a:t> </a:t>
            </a:r>
            <a:r>
              <a:rPr lang="en-US" dirty="0" err="1"/>
              <a:t>Mesir</a:t>
            </a:r>
            <a:r>
              <a:rPr lang="en-US" dirty="0"/>
              <a:t> </a:t>
            </a:r>
            <a:r>
              <a:rPr lang="en-US" dirty="0" err="1"/>
              <a:t>mendapat</a:t>
            </a:r>
            <a:r>
              <a:rPr lang="en-US" dirty="0"/>
              <a:t> </a:t>
            </a:r>
            <a:r>
              <a:rPr lang="en-US" dirty="0" err="1"/>
              <a:t>kecaman</a:t>
            </a:r>
            <a:r>
              <a:rPr lang="en-US" dirty="0"/>
              <a:t> </a:t>
            </a:r>
            <a:r>
              <a:rPr lang="en-US" dirty="0" err="1"/>
              <a:t>dari</a:t>
            </a:r>
            <a:r>
              <a:rPr lang="en-US" dirty="0"/>
              <a:t> </a:t>
            </a:r>
            <a:r>
              <a:rPr lang="en-US" dirty="0" err="1"/>
              <a:t>negara-negara</a:t>
            </a:r>
            <a:r>
              <a:rPr lang="en-US" dirty="0"/>
              <a:t> di </a:t>
            </a:r>
            <a:r>
              <a:rPr lang="en-US" dirty="0" err="1" smtClean="0"/>
              <a:t>dunia</a:t>
            </a:r>
            <a:r>
              <a:rPr lang="en-US" dirty="0" smtClean="0"/>
              <a:t>.</a:t>
            </a:r>
            <a:r>
              <a:rPr lang="id-ID" dirty="0" smtClean="0"/>
              <a:t> </a:t>
            </a:r>
            <a:r>
              <a:rPr lang="en-US" dirty="0" err="1" smtClean="0"/>
              <a:t>Akibat</a:t>
            </a:r>
            <a:r>
              <a:rPr lang="en-US" dirty="0" smtClean="0"/>
              <a:t> </a:t>
            </a:r>
            <a:r>
              <a:rPr lang="en-US" dirty="0" err="1"/>
              <a:t>peristiwa</a:t>
            </a:r>
            <a:r>
              <a:rPr lang="en-US" dirty="0"/>
              <a:t> </a:t>
            </a:r>
            <a:r>
              <a:rPr lang="en-US" dirty="0" err="1"/>
              <a:t>muncul</a:t>
            </a:r>
            <a:r>
              <a:rPr lang="en-US" dirty="0"/>
              <a:t> </a:t>
            </a:r>
            <a:r>
              <a:rPr lang="en-US" dirty="0" err="1"/>
              <a:t>tuntutan</a:t>
            </a:r>
            <a:r>
              <a:rPr lang="en-US" dirty="0"/>
              <a:t> </a:t>
            </a:r>
            <a:r>
              <a:rPr lang="en-US" dirty="0" err="1"/>
              <a:t>dari</a:t>
            </a:r>
            <a:r>
              <a:rPr lang="en-US" dirty="0"/>
              <a:t> </a:t>
            </a:r>
            <a:r>
              <a:rPr lang="en-US" dirty="0" err="1"/>
              <a:t>para</a:t>
            </a:r>
            <a:r>
              <a:rPr lang="en-US" dirty="0"/>
              <a:t> </a:t>
            </a:r>
            <a:r>
              <a:rPr lang="en-US" dirty="0" err="1"/>
              <a:t>perwira</a:t>
            </a:r>
            <a:r>
              <a:rPr lang="en-US" dirty="0"/>
              <a:t> </a:t>
            </a:r>
            <a:r>
              <a:rPr lang="en-US" dirty="0" err="1"/>
              <a:t>muda</a:t>
            </a:r>
            <a:r>
              <a:rPr lang="en-US" dirty="0"/>
              <a:t>, di </a:t>
            </a:r>
            <a:r>
              <a:rPr lang="en-US" dirty="0" err="1"/>
              <a:t>bawah</a:t>
            </a:r>
            <a:r>
              <a:rPr lang="en-US" dirty="0"/>
              <a:t> </a:t>
            </a:r>
            <a:r>
              <a:rPr lang="en-US" dirty="0" err="1"/>
              <a:t>komando</a:t>
            </a:r>
            <a:r>
              <a:rPr lang="en-US" dirty="0"/>
              <a:t> </a:t>
            </a:r>
            <a:r>
              <a:rPr lang="en-US" dirty="0" err="1"/>
              <a:t>Kolonel</a:t>
            </a:r>
            <a:r>
              <a:rPr lang="en-US" dirty="0"/>
              <a:t> </a:t>
            </a:r>
            <a:r>
              <a:rPr lang="en-US" dirty="0" err="1"/>
              <a:t>Gamal</a:t>
            </a:r>
            <a:r>
              <a:rPr lang="en-US" dirty="0"/>
              <a:t> Abdel Nasser </a:t>
            </a:r>
            <a:r>
              <a:rPr lang="en-US" dirty="0" err="1"/>
              <a:t>untuk</a:t>
            </a:r>
            <a:r>
              <a:rPr lang="en-US" dirty="0"/>
              <a:t> </a:t>
            </a:r>
            <a:r>
              <a:rPr lang="en-US" dirty="0" err="1"/>
              <a:t>dilakukan</a:t>
            </a:r>
            <a:r>
              <a:rPr lang="en-US" dirty="0"/>
              <a:t> </a:t>
            </a:r>
            <a:r>
              <a:rPr lang="en-US" dirty="0" err="1"/>
              <a:t>pembersihan</a:t>
            </a:r>
            <a:r>
              <a:rPr lang="en-US" dirty="0"/>
              <a:t>. </a:t>
            </a:r>
            <a:r>
              <a:rPr lang="en-US" dirty="0" err="1"/>
              <a:t>Tetapi</a:t>
            </a:r>
            <a:r>
              <a:rPr lang="en-US" dirty="0"/>
              <a:t> Raja Farouk </a:t>
            </a:r>
            <a:r>
              <a:rPr lang="en-US" dirty="0" err="1"/>
              <a:t>mengabaikan</a:t>
            </a:r>
            <a:r>
              <a:rPr lang="en-US" dirty="0"/>
              <a:t> </a:t>
            </a:r>
            <a:r>
              <a:rPr lang="en-US" dirty="0" err="1"/>
              <a:t>tuntutan</a:t>
            </a:r>
            <a:r>
              <a:rPr lang="en-US" dirty="0"/>
              <a:t> </a:t>
            </a:r>
            <a:r>
              <a:rPr lang="en-US" dirty="0" err="1"/>
              <a:t>ini</a:t>
            </a:r>
            <a:r>
              <a:rPr lang="en-US" dirty="0"/>
              <a:t>. </a:t>
            </a:r>
            <a:r>
              <a:rPr lang="en-US" dirty="0" err="1"/>
              <a:t>Terjadilah</a:t>
            </a:r>
            <a:r>
              <a:rPr lang="en-US" dirty="0"/>
              <a:t> </a:t>
            </a:r>
            <a:r>
              <a:rPr lang="en-US" dirty="0" err="1"/>
              <a:t>peristiwa</a:t>
            </a:r>
            <a:r>
              <a:rPr lang="en-US" dirty="0"/>
              <a:t> </a:t>
            </a:r>
            <a:r>
              <a:rPr lang="en-US" dirty="0" err="1"/>
              <a:t>kudeta</a:t>
            </a:r>
            <a:r>
              <a:rPr lang="en-US" dirty="0"/>
              <a:t> </a:t>
            </a:r>
            <a:r>
              <a:rPr lang="en-US" dirty="0" err="1"/>
              <a:t>oleh</a:t>
            </a:r>
            <a:r>
              <a:rPr lang="en-US" dirty="0"/>
              <a:t> </a:t>
            </a:r>
            <a:r>
              <a:rPr lang="en-US" b="1" dirty="0" err="1"/>
              <a:t>Jenderal</a:t>
            </a:r>
            <a:r>
              <a:rPr lang="en-US" b="1" dirty="0"/>
              <a:t> Mohammad </a:t>
            </a:r>
            <a:r>
              <a:rPr lang="en-US" b="1" dirty="0" err="1"/>
              <a:t>Najib</a:t>
            </a:r>
            <a:r>
              <a:rPr lang="en-US" b="1" dirty="0"/>
              <a:t> </a:t>
            </a:r>
            <a:r>
              <a:rPr lang="en-US" dirty="0" err="1"/>
              <a:t>pada</a:t>
            </a:r>
            <a:r>
              <a:rPr lang="en-US" dirty="0"/>
              <a:t> 23 </a:t>
            </a:r>
            <a:r>
              <a:rPr lang="en-US" dirty="0" err="1"/>
              <a:t>Juli</a:t>
            </a:r>
            <a:r>
              <a:rPr lang="en-US" dirty="0"/>
              <a:t> 1952, </a:t>
            </a:r>
            <a:r>
              <a:rPr lang="en-US" dirty="0" err="1"/>
              <a:t>dan</a:t>
            </a:r>
            <a:r>
              <a:rPr lang="en-US" dirty="0"/>
              <a:t> </a:t>
            </a:r>
            <a:r>
              <a:rPr lang="en-US" dirty="0" err="1"/>
              <a:t>secara</a:t>
            </a:r>
            <a:r>
              <a:rPr lang="en-US" dirty="0"/>
              <a:t> </a:t>
            </a:r>
            <a:r>
              <a:rPr lang="en-US" dirty="0" err="1"/>
              <a:t>resmi</a:t>
            </a:r>
            <a:r>
              <a:rPr lang="en-US" dirty="0"/>
              <a:t> </a:t>
            </a:r>
            <a:r>
              <a:rPr lang="en-US" dirty="0" err="1"/>
              <a:t>Mesir</a:t>
            </a:r>
            <a:r>
              <a:rPr lang="en-US" dirty="0"/>
              <a:t> </a:t>
            </a:r>
            <a:r>
              <a:rPr lang="en-US" dirty="0" err="1"/>
              <a:t>berubah</a:t>
            </a:r>
            <a:r>
              <a:rPr lang="en-US" dirty="0"/>
              <a:t> </a:t>
            </a:r>
            <a:r>
              <a:rPr lang="en-US" dirty="0" err="1"/>
              <a:t>menjadi</a:t>
            </a:r>
            <a:r>
              <a:rPr lang="en-US" dirty="0"/>
              <a:t> </a:t>
            </a:r>
            <a:r>
              <a:rPr lang="en-US" dirty="0" err="1"/>
              <a:t>republik</a:t>
            </a:r>
            <a:r>
              <a:rPr lang="en-US" dirty="0"/>
              <a:t> </a:t>
            </a:r>
            <a:r>
              <a:rPr lang="en-US" dirty="0" err="1"/>
              <a:t>sejak</a:t>
            </a:r>
            <a:r>
              <a:rPr lang="en-US" dirty="0"/>
              <a:t> 18 </a:t>
            </a:r>
            <a:r>
              <a:rPr lang="en-US" dirty="0" err="1"/>
              <a:t>Juli</a:t>
            </a:r>
            <a:r>
              <a:rPr lang="en-US" dirty="0"/>
              <a:t> 1953</a:t>
            </a:r>
            <a:r>
              <a:rPr lang="en-US" dirty="0" smtClean="0"/>
              <a:t>.</a:t>
            </a:r>
            <a:endParaRPr lang="id-ID" dirty="0" smtClean="0"/>
          </a:p>
          <a:p>
            <a:pPr marL="82296" indent="0">
              <a:buNone/>
            </a:pPr>
            <a:endParaRPr lang="id-ID" dirty="0"/>
          </a:p>
          <a:p>
            <a:pPr marL="82296" indent="0">
              <a:buNone/>
            </a:pPr>
            <a:r>
              <a:rPr lang="id-ID" dirty="0" smtClean="0"/>
              <a:t>     </a:t>
            </a:r>
            <a:r>
              <a:rPr lang="en-US" dirty="0" err="1" smtClean="0"/>
              <a:t>Pada</a:t>
            </a:r>
            <a:r>
              <a:rPr lang="en-US" dirty="0" smtClean="0"/>
              <a:t> </a:t>
            </a:r>
            <a:r>
              <a:rPr lang="en-US" dirty="0" err="1"/>
              <a:t>tahun</a:t>
            </a:r>
            <a:r>
              <a:rPr lang="en-US" dirty="0"/>
              <a:t> 1956 </a:t>
            </a:r>
            <a:r>
              <a:rPr lang="en-US" b="1" dirty="0" err="1"/>
              <a:t>Gamal</a:t>
            </a:r>
            <a:r>
              <a:rPr lang="en-US" b="1" dirty="0"/>
              <a:t> Abdel Nasser </a:t>
            </a:r>
            <a:r>
              <a:rPr lang="en-US" dirty="0" err="1"/>
              <a:t>melakukan</a:t>
            </a:r>
            <a:r>
              <a:rPr lang="en-US" dirty="0"/>
              <a:t> </a:t>
            </a:r>
            <a:r>
              <a:rPr lang="en-US" dirty="0" err="1"/>
              <a:t>nasionalisasi</a:t>
            </a:r>
            <a:r>
              <a:rPr lang="en-US" dirty="0"/>
              <a:t> </a:t>
            </a:r>
            <a:r>
              <a:rPr lang="en-US" dirty="0" err="1"/>
              <a:t>Terusan</a:t>
            </a:r>
            <a:r>
              <a:rPr lang="en-US" dirty="0"/>
              <a:t> </a:t>
            </a:r>
            <a:r>
              <a:rPr lang="en-US" dirty="0" smtClean="0"/>
              <a:t>Sue</a:t>
            </a:r>
            <a:r>
              <a:rPr lang="id-ID" dirty="0" smtClean="0"/>
              <a:t>z</a:t>
            </a:r>
            <a:r>
              <a:rPr lang="en-US" dirty="0" smtClean="0"/>
              <a:t>. </a:t>
            </a:r>
            <a:r>
              <a:rPr lang="en-US" dirty="0" err="1"/>
              <a:t>Kemudian</a:t>
            </a:r>
            <a:r>
              <a:rPr lang="en-US" dirty="0"/>
              <a:t> </a:t>
            </a:r>
            <a:r>
              <a:rPr lang="en-US" dirty="0" err="1"/>
              <a:t>ditutup</a:t>
            </a:r>
            <a:r>
              <a:rPr lang="en-US" dirty="0"/>
              <a:t> </a:t>
            </a:r>
            <a:r>
              <a:rPr lang="en-US" dirty="0" err="1"/>
              <a:t>pada</a:t>
            </a:r>
            <a:r>
              <a:rPr lang="en-US" dirty="0"/>
              <a:t> </a:t>
            </a:r>
            <a:r>
              <a:rPr lang="en-US" dirty="0" err="1"/>
              <a:t>tahun</a:t>
            </a:r>
            <a:r>
              <a:rPr lang="en-US" dirty="0"/>
              <a:t> 1967 </a:t>
            </a:r>
            <a:r>
              <a:rPr lang="en-US" dirty="0" err="1"/>
              <a:t>karena</a:t>
            </a:r>
            <a:r>
              <a:rPr lang="en-US" dirty="0"/>
              <a:t> </a:t>
            </a:r>
            <a:r>
              <a:rPr lang="en-US" dirty="0" err="1"/>
              <a:t>menjadi</a:t>
            </a:r>
            <a:r>
              <a:rPr lang="en-US" dirty="0"/>
              <a:t> </a:t>
            </a:r>
            <a:r>
              <a:rPr lang="en-US" dirty="0" err="1"/>
              <a:t>rebutan</a:t>
            </a:r>
            <a:r>
              <a:rPr lang="en-US" dirty="0"/>
              <a:t> </a:t>
            </a:r>
            <a:r>
              <a:rPr lang="en-US" dirty="0" err="1"/>
              <a:t>antara</a:t>
            </a:r>
            <a:r>
              <a:rPr lang="en-US" dirty="0"/>
              <a:t> </a:t>
            </a:r>
            <a:r>
              <a:rPr lang="en-US" dirty="0" err="1"/>
              <a:t>Prancis</a:t>
            </a:r>
            <a:r>
              <a:rPr lang="en-US" dirty="0"/>
              <a:t> </a:t>
            </a:r>
            <a:r>
              <a:rPr lang="en-US" dirty="0" err="1"/>
              <a:t>dengan</a:t>
            </a:r>
            <a:r>
              <a:rPr lang="en-US" dirty="0"/>
              <a:t> </a:t>
            </a:r>
            <a:r>
              <a:rPr lang="en-US" dirty="0" err="1"/>
              <a:t>Inggris</a:t>
            </a:r>
            <a:r>
              <a:rPr lang="en-US" dirty="0"/>
              <a:t> </a:t>
            </a:r>
            <a:r>
              <a:rPr lang="en-US" dirty="0" err="1"/>
              <a:t>dan</a:t>
            </a:r>
            <a:r>
              <a:rPr lang="en-US" dirty="0"/>
              <a:t> </a:t>
            </a:r>
            <a:r>
              <a:rPr lang="en-US" dirty="0" err="1"/>
              <a:t>dibuka</a:t>
            </a:r>
            <a:r>
              <a:rPr lang="en-US" dirty="0"/>
              <a:t> </a:t>
            </a:r>
            <a:r>
              <a:rPr lang="en-US" dirty="0" err="1"/>
              <a:t>lagi</a:t>
            </a:r>
            <a:r>
              <a:rPr lang="en-US" dirty="0"/>
              <a:t> </a:t>
            </a:r>
            <a:r>
              <a:rPr lang="en-US" dirty="0" err="1"/>
              <a:t>tahun</a:t>
            </a:r>
            <a:r>
              <a:rPr lang="en-US" dirty="0"/>
              <a:t> 1975 </a:t>
            </a:r>
            <a:r>
              <a:rPr lang="en-US" dirty="0" err="1"/>
              <a:t>oleh</a:t>
            </a:r>
            <a:r>
              <a:rPr lang="en-US" dirty="0"/>
              <a:t> </a:t>
            </a:r>
            <a:r>
              <a:rPr lang="en-US" b="1" dirty="0" err="1"/>
              <a:t>Presiden</a:t>
            </a:r>
            <a:r>
              <a:rPr lang="en-US" b="1" dirty="0"/>
              <a:t> Anwar Sadat</a:t>
            </a:r>
            <a:r>
              <a:rPr lang="en-US" dirty="0"/>
              <a:t>.</a:t>
            </a:r>
            <a:endParaRPr lang="id-ID" dirty="0"/>
          </a:p>
          <a:p>
            <a:pPr marL="82296" indent="0">
              <a:buNone/>
            </a:pPr>
            <a:endParaRPr lang="id-ID" dirty="0"/>
          </a:p>
        </p:txBody>
      </p:sp>
      <p:pic>
        <p:nvPicPr>
          <p:cNvPr id="4" name="Picture 3" title="Terusan Suez"/>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9057" y="4437112"/>
            <a:ext cx="3708412" cy="179759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8" name="TextBox 7"/>
          <p:cNvSpPr txBox="1"/>
          <p:nvPr/>
        </p:nvSpPr>
        <p:spPr>
          <a:xfrm>
            <a:off x="2411760" y="6266374"/>
            <a:ext cx="1800200" cy="369332"/>
          </a:xfrm>
          <a:prstGeom prst="rect">
            <a:avLst/>
          </a:prstGeom>
          <a:noFill/>
        </p:spPr>
        <p:txBody>
          <a:bodyPr wrap="square" rtlCol="0">
            <a:spAutoFit/>
          </a:bodyPr>
          <a:lstStyle/>
          <a:p>
            <a:r>
              <a:rPr lang="id-ID" dirty="0" smtClean="0"/>
              <a:t>Terusan Suez</a:t>
            </a:r>
            <a:endParaRPr lang="id-ID" dirty="0"/>
          </a:p>
        </p:txBody>
      </p:sp>
    </p:spTree>
    <p:extLst>
      <p:ext uri="{BB962C8B-B14F-4D97-AF65-F5344CB8AC3E}">
        <p14:creationId xmlns:p14="http://schemas.microsoft.com/office/powerpoint/2010/main" val="28634396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8172400" cy="854968"/>
          </a:xfrm>
        </p:spPr>
        <p:txBody>
          <a:bodyPr>
            <a:normAutofit fontScale="90000"/>
          </a:bodyPr>
          <a:lstStyle/>
          <a:p>
            <a:r>
              <a:rPr lang="id-ID" dirty="0" smtClean="0"/>
              <a:t>TOKOH-TOKOH NASIONALIS MESIR</a:t>
            </a:r>
            <a:endParaRPr lang="id-ID" dirty="0"/>
          </a:p>
        </p:txBody>
      </p:sp>
      <p:sp>
        <p:nvSpPr>
          <p:cNvPr id="3" name="Content Placeholder 2"/>
          <p:cNvSpPr>
            <a:spLocks noGrp="1"/>
          </p:cNvSpPr>
          <p:nvPr>
            <p:ph idx="1"/>
          </p:nvPr>
        </p:nvSpPr>
        <p:spPr/>
        <p:txBody>
          <a:bodyPr/>
          <a:lstStyle/>
          <a:p>
            <a:pPr marL="82296" indent="0">
              <a:buNone/>
            </a:pPr>
            <a:r>
              <a:rPr lang="id-ID" b="1" dirty="0" smtClean="0"/>
              <a:t>1. Ahmed Urabi / Orabi Pasha </a:t>
            </a:r>
          </a:p>
          <a:p>
            <a:pPr marL="1609725" indent="369888">
              <a:buNone/>
            </a:pPr>
            <a:r>
              <a:rPr lang="id-ID" dirty="0"/>
              <a:t> </a:t>
            </a:r>
            <a:r>
              <a:rPr lang="id-ID" dirty="0" smtClean="0"/>
              <a:t>   Adalah seorang Nasionalis pertama yang dikenal dalam sejarah modern dunia Islam. Ia memimpin langsung pemberontakan terhadap Inggris yang dipengaruhi oleh Jamaluddin Al Afghani.  Ia sempat berpindah-pindah kota untuk keamanannya.</a:t>
            </a:r>
            <a:endParaRPr lang="id-ID" dirty="0"/>
          </a:p>
        </p:txBody>
      </p:sp>
      <p:pic>
        <p:nvPicPr>
          <p:cNvPr id="6" name="Picture 5" descr="C:\Documents and Settings\user 6\My Documents\Unduhan\Ahmed_Orabi_1882.png"/>
          <p:cNvPicPr/>
          <p:nvPr/>
        </p:nvPicPr>
        <p:blipFill>
          <a:blip r:embed="rId2"/>
          <a:srcRect/>
          <a:stretch>
            <a:fillRect/>
          </a:stretch>
        </p:blipFill>
        <p:spPr bwMode="auto">
          <a:xfrm>
            <a:off x="1115616" y="2204864"/>
            <a:ext cx="1872208" cy="36004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4633861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8172400" cy="854968"/>
          </a:xfrm>
        </p:spPr>
        <p:txBody>
          <a:bodyPr>
            <a:normAutofit fontScale="90000"/>
          </a:bodyPr>
          <a:lstStyle/>
          <a:p>
            <a:r>
              <a:rPr lang="id-ID" dirty="0" smtClean="0"/>
              <a:t>TOKOH-TOKOH NASIONALIS MESIR</a:t>
            </a:r>
            <a:endParaRPr lang="id-ID" dirty="0"/>
          </a:p>
        </p:txBody>
      </p:sp>
      <p:sp>
        <p:nvSpPr>
          <p:cNvPr id="3" name="Content Placeholder 2"/>
          <p:cNvSpPr>
            <a:spLocks noGrp="1"/>
          </p:cNvSpPr>
          <p:nvPr>
            <p:ph idx="1"/>
          </p:nvPr>
        </p:nvSpPr>
        <p:spPr/>
        <p:txBody>
          <a:bodyPr>
            <a:normAutofit fontScale="92500" lnSpcReduction="20000"/>
          </a:bodyPr>
          <a:lstStyle/>
          <a:p>
            <a:pPr marL="82296" indent="0">
              <a:buNone/>
            </a:pPr>
            <a:r>
              <a:rPr lang="id-ID" b="1" dirty="0"/>
              <a:t>2</a:t>
            </a:r>
            <a:r>
              <a:rPr lang="id-ID" b="1" dirty="0" smtClean="0"/>
              <a:t>. Mustafa Kamil</a:t>
            </a:r>
          </a:p>
          <a:p>
            <a:pPr marL="1609725" indent="369888">
              <a:buNone/>
            </a:pPr>
            <a:r>
              <a:rPr lang="id-ID" dirty="0"/>
              <a:t> </a:t>
            </a:r>
            <a:r>
              <a:rPr lang="id-ID" dirty="0" smtClean="0"/>
              <a:t>   Demi memperjuangkan Mesir, ia mengadakan kongres nasional pertama 7 Desember 1907 yang bertujuan untuk mencapai kemerdekaan secara penuh dengan liberal sebagai “batu loncatan”. Pernah dibuang di berbagai daerah oleh Inggris karena kepemimpinannya yang dianggap membahayakan kekuasan Inggris di Mesir.</a:t>
            </a:r>
            <a:endParaRPr lang="id-ID"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182089"/>
            <a:ext cx="1872208" cy="36004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37954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8172400" cy="854968"/>
          </a:xfrm>
        </p:spPr>
        <p:txBody>
          <a:bodyPr>
            <a:normAutofit fontScale="90000"/>
          </a:bodyPr>
          <a:lstStyle/>
          <a:p>
            <a:r>
              <a:rPr lang="id-ID" dirty="0" smtClean="0"/>
              <a:t>TOKOH-TOKOH NASIONALIS MESIR</a:t>
            </a:r>
            <a:endParaRPr lang="id-ID" dirty="0"/>
          </a:p>
        </p:txBody>
      </p:sp>
      <p:sp>
        <p:nvSpPr>
          <p:cNvPr id="3" name="Content Placeholder 2"/>
          <p:cNvSpPr>
            <a:spLocks noGrp="1"/>
          </p:cNvSpPr>
          <p:nvPr>
            <p:ph idx="1"/>
          </p:nvPr>
        </p:nvSpPr>
        <p:spPr/>
        <p:txBody>
          <a:bodyPr>
            <a:normAutofit fontScale="85000" lnSpcReduction="10000"/>
          </a:bodyPr>
          <a:lstStyle/>
          <a:p>
            <a:pPr marL="82296" indent="0">
              <a:buNone/>
            </a:pPr>
            <a:r>
              <a:rPr lang="id-ID" b="1" dirty="0" smtClean="0"/>
              <a:t>3. Hasan Al-Banna </a:t>
            </a:r>
          </a:p>
          <a:p>
            <a:pPr marL="1609725" indent="369888">
              <a:buNone/>
            </a:pPr>
            <a:r>
              <a:rPr lang="id-ID" dirty="0"/>
              <a:t>    </a:t>
            </a:r>
            <a:r>
              <a:rPr lang="id-ID" dirty="0" smtClean="0"/>
              <a:t>Adalah </a:t>
            </a:r>
            <a:r>
              <a:rPr lang="id-ID" dirty="0"/>
              <a:t>seorang guru dan seorang reformis Mesir sosial dan politik Islam, yang terkenal karena mendirikan Ikhwanul Muslimin, </a:t>
            </a:r>
            <a:r>
              <a:rPr lang="id-ID" dirty="0" smtClean="0"/>
              <a:t>organisasi Islam terbesar </a:t>
            </a:r>
            <a:r>
              <a:rPr lang="id-ID" dirty="0"/>
              <a:t>dan paling </a:t>
            </a:r>
            <a:r>
              <a:rPr lang="id-ID" dirty="0" smtClean="0"/>
              <a:t>berpengaruh di abad ke-20. Disegani oleh masyarakat karena perilakunya yang santun. Tak hanya sebagai reformis, Ia juga menjadi pendakwah terkenal. Dakwah yang dicampur dengan Pidato kemerdekaan membuat rakyat Mesir mengaguminya.</a:t>
            </a:r>
            <a:endParaRPr lang="id-ID"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220101"/>
            <a:ext cx="1872208" cy="36004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37954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8172400" cy="854968"/>
          </a:xfrm>
        </p:spPr>
        <p:txBody>
          <a:bodyPr>
            <a:normAutofit fontScale="90000"/>
          </a:bodyPr>
          <a:lstStyle/>
          <a:p>
            <a:r>
              <a:rPr lang="id-ID" dirty="0" smtClean="0"/>
              <a:t>TOKOH-TOKOH NASIONALIS MESIR</a:t>
            </a:r>
            <a:endParaRPr lang="id-ID" dirty="0"/>
          </a:p>
        </p:txBody>
      </p:sp>
      <p:sp>
        <p:nvSpPr>
          <p:cNvPr id="3" name="Content Placeholder 2"/>
          <p:cNvSpPr>
            <a:spLocks noGrp="1"/>
          </p:cNvSpPr>
          <p:nvPr>
            <p:ph idx="1"/>
          </p:nvPr>
        </p:nvSpPr>
        <p:spPr/>
        <p:txBody>
          <a:bodyPr>
            <a:normAutofit fontScale="92500" lnSpcReduction="20000"/>
          </a:bodyPr>
          <a:lstStyle/>
          <a:p>
            <a:pPr marL="82296" indent="0">
              <a:buNone/>
            </a:pPr>
            <a:r>
              <a:rPr lang="id-ID" b="1" dirty="0" smtClean="0"/>
              <a:t>4. Saad Zaghul Pasha</a:t>
            </a:r>
          </a:p>
          <a:p>
            <a:pPr marL="1609725" indent="369888">
              <a:buNone/>
            </a:pPr>
            <a:r>
              <a:rPr lang="id-ID" dirty="0"/>
              <a:t> </a:t>
            </a:r>
            <a:r>
              <a:rPr lang="id-ID" dirty="0" smtClean="0"/>
              <a:t>   Adalah seorang revolusioner dan pemimpin Partai Wafd. Karena dianggap berbahaya oleh Inggris, ia pernah divonis hukuman mati, tetapi hanya diasingkan ke Malta. Meskipun demikian semangatnya memperjuangkan kemerdekaan Mesir tak pernah padam. Ia kemudian menuntut kemerdekaan dalam konferensi perdamaian Prancis saat Perang Dunia I</a:t>
            </a:r>
            <a:endParaRPr lang="id-ID"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182088"/>
            <a:ext cx="1872208" cy="360040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38105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836712"/>
            <a:ext cx="8892480" cy="1143000"/>
          </a:xfrm>
        </p:spPr>
        <p:txBody>
          <a:bodyPr>
            <a:noAutofit/>
          </a:bodyPr>
          <a:lstStyle/>
          <a:p>
            <a:pPr algn="ctr"/>
            <a:r>
              <a:rPr lang="id-ID" sz="4400" dirty="0" smtClean="0">
                <a:solidFill>
                  <a:schemeClr val="tx1"/>
                </a:solidFill>
                <a:latin typeface="Cooper Black" pitchFamily="18" charset="0"/>
              </a:rPr>
              <a:t>NASIONALISME MESIR (EGYPT)</a:t>
            </a:r>
            <a:endParaRPr lang="id-ID" sz="4400" dirty="0">
              <a:solidFill>
                <a:schemeClr val="tx1"/>
              </a:solidFill>
              <a:latin typeface="Cooper Black" pitchFamily="18" charset="0"/>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55776" y="2636912"/>
            <a:ext cx="4937827" cy="393305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87138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Latar Belakang</a:t>
            </a:r>
            <a:endParaRPr lang="id-ID" dirty="0"/>
          </a:p>
        </p:txBody>
      </p:sp>
      <p:sp>
        <p:nvSpPr>
          <p:cNvPr id="3" name="Content Placeholder 2"/>
          <p:cNvSpPr>
            <a:spLocks noGrp="1"/>
          </p:cNvSpPr>
          <p:nvPr>
            <p:ph idx="1"/>
          </p:nvPr>
        </p:nvSpPr>
        <p:spPr>
          <a:xfrm>
            <a:off x="1435608" y="1447800"/>
            <a:ext cx="7498080" cy="5410200"/>
          </a:xfrm>
        </p:spPr>
        <p:txBody>
          <a:bodyPr>
            <a:normAutofit fontScale="77500" lnSpcReduction="20000"/>
          </a:bodyPr>
          <a:lstStyle/>
          <a:p>
            <a:pPr marL="82296" indent="0">
              <a:buNone/>
            </a:pPr>
            <a:r>
              <a:rPr lang="id-ID" dirty="0" smtClean="0"/>
              <a:t>     Sejak dibukanya terusan Suez pada tahun 1869, negara-negara Barat terutama Inggris dan Prancis saling berlomba memperebutkan pengaruhnya di Mesir. </a:t>
            </a:r>
            <a:r>
              <a:rPr lang="en-US" dirty="0" err="1"/>
              <a:t>Pengaruh</a:t>
            </a:r>
            <a:r>
              <a:rPr lang="en-US" dirty="0"/>
              <a:t> </a:t>
            </a:r>
            <a:r>
              <a:rPr lang="en-US" dirty="0" err="1"/>
              <a:t>kekuasaan</a:t>
            </a:r>
            <a:r>
              <a:rPr lang="en-US" dirty="0"/>
              <a:t> </a:t>
            </a:r>
            <a:r>
              <a:rPr lang="en-US" dirty="0" err="1"/>
              <a:t>Inggris</a:t>
            </a:r>
            <a:r>
              <a:rPr lang="en-US" dirty="0"/>
              <a:t> </a:t>
            </a:r>
            <a:r>
              <a:rPr lang="en-US" dirty="0" err="1"/>
              <a:t>makin</a:t>
            </a:r>
            <a:r>
              <a:rPr lang="en-US" dirty="0"/>
              <a:t> </a:t>
            </a:r>
            <a:r>
              <a:rPr lang="en-US" dirty="0" err="1"/>
              <a:t>kuat</a:t>
            </a:r>
            <a:r>
              <a:rPr lang="en-US" dirty="0"/>
              <a:t> </a:t>
            </a:r>
            <a:r>
              <a:rPr lang="en-US" dirty="0" err="1"/>
              <a:t>mulai</a:t>
            </a:r>
            <a:r>
              <a:rPr lang="en-US" dirty="0"/>
              <a:t> </a:t>
            </a:r>
            <a:r>
              <a:rPr lang="en-US" dirty="0" err="1"/>
              <a:t>tahun</a:t>
            </a:r>
            <a:r>
              <a:rPr lang="en-US" dirty="0"/>
              <a:t> 1875, </a:t>
            </a:r>
            <a:r>
              <a:rPr lang="en-US" dirty="0" err="1"/>
              <a:t>yakni</a:t>
            </a:r>
            <a:r>
              <a:rPr lang="en-US" dirty="0"/>
              <a:t> </a:t>
            </a:r>
            <a:r>
              <a:rPr lang="en-US" dirty="0" err="1"/>
              <a:t>saat</a:t>
            </a:r>
            <a:r>
              <a:rPr lang="en-US" dirty="0"/>
              <a:t> Khedive Ismail (1863–1879) </a:t>
            </a:r>
            <a:r>
              <a:rPr lang="en-US" dirty="0" err="1"/>
              <a:t>membutuhkan</a:t>
            </a:r>
            <a:r>
              <a:rPr lang="en-US" dirty="0"/>
              <a:t> </a:t>
            </a:r>
            <a:r>
              <a:rPr lang="en-US" dirty="0" err="1"/>
              <a:t>uang</a:t>
            </a:r>
            <a:r>
              <a:rPr lang="en-US" dirty="0"/>
              <a:t> </a:t>
            </a:r>
            <a:r>
              <a:rPr lang="en-US" dirty="0" err="1"/>
              <a:t>sehubungan</a:t>
            </a:r>
            <a:r>
              <a:rPr lang="en-US" dirty="0"/>
              <a:t> </a:t>
            </a:r>
            <a:r>
              <a:rPr lang="en-US" dirty="0" err="1"/>
              <a:t>dengan</a:t>
            </a:r>
            <a:r>
              <a:rPr lang="en-US" dirty="0"/>
              <a:t> </a:t>
            </a:r>
            <a:r>
              <a:rPr lang="en-US" dirty="0" err="1"/>
              <a:t>krisisnya</a:t>
            </a:r>
            <a:r>
              <a:rPr lang="en-US" dirty="0"/>
              <a:t> </a:t>
            </a:r>
            <a:r>
              <a:rPr lang="en-US" dirty="0" err="1"/>
              <a:t>keuangan</a:t>
            </a:r>
            <a:r>
              <a:rPr lang="en-US" dirty="0"/>
              <a:t> </a:t>
            </a:r>
            <a:r>
              <a:rPr lang="en-US" dirty="0" err="1"/>
              <a:t>Mesir</a:t>
            </a:r>
            <a:r>
              <a:rPr lang="en-US" dirty="0"/>
              <a:t>. Khedive Ismail </a:t>
            </a:r>
            <a:r>
              <a:rPr lang="en-US" dirty="0" err="1"/>
              <a:t>kemudian</a:t>
            </a:r>
            <a:r>
              <a:rPr lang="en-US" dirty="0"/>
              <a:t> </a:t>
            </a:r>
            <a:r>
              <a:rPr lang="en-US" dirty="0" err="1"/>
              <a:t>menjual</a:t>
            </a:r>
            <a:r>
              <a:rPr lang="en-US" dirty="0"/>
              <a:t> </a:t>
            </a:r>
            <a:r>
              <a:rPr lang="en-US" dirty="0" err="1"/>
              <a:t>sebagian</a:t>
            </a:r>
            <a:r>
              <a:rPr lang="en-US" dirty="0"/>
              <a:t> </a:t>
            </a:r>
            <a:r>
              <a:rPr lang="en-US" dirty="0" err="1"/>
              <a:t>besar</a:t>
            </a:r>
            <a:r>
              <a:rPr lang="en-US" dirty="0"/>
              <a:t> </a:t>
            </a:r>
            <a:r>
              <a:rPr lang="en-US" dirty="0" err="1"/>
              <a:t>saham</a:t>
            </a:r>
            <a:r>
              <a:rPr lang="en-US" dirty="0"/>
              <a:t> </a:t>
            </a:r>
            <a:r>
              <a:rPr lang="en-US" dirty="0" err="1" smtClean="0"/>
              <a:t>Mesir</a:t>
            </a:r>
            <a:r>
              <a:rPr lang="en-US" dirty="0" smtClean="0"/>
              <a:t> </a:t>
            </a:r>
            <a:r>
              <a:rPr lang="en-US" dirty="0" err="1"/>
              <a:t>pada</a:t>
            </a:r>
            <a:r>
              <a:rPr lang="en-US" dirty="0"/>
              <a:t> </a:t>
            </a:r>
            <a:r>
              <a:rPr lang="en-US" dirty="0" err="1"/>
              <a:t>Terusan</a:t>
            </a:r>
            <a:r>
              <a:rPr lang="en-US" dirty="0"/>
              <a:t> Suez </a:t>
            </a:r>
            <a:r>
              <a:rPr lang="en-US" dirty="0" err="1"/>
              <a:t>kepada</a:t>
            </a:r>
            <a:r>
              <a:rPr lang="en-US" dirty="0"/>
              <a:t> </a:t>
            </a:r>
            <a:r>
              <a:rPr lang="en-US" dirty="0" err="1"/>
              <a:t>Inggris</a:t>
            </a:r>
            <a:r>
              <a:rPr lang="en-US" dirty="0"/>
              <a:t>.</a:t>
            </a:r>
            <a:br>
              <a:rPr lang="en-US" dirty="0"/>
            </a:br>
            <a:r>
              <a:rPr lang="id-ID" dirty="0" smtClean="0"/>
              <a:t>   </a:t>
            </a:r>
          </a:p>
          <a:p>
            <a:pPr marL="82296" indent="0">
              <a:buNone/>
            </a:pPr>
            <a:r>
              <a:rPr lang="id-ID" dirty="0"/>
              <a:t> </a:t>
            </a:r>
            <a:r>
              <a:rPr lang="id-ID" dirty="0" smtClean="0"/>
              <a:t>    </a:t>
            </a:r>
            <a:r>
              <a:rPr lang="en-US" dirty="0" smtClean="0"/>
              <a:t>Di </a:t>
            </a:r>
            <a:r>
              <a:rPr lang="en-US" dirty="0" err="1"/>
              <a:t>samping</a:t>
            </a:r>
            <a:r>
              <a:rPr lang="en-US" dirty="0"/>
              <a:t> </a:t>
            </a:r>
            <a:r>
              <a:rPr lang="en-US" dirty="0" err="1"/>
              <a:t>itu</a:t>
            </a:r>
            <a:r>
              <a:rPr lang="en-US" dirty="0"/>
              <a:t>, </a:t>
            </a:r>
            <a:r>
              <a:rPr lang="en-US" dirty="0" err="1"/>
              <a:t>Mesir</a:t>
            </a:r>
            <a:r>
              <a:rPr lang="en-US" dirty="0"/>
              <a:t> </a:t>
            </a:r>
            <a:r>
              <a:rPr lang="en-US" dirty="0" err="1"/>
              <a:t>juga</a:t>
            </a:r>
            <a:r>
              <a:rPr lang="en-US" dirty="0"/>
              <a:t> </a:t>
            </a:r>
            <a:r>
              <a:rPr lang="en-US" dirty="0" err="1"/>
              <a:t>meminjam</a:t>
            </a:r>
            <a:r>
              <a:rPr lang="en-US" dirty="0"/>
              <a:t> </a:t>
            </a:r>
            <a:r>
              <a:rPr lang="en-US" dirty="0" err="1"/>
              <a:t>uang</a:t>
            </a:r>
            <a:r>
              <a:rPr lang="en-US" dirty="0"/>
              <a:t> </a:t>
            </a:r>
            <a:r>
              <a:rPr lang="en-US" dirty="0" err="1"/>
              <a:t>dari</a:t>
            </a:r>
            <a:r>
              <a:rPr lang="en-US" dirty="0"/>
              <a:t> </a:t>
            </a:r>
            <a:r>
              <a:rPr lang="en-US" dirty="0" err="1"/>
              <a:t>Inggris</a:t>
            </a:r>
            <a:r>
              <a:rPr lang="en-US" dirty="0"/>
              <a:t> </a:t>
            </a:r>
            <a:r>
              <a:rPr lang="en-US" dirty="0" err="1"/>
              <a:t>dan</a:t>
            </a:r>
            <a:r>
              <a:rPr lang="en-US" dirty="0"/>
              <a:t> </a:t>
            </a:r>
            <a:r>
              <a:rPr lang="en-US" dirty="0" err="1"/>
              <a:t>Prancis</a:t>
            </a:r>
            <a:r>
              <a:rPr lang="en-US" dirty="0"/>
              <a:t>. </a:t>
            </a:r>
            <a:r>
              <a:rPr lang="id-ID" dirty="0" smtClean="0"/>
              <a:t>K</a:t>
            </a:r>
            <a:r>
              <a:rPr lang="en-US" dirty="0" smtClean="0"/>
              <a:t>arena </a:t>
            </a:r>
            <a:r>
              <a:rPr lang="en-US" dirty="0" err="1"/>
              <a:t>tidak</a:t>
            </a:r>
            <a:r>
              <a:rPr lang="en-US" dirty="0"/>
              <a:t> </a:t>
            </a:r>
            <a:r>
              <a:rPr lang="en-US" dirty="0" err="1"/>
              <a:t>dapat</a:t>
            </a:r>
            <a:r>
              <a:rPr lang="en-US" dirty="0"/>
              <a:t> </a:t>
            </a:r>
            <a:r>
              <a:rPr lang="en-US" dirty="0" err="1" smtClean="0"/>
              <a:t>membayar</a:t>
            </a:r>
            <a:r>
              <a:rPr lang="id-ID" dirty="0" smtClean="0"/>
              <a:t>,</a:t>
            </a:r>
            <a:r>
              <a:rPr lang="en-US" dirty="0" smtClean="0"/>
              <a:t> </a:t>
            </a:r>
            <a:r>
              <a:rPr lang="en-US" dirty="0" err="1"/>
              <a:t>maka</a:t>
            </a:r>
            <a:r>
              <a:rPr lang="en-US" dirty="0"/>
              <a:t> </a:t>
            </a:r>
            <a:r>
              <a:rPr lang="en-US" dirty="0" err="1"/>
              <a:t>Inggris</a:t>
            </a:r>
            <a:r>
              <a:rPr lang="en-US" dirty="0"/>
              <a:t> </a:t>
            </a:r>
            <a:r>
              <a:rPr lang="en-US" dirty="0" err="1"/>
              <a:t>dan</a:t>
            </a:r>
            <a:r>
              <a:rPr lang="en-US" dirty="0"/>
              <a:t> </a:t>
            </a:r>
            <a:r>
              <a:rPr lang="en-US" dirty="0" err="1"/>
              <a:t>Prancis</a:t>
            </a:r>
            <a:r>
              <a:rPr lang="en-US" dirty="0"/>
              <a:t> </a:t>
            </a:r>
            <a:r>
              <a:rPr lang="en-US" dirty="0" err="1"/>
              <a:t>masuk</a:t>
            </a:r>
            <a:r>
              <a:rPr lang="en-US" dirty="0"/>
              <a:t> </a:t>
            </a:r>
            <a:r>
              <a:rPr lang="en-US" dirty="0" err="1"/>
              <a:t>ke</a:t>
            </a:r>
            <a:r>
              <a:rPr lang="en-US" dirty="0"/>
              <a:t> </a:t>
            </a:r>
            <a:r>
              <a:rPr lang="en-US" dirty="0" err="1"/>
              <a:t>Mesir</a:t>
            </a:r>
            <a:r>
              <a:rPr lang="en-US" dirty="0"/>
              <a:t> </a:t>
            </a:r>
            <a:r>
              <a:rPr lang="en-US" dirty="0" err="1"/>
              <a:t>dan</a:t>
            </a:r>
            <a:r>
              <a:rPr lang="en-US" dirty="0"/>
              <a:t> </a:t>
            </a:r>
            <a:r>
              <a:rPr lang="en-US" dirty="0" err="1"/>
              <a:t>memberesi</a:t>
            </a:r>
            <a:r>
              <a:rPr lang="en-US" dirty="0"/>
              <a:t> </a:t>
            </a:r>
            <a:r>
              <a:rPr lang="en-US" dirty="0" err="1"/>
              <a:t>hutang-hutangnya</a:t>
            </a:r>
            <a:r>
              <a:rPr lang="en-US" dirty="0"/>
              <a:t>. </a:t>
            </a:r>
            <a:r>
              <a:rPr lang="en-US" dirty="0" err="1"/>
              <a:t>Dengan</a:t>
            </a:r>
            <a:r>
              <a:rPr lang="en-US" dirty="0"/>
              <a:t> </a:t>
            </a:r>
            <a:r>
              <a:rPr lang="en-US" dirty="0" err="1"/>
              <a:t>demikian</a:t>
            </a:r>
            <a:r>
              <a:rPr lang="en-US" dirty="0"/>
              <a:t>, </a:t>
            </a:r>
            <a:r>
              <a:rPr lang="en-US" dirty="0" err="1"/>
              <a:t>sejak</a:t>
            </a:r>
            <a:r>
              <a:rPr lang="en-US" dirty="0"/>
              <a:t> </a:t>
            </a:r>
            <a:r>
              <a:rPr lang="en-US" dirty="0" err="1"/>
              <a:t>tahun</a:t>
            </a:r>
            <a:r>
              <a:rPr lang="en-US" dirty="0"/>
              <a:t> 1876, </a:t>
            </a:r>
            <a:r>
              <a:rPr lang="en-US" dirty="0" err="1"/>
              <a:t>Inggris</a:t>
            </a:r>
            <a:r>
              <a:rPr lang="en-US" dirty="0"/>
              <a:t> </a:t>
            </a:r>
            <a:r>
              <a:rPr lang="en-US" dirty="0" err="1"/>
              <a:t>dan</a:t>
            </a:r>
            <a:r>
              <a:rPr lang="en-US" dirty="0"/>
              <a:t> </a:t>
            </a:r>
            <a:r>
              <a:rPr lang="en-US" dirty="0" err="1"/>
              <a:t>Prancis</a:t>
            </a:r>
            <a:r>
              <a:rPr lang="en-US" dirty="0"/>
              <a:t> </a:t>
            </a:r>
            <a:r>
              <a:rPr lang="en-US" dirty="0" err="1"/>
              <a:t>telah</a:t>
            </a:r>
            <a:r>
              <a:rPr lang="en-US" dirty="0"/>
              <a:t> </a:t>
            </a:r>
            <a:r>
              <a:rPr lang="en-US" dirty="0" err="1"/>
              <a:t>ikut</a:t>
            </a:r>
            <a:r>
              <a:rPr lang="en-US" dirty="0"/>
              <a:t> </a:t>
            </a:r>
            <a:r>
              <a:rPr lang="en-US" dirty="0" err="1"/>
              <a:t>campur</a:t>
            </a:r>
            <a:r>
              <a:rPr lang="en-US" dirty="0"/>
              <a:t> </a:t>
            </a:r>
            <a:r>
              <a:rPr lang="en-US" dirty="0" err="1"/>
              <a:t>dalam</a:t>
            </a:r>
            <a:r>
              <a:rPr lang="en-US" dirty="0"/>
              <a:t> </a:t>
            </a:r>
            <a:r>
              <a:rPr lang="en-US" dirty="0" err="1"/>
              <a:t>pemerintahan</a:t>
            </a:r>
            <a:r>
              <a:rPr lang="en-US" dirty="0"/>
              <a:t> di </a:t>
            </a:r>
            <a:r>
              <a:rPr lang="en-US" dirty="0" err="1"/>
              <a:t>Mesir</a:t>
            </a:r>
            <a:r>
              <a:rPr lang="en-US" dirty="0"/>
              <a:t>.</a:t>
            </a:r>
            <a:br>
              <a:rPr lang="en-US" dirty="0"/>
            </a:br>
            <a:endParaRPr lang="id-ID" dirty="0"/>
          </a:p>
        </p:txBody>
      </p:sp>
    </p:spTree>
    <p:extLst>
      <p:ext uri="{BB962C8B-B14F-4D97-AF65-F5344CB8AC3E}">
        <p14:creationId xmlns:p14="http://schemas.microsoft.com/office/powerpoint/2010/main" val="16383666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p:txBody>
          <a:bodyPr>
            <a:normAutofit fontScale="77500" lnSpcReduction="20000"/>
          </a:bodyPr>
          <a:lstStyle/>
          <a:p>
            <a:pPr marL="82296" indent="0">
              <a:buNone/>
            </a:pPr>
            <a:r>
              <a:rPr lang="id-ID" dirty="0" smtClean="0"/>
              <a:t>    Adanya </a:t>
            </a:r>
            <a:r>
              <a:rPr lang="id-ID" dirty="0"/>
              <a:t>campur tangan Inggris dan Prancis dalam pemerintahan, khususnya pada saham-saham Terusan Suez menimbulkan kekecewaan yang kemudian muncul perlawanan rakyat. Kebangkitan nasional Mesir ditandai dengan adanya pemberontakan </a:t>
            </a:r>
            <a:r>
              <a:rPr lang="id-ID" b="1" dirty="0"/>
              <a:t>Arabi Pasha </a:t>
            </a:r>
            <a:r>
              <a:rPr lang="id-ID" dirty="0"/>
              <a:t>(1881–1882). </a:t>
            </a:r>
            <a:r>
              <a:rPr lang="id-ID" dirty="0" smtClean="0"/>
              <a:t>Mula-mula </a:t>
            </a:r>
            <a:r>
              <a:rPr lang="id-ID" dirty="0"/>
              <a:t>gerakan ini </a:t>
            </a:r>
            <a:r>
              <a:rPr lang="id-ID" dirty="0" smtClean="0"/>
              <a:t>dikenal sebagai anti orang </a:t>
            </a:r>
            <a:r>
              <a:rPr lang="id-ID" dirty="0"/>
              <a:t>asing (Inggris, Prancis dan Turki), tetapi akhirnya menjadi gerakan untuk menuntut perubahan </a:t>
            </a:r>
            <a:r>
              <a:rPr lang="id-ID" dirty="0" smtClean="0"/>
              <a:t>sistem pemerintahan</a:t>
            </a:r>
            <a:r>
              <a:rPr lang="id-ID" dirty="0"/>
              <a:t>. Gerakan Arabi ini timbul karena pengaruh </a:t>
            </a:r>
            <a:r>
              <a:rPr lang="id-ID" b="1" dirty="0"/>
              <a:t>Jamaluddin </a:t>
            </a:r>
            <a:r>
              <a:rPr lang="id-ID" b="1" dirty="0" smtClean="0"/>
              <a:t>Al </a:t>
            </a:r>
            <a:r>
              <a:rPr lang="id-ID" b="1" dirty="0"/>
              <a:t>Afghani </a:t>
            </a:r>
            <a:r>
              <a:rPr lang="id-ID" dirty="0"/>
              <a:t>yang ketika itu mengajar di Mesir. Perlawanan rakyat yang dipimpin oleh Arabi Pasha ini sangat membahayakan kedudukan Inggris dan Prancis di Mesir. Inggris akhirnya bertindak dan berhasil menumpas pemberontakan Arabi Pasha.</a:t>
            </a:r>
          </a:p>
        </p:txBody>
      </p:sp>
    </p:spTree>
    <p:extLst>
      <p:ext uri="{BB962C8B-B14F-4D97-AF65-F5344CB8AC3E}">
        <p14:creationId xmlns:p14="http://schemas.microsoft.com/office/powerpoint/2010/main" val="1553418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SEBAB TIMBULNYA NASIONALISME DI MESIR</a:t>
            </a:r>
            <a:endParaRPr lang="id-ID" dirty="0"/>
          </a:p>
        </p:txBody>
      </p:sp>
      <p:sp>
        <p:nvSpPr>
          <p:cNvPr id="3" name="Content Placeholder 2"/>
          <p:cNvSpPr>
            <a:spLocks noGrp="1"/>
          </p:cNvSpPr>
          <p:nvPr>
            <p:ph idx="1"/>
          </p:nvPr>
        </p:nvSpPr>
        <p:spPr/>
        <p:txBody>
          <a:bodyPr>
            <a:normAutofit fontScale="70000" lnSpcReduction="20000"/>
          </a:bodyPr>
          <a:lstStyle/>
          <a:p>
            <a:pPr marL="82296" indent="0">
              <a:buNone/>
            </a:pPr>
            <a:r>
              <a:rPr lang="id-ID" dirty="0" smtClean="0"/>
              <a:t>    Mesir </a:t>
            </a:r>
            <a:r>
              <a:rPr lang="id-ID" dirty="0"/>
              <a:t>termasuk negara Arab sehingga bangkitnya nasionalisme Mesir merupakan hal yang sama dengan bangkitnya nasionalisme Arab. Adapun sebab-sebab timbulnya nasionalisme Mesir adalah sebagai </a:t>
            </a:r>
            <a:r>
              <a:rPr lang="id-ID" dirty="0" smtClean="0"/>
              <a:t>berikut:</a:t>
            </a:r>
            <a:endParaRPr lang="id-ID" dirty="0"/>
          </a:p>
          <a:p>
            <a:pPr marL="82296" indent="0">
              <a:buNone/>
            </a:pPr>
            <a:r>
              <a:rPr lang="id-ID" dirty="0" smtClean="0"/>
              <a:t>  </a:t>
            </a:r>
            <a:r>
              <a:rPr lang="id-ID" b="1" dirty="0" smtClean="0"/>
              <a:t>1.</a:t>
            </a:r>
            <a:r>
              <a:rPr lang="id-ID" dirty="0" smtClean="0"/>
              <a:t> Adanya </a:t>
            </a:r>
            <a:r>
              <a:rPr lang="id-ID" dirty="0"/>
              <a:t>gerakan Wahabi, semula merupakan gerakan agama yang kemudian memberontak pemerintahan Turki. Dengan demikian, secara politik membangkitkan tumbuhnya nasionalisme Mesir.</a:t>
            </a:r>
          </a:p>
          <a:p>
            <a:pPr marL="82296" indent="0">
              <a:buNone/>
            </a:pPr>
            <a:r>
              <a:rPr lang="id-ID" dirty="0" smtClean="0"/>
              <a:t>  </a:t>
            </a:r>
            <a:r>
              <a:rPr lang="id-ID" b="1" dirty="0" smtClean="0"/>
              <a:t>2</a:t>
            </a:r>
            <a:r>
              <a:rPr lang="id-ID" dirty="0" smtClean="0"/>
              <a:t>. Adanya </a:t>
            </a:r>
            <a:r>
              <a:rPr lang="id-ID" dirty="0"/>
              <a:t>pengaruh Revolusi Prancis. Ketika Napoleon Bonaparte mendarat di Mesir, ia juga membawa suara Revolusi Prancis yang kemudian menimbulkan paham liberal dan nasionalisme Mesir.</a:t>
            </a:r>
          </a:p>
          <a:p>
            <a:pPr marL="82296" indent="0">
              <a:buNone/>
            </a:pPr>
            <a:r>
              <a:rPr lang="id-ID" dirty="0" smtClean="0"/>
              <a:t>  </a:t>
            </a:r>
            <a:r>
              <a:rPr lang="id-ID" b="1" dirty="0" smtClean="0"/>
              <a:t>3.</a:t>
            </a:r>
            <a:r>
              <a:rPr lang="id-ID" dirty="0" smtClean="0"/>
              <a:t> Munculnya </a:t>
            </a:r>
            <a:r>
              <a:rPr lang="id-ID" dirty="0"/>
              <a:t>kaum intelektual yang berpaham modern.</a:t>
            </a:r>
          </a:p>
          <a:p>
            <a:pPr marL="82296" indent="0">
              <a:buNone/>
            </a:pPr>
            <a:r>
              <a:rPr lang="id-ID" dirty="0" smtClean="0"/>
              <a:t>  </a:t>
            </a:r>
            <a:r>
              <a:rPr lang="id-ID" b="1" dirty="0" smtClean="0"/>
              <a:t>4.</a:t>
            </a:r>
            <a:r>
              <a:rPr lang="id-ID" dirty="0" smtClean="0"/>
              <a:t> Adanya </a:t>
            </a:r>
            <a:r>
              <a:rPr lang="id-ID" dirty="0"/>
              <a:t>Gerakan Pan Arab, yang dirintis oleh Amir Chetib Arslan dengan yang menganjurkan persatuan semua bangsa Arab dengan tujuan untuk mencapai kemerdekaan bangsanya.</a:t>
            </a:r>
          </a:p>
          <a:p>
            <a:pPr marL="82296" indent="0">
              <a:buNone/>
            </a:pPr>
            <a:endParaRPr lang="id-ID" dirty="0"/>
          </a:p>
        </p:txBody>
      </p:sp>
    </p:spTree>
    <p:extLst>
      <p:ext uri="{BB962C8B-B14F-4D97-AF65-F5344CB8AC3E}">
        <p14:creationId xmlns:p14="http://schemas.microsoft.com/office/powerpoint/2010/main" val="792123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fontScale="85000" lnSpcReduction="20000"/>
          </a:bodyPr>
          <a:lstStyle/>
          <a:p>
            <a:pPr marL="82296" indent="0">
              <a:buNone/>
            </a:pPr>
            <a:r>
              <a:rPr lang="id-ID" dirty="0" smtClean="0"/>
              <a:t>    Sekalipun </a:t>
            </a:r>
            <a:r>
              <a:rPr lang="id-ID" dirty="0"/>
              <a:t>pemberontakan Arabi Pasha berhasil dipadamkan, namun cita-cita perjuangan Arabi Pasha merupakan sumber aspirasi semangat nasionalisme bangsa Mesir. Hal ini terbukti pada tanggal 7 Desember 1907 telah diadakan kongres nasional yang pertama di bawah pimpinan Mustafa Kamil. Tujuannya adalah pembangunan Mesir secara liberal untuk mencapai kemerdekaan penuh. Pemerintah Mesir yang dipengaruhi oleh Inggris berusaha untuk menindas gerakan ini, akan tetapi gerakan nasional ini </a:t>
            </a:r>
            <a:r>
              <a:rPr lang="id-ID" dirty="0" smtClean="0"/>
              <a:t>tetap hidup </a:t>
            </a:r>
            <a:r>
              <a:rPr lang="id-ID" dirty="0"/>
              <a:t>dan makin kuat bahkan kemudian menjelma menjadi Partai Wafd (Utusan) di bawah pimpinan Saad Zaghlul Pasha.</a:t>
            </a:r>
          </a:p>
          <a:p>
            <a:pPr marL="82296" indent="0">
              <a:buNone/>
            </a:pPr>
            <a:endParaRPr lang="id-ID" dirty="0"/>
          </a:p>
        </p:txBody>
      </p:sp>
    </p:spTree>
    <p:extLst>
      <p:ext uri="{BB962C8B-B14F-4D97-AF65-F5344CB8AC3E}">
        <p14:creationId xmlns:p14="http://schemas.microsoft.com/office/powerpoint/2010/main" val="8578472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a:xfrm>
            <a:off x="1532590" y="1433945"/>
            <a:ext cx="7498080" cy="4800600"/>
          </a:xfrm>
        </p:spPr>
        <p:txBody>
          <a:bodyPr>
            <a:normAutofit fontScale="85000" lnSpcReduction="20000"/>
          </a:bodyPr>
          <a:lstStyle/>
          <a:p>
            <a:pPr marL="82296" indent="0">
              <a:buNone/>
            </a:pPr>
            <a:r>
              <a:rPr lang="id-ID" dirty="0" smtClean="0"/>
              <a:t>     Ketika Perang </a:t>
            </a:r>
            <a:r>
              <a:rPr lang="id-ID" dirty="0"/>
              <a:t>Dunia I selesai, Partai Wafd menuntut Mesir sebagai negara merdeka dan ikut serta dalam konferensi perdamaian di Prancis. Inggris menolak, </a:t>
            </a:r>
            <a:r>
              <a:rPr lang="id-ID" dirty="0" smtClean="0"/>
              <a:t>bahkan </a:t>
            </a:r>
            <a:r>
              <a:rPr lang="id-ID" dirty="0"/>
              <a:t>mengasingkan Zaghlul Pasha ke Malta. Pada tahun 1919 di Mesir timbul pemberontakan dan Zaghlul Pasha dibebaskan kembali.</a:t>
            </a:r>
          </a:p>
          <a:p>
            <a:pPr marL="82296" indent="0">
              <a:buNone/>
            </a:pPr>
            <a:r>
              <a:rPr lang="id-ID" dirty="0" smtClean="0"/>
              <a:t>     Kaum nasionalis </a:t>
            </a:r>
            <a:r>
              <a:rPr lang="id-ID" dirty="0"/>
              <a:t>Mesir menuntut kemerdekaan penuh. Pemberontakan berkobar lagi, Zaghlul Pasha ditangkap lagi dan </a:t>
            </a:r>
            <a:r>
              <a:rPr lang="id-ID" dirty="0" smtClean="0"/>
              <a:t>diasingkan </a:t>
            </a:r>
            <a:r>
              <a:rPr lang="id-ID" dirty="0"/>
              <a:t>ke Gibraltar. Inggris yang tidak dapat menekan nasionalisme Mesir, terpaksa mengeluarkan Pernyataan Unilateral (Unilateral Declaration) pada tanggal 28 Februari 1922.</a:t>
            </a:r>
          </a:p>
          <a:p>
            <a:pPr marL="82296" indent="0">
              <a:buNone/>
            </a:pPr>
            <a:endParaRPr lang="id-ID" dirty="0"/>
          </a:p>
        </p:txBody>
      </p:sp>
    </p:spTree>
    <p:extLst>
      <p:ext uri="{BB962C8B-B14F-4D97-AF65-F5344CB8AC3E}">
        <p14:creationId xmlns:p14="http://schemas.microsoft.com/office/powerpoint/2010/main" val="41920370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ISI PERNYATAAN UNILATERAL (UNILATERAL DECLARATION)</a:t>
            </a:r>
            <a:endParaRPr lang="id-ID" dirty="0"/>
          </a:p>
        </p:txBody>
      </p:sp>
      <p:sp>
        <p:nvSpPr>
          <p:cNvPr id="3" name="Content Placeholder 2"/>
          <p:cNvSpPr>
            <a:spLocks noGrp="1"/>
          </p:cNvSpPr>
          <p:nvPr>
            <p:ph idx="1"/>
          </p:nvPr>
        </p:nvSpPr>
        <p:spPr/>
        <p:txBody>
          <a:bodyPr>
            <a:normAutofit fontScale="85000" lnSpcReduction="20000"/>
          </a:bodyPr>
          <a:lstStyle/>
          <a:p>
            <a:pPr marL="82296" indent="0">
              <a:buNone/>
            </a:pPr>
            <a:endParaRPr lang="id-ID" dirty="0" smtClean="0"/>
          </a:p>
          <a:p>
            <a:pPr marL="82296" indent="0">
              <a:buNone/>
            </a:pPr>
            <a:r>
              <a:rPr lang="id-ID" dirty="0" smtClean="0"/>
              <a:t>1. </a:t>
            </a:r>
            <a:r>
              <a:rPr lang="id-ID" dirty="0"/>
              <a:t>Inggris mengakui kemerdekaan dan kedaulatan Mesir.</a:t>
            </a:r>
          </a:p>
          <a:p>
            <a:pPr marL="82296" indent="0">
              <a:buNone/>
            </a:pPr>
            <a:r>
              <a:rPr lang="id-ID" dirty="0" smtClean="0"/>
              <a:t>2. </a:t>
            </a:r>
            <a:r>
              <a:rPr lang="id-ID" dirty="0"/>
              <a:t>Inggris berhak atas empat masalah pokok</a:t>
            </a:r>
            <a:r>
              <a:rPr lang="id-ID" dirty="0" smtClean="0"/>
              <a:t>, seperti </a:t>
            </a:r>
            <a:r>
              <a:rPr lang="id-ID" dirty="0"/>
              <a:t>berikut:</a:t>
            </a:r>
          </a:p>
          <a:p>
            <a:pPr marL="82296" indent="0">
              <a:buNone/>
            </a:pPr>
            <a:r>
              <a:rPr lang="id-ID" dirty="0" smtClean="0"/>
              <a:t>    a</a:t>
            </a:r>
            <a:r>
              <a:rPr lang="id-ID" dirty="0"/>
              <a:t>) mempertahakan Terusan Suez;</a:t>
            </a:r>
          </a:p>
          <a:p>
            <a:pPr marL="987425" indent="-898525">
              <a:buNone/>
            </a:pPr>
            <a:r>
              <a:rPr lang="id-ID" dirty="0" smtClean="0"/>
              <a:t>    b</a:t>
            </a:r>
            <a:r>
              <a:rPr lang="id-ID" dirty="0"/>
              <a:t>) mempergunakan daerah militer untuk </a:t>
            </a:r>
            <a:r>
              <a:rPr lang="id-ID" dirty="0" smtClean="0"/>
              <a:t>     operasi </a:t>
            </a:r>
            <a:r>
              <a:rPr lang="id-ID" dirty="0"/>
              <a:t>militer;</a:t>
            </a:r>
          </a:p>
          <a:p>
            <a:pPr marL="987425" indent="-457200">
              <a:buNone/>
            </a:pPr>
            <a:r>
              <a:rPr lang="id-ID" dirty="0"/>
              <a:t>c) mempertahankan Mesir terhadap agresi bangsa lain;</a:t>
            </a:r>
          </a:p>
          <a:p>
            <a:pPr marL="987425" indent="-457200">
              <a:buNone/>
            </a:pPr>
            <a:r>
              <a:rPr lang="id-ID" dirty="0"/>
              <a:t>d) melindungi bangsa asing di Mesir dan kepentingannya.</a:t>
            </a:r>
          </a:p>
          <a:p>
            <a:pPr marL="82296" indent="0">
              <a:buNone/>
            </a:pPr>
            <a:endParaRPr lang="id-ID" dirty="0"/>
          </a:p>
        </p:txBody>
      </p:sp>
    </p:spTree>
    <p:extLst>
      <p:ext uri="{BB962C8B-B14F-4D97-AF65-F5344CB8AC3E}">
        <p14:creationId xmlns:p14="http://schemas.microsoft.com/office/powerpoint/2010/main" val="32448022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fontScale="92500"/>
          </a:bodyPr>
          <a:lstStyle/>
          <a:p>
            <a:pPr marL="82296" indent="0">
              <a:buNone/>
            </a:pPr>
            <a:r>
              <a:rPr lang="id-ID" dirty="0" smtClean="0"/>
              <a:t>     Unilateral </a:t>
            </a:r>
            <a:r>
              <a:rPr lang="id-ID" dirty="0"/>
              <a:t>Declaration 1922 dianggap bersejarah karena sejak itu dunia Internasional menganggap Mesir telah merdeka, meskipun belum penuh</a:t>
            </a:r>
            <a:r>
              <a:rPr lang="id-ID" dirty="0" smtClean="0"/>
              <a:t>. Namun </a:t>
            </a:r>
            <a:r>
              <a:rPr lang="id-ID" dirty="0"/>
              <a:t>k</a:t>
            </a:r>
            <a:r>
              <a:rPr lang="en-US" dirty="0" smtClean="0"/>
              <a:t>arena </a:t>
            </a:r>
            <a:r>
              <a:rPr lang="en-US" dirty="0" err="1"/>
              <a:t>pihak</a:t>
            </a:r>
            <a:r>
              <a:rPr lang="en-US" dirty="0"/>
              <a:t> </a:t>
            </a:r>
            <a:r>
              <a:rPr lang="en-US" dirty="0" err="1"/>
              <a:t>kaum</a:t>
            </a:r>
            <a:r>
              <a:rPr lang="en-US" dirty="0"/>
              <a:t> </a:t>
            </a:r>
            <a:r>
              <a:rPr lang="en-US" dirty="0" err="1"/>
              <a:t>Nasionalisme</a:t>
            </a:r>
            <a:r>
              <a:rPr lang="en-US" dirty="0"/>
              <a:t> </a:t>
            </a:r>
            <a:r>
              <a:rPr lang="en-US" dirty="0" err="1"/>
              <a:t>Mesir</a:t>
            </a:r>
            <a:r>
              <a:rPr lang="en-US" dirty="0"/>
              <a:t> </a:t>
            </a:r>
            <a:r>
              <a:rPr lang="en-US" dirty="0" err="1"/>
              <a:t>menganggap</a:t>
            </a:r>
            <a:r>
              <a:rPr lang="en-US" dirty="0"/>
              <a:t> </a:t>
            </a:r>
            <a:r>
              <a:rPr lang="en-US" dirty="0" err="1"/>
              <a:t>Inggris</a:t>
            </a:r>
            <a:r>
              <a:rPr lang="en-US" dirty="0"/>
              <a:t> </a:t>
            </a:r>
            <a:r>
              <a:rPr lang="en-US" dirty="0" err="1"/>
              <a:t>tidak</a:t>
            </a:r>
            <a:r>
              <a:rPr lang="en-US" dirty="0"/>
              <a:t> </a:t>
            </a:r>
            <a:r>
              <a:rPr lang="en-US" dirty="0" err="1"/>
              <a:t>berhak</a:t>
            </a:r>
            <a:r>
              <a:rPr lang="en-US" dirty="0"/>
              <a:t> </a:t>
            </a:r>
            <a:r>
              <a:rPr lang="en-US" dirty="0" err="1"/>
              <a:t>atas</a:t>
            </a:r>
            <a:r>
              <a:rPr lang="en-US" dirty="0"/>
              <a:t> </a:t>
            </a:r>
            <a:r>
              <a:rPr lang="en-US" dirty="0" err="1"/>
              <a:t>empat</a:t>
            </a:r>
            <a:r>
              <a:rPr lang="en-US" dirty="0"/>
              <a:t> </a:t>
            </a:r>
            <a:r>
              <a:rPr lang="en-US" dirty="0" err="1"/>
              <a:t>masalah</a:t>
            </a:r>
            <a:r>
              <a:rPr lang="en-US" dirty="0"/>
              <a:t> </a:t>
            </a:r>
            <a:r>
              <a:rPr lang="en-US" dirty="0" err="1"/>
              <a:t>pokok</a:t>
            </a:r>
            <a:r>
              <a:rPr lang="en-US" dirty="0"/>
              <a:t> </a:t>
            </a:r>
            <a:r>
              <a:rPr lang="en-US" dirty="0" err="1"/>
              <a:t>tersebut</a:t>
            </a:r>
            <a:r>
              <a:rPr lang="en-US" dirty="0"/>
              <a:t> </a:t>
            </a:r>
            <a:r>
              <a:rPr lang="en-US" dirty="0" err="1"/>
              <a:t>sehingga</a:t>
            </a:r>
            <a:r>
              <a:rPr lang="en-US" dirty="0"/>
              <a:t> </a:t>
            </a:r>
            <a:r>
              <a:rPr lang="en-US" dirty="0" err="1"/>
              <a:t>Mesir</a:t>
            </a:r>
            <a:r>
              <a:rPr lang="en-US" dirty="0"/>
              <a:t> </a:t>
            </a:r>
            <a:r>
              <a:rPr lang="en-US" dirty="0" err="1"/>
              <a:t>terus</a:t>
            </a:r>
            <a:r>
              <a:rPr lang="en-US" dirty="0"/>
              <a:t> </a:t>
            </a:r>
            <a:r>
              <a:rPr lang="en-US" dirty="0" err="1"/>
              <a:t>berjuang</a:t>
            </a:r>
            <a:r>
              <a:rPr lang="en-US" dirty="0"/>
              <a:t> </a:t>
            </a:r>
            <a:r>
              <a:rPr lang="en-US" dirty="0" err="1"/>
              <a:t>melawan</a:t>
            </a:r>
            <a:r>
              <a:rPr lang="en-US" dirty="0"/>
              <a:t> </a:t>
            </a:r>
            <a:r>
              <a:rPr lang="en-US" dirty="0" err="1"/>
              <a:t>Inggris</a:t>
            </a:r>
            <a:r>
              <a:rPr lang="en-US" dirty="0"/>
              <a:t> </a:t>
            </a:r>
            <a:r>
              <a:rPr lang="en-US" dirty="0" err="1"/>
              <a:t>untuk</a:t>
            </a:r>
            <a:r>
              <a:rPr lang="en-US" dirty="0"/>
              <a:t> </a:t>
            </a:r>
            <a:r>
              <a:rPr lang="en-US" dirty="0" err="1"/>
              <a:t>mencapai</a:t>
            </a:r>
            <a:r>
              <a:rPr lang="en-US" dirty="0"/>
              <a:t> </a:t>
            </a:r>
            <a:r>
              <a:rPr lang="en-US" dirty="0" err="1"/>
              <a:t>kemerdekaan</a:t>
            </a:r>
            <a:r>
              <a:rPr lang="en-US" dirty="0"/>
              <a:t> </a:t>
            </a:r>
            <a:r>
              <a:rPr lang="en-US" dirty="0" err="1"/>
              <a:t>penuh</a:t>
            </a:r>
            <a:r>
              <a:rPr lang="en-US" dirty="0" smtClean="0"/>
              <a:t>.</a:t>
            </a:r>
            <a:r>
              <a:rPr lang="id-ID" dirty="0" smtClean="0"/>
              <a:t> </a:t>
            </a:r>
            <a:r>
              <a:rPr lang="en-US" dirty="0" err="1"/>
              <a:t>Barulah</a:t>
            </a:r>
            <a:r>
              <a:rPr lang="en-US" dirty="0"/>
              <a:t> </a:t>
            </a:r>
            <a:r>
              <a:rPr lang="en-US" dirty="0" err="1"/>
              <a:t>pada</a:t>
            </a:r>
            <a:r>
              <a:rPr lang="en-US" dirty="0"/>
              <a:t> </a:t>
            </a:r>
            <a:r>
              <a:rPr lang="en-US" dirty="0" err="1"/>
              <a:t>tahun</a:t>
            </a:r>
            <a:r>
              <a:rPr lang="en-US" dirty="0"/>
              <a:t> 1936 </a:t>
            </a:r>
            <a:r>
              <a:rPr lang="en-US" dirty="0" err="1"/>
              <a:t>Mesir</a:t>
            </a:r>
            <a:r>
              <a:rPr lang="en-US" dirty="0"/>
              <a:t> </a:t>
            </a:r>
            <a:r>
              <a:rPr lang="en-US" dirty="0" err="1"/>
              <a:t>menjadi</a:t>
            </a:r>
            <a:r>
              <a:rPr lang="en-US" dirty="0"/>
              <a:t> </a:t>
            </a:r>
            <a:r>
              <a:rPr lang="en-US" dirty="0" err="1"/>
              <a:t>negara</a:t>
            </a:r>
            <a:r>
              <a:rPr lang="en-US" dirty="0"/>
              <a:t> yang </a:t>
            </a:r>
            <a:r>
              <a:rPr lang="en-US" dirty="0" err="1"/>
              <a:t>merdeka</a:t>
            </a:r>
            <a:r>
              <a:rPr lang="en-US" dirty="0"/>
              <a:t> </a:t>
            </a:r>
            <a:r>
              <a:rPr lang="en-US" dirty="0" err="1" smtClean="0"/>
              <a:t>penuh</a:t>
            </a:r>
            <a:r>
              <a:rPr lang="id-ID" dirty="0" smtClean="0"/>
              <a:t>.</a:t>
            </a:r>
            <a:endParaRPr lang="id-ID" dirty="0"/>
          </a:p>
          <a:p>
            <a:pPr marL="82296" indent="0">
              <a:buNone/>
            </a:pPr>
            <a:endParaRPr lang="id-ID" dirty="0"/>
          </a:p>
        </p:txBody>
      </p:sp>
    </p:spTree>
    <p:extLst>
      <p:ext uri="{BB962C8B-B14F-4D97-AF65-F5344CB8AC3E}">
        <p14:creationId xmlns:p14="http://schemas.microsoft.com/office/powerpoint/2010/main" val="38147898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124</TotalTime>
  <Words>944</Words>
  <Application>Microsoft Office PowerPoint</Application>
  <PresentationFormat>On-screen Show (4:3)</PresentationFormat>
  <Paragraphs>48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Solstice</vt:lpstr>
      <vt:lpstr>TUGAS SEJARAH</vt:lpstr>
      <vt:lpstr>NASIONALISME MESIR (EGYPT)</vt:lpstr>
      <vt:lpstr>Latar Belakang</vt:lpstr>
      <vt:lpstr>PowerPoint Presentation</vt:lpstr>
      <vt:lpstr>SEBAB TIMBULNYA NASIONALISME DI MESIR</vt:lpstr>
      <vt:lpstr>PowerPoint Presentation</vt:lpstr>
      <vt:lpstr>PowerPoint Presentation</vt:lpstr>
      <vt:lpstr>ISI PERNYATAAN UNILATERAL (UNILATERAL DECLARATION)</vt:lpstr>
      <vt:lpstr>PowerPoint Presentation</vt:lpstr>
      <vt:lpstr>PowerPoint Presentation</vt:lpstr>
      <vt:lpstr>TOKOH-TOKOH NASIONALIS MESIR</vt:lpstr>
      <vt:lpstr>TOKOH-TOKOH NASIONALIS MESIR</vt:lpstr>
      <vt:lpstr>TOKOH-TOKOH NASIONALIS MESIR</vt:lpstr>
      <vt:lpstr>TOKOH-TOKOH NASIONALIS MESIR</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TUGAS SEJARAH</dc:title>
  <dc:creator>ismail - [2010]</dc:creator>
  <cp:lastModifiedBy>ismail - [2010]</cp:lastModifiedBy>
  <cp:revision>11</cp:revision>
  <dcterms:created xsi:type="dcterms:W3CDTF">2013-03-15T06:32:31Z</dcterms:created>
  <dcterms:modified xsi:type="dcterms:W3CDTF">2013-03-15T08:36:36Z</dcterms:modified>
</cp:coreProperties>
</file>