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3" r:id="rId10"/>
    <p:sldId id="264" r:id="rId11"/>
    <p:sldId id="262" r:id="rId12"/>
    <p:sldId id="267" r:id="rId1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576" autoAdjust="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F82C2-8995-43B4-BC9A-7C07B6A46018}" type="datetimeFigureOut">
              <a:rPr lang="pl-PL" smtClean="0"/>
              <a:t>2011-06-11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ED97-77B0-48B5-89A2-57A109644F37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F82C2-8995-43B4-BC9A-7C07B6A46018}" type="datetimeFigureOut">
              <a:rPr lang="pl-PL" smtClean="0"/>
              <a:t>2011-06-11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ED97-77B0-48B5-89A2-57A109644F37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F82C2-8995-43B4-BC9A-7C07B6A46018}" type="datetimeFigureOut">
              <a:rPr lang="pl-PL" smtClean="0"/>
              <a:t>2011-06-11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ED97-77B0-48B5-89A2-57A109644F37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F82C2-8995-43B4-BC9A-7C07B6A46018}" type="datetimeFigureOut">
              <a:rPr lang="pl-PL" smtClean="0"/>
              <a:t>2011-06-11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ED97-77B0-48B5-89A2-57A109644F37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F82C2-8995-43B4-BC9A-7C07B6A46018}" type="datetimeFigureOut">
              <a:rPr lang="pl-PL" smtClean="0"/>
              <a:t>2011-06-11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ED97-77B0-48B5-89A2-57A109644F37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F82C2-8995-43B4-BC9A-7C07B6A46018}" type="datetimeFigureOut">
              <a:rPr lang="pl-PL" smtClean="0"/>
              <a:t>2011-06-11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ED97-77B0-48B5-89A2-57A109644F37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F82C2-8995-43B4-BC9A-7C07B6A46018}" type="datetimeFigureOut">
              <a:rPr lang="pl-PL" smtClean="0"/>
              <a:t>2011-06-11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ED97-77B0-48B5-89A2-57A109644F37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F82C2-8995-43B4-BC9A-7C07B6A46018}" type="datetimeFigureOut">
              <a:rPr lang="pl-PL" smtClean="0"/>
              <a:t>2011-06-11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ED97-77B0-48B5-89A2-57A109644F37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F82C2-8995-43B4-BC9A-7C07B6A46018}" type="datetimeFigureOut">
              <a:rPr lang="pl-PL" smtClean="0"/>
              <a:t>2011-06-11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ED97-77B0-48B5-89A2-57A109644F37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F82C2-8995-43B4-BC9A-7C07B6A46018}" type="datetimeFigureOut">
              <a:rPr lang="pl-PL" smtClean="0"/>
              <a:t>2011-06-11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ED97-77B0-48B5-89A2-57A109644F37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F82C2-8995-43B4-BC9A-7C07B6A46018}" type="datetimeFigureOut">
              <a:rPr lang="pl-PL" smtClean="0"/>
              <a:t>2011-06-11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ED97-77B0-48B5-89A2-57A109644F37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F82C2-8995-43B4-BC9A-7C07B6A46018}" type="datetimeFigureOut">
              <a:rPr lang="pl-PL" smtClean="0"/>
              <a:t>2011-06-11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FED97-77B0-48B5-89A2-57A109644F37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l-PL" sz="6000" b="1" dirty="0" err="1" smtClean="0"/>
              <a:t>TwoWheels</a:t>
            </a:r>
            <a:endParaRPr lang="pl-PL" sz="6000" b="1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Stanisław Jakiel, Łukasz </a:t>
            </a:r>
            <a:r>
              <a:rPr lang="pl-PL" dirty="0" err="1" smtClean="0"/>
              <a:t>Raczko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KORZYŚCI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Zapytania za pomocą LINQ (CRUD, wywoływanie </a:t>
            </a:r>
            <a:r>
              <a:rPr lang="pl-PL" dirty="0" err="1" smtClean="0"/>
              <a:t>stored</a:t>
            </a:r>
            <a:r>
              <a:rPr lang="pl-PL" dirty="0" smtClean="0"/>
              <a:t> </a:t>
            </a:r>
            <a:r>
              <a:rPr lang="pl-PL" dirty="0" err="1" smtClean="0"/>
              <a:t>procedures</a:t>
            </a:r>
            <a:r>
              <a:rPr lang="pl-PL" dirty="0" smtClean="0"/>
              <a:t>…) ukrywają setki niestandardowych klas i bibliotek dostępu do danych ADO.NET</a:t>
            </a:r>
          </a:p>
          <a:p>
            <a:r>
              <a:rPr lang="pl-PL" dirty="0" smtClean="0"/>
              <a:t>Kontrolki</a:t>
            </a:r>
          </a:p>
          <a:p>
            <a:r>
              <a:rPr lang="pl-PL" dirty="0" smtClean="0"/>
              <a:t>Proces logowania, rejestracji z automatu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NAPOTKANE PROBLEMY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Wypełnienie </a:t>
            </a:r>
            <a:r>
              <a:rPr lang="pl-PL" dirty="0" err="1" smtClean="0"/>
              <a:t>GridView</a:t>
            </a:r>
            <a:r>
              <a:rPr lang="pl-PL" dirty="0" smtClean="0"/>
              <a:t> z poziomu </a:t>
            </a:r>
            <a:r>
              <a:rPr lang="pl-PL" dirty="0" err="1" smtClean="0"/>
              <a:t>code-behind</a:t>
            </a:r>
            <a:endParaRPr lang="pl-PL" dirty="0"/>
          </a:p>
          <a:p>
            <a:r>
              <a:rPr lang="pl-PL" dirty="0" smtClean="0"/>
              <a:t>Dynamiczne dodawanie kontrolek</a:t>
            </a:r>
          </a:p>
          <a:p>
            <a:r>
              <a:rPr lang="pl-PL" dirty="0" smtClean="0"/>
              <a:t>Wczytanie </a:t>
            </a:r>
            <a:r>
              <a:rPr lang="pl-PL" dirty="0" err="1" smtClean="0"/>
              <a:t>Bloba</a:t>
            </a:r>
            <a:endParaRPr lang="pl-PL" dirty="0" smtClean="0"/>
          </a:p>
          <a:p>
            <a:r>
              <a:rPr lang="pl-PL" dirty="0" smtClean="0"/>
              <a:t>Wyświetlenie </a:t>
            </a:r>
            <a:r>
              <a:rPr lang="pl-PL" dirty="0" err="1" smtClean="0"/>
              <a:t>Bloba</a:t>
            </a:r>
            <a:endParaRPr lang="pl-PL" dirty="0" smtClean="0"/>
          </a:p>
          <a:p>
            <a:r>
              <a:rPr lang="pl-PL" dirty="0" smtClean="0"/>
              <a:t>SVN</a:t>
            </a:r>
          </a:p>
          <a:p>
            <a:r>
              <a:rPr lang="pl-PL" dirty="0" smtClean="0"/>
              <a:t>Czemu to takie wolne?! Hę?!</a:t>
            </a:r>
          </a:p>
          <a:p>
            <a:endParaRPr lang="pl-PL" dirty="0" smtClean="0"/>
          </a:p>
          <a:p>
            <a:endParaRPr lang="pl-P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Dziękujemy za uwagę.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TECHNOLOGIE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C#/.NET</a:t>
            </a:r>
          </a:p>
          <a:p>
            <a:pPr lvl="1"/>
            <a:r>
              <a:rPr lang="pl-PL" dirty="0" smtClean="0"/>
              <a:t>ASP.NET</a:t>
            </a:r>
          </a:p>
          <a:p>
            <a:pPr lvl="1"/>
            <a:r>
              <a:rPr lang="pl-PL" dirty="0" smtClean="0"/>
              <a:t>LINQ</a:t>
            </a:r>
          </a:p>
          <a:p>
            <a:pPr lvl="1"/>
            <a:r>
              <a:rPr lang="pl-PL" dirty="0" smtClean="0"/>
              <a:t>AJAX</a:t>
            </a:r>
          </a:p>
          <a:p>
            <a:pPr lvl="1"/>
            <a:r>
              <a:rPr lang="pl-PL" dirty="0" smtClean="0"/>
              <a:t>MSSQL</a:t>
            </a:r>
          </a:p>
          <a:p>
            <a:r>
              <a:rPr lang="pl-PL" dirty="0" smtClean="0"/>
              <a:t>SVN: </a:t>
            </a:r>
          </a:p>
          <a:p>
            <a:pPr lvl="1"/>
            <a:r>
              <a:rPr lang="pl-PL" dirty="0" smtClean="0"/>
              <a:t>Google Project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ASP.NET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 smtClean="0"/>
              <a:t> 	Jest to </a:t>
            </a:r>
            <a:r>
              <a:rPr lang="pl-PL" dirty="0" err="1" smtClean="0"/>
              <a:t>framework</a:t>
            </a:r>
            <a:r>
              <a:rPr lang="pl-PL" dirty="0" smtClean="0"/>
              <a:t> do tworzenia dynamicznych stron internetowych za pomocą przejrzystej eleganckiej techniki </a:t>
            </a:r>
            <a:r>
              <a:rPr lang="pl-PL" dirty="0" err="1" smtClean="0"/>
              <a:t>code-behind</a:t>
            </a:r>
            <a:r>
              <a:rPr lang="pl-PL" dirty="0" smtClean="0"/>
              <a:t>. Strony internetowe nie są nieczytelnym </a:t>
            </a:r>
            <a:r>
              <a:rPr lang="pl-PL" dirty="0" err="1" smtClean="0"/>
              <a:t>mixem</a:t>
            </a:r>
            <a:r>
              <a:rPr lang="pl-PL" dirty="0" smtClean="0"/>
              <a:t> dwóch technik programowania (HTML i języki skryptowe). 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 smtClean="0"/>
              <a:t>MODELE STRONY INTERNETOWEJ ASP.NET</a:t>
            </a:r>
            <a:endParaRPr lang="pl-PL" sz="36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3600" dirty="0" err="1" smtClean="0"/>
              <a:t>Jednoplikowa</a:t>
            </a:r>
            <a:endParaRPr lang="pl-PL" sz="3600" dirty="0" smtClean="0"/>
          </a:p>
          <a:p>
            <a:r>
              <a:rPr lang="pl-PL" sz="3600" dirty="0" err="1" smtClean="0"/>
              <a:t>Code-Behind</a:t>
            </a:r>
            <a:endParaRPr lang="pl-PL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MODEL 	JEDNOPLIKOWY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Strony napisane w jednym pliku łatwiej wdrażać i rozsyłać innym programistom</a:t>
            </a:r>
          </a:p>
          <a:p>
            <a:r>
              <a:rPr lang="pl-PL" dirty="0" smtClean="0"/>
              <a:t>Ponieważ nie ma zależności między plikami, łatwiej zapanować nad zmianami nazw na stronie </a:t>
            </a:r>
            <a:r>
              <a:rPr lang="pl-PL" dirty="0" err="1" smtClean="0"/>
              <a:t>jednoplikowej</a:t>
            </a:r>
            <a:endParaRPr lang="pl-PL" dirty="0" smtClean="0"/>
          </a:p>
          <a:p>
            <a:r>
              <a:rPr lang="pl-PL" dirty="0" smtClean="0"/>
              <a:t>Zarządzanie plikami w systemie kontroli kodu źródłowego jest trochę łatwiejsze, ponieważ wszystko dzieje się w jednym pliku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MODEL </a:t>
            </a:r>
            <a:r>
              <a:rPr lang="pl-PL" dirty="0" err="1" smtClean="0"/>
              <a:t>CODE-BEHIND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l-PL" sz="2600" dirty="0" smtClean="0"/>
              <a:t>Ponieważ pliki </a:t>
            </a:r>
            <a:r>
              <a:rPr lang="pl-PL" sz="2600" dirty="0" err="1" smtClean="0"/>
              <a:t>code-behind</a:t>
            </a:r>
            <a:r>
              <a:rPr lang="pl-PL" sz="2600" dirty="0" smtClean="0"/>
              <a:t> zapewniają wyraźne oddzielenie znakowania HTML od kodu możliwe jest, żeby projektanci pracowali nad znacznikami, a programiści tworzyli kod C#</a:t>
            </a:r>
          </a:p>
          <a:p>
            <a:r>
              <a:rPr lang="pl-PL" sz="2600" dirty="0" smtClean="0"/>
              <a:t>Kod nie jest dostępny projektantom strony ani innym osobom, które pracują tylko ze znakowaniem (oczywiście ludzie od HTML nie zawsze są zainteresowani oglądaniem kodu C#)</a:t>
            </a:r>
          </a:p>
          <a:p>
            <a:r>
              <a:rPr lang="pl-PL" sz="2600" dirty="0" smtClean="0"/>
              <a:t>Pliki z kodem mogą być używane przez wiele plików .</a:t>
            </a:r>
            <a:r>
              <a:rPr lang="pl-PL" sz="2600" dirty="0" err="1" smtClean="0"/>
              <a:t>aspx</a:t>
            </a:r>
            <a:endParaRPr lang="pl-PL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KONTROLKI ASP.NET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l-PL" dirty="0" smtClean="0"/>
              <a:t>	czyli interfejs użytkownika strony. Automatycznie generują wymagane znaczniki HTML dla przeglądarki wysyłającej żądanie i udostępniają zbiór zdarzeń, które mogą być przetwarzane na serwerze WWW.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KONTROLKI ASP.NET CD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l-PL" dirty="0" smtClean="0"/>
              <a:t>Typy:</a:t>
            </a:r>
          </a:p>
          <a:p>
            <a:r>
              <a:rPr lang="pl-PL" dirty="0" smtClean="0"/>
              <a:t>Proste (listy, hiperłącza, przyciski)</a:t>
            </a:r>
          </a:p>
          <a:p>
            <a:r>
              <a:rPr lang="pl-PL" dirty="0" smtClean="0"/>
              <a:t>Wielofunkcyjne (kalendarz)</a:t>
            </a:r>
          </a:p>
          <a:p>
            <a:r>
              <a:rPr lang="pl-PL" dirty="0" smtClean="0"/>
              <a:t>Danych (</a:t>
            </a:r>
            <a:r>
              <a:rPr lang="pl-PL" dirty="0" err="1" smtClean="0"/>
              <a:t>GridView</a:t>
            </a:r>
            <a:r>
              <a:rPr lang="pl-PL" dirty="0" smtClean="0"/>
              <a:t>…)    ;(    :[   :&lt;   :/    :\     </a:t>
            </a:r>
          </a:p>
          <a:p>
            <a:r>
              <a:rPr lang="pl-PL" dirty="0" smtClean="0"/>
              <a:t>Walidacyjne</a:t>
            </a:r>
          </a:p>
          <a:p>
            <a:r>
              <a:rPr lang="pl-PL" dirty="0" smtClean="0"/>
              <a:t>Web Part</a:t>
            </a:r>
          </a:p>
          <a:p>
            <a:r>
              <a:rPr lang="pl-PL" dirty="0" smtClean="0"/>
              <a:t>Związane z zabezpieczeniami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LINQ to SQL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Definicja klas encji (reprezentująca dane relacyjne do komunikowania się)</a:t>
            </a:r>
          </a:p>
          <a:p>
            <a:r>
              <a:rPr lang="pl-PL" dirty="0" smtClean="0"/>
              <a:t>Typ </a:t>
            </a:r>
            <a:r>
              <a:rPr lang="pl-PL" dirty="0" err="1" smtClean="0"/>
              <a:t>datacontext</a:t>
            </a:r>
            <a:r>
              <a:rPr lang="pl-PL" dirty="0"/>
              <a:t> </a:t>
            </a:r>
            <a:r>
              <a:rPr lang="pl-PL" dirty="0" smtClean="0"/>
              <a:t>(baza zawierająca tabele)</a:t>
            </a:r>
          </a:p>
          <a:p>
            <a:r>
              <a:rPr lang="pl-PL" dirty="0" smtClean="0"/>
              <a:t>Składnia SQL w kodzie C# (CRUD)</a:t>
            </a:r>
          </a:p>
          <a:p>
            <a:pPr>
              <a:buNone/>
            </a:pPr>
            <a:r>
              <a:rPr lang="pl-PL" dirty="0" smtClean="0"/>
              <a:t>	</a:t>
            </a:r>
            <a:r>
              <a:rPr lang="pl-PL" i="1" dirty="0" err="1" smtClean="0">
                <a:solidFill>
                  <a:srgbClr val="FF0000"/>
                </a:solidFill>
              </a:rPr>
              <a:t>from</a:t>
            </a:r>
            <a:r>
              <a:rPr lang="pl-PL" i="1" dirty="0" smtClean="0">
                <a:solidFill>
                  <a:srgbClr val="FF0000"/>
                </a:solidFill>
              </a:rPr>
              <a:t> </a:t>
            </a:r>
            <a:r>
              <a:rPr lang="pl-PL" i="1" dirty="0">
                <a:solidFill>
                  <a:srgbClr val="FF0000"/>
                </a:solidFill>
              </a:rPr>
              <a:t>d </a:t>
            </a:r>
            <a:r>
              <a:rPr lang="pl-PL" i="1" dirty="0" err="1">
                <a:solidFill>
                  <a:srgbClr val="FF0000"/>
                </a:solidFill>
              </a:rPr>
              <a:t>in</a:t>
            </a:r>
            <a:r>
              <a:rPr lang="pl-PL" i="1" dirty="0">
                <a:solidFill>
                  <a:srgbClr val="FF0000"/>
                </a:solidFill>
              </a:rPr>
              <a:t> </a:t>
            </a:r>
            <a:r>
              <a:rPr lang="pl-PL" i="1" dirty="0" err="1">
                <a:solidFill>
                  <a:srgbClr val="FF0000"/>
                </a:solidFill>
              </a:rPr>
              <a:t>tdb.owners</a:t>
            </a:r>
            <a:r>
              <a:rPr lang="pl-PL" i="1" dirty="0">
                <a:solidFill>
                  <a:srgbClr val="FF0000"/>
                </a:solidFill>
              </a:rPr>
              <a:t> </a:t>
            </a:r>
            <a:r>
              <a:rPr lang="pl-PL" i="1" dirty="0" err="1">
                <a:solidFill>
                  <a:srgbClr val="FF0000"/>
                </a:solidFill>
              </a:rPr>
              <a:t>where</a:t>
            </a:r>
            <a:r>
              <a:rPr lang="pl-PL" i="1" dirty="0">
                <a:solidFill>
                  <a:srgbClr val="FF0000"/>
                </a:solidFill>
              </a:rPr>
              <a:t> (</a:t>
            </a:r>
            <a:r>
              <a:rPr lang="pl-PL" i="1" dirty="0" err="1">
                <a:solidFill>
                  <a:srgbClr val="FF0000"/>
                </a:solidFill>
              </a:rPr>
              <a:t>d.HashCode.Equals</a:t>
            </a:r>
            <a:r>
              <a:rPr lang="pl-PL" i="1" dirty="0">
                <a:solidFill>
                  <a:srgbClr val="FF0000"/>
                </a:solidFill>
              </a:rPr>
              <a:t>(</a:t>
            </a:r>
            <a:r>
              <a:rPr lang="pl-PL" i="1" dirty="0" err="1">
                <a:solidFill>
                  <a:srgbClr val="FF0000"/>
                </a:solidFill>
              </a:rPr>
              <a:t>password</a:t>
            </a:r>
            <a:r>
              <a:rPr lang="pl-PL" i="1" dirty="0">
                <a:solidFill>
                  <a:srgbClr val="FF0000"/>
                </a:solidFill>
              </a:rPr>
              <a:t>) &amp;&amp; </a:t>
            </a:r>
            <a:r>
              <a:rPr lang="pl-PL" i="1" dirty="0" err="1">
                <a:solidFill>
                  <a:srgbClr val="FF0000"/>
                </a:solidFill>
              </a:rPr>
              <a:t>d.NIP</a:t>
            </a:r>
            <a:r>
              <a:rPr lang="pl-PL" i="1" dirty="0">
                <a:solidFill>
                  <a:srgbClr val="FF0000"/>
                </a:solidFill>
              </a:rPr>
              <a:t> == </a:t>
            </a:r>
            <a:r>
              <a:rPr lang="pl-PL" i="1" dirty="0" err="1">
                <a:solidFill>
                  <a:srgbClr val="FF0000"/>
                </a:solidFill>
              </a:rPr>
              <a:t>int.Parse</a:t>
            </a:r>
            <a:r>
              <a:rPr lang="pl-PL" i="1" dirty="0">
                <a:solidFill>
                  <a:srgbClr val="FF0000"/>
                </a:solidFill>
              </a:rPr>
              <a:t>(</a:t>
            </a:r>
            <a:r>
              <a:rPr lang="pl-PL" i="1" dirty="0" err="1">
                <a:solidFill>
                  <a:srgbClr val="FF0000"/>
                </a:solidFill>
              </a:rPr>
              <a:t>user</a:t>
            </a:r>
            <a:r>
              <a:rPr lang="pl-PL" i="1" dirty="0">
                <a:solidFill>
                  <a:srgbClr val="FF0000"/>
                </a:solidFill>
              </a:rPr>
              <a:t>)) </a:t>
            </a:r>
            <a:r>
              <a:rPr lang="pl-PL" i="1" dirty="0" err="1">
                <a:solidFill>
                  <a:srgbClr val="FF0000"/>
                </a:solidFill>
              </a:rPr>
              <a:t>select</a:t>
            </a:r>
            <a:r>
              <a:rPr lang="pl-PL" i="1" dirty="0">
                <a:solidFill>
                  <a:srgbClr val="FF0000"/>
                </a:solidFill>
              </a:rPr>
              <a:t> d</a:t>
            </a:r>
          </a:p>
          <a:p>
            <a:pPr>
              <a:buNone/>
            </a:pPr>
            <a:endParaRPr lang="pl-P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</TotalTime>
  <Words>256</Words>
  <Application>Microsoft Office PowerPoint</Application>
  <PresentationFormat>Pokaz na ekranie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3" baseType="lpstr">
      <vt:lpstr>Motyw pakietu Office</vt:lpstr>
      <vt:lpstr>TwoWheels</vt:lpstr>
      <vt:lpstr>TECHNOLOGIE</vt:lpstr>
      <vt:lpstr>ASP.NET</vt:lpstr>
      <vt:lpstr>MODELE STRONY INTERNETOWEJ ASP.NET</vt:lpstr>
      <vt:lpstr>MODEL  JEDNOPLIKOWY</vt:lpstr>
      <vt:lpstr>MODEL CODE-BEHIND</vt:lpstr>
      <vt:lpstr>KONTROLKI ASP.NET</vt:lpstr>
      <vt:lpstr>KONTROLKI ASP.NET CD</vt:lpstr>
      <vt:lpstr>LINQ to SQL</vt:lpstr>
      <vt:lpstr>KORZYŚCI</vt:lpstr>
      <vt:lpstr>NAPOTKANE PROBLEMY</vt:lpstr>
      <vt:lpstr>Dziękujemy za uwagę.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staszek</dc:creator>
  <cp:lastModifiedBy>staszek</cp:lastModifiedBy>
  <cp:revision>24</cp:revision>
  <dcterms:created xsi:type="dcterms:W3CDTF">2011-06-11T13:27:17Z</dcterms:created>
  <dcterms:modified xsi:type="dcterms:W3CDTF">2011-06-11T16:02:50Z</dcterms:modified>
</cp:coreProperties>
</file>