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0"/>
  </p:notesMasterIdLst>
  <p:handoutMasterIdLst>
    <p:handoutMasterId r:id="rId11"/>
  </p:handoutMasterIdLst>
  <p:sldIdLst>
    <p:sldId id="288" r:id="rId2"/>
    <p:sldId id="289" r:id="rId3"/>
    <p:sldId id="368" r:id="rId4"/>
    <p:sldId id="377" r:id="rId5"/>
    <p:sldId id="378" r:id="rId6"/>
    <p:sldId id="379" r:id="rId7"/>
    <p:sldId id="381" r:id="rId8"/>
    <p:sldId id="380" r:id="rId9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D8E5"/>
    <a:srgbClr val="663300"/>
    <a:srgbClr val="3333CC"/>
    <a:srgbClr val="FF0000"/>
    <a:srgbClr val="0033CC"/>
    <a:srgbClr val="0066FF"/>
    <a:srgbClr val="3399F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86379" autoAdjust="0"/>
  </p:normalViewPr>
  <p:slideViewPr>
    <p:cSldViewPr snapToGrid="0">
      <p:cViewPr varScale="1">
        <p:scale>
          <a:sx n="68" d="100"/>
          <a:sy n="68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1998" y="-102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743DE2E-AC92-4938-8BFA-F19243733C56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smtClean="0"/>
              <a:t>Klik for at redigere teksttypografierne i masteren</a:t>
            </a:r>
          </a:p>
          <a:p>
            <a:pPr lvl="1"/>
            <a:r>
              <a:rPr lang="da-DK" noProof="0" smtClean="0"/>
              <a:t>Andet niveau</a:t>
            </a:r>
          </a:p>
          <a:p>
            <a:pPr lvl="2"/>
            <a:r>
              <a:rPr lang="da-DK" noProof="0" smtClean="0"/>
              <a:t>Tredje niveau</a:t>
            </a:r>
          </a:p>
          <a:p>
            <a:pPr lvl="3"/>
            <a:r>
              <a:rPr lang="da-DK" noProof="0" smtClean="0"/>
              <a:t>Fjerde niveau</a:t>
            </a:r>
          </a:p>
          <a:p>
            <a:pPr lvl="4"/>
            <a:r>
              <a:rPr lang="da-DK" noProof="0" smtClean="0"/>
              <a:t>Femte niveau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1B0E0D9-A36F-42F5-9677-9E9044481C5E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0483" name="Pladsholder til no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a-DK" smtClean="0"/>
          </a:p>
        </p:txBody>
      </p:sp>
      <p:sp>
        <p:nvSpPr>
          <p:cNvPr id="20484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F0BA5F-E81C-4163-AD22-0C4048DC8FF2}" type="slidenum">
              <a:rPr lang="da-DK" smtClean="0"/>
              <a:pPr/>
              <a:t>1</a:t>
            </a:fld>
            <a:endParaRPr lang="da-DK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1507" name="Pladsholder til no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a-DK" smtClean="0"/>
          </a:p>
        </p:txBody>
      </p:sp>
      <p:sp>
        <p:nvSpPr>
          <p:cNvPr id="21508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4E1C67-C6F8-4A9D-9E66-B3D33BA38EE6}" type="slidenum">
              <a:rPr lang="da-DK" smtClean="0"/>
              <a:pPr/>
              <a:t>2</a:t>
            </a:fld>
            <a:endParaRPr lang="da-DK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2531" name="Pladsholder til no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a-DK" smtClean="0"/>
          </a:p>
        </p:txBody>
      </p:sp>
      <p:sp>
        <p:nvSpPr>
          <p:cNvPr id="22532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E4B2F3-B65B-4DF4-9C84-20D3761C5136}" type="slidenum">
              <a:rPr lang="da-DK" smtClean="0"/>
              <a:pPr/>
              <a:t>3</a:t>
            </a:fld>
            <a:endParaRPr lang="da-DK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616CD-01D9-432F-B6BA-EBA90495EE1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1AAB9-DB3C-4C5E-8A82-F4EBE3BAD9D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784975" y="620713"/>
            <a:ext cx="2108200" cy="5602287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20713"/>
            <a:ext cx="6175375" cy="5602287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6B9E7-9C2F-4DEA-B134-D9D0276818D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850900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sz="half" idx="1"/>
          </p:nvPr>
        </p:nvSpPr>
        <p:spPr>
          <a:xfrm>
            <a:off x="1042988" y="1600200"/>
            <a:ext cx="3848100" cy="46228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5043488" y="1600200"/>
            <a:ext cx="3849687" cy="46228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C4A57-3AEC-476B-A65A-632F49FC33D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AD789-17C8-4369-B314-A920892C5EF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F99C2-48E4-48A8-BFCB-09FA2C730BA6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1042988" y="1600200"/>
            <a:ext cx="3848100" cy="462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5043488" y="1600200"/>
            <a:ext cx="3849687" cy="462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AD36D-B9AA-4741-84EC-808902CADCF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CC7D3-C3E4-4D94-A378-F6ADDF308D9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7EAB8-3589-40C0-ABDA-4EE4B6ECC6E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63BE0-5929-447C-A9AA-8114207B164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1A84C-C218-48CE-BAD1-AC0071667CF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 smtClean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7B1C5-DA03-409B-8167-2D4FAD7A763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8" name="Rectangle 12"/>
          <p:cNvSpPr>
            <a:spLocks noChangeArrowheads="1"/>
          </p:cNvSpPr>
          <p:nvPr/>
        </p:nvSpPr>
        <p:spPr bwMode="auto">
          <a:xfrm>
            <a:off x="542925" y="1239838"/>
            <a:ext cx="8601075" cy="5207000"/>
          </a:xfrm>
          <a:prstGeom prst="rect">
            <a:avLst/>
          </a:prstGeom>
          <a:solidFill>
            <a:srgbClr val="D5D8E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a-DK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600200"/>
            <a:ext cx="7850187" cy="46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Punkt 1</a:t>
            </a:r>
          </a:p>
          <a:p>
            <a:pPr lvl="1"/>
            <a:r>
              <a:rPr lang="da-DK" smtClean="0"/>
              <a:t>Punkt 1a</a:t>
            </a:r>
          </a:p>
        </p:txBody>
      </p:sp>
      <p:sp>
        <p:nvSpPr>
          <p:cNvPr id="162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7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j-lt"/>
              </a:defRPr>
            </a:lvl1pPr>
          </a:lstStyle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162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407150"/>
            <a:ext cx="3454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j-lt"/>
              </a:defRPr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162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7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j-lt"/>
              </a:defRPr>
            </a:lvl1pPr>
          </a:lstStyle>
          <a:p>
            <a:pPr>
              <a:defRPr/>
            </a:pPr>
            <a:fld id="{9E9960C1-AB88-45DF-8745-A42B403A407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20713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Overskrift eller tema</a:t>
            </a:r>
          </a:p>
        </p:txBody>
      </p:sp>
      <p:pic>
        <p:nvPicPr>
          <p:cNvPr id="1032" name="Picture 8" descr="logo til oh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235825" y="231775"/>
            <a:ext cx="1743075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5" descr="OMLlogoattempt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511300" y="6489700"/>
            <a:ext cx="368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6" descr="VDMToolsLogo256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2041525" y="6457950"/>
            <a:ext cx="3746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/>
              <a:t>Sortation</a:t>
            </a:r>
            <a:r>
              <a:rPr lang="da-DK" dirty="0"/>
              <a:t> System, </a:t>
            </a:r>
            <a:r>
              <a:rPr lang="da-DK" dirty="0" err="1"/>
              <a:t>Tray</a:t>
            </a:r>
            <a:r>
              <a:rPr lang="da-DK" dirty="0"/>
              <a:t> </a:t>
            </a:r>
            <a:r>
              <a:rPr lang="da-DK" dirty="0" err="1"/>
              <a:t>Allocation</a:t>
            </a:r>
            <a:r>
              <a:rPr lang="da-DK" dirty="0"/>
              <a:t> 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A72CE5-2375-46C3-B1EB-A921B5D80BB8}" type="slidenum">
              <a:rPr lang="da-DK"/>
              <a:pPr>
                <a:defRPr/>
              </a:pPr>
              <a:t>1</a:t>
            </a:fld>
            <a:endParaRPr lang="da-DK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62025" y="1976438"/>
            <a:ext cx="7772400" cy="1512887"/>
          </a:xfrm>
        </p:spPr>
        <p:txBody>
          <a:bodyPr/>
          <a:lstStyle/>
          <a:p>
            <a:pPr algn="ctr" eaLnBrk="1" hangingPunct="1"/>
            <a:r>
              <a:rPr lang="en-US" sz="3200" b="1" dirty="0" smtClean="0">
                <a:solidFill>
                  <a:srgbClr val="3333CC"/>
                </a:solidFill>
              </a:rPr>
              <a:t>Tray allocation for a </a:t>
            </a:r>
            <a:r>
              <a:rPr lang="en-US" sz="3200" b="1" dirty="0" err="1" smtClean="0">
                <a:solidFill>
                  <a:srgbClr val="3333CC"/>
                </a:solidFill>
              </a:rPr>
              <a:t>sortation</a:t>
            </a:r>
            <a:r>
              <a:rPr lang="en-US" sz="3200" b="1" dirty="0" smtClean="0">
                <a:solidFill>
                  <a:srgbClr val="3333CC"/>
                </a:solidFill>
              </a:rPr>
              <a:t> system</a:t>
            </a:r>
            <a:br>
              <a:rPr lang="en-US" sz="3200" b="1" dirty="0" smtClean="0">
                <a:solidFill>
                  <a:srgbClr val="3333CC"/>
                </a:solidFill>
              </a:rPr>
            </a:br>
            <a:r>
              <a:rPr lang="en-US" sz="3200" b="1" dirty="0" smtClean="0">
                <a:solidFill>
                  <a:srgbClr val="3333CC"/>
                </a:solidFill>
              </a:rPr>
              <a:t>Concurrent version</a:t>
            </a:r>
            <a:br>
              <a:rPr lang="en-US" sz="3200" b="1" dirty="0" smtClean="0">
                <a:solidFill>
                  <a:srgbClr val="3333CC"/>
                </a:solidFill>
              </a:rPr>
            </a:br>
            <a:r>
              <a:rPr lang="en-US" sz="3200" b="1" dirty="0" smtClean="0">
                <a:solidFill>
                  <a:srgbClr val="3333CC"/>
                </a:solidFill>
              </a:rPr>
              <a:t>Iteration I</a:t>
            </a:r>
            <a:r>
              <a:rPr lang="en-US" sz="2800" b="1" dirty="0" smtClean="0">
                <a:solidFill>
                  <a:srgbClr val="3333CC"/>
                </a:solidFill>
              </a:rPr>
              <a:t/>
            </a:r>
            <a:br>
              <a:rPr lang="en-US" sz="2800" b="1" dirty="0" smtClean="0">
                <a:solidFill>
                  <a:srgbClr val="3333CC"/>
                </a:solidFill>
              </a:rPr>
            </a:br>
            <a:r>
              <a:rPr lang="en-US" sz="2800" b="1" dirty="0" smtClean="0">
                <a:solidFill>
                  <a:srgbClr val="3333CC"/>
                </a:solidFill>
              </a:rPr>
              <a:t>	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2249488"/>
          </a:xfrm>
        </p:spPr>
        <p:txBody>
          <a:bodyPr/>
          <a:lstStyle/>
          <a:p>
            <a:pPr eaLnBrk="1" hangingPunct="1"/>
            <a:r>
              <a:rPr lang="da-DK" dirty="0" smtClean="0"/>
              <a:t>TI-VDM2 Project</a:t>
            </a:r>
          </a:p>
          <a:p>
            <a:pPr eaLnBrk="1" hangingPunct="1"/>
            <a:r>
              <a:rPr lang="da-DK" dirty="0" smtClean="0"/>
              <a:t>by</a:t>
            </a:r>
          </a:p>
          <a:p>
            <a:pPr eaLnBrk="1" hangingPunct="1"/>
            <a:r>
              <a:rPr lang="da-DK" dirty="0" smtClean="0"/>
              <a:t>José Antonio Esparza</a:t>
            </a:r>
          </a:p>
          <a:p>
            <a:pPr eaLnBrk="1" hangingPunct="1"/>
            <a:r>
              <a:rPr lang="da-DK" dirty="0" smtClean="0"/>
              <a:t>and</a:t>
            </a:r>
          </a:p>
          <a:p>
            <a:pPr eaLnBrk="1" hangingPunct="1"/>
            <a:r>
              <a:rPr lang="da-DK" dirty="0" smtClean="0"/>
              <a:t>Kim Bjerge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/>
              <a:t>Sortation</a:t>
            </a:r>
            <a:r>
              <a:rPr lang="da-DK" dirty="0"/>
              <a:t> System, </a:t>
            </a:r>
            <a:r>
              <a:rPr lang="da-DK" dirty="0" err="1"/>
              <a:t>Tray</a:t>
            </a:r>
            <a:r>
              <a:rPr lang="da-DK" dirty="0"/>
              <a:t> </a:t>
            </a:r>
            <a:r>
              <a:rPr lang="da-DK" dirty="0" err="1"/>
              <a:t>Allocation</a:t>
            </a:r>
            <a:r>
              <a:rPr lang="da-DK" dirty="0"/>
              <a:t> 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89C6CB-35B6-47AB-83ED-9BDF341593AE}" type="slidenum">
              <a:rPr lang="da-DK"/>
              <a:pPr>
                <a:defRPr/>
              </a:pPr>
              <a:t>2</a:t>
            </a:fld>
            <a:endParaRPr lang="da-DK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Contents of presentation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3300" y="1425575"/>
            <a:ext cx="7850188" cy="4622800"/>
          </a:xfrm>
        </p:spPr>
        <p:txBody>
          <a:bodyPr/>
          <a:lstStyle/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dirty="0" smtClean="0"/>
              <a:t>The induction group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dirty="0" smtClean="0"/>
              <a:t>Previous class diagram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dirty="0" smtClean="0"/>
              <a:t>The concurrent version of the system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dirty="0" smtClean="0"/>
              <a:t>Object diagram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dirty="0" smtClean="0"/>
              <a:t>Sequence diagram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endParaRPr lang="en-US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78 Grupo"/>
          <p:cNvGrpSpPr>
            <a:grpSpLocks/>
          </p:cNvGrpSpPr>
          <p:nvPr/>
        </p:nvGrpSpPr>
        <p:grpSpPr bwMode="auto">
          <a:xfrm>
            <a:off x="2541588" y="2654300"/>
            <a:ext cx="2881312" cy="1852613"/>
            <a:chOff x="1133889" y="2076052"/>
            <a:chExt cx="2880649" cy="1852863"/>
          </a:xfrm>
        </p:grpSpPr>
        <p:sp>
          <p:nvSpPr>
            <p:cNvPr id="7" name="6 Rectángulo"/>
            <p:cNvSpPr/>
            <p:nvPr/>
          </p:nvSpPr>
          <p:spPr>
            <a:xfrm>
              <a:off x="1133889" y="2091929"/>
              <a:ext cx="742779" cy="18163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7" name="76 Rectángulo"/>
            <p:cNvSpPr/>
            <p:nvPr/>
          </p:nvSpPr>
          <p:spPr>
            <a:xfrm>
              <a:off x="2236947" y="2076052"/>
              <a:ext cx="742779" cy="18163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8" name="77 Rectángulo"/>
            <p:cNvSpPr/>
            <p:nvPr/>
          </p:nvSpPr>
          <p:spPr>
            <a:xfrm>
              <a:off x="3271759" y="2112570"/>
              <a:ext cx="742779" cy="18163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409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1.- Induction group – </a:t>
            </a:r>
            <a:r>
              <a:rPr lang="en-US" b="1" dirty="0" smtClean="0"/>
              <a:t>Tray allocation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282726-7116-4F24-A146-9B99316911EB}" type="slidenum">
              <a:rPr lang="da-DK"/>
              <a:pPr>
                <a:defRPr/>
              </a:pPr>
              <a:t>3</a:t>
            </a:fld>
            <a:endParaRPr lang="da-DK"/>
          </a:p>
        </p:txBody>
      </p:sp>
      <p:sp>
        <p:nvSpPr>
          <p:cNvPr id="12" name="11 Rectángulo"/>
          <p:cNvSpPr/>
          <p:nvPr/>
        </p:nvSpPr>
        <p:spPr>
          <a:xfrm>
            <a:off x="2749550" y="2979738"/>
            <a:ext cx="276225" cy="204787"/>
          </a:xfrm>
          <a:prstGeom prst="rect">
            <a:avLst/>
          </a:prstGeom>
          <a:solidFill>
            <a:srgbClr val="33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3" name="12 Rectángulo"/>
          <p:cNvSpPr/>
          <p:nvPr/>
        </p:nvSpPr>
        <p:spPr>
          <a:xfrm>
            <a:off x="3856038" y="4057650"/>
            <a:ext cx="276225" cy="20478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4" name="13 Rectángulo"/>
          <p:cNvSpPr/>
          <p:nvPr/>
        </p:nvSpPr>
        <p:spPr>
          <a:xfrm>
            <a:off x="4857750" y="3490913"/>
            <a:ext cx="276225" cy="2047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48" name="47 Rectángulo"/>
          <p:cNvSpPr/>
          <p:nvPr/>
        </p:nvSpPr>
        <p:spPr>
          <a:xfrm>
            <a:off x="4713288" y="3995738"/>
            <a:ext cx="690562" cy="227012"/>
          </a:xfrm>
          <a:prstGeom prst="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grpSp>
        <p:nvGrpSpPr>
          <p:cNvPr id="4107" name="87 Grupo"/>
          <p:cNvGrpSpPr>
            <a:grpSpLocks/>
          </p:cNvGrpSpPr>
          <p:nvPr/>
        </p:nvGrpSpPr>
        <p:grpSpPr bwMode="auto">
          <a:xfrm>
            <a:off x="568325" y="4349750"/>
            <a:ext cx="7594600" cy="1612900"/>
            <a:chOff x="508000" y="3784600"/>
            <a:chExt cx="7594600" cy="1612900"/>
          </a:xfrm>
        </p:grpSpPr>
        <p:sp>
          <p:nvSpPr>
            <p:cNvPr id="49" name="48 Flecha doblada"/>
            <p:cNvSpPr/>
            <p:nvPr/>
          </p:nvSpPr>
          <p:spPr>
            <a:xfrm flipH="1">
              <a:off x="508000" y="3784600"/>
              <a:ext cx="7594600" cy="1612900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875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schemeClr val="tx1"/>
                </a:solidFill>
              </a:endParaRPr>
            </a:p>
          </p:txBody>
        </p:sp>
        <p:grpSp>
          <p:nvGrpSpPr>
            <p:cNvPr id="4126" name="86 Grupo"/>
            <p:cNvGrpSpPr>
              <a:grpSpLocks/>
            </p:cNvGrpSpPr>
            <p:nvPr/>
          </p:nvGrpSpPr>
          <p:grpSpPr bwMode="auto">
            <a:xfrm>
              <a:off x="1152844" y="3984398"/>
              <a:ext cx="5189536" cy="409484"/>
              <a:chOff x="1152844" y="3984398"/>
              <a:chExt cx="5189536" cy="409484"/>
            </a:xfrm>
          </p:grpSpPr>
          <p:sp>
            <p:nvSpPr>
              <p:cNvPr id="51" name="50 Rectángulo"/>
              <p:cNvSpPr/>
              <p:nvPr/>
            </p:nvSpPr>
            <p:spPr>
              <a:xfrm>
                <a:off x="6045200" y="3989388"/>
                <a:ext cx="296863" cy="4048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52" name="51 Rectángulo"/>
              <p:cNvSpPr/>
              <p:nvPr/>
            </p:nvSpPr>
            <p:spPr>
              <a:xfrm>
                <a:off x="5702300" y="3986213"/>
                <a:ext cx="296863" cy="40322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54" name="53 Rectángulo"/>
              <p:cNvSpPr/>
              <p:nvPr/>
            </p:nvSpPr>
            <p:spPr>
              <a:xfrm>
                <a:off x="5359400" y="3987800"/>
                <a:ext cx="296863" cy="40322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55" name="54 Rectángulo"/>
              <p:cNvSpPr/>
              <p:nvPr/>
            </p:nvSpPr>
            <p:spPr>
              <a:xfrm>
                <a:off x="5003800" y="3984625"/>
                <a:ext cx="296863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56" name="55 Rectángulo"/>
              <p:cNvSpPr/>
              <p:nvPr/>
            </p:nvSpPr>
            <p:spPr>
              <a:xfrm>
                <a:off x="4657725" y="3984625"/>
                <a:ext cx="296863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57" name="56 Rectángulo"/>
              <p:cNvSpPr/>
              <p:nvPr/>
            </p:nvSpPr>
            <p:spPr>
              <a:xfrm>
                <a:off x="4314825" y="3984625"/>
                <a:ext cx="296863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58" name="57 Rectángulo"/>
              <p:cNvSpPr/>
              <p:nvPr/>
            </p:nvSpPr>
            <p:spPr>
              <a:xfrm>
                <a:off x="3975100" y="3987800"/>
                <a:ext cx="296863" cy="40322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59" name="58 Rectángulo"/>
              <p:cNvSpPr/>
              <p:nvPr/>
            </p:nvSpPr>
            <p:spPr>
              <a:xfrm>
                <a:off x="3632200" y="3984625"/>
                <a:ext cx="296863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60" name="59 Rectángulo"/>
              <p:cNvSpPr/>
              <p:nvPr/>
            </p:nvSpPr>
            <p:spPr>
              <a:xfrm>
                <a:off x="3275013" y="3984625"/>
                <a:ext cx="296862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61" name="60 Rectángulo"/>
              <p:cNvSpPr/>
              <p:nvPr/>
            </p:nvSpPr>
            <p:spPr>
              <a:xfrm>
                <a:off x="2932113" y="3984625"/>
                <a:ext cx="296862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62" name="61 Rectángulo"/>
              <p:cNvSpPr/>
              <p:nvPr/>
            </p:nvSpPr>
            <p:spPr>
              <a:xfrm>
                <a:off x="2578100" y="3987800"/>
                <a:ext cx="296863" cy="40322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63" name="62 Rectángulo"/>
              <p:cNvSpPr/>
              <p:nvPr/>
            </p:nvSpPr>
            <p:spPr>
              <a:xfrm>
                <a:off x="2220913" y="3984625"/>
                <a:ext cx="296862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64" name="63 Rectángulo"/>
              <p:cNvSpPr/>
              <p:nvPr/>
            </p:nvSpPr>
            <p:spPr>
              <a:xfrm>
                <a:off x="1863725" y="3984625"/>
                <a:ext cx="296863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65" name="64 Rectángulo"/>
              <p:cNvSpPr/>
              <p:nvPr/>
            </p:nvSpPr>
            <p:spPr>
              <a:xfrm>
                <a:off x="1514475" y="3984625"/>
                <a:ext cx="296863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66" name="65 Rectángulo"/>
              <p:cNvSpPr/>
              <p:nvPr/>
            </p:nvSpPr>
            <p:spPr>
              <a:xfrm>
                <a:off x="1152525" y="3984625"/>
                <a:ext cx="296863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</p:grpSp>
      </p:grpSp>
      <p:grpSp>
        <p:nvGrpSpPr>
          <p:cNvPr id="4108" name="89 Grupo"/>
          <p:cNvGrpSpPr>
            <a:grpSpLocks/>
          </p:cNvGrpSpPr>
          <p:nvPr/>
        </p:nvGrpSpPr>
        <p:grpSpPr bwMode="auto">
          <a:xfrm>
            <a:off x="7540625" y="4186238"/>
            <a:ext cx="1433513" cy="1179512"/>
            <a:chOff x="6998509" y="3284636"/>
            <a:chExt cx="1433623" cy="1179083"/>
          </a:xfrm>
        </p:grpSpPr>
        <p:sp>
          <p:nvSpPr>
            <p:cNvPr id="50" name="49 Rectángulo"/>
            <p:cNvSpPr/>
            <p:nvPr/>
          </p:nvSpPr>
          <p:spPr>
            <a:xfrm>
              <a:off x="6998509" y="3284636"/>
              <a:ext cx="1433623" cy="3618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Sorter ring</a:t>
              </a:r>
            </a:p>
          </p:txBody>
        </p:sp>
        <p:cxnSp>
          <p:nvCxnSpPr>
            <p:cNvPr id="70" name="69 Conector recto de flecha"/>
            <p:cNvCxnSpPr>
              <a:stCxn id="50" idx="2"/>
            </p:cNvCxnSpPr>
            <p:nvPr/>
          </p:nvCxnSpPr>
          <p:spPr>
            <a:xfrm rot="5400000">
              <a:off x="7305895" y="4053499"/>
              <a:ext cx="817265" cy="31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5" name="74 Rectángulo"/>
          <p:cNvSpPr/>
          <p:nvPr/>
        </p:nvSpPr>
        <p:spPr>
          <a:xfrm>
            <a:off x="2635250" y="4137025"/>
            <a:ext cx="514350" cy="242888"/>
          </a:xfrm>
          <a:prstGeom prst="rect">
            <a:avLst/>
          </a:prstGeom>
          <a:solidFill>
            <a:schemeClr val="accent1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grpSp>
        <p:nvGrpSpPr>
          <p:cNvPr id="4110" name="75 Grupo"/>
          <p:cNvGrpSpPr>
            <a:grpSpLocks/>
          </p:cNvGrpSpPr>
          <p:nvPr/>
        </p:nvGrpSpPr>
        <p:grpSpPr bwMode="auto">
          <a:xfrm>
            <a:off x="2447925" y="2097088"/>
            <a:ext cx="5243513" cy="971550"/>
            <a:chOff x="776177" y="1254642"/>
            <a:chExt cx="5243623" cy="971107"/>
          </a:xfrm>
        </p:grpSpPr>
        <p:cxnSp>
          <p:nvCxnSpPr>
            <p:cNvPr id="31" name="30 Conector recto de flecha"/>
            <p:cNvCxnSpPr/>
            <p:nvPr/>
          </p:nvCxnSpPr>
          <p:spPr>
            <a:xfrm>
              <a:off x="839678" y="1659269"/>
              <a:ext cx="3030602" cy="158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33 Rectángulo"/>
            <p:cNvSpPr/>
            <p:nvPr/>
          </p:nvSpPr>
          <p:spPr>
            <a:xfrm>
              <a:off x="776177" y="1254642"/>
              <a:ext cx="3189355" cy="36178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Induction group</a:t>
              </a:r>
            </a:p>
          </p:txBody>
        </p:sp>
        <p:cxnSp>
          <p:nvCxnSpPr>
            <p:cNvPr id="36" name="35 Conector recto de flecha"/>
            <p:cNvCxnSpPr/>
            <p:nvPr/>
          </p:nvCxnSpPr>
          <p:spPr>
            <a:xfrm rot="10800000">
              <a:off x="3594049" y="1913154"/>
              <a:ext cx="903306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37 Conector recto de flecha"/>
            <p:cNvCxnSpPr/>
            <p:nvPr/>
          </p:nvCxnSpPr>
          <p:spPr>
            <a:xfrm rot="10800000" flipV="1">
              <a:off x="2357360" y="2049616"/>
              <a:ext cx="2138408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44 Conector recto de flecha"/>
            <p:cNvCxnSpPr/>
            <p:nvPr/>
          </p:nvCxnSpPr>
          <p:spPr>
            <a:xfrm rot="10800000" flipV="1">
              <a:off x="1519143" y="2190840"/>
              <a:ext cx="297027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46 Rectángulo"/>
            <p:cNvSpPr/>
            <p:nvPr/>
          </p:nvSpPr>
          <p:spPr>
            <a:xfrm>
              <a:off x="4586257" y="1863964"/>
              <a:ext cx="1433543" cy="36178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Inductions</a:t>
              </a:r>
            </a:p>
          </p:txBody>
        </p:sp>
      </p:grpSp>
      <p:grpSp>
        <p:nvGrpSpPr>
          <p:cNvPr id="4111" name="90 Grupo"/>
          <p:cNvGrpSpPr>
            <a:grpSpLocks/>
          </p:cNvGrpSpPr>
          <p:nvPr/>
        </p:nvGrpSpPr>
        <p:grpSpPr bwMode="auto">
          <a:xfrm>
            <a:off x="6064250" y="3665538"/>
            <a:ext cx="1677988" cy="822325"/>
            <a:chOff x="4981073" y="3112183"/>
            <a:chExt cx="1678406" cy="822143"/>
          </a:xfrm>
        </p:grpSpPr>
        <p:sp>
          <p:nvSpPr>
            <p:cNvPr id="81" name="80 Trapecio"/>
            <p:cNvSpPr/>
            <p:nvPr/>
          </p:nvSpPr>
          <p:spPr>
            <a:xfrm>
              <a:off x="4981073" y="3693079"/>
              <a:ext cx="360453" cy="241247"/>
            </a:xfrm>
            <a:prstGeom prst="trapezoid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grpSp>
          <p:nvGrpSpPr>
            <p:cNvPr id="4114" name="84 Grupo"/>
            <p:cNvGrpSpPr>
              <a:grpSpLocks/>
            </p:cNvGrpSpPr>
            <p:nvPr/>
          </p:nvGrpSpPr>
          <p:grpSpPr bwMode="auto">
            <a:xfrm>
              <a:off x="5181599" y="3112183"/>
              <a:ext cx="1477880" cy="529373"/>
              <a:chOff x="4808620" y="3124215"/>
              <a:chExt cx="1477880" cy="529373"/>
            </a:xfrm>
          </p:grpSpPr>
          <p:cxnSp>
            <p:nvCxnSpPr>
              <p:cNvPr id="82" name="81 Conector recto de flecha"/>
              <p:cNvCxnSpPr/>
              <p:nvPr/>
            </p:nvCxnSpPr>
            <p:spPr>
              <a:xfrm rot="10800000" flipV="1">
                <a:off x="4808169" y="3394030"/>
                <a:ext cx="317579" cy="26029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4" name="83 Rectángulo"/>
              <p:cNvSpPr/>
              <p:nvPr/>
            </p:nvSpPr>
            <p:spPr>
              <a:xfrm>
                <a:off x="4852630" y="3124215"/>
                <a:ext cx="1433870" cy="36187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Tray Id. Reader</a:t>
                </a:r>
              </a:p>
            </p:txBody>
          </p:sp>
        </p:grpSp>
      </p:grpSp>
      <p:sp>
        <p:nvSpPr>
          <p:cNvPr id="92" name="91 Rectángulo"/>
          <p:cNvSpPr/>
          <p:nvPr/>
        </p:nvSpPr>
        <p:spPr>
          <a:xfrm>
            <a:off x="649288" y="1479550"/>
            <a:ext cx="2695575" cy="5064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u="sng" dirty="0">
                <a:solidFill>
                  <a:schemeClr val="tx1"/>
                </a:solidFill>
              </a:rPr>
              <a:t>A simplified sorter 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2.- Previous class diagrams</a:t>
            </a:r>
            <a:endParaRPr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  <p:pic>
        <p:nvPicPr>
          <p:cNvPr id="1026" name="Billede 4" descr="TrayAllocatorCentralized.jpg"/>
          <p:cNvPicPr>
            <a:picLocks noChangeAspect="1" noChangeArrowheads="1"/>
          </p:cNvPicPr>
          <p:nvPr/>
        </p:nvPicPr>
        <p:blipFill>
          <a:blip r:embed="rId2"/>
          <a:srcRect l="2269" t="4764" r="2219" b="3444"/>
          <a:stretch>
            <a:fillRect/>
          </a:stretch>
        </p:blipFill>
        <p:spPr bwMode="auto">
          <a:xfrm>
            <a:off x="1125416" y="1277654"/>
            <a:ext cx="7216726" cy="495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3.- The concurrent version of the system </a:t>
            </a:r>
            <a:endParaRPr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3961" t="29120" r="32731" b="29389"/>
          <a:stretch>
            <a:fillRect/>
          </a:stretch>
        </p:blipFill>
        <p:spPr bwMode="auto">
          <a:xfrm>
            <a:off x="703385" y="1631852"/>
            <a:ext cx="8168813" cy="3854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4.- Object diagram</a:t>
            </a:r>
            <a:endParaRPr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2577" t="26265" r="35385" b="33005"/>
          <a:stretch>
            <a:fillRect/>
          </a:stretch>
        </p:blipFill>
        <p:spPr bwMode="auto">
          <a:xfrm>
            <a:off x="604910" y="1674054"/>
            <a:ext cx="8360549" cy="3967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Thread</a:t>
            </a:r>
            <a:r>
              <a:rPr lang="da-DK" dirty="0" smtClean="0"/>
              <a:t> model of </a:t>
            </a:r>
            <a:r>
              <a:rPr lang="da-DK" dirty="0" err="1" smtClean="0"/>
              <a:t>InductionController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751159" y="1395919"/>
            <a:ext cx="7850187" cy="4622800"/>
          </a:xfrm>
        </p:spPr>
        <p:txBody>
          <a:bodyPr/>
          <a:lstStyle/>
          <a:p>
            <a:pPr>
              <a:buNone/>
            </a:pPr>
            <a:r>
              <a:rPr lang="da-DK" sz="1400" b="1" dirty="0" err="1" smtClean="0"/>
              <a:t>sync</a:t>
            </a:r>
            <a:endParaRPr lang="da-DK" sz="1400" b="1" dirty="0" smtClean="0"/>
          </a:p>
          <a:p>
            <a:pPr>
              <a:buNone/>
            </a:pPr>
            <a:endParaRPr lang="da-DK" sz="1400" b="1" dirty="0" smtClean="0"/>
          </a:p>
          <a:p>
            <a:pPr>
              <a:buNone/>
            </a:pPr>
            <a:r>
              <a:rPr lang="da-DK" sz="1400" b="1" dirty="0" err="1" smtClean="0"/>
              <a:t>mutex</a:t>
            </a:r>
            <a:r>
              <a:rPr lang="da-DK" sz="1400" b="1" dirty="0" smtClean="0"/>
              <a:t> (</a:t>
            </a:r>
            <a:r>
              <a:rPr lang="da-DK" sz="1400" b="1" dirty="0" err="1" smtClean="0"/>
              <a:t>FeedItem</a:t>
            </a:r>
            <a:r>
              <a:rPr lang="da-DK" sz="1400" b="1" dirty="0" smtClean="0"/>
              <a:t>, </a:t>
            </a:r>
            <a:r>
              <a:rPr lang="da-DK" sz="1400" b="1" dirty="0" err="1" smtClean="0"/>
              <a:t>InductNextItem</a:t>
            </a:r>
            <a:r>
              <a:rPr lang="da-DK" sz="1400" b="1" dirty="0" smtClean="0"/>
              <a:t>);</a:t>
            </a:r>
            <a:endParaRPr lang="da-DK" sz="1400" dirty="0" smtClean="0"/>
          </a:p>
          <a:p>
            <a:pPr>
              <a:buNone/>
            </a:pPr>
            <a:r>
              <a:rPr lang="en-US" sz="1400" b="1" dirty="0" smtClean="0"/>
              <a:t>per </a:t>
            </a:r>
            <a:r>
              <a:rPr lang="en-US" sz="1400" b="1" dirty="0" err="1" smtClean="0"/>
              <a:t>InductNextItem</a:t>
            </a:r>
            <a:r>
              <a:rPr lang="en-US" sz="1400" b="1" dirty="0" smtClean="0"/>
              <a:t> =&gt; </a:t>
            </a:r>
            <a:r>
              <a:rPr lang="en-US" sz="1400" b="1" dirty="0" err="1" smtClean="0"/>
              <a:t>len</a:t>
            </a:r>
            <a:r>
              <a:rPr lang="en-US" sz="1400" b="1" dirty="0" smtClean="0"/>
              <a:t> items &gt; 0;</a:t>
            </a:r>
          </a:p>
          <a:p>
            <a:pPr>
              <a:buNone/>
            </a:pPr>
            <a:endParaRPr lang="da-DK" sz="1400" dirty="0" smtClean="0"/>
          </a:p>
          <a:p>
            <a:pPr>
              <a:buNone/>
            </a:pPr>
            <a:r>
              <a:rPr lang="da-DK" sz="1400" b="1" dirty="0" err="1" smtClean="0"/>
              <a:t>thread</a:t>
            </a:r>
            <a:endParaRPr lang="da-DK" sz="1400" b="1" dirty="0" smtClean="0"/>
          </a:p>
          <a:p>
            <a:pPr>
              <a:buNone/>
            </a:pPr>
            <a:r>
              <a:rPr lang="da-DK" sz="1400" b="1" dirty="0" err="1" smtClean="0"/>
              <a:t>while</a:t>
            </a:r>
            <a:r>
              <a:rPr lang="da-DK" sz="1400" b="1" dirty="0" smtClean="0"/>
              <a:t> (true) do</a:t>
            </a:r>
          </a:p>
          <a:p>
            <a:pPr>
              <a:buNone/>
            </a:pPr>
            <a:r>
              <a:rPr lang="da-DK" sz="1400" dirty="0" smtClean="0"/>
              <a:t>(</a:t>
            </a:r>
          </a:p>
          <a:p>
            <a:pPr>
              <a:buNone/>
            </a:pPr>
            <a:r>
              <a:rPr lang="en-US" sz="1400" dirty="0" smtClean="0"/>
              <a:t>	-- Induct next item based on </a:t>
            </a:r>
            <a:r>
              <a:rPr lang="en-US" sz="1400" dirty="0" err="1" smtClean="0"/>
              <a:t>InductionRate</a:t>
            </a:r>
            <a:endParaRPr lang="en-US" sz="1400" dirty="0" smtClean="0"/>
          </a:p>
          <a:p>
            <a:pPr>
              <a:buNone/>
            </a:pPr>
            <a:r>
              <a:rPr lang="da-DK" sz="1400" dirty="0" smtClean="0"/>
              <a:t>	</a:t>
            </a:r>
            <a:r>
              <a:rPr lang="da-DK" sz="1400" dirty="0" err="1" smtClean="0"/>
              <a:t>SorterEnviroment`trayStep.WaitSteps</a:t>
            </a:r>
            <a:r>
              <a:rPr lang="da-DK" sz="1400" dirty="0" smtClean="0"/>
              <a:t>(1);</a:t>
            </a:r>
          </a:p>
          <a:p>
            <a:pPr>
              <a:buNone/>
            </a:pPr>
            <a:r>
              <a:rPr lang="da-DK" sz="1400" dirty="0" smtClean="0"/>
              <a:t>	</a:t>
            </a:r>
            <a:r>
              <a:rPr lang="da-DK" sz="1400" dirty="0" err="1" smtClean="0"/>
              <a:t>StepCount</a:t>
            </a:r>
            <a:r>
              <a:rPr lang="da-DK" sz="1400" dirty="0" smtClean="0"/>
              <a:t> := </a:t>
            </a:r>
            <a:r>
              <a:rPr lang="da-DK" sz="1400" dirty="0" err="1" smtClean="0"/>
              <a:t>stepCount</a:t>
            </a:r>
            <a:r>
              <a:rPr lang="da-DK" sz="1400" dirty="0" smtClean="0"/>
              <a:t> + 1;</a:t>
            </a:r>
          </a:p>
          <a:p>
            <a:pPr>
              <a:buNone/>
            </a:pPr>
            <a:r>
              <a:rPr lang="da-DK" sz="1400" dirty="0" smtClean="0"/>
              <a:t>   </a:t>
            </a:r>
          </a:p>
          <a:p>
            <a:pPr>
              <a:buNone/>
            </a:pPr>
            <a:r>
              <a:rPr lang="en-US" sz="1400" b="1" dirty="0" smtClean="0"/>
              <a:t>	if </a:t>
            </a:r>
            <a:r>
              <a:rPr lang="en-US" sz="1400" b="1" dirty="0" err="1" smtClean="0"/>
              <a:t>IsItemWaiting</a:t>
            </a:r>
            <a:r>
              <a:rPr lang="en-US" sz="1400" b="1" dirty="0" smtClean="0"/>
              <a:t>() or (</a:t>
            </a:r>
            <a:r>
              <a:rPr lang="en-US" sz="1400" b="1" dirty="0" err="1" smtClean="0"/>
              <a:t>stepCount</a:t>
            </a:r>
            <a:r>
              <a:rPr lang="en-US" sz="1400" b="1" dirty="0" smtClean="0"/>
              <a:t> &gt;= </a:t>
            </a:r>
            <a:r>
              <a:rPr lang="en-US" sz="1400" b="1" dirty="0" err="1" smtClean="0"/>
              <a:t>InductionRate</a:t>
            </a:r>
            <a:r>
              <a:rPr lang="en-US" sz="1400" b="1" dirty="0" smtClean="0"/>
              <a:t>)</a:t>
            </a:r>
          </a:p>
          <a:p>
            <a:pPr>
              <a:buNone/>
            </a:pPr>
            <a:r>
              <a:rPr lang="da-DK" sz="1400" b="1" dirty="0" smtClean="0"/>
              <a:t>	</a:t>
            </a:r>
            <a:r>
              <a:rPr lang="da-DK" sz="1400" b="1" dirty="0" err="1" smtClean="0"/>
              <a:t>then</a:t>
            </a:r>
            <a:endParaRPr lang="da-DK" sz="1400" b="1" dirty="0" smtClean="0"/>
          </a:p>
          <a:p>
            <a:pPr>
              <a:buNone/>
            </a:pPr>
            <a:r>
              <a:rPr lang="da-DK" sz="1400" dirty="0" smtClean="0"/>
              <a:t>	(</a:t>
            </a:r>
          </a:p>
          <a:p>
            <a:pPr>
              <a:buNone/>
            </a:pPr>
            <a:r>
              <a:rPr lang="da-DK" sz="1400" dirty="0" smtClean="0"/>
              <a:t>		</a:t>
            </a:r>
            <a:r>
              <a:rPr lang="da-DK" sz="1400" dirty="0" err="1" smtClean="0"/>
              <a:t>InductNextItem</a:t>
            </a:r>
            <a:r>
              <a:rPr lang="da-DK" sz="1400" dirty="0" smtClean="0"/>
              <a:t>();</a:t>
            </a:r>
          </a:p>
          <a:p>
            <a:pPr>
              <a:buNone/>
            </a:pPr>
            <a:r>
              <a:rPr lang="da-DK" sz="1400" dirty="0" smtClean="0"/>
              <a:t>		</a:t>
            </a:r>
            <a:r>
              <a:rPr lang="da-DK" sz="1400" dirty="0" err="1" smtClean="0"/>
              <a:t>stepCount</a:t>
            </a:r>
            <a:r>
              <a:rPr lang="da-DK" sz="1400" dirty="0" smtClean="0"/>
              <a:t> := 0;</a:t>
            </a:r>
          </a:p>
          <a:p>
            <a:pPr>
              <a:buNone/>
            </a:pPr>
            <a:r>
              <a:rPr lang="da-DK" sz="1400" dirty="0" smtClean="0"/>
              <a:t>	)</a:t>
            </a:r>
          </a:p>
          <a:p>
            <a:pPr>
              <a:buNone/>
            </a:pPr>
            <a:r>
              <a:rPr lang="da-DK" sz="1400" dirty="0" smtClean="0"/>
              <a:t>);</a:t>
            </a:r>
          </a:p>
          <a:p>
            <a:pPr>
              <a:buNone/>
            </a:pPr>
            <a:endParaRPr lang="da-DK" sz="1200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5.- Sequence diagram</a:t>
            </a:r>
            <a:endParaRPr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8</a:t>
            </a:fld>
            <a:endParaRPr lang="da-DK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3846" t="18271" r="45192" b="39096"/>
          <a:stretch>
            <a:fillRect/>
          </a:stretch>
        </p:blipFill>
        <p:spPr bwMode="auto">
          <a:xfrm>
            <a:off x="661180" y="1237958"/>
            <a:ext cx="8285872" cy="5228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HA UK">
  <a:themeElements>
    <a:clrScheme name="IHA U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HA UK">
      <a:majorFont>
        <a:latin typeface="Eurostile ExtendedTwo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HA U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IHA UK</Template>
  <TotalTime>2565</TotalTime>
  <Words>160</Words>
  <Application>Microsoft Office PowerPoint</Application>
  <PresentationFormat>Skærmshow (4:3)</PresentationFormat>
  <Paragraphs>69</Paragraphs>
  <Slides>8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8</vt:i4>
      </vt:variant>
    </vt:vector>
  </HeadingPairs>
  <TitlesOfParts>
    <vt:vector size="9" baseType="lpstr">
      <vt:lpstr>IHA UK</vt:lpstr>
      <vt:lpstr>Tray allocation for a sortation system Concurrent version Iteration I  </vt:lpstr>
      <vt:lpstr>Contents of presentation</vt:lpstr>
      <vt:lpstr>1.- Induction group – Tray allocation</vt:lpstr>
      <vt:lpstr>2.- Previous class diagrams</vt:lpstr>
      <vt:lpstr>3.- The concurrent version of the system </vt:lpstr>
      <vt:lpstr>4.- Object diagram</vt:lpstr>
      <vt:lpstr>Thread model of InductionController</vt:lpstr>
      <vt:lpstr>5.- Sequence diagram</vt:lpstr>
    </vt:vector>
  </TitlesOfParts>
  <Company>IHA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and Development Process</dc:title>
  <dc:creator>Peter Gorm Larsen</dc:creator>
  <cp:lastModifiedBy>kbe</cp:lastModifiedBy>
  <cp:revision>115</cp:revision>
  <cp:lastPrinted>1601-01-01T00:00:00Z</cp:lastPrinted>
  <dcterms:created xsi:type="dcterms:W3CDTF">2006-02-07T08:38:05Z</dcterms:created>
  <dcterms:modified xsi:type="dcterms:W3CDTF">2010-04-15T06:45:58Z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