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22"/>
  </p:notesMasterIdLst>
  <p:handoutMasterIdLst>
    <p:handoutMasterId r:id="rId23"/>
  </p:handoutMasterIdLst>
  <p:sldIdLst>
    <p:sldId id="288" r:id="rId2"/>
    <p:sldId id="289" r:id="rId3"/>
    <p:sldId id="396" r:id="rId4"/>
    <p:sldId id="378" r:id="rId5"/>
    <p:sldId id="379" r:id="rId6"/>
    <p:sldId id="392" r:id="rId7"/>
    <p:sldId id="380" r:id="rId8"/>
    <p:sldId id="382" r:id="rId9"/>
    <p:sldId id="383" r:id="rId10"/>
    <p:sldId id="387" r:id="rId11"/>
    <p:sldId id="388" r:id="rId12"/>
    <p:sldId id="384" r:id="rId13"/>
    <p:sldId id="385" r:id="rId14"/>
    <p:sldId id="389" r:id="rId15"/>
    <p:sldId id="386" r:id="rId16"/>
    <p:sldId id="390" r:id="rId17"/>
    <p:sldId id="391" r:id="rId18"/>
    <p:sldId id="393" r:id="rId19"/>
    <p:sldId id="394" r:id="rId20"/>
    <p:sldId id="395" r:id="rId21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D8E5"/>
    <a:srgbClr val="663300"/>
    <a:srgbClr val="3333CC"/>
    <a:srgbClr val="FF0000"/>
    <a:srgbClr val="0033CC"/>
    <a:srgbClr val="0066FF"/>
    <a:srgbClr val="3399FF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26" autoAdjust="0"/>
    <p:restoredTop sz="86379" autoAdjust="0"/>
  </p:normalViewPr>
  <p:slideViewPr>
    <p:cSldViewPr snapToGrid="0">
      <p:cViewPr varScale="1">
        <p:scale>
          <a:sx n="68" d="100"/>
          <a:sy n="68" d="100"/>
        </p:scale>
        <p:origin x="-14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-1998" y="-102"/>
      </p:cViewPr>
      <p:guideLst>
        <p:guide orient="horz" pos="3126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267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267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267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9ACD32D-9E53-40D4-BE5C-578D7B60307B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noProof="0" smtClean="0"/>
              <a:t>Klik for at redigere teksttypografierne i masteren</a:t>
            </a:r>
          </a:p>
          <a:p>
            <a:pPr lvl="1"/>
            <a:r>
              <a:rPr lang="da-DK" noProof="0" smtClean="0"/>
              <a:t>Andet niveau</a:t>
            </a:r>
          </a:p>
          <a:p>
            <a:pPr lvl="2"/>
            <a:r>
              <a:rPr lang="da-DK" noProof="0" smtClean="0"/>
              <a:t>Tredje niveau</a:t>
            </a:r>
          </a:p>
          <a:p>
            <a:pPr lvl="3"/>
            <a:r>
              <a:rPr lang="da-DK" noProof="0" smtClean="0"/>
              <a:t>Fjerde niveau</a:t>
            </a:r>
          </a:p>
          <a:p>
            <a:pPr lvl="4"/>
            <a:r>
              <a:rPr lang="da-DK" noProof="0" smtClean="0"/>
              <a:t>Femte niveau</a:t>
            </a:r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75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4EC9E66-9951-446A-AB0B-B33419E4AD75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dsholder til diasbilled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7410" name="Pladsholder til no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a-DK" smtClean="0"/>
          </a:p>
        </p:txBody>
      </p:sp>
      <p:sp>
        <p:nvSpPr>
          <p:cNvPr id="17411" name="Pladsholder til dias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AACB39-7B4F-4B7A-83A8-7D922B56BAD2}" type="slidenum">
              <a:rPr lang="da-DK" smtClean="0"/>
              <a:pPr/>
              <a:t>1</a:t>
            </a:fld>
            <a:endParaRPr lang="da-DK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Pladsholder til diasbilled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9458" name="Pladsholder til no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a-DK" smtClean="0"/>
          </a:p>
        </p:txBody>
      </p:sp>
      <p:sp>
        <p:nvSpPr>
          <p:cNvPr id="19459" name="Pladsholder til dias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7F9BDE-2643-4ADD-8C7D-0AD0C5C4F097}" type="slidenum">
              <a:rPr lang="da-DK" smtClean="0"/>
              <a:pPr/>
              <a:t>2</a:t>
            </a:fld>
            <a:endParaRPr lang="da-DK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723777-60AC-469A-940B-A96FB8117E55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5AF42-F347-48AC-858B-555E8EF9A01D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784975" y="620713"/>
            <a:ext cx="2108200" cy="5602287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620713"/>
            <a:ext cx="6175375" cy="5602287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390941-F3FB-4757-955F-31E9CED31C37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kst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20713"/>
            <a:ext cx="8229600" cy="850900"/>
          </a:xfrm>
        </p:spPr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sz="half" idx="1"/>
          </p:nvPr>
        </p:nvSpPr>
        <p:spPr>
          <a:xfrm>
            <a:off x="1042988" y="1600200"/>
            <a:ext cx="3848100" cy="4622800"/>
          </a:xfrm>
        </p:spPr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5043488" y="1600200"/>
            <a:ext cx="3849687" cy="4622800"/>
          </a:xfrm>
        </p:spPr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DEB08-ADA0-4799-AF51-86F56C6B1C0A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C17E25-4310-4C5C-8007-111F054CEEF6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66602-4095-4CAE-A406-BC09FA404723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1042988" y="1600200"/>
            <a:ext cx="3848100" cy="462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5043488" y="1600200"/>
            <a:ext cx="3849687" cy="462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AA259-73B4-46CC-9D7C-4E7900C30A71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8EEF5-0649-4858-9828-934BAFF3D41F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F4B05-D21D-40C6-8119-2DE816D0F492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E0EF4-E485-4FAA-A644-1428CD23E20F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4E8EF-7D09-4019-AE4B-AF1BB1DEF922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a-DK" noProof="0" smtClean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257B9-6628-44A7-B233-5C2AFB9053A8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28" name="Rectangle 12"/>
          <p:cNvSpPr>
            <a:spLocks noChangeArrowheads="1"/>
          </p:cNvSpPr>
          <p:nvPr/>
        </p:nvSpPr>
        <p:spPr bwMode="auto">
          <a:xfrm>
            <a:off x="542925" y="1239838"/>
            <a:ext cx="8601075" cy="5207000"/>
          </a:xfrm>
          <a:prstGeom prst="rect">
            <a:avLst/>
          </a:prstGeom>
          <a:solidFill>
            <a:srgbClr val="D5D8E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a-DK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1600200"/>
            <a:ext cx="7850187" cy="462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smtClean="0"/>
              <a:t>Punkt 1</a:t>
            </a:r>
          </a:p>
          <a:p>
            <a:pPr lvl="1"/>
            <a:r>
              <a:rPr lang="da-DK" smtClean="0"/>
              <a:t>Punkt 1a</a:t>
            </a:r>
          </a:p>
        </p:txBody>
      </p:sp>
      <p:sp>
        <p:nvSpPr>
          <p:cNvPr id="1628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7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dirty="0" smtClean="0">
                <a:latin typeface="+mj-lt"/>
              </a:defRPr>
            </a:lvl1pPr>
          </a:lstStyle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1628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95600" y="6407150"/>
            <a:ext cx="3454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+mj-lt"/>
              </a:defRPr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162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7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j-lt"/>
              </a:defRPr>
            </a:lvl1pPr>
          </a:lstStyle>
          <a:p>
            <a:pPr>
              <a:defRPr/>
            </a:pPr>
            <a:fld id="{C43E42A6-4181-4E42-9C0C-7F3AF4641938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20713"/>
            <a:ext cx="82296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 smtClean="0"/>
              <a:t>Overskrift eller tema</a:t>
            </a:r>
          </a:p>
        </p:txBody>
      </p:sp>
      <p:pic>
        <p:nvPicPr>
          <p:cNvPr id="1032" name="Picture 8" descr="logo til oh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235825" y="231775"/>
            <a:ext cx="1743075" cy="92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5" descr="OMLlogoattempt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1511300" y="6489700"/>
            <a:ext cx="3683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6" descr="VDMToolsLogo256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2041525" y="6457950"/>
            <a:ext cx="37465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6" r:id="rId3"/>
    <p:sldLayoutId id="2147483677" r:id="rId4"/>
    <p:sldLayoutId id="2147483678" r:id="rId5"/>
    <p:sldLayoutId id="2147483673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 err="1"/>
              <a:t>Sortation</a:t>
            </a:r>
            <a:r>
              <a:rPr lang="da-DK" dirty="0"/>
              <a:t> System, </a:t>
            </a:r>
            <a:r>
              <a:rPr lang="da-DK" dirty="0" err="1"/>
              <a:t>Tray</a:t>
            </a:r>
            <a:r>
              <a:rPr lang="da-DK" dirty="0"/>
              <a:t> </a:t>
            </a:r>
            <a:r>
              <a:rPr lang="da-DK" dirty="0" err="1"/>
              <a:t>Allocation</a:t>
            </a:r>
            <a:r>
              <a:rPr lang="da-DK" dirty="0"/>
              <a:t> 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4BA8A1-55D3-46C8-BAF5-FF6A861FC6B5}" type="slidenum">
              <a:rPr lang="da-DK"/>
              <a:pPr>
                <a:defRPr/>
              </a:pPr>
              <a:t>1</a:t>
            </a:fld>
            <a:endParaRPr lang="da-DK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62025" y="1976438"/>
            <a:ext cx="7772400" cy="1512887"/>
          </a:xfrm>
        </p:spPr>
        <p:txBody>
          <a:bodyPr/>
          <a:lstStyle/>
          <a:p>
            <a:pPr algn="ctr" eaLnBrk="1" hangingPunct="1"/>
            <a:r>
              <a:rPr lang="en-US" sz="3200" b="1" smtClean="0">
                <a:solidFill>
                  <a:srgbClr val="3333CC"/>
                </a:solidFill>
              </a:rPr>
              <a:t>Tray allocation for a sortation system</a:t>
            </a:r>
            <a:br>
              <a:rPr lang="en-US" sz="3200" b="1" smtClean="0">
                <a:solidFill>
                  <a:srgbClr val="3333CC"/>
                </a:solidFill>
              </a:rPr>
            </a:br>
            <a:r>
              <a:rPr lang="en-US" sz="3200" b="1" smtClean="0">
                <a:solidFill>
                  <a:srgbClr val="3333CC"/>
                </a:solidFill>
              </a:rPr>
              <a:t>Concurrent version</a:t>
            </a:r>
            <a:br>
              <a:rPr lang="en-US" sz="3200" b="1" smtClean="0">
                <a:solidFill>
                  <a:srgbClr val="3333CC"/>
                </a:solidFill>
              </a:rPr>
            </a:br>
            <a:r>
              <a:rPr lang="en-US" sz="3200" b="1" smtClean="0">
                <a:solidFill>
                  <a:srgbClr val="3333CC"/>
                </a:solidFill>
              </a:rPr>
              <a:t>Iteration II</a:t>
            </a:r>
            <a:r>
              <a:rPr lang="en-US" sz="2800" b="1" smtClean="0">
                <a:solidFill>
                  <a:srgbClr val="3333CC"/>
                </a:solidFill>
              </a:rPr>
              <a:t/>
            </a:r>
            <a:br>
              <a:rPr lang="en-US" sz="2800" b="1" smtClean="0">
                <a:solidFill>
                  <a:srgbClr val="3333CC"/>
                </a:solidFill>
              </a:rPr>
            </a:br>
            <a:r>
              <a:rPr lang="en-US" sz="2800" b="1" smtClean="0">
                <a:solidFill>
                  <a:srgbClr val="3333CC"/>
                </a:solidFill>
              </a:rPr>
              <a:t>	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429000"/>
            <a:ext cx="6400800" cy="2249488"/>
          </a:xfrm>
        </p:spPr>
        <p:txBody>
          <a:bodyPr/>
          <a:lstStyle/>
          <a:p>
            <a:pPr eaLnBrk="1" hangingPunct="1"/>
            <a:r>
              <a:rPr lang="da-DK" smtClean="0"/>
              <a:t>TI-VDM2 Project</a:t>
            </a:r>
          </a:p>
          <a:p>
            <a:pPr eaLnBrk="1" hangingPunct="1"/>
            <a:r>
              <a:rPr lang="da-DK" smtClean="0"/>
              <a:t>by</a:t>
            </a:r>
          </a:p>
          <a:p>
            <a:pPr eaLnBrk="1" hangingPunct="1"/>
            <a:r>
              <a:rPr lang="da-DK" smtClean="0"/>
              <a:t>José Antonio Esparza</a:t>
            </a:r>
          </a:p>
          <a:p>
            <a:pPr eaLnBrk="1" hangingPunct="1"/>
            <a:r>
              <a:rPr lang="da-DK" smtClean="0"/>
              <a:t>and</a:t>
            </a:r>
          </a:p>
          <a:p>
            <a:pPr eaLnBrk="1" hangingPunct="1"/>
            <a:r>
              <a:rPr lang="da-DK" smtClean="0"/>
              <a:t>Kim Bjerge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el 1"/>
          <p:cNvSpPr>
            <a:spLocks noGrp="1"/>
          </p:cNvSpPr>
          <p:nvPr>
            <p:ph type="title"/>
          </p:nvPr>
        </p:nvSpPr>
        <p:spPr>
          <a:xfrm>
            <a:off x="382588" y="379413"/>
            <a:ext cx="8229600" cy="850900"/>
          </a:xfrm>
        </p:spPr>
        <p:txBody>
          <a:bodyPr/>
          <a:lstStyle/>
          <a:p>
            <a:r>
              <a:rPr lang="da-DK" sz="2000" smtClean="0"/>
              <a:t>VDM - SorterEnviroment feed inductions</a:t>
            </a:r>
          </a:p>
        </p:txBody>
      </p:sp>
      <p:sp>
        <p:nvSpPr>
          <p:cNvPr id="27650" name="Pladsholder til indhold 2"/>
          <p:cNvSpPr>
            <a:spLocks noGrp="1"/>
          </p:cNvSpPr>
          <p:nvPr>
            <p:ph idx="1"/>
          </p:nvPr>
        </p:nvSpPr>
        <p:spPr>
          <a:xfrm>
            <a:off x="635000" y="1366838"/>
            <a:ext cx="8859838" cy="4622800"/>
          </a:xfrm>
        </p:spPr>
        <p:txBody>
          <a:bodyPr/>
          <a:lstStyle/>
          <a:p>
            <a:pPr>
              <a:buFontTx/>
              <a:buNone/>
            </a:pPr>
            <a:r>
              <a:rPr lang="da-DK" sz="1800" b="1" smtClean="0"/>
              <a:t>while busy do</a:t>
            </a:r>
          </a:p>
          <a:p>
            <a:pPr>
              <a:buFontTx/>
              <a:buNone/>
            </a:pPr>
            <a:r>
              <a:rPr lang="da-DK" sz="1800" smtClean="0"/>
              <a:t>( </a:t>
            </a:r>
          </a:p>
          <a:p>
            <a:pPr>
              <a:buFontTx/>
              <a:buNone/>
            </a:pPr>
            <a:r>
              <a:rPr lang="en-US" sz="1800" smtClean="0"/>
              <a:t>   	</a:t>
            </a:r>
            <a:r>
              <a:rPr lang="en-US" sz="1800" b="1" smtClean="0"/>
              <a:t>for all i in set {1,...,TrayAllocator`NumOfInductions} </a:t>
            </a:r>
          </a:p>
          <a:p>
            <a:pPr lvl="2">
              <a:buFontTx/>
              <a:buNone/>
            </a:pPr>
            <a:r>
              <a:rPr lang="da-DK" sz="1800" b="1" smtClean="0"/>
              <a:t>do </a:t>
            </a:r>
          </a:p>
          <a:p>
            <a:pPr>
              <a:buFontTx/>
              <a:buNone/>
            </a:pPr>
            <a:r>
              <a:rPr lang="da-DK" sz="1800" smtClean="0"/>
              <a:t>		(</a:t>
            </a:r>
          </a:p>
          <a:p>
            <a:pPr>
              <a:buFontTx/>
              <a:buNone/>
            </a:pPr>
            <a:r>
              <a:rPr lang="da-DK" sz="1800" b="1" smtClean="0"/>
              <a:t>		let size = 		itemLoader.GetItemAtTimeStep(World`timerRef.GetTime(), i)</a:t>
            </a:r>
          </a:p>
          <a:p>
            <a:pPr>
              <a:buFontTx/>
              <a:buNone/>
            </a:pPr>
            <a:r>
              <a:rPr lang="da-DK" sz="1800" smtClean="0"/>
              <a:t> 		</a:t>
            </a:r>
            <a:r>
              <a:rPr lang="da-DK" sz="1800" b="1" smtClean="0"/>
              <a:t>in</a:t>
            </a:r>
          </a:p>
          <a:p>
            <a:pPr>
              <a:buFontTx/>
              <a:buNone/>
            </a:pPr>
            <a:r>
              <a:rPr lang="da-DK" sz="1800" b="1" smtClean="0"/>
              <a:t>			if (size &gt; 0)</a:t>
            </a:r>
          </a:p>
          <a:p>
            <a:pPr>
              <a:buFontTx/>
              <a:buNone/>
            </a:pPr>
            <a:r>
              <a:rPr lang="da-DK" sz="1800" b="1" smtClean="0"/>
              <a:t>			then </a:t>
            </a:r>
          </a:p>
          <a:p>
            <a:pPr>
              <a:buFontTx/>
              <a:buNone/>
            </a:pPr>
            <a:r>
              <a:rPr lang="da-DK" sz="1800" smtClean="0"/>
              <a:t>			(</a:t>
            </a:r>
          </a:p>
          <a:p>
            <a:pPr>
              <a:buFontTx/>
              <a:buNone/>
            </a:pPr>
            <a:r>
              <a:rPr lang="da-DK" sz="1800" smtClean="0"/>
              <a:t>  				itemId := itemId + 1;</a:t>
            </a:r>
          </a:p>
          <a:p>
            <a:pPr>
              <a:buFontTx/>
              <a:buNone/>
            </a:pPr>
            <a:r>
              <a:rPr lang="da-DK" sz="1800" smtClean="0"/>
              <a:t>				inductionGroup(i).FeedItem(</a:t>
            </a:r>
            <a:r>
              <a:rPr lang="da-DK" sz="1800" b="1" smtClean="0"/>
              <a:t>new Item(size, itemId));</a:t>
            </a:r>
          </a:p>
          <a:p>
            <a:pPr>
              <a:buFontTx/>
              <a:buNone/>
            </a:pPr>
            <a:r>
              <a:rPr lang="da-DK" sz="1800" smtClean="0"/>
              <a:t>			);</a:t>
            </a:r>
          </a:p>
          <a:p>
            <a:pPr>
              <a:buFontTx/>
              <a:buNone/>
            </a:pPr>
            <a:r>
              <a:rPr lang="da-DK" sz="1800" smtClean="0"/>
              <a:t> );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BDCC5E-C5EA-4E1D-88FD-85BE262D89A1}" type="slidenum">
              <a:rPr lang="da-DK" smtClean="0"/>
              <a:pPr>
                <a:defRPr/>
              </a:pPr>
              <a:t>10</a:t>
            </a:fld>
            <a:endParaRPr lang="da-DK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000" smtClean="0"/>
              <a:t>VDM - SorterEnviroment advance time</a:t>
            </a:r>
            <a:r>
              <a:rPr lang="da-DK" smtClean="0"/>
              <a:t> </a:t>
            </a:r>
          </a:p>
        </p:txBody>
      </p:sp>
      <p:sp>
        <p:nvSpPr>
          <p:cNvPr id="28674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da-DK" sz="1800" smtClean="0"/>
              <a:t>	World`timerRef.WaitRelative(0);</a:t>
            </a:r>
          </a:p>
          <a:p>
            <a:pPr>
              <a:buFontTx/>
              <a:buNone/>
            </a:pPr>
            <a:r>
              <a:rPr lang="da-DK" sz="1800" smtClean="0"/>
              <a:t>   	World`timerRef.NotifyAndIncTime();</a:t>
            </a:r>
          </a:p>
          <a:p>
            <a:pPr>
              <a:buFontTx/>
              <a:buNone/>
            </a:pPr>
            <a:r>
              <a:rPr lang="da-DK" sz="1800" smtClean="0"/>
              <a:t>  	World`timerRef.Awake();</a:t>
            </a:r>
          </a:p>
          <a:p>
            <a:pPr>
              <a:buFontTx/>
              <a:buNone/>
            </a:pPr>
            <a:endParaRPr lang="da-DK" sz="1800" smtClean="0"/>
          </a:p>
          <a:p>
            <a:pPr>
              <a:buFontTx/>
              <a:buNone/>
            </a:pPr>
            <a:r>
              <a:rPr lang="en-US" sz="1800" smtClean="0"/>
              <a:t>     -- Check if simulation is finish</a:t>
            </a:r>
          </a:p>
          <a:p>
            <a:pPr>
              <a:buFontTx/>
              <a:buNone/>
            </a:pPr>
            <a:r>
              <a:rPr lang="da-DK" sz="1800" smtClean="0"/>
              <a:t>   	</a:t>
            </a:r>
            <a:r>
              <a:rPr lang="da-DK" sz="1800" b="1" smtClean="0"/>
              <a:t>if (World`timerRef.GetTime() &gt;= itemLoader.GetNumTimeSteps()) then</a:t>
            </a:r>
          </a:p>
          <a:p>
            <a:pPr>
              <a:buFontTx/>
              <a:buNone/>
            </a:pPr>
            <a:r>
              <a:rPr lang="da-DK" sz="1800" smtClean="0"/>
              <a:t>   		busy := </a:t>
            </a:r>
            <a:r>
              <a:rPr lang="da-DK" sz="1800" b="1" smtClean="0"/>
              <a:t>false;</a:t>
            </a:r>
          </a:p>
          <a:p>
            <a:pPr>
              <a:buFontTx/>
              <a:buNone/>
            </a:pPr>
            <a:endParaRPr lang="da-DK" sz="1800" smtClean="0"/>
          </a:p>
          <a:p>
            <a:pPr>
              <a:buFontTx/>
              <a:buNone/>
            </a:pPr>
            <a:r>
              <a:rPr lang="da-DK" sz="1800" smtClean="0"/>
              <a:t>   );</a:t>
            </a:r>
          </a:p>
          <a:p>
            <a:endParaRPr lang="da-DK" smtClean="0"/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3DA79B-AB8C-4AF5-85F3-0E65FBA9520C}" type="slidenum">
              <a:rPr lang="da-DK" smtClean="0"/>
              <a:pPr>
                <a:defRPr/>
              </a:pPr>
              <a:t>11</a:t>
            </a:fld>
            <a:endParaRPr lang="da-DK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000" smtClean="0"/>
              <a:t>VDM –TrayStep sync and thread</a:t>
            </a:r>
          </a:p>
        </p:txBody>
      </p:sp>
      <p:sp>
        <p:nvSpPr>
          <p:cNvPr id="29698" name="Pladsholder til indhold 2"/>
          <p:cNvSpPr>
            <a:spLocks noGrp="1"/>
          </p:cNvSpPr>
          <p:nvPr>
            <p:ph idx="1"/>
          </p:nvPr>
        </p:nvSpPr>
        <p:spPr>
          <a:xfrm>
            <a:off x="809625" y="1416050"/>
            <a:ext cx="7850188" cy="5257800"/>
          </a:xfrm>
        </p:spPr>
        <p:txBody>
          <a:bodyPr/>
          <a:lstStyle/>
          <a:p>
            <a:pPr>
              <a:buFontTx/>
              <a:buNone/>
            </a:pPr>
            <a:r>
              <a:rPr lang="da-DK" sz="1200" b="1" smtClean="0"/>
              <a:t>public WaitSteps : nat ==&gt; ()</a:t>
            </a:r>
          </a:p>
          <a:p>
            <a:pPr>
              <a:buFontTx/>
              <a:buNone/>
            </a:pPr>
            <a:r>
              <a:rPr lang="da-DK" sz="1200" smtClean="0"/>
              <a:t>WaitSteps(steps) ==</a:t>
            </a:r>
          </a:p>
          <a:p>
            <a:pPr>
              <a:buFontTx/>
              <a:buNone/>
            </a:pPr>
            <a:r>
              <a:rPr lang="da-DK" sz="1200" smtClean="0"/>
              <a:t>(</a:t>
            </a:r>
          </a:p>
          <a:p>
            <a:pPr>
              <a:buFontTx/>
              <a:buNone/>
            </a:pPr>
            <a:r>
              <a:rPr lang="da-DK" sz="1200" smtClean="0"/>
              <a:t>  AddToMap(</a:t>
            </a:r>
            <a:r>
              <a:rPr lang="da-DK" sz="1200" b="1" smtClean="0"/>
              <a:t>threadid, counts + steps);</a:t>
            </a:r>
          </a:p>
          <a:p>
            <a:pPr>
              <a:buFontTx/>
              <a:buNone/>
            </a:pPr>
            <a:r>
              <a:rPr lang="da-DK" sz="1200" smtClean="0"/>
              <a:t>  Wait();</a:t>
            </a:r>
          </a:p>
          <a:p>
            <a:pPr>
              <a:buFontTx/>
              <a:buNone/>
            </a:pPr>
            <a:r>
              <a:rPr lang="da-DK" sz="1200" smtClean="0"/>
              <a:t> );</a:t>
            </a:r>
          </a:p>
          <a:p>
            <a:pPr>
              <a:buFontTx/>
              <a:buNone/>
            </a:pPr>
            <a:endParaRPr lang="da-DK" sz="1200" smtClean="0"/>
          </a:p>
          <a:p>
            <a:pPr>
              <a:buFontTx/>
              <a:buNone/>
            </a:pPr>
            <a:r>
              <a:rPr lang="da-DK" sz="1200" smtClean="0"/>
              <a:t>Wait: () ==&gt; ()</a:t>
            </a:r>
          </a:p>
          <a:p>
            <a:pPr>
              <a:buFontTx/>
              <a:buNone/>
            </a:pPr>
            <a:r>
              <a:rPr lang="da-DK" sz="1200" smtClean="0"/>
              <a:t>Wait() == </a:t>
            </a:r>
            <a:r>
              <a:rPr lang="da-DK" sz="1200" b="1" smtClean="0"/>
              <a:t>skip;</a:t>
            </a:r>
          </a:p>
          <a:p>
            <a:pPr>
              <a:buFontTx/>
              <a:buNone/>
            </a:pPr>
            <a:endParaRPr lang="da-DK" sz="1200" b="1" smtClean="0"/>
          </a:p>
          <a:p>
            <a:pPr>
              <a:buFontTx/>
              <a:buNone/>
            </a:pPr>
            <a:r>
              <a:rPr lang="da-DK" sz="1200" b="1" smtClean="0"/>
              <a:t>sync</a:t>
            </a:r>
          </a:p>
          <a:p>
            <a:pPr>
              <a:buFontTx/>
              <a:buNone/>
            </a:pPr>
            <a:r>
              <a:rPr lang="en-US" sz="1200" b="1" smtClean="0"/>
              <a:t>per Wait =&gt; threadid not in set dom waitTrayStepMap;</a:t>
            </a:r>
          </a:p>
          <a:p>
            <a:pPr>
              <a:buFontTx/>
              <a:buNone/>
            </a:pPr>
            <a:endParaRPr lang="da-DK" sz="1200" b="1" smtClean="0"/>
          </a:p>
          <a:p>
            <a:pPr>
              <a:buFontTx/>
              <a:buNone/>
            </a:pPr>
            <a:r>
              <a:rPr lang="da-DK" sz="1200" b="1" smtClean="0"/>
              <a:t>thread</a:t>
            </a:r>
          </a:p>
          <a:p>
            <a:pPr>
              <a:buFontTx/>
              <a:buNone/>
            </a:pPr>
            <a:r>
              <a:rPr lang="da-DK" sz="1200" b="1" smtClean="0"/>
              <a:t>while true do</a:t>
            </a:r>
          </a:p>
          <a:p>
            <a:pPr>
              <a:buFontTx/>
              <a:buNone/>
            </a:pPr>
            <a:r>
              <a:rPr lang="da-DK" sz="1200" smtClean="0"/>
              <a:t> (</a:t>
            </a:r>
          </a:p>
          <a:p>
            <a:pPr>
              <a:buFontTx/>
              <a:buNone/>
            </a:pPr>
            <a:r>
              <a:rPr lang="da-DK" sz="1200" smtClean="0"/>
              <a:t>   IncCounts();</a:t>
            </a:r>
          </a:p>
          <a:p>
            <a:pPr>
              <a:buFontTx/>
              <a:buNone/>
            </a:pPr>
            <a:r>
              <a:rPr lang="da-DK" sz="1200" smtClean="0"/>
              <a:t>   NotifyWatingThreads();</a:t>
            </a:r>
          </a:p>
          <a:p>
            <a:pPr>
              <a:buFontTx/>
              <a:buNone/>
            </a:pPr>
            <a:r>
              <a:rPr lang="da-DK" sz="1200" smtClean="0"/>
              <a:t>   World`timerRef.WaitRelative(stepTime);</a:t>
            </a:r>
          </a:p>
          <a:p>
            <a:pPr>
              <a:buFontTx/>
              <a:buNone/>
            </a:pPr>
            <a:r>
              <a:rPr lang="da-DK" sz="1200" smtClean="0"/>
              <a:t>   World`timerRef.NotifyAll();</a:t>
            </a:r>
          </a:p>
          <a:p>
            <a:pPr>
              <a:buFontTx/>
              <a:buNone/>
            </a:pPr>
            <a:r>
              <a:rPr lang="da-DK" sz="1200" smtClean="0"/>
              <a:t>   World`timerRef.Awake();</a:t>
            </a:r>
          </a:p>
          <a:p>
            <a:pPr>
              <a:buFontTx/>
              <a:buNone/>
            </a:pPr>
            <a:r>
              <a:rPr lang="da-DK" sz="1200" smtClean="0"/>
              <a:t> )</a:t>
            </a:r>
          </a:p>
          <a:p>
            <a:endParaRPr lang="da-DK" smtClean="0"/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C5E7CD-3635-410D-BB76-279D857851D7}" type="slidenum">
              <a:rPr lang="da-DK" smtClean="0"/>
              <a:pPr>
                <a:defRPr/>
              </a:pPr>
              <a:t>12</a:t>
            </a:fld>
            <a:endParaRPr lang="da-DK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el 1"/>
          <p:cNvSpPr>
            <a:spLocks noGrp="1"/>
          </p:cNvSpPr>
          <p:nvPr>
            <p:ph type="title"/>
          </p:nvPr>
        </p:nvSpPr>
        <p:spPr>
          <a:xfrm>
            <a:off x="382588" y="415925"/>
            <a:ext cx="8229600" cy="850900"/>
          </a:xfrm>
        </p:spPr>
        <p:txBody>
          <a:bodyPr/>
          <a:lstStyle/>
          <a:p>
            <a:r>
              <a:rPr lang="da-DK" sz="2000" smtClean="0"/>
              <a:t>VDM - InductionController thread and sync</a:t>
            </a:r>
          </a:p>
        </p:txBody>
      </p:sp>
      <p:sp>
        <p:nvSpPr>
          <p:cNvPr id="30722" name="Pladsholder til indhold 2"/>
          <p:cNvSpPr>
            <a:spLocks noGrp="1"/>
          </p:cNvSpPr>
          <p:nvPr>
            <p:ph idx="1"/>
          </p:nvPr>
        </p:nvSpPr>
        <p:spPr>
          <a:xfrm>
            <a:off x="1042988" y="1381125"/>
            <a:ext cx="7850187" cy="4841875"/>
          </a:xfrm>
        </p:spPr>
        <p:txBody>
          <a:bodyPr/>
          <a:lstStyle/>
          <a:p>
            <a:pPr>
              <a:buFontTx/>
              <a:buNone/>
            </a:pPr>
            <a:r>
              <a:rPr lang="da-DK" sz="1200" smtClean="0"/>
              <a:t>-- Enviroment and TrayAllocator threads</a:t>
            </a:r>
          </a:p>
          <a:p>
            <a:pPr>
              <a:buFontTx/>
              <a:buNone/>
            </a:pPr>
            <a:r>
              <a:rPr lang="da-DK" sz="1200" b="1" smtClean="0"/>
              <a:t>mutex (FeedItem, InductFirstItem);</a:t>
            </a:r>
            <a:endParaRPr lang="da-DK" sz="1200" smtClean="0"/>
          </a:p>
          <a:p>
            <a:pPr>
              <a:buFontTx/>
              <a:buNone/>
            </a:pPr>
            <a:r>
              <a:rPr lang="da-DK" sz="1200" smtClean="0"/>
              <a:t>-- TrayAllocator and InductionController threads</a:t>
            </a:r>
          </a:p>
          <a:p>
            <a:pPr>
              <a:buFontTx/>
              <a:buNone/>
            </a:pPr>
            <a:r>
              <a:rPr lang="da-DK" sz="1200" b="1" smtClean="0"/>
              <a:t>mutex (InductFirstItem);</a:t>
            </a:r>
          </a:p>
          <a:p>
            <a:pPr>
              <a:buFontTx/>
              <a:buNone/>
            </a:pPr>
            <a:r>
              <a:rPr lang="da-DK" sz="1200" b="1" smtClean="0"/>
              <a:t>mutex (IncrementPriority);</a:t>
            </a:r>
          </a:p>
          <a:p>
            <a:pPr>
              <a:buFontTx/>
              <a:buNone/>
            </a:pPr>
            <a:r>
              <a:rPr lang="da-DK" sz="1200" b="1" smtClean="0"/>
              <a:t>mutex (GetFirstItem, IncrementPriority, InductFirstItem); </a:t>
            </a:r>
            <a:endParaRPr lang="da-DK" sz="1200" smtClean="0"/>
          </a:p>
          <a:p>
            <a:pPr>
              <a:buFontTx/>
              <a:buNone/>
            </a:pPr>
            <a:r>
              <a:rPr lang="en-US" sz="1200" smtClean="0"/>
              <a:t>-- Block thread if no items to induct </a:t>
            </a:r>
          </a:p>
          <a:p>
            <a:pPr>
              <a:buFontTx/>
              <a:buNone/>
            </a:pPr>
            <a:r>
              <a:rPr lang="en-US" sz="1200" b="1" smtClean="0"/>
              <a:t>per InductNextItem =&gt; len items &gt; 0;</a:t>
            </a:r>
          </a:p>
          <a:p>
            <a:pPr>
              <a:buFontTx/>
              <a:buNone/>
            </a:pPr>
            <a:r>
              <a:rPr lang="en-US" sz="1200" b="1" smtClean="0"/>
              <a:t>per ItemsToInduct =&gt; len items &gt; 0;</a:t>
            </a:r>
          </a:p>
          <a:p>
            <a:pPr>
              <a:buFontTx/>
              <a:buNone/>
            </a:pPr>
            <a:endParaRPr lang="da-DK" sz="1200" b="1" smtClean="0"/>
          </a:p>
          <a:p>
            <a:pPr>
              <a:buFontTx/>
              <a:buNone/>
            </a:pPr>
            <a:r>
              <a:rPr lang="da-DK" sz="1200" b="1" smtClean="0"/>
              <a:t>thread</a:t>
            </a:r>
          </a:p>
          <a:p>
            <a:pPr>
              <a:buFontTx/>
              <a:buNone/>
            </a:pPr>
            <a:r>
              <a:rPr lang="da-DK" sz="1200" smtClean="0"/>
              <a:t>(</a:t>
            </a:r>
          </a:p>
          <a:p>
            <a:pPr lvl="1">
              <a:buFontTx/>
              <a:buNone/>
            </a:pPr>
            <a:r>
              <a:rPr lang="da-DK" sz="1200" b="1" smtClean="0"/>
              <a:t>while (ItemsToInduct()) do</a:t>
            </a:r>
          </a:p>
          <a:p>
            <a:pPr lvl="1">
              <a:buFontTx/>
              <a:buNone/>
            </a:pPr>
            <a:r>
              <a:rPr lang="da-DK" sz="1200" smtClean="0"/>
              <a:t>(</a:t>
            </a:r>
          </a:p>
          <a:p>
            <a:pPr lvl="2">
              <a:buFontTx/>
              <a:buNone/>
            </a:pPr>
            <a:r>
              <a:rPr lang="da-DK" sz="1200" smtClean="0"/>
              <a:t>allocator.RequestTray(</a:t>
            </a:r>
            <a:r>
              <a:rPr lang="da-DK" sz="1200" b="1" smtClean="0"/>
              <a:t>threadid, selfIC, GetFirstItem());</a:t>
            </a:r>
          </a:p>
          <a:p>
            <a:pPr>
              <a:buFontTx/>
              <a:buNone/>
            </a:pPr>
            <a:r>
              <a:rPr lang="da-DK" sz="1200" smtClean="0"/>
              <a:t>		allocator.Wait();</a:t>
            </a:r>
          </a:p>
          <a:p>
            <a:pPr>
              <a:buFontTx/>
              <a:buNone/>
            </a:pPr>
            <a:r>
              <a:rPr lang="da-DK" sz="1200" smtClean="0"/>
              <a:t>		SorterEnviroment`trayStep.WaitSteps(InductionRate);</a:t>
            </a:r>
          </a:p>
          <a:p>
            <a:pPr>
              <a:buFontTx/>
              <a:buNone/>
            </a:pPr>
            <a:endParaRPr lang="da-DK" sz="1200" smtClean="0"/>
          </a:p>
          <a:p>
            <a:pPr>
              <a:buFontTx/>
              <a:buNone/>
            </a:pPr>
            <a:r>
              <a:rPr lang="da-DK" sz="1200" smtClean="0"/>
              <a:t>		-- World`timerRef.WaitRelative(InductionRateInMs);</a:t>
            </a:r>
          </a:p>
          <a:p>
            <a:pPr>
              <a:buFontTx/>
              <a:buNone/>
            </a:pPr>
            <a:r>
              <a:rPr lang="da-DK" sz="1200" smtClean="0"/>
              <a:t>		-- World`timerRef.Awake();</a:t>
            </a:r>
          </a:p>
          <a:p>
            <a:pPr>
              <a:buFontTx/>
              <a:buNone/>
            </a:pPr>
            <a:r>
              <a:rPr lang="da-DK" sz="1200" smtClean="0"/>
              <a:t>	);</a:t>
            </a:r>
          </a:p>
          <a:p>
            <a:pPr>
              <a:buFontTx/>
              <a:buNone/>
            </a:pPr>
            <a:r>
              <a:rPr lang="da-DK" sz="1200" smtClean="0"/>
              <a:t>);</a:t>
            </a:r>
          </a:p>
          <a:p>
            <a:endParaRPr lang="da-DK" smtClean="0"/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1D8905-6101-471C-8BB8-1A3B0EC919FD}" type="slidenum">
              <a:rPr lang="da-DK" smtClean="0"/>
              <a:pPr>
                <a:defRPr/>
              </a:pPr>
              <a:t>13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el 1"/>
          <p:cNvSpPr>
            <a:spLocks noGrp="1"/>
          </p:cNvSpPr>
          <p:nvPr>
            <p:ph type="title"/>
          </p:nvPr>
        </p:nvSpPr>
        <p:spPr>
          <a:xfrm>
            <a:off x="336550" y="369888"/>
            <a:ext cx="8229600" cy="850900"/>
          </a:xfrm>
        </p:spPr>
        <p:txBody>
          <a:bodyPr/>
          <a:lstStyle/>
          <a:p>
            <a:r>
              <a:rPr lang="da-DK" sz="2000" smtClean="0"/>
              <a:t>VDM - InductionController new operations</a:t>
            </a:r>
          </a:p>
        </p:txBody>
      </p:sp>
      <p:sp>
        <p:nvSpPr>
          <p:cNvPr id="31746" name="Pladsholder til indhold 2"/>
          <p:cNvSpPr>
            <a:spLocks noGrp="1"/>
          </p:cNvSpPr>
          <p:nvPr>
            <p:ph idx="1"/>
          </p:nvPr>
        </p:nvSpPr>
        <p:spPr>
          <a:xfrm>
            <a:off x="800100" y="1454150"/>
            <a:ext cx="7850188" cy="4622800"/>
          </a:xfrm>
        </p:spPr>
        <p:txBody>
          <a:bodyPr/>
          <a:lstStyle/>
          <a:p>
            <a:pPr>
              <a:buFontTx/>
              <a:buNone/>
            </a:pPr>
            <a:r>
              <a:rPr lang="da-DK" sz="1200" smtClean="0"/>
              <a:t>GetFirstItem: () ==&gt; Item</a:t>
            </a:r>
          </a:p>
          <a:p>
            <a:pPr>
              <a:buFontTx/>
              <a:buNone/>
            </a:pPr>
            <a:r>
              <a:rPr lang="da-DK" sz="1200" smtClean="0"/>
              <a:t>    GetFirstItem() ==</a:t>
            </a:r>
          </a:p>
          <a:p>
            <a:pPr>
              <a:buFontTx/>
              <a:buNone/>
            </a:pPr>
            <a:r>
              <a:rPr lang="da-DK" sz="1200" smtClean="0"/>
              <a:t>    </a:t>
            </a:r>
            <a:r>
              <a:rPr lang="da-DK" sz="1200" b="1" smtClean="0"/>
              <a:t>return hd items</a:t>
            </a:r>
          </a:p>
          <a:p>
            <a:pPr>
              <a:buFontTx/>
              <a:buNone/>
            </a:pPr>
            <a:r>
              <a:rPr lang="da-DK" sz="1200" smtClean="0"/>
              <a:t>    </a:t>
            </a:r>
            <a:r>
              <a:rPr lang="da-DK" sz="1200" b="1" smtClean="0"/>
              <a:t>pre len items &lt;&gt; 0;</a:t>
            </a:r>
          </a:p>
          <a:p>
            <a:pPr>
              <a:buFontTx/>
              <a:buNone/>
            </a:pPr>
            <a:r>
              <a:rPr lang="da-DK" sz="1200" smtClean="0"/>
              <a:t>    </a:t>
            </a:r>
          </a:p>
          <a:p>
            <a:pPr>
              <a:buFontTx/>
              <a:buNone/>
            </a:pPr>
            <a:r>
              <a:rPr lang="da-DK" sz="1200" b="1" smtClean="0"/>
              <a:t>public InductFirstItem: () ==&gt; ()</a:t>
            </a:r>
          </a:p>
          <a:p>
            <a:pPr>
              <a:buFontTx/>
              <a:buNone/>
            </a:pPr>
            <a:r>
              <a:rPr lang="da-DK" sz="1200" smtClean="0"/>
              <a:t>InductFirstItem() ==</a:t>
            </a:r>
          </a:p>
          <a:p>
            <a:pPr>
              <a:buFontTx/>
              <a:buNone/>
            </a:pPr>
            <a:r>
              <a:rPr lang="da-DK" sz="1200" b="1" smtClean="0"/>
              <a:t>atomic -- Due to invariant</a:t>
            </a:r>
          </a:p>
          <a:p>
            <a:pPr>
              <a:buFontTx/>
              <a:buNone/>
            </a:pPr>
            <a:r>
              <a:rPr lang="da-DK" sz="1200" smtClean="0"/>
              <a:t>(</a:t>
            </a:r>
          </a:p>
          <a:p>
            <a:pPr>
              <a:buFontTx/>
              <a:buNone/>
            </a:pPr>
            <a:r>
              <a:rPr lang="da-DK" sz="1200" smtClean="0"/>
              <a:t>   items := </a:t>
            </a:r>
            <a:r>
              <a:rPr lang="da-DK" sz="1200" b="1" smtClean="0"/>
              <a:t>tl items;</a:t>
            </a:r>
          </a:p>
          <a:p>
            <a:pPr>
              <a:buFontTx/>
              <a:buNone/>
            </a:pPr>
            <a:r>
              <a:rPr lang="da-DK" sz="1200" smtClean="0"/>
              <a:t>   priority := 0</a:t>
            </a:r>
          </a:p>
          <a:p>
            <a:pPr>
              <a:buFontTx/>
              <a:buNone/>
            </a:pPr>
            <a:r>
              <a:rPr lang="da-DK" sz="1200" smtClean="0"/>
              <a:t> )</a:t>
            </a:r>
          </a:p>
          <a:p>
            <a:pPr>
              <a:buFontTx/>
              <a:buNone/>
            </a:pPr>
            <a:r>
              <a:rPr lang="da-DK" sz="1200" smtClean="0"/>
              <a:t> </a:t>
            </a:r>
            <a:r>
              <a:rPr lang="da-DK" sz="1200" b="1" smtClean="0"/>
              <a:t>pre len items &lt;&gt; 0;</a:t>
            </a:r>
          </a:p>
          <a:p>
            <a:pPr>
              <a:buFontTx/>
              <a:buNone/>
            </a:pPr>
            <a:r>
              <a:rPr lang="da-DK" sz="1200" smtClean="0"/>
              <a:t> </a:t>
            </a:r>
          </a:p>
          <a:p>
            <a:pPr>
              <a:buFontTx/>
              <a:buNone/>
            </a:pPr>
            <a:r>
              <a:rPr lang="da-DK" sz="1200" b="1" smtClean="0"/>
              <a:t>public IncrementPriority: () ==&gt; ()</a:t>
            </a:r>
          </a:p>
          <a:p>
            <a:pPr>
              <a:buFontTx/>
              <a:buNone/>
            </a:pPr>
            <a:r>
              <a:rPr lang="da-DK" sz="1200" smtClean="0"/>
              <a:t> IncrementPriority() ==</a:t>
            </a:r>
          </a:p>
          <a:p>
            <a:pPr>
              <a:buFontTx/>
              <a:buNone/>
            </a:pPr>
            <a:r>
              <a:rPr lang="en-US" sz="1200" smtClean="0"/>
              <a:t>   priority := priority + 1; -- Increment priority wait counter</a:t>
            </a:r>
          </a:p>
          <a:p>
            <a:pPr>
              <a:buFontTx/>
              <a:buNone/>
            </a:pPr>
            <a:r>
              <a:rPr lang="da-DK" sz="1200" smtClean="0"/>
              <a:t>   </a:t>
            </a:r>
          </a:p>
          <a:p>
            <a:pPr>
              <a:buFontTx/>
              <a:buNone/>
            </a:pPr>
            <a:r>
              <a:rPr lang="da-DK" sz="1200" smtClean="0"/>
              <a:t>ItemsToInduct: () ==&gt; </a:t>
            </a:r>
            <a:r>
              <a:rPr lang="da-DK" sz="1200" b="1" smtClean="0"/>
              <a:t>bool</a:t>
            </a:r>
          </a:p>
          <a:p>
            <a:pPr>
              <a:buFontTx/>
              <a:buNone/>
            </a:pPr>
            <a:r>
              <a:rPr lang="da-DK" sz="1200" smtClean="0"/>
              <a:t>   ItemsToInduct () ==</a:t>
            </a:r>
          </a:p>
          <a:p>
            <a:pPr>
              <a:buFontTx/>
              <a:buNone/>
            </a:pPr>
            <a:r>
              <a:rPr lang="da-DK" sz="1200" smtClean="0"/>
              <a:t>   </a:t>
            </a:r>
            <a:r>
              <a:rPr lang="da-DK" sz="1200" b="1" smtClean="0"/>
              <a:t>return len items &lt;&gt; 0;</a:t>
            </a:r>
            <a:endParaRPr lang="da-DK" sz="1200" smtClean="0"/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2CD3AF-C64B-4D2D-A3BF-032BEADA44CC}" type="slidenum">
              <a:rPr lang="da-DK" smtClean="0"/>
              <a:pPr>
                <a:defRPr/>
              </a:pPr>
              <a:t>14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TrayAllocator thread and sync</a:t>
            </a:r>
          </a:p>
        </p:txBody>
      </p:sp>
      <p:sp>
        <p:nvSpPr>
          <p:cNvPr id="32770" name="Pladsholder til indhold 2"/>
          <p:cNvSpPr>
            <a:spLocks noGrp="1"/>
          </p:cNvSpPr>
          <p:nvPr>
            <p:ph idx="1"/>
          </p:nvPr>
        </p:nvSpPr>
        <p:spPr>
          <a:xfrm>
            <a:off x="800100" y="1404938"/>
            <a:ext cx="7850188" cy="4622800"/>
          </a:xfrm>
        </p:spPr>
        <p:txBody>
          <a:bodyPr/>
          <a:lstStyle/>
          <a:p>
            <a:pPr>
              <a:buFontTx/>
              <a:buNone/>
            </a:pPr>
            <a:r>
              <a:rPr lang="en-US" sz="1400" smtClean="0"/>
              <a:t>-- Map of waiting inductions with an item to be inducted </a:t>
            </a:r>
          </a:p>
          <a:p>
            <a:pPr>
              <a:buFontTx/>
              <a:buNone/>
            </a:pPr>
            <a:r>
              <a:rPr lang="en-US" sz="1400" smtClean="0"/>
              <a:t>itemsToInduct : </a:t>
            </a:r>
            <a:r>
              <a:rPr lang="en-US" sz="1400" b="1" smtClean="0"/>
              <a:t>map nat to (InductionController * Item) := {|-&gt;};</a:t>
            </a:r>
          </a:p>
          <a:p>
            <a:pPr>
              <a:buFontTx/>
              <a:buNone/>
            </a:pPr>
            <a:r>
              <a:rPr lang="en-US" sz="1400" b="1" smtClean="0"/>
              <a:t>…..</a:t>
            </a:r>
          </a:p>
          <a:p>
            <a:pPr>
              <a:buFontTx/>
              <a:buNone/>
            </a:pPr>
            <a:r>
              <a:rPr lang="en-US" sz="1400" b="1" smtClean="0"/>
              <a:t>mutex(RequestTray);  -- Only allows one induction at a time to induct items</a:t>
            </a:r>
          </a:p>
          <a:p>
            <a:pPr>
              <a:buFontTx/>
              <a:buNone/>
            </a:pPr>
            <a:r>
              <a:rPr lang="en-US" sz="1400" smtClean="0"/>
              <a:t>-- Mutex to ensure syncronization between InductionController and TrayAllocator</a:t>
            </a:r>
          </a:p>
          <a:p>
            <a:pPr>
              <a:buFontTx/>
              <a:buNone/>
            </a:pPr>
            <a:r>
              <a:rPr lang="da-DK" sz="1400" b="1" smtClean="0"/>
              <a:t>mutex(RequestTray, CheckItemsToInduct);</a:t>
            </a:r>
          </a:p>
          <a:p>
            <a:pPr>
              <a:buFontTx/>
              <a:buNone/>
            </a:pPr>
            <a:r>
              <a:rPr lang="en-US" sz="1400" smtClean="0"/>
              <a:t>-- Permission predicate on Wait operation</a:t>
            </a:r>
          </a:p>
          <a:p>
            <a:pPr>
              <a:buFontTx/>
              <a:buNone/>
            </a:pPr>
            <a:r>
              <a:rPr lang="en-US" sz="1400" b="1" smtClean="0"/>
              <a:t>per Wait =&gt; threadid not in set dom itemsToInduct;</a:t>
            </a:r>
          </a:p>
          <a:p>
            <a:pPr>
              <a:buFontTx/>
              <a:buNone/>
            </a:pPr>
            <a:endParaRPr lang="da-DK" sz="1400" b="1" smtClean="0"/>
          </a:p>
          <a:p>
            <a:pPr>
              <a:buFontTx/>
              <a:buNone/>
            </a:pPr>
            <a:r>
              <a:rPr lang="da-DK" sz="1400" b="1" smtClean="0"/>
              <a:t>thread</a:t>
            </a:r>
          </a:p>
          <a:p>
            <a:pPr>
              <a:buFontTx/>
              <a:buNone/>
            </a:pPr>
            <a:r>
              <a:rPr lang="da-DK" sz="1400" b="1" smtClean="0"/>
              <a:t>while (true) do</a:t>
            </a:r>
          </a:p>
          <a:p>
            <a:pPr>
              <a:buFontTx/>
              <a:buNone/>
            </a:pPr>
            <a:r>
              <a:rPr lang="da-DK" sz="1400" smtClean="0"/>
              <a:t>(</a:t>
            </a:r>
          </a:p>
          <a:p>
            <a:pPr>
              <a:buFontTx/>
              <a:buNone/>
            </a:pPr>
            <a:r>
              <a:rPr lang="en-US" sz="1400" smtClean="0"/>
              <a:t>    	-- Wait time equal to one tray step</a:t>
            </a:r>
          </a:p>
          <a:p>
            <a:pPr>
              <a:buFontTx/>
              <a:buNone/>
            </a:pPr>
            <a:r>
              <a:rPr lang="da-DK" sz="1400" smtClean="0"/>
              <a:t>	SorterEnviroment`trayStep.WaitSteps(1);</a:t>
            </a:r>
          </a:p>
          <a:p>
            <a:pPr>
              <a:buFontTx/>
              <a:buNone/>
            </a:pPr>
            <a:r>
              <a:rPr lang="en-US" sz="1400" smtClean="0"/>
              <a:t>	CardReader(TrayStep`GetCounts() </a:t>
            </a:r>
            <a:r>
              <a:rPr lang="en-US" sz="1400" b="1" smtClean="0"/>
              <a:t>mod TrayAllocator`NumOfTrays + 1, 								&lt;Empty&gt;);</a:t>
            </a:r>
            <a:endParaRPr lang="da-DK" sz="1400" smtClean="0"/>
          </a:p>
          <a:p>
            <a:pPr>
              <a:buFontTx/>
              <a:buNone/>
            </a:pPr>
            <a:r>
              <a:rPr lang="en-US" sz="1400" smtClean="0"/>
              <a:t>	-- Induct items for all waiting inductions</a:t>
            </a:r>
          </a:p>
          <a:p>
            <a:pPr>
              <a:buFontTx/>
              <a:buNone/>
            </a:pPr>
            <a:r>
              <a:rPr lang="da-DK" sz="1400" smtClean="0"/>
              <a:t>	CheckItemsToInduct();</a:t>
            </a:r>
          </a:p>
          <a:p>
            <a:pPr>
              <a:buFontTx/>
              <a:buNone/>
            </a:pPr>
            <a:r>
              <a:rPr lang="da-DK" sz="1400" smtClean="0"/>
              <a:t>);</a:t>
            </a:r>
          </a:p>
          <a:p>
            <a:endParaRPr lang="da-DK" smtClean="0"/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4E2006-1942-473C-8D53-A4D19D1D7A2B}" type="slidenum">
              <a:rPr lang="da-DK" smtClean="0"/>
              <a:pPr>
                <a:defRPr/>
              </a:pPr>
              <a:t>15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el 1"/>
          <p:cNvSpPr>
            <a:spLocks noGrp="1"/>
          </p:cNvSpPr>
          <p:nvPr>
            <p:ph type="title"/>
          </p:nvPr>
        </p:nvSpPr>
        <p:spPr>
          <a:xfrm>
            <a:off x="382588" y="406400"/>
            <a:ext cx="8229600" cy="850900"/>
          </a:xfrm>
        </p:spPr>
        <p:txBody>
          <a:bodyPr/>
          <a:lstStyle/>
          <a:p>
            <a:r>
              <a:rPr lang="da-DK" sz="2000" smtClean="0"/>
              <a:t>VDM - TrayAllocator CheckItemsToInduct</a:t>
            </a:r>
          </a:p>
        </p:txBody>
      </p:sp>
      <p:sp>
        <p:nvSpPr>
          <p:cNvPr id="33794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da-DK" sz="1400" smtClean="0"/>
              <a:t>CheckItemsToInduct: () ==&gt; ()</a:t>
            </a:r>
          </a:p>
          <a:p>
            <a:pPr>
              <a:buFontTx/>
              <a:buNone/>
            </a:pPr>
            <a:r>
              <a:rPr lang="da-DK" sz="1400" smtClean="0"/>
              <a:t>CheckItemsToInduct () ==</a:t>
            </a:r>
          </a:p>
          <a:p>
            <a:pPr>
              <a:buFontTx/>
              <a:buNone/>
            </a:pPr>
            <a:r>
              <a:rPr lang="da-DK" sz="1400" smtClean="0"/>
              <a:t>(</a:t>
            </a:r>
          </a:p>
          <a:p>
            <a:pPr lvl="1">
              <a:buFontTx/>
              <a:buNone/>
            </a:pPr>
            <a:r>
              <a:rPr lang="en-US" sz="1200" smtClean="0"/>
              <a:t>-- Induct items for all waiting inductions</a:t>
            </a:r>
          </a:p>
          <a:p>
            <a:pPr>
              <a:buFontTx/>
              <a:buNone/>
            </a:pPr>
            <a:r>
              <a:rPr lang="en-US" sz="1400" b="1" smtClean="0"/>
              <a:t>	for all t in set dom itemsToInduct</a:t>
            </a:r>
          </a:p>
          <a:p>
            <a:pPr>
              <a:buFontTx/>
              <a:buNone/>
            </a:pPr>
            <a:r>
              <a:rPr lang="da-DK" sz="1400" b="1" smtClean="0"/>
              <a:t>	do</a:t>
            </a:r>
          </a:p>
          <a:p>
            <a:pPr>
              <a:buFontTx/>
              <a:buNone/>
            </a:pPr>
            <a:r>
              <a:rPr lang="en-US" sz="1400" b="1" smtClean="0"/>
              <a:t>		let mk_(ic, item) = itemsToInduct(t)</a:t>
            </a:r>
          </a:p>
          <a:p>
            <a:pPr>
              <a:buFontTx/>
              <a:buNone/>
            </a:pPr>
            <a:r>
              <a:rPr lang="da-DK" sz="1400" b="1" smtClean="0"/>
              <a:t>		in</a:t>
            </a:r>
          </a:p>
          <a:p>
            <a:pPr>
              <a:buFontTx/>
              <a:buNone/>
            </a:pPr>
            <a:r>
              <a:rPr lang="da-DK" sz="1400" b="1" smtClean="0"/>
              <a:t>			if InductItem(ic, item) then</a:t>
            </a:r>
          </a:p>
          <a:p>
            <a:pPr>
              <a:buFontTx/>
              <a:buNone/>
            </a:pPr>
            <a:r>
              <a:rPr lang="da-DK" sz="1400" smtClean="0"/>
              <a:t>			(</a:t>
            </a:r>
          </a:p>
          <a:p>
            <a:pPr>
              <a:buFontTx/>
              <a:buNone/>
            </a:pPr>
            <a:r>
              <a:rPr lang="da-DK" sz="1400" smtClean="0"/>
              <a:t>				ic.InductFirstItem();</a:t>
            </a:r>
          </a:p>
          <a:p>
            <a:pPr>
              <a:buFontTx/>
              <a:buNone/>
            </a:pPr>
            <a:r>
              <a:rPr lang="da-DK" sz="1400" smtClean="0"/>
              <a:t>				RemoveItem(t);</a:t>
            </a:r>
          </a:p>
          <a:p>
            <a:pPr>
              <a:buFontTx/>
              <a:buNone/>
            </a:pPr>
            <a:r>
              <a:rPr lang="da-DK" sz="1400" smtClean="0"/>
              <a:t>			)</a:t>
            </a:r>
          </a:p>
          <a:p>
            <a:pPr>
              <a:buFontTx/>
              <a:buNone/>
            </a:pPr>
            <a:r>
              <a:rPr lang="da-DK" sz="1400" b="1" smtClean="0"/>
              <a:t>			else </a:t>
            </a:r>
          </a:p>
          <a:p>
            <a:pPr>
              <a:buFontTx/>
              <a:buNone/>
            </a:pPr>
            <a:r>
              <a:rPr lang="da-DK" sz="1400" smtClean="0"/>
              <a:t>				ic.IncrementPriority();</a:t>
            </a:r>
          </a:p>
          <a:p>
            <a:pPr>
              <a:buFontTx/>
              <a:buNone/>
            </a:pPr>
            <a:r>
              <a:rPr lang="da-DK" sz="1400" smtClean="0"/>
              <a:t>);</a:t>
            </a:r>
          </a:p>
          <a:p>
            <a:endParaRPr lang="da-DK" smtClean="0"/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7512B2-E034-48BA-A6AB-EF5ED2B5D840}" type="slidenum">
              <a:rPr lang="da-DK" smtClean="0"/>
              <a:pPr>
                <a:defRPr/>
              </a:pPr>
              <a:t>16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000" smtClean="0"/>
              <a:t>VDM - TrayAllocator new operations</a:t>
            </a:r>
          </a:p>
        </p:txBody>
      </p:sp>
      <p:sp>
        <p:nvSpPr>
          <p:cNvPr id="34818" name="Pladsholder til indhold 2"/>
          <p:cNvSpPr>
            <a:spLocks noGrp="1"/>
          </p:cNvSpPr>
          <p:nvPr>
            <p:ph idx="1"/>
          </p:nvPr>
        </p:nvSpPr>
        <p:spPr>
          <a:xfrm>
            <a:off x="741363" y="1503363"/>
            <a:ext cx="7850187" cy="4622800"/>
          </a:xfrm>
        </p:spPr>
        <p:txBody>
          <a:bodyPr/>
          <a:lstStyle/>
          <a:p>
            <a:pPr>
              <a:buFontTx/>
              <a:buNone/>
            </a:pPr>
            <a:r>
              <a:rPr lang="en-US" sz="1200" smtClean="0"/>
              <a:t>-- Called by InductionController thread requesting to induct item</a:t>
            </a:r>
          </a:p>
          <a:p>
            <a:pPr>
              <a:buFontTx/>
              <a:buNone/>
            </a:pPr>
            <a:r>
              <a:rPr lang="en-US" sz="1200" b="1" smtClean="0"/>
              <a:t>public RequestTray: nat * InductionController * Item ==&gt; ()</a:t>
            </a:r>
          </a:p>
          <a:p>
            <a:pPr>
              <a:buFontTx/>
              <a:buNone/>
            </a:pPr>
            <a:r>
              <a:rPr lang="da-DK" sz="1200" smtClean="0"/>
              <a:t>RequestTray (t, ic, item) ==</a:t>
            </a:r>
          </a:p>
          <a:p>
            <a:pPr>
              <a:buFontTx/>
              <a:buNone/>
            </a:pPr>
            <a:r>
              <a:rPr lang="da-DK" sz="1200" smtClean="0"/>
              <a:t>AddItem(t, ic, item)</a:t>
            </a:r>
          </a:p>
          <a:p>
            <a:pPr>
              <a:buFontTx/>
              <a:buNone/>
            </a:pPr>
            <a:r>
              <a:rPr lang="en-US" sz="1200" b="1" smtClean="0"/>
              <a:t>pre t not in set dom itemsToInduct;</a:t>
            </a:r>
          </a:p>
          <a:p>
            <a:pPr>
              <a:buFontTx/>
              <a:buNone/>
            </a:pPr>
            <a:endParaRPr lang="da-DK" sz="1200" smtClean="0"/>
          </a:p>
          <a:p>
            <a:pPr>
              <a:buFontTx/>
              <a:buNone/>
            </a:pPr>
            <a:r>
              <a:rPr lang="en-US" sz="1200" smtClean="0"/>
              <a:t>-- Thread blocked until removed from Map itemsToInduct </a:t>
            </a:r>
          </a:p>
          <a:p>
            <a:pPr>
              <a:buFontTx/>
              <a:buNone/>
            </a:pPr>
            <a:r>
              <a:rPr lang="da-DK" sz="1200" b="1" smtClean="0"/>
              <a:t>public Wait: () ==&gt; ()</a:t>
            </a:r>
          </a:p>
          <a:p>
            <a:pPr>
              <a:buFontTx/>
              <a:buNone/>
            </a:pPr>
            <a:r>
              <a:rPr lang="da-DK" sz="1200" smtClean="0"/>
              <a:t>Wait() == </a:t>
            </a:r>
            <a:r>
              <a:rPr lang="da-DK" sz="1200" b="1" smtClean="0"/>
              <a:t>skip;</a:t>
            </a:r>
          </a:p>
          <a:p>
            <a:pPr>
              <a:buFontTx/>
              <a:buNone/>
            </a:pPr>
            <a:endParaRPr lang="da-DK" sz="1200" smtClean="0"/>
          </a:p>
          <a:p>
            <a:pPr>
              <a:buFontTx/>
              <a:buNone/>
            </a:pPr>
            <a:r>
              <a:rPr lang="en-US" sz="1200" smtClean="0"/>
              <a:t> -- Add induction waiting with item to induct</a:t>
            </a:r>
          </a:p>
          <a:p>
            <a:pPr>
              <a:buFontTx/>
              <a:buNone/>
            </a:pPr>
            <a:r>
              <a:rPr lang="da-DK" sz="1200" smtClean="0"/>
              <a:t>AddItem: </a:t>
            </a:r>
            <a:r>
              <a:rPr lang="da-DK" sz="1200" b="1" smtClean="0"/>
              <a:t>nat * InductionController * Item ==&gt; ()</a:t>
            </a:r>
          </a:p>
          <a:p>
            <a:pPr>
              <a:buFontTx/>
              <a:buNone/>
            </a:pPr>
            <a:r>
              <a:rPr lang="da-DK" sz="1200" smtClean="0"/>
              <a:t>AddItem (t, ic, item) ==</a:t>
            </a:r>
          </a:p>
          <a:p>
            <a:pPr>
              <a:buFontTx/>
              <a:buNone/>
            </a:pPr>
            <a:r>
              <a:rPr lang="en-US" sz="1200" smtClean="0"/>
              <a:t>itemsToInduct := itemsToInduct </a:t>
            </a:r>
            <a:r>
              <a:rPr lang="en-US" sz="1200" b="1" smtClean="0"/>
              <a:t>munion {t |-&gt; mk_(ic, item)}</a:t>
            </a:r>
          </a:p>
          <a:p>
            <a:pPr>
              <a:buFontTx/>
              <a:buNone/>
            </a:pPr>
            <a:r>
              <a:rPr lang="en-US" sz="1200" b="1" smtClean="0"/>
              <a:t>pre t not in set dom itemsToInduct;</a:t>
            </a:r>
          </a:p>
          <a:p>
            <a:pPr>
              <a:buFontTx/>
              <a:buNone/>
            </a:pPr>
            <a:endParaRPr lang="da-DK" sz="1200" smtClean="0"/>
          </a:p>
          <a:p>
            <a:pPr>
              <a:buFontTx/>
              <a:buNone/>
            </a:pPr>
            <a:r>
              <a:rPr lang="en-US" sz="1200" smtClean="0"/>
              <a:t> -- Remove induction waiting with item to induct</a:t>
            </a:r>
          </a:p>
          <a:p>
            <a:pPr>
              <a:buFontTx/>
              <a:buNone/>
            </a:pPr>
            <a:r>
              <a:rPr lang="da-DK" sz="1200" smtClean="0"/>
              <a:t>RemoveItem: </a:t>
            </a:r>
            <a:r>
              <a:rPr lang="da-DK" sz="1200" b="1" smtClean="0"/>
              <a:t>nat ==&gt; ()</a:t>
            </a:r>
          </a:p>
          <a:p>
            <a:pPr>
              <a:buFontTx/>
              <a:buNone/>
            </a:pPr>
            <a:r>
              <a:rPr lang="da-DK" sz="1200" smtClean="0"/>
              <a:t>RemoveItem (t) ==</a:t>
            </a:r>
          </a:p>
          <a:p>
            <a:pPr>
              <a:buFontTx/>
              <a:buNone/>
            </a:pPr>
            <a:r>
              <a:rPr lang="da-DK" sz="1200" smtClean="0"/>
              <a:t>itemsToInduct := {t} &lt;-: itemsToInduct</a:t>
            </a:r>
          </a:p>
          <a:p>
            <a:pPr>
              <a:buFontTx/>
              <a:buNone/>
            </a:pPr>
            <a:r>
              <a:rPr lang="en-US" sz="1200" b="1" smtClean="0"/>
              <a:t>pre t in set dom itemsToInduct;</a:t>
            </a:r>
          </a:p>
          <a:p>
            <a:endParaRPr lang="da-DK" smtClean="0"/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D0D43-A810-40E3-83C0-4296F4573E3E}" type="slidenum">
              <a:rPr lang="da-DK" smtClean="0"/>
              <a:pPr>
                <a:defRPr/>
              </a:pPr>
              <a:t>17</a:t>
            </a:fld>
            <a:endParaRPr lang="da-DK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000" smtClean="0"/>
              <a:t>VDM – SC prepared for RT model</a:t>
            </a:r>
          </a:p>
        </p:txBody>
      </p:sp>
      <p:sp>
        <p:nvSpPr>
          <p:cNvPr id="35842" name="Pladsholder til indhold 2"/>
          <p:cNvSpPr>
            <a:spLocks noGrp="1"/>
          </p:cNvSpPr>
          <p:nvPr>
            <p:ph idx="1"/>
          </p:nvPr>
        </p:nvSpPr>
        <p:spPr>
          <a:xfrm>
            <a:off x="731838" y="1493838"/>
            <a:ext cx="7850187" cy="4622800"/>
          </a:xfrm>
        </p:spPr>
        <p:txBody>
          <a:bodyPr/>
          <a:lstStyle/>
          <a:p>
            <a:pPr>
              <a:buFontTx/>
              <a:buNone/>
            </a:pPr>
            <a:r>
              <a:rPr lang="da-DK" sz="1100" b="1" smtClean="0"/>
              <a:t>class SC</a:t>
            </a:r>
          </a:p>
          <a:p>
            <a:pPr>
              <a:buFontTx/>
              <a:buNone/>
            </a:pPr>
            <a:endParaRPr lang="da-DK" sz="1100" b="1" smtClean="0"/>
          </a:p>
          <a:p>
            <a:pPr>
              <a:buFontTx/>
              <a:buNone/>
            </a:pPr>
            <a:r>
              <a:rPr lang="da-DK" sz="1100" b="1" smtClean="0"/>
              <a:t>instance variables</a:t>
            </a:r>
          </a:p>
          <a:p>
            <a:pPr>
              <a:buFontTx/>
              <a:buNone/>
            </a:pPr>
            <a:r>
              <a:rPr lang="en-US" sz="1100" b="1" smtClean="0"/>
              <a:t>public static ic1 : InductionController := new InductionController(1);</a:t>
            </a:r>
          </a:p>
          <a:p>
            <a:pPr>
              <a:buFontTx/>
              <a:buNone/>
            </a:pPr>
            <a:r>
              <a:rPr lang="en-US" sz="1100" b="1" smtClean="0"/>
              <a:t>public static ic2 : InductionController := new InductionController(2);</a:t>
            </a:r>
          </a:p>
          <a:p>
            <a:pPr>
              <a:buFontTx/>
              <a:buNone/>
            </a:pPr>
            <a:r>
              <a:rPr lang="en-US" sz="1100" b="1" smtClean="0"/>
              <a:t>public static ic3 : InductionController := new InductionController(3);</a:t>
            </a:r>
          </a:p>
          <a:p>
            <a:pPr>
              <a:buFontTx/>
              <a:buNone/>
            </a:pPr>
            <a:r>
              <a:rPr lang="en-US" sz="1100" b="1" smtClean="0"/>
              <a:t>public static inductionGroup : seq of InductionController := [ic1, ic2, ic3];</a:t>
            </a:r>
          </a:p>
          <a:p>
            <a:pPr>
              <a:buFontTx/>
              <a:buNone/>
            </a:pPr>
            <a:r>
              <a:rPr lang="en-US" sz="1100" b="1" smtClean="0"/>
              <a:t>public static allocator : TrayAllocator := new TrayAllocator(inductionGroup);</a:t>
            </a:r>
          </a:p>
          <a:p>
            <a:pPr>
              <a:buFontTx/>
              <a:buNone/>
            </a:pPr>
            <a:endParaRPr lang="da-DK" sz="1100" smtClean="0"/>
          </a:p>
          <a:p>
            <a:pPr>
              <a:buFontTx/>
              <a:buNone/>
            </a:pPr>
            <a:r>
              <a:rPr lang="da-DK" sz="1100" b="1" smtClean="0"/>
              <a:t>operations</a:t>
            </a:r>
            <a:endParaRPr lang="da-DK" sz="1100" smtClean="0"/>
          </a:p>
          <a:p>
            <a:pPr>
              <a:buFontTx/>
              <a:buNone/>
            </a:pPr>
            <a:r>
              <a:rPr lang="da-DK" sz="1100" b="1" smtClean="0"/>
              <a:t>public SC: () ==&gt; SC</a:t>
            </a:r>
          </a:p>
          <a:p>
            <a:pPr>
              <a:buFontTx/>
              <a:buNone/>
            </a:pPr>
            <a:r>
              <a:rPr lang="da-DK" sz="1100" smtClean="0"/>
              <a:t>SC() ==</a:t>
            </a:r>
          </a:p>
          <a:p>
            <a:pPr>
              <a:buFontTx/>
              <a:buNone/>
            </a:pPr>
            <a:r>
              <a:rPr lang="da-DK" sz="1100" smtClean="0"/>
              <a:t>(</a:t>
            </a:r>
          </a:p>
          <a:p>
            <a:pPr>
              <a:buFontTx/>
              <a:buNone/>
            </a:pPr>
            <a:r>
              <a:rPr lang="da-DK" sz="1100" smtClean="0"/>
              <a:t>);</a:t>
            </a:r>
          </a:p>
          <a:p>
            <a:pPr>
              <a:buFontTx/>
              <a:buNone/>
            </a:pPr>
            <a:endParaRPr lang="da-DK" sz="1100" smtClean="0"/>
          </a:p>
          <a:p>
            <a:pPr>
              <a:buFontTx/>
              <a:buNone/>
            </a:pPr>
            <a:r>
              <a:rPr lang="en-US" sz="1100" smtClean="0"/>
              <a:t>-- Create assignments releations between objects</a:t>
            </a:r>
          </a:p>
          <a:p>
            <a:pPr>
              <a:buFontTx/>
              <a:buNone/>
            </a:pPr>
            <a:r>
              <a:rPr lang="da-DK" sz="1100" b="1" smtClean="0"/>
              <a:t>public CreateAssignments: SorterEnviroment ==&gt; ()</a:t>
            </a:r>
          </a:p>
          <a:p>
            <a:pPr>
              <a:buFontTx/>
              <a:buNone/>
            </a:pPr>
            <a:r>
              <a:rPr lang="da-DK" sz="1100" smtClean="0"/>
              <a:t>CreateAssignments (env) ==</a:t>
            </a:r>
          </a:p>
          <a:p>
            <a:pPr>
              <a:buFontTx/>
              <a:buNone/>
            </a:pPr>
            <a:r>
              <a:rPr lang="da-DK" sz="1100" smtClean="0"/>
              <a:t>(</a:t>
            </a:r>
          </a:p>
          <a:p>
            <a:pPr>
              <a:buFontTx/>
              <a:buNone/>
            </a:pPr>
            <a:r>
              <a:rPr lang="da-DK" sz="1100" smtClean="0"/>
              <a:t>	ic1.AssignAllocator(allocator);</a:t>
            </a:r>
          </a:p>
          <a:p>
            <a:pPr>
              <a:buFontTx/>
              <a:buNone/>
            </a:pPr>
            <a:r>
              <a:rPr lang="da-DK" sz="1100" smtClean="0"/>
              <a:t>	ic2.AssignAllocator(allocator);</a:t>
            </a:r>
          </a:p>
          <a:p>
            <a:pPr>
              <a:buFontTx/>
              <a:buNone/>
            </a:pPr>
            <a:r>
              <a:rPr lang="da-DK" sz="1100" smtClean="0"/>
              <a:t>	ic3.AssignAllocator(allocator);</a:t>
            </a:r>
          </a:p>
          <a:p>
            <a:pPr>
              <a:buFontTx/>
              <a:buNone/>
            </a:pPr>
            <a:r>
              <a:rPr lang="da-DK" sz="1100" smtClean="0"/>
              <a:t>        env.AssignInductionGroup(inductionGroup);</a:t>
            </a:r>
          </a:p>
          <a:p>
            <a:pPr>
              <a:buFontTx/>
              <a:buNone/>
            </a:pPr>
            <a:r>
              <a:rPr lang="da-DK" sz="1100" smtClean="0"/>
              <a:t>);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A0F02E-0FAC-4948-B1CD-9B5F3ED029AC}" type="slidenum">
              <a:rPr lang="da-DK" smtClean="0"/>
              <a:pPr>
                <a:defRPr/>
              </a:pPr>
              <a:t>18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Next step for RT model</a:t>
            </a:r>
          </a:p>
        </p:txBody>
      </p:sp>
      <p:sp>
        <p:nvSpPr>
          <p:cNvPr id="36866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mtClean="0"/>
              <a:t>Deploy threads to CPU’s</a:t>
            </a:r>
          </a:p>
          <a:p>
            <a:r>
              <a:rPr lang="da-DK" smtClean="0"/>
              <a:t>CPU for each induction</a:t>
            </a:r>
          </a:p>
          <a:p>
            <a:r>
              <a:rPr lang="da-DK" smtClean="0"/>
              <a:t>TrayAllocator on a central CPU controller</a:t>
            </a:r>
          </a:p>
          <a:p>
            <a:r>
              <a:rPr lang="da-DK" smtClean="0"/>
              <a:t>First deployed RT version ready</a:t>
            </a:r>
          </a:p>
          <a:p>
            <a:pPr>
              <a:buFontTx/>
              <a:buNone/>
            </a:pPr>
            <a:endParaRPr lang="da-DK" smtClean="0"/>
          </a:p>
          <a:p>
            <a:pPr>
              <a:buFontTx/>
              <a:buNone/>
            </a:pPr>
            <a:r>
              <a:rPr lang="da-DK" b="1" smtClean="0"/>
              <a:t>Outstanding for RT model – next todo</a:t>
            </a:r>
          </a:p>
          <a:p>
            <a:r>
              <a:rPr lang="da-DK" smtClean="0"/>
              <a:t>Remove TimeStamp and TrayStep</a:t>
            </a:r>
          </a:p>
          <a:p>
            <a:r>
              <a:rPr lang="da-DK" smtClean="0"/>
              <a:t>Make periodic thread for eg. TrayAllocator</a:t>
            </a:r>
          </a:p>
          <a:p>
            <a:r>
              <a:rPr lang="da-DK" smtClean="0"/>
              <a:t>Still need time somehow?</a:t>
            </a:r>
          </a:p>
          <a:p>
            <a:r>
              <a:rPr lang="da-DK" smtClean="0"/>
              <a:t>Look at how to use asyn operations?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D221FB-3C20-40B4-BF25-154B8D7056F0}" type="slidenum">
              <a:rPr lang="da-DK" smtClean="0"/>
              <a:pPr>
                <a:defRPr/>
              </a:pPr>
              <a:t>19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 err="1"/>
              <a:t>Sortation</a:t>
            </a:r>
            <a:r>
              <a:rPr lang="da-DK" dirty="0"/>
              <a:t> System, </a:t>
            </a:r>
            <a:r>
              <a:rPr lang="da-DK" dirty="0" err="1"/>
              <a:t>Tray</a:t>
            </a:r>
            <a:r>
              <a:rPr lang="da-DK" dirty="0"/>
              <a:t> </a:t>
            </a:r>
            <a:r>
              <a:rPr lang="da-DK" dirty="0" err="1"/>
              <a:t>Allocation</a:t>
            </a:r>
            <a:r>
              <a:rPr lang="da-DK" dirty="0"/>
              <a:t> 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92637C-1CCF-4ECD-BBEB-DC6A75B1DD5C}" type="slidenum">
              <a:rPr lang="da-DK"/>
              <a:pPr>
                <a:defRPr/>
              </a:pPr>
              <a:t>2</a:t>
            </a:fld>
            <a:endParaRPr lang="da-DK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Contents of presentation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3775" y="2078038"/>
            <a:ext cx="7850188" cy="4622800"/>
          </a:xfrm>
        </p:spPr>
        <p:txBody>
          <a:bodyPr/>
          <a:lstStyle/>
          <a:p>
            <a:pPr marL="457200" indent="-457200" eaLnBrk="1" hangingPunct="1">
              <a:buFont typeface="Eurostile ExtendedTwo" pitchFamily="34" charset="0"/>
              <a:buAutoNum type="arabicPeriod"/>
            </a:pPr>
            <a:r>
              <a:rPr lang="en-US" b="1" smtClean="0"/>
              <a:t>Simulation scenario in time (ms)</a:t>
            </a:r>
          </a:p>
          <a:p>
            <a:pPr marL="457200" indent="-457200" eaLnBrk="1" hangingPunct="1">
              <a:buFont typeface="Eurostile ExtendedTwo" pitchFamily="34" charset="0"/>
              <a:buAutoNum type="arabicPeriod"/>
            </a:pPr>
            <a:r>
              <a:rPr lang="en-US" b="1" smtClean="0"/>
              <a:t>The concurrent version of the system (Class)</a:t>
            </a:r>
          </a:p>
          <a:p>
            <a:pPr marL="457200" indent="-457200" eaLnBrk="1" hangingPunct="1">
              <a:buFont typeface="Eurostile ExtendedTwo" pitchFamily="34" charset="0"/>
              <a:buAutoNum type="arabicPeriod"/>
            </a:pPr>
            <a:r>
              <a:rPr lang="en-US" b="1" smtClean="0"/>
              <a:t>Object diagram concurrent version (Object)</a:t>
            </a:r>
          </a:p>
          <a:p>
            <a:pPr marL="457200" indent="-457200" eaLnBrk="1" hangingPunct="1">
              <a:buFont typeface="Eurostile ExtendedTwo" pitchFamily="34" charset="0"/>
              <a:buAutoNum type="arabicPeriod"/>
            </a:pPr>
            <a:r>
              <a:rPr lang="en-US" b="1" smtClean="0"/>
              <a:t>Behavior of sequential model (Sequence)</a:t>
            </a:r>
          </a:p>
          <a:p>
            <a:pPr marL="457200" indent="-457200" eaLnBrk="1" hangingPunct="1">
              <a:buFont typeface="Eurostile ExtendedTwo" pitchFamily="34" charset="0"/>
              <a:buAutoNum type="arabicPeriod"/>
            </a:pPr>
            <a:r>
              <a:rPr lang="en-US" b="1" smtClean="0"/>
              <a:t>Behavior of concurrent model (Sequence)</a:t>
            </a:r>
          </a:p>
          <a:p>
            <a:pPr marL="457200" indent="-457200" eaLnBrk="1" hangingPunct="1">
              <a:buFont typeface="Eurostile ExtendedTwo" pitchFamily="34" charset="0"/>
              <a:buAutoNum type="arabicPeriod"/>
            </a:pPr>
            <a:r>
              <a:rPr lang="en-US" b="1" smtClean="0"/>
              <a:t>VDM - Concurrent model (Vs. sequential)</a:t>
            </a:r>
          </a:p>
          <a:p>
            <a:pPr marL="857250" lvl="1" indent="-457200" eaLnBrk="1" hangingPunct="1"/>
            <a:r>
              <a:rPr lang="en-US" b="1" smtClean="0"/>
              <a:t>10 slides</a:t>
            </a:r>
          </a:p>
          <a:p>
            <a:pPr marL="457200" indent="-457200" eaLnBrk="1" hangingPunct="1">
              <a:buFont typeface="Eurostile ExtendedTwo" pitchFamily="34" charset="0"/>
              <a:buAutoNum type="arabicPeriod"/>
            </a:pPr>
            <a:r>
              <a:rPr lang="en-US" b="1" smtClean="0"/>
              <a:t>Introduction to RT model (Deployment)</a:t>
            </a:r>
          </a:p>
          <a:p>
            <a:pPr marL="457200" indent="-457200" eaLnBrk="1" hangingPunct="1">
              <a:buFont typeface="Eurostile ExtendedTwo" pitchFamily="34" charset="0"/>
              <a:buAutoNum type="arabicPeriod"/>
            </a:pPr>
            <a:endParaRPr lang="en-US" b="1" smtClean="0"/>
          </a:p>
          <a:p>
            <a:pPr marL="457200" indent="-457200" eaLnBrk="1" hangingPunct="1">
              <a:buFont typeface="Eurostile ExtendedTwo" pitchFamily="34" charset="0"/>
              <a:buAutoNum type="arabicPeriod"/>
            </a:pPr>
            <a:endParaRPr lang="en-US" b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000" smtClean="0"/>
              <a:t>First RT version made for SC – system</a:t>
            </a:r>
            <a:r>
              <a:rPr lang="da-DK" smtClean="0"/>
              <a:t> </a:t>
            </a:r>
          </a:p>
        </p:txBody>
      </p:sp>
      <p:sp>
        <p:nvSpPr>
          <p:cNvPr id="37890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da-DK" sz="1000" b="1" smtClean="0"/>
              <a:t>instance variables</a:t>
            </a:r>
          </a:p>
          <a:p>
            <a:pPr>
              <a:buFontTx/>
              <a:buNone/>
            </a:pPr>
            <a:endParaRPr lang="da-DK" sz="1000" smtClean="0"/>
          </a:p>
          <a:p>
            <a:pPr>
              <a:buFontTx/>
              <a:buNone/>
            </a:pPr>
            <a:r>
              <a:rPr lang="da-DK" sz="1000" smtClean="0"/>
              <a:t>cpuIC1 : CPU := </a:t>
            </a:r>
            <a:r>
              <a:rPr lang="da-DK" sz="1000" b="1" smtClean="0"/>
              <a:t>new CPU (&lt;FCFS&gt;,1E6);</a:t>
            </a:r>
          </a:p>
          <a:p>
            <a:pPr>
              <a:buFontTx/>
              <a:buNone/>
            </a:pPr>
            <a:r>
              <a:rPr lang="da-DK" sz="1000" smtClean="0"/>
              <a:t>cpuIC2 : CPU := </a:t>
            </a:r>
            <a:r>
              <a:rPr lang="da-DK" sz="1000" b="1" smtClean="0"/>
              <a:t>new CPU (&lt;FCFS&gt;,1E6);</a:t>
            </a:r>
          </a:p>
          <a:p>
            <a:pPr>
              <a:buFontTx/>
              <a:buNone/>
            </a:pPr>
            <a:r>
              <a:rPr lang="da-DK" sz="1000" smtClean="0"/>
              <a:t>cpuIC3 : CPU := </a:t>
            </a:r>
            <a:r>
              <a:rPr lang="da-DK" sz="1000" b="1" smtClean="0"/>
              <a:t>new CPU (&lt;FP&gt;,1E9);</a:t>
            </a:r>
          </a:p>
          <a:p>
            <a:pPr>
              <a:buFontTx/>
              <a:buNone/>
            </a:pPr>
            <a:r>
              <a:rPr lang="pt-BR" sz="1000" smtClean="0"/>
              <a:t>cpuTA4 : CPU := </a:t>
            </a:r>
            <a:r>
              <a:rPr lang="pt-BR" sz="1000" b="1" smtClean="0"/>
              <a:t>new CPU (&lt;FCFS&gt;,1E6);</a:t>
            </a:r>
          </a:p>
          <a:p>
            <a:pPr>
              <a:buFontTx/>
              <a:buNone/>
            </a:pPr>
            <a:r>
              <a:rPr lang="en-US" sz="1000" smtClean="0"/>
              <a:t>bus1 : BUS := </a:t>
            </a:r>
            <a:r>
              <a:rPr lang="en-US" sz="1000" b="1" smtClean="0"/>
              <a:t>new BUS (&lt;FCFS&gt;,1E3,{cpuIC1,cpuTA4});</a:t>
            </a:r>
          </a:p>
          <a:p>
            <a:pPr>
              <a:buFontTx/>
              <a:buNone/>
            </a:pPr>
            <a:r>
              <a:rPr lang="en-US" sz="1000" smtClean="0"/>
              <a:t>bus2 : BUS := </a:t>
            </a:r>
            <a:r>
              <a:rPr lang="en-US" sz="1000" b="1" smtClean="0"/>
              <a:t>new BUS (&lt;FCFS&gt;,1E3,{cpuIC2,cpuTA4});</a:t>
            </a:r>
          </a:p>
          <a:p>
            <a:pPr>
              <a:buFontTx/>
              <a:buNone/>
            </a:pPr>
            <a:r>
              <a:rPr lang="en-US" sz="1000" smtClean="0"/>
              <a:t>bus3 : BUS := </a:t>
            </a:r>
            <a:r>
              <a:rPr lang="en-US" sz="1000" b="1" smtClean="0"/>
              <a:t>new BUS (&lt;FCFS&gt;,1E3,{cpuIC3,cpuTA4});</a:t>
            </a:r>
          </a:p>
          <a:p>
            <a:pPr>
              <a:buFontTx/>
              <a:buNone/>
            </a:pPr>
            <a:r>
              <a:rPr lang="da-DK" sz="1000" smtClean="0"/>
              <a:t>….</a:t>
            </a:r>
          </a:p>
          <a:p>
            <a:pPr>
              <a:buFontTx/>
              <a:buNone/>
            </a:pPr>
            <a:endParaRPr lang="da-DK" sz="1000" smtClean="0"/>
          </a:p>
          <a:p>
            <a:pPr>
              <a:buFontTx/>
              <a:buNone/>
            </a:pPr>
            <a:r>
              <a:rPr lang="da-DK" sz="1000" b="1" smtClean="0"/>
              <a:t>operations</a:t>
            </a:r>
          </a:p>
          <a:p>
            <a:pPr>
              <a:buFontTx/>
              <a:buNone/>
            </a:pPr>
            <a:endParaRPr lang="da-DK" sz="1000" smtClean="0"/>
          </a:p>
          <a:p>
            <a:pPr>
              <a:buFontTx/>
              <a:buNone/>
            </a:pPr>
            <a:r>
              <a:rPr lang="da-DK" sz="1000" b="1" smtClean="0"/>
              <a:t>public SC: () ==&gt; SC</a:t>
            </a:r>
          </a:p>
          <a:p>
            <a:pPr>
              <a:buFontTx/>
              <a:buNone/>
            </a:pPr>
            <a:r>
              <a:rPr lang="da-DK" sz="1000" smtClean="0"/>
              <a:t>SC() ==</a:t>
            </a:r>
          </a:p>
          <a:p>
            <a:pPr>
              <a:buFontTx/>
              <a:buNone/>
            </a:pPr>
            <a:r>
              <a:rPr lang="da-DK" sz="1000" smtClean="0"/>
              <a:t>(</a:t>
            </a:r>
          </a:p>
          <a:p>
            <a:pPr>
              <a:buFontTx/>
              <a:buNone/>
            </a:pPr>
            <a:r>
              <a:rPr lang="da-DK" sz="1000" smtClean="0"/>
              <a:t>	cpuIC1.deploy(ic1);</a:t>
            </a:r>
          </a:p>
          <a:p>
            <a:pPr>
              <a:buFontTx/>
              <a:buNone/>
            </a:pPr>
            <a:r>
              <a:rPr lang="da-DK" sz="1000" smtClean="0"/>
              <a:t>	cpuIC2.deploy(ic2);</a:t>
            </a:r>
          </a:p>
          <a:p>
            <a:pPr>
              <a:buFontTx/>
              <a:buNone/>
            </a:pPr>
            <a:r>
              <a:rPr lang="da-DK" sz="1000" smtClean="0"/>
              <a:t>	cpuIC3.deploy(ic3);</a:t>
            </a:r>
          </a:p>
          <a:p>
            <a:pPr>
              <a:buFontTx/>
              <a:buNone/>
            </a:pPr>
            <a:r>
              <a:rPr lang="da-DK" sz="1000" smtClean="0"/>
              <a:t>	cpuTA4.deploy(allocator);</a:t>
            </a:r>
          </a:p>
          <a:p>
            <a:pPr>
              <a:buFontTx/>
              <a:buNone/>
            </a:pPr>
            <a:r>
              <a:rPr lang="da-DK" sz="1000" smtClean="0"/>
              <a:t>);</a:t>
            </a:r>
          </a:p>
          <a:p>
            <a:pPr>
              <a:buFontTx/>
              <a:buNone/>
            </a:pPr>
            <a:endParaRPr lang="da-DK" smtClean="0"/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88F8C0-55EE-4E1E-A62D-E58509415DE1}" type="slidenum">
              <a:rPr lang="da-DK" smtClean="0"/>
              <a:pPr>
                <a:defRPr/>
              </a:pPr>
              <a:t>20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smtClean="0"/>
              <a:t>Simulation in time (ms) instead of TraySteps</a:t>
            </a:r>
          </a:p>
        </p:txBody>
      </p:sp>
      <p:sp>
        <p:nvSpPr>
          <p:cNvPr id="20482" name="Pladsholder til indhold 2"/>
          <p:cNvSpPr>
            <a:spLocks noGrp="1"/>
          </p:cNvSpPr>
          <p:nvPr>
            <p:ph idx="1"/>
          </p:nvPr>
        </p:nvSpPr>
        <p:spPr>
          <a:xfrm>
            <a:off x="868363" y="1560513"/>
            <a:ext cx="7850187" cy="4622800"/>
          </a:xfrm>
        </p:spPr>
        <p:txBody>
          <a:bodyPr/>
          <a:lstStyle/>
          <a:p>
            <a:pPr>
              <a:buFontTx/>
              <a:buNone/>
            </a:pPr>
            <a:r>
              <a:rPr lang="en-US" sz="1600" b="1" i="1" smtClean="0"/>
              <a:t>Concurrent simulation scenario (time in ms)</a:t>
            </a:r>
          </a:p>
          <a:p>
            <a:pPr>
              <a:buFontTx/>
              <a:buNone/>
            </a:pPr>
            <a:r>
              <a:rPr lang="en-US" sz="1600" smtClean="0"/>
              <a:t>mk_(7200,[mk_(40,1,100),</a:t>
            </a:r>
          </a:p>
          <a:p>
            <a:pPr>
              <a:buFontTx/>
              <a:buNone/>
            </a:pPr>
            <a:r>
              <a:rPr lang="en-US" sz="1600" smtClean="0"/>
              <a:t>        mk_(70,2,200),</a:t>
            </a:r>
          </a:p>
          <a:p>
            <a:pPr>
              <a:buFontTx/>
              <a:buNone/>
            </a:pPr>
            <a:r>
              <a:rPr lang="en-US" sz="1600" smtClean="0"/>
              <a:t>        mk_(100,3,300),</a:t>
            </a:r>
          </a:p>
          <a:p>
            <a:pPr>
              <a:buFontTx/>
              <a:buNone/>
            </a:pPr>
            <a:r>
              <a:rPr lang="en-US" sz="1600" smtClean="0"/>
              <a:t>        mk_(200,1,400),</a:t>
            </a:r>
          </a:p>
          <a:p>
            <a:pPr>
              <a:buFontTx/>
              <a:buNone/>
            </a:pPr>
            <a:r>
              <a:rPr lang="en-US" sz="1600" smtClean="0"/>
              <a:t>        mk_(210,2,500),</a:t>
            </a:r>
          </a:p>
          <a:p>
            <a:pPr>
              <a:buFontTx/>
              <a:buNone/>
            </a:pPr>
            <a:r>
              <a:rPr lang="en-US" sz="1600" smtClean="0"/>
              <a:t>        mk_(220,3,100)</a:t>
            </a:r>
          </a:p>
          <a:p>
            <a:pPr>
              <a:buFontTx/>
              <a:buNone/>
            </a:pPr>
            <a:endParaRPr lang="en-US" sz="1600" smtClean="0"/>
          </a:p>
          <a:p>
            <a:pPr>
              <a:buFontTx/>
              <a:buNone/>
            </a:pPr>
            <a:r>
              <a:rPr lang="en-US" sz="1600" b="1" i="1" smtClean="0"/>
              <a:t>Sequential simulation scenario (TraySteps)</a:t>
            </a:r>
          </a:p>
          <a:p>
            <a:pPr>
              <a:buFontTx/>
              <a:buNone/>
            </a:pPr>
            <a:r>
              <a:rPr lang="en-US" sz="1600" smtClean="0"/>
              <a:t>mk_(21,[mk_(0,1,100),</a:t>
            </a:r>
          </a:p>
          <a:p>
            <a:pPr>
              <a:buFontTx/>
              <a:buNone/>
            </a:pPr>
            <a:r>
              <a:rPr lang="en-US" sz="1600" smtClean="0"/>
              <a:t>        mk_(0,2,200),</a:t>
            </a:r>
          </a:p>
          <a:p>
            <a:pPr>
              <a:buFontTx/>
              <a:buNone/>
            </a:pPr>
            <a:r>
              <a:rPr lang="en-US" sz="1600" smtClean="0"/>
              <a:t>        mk_(0,3,300),</a:t>
            </a:r>
          </a:p>
          <a:p>
            <a:pPr>
              <a:buFontTx/>
              <a:buNone/>
            </a:pPr>
            <a:r>
              <a:rPr lang="en-US" sz="1600" smtClean="0"/>
              <a:t>        mk_(1,1,400),</a:t>
            </a:r>
          </a:p>
          <a:p>
            <a:pPr>
              <a:buFontTx/>
              <a:buNone/>
            </a:pPr>
            <a:r>
              <a:rPr lang="en-US" sz="1600" smtClean="0"/>
              <a:t>        mk_(1,2,500),</a:t>
            </a:r>
          </a:p>
          <a:p>
            <a:pPr>
              <a:buFontTx/>
              <a:buNone/>
            </a:pPr>
            <a:r>
              <a:rPr lang="en-US" sz="1600" smtClean="0"/>
              <a:t>        mk_(1,3,100),</a:t>
            </a:r>
          </a:p>
          <a:p>
            <a:endParaRPr lang="da-DK" smtClean="0"/>
          </a:p>
          <a:p>
            <a:endParaRPr lang="da-DK" smtClean="0"/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2F2E1E-A3B4-4552-8E38-9EEDD9F92E85}" type="slidenum">
              <a:rPr lang="da-DK" smtClean="0"/>
              <a:pPr>
                <a:defRPr/>
              </a:pPr>
              <a:t>3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1 Título"/>
          <p:cNvSpPr>
            <a:spLocks noGrp="1"/>
          </p:cNvSpPr>
          <p:nvPr>
            <p:ph type="title"/>
          </p:nvPr>
        </p:nvSpPr>
        <p:spPr>
          <a:xfrm>
            <a:off x="447675" y="396875"/>
            <a:ext cx="8229600" cy="850900"/>
          </a:xfrm>
        </p:spPr>
        <p:txBody>
          <a:bodyPr/>
          <a:lstStyle/>
          <a:p>
            <a:r>
              <a:rPr lang="en-US" sz="2000" smtClean="0"/>
              <a:t>1.- The concurrent version of the system</a:t>
            </a:r>
            <a:r>
              <a:rPr lang="en-US" smtClean="0"/>
              <a:t> 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EB0D3D-CD8D-43FE-A96B-1C8F899E68AB}" type="slidenum">
              <a:rPr lang="da-DK" smtClean="0"/>
              <a:pPr>
                <a:defRPr/>
              </a:pPr>
              <a:t>4</a:t>
            </a:fld>
            <a:endParaRPr lang="da-DK"/>
          </a:p>
        </p:txBody>
      </p:sp>
      <p:pic>
        <p:nvPicPr>
          <p:cNvPr id="21512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6738" y="1546225"/>
            <a:ext cx="8343900" cy="426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1 Título"/>
          <p:cNvSpPr>
            <a:spLocks noGrp="1"/>
          </p:cNvSpPr>
          <p:nvPr>
            <p:ph type="title"/>
          </p:nvPr>
        </p:nvSpPr>
        <p:spPr>
          <a:xfrm>
            <a:off x="457200" y="479425"/>
            <a:ext cx="8229600" cy="850900"/>
          </a:xfrm>
        </p:spPr>
        <p:txBody>
          <a:bodyPr/>
          <a:lstStyle/>
          <a:p>
            <a:r>
              <a:rPr lang="en-US" sz="2000" smtClean="0"/>
              <a:t>2.- Object diagram concurrent version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E5420D-869A-4E13-B8BE-D94AD5A9607B}" type="slidenum">
              <a:rPr lang="da-DK" smtClean="0"/>
              <a:pPr>
                <a:defRPr/>
              </a:pPr>
              <a:t>5</a:t>
            </a:fld>
            <a:endParaRPr lang="da-DK"/>
          </a:p>
        </p:txBody>
      </p:sp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5488" y="1749425"/>
            <a:ext cx="8072437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el 1"/>
          <p:cNvSpPr>
            <a:spLocks noGrp="1"/>
          </p:cNvSpPr>
          <p:nvPr>
            <p:ph type="title"/>
          </p:nvPr>
        </p:nvSpPr>
        <p:spPr>
          <a:xfrm>
            <a:off x="457200" y="234950"/>
            <a:ext cx="8229600" cy="850900"/>
          </a:xfrm>
        </p:spPr>
        <p:txBody>
          <a:bodyPr/>
          <a:lstStyle/>
          <a:p>
            <a:r>
              <a:rPr lang="en-US" sz="1800" smtClean="0"/>
              <a:t>4. Behavior of sequential model (Sequence)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7D2A3C-487C-4818-99C2-90D8C5819888}" type="slidenum">
              <a:rPr lang="da-DK" smtClean="0"/>
              <a:pPr>
                <a:defRPr/>
              </a:pPr>
              <a:t>6</a:t>
            </a:fld>
            <a:endParaRPr lang="da-DK"/>
          </a:p>
        </p:txBody>
      </p:sp>
      <p:pic>
        <p:nvPicPr>
          <p:cNvPr id="2355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22388" y="1001713"/>
            <a:ext cx="5827712" cy="64897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1 Título"/>
          <p:cNvSpPr>
            <a:spLocks noGrp="1"/>
          </p:cNvSpPr>
          <p:nvPr>
            <p:ph type="title"/>
          </p:nvPr>
        </p:nvSpPr>
        <p:spPr>
          <a:xfrm>
            <a:off x="261938" y="322263"/>
            <a:ext cx="8229600" cy="850900"/>
          </a:xfrm>
        </p:spPr>
        <p:txBody>
          <a:bodyPr/>
          <a:lstStyle/>
          <a:p>
            <a:r>
              <a:rPr lang="en-US" sz="2000" smtClean="0"/>
              <a:t>5.- Behavior of concurrent model (Sequence)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7EEB5B-D998-4127-B1C5-D8EBBD256B5B}" type="slidenum">
              <a:rPr lang="da-DK" smtClean="0"/>
              <a:pPr>
                <a:defRPr/>
              </a:pPr>
              <a:t>7</a:t>
            </a:fld>
            <a:endParaRPr lang="da-DK"/>
          </a:p>
        </p:txBody>
      </p:sp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62113" y="1092200"/>
            <a:ext cx="5537200" cy="545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000" smtClean="0"/>
              <a:t>VDM - World</a:t>
            </a:r>
          </a:p>
        </p:txBody>
      </p:sp>
      <p:sp>
        <p:nvSpPr>
          <p:cNvPr id="25602" name="Pladsholder til indhold 2"/>
          <p:cNvSpPr>
            <a:spLocks noGrp="1"/>
          </p:cNvSpPr>
          <p:nvPr>
            <p:ph idx="1"/>
          </p:nvPr>
        </p:nvSpPr>
        <p:spPr>
          <a:xfrm>
            <a:off x="722313" y="1628775"/>
            <a:ext cx="8421687" cy="4622800"/>
          </a:xfrm>
        </p:spPr>
        <p:txBody>
          <a:bodyPr/>
          <a:lstStyle/>
          <a:p>
            <a:pPr>
              <a:buFontTx/>
              <a:buNone/>
            </a:pPr>
            <a:r>
              <a:rPr lang="da-DK" sz="2000" smtClean="0"/>
              <a:t>-- Concurrent model</a:t>
            </a:r>
          </a:p>
          <a:p>
            <a:pPr>
              <a:buFontTx/>
              <a:buNone/>
            </a:pPr>
            <a:r>
              <a:rPr lang="en-US" sz="2000" b="1" smtClean="0"/>
              <a:t>public static timerRef : TimeStamp := new TimeStamp();    </a:t>
            </a:r>
            <a:endParaRPr lang="da-DK" sz="2000" smtClean="0"/>
          </a:p>
          <a:p>
            <a:pPr>
              <a:buFontTx/>
              <a:buNone/>
            </a:pPr>
            <a:endParaRPr lang="en-US" sz="2000" b="1" smtClean="0"/>
          </a:p>
          <a:p>
            <a:pPr>
              <a:buFontTx/>
              <a:buNone/>
            </a:pPr>
            <a:r>
              <a:rPr lang="en-US" sz="2000" b="1" smtClean="0"/>
              <a:t>start(env); -- Start thread in enviroment</a:t>
            </a:r>
          </a:p>
          <a:p>
            <a:pPr>
              <a:buFontTx/>
              <a:buNone/>
            </a:pPr>
            <a:endParaRPr lang="da-DK" sz="2000" smtClean="0"/>
          </a:p>
          <a:p>
            <a:pPr>
              <a:buFontTx/>
              <a:buNone/>
            </a:pPr>
            <a:endParaRPr lang="da-DK" sz="2000" smtClean="0"/>
          </a:p>
          <a:p>
            <a:pPr>
              <a:buFontTx/>
              <a:buNone/>
            </a:pPr>
            <a:r>
              <a:rPr lang="da-DK" sz="2000" smtClean="0"/>
              <a:t>-- Sequential model</a:t>
            </a:r>
          </a:p>
          <a:p>
            <a:pPr>
              <a:buFontTx/>
              <a:buNone/>
            </a:pPr>
            <a:r>
              <a:rPr lang="en-US" sz="2000" b="1" smtClean="0"/>
              <a:t>for all t in set {0,...,loader.GetNumTimeSteps()} </a:t>
            </a:r>
          </a:p>
          <a:p>
            <a:pPr>
              <a:buFontTx/>
              <a:buNone/>
            </a:pPr>
            <a:r>
              <a:rPr lang="da-DK" sz="2000" b="1" smtClean="0"/>
              <a:t>do </a:t>
            </a:r>
          </a:p>
          <a:p>
            <a:pPr lvl="1">
              <a:buFontTx/>
              <a:buNone/>
            </a:pPr>
            <a:r>
              <a:rPr lang="da-DK" sz="2000" smtClean="0"/>
              <a:t>env.TimeStep(t);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D30C41-08D6-4E72-9F1A-4774429DC7DF}" type="slidenum">
              <a:rPr lang="da-DK" smtClean="0"/>
              <a:pPr>
                <a:defRPr/>
              </a:pPr>
              <a:t>8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el 1"/>
          <p:cNvSpPr>
            <a:spLocks noGrp="1"/>
          </p:cNvSpPr>
          <p:nvPr>
            <p:ph type="title"/>
          </p:nvPr>
        </p:nvSpPr>
        <p:spPr>
          <a:xfrm>
            <a:off x="447675" y="377825"/>
            <a:ext cx="8229600" cy="850900"/>
          </a:xfrm>
        </p:spPr>
        <p:txBody>
          <a:bodyPr/>
          <a:lstStyle/>
          <a:p>
            <a:r>
              <a:rPr lang="da-DK" sz="2000" smtClean="0"/>
              <a:t>VDM - SorterEnviroment starting threads</a:t>
            </a:r>
          </a:p>
        </p:txBody>
      </p:sp>
      <p:sp>
        <p:nvSpPr>
          <p:cNvPr id="26626" name="Pladsholder til indhold 2"/>
          <p:cNvSpPr>
            <a:spLocks noGrp="1"/>
          </p:cNvSpPr>
          <p:nvPr>
            <p:ph idx="1"/>
          </p:nvPr>
        </p:nvSpPr>
        <p:spPr>
          <a:xfrm>
            <a:off x="769938" y="1473200"/>
            <a:ext cx="7850187" cy="4722813"/>
          </a:xfrm>
        </p:spPr>
        <p:txBody>
          <a:bodyPr/>
          <a:lstStyle/>
          <a:p>
            <a:pPr>
              <a:buFontTx/>
              <a:buNone/>
            </a:pPr>
            <a:r>
              <a:rPr lang="da-DK" sz="1600" smtClean="0"/>
              <a:t>busy : </a:t>
            </a:r>
            <a:r>
              <a:rPr lang="da-DK" sz="1600" b="1" smtClean="0"/>
              <a:t>bool := true;</a:t>
            </a:r>
          </a:p>
          <a:p>
            <a:pPr>
              <a:buFontTx/>
              <a:buNone/>
            </a:pPr>
            <a:r>
              <a:rPr lang="en-US" sz="1600" b="1" smtClean="0"/>
              <a:t>public static trayStep : TrayStep := new TrayStep(Speed);    </a:t>
            </a:r>
          </a:p>
          <a:p>
            <a:pPr>
              <a:buFontTx/>
              <a:buNone/>
            </a:pPr>
            <a:r>
              <a:rPr lang="da-DK" sz="1600" b="1" smtClean="0"/>
              <a:t>…..</a:t>
            </a:r>
          </a:p>
          <a:p>
            <a:pPr>
              <a:buFontTx/>
              <a:buNone/>
            </a:pPr>
            <a:r>
              <a:rPr lang="da-DK" sz="1600" b="1" smtClean="0"/>
              <a:t>public isFinished : () ==&gt; () </a:t>
            </a:r>
          </a:p>
          <a:p>
            <a:pPr>
              <a:buFontTx/>
              <a:buNone/>
            </a:pPr>
            <a:r>
              <a:rPr lang="da-DK" sz="1600" smtClean="0"/>
              <a:t>isFinished() == </a:t>
            </a:r>
            <a:r>
              <a:rPr lang="da-DK" sz="1600" b="1" smtClean="0"/>
              <a:t>skip;</a:t>
            </a:r>
          </a:p>
          <a:p>
            <a:pPr>
              <a:buFontTx/>
              <a:buNone/>
            </a:pPr>
            <a:endParaRPr lang="da-DK" sz="1600" smtClean="0"/>
          </a:p>
          <a:p>
            <a:pPr>
              <a:buFontTx/>
              <a:buNone/>
            </a:pPr>
            <a:r>
              <a:rPr lang="da-DK" sz="1600" b="1" smtClean="0"/>
              <a:t>sync</a:t>
            </a:r>
          </a:p>
          <a:p>
            <a:pPr>
              <a:buFontTx/>
              <a:buNone/>
            </a:pPr>
            <a:r>
              <a:rPr lang="da-DK" sz="1600" b="1" smtClean="0"/>
              <a:t>per isFinished =&gt; not busy;</a:t>
            </a:r>
          </a:p>
          <a:p>
            <a:pPr>
              <a:buFontTx/>
              <a:buNone/>
            </a:pPr>
            <a:endParaRPr lang="da-DK" sz="1600" smtClean="0"/>
          </a:p>
          <a:p>
            <a:pPr>
              <a:buFontTx/>
              <a:buNone/>
            </a:pPr>
            <a:r>
              <a:rPr lang="da-DK" sz="1600" b="1" smtClean="0"/>
              <a:t>thread</a:t>
            </a:r>
          </a:p>
          <a:p>
            <a:pPr>
              <a:buFontTx/>
              <a:buNone/>
            </a:pPr>
            <a:r>
              <a:rPr lang="da-DK" sz="1600" smtClean="0"/>
              <a:t>    (</a:t>
            </a:r>
          </a:p>
          <a:p>
            <a:pPr>
              <a:buFontTx/>
              <a:buNone/>
            </a:pPr>
            <a:r>
              <a:rPr lang="en-US" sz="1600" smtClean="0"/>
              <a:t>        -- Start all threads in the system</a:t>
            </a:r>
          </a:p>
          <a:p>
            <a:pPr>
              <a:buFontTx/>
              <a:buNone/>
            </a:pPr>
            <a:r>
              <a:rPr lang="da-DK" sz="1600" smtClean="0"/>
              <a:t>   	   </a:t>
            </a:r>
            <a:r>
              <a:rPr lang="da-DK" sz="1600" b="1" smtClean="0"/>
              <a:t>start (trayStep);     </a:t>
            </a:r>
          </a:p>
          <a:p>
            <a:pPr>
              <a:buFontTx/>
              <a:buNone/>
            </a:pPr>
            <a:r>
              <a:rPr lang="da-DK" sz="1600" b="1" smtClean="0"/>
              <a:t>	   start (sc.allocator);</a:t>
            </a:r>
          </a:p>
          <a:p>
            <a:pPr>
              <a:buFontTx/>
              <a:buNone/>
            </a:pPr>
            <a:r>
              <a:rPr lang="en-US" sz="1600" smtClean="0"/>
              <a:t>         </a:t>
            </a:r>
            <a:r>
              <a:rPr lang="en-US" sz="1600" b="1" smtClean="0"/>
              <a:t>for all i in set {1,...,TrayAllocator`NumOfInductions} </a:t>
            </a:r>
          </a:p>
          <a:p>
            <a:pPr>
              <a:buFontTx/>
              <a:buNone/>
            </a:pPr>
            <a:r>
              <a:rPr lang="da-DK" sz="1600" b="1" smtClean="0"/>
              <a:t>         do start (inductionGroup(i));</a:t>
            </a:r>
          </a:p>
          <a:p>
            <a:pPr>
              <a:buFontTx/>
              <a:buNone/>
            </a:pPr>
            <a:endParaRPr lang="da-DK" smtClean="0"/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 err="1" smtClean="0"/>
              <a:t>Sortation</a:t>
            </a:r>
            <a:r>
              <a:rPr lang="da-DK" dirty="0" smtClean="0"/>
              <a:t> System, </a:t>
            </a:r>
            <a:r>
              <a:rPr lang="da-DK" dirty="0" err="1" smtClean="0"/>
              <a:t>Tray</a:t>
            </a:r>
            <a:r>
              <a:rPr lang="da-DK" dirty="0" smtClean="0"/>
              <a:t> </a:t>
            </a:r>
            <a:r>
              <a:rPr lang="da-DK" dirty="0" err="1" smtClean="0"/>
              <a:t>Allocation</a:t>
            </a:r>
            <a:r>
              <a:rPr lang="da-DK" dirty="0" smtClean="0"/>
              <a:t> </a:t>
            </a:r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8057BB-D09C-44D1-83BF-15B723BD9BA1}" type="slidenum">
              <a:rPr lang="da-DK" smtClean="0"/>
              <a:pPr>
                <a:defRPr/>
              </a:pPr>
              <a:t>9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HA UK">
  <a:themeElements>
    <a:clrScheme name="IHA U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HA UK">
      <a:majorFont>
        <a:latin typeface="Eurostile ExtendedTwo"/>
        <a:ea typeface=""/>
        <a:cs typeface=""/>
      </a:majorFont>
      <a:minorFont>
        <a:latin typeface="Arial"/>
        <a:ea typeface=""/>
        <a:cs typeface="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HA U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HA U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HA U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HA U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HA U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HA U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ontor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IHA UK</Template>
  <TotalTime>2746</TotalTime>
  <Words>1185</Words>
  <Application>Microsoft Office PowerPoint</Application>
  <PresentationFormat>Skærmshow (4:3)</PresentationFormat>
  <Paragraphs>334</Paragraphs>
  <Slides>20</Slides>
  <Notes>2</Notes>
  <HiddenSlides>3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20</vt:i4>
      </vt:variant>
    </vt:vector>
  </HeadingPairs>
  <TitlesOfParts>
    <vt:vector size="21" baseType="lpstr">
      <vt:lpstr>IHA UK</vt:lpstr>
      <vt:lpstr>Tray allocation for a sortation system Concurrent version Iteration II  </vt:lpstr>
      <vt:lpstr>Contents of presentation</vt:lpstr>
      <vt:lpstr>Simulation in time (ms) instead of TraySteps</vt:lpstr>
      <vt:lpstr>1.- The concurrent version of the system </vt:lpstr>
      <vt:lpstr>2.- Object diagram concurrent version</vt:lpstr>
      <vt:lpstr>4. Behavior of sequential model (Sequence)</vt:lpstr>
      <vt:lpstr>5.- Behavior of concurrent model (Sequence)</vt:lpstr>
      <vt:lpstr>VDM - World</vt:lpstr>
      <vt:lpstr>VDM - SorterEnviroment starting threads</vt:lpstr>
      <vt:lpstr>VDM - SorterEnviroment feed inductions</vt:lpstr>
      <vt:lpstr>VDM - SorterEnviroment advance time </vt:lpstr>
      <vt:lpstr>VDM –TrayStep sync and thread</vt:lpstr>
      <vt:lpstr>VDM - InductionController thread and sync</vt:lpstr>
      <vt:lpstr>VDM - InductionController new operations</vt:lpstr>
      <vt:lpstr>TrayAllocator thread and sync</vt:lpstr>
      <vt:lpstr>VDM - TrayAllocator CheckItemsToInduct</vt:lpstr>
      <vt:lpstr>VDM - TrayAllocator new operations</vt:lpstr>
      <vt:lpstr>VDM – SC prepared for RT model</vt:lpstr>
      <vt:lpstr>Next step for RT model</vt:lpstr>
      <vt:lpstr>First RT version made for SC – system </vt:lpstr>
    </vt:vector>
  </TitlesOfParts>
  <Company>IHA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and Development Process</dc:title>
  <dc:creator>Peter Gorm Larsen</dc:creator>
  <cp:lastModifiedBy>kbe</cp:lastModifiedBy>
  <cp:revision>139</cp:revision>
  <cp:lastPrinted>1601-01-01T00:00:00Z</cp:lastPrinted>
  <dcterms:created xsi:type="dcterms:W3CDTF">2006-02-07T08:38:05Z</dcterms:created>
  <dcterms:modified xsi:type="dcterms:W3CDTF">2010-04-22T07:21:25Z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5</vt:i4>
  </property>
</Properties>
</file>