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4"/>
  </p:notesMasterIdLst>
  <p:handoutMasterIdLst>
    <p:handoutMasterId r:id="rId15"/>
  </p:handoutMasterIdLst>
  <p:sldIdLst>
    <p:sldId id="288" r:id="rId2"/>
    <p:sldId id="402" r:id="rId3"/>
    <p:sldId id="394" r:id="rId4"/>
    <p:sldId id="403" r:id="rId5"/>
    <p:sldId id="392" r:id="rId6"/>
    <p:sldId id="401" r:id="rId7"/>
    <p:sldId id="395" r:id="rId8"/>
    <p:sldId id="397" r:id="rId9"/>
    <p:sldId id="396" r:id="rId10"/>
    <p:sldId id="398" r:id="rId11"/>
    <p:sldId id="400" r:id="rId12"/>
    <p:sldId id="399" r:id="rId13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D8E5"/>
    <a:srgbClr val="663300"/>
    <a:srgbClr val="3333CC"/>
    <a:srgbClr val="FF0000"/>
    <a:srgbClr val="0033CC"/>
    <a:srgbClr val="0066FF"/>
    <a:srgbClr val="3399FF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86379" autoAdjust="0"/>
  </p:normalViewPr>
  <p:slideViewPr>
    <p:cSldViewPr snapToGrid="0">
      <p:cViewPr varScale="1">
        <p:scale>
          <a:sx n="68" d="100"/>
          <a:sy n="68" d="100"/>
        </p:scale>
        <p:origin x="-14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-1998" y="-102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267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267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9ACD32D-9E53-40D4-BE5C-578D7B60307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smtClean="0"/>
              <a:t>Klik for at redigere teksttypografierne i masteren</a:t>
            </a:r>
          </a:p>
          <a:p>
            <a:pPr lvl="1"/>
            <a:r>
              <a:rPr lang="da-DK" noProof="0" smtClean="0"/>
              <a:t>Andet niveau</a:t>
            </a:r>
          </a:p>
          <a:p>
            <a:pPr lvl="2"/>
            <a:r>
              <a:rPr lang="da-DK" noProof="0" smtClean="0"/>
              <a:t>Tredje niveau</a:t>
            </a:r>
          </a:p>
          <a:p>
            <a:pPr lvl="3"/>
            <a:r>
              <a:rPr lang="da-DK" noProof="0" smtClean="0"/>
              <a:t>Fjerde niveau</a:t>
            </a:r>
          </a:p>
          <a:p>
            <a:pPr lvl="4"/>
            <a:r>
              <a:rPr lang="da-DK" noProof="0" smtClean="0"/>
              <a:t>Femte niveau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4EC9E66-9951-446A-AB0B-B33419E4AD7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dsholder til diasbilled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7410" name="Pladsholder til no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a-DK" smtClean="0"/>
          </a:p>
        </p:txBody>
      </p:sp>
      <p:sp>
        <p:nvSpPr>
          <p:cNvPr id="17411" name="Pladsholder til dias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AACB39-7B4F-4B7A-83A8-7D922B56BAD2}" type="slidenum">
              <a:rPr lang="da-DK" smtClean="0"/>
              <a:pPr/>
              <a:t>1</a:t>
            </a:fld>
            <a:endParaRPr lang="da-DK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23777-60AC-469A-940B-A96FB8117E5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5AF42-F347-48AC-858B-555E8EF9A01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784975" y="620713"/>
            <a:ext cx="2108200" cy="5602287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620713"/>
            <a:ext cx="6175375" cy="5602287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90941-F3FB-4757-955F-31E9CED31C3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kst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850900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sz="half" idx="1"/>
          </p:nvPr>
        </p:nvSpPr>
        <p:spPr>
          <a:xfrm>
            <a:off x="1042988" y="1600200"/>
            <a:ext cx="3848100" cy="462280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5043488" y="1600200"/>
            <a:ext cx="3849687" cy="462280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DEB08-ADA0-4799-AF51-86F56C6B1C0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17E25-4310-4C5C-8007-111F054CEEF6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66602-4095-4CAE-A406-BC09FA404723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1042988" y="1600200"/>
            <a:ext cx="3848100" cy="462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5043488" y="1600200"/>
            <a:ext cx="3849687" cy="462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AA259-73B4-46CC-9D7C-4E7900C30A71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8EEF5-0649-4858-9828-934BAFF3D41F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F4B05-D21D-40C6-8119-2DE816D0F492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E0EF4-E485-4FAA-A644-1428CD23E20F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4E8EF-7D09-4019-AE4B-AF1BB1DEF922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 smtClean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257B9-6628-44A7-B233-5C2AFB9053A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8" name="Rectangle 12"/>
          <p:cNvSpPr>
            <a:spLocks noChangeArrowheads="1"/>
          </p:cNvSpPr>
          <p:nvPr/>
        </p:nvSpPr>
        <p:spPr bwMode="auto">
          <a:xfrm>
            <a:off x="542925" y="1239838"/>
            <a:ext cx="8601075" cy="5207000"/>
          </a:xfrm>
          <a:prstGeom prst="rect">
            <a:avLst/>
          </a:prstGeom>
          <a:solidFill>
            <a:srgbClr val="D5D8E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a-DK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600200"/>
            <a:ext cx="7850187" cy="462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Punkt 1</a:t>
            </a:r>
          </a:p>
          <a:p>
            <a:pPr lvl="1"/>
            <a:r>
              <a:rPr lang="da-DK" smtClean="0"/>
              <a:t>Punkt 1a</a:t>
            </a:r>
          </a:p>
        </p:txBody>
      </p:sp>
      <p:sp>
        <p:nvSpPr>
          <p:cNvPr id="162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7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dirty="0" smtClean="0">
                <a:latin typeface="+mj-lt"/>
              </a:defRPr>
            </a:lvl1pPr>
          </a:lstStyle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162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407150"/>
            <a:ext cx="3454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j-lt"/>
              </a:defRPr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162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7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j-lt"/>
              </a:defRPr>
            </a:lvl1pPr>
          </a:lstStyle>
          <a:p>
            <a:pPr>
              <a:defRPr/>
            </a:pPr>
            <a:fld id="{C43E42A6-4181-4E42-9C0C-7F3AF464193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20713"/>
            <a:ext cx="82296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Overskrift eller tema</a:t>
            </a:r>
          </a:p>
        </p:txBody>
      </p:sp>
      <p:pic>
        <p:nvPicPr>
          <p:cNvPr id="1032" name="Picture 8" descr="logo til oh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235825" y="231775"/>
            <a:ext cx="1743075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5" descr="OMLlogoattempt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1511300" y="6489700"/>
            <a:ext cx="3683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6" descr="VDMToolsLogo256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2041525" y="6457950"/>
            <a:ext cx="37465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6" r:id="rId3"/>
    <p:sldLayoutId id="2147483677" r:id="rId4"/>
    <p:sldLayoutId id="2147483678" r:id="rId5"/>
    <p:sldLayoutId id="2147483673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 err="1"/>
              <a:t>Sortation</a:t>
            </a:r>
            <a:r>
              <a:rPr lang="da-DK" dirty="0"/>
              <a:t> System, </a:t>
            </a:r>
            <a:r>
              <a:rPr lang="da-DK" dirty="0" err="1"/>
              <a:t>Tray</a:t>
            </a:r>
            <a:r>
              <a:rPr lang="da-DK" dirty="0"/>
              <a:t> </a:t>
            </a:r>
            <a:r>
              <a:rPr lang="da-DK" dirty="0" err="1"/>
              <a:t>Allocation</a:t>
            </a:r>
            <a:r>
              <a:rPr lang="da-DK" dirty="0"/>
              <a:t> 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4BA8A1-55D3-46C8-BAF5-FF6A861FC6B5}" type="slidenum">
              <a:rPr lang="da-DK"/>
              <a:pPr>
                <a:defRPr/>
              </a:pPr>
              <a:t>1</a:t>
            </a:fld>
            <a:endParaRPr lang="da-DK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62025" y="1976438"/>
            <a:ext cx="7772400" cy="1512887"/>
          </a:xfrm>
        </p:spPr>
        <p:txBody>
          <a:bodyPr/>
          <a:lstStyle/>
          <a:p>
            <a:pPr algn="ctr" eaLnBrk="1" hangingPunct="1"/>
            <a:r>
              <a:rPr lang="en-US" sz="3200" b="1" dirty="0" smtClean="0">
                <a:solidFill>
                  <a:srgbClr val="3333CC"/>
                </a:solidFill>
              </a:rPr>
              <a:t>Tray allocation for a </a:t>
            </a:r>
            <a:r>
              <a:rPr lang="en-US" sz="3200" b="1" dirty="0" err="1" smtClean="0">
                <a:solidFill>
                  <a:srgbClr val="3333CC"/>
                </a:solidFill>
              </a:rPr>
              <a:t>sortation</a:t>
            </a:r>
            <a:r>
              <a:rPr lang="en-US" sz="3200" b="1" dirty="0" smtClean="0">
                <a:solidFill>
                  <a:srgbClr val="3333CC"/>
                </a:solidFill>
              </a:rPr>
              <a:t> system</a:t>
            </a:r>
            <a:br>
              <a:rPr lang="en-US" sz="3200" b="1" dirty="0" smtClean="0">
                <a:solidFill>
                  <a:srgbClr val="3333CC"/>
                </a:solidFill>
              </a:rPr>
            </a:br>
            <a:r>
              <a:rPr lang="en-US" sz="3200" b="1" dirty="0" smtClean="0">
                <a:solidFill>
                  <a:srgbClr val="3333CC"/>
                </a:solidFill>
              </a:rPr>
              <a:t>Real-time version</a:t>
            </a:r>
            <a:br>
              <a:rPr lang="en-US" sz="3200" b="1" dirty="0" smtClean="0">
                <a:solidFill>
                  <a:srgbClr val="3333CC"/>
                </a:solidFill>
              </a:rPr>
            </a:br>
            <a:r>
              <a:rPr lang="en-US" sz="3200" b="1" dirty="0" smtClean="0">
                <a:solidFill>
                  <a:srgbClr val="3333CC"/>
                </a:solidFill>
              </a:rPr>
              <a:t>Iteration III</a:t>
            </a:r>
            <a:r>
              <a:rPr lang="en-US" sz="2800" b="1" dirty="0" smtClean="0">
                <a:solidFill>
                  <a:srgbClr val="3333CC"/>
                </a:solidFill>
              </a:rPr>
              <a:t/>
            </a:r>
            <a:br>
              <a:rPr lang="en-US" sz="2800" b="1" dirty="0" smtClean="0">
                <a:solidFill>
                  <a:srgbClr val="3333CC"/>
                </a:solidFill>
              </a:rPr>
            </a:br>
            <a:r>
              <a:rPr lang="en-US" sz="2800" b="1" dirty="0" smtClean="0">
                <a:solidFill>
                  <a:srgbClr val="3333CC"/>
                </a:solidFill>
              </a:rPr>
              <a:t>	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2249488"/>
          </a:xfrm>
        </p:spPr>
        <p:txBody>
          <a:bodyPr/>
          <a:lstStyle/>
          <a:p>
            <a:pPr eaLnBrk="1" hangingPunct="1"/>
            <a:r>
              <a:rPr lang="da-DK" smtClean="0"/>
              <a:t>TI-VDM2 Project</a:t>
            </a:r>
          </a:p>
          <a:p>
            <a:pPr eaLnBrk="1" hangingPunct="1"/>
            <a:r>
              <a:rPr lang="da-DK" smtClean="0"/>
              <a:t>by</a:t>
            </a:r>
          </a:p>
          <a:p>
            <a:pPr eaLnBrk="1" hangingPunct="1"/>
            <a:r>
              <a:rPr lang="da-DK" smtClean="0"/>
              <a:t>José Antonio Esparza</a:t>
            </a:r>
          </a:p>
          <a:p>
            <a:pPr eaLnBrk="1" hangingPunct="1"/>
            <a:r>
              <a:rPr lang="da-DK" smtClean="0"/>
              <a:t>and</a:t>
            </a:r>
          </a:p>
          <a:p>
            <a:pPr eaLnBrk="1" hangingPunct="1"/>
            <a:r>
              <a:rPr lang="da-DK" smtClean="0"/>
              <a:t>Kim Bjerge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RT version of </a:t>
            </a:r>
            <a:r>
              <a:rPr lang="da-DK" dirty="0" err="1" smtClean="0"/>
              <a:t>SorterEnviroment</a:t>
            </a:r>
            <a:r>
              <a:rPr lang="da-DK" dirty="0" smtClean="0"/>
              <a:t> </a:t>
            </a:r>
            <a:r>
              <a:rPr lang="da-DK" dirty="0" err="1" smtClean="0"/>
              <a:t>thread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867891" y="1332689"/>
            <a:ext cx="7850187" cy="4977860"/>
          </a:xfrm>
        </p:spPr>
        <p:txBody>
          <a:bodyPr/>
          <a:lstStyle/>
          <a:p>
            <a:pPr>
              <a:buNone/>
            </a:pPr>
            <a:r>
              <a:rPr lang="da-DK" sz="1200" dirty="0" smtClean="0"/>
              <a:t> </a:t>
            </a:r>
            <a:r>
              <a:rPr lang="da-DK" sz="1200" b="1" dirty="0" err="1" smtClean="0"/>
              <a:t>while</a:t>
            </a:r>
            <a:r>
              <a:rPr lang="da-DK" sz="1200" b="1" dirty="0" smtClean="0"/>
              <a:t> </a:t>
            </a:r>
            <a:r>
              <a:rPr lang="da-DK" sz="1200" b="1" dirty="0" err="1" smtClean="0"/>
              <a:t>busy</a:t>
            </a:r>
            <a:r>
              <a:rPr lang="da-DK" sz="1200" b="1" dirty="0" smtClean="0"/>
              <a:t> do</a:t>
            </a:r>
          </a:p>
          <a:p>
            <a:pPr>
              <a:buNone/>
            </a:pPr>
            <a:r>
              <a:rPr lang="da-DK" sz="1200" dirty="0" smtClean="0"/>
              <a:t>   (</a:t>
            </a:r>
          </a:p>
          <a:p>
            <a:pPr>
              <a:buNone/>
            </a:pPr>
            <a:r>
              <a:rPr lang="da-DK" sz="1200" dirty="0" smtClean="0"/>
              <a:t> 	</a:t>
            </a:r>
            <a:r>
              <a:rPr lang="da-DK" sz="1200" dirty="0" err="1" smtClean="0"/>
              <a:t>timeStep</a:t>
            </a:r>
            <a:r>
              <a:rPr lang="da-DK" sz="1200" dirty="0" smtClean="0"/>
              <a:t> := </a:t>
            </a:r>
            <a:r>
              <a:rPr lang="da-DK" sz="1200" dirty="0" err="1" smtClean="0"/>
              <a:t>timeStep</a:t>
            </a:r>
            <a:r>
              <a:rPr lang="da-DK" sz="1200" dirty="0" smtClean="0"/>
              <a:t> + 1;</a:t>
            </a:r>
          </a:p>
          <a:p>
            <a:pPr>
              <a:buNone/>
            </a:pPr>
            <a:r>
              <a:rPr lang="en-US" sz="1200" dirty="0" smtClean="0"/>
              <a:t>   	</a:t>
            </a:r>
            <a:r>
              <a:rPr lang="en-US" sz="1200" b="1" dirty="0" smtClean="0"/>
              <a:t>for all </a:t>
            </a:r>
            <a:r>
              <a:rPr lang="en-US" sz="1200" b="1" dirty="0" err="1" smtClean="0"/>
              <a:t>i</a:t>
            </a:r>
            <a:r>
              <a:rPr lang="en-US" sz="1200" b="1" dirty="0" smtClean="0"/>
              <a:t> in set {1,...,</a:t>
            </a:r>
            <a:r>
              <a:rPr lang="en-US" sz="1200" b="1" dirty="0" err="1" smtClean="0"/>
              <a:t>TrayAllocator`NumOfInductions</a:t>
            </a:r>
            <a:r>
              <a:rPr lang="en-US" sz="1200" b="1" dirty="0" smtClean="0"/>
              <a:t>} </a:t>
            </a:r>
          </a:p>
          <a:p>
            <a:pPr>
              <a:buNone/>
            </a:pPr>
            <a:r>
              <a:rPr lang="da-DK" sz="1200" b="1" dirty="0" smtClean="0"/>
              <a:t>	do </a:t>
            </a:r>
          </a:p>
          <a:p>
            <a:pPr>
              <a:buNone/>
            </a:pPr>
            <a:r>
              <a:rPr lang="da-DK" sz="1200" dirty="0" smtClean="0"/>
              <a:t>	(</a:t>
            </a:r>
          </a:p>
          <a:p>
            <a:pPr>
              <a:buNone/>
            </a:pPr>
            <a:r>
              <a:rPr lang="en-US" sz="1200" dirty="0" smtClean="0"/>
              <a:t>		-- Check for item to feed induction at time step</a:t>
            </a:r>
          </a:p>
          <a:p>
            <a:pPr>
              <a:buNone/>
            </a:pPr>
            <a:r>
              <a:rPr lang="da-DK" sz="1200" dirty="0" smtClean="0"/>
              <a:t> 		</a:t>
            </a:r>
            <a:r>
              <a:rPr lang="da-DK" sz="1200" b="1" dirty="0" smtClean="0"/>
              <a:t>let </a:t>
            </a:r>
            <a:r>
              <a:rPr lang="da-DK" sz="1200" b="1" dirty="0" err="1" smtClean="0"/>
              <a:t>size</a:t>
            </a:r>
            <a:r>
              <a:rPr lang="da-DK" sz="1200" b="1" dirty="0" smtClean="0"/>
              <a:t> = </a:t>
            </a:r>
            <a:r>
              <a:rPr lang="da-DK" sz="1200" b="1" dirty="0" err="1" smtClean="0"/>
              <a:t>itemLoader.GetItemAtTimeStep</a:t>
            </a:r>
            <a:r>
              <a:rPr lang="da-DK" sz="1200" b="1" dirty="0" smtClean="0"/>
              <a:t>(</a:t>
            </a:r>
            <a:r>
              <a:rPr lang="da-DK" sz="1200" b="1" dirty="0" err="1" smtClean="0"/>
              <a:t>timeStep</a:t>
            </a:r>
            <a:r>
              <a:rPr lang="da-DK" sz="1200" b="1" dirty="0" smtClean="0"/>
              <a:t>, i)</a:t>
            </a:r>
          </a:p>
          <a:p>
            <a:pPr>
              <a:buNone/>
            </a:pPr>
            <a:r>
              <a:rPr lang="da-DK" sz="1200" dirty="0" smtClean="0"/>
              <a:t> 		</a:t>
            </a:r>
            <a:r>
              <a:rPr lang="da-DK" sz="1200" b="1" dirty="0" smtClean="0"/>
              <a:t>in</a:t>
            </a:r>
          </a:p>
          <a:p>
            <a:pPr>
              <a:buNone/>
            </a:pPr>
            <a:r>
              <a:rPr lang="da-DK" sz="1200" b="1" dirty="0" smtClean="0"/>
              <a:t>		</a:t>
            </a:r>
            <a:r>
              <a:rPr lang="da-DK" sz="1200" b="1" dirty="0" err="1" smtClean="0"/>
              <a:t>if</a:t>
            </a:r>
            <a:r>
              <a:rPr lang="da-DK" sz="1200" b="1" dirty="0" smtClean="0"/>
              <a:t> (</a:t>
            </a:r>
            <a:r>
              <a:rPr lang="da-DK" sz="1200" b="1" dirty="0" err="1" smtClean="0"/>
              <a:t>size</a:t>
            </a:r>
            <a:r>
              <a:rPr lang="da-DK" sz="1200" b="1" dirty="0" smtClean="0"/>
              <a:t> &gt; 0)</a:t>
            </a:r>
          </a:p>
          <a:p>
            <a:pPr>
              <a:buNone/>
            </a:pPr>
            <a:r>
              <a:rPr lang="da-DK" sz="1200" b="1" dirty="0" smtClean="0"/>
              <a:t>		</a:t>
            </a:r>
            <a:r>
              <a:rPr lang="da-DK" sz="1200" b="1" dirty="0" err="1" smtClean="0"/>
              <a:t>then</a:t>
            </a:r>
            <a:r>
              <a:rPr lang="da-DK" sz="1200" b="1" dirty="0" smtClean="0"/>
              <a:t> </a:t>
            </a:r>
          </a:p>
          <a:p>
            <a:pPr>
              <a:buNone/>
            </a:pPr>
            <a:r>
              <a:rPr lang="da-DK" sz="1200" dirty="0" smtClean="0"/>
              <a:t>		(</a:t>
            </a:r>
          </a:p>
          <a:p>
            <a:pPr>
              <a:buNone/>
            </a:pPr>
            <a:r>
              <a:rPr lang="da-DK" sz="1200" dirty="0" smtClean="0"/>
              <a:t>  			</a:t>
            </a:r>
            <a:r>
              <a:rPr lang="da-DK" sz="1200" dirty="0" err="1" smtClean="0"/>
              <a:t>itemId</a:t>
            </a:r>
            <a:r>
              <a:rPr lang="da-DK" sz="1200" dirty="0" smtClean="0"/>
              <a:t> := </a:t>
            </a:r>
            <a:r>
              <a:rPr lang="da-DK" sz="1200" dirty="0" err="1" smtClean="0"/>
              <a:t>itemId</a:t>
            </a:r>
            <a:r>
              <a:rPr lang="da-DK" sz="1200" dirty="0" smtClean="0"/>
              <a:t> + 1;</a:t>
            </a:r>
          </a:p>
          <a:p>
            <a:pPr>
              <a:buNone/>
            </a:pPr>
            <a:r>
              <a:rPr lang="da-DK" sz="1200" dirty="0" smtClean="0"/>
              <a:t>    			</a:t>
            </a:r>
            <a:r>
              <a:rPr lang="da-DK" sz="1200" dirty="0" err="1" smtClean="0"/>
              <a:t>IO`print</a:t>
            </a:r>
            <a:r>
              <a:rPr lang="da-DK" sz="1200" dirty="0" smtClean="0"/>
              <a:t>("[ " ^ </a:t>
            </a:r>
            <a:r>
              <a:rPr lang="da-DK" sz="1200" dirty="0" err="1" smtClean="0"/>
              <a:t>String`NatToStr</a:t>
            </a:r>
            <a:r>
              <a:rPr lang="da-DK" sz="1200" dirty="0" smtClean="0"/>
              <a:t>(</a:t>
            </a:r>
            <a:r>
              <a:rPr lang="da-DK" sz="1200" dirty="0" err="1" smtClean="0"/>
              <a:t>timeStep</a:t>
            </a:r>
            <a:r>
              <a:rPr lang="da-DK" sz="1200" dirty="0" smtClean="0"/>
              <a:t>) ^ "]");</a:t>
            </a:r>
          </a:p>
          <a:p>
            <a:pPr>
              <a:buNone/>
            </a:pPr>
            <a:r>
              <a:rPr lang="da-DK" sz="1200" dirty="0" smtClean="0"/>
              <a:t>  			</a:t>
            </a:r>
            <a:r>
              <a:rPr lang="da-DK" sz="1200" dirty="0" err="1" smtClean="0"/>
              <a:t>inductionGroup</a:t>
            </a:r>
            <a:r>
              <a:rPr lang="da-DK" sz="1200" dirty="0" smtClean="0"/>
              <a:t>(i).</a:t>
            </a:r>
            <a:r>
              <a:rPr lang="da-DK" sz="1200" dirty="0" err="1" smtClean="0"/>
              <a:t>FeedItem</a:t>
            </a:r>
            <a:r>
              <a:rPr lang="da-DK" sz="1200" dirty="0" smtClean="0"/>
              <a:t>(</a:t>
            </a:r>
            <a:r>
              <a:rPr lang="da-DK" sz="1200" b="1" dirty="0" smtClean="0"/>
              <a:t>new Item(</a:t>
            </a:r>
            <a:r>
              <a:rPr lang="da-DK" sz="1200" b="1" dirty="0" err="1" smtClean="0"/>
              <a:t>size</a:t>
            </a:r>
            <a:r>
              <a:rPr lang="da-DK" sz="1200" b="1" dirty="0" smtClean="0"/>
              <a:t>, </a:t>
            </a:r>
            <a:r>
              <a:rPr lang="da-DK" sz="1200" b="1" dirty="0" err="1" smtClean="0"/>
              <a:t>itemId</a:t>
            </a:r>
            <a:r>
              <a:rPr lang="da-DK" sz="1200" b="1" dirty="0" smtClean="0"/>
              <a:t>));</a:t>
            </a:r>
          </a:p>
          <a:p>
            <a:pPr>
              <a:buNone/>
            </a:pPr>
            <a:r>
              <a:rPr lang="da-DK" sz="1200" dirty="0" smtClean="0"/>
              <a:t>		);</a:t>
            </a:r>
          </a:p>
          <a:p>
            <a:pPr>
              <a:buNone/>
            </a:pPr>
            <a:r>
              <a:rPr lang="da-DK" sz="1200" dirty="0" smtClean="0"/>
              <a:t> 	);</a:t>
            </a:r>
          </a:p>
          <a:p>
            <a:pPr>
              <a:buNone/>
            </a:pPr>
            <a:r>
              <a:rPr lang="da-DK" sz="1200" dirty="0" smtClean="0"/>
              <a:t> </a:t>
            </a:r>
          </a:p>
          <a:p>
            <a:pPr>
              <a:buNone/>
            </a:pPr>
            <a:r>
              <a:rPr lang="en-US" sz="1200" dirty="0" smtClean="0"/>
              <a:t>         -- Check if simulation is finish</a:t>
            </a:r>
          </a:p>
          <a:p>
            <a:pPr>
              <a:buNone/>
            </a:pPr>
            <a:r>
              <a:rPr lang="da-DK" sz="1200" dirty="0" smtClean="0"/>
              <a:t>   	</a:t>
            </a:r>
            <a:r>
              <a:rPr lang="da-DK" sz="1200" b="1" dirty="0" err="1" smtClean="0"/>
              <a:t>if</a:t>
            </a:r>
            <a:r>
              <a:rPr lang="da-DK" sz="1200" b="1" dirty="0" smtClean="0"/>
              <a:t> (time &gt;= </a:t>
            </a:r>
            <a:r>
              <a:rPr lang="da-DK" sz="1200" b="1" dirty="0" err="1" smtClean="0"/>
              <a:t>itemLoader.GetNumTimeSteps</a:t>
            </a:r>
            <a:r>
              <a:rPr lang="da-DK" sz="1200" b="1" dirty="0" smtClean="0"/>
              <a:t>()) </a:t>
            </a:r>
            <a:r>
              <a:rPr lang="da-DK" sz="1200" b="1" dirty="0" err="1" smtClean="0"/>
              <a:t>then</a:t>
            </a:r>
            <a:endParaRPr lang="da-DK" sz="1200" b="1" dirty="0" smtClean="0"/>
          </a:p>
          <a:p>
            <a:pPr>
              <a:buNone/>
            </a:pPr>
            <a:r>
              <a:rPr lang="da-DK" sz="1200" dirty="0" smtClean="0"/>
              <a:t>   		</a:t>
            </a:r>
            <a:r>
              <a:rPr lang="da-DK" sz="1200" dirty="0" err="1" smtClean="0"/>
              <a:t>busy</a:t>
            </a:r>
            <a:r>
              <a:rPr lang="da-DK" sz="1200" dirty="0" smtClean="0"/>
              <a:t> := </a:t>
            </a:r>
            <a:r>
              <a:rPr lang="da-DK" sz="1200" b="1" dirty="0" smtClean="0"/>
              <a:t>false;</a:t>
            </a:r>
            <a:endParaRPr lang="da-DK" sz="1200" dirty="0" smtClean="0"/>
          </a:p>
          <a:p>
            <a:pPr>
              <a:buNone/>
            </a:pPr>
            <a:r>
              <a:rPr lang="da-DK" sz="1200" dirty="0" smtClean="0"/>
              <a:t>   );</a:t>
            </a:r>
            <a:endParaRPr lang="da-DK" sz="1200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C17E25-4310-4C5C-8007-111F054CEEF6}" type="slidenum">
              <a:rPr lang="da-DK" smtClean="0"/>
              <a:pPr>
                <a:defRPr/>
              </a:pPr>
              <a:t>10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Async</a:t>
            </a:r>
            <a:r>
              <a:rPr lang="da-DK" dirty="0" smtClean="0"/>
              <a:t> operation </a:t>
            </a:r>
            <a:r>
              <a:rPr lang="da-DK" dirty="0" err="1" smtClean="0"/>
              <a:t>FeedItem</a:t>
            </a:r>
            <a:r>
              <a:rPr lang="da-DK" dirty="0" smtClean="0"/>
              <a:t> in </a:t>
            </a:r>
            <a:r>
              <a:rPr lang="da-DK" dirty="0" err="1" smtClean="0"/>
              <a:t>InductionController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-- </a:t>
            </a:r>
            <a:r>
              <a:rPr lang="en-US" dirty="0" err="1" smtClean="0"/>
              <a:t>Enviroment</a:t>
            </a:r>
            <a:r>
              <a:rPr lang="en-US" dirty="0" smtClean="0"/>
              <a:t> feeds a new item on induction</a:t>
            </a:r>
          </a:p>
          <a:p>
            <a:pPr>
              <a:buNone/>
            </a:pPr>
            <a:r>
              <a:rPr lang="da-DK" b="1" dirty="0" err="1" smtClean="0"/>
              <a:t>async</a:t>
            </a:r>
            <a:endParaRPr lang="da-DK" b="1" dirty="0" smtClean="0"/>
          </a:p>
          <a:p>
            <a:pPr>
              <a:buNone/>
            </a:pPr>
            <a:r>
              <a:rPr lang="da-DK" b="1" dirty="0" smtClean="0"/>
              <a:t>public </a:t>
            </a:r>
            <a:r>
              <a:rPr lang="da-DK" b="1" dirty="0" err="1" smtClean="0"/>
              <a:t>FeedItem</a:t>
            </a:r>
            <a:r>
              <a:rPr lang="da-DK" b="1" dirty="0" smtClean="0"/>
              <a:t>: Item ==&gt; ()</a:t>
            </a:r>
          </a:p>
          <a:p>
            <a:pPr>
              <a:buNone/>
            </a:pPr>
            <a:r>
              <a:rPr lang="da-DK" dirty="0" err="1" smtClean="0"/>
              <a:t>FeedItem</a:t>
            </a:r>
            <a:r>
              <a:rPr lang="da-DK" dirty="0" smtClean="0"/>
              <a:t>(i) ==</a:t>
            </a:r>
          </a:p>
          <a:p>
            <a:pPr lvl="1">
              <a:buNone/>
            </a:pPr>
            <a:r>
              <a:rPr lang="da-DK" dirty="0" smtClean="0"/>
              <a:t>items := items ^ [i];</a:t>
            </a:r>
          </a:p>
          <a:p>
            <a:pPr>
              <a:buNone/>
            </a:pPr>
            <a:endParaRPr lang="da-DK" b="1" dirty="0" smtClean="0"/>
          </a:p>
          <a:p>
            <a:pPr>
              <a:buNone/>
            </a:pPr>
            <a:r>
              <a:rPr lang="da-DK" b="1" dirty="0" err="1" smtClean="0"/>
              <a:t>sync</a:t>
            </a:r>
            <a:endParaRPr lang="da-DK" b="1" dirty="0" smtClean="0"/>
          </a:p>
          <a:p>
            <a:pPr>
              <a:buNone/>
            </a:pPr>
            <a:r>
              <a:rPr lang="da-DK" dirty="0" smtClean="0"/>
              <a:t>	-- </a:t>
            </a:r>
            <a:r>
              <a:rPr lang="da-DK" dirty="0" err="1" smtClean="0"/>
              <a:t>Enviroment</a:t>
            </a:r>
            <a:r>
              <a:rPr lang="da-DK" dirty="0" smtClean="0"/>
              <a:t> and </a:t>
            </a:r>
            <a:r>
              <a:rPr lang="da-DK" dirty="0" err="1" smtClean="0"/>
              <a:t>TrayAllocator</a:t>
            </a:r>
            <a:r>
              <a:rPr lang="da-DK" dirty="0" smtClean="0"/>
              <a:t> </a:t>
            </a:r>
            <a:r>
              <a:rPr lang="da-DK" dirty="0" err="1" smtClean="0"/>
              <a:t>threads</a:t>
            </a:r>
            <a:endParaRPr lang="da-DK" dirty="0" smtClean="0"/>
          </a:p>
          <a:p>
            <a:pPr>
              <a:buNone/>
            </a:pPr>
            <a:r>
              <a:rPr lang="da-DK" b="1" dirty="0" smtClean="0"/>
              <a:t>	</a:t>
            </a:r>
            <a:r>
              <a:rPr lang="da-DK" b="1" dirty="0" err="1" smtClean="0"/>
              <a:t>mutex</a:t>
            </a:r>
            <a:r>
              <a:rPr lang="da-DK" b="1" dirty="0" smtClean="0"/>
              <a:t> (</a:t>
            </a:r>
            <a:r>
              <a:rPr lang="da-DK" b="1" dirty="0" err="1" smtClean="0"/>
              <a:t>FeedItem</a:t>
            </a:r>
            <a:r>
              <a:rPr lang="da-DK" b="1" dirty="0" smtClean="0"/>
              <a:t>); -- </a:t>
            </a:r>
            <a:r>
              <a:rPr lang="da-DK" b="1" dirty="0" err="1" smtClean="0"/>
              <a:t>Async</a:t>
            </a:r>
            <a:r>
              <a:rPr lang="da-DK" b="1" dirty="0" smtClean="0"/>
              <a:t> new </a:t>
            </a:r>
            <a:r>
              <a:rPr lang="da-DK" b="1" dirty="0" err="1" smtClean="0"/>
              <a:t>mutex</a:t>
            </a:r>
            <a:r>
              <a:rPr lang="da-DK" b="1" dirty="0" smtClean="0"/>
              <a:t> </a:t>
            </a:r>
            <a:r>
              <a:rPr lang="da-DK" b="1" dirty="0" err="1" smtClean="0"/>
              <a:t>needed</a:t>
            </a:r>
            <a:r>
              <a:rPr lang="da-DK" b="1" dirty="0" smtClean="0"/>
              <a:t>!	</a:t>
            </a:r>
          </a:p>
          <a:p>
            <a:pPr>
              <a:buNone/>
            </a:pPr>
            <a:r>
              <a:rPr lang="da-DK" b="1" dirty="0" smtClean="0"/>
              <a:t>	</a:t>
            </a:r>
            <a:r>
              <a:rPr lang="da-DK" b="1" dirty="0" err="1" smtClean="0"/>
              <a:t>mutex</a:t>
            </a:r>
            <a:r>
              <a:rPr lang="da-DK" b="1" dirty="0" smtClean="0"/>
              <a:t> (</a:t>
            </a:r>
            <a:r>
              <a:rPr lang="da-DK" b="1" dirty="0" err="1" smtClean="0"/>
              <a:t>FeedItem</a:t>
            </a:r>
            <a:r>
              <a:rPr lang="da-DK" b="1" dirty="0" smtClean="0"/>
              <a:t>, </a:t>
            </a:r>
            <a:r>
              <a:rPr lang="da-DK" b="1" dirty="0" err="1" smtClean="0"/>
              <a:t>InductFirstItem</a:t>
            </a:r>
            <a:r>
              <a:rPr lang="da-DK" b="1" dirty="0" smtClean="0"/>
              <a:t>);</a:t>
            </a:r>
          </a:p>
          <a:p>
            <a:pPr lvl="1">
              <a:buNone/>
            </a:pPr>
            <a:endParaRPr lang="da-DK" dirty="0" smtClean="0"/>
          </a:p>
          <a:p>
            <a:pPr lvl="1">
              <a:buNone/>
            </a:pP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C17E25-4310-4C5C-8007-111F054CEEF6}" type="slidenum">
              <a:rPr lang="da-DK" smtClean="0"/>
              <a:pPr>
                <a:defRPr/>
              </a:pPr>
              <a:t>11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Simulation </a:t>
            </a:r>
            <a:r>
              <a:rPr lang="da-DK" dirty="0" err="1" smtClean="0"/>
              <a:t>Result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1042988" y="1235413"/>
            <a:ext cx="7850187" cy="5262664"/>
          </a:xfrm>
        </p:spPr>
        <p:txBody>
          <a:bodyPr/>
          <a:lstStyle/>
          <a:p>
            <a:pPr>
              <a:buNone/>
            </a:pPr>
            <a:r>
              <a:rPr lang="da-DK" sz="1000" b="1" dirty="0" smtClean="0">
                <a:latin typeface="Lucida Sans Typewriter" pitchFamily="49" charset="0"/>
              </a:rPr>
              <a:t>*</a:t>
            </a:r>
            <a:r>
              <a:rPr lang="da-DK" sz="1000" b="1" dirty="0" err="1" smtClean="0">
                <a:latin typeface="Lucida Sans Typewriter" pitchFamily="49" charset="0"/>
              </a:rPr>
              <a:t>Induction</a:t>
            </a:r>
            <a:r>
              <a:rPr lang="da-DK" sz="1000" b="1" dirty="0" smtClean="0">
                <a:latin typeface="Lucida Sans Typewriter" pitchFamily="49" charset="0"/>
              </a:rPr>
              <a:t> id 1 </a:t>
            </a:r>
          </a:p>
          <a:p>
            <a:pPr>
              <a:buNone/>
            </a:pPr>
            <a:r>
              <a:rPr lang="en-US" sz="1000" b="1" dirty="0" smtClean="0">
                <a:latin typeface="Lucida Sans Typewriter" pitchFamily="49" charset="0"/>
              </a:rPr>
              <a:t>-&gt; Item id 16 size 100 on tray id 1 </a:t>
            </a:r>
          </a:p>
          <a:p>
            <a:pPr>
              <a:buNone/>
            </a:pPr>
            <a:r>
              <a:rPr lang="da-DK" sz="1000" b="1" dirty="0" smtClean="0">
                <a:latin typeface="Lucida Sans Typewriter" pitchFamily="49" charset="0"/>
              </a:rPr>
              <a:t>*</a:t>
            </a:r>
            <a:r>
              <a:rPr lang="da-DK" sz="1000" b="1" dirty="0" err="1" smtClean="0">
                <a:latin typeface="Lucida Sans Typewriter" pitchFamily="49" charset="0"/>
              </a:rPr>
              <a:t>Induction</a:t>
            </a:r>
            <a:r>
              <a:rPr lang="da-DK" sz="1000" b="1" dirty="0" smtClean="0">
                <a:latin typeface="Lucida Sans Typewriter" pitchFamily="49" charset="0"/>
              </a:rPr>
              <a:t> id 3 </a:t>
            </a:r>
          </a:p>
          <a:p>
            <a:pPr>
              <a:buNone/>
            </a:pPr>
            <a:r>
              <a:rPr lang="en-US" sz="1000" b="1" dirty="0" smtClean="0">
                <a:latin typeface="Lucida Sans Typewriter" pitchFamily="49" charset="0"/>
              </a:rPr>
              <a:t>-&gt; Item id 20 size 300 on tray id 5 </a:t>
            </a:r>
          </a:p>
          <a:p>
            <a:pPr>
              <a:buNone/>
            </a:pPr>
            <a:r>
              <a:rPr lang="da-DK" sz="1000" b="1" dirty="0" smtClean="0">
                <a:latin typeface="Lucida Sans Typewriter" pitchFamily="49" charset="0"/>
              </a:rPr>
              <a:t>&lt; 18 &gt;&lt; 19 &gt;&lt; 20 &gt;&lt; 21 &gt;*</a:t>
            </a:r>
            <a:r>
              <a:rPr lang="da-DK" sz="1000" b="1" dirty="0" err="1" smtClean="0">
                <a:latin typeface="Lucida Sans Typewriter" pitchFamily="49" charset="0"/>
              </a:rPr>
              <a:t>Induction</a:t>
            </a:r>
            <a:r>
              <a:rPr lang="da-DK" sz="1000" b="1" dirty="0" smtClean="0">
                <a:latin typeface="Lucida Sans Typewriter" pitchFamily="49" charset="0"/>
              </a:rPr>
              <a:t> id 2 </a:t>
            </a:r>
          </a:p>
          <a:p>
            <a:pPr>
              <a:buNone/>
            </a:pPr>
            <a:r>
              <a:rPr lang="en-US" sz="1000" b="1" dirty="0" smtClean="0">
                <a:latin typeface="Lucida Sans Typewriter" pitchFamily="49" charset="0"/>
              </a:rPr>
              <a:t>-&gt; Item id 19 size 200 on tray id 7 </a:t>
            </a:r>
          </a:p>
          <a:p>
            <a:pPr>
              <a:buNone/>
            </a:pPr>
            <a:r>
              <a:rPr lang="da-DK" sz="1000" b="1" dirty="0" smtClean="0">
                <a:latin typeface="Lucida Sans Typewriter" pitchFamily="49" charset="0"/>
              </a:rPr>
              <a:t>&lt; 22 &gt;---------------------------------------------</a:t>
            </a:r>
          </a:p>
          <a:p>
            <a:pPr>
              <a:buNone/>
            </a:pPr>
            <a:r>
              <a:rPr lang="en-US" sz="1000" b="1" dirty="0" smtClean="0">
                <a:latin typeface="Lucida Sans Typewriter" pitchFamily="49" charset="0"/>
              </a:rPr>
              <a:t>Simulation completed for sorter configuration</a:t>
            </a:r>
          </a:p>
          <a:p>
            <a:pPr>
              <a:buNone/>
            </a:pPr>
            <a:r>
              <a:rPr lang="da-DK" sz="1000" b="1" dirty="0" smtClean="0">
                <a:latin typeface="Lucida Sans Typewriter" pitchFamily="49" charset="0"/>
              </a:rPr>
              <a:t>---------------------------------------------</a:t>
            </a:r>
          </a:p>
          <a:p>
            <a:pPr>
              <a:buNone/>
            </a:pPr>
            <a:r>
              <a:rPr lang="da-DK" sz="1000" b="1" dirty="0" err="1" smtClean="0">
                <a:latin typeface="Lucida Sans Typewriter" pitchFamily="49" charset="0"/>
              </a:rPr>
              <a:t>Specified</a:t>
            </a:r>
            <a:r>
              <a:rPr lang="da-DK" sz="1000" b="1" dirty="0" smtClean="0">
                <a:latin typeface="Lucida Sans Typewriter" pitchFamily="49" charset="0"/>
              </a:rPr>
              <a:t> </a:t>
            </a:r>
            <a:r>
              <a:rPr lang="da-DK" sz="1000" b="1" dirty="0" err="1" smtClean="0">
                <a:latin typeface="Lucida Sans Typewriter" pitchFamily="49" charset="0"/>
              </a:rPr>
              <a:t>throughput</a:t>
            </a:r>
            <a:r>
              <a:rPr lang="da-DK" sz="1000" b="1" dirty="0" smtClean="0">
                <a:latin typeface="Lucida Sans Typewriter" pitchFamily="49" charset="0"/>
              </a:rPr>
              <a:t> [</a:t>
            </a:r>
            <a:r>
              <a:rPr lang="da-DK" sz="1000" b="1" dirty="0" err="1" smtClean="0">
                <a:latin typeface="Lucida Sans Typewriter" pitchFamily="49" charset="0"/>
              </a:rPr>
              <a:t>items/hour</a:t>
            </a:r>
            <a:r>
              <a:rPr lang="da-DK" sz="1000" b="1" dirty="0" smtClean="0">
                <a:latin typeface="Lucida Sans Typewriter" pitchFamily="49" charset="0"/>
              </a:rPr>
              <a:t>]: 10000 </a:t>
            </a:r>
          </a:p>
          <a:p>
            <a:pPr>
              <a:buNone/>
            </a:pPr>
            <a:r>
              <a:rPr lang="da-DK" sz="1000" b="1" dirty="0" smtClean="0">
                <a:latin typeface="Lucida Sans Typewriter" pitchFamily="49" charset="0"/>
              </a:rPr>
              <a:t>Sorter speed             [mm/sec]: 2000 </a:t>
            </a:r>
          </a:p>
          <a:p>
            <a:pPr>
              <a:buNone/>
            </a:pPr>
            <a:r>
              <a:rPr lang="en-US" sz="1000" b="1" dirty="0" smtClean="0">
                <a:latin typeface="Lucida Sans Typewriter" pitchFamily="49" charset="0"/>
              </a:rPr>
              <a:t>Item max size                [mm]: 1500 </a:t>
            </a:r>
          </a:p>
          <a:p>
            <a:pPr>
              <a:buNone/>
            </a:pPr>
            <a:r>
              <a:rPr lang="da-DK" sz="1000" b="1" dirty="0" smtClean="0">
                <a:latin typeface="Lucida Sans Typewriter" pitchFamily="49" charset="0"/>
              </a:rPr>
              <a:t>Item min </a:t>
            </a:r>
            <a:r>
              <a:rPr lang="da-DK" sz="1000" b="1" dirty="0" err="1" smtClean="0">
                <a:latin typeface="Lucida Sans Typewriter" pitchFamily="49" charset="0"/>
              </a:rPr>
              <a:t>size</a:t>
            </a:r>
            <a:r>
              <a:rPr lang="da-DK" sz="1000" b="1" dirty="0" smtClean="0">
                <a:latin typeface="Lucida Sans Typewriter" pitchFamily="49" charset="0"/>
              </a:rPr>
              <a:t>                [mm]: 100 </a:t>
            </a:r>
          </a:p>
          <a:p>
            <a:pPr>
              <a:buNone/>
            </a:pPr>
            <a:r>
              <a:rPr lang="en-US" sz="1000" b="1" dirty="0" smtClean="0">
                <a:latin typeface="Lucida Sans Typewriter" pitchFamily="49" charset="0"/>
              </a:rPr>
              <a:t>Tray size                    [mm]: 600 </a:t>
            </a:r>
          </a:p>
          <a:p>
            <a:pPr>
              <a:buNone/>
            </a:pPr>
            <a:r>
              <a:rPr lang="da-DK" sz="1000" b="1" i="1" u="sng" dirty="0" err="1" smtClean="0">
                <a:latin typeface="Lucida Sans Typewriter" pitchFamily="49" charset="0"/>
              </a:rPr>
              <a:t>Number</a:t>
            </a:r>
            <a:r>
              <a:rPr lang="da-DK" sz="1000" b="1" i="1" u="sng" dirty="0" smtClean="0">
                <a:latin typeface="Lucida Sans Typewriter" pitchFamily="49" charset="0"/>
              </a:rPr>
              <a:t> of </a:t>
            </a:r>
            <a:r>
              <a:rPr lang="da-DK" sz="1000" b="1" i="1" u="sng" dirty="0" err="1" smtClean="0">
                <a:latin typeface="Lucida Sans Typewriter" pitchFamily="49" charset="0"/>
              </a:rPr>
              <a:t>trays</a:t>
            </a:r>
            <a:r>
              <a:rPr lang="da-DK" sz="1000" b="1" i="1" u="sng" dirty="0" smtClean="0">
                <a:latin typeface="Lucida Sans Typewriter" pitchFamily="49" charset="0"/>
              </a:rPr>
              <a:t>                  : 20 </a:t>
            </a:r>
          </a:p>
          <a:p>
            <a:pPr>
              <a:buNone/>
            </a:pPr>
            <a:r>
              <a:rPr lang="da-DK" sz="1000" b="1" dirty="0" err="1" smtClean="0">
                <a:latin typeface="Lucida Sans Typewriter" pitchFamily="49" charset="0"/>
              </a:rPr>
              <a:t>Number</a:t>
            </a:r>
            <a:r>
              <a:rPr lang="da-DK" sz="1000" b="1" dirty="0" smtClean="0">
                <a:latin typeface="Lucida Sans Typewriter" pitchFamily="49" charset="0"/>
              </a:rPr>
              <a:t> of </a:t>
            </a:r>
            <a:r>
              <a:rPr lang="da-DK" sz="1000" b="1" dirty="0" err="1" smtClean="0">
                <a:latin typeface="Lucida Sans Typewriter" pitchFamily="49" charset="0"/>
              </a:rPr>
              <a:t>inductions</a:t>
            </a:r>
            <a:r>
              <a:rPr lang="da-DK" sz="1000" b="1" dirty="0" smtClean="0">
                <a:latin typeface="Lucida Sans Typewriter" pitchFamily="49" charset="0"/>
              </a:rPr>
              <a:t>             : 3 </a:t>
            </a:r>
          </a:p>
          <a:p>
            <a:pPr>
              <a:buNone/>
            </a:pPr>
            <a:r>
              <a:rPr lang="da-DK" sz="1000" b="1" dirty="0" err="1" smtClean="0">
                <a:latin typeface="Lucida Sans Typewriter" pitchFamily="49" charset="0"/>
              </a:rPr>
              <a:t>Induction</a:t>
            </a:r>
            <a:r>
              <a:rPr lang="da-DK" sz="1000" b="1" dirty="0" smtClean="0">
                <a:latin typeface="Lucida Sans Typewriter" pitchFamily="49" charset="0"/>
              </a:rPr>
              <a:t> rate                   : 2 </a:t>
            </a:r>
          </a:p>
          <a:p>
            <a:pPr>
              <a:buNone/>
            </a:pPr>
            <a:r>
              <a:rPr lang="da-DK" sz="1000" b="1" dirty="0" err="1" smtClean="0">
                <a:latin typeface="Lucida Sans Typewriter" pitchFamily="49" charset="0"/>
              </a:rPr>
              <a:t>Induction</a:t>
            </a:r>
            <a:r>
              <a:rPr lang="da-DK" sz="1000" b="1" dirty="0" smtClean="0">
                <a:latin typeface="Lucida Sans Typewriter" pitchFamily="49" charset="0"/>
              </a:rPr>
              <a:t> separation      [</a:t>
            </a:r>
            <a:r>
              <a:rPr lang="da-DK" sz="1000" b="1" dirty="0" err="1" smtClean="0">
                <a:latin typeface="Lucida Sans Typewriter" pitchFamily="49" charset="0"/>
              </a:rPr>
              <a:t>trays</a:t>
            </a:r>
            <a:r>
              <a:rPr lang="da-DK" sz="1000" b="1" dirty="0" smtClean="0">
                <a:latin typeface="Lucida Sans Typewriter" pitchFamily="49" charset="0"/>
              </a:rPr>
              <a:t>]: 2 </a:t>
            </a:r>
          </a:p>
          <a:p>
            <a:pPr>
              <a:buNone/>
            </a:pPr>
            <a:r>
              <a:rPr lang="da-DK" sz="1000" b="1" dirty="0" smtClean="0">
                <a:latin typeface="Lucida Sans Typewriter" pitchFamily="49" charset="0"/>
              </a:rPr>
              <a:t>----------------------------------------------</a:t>
            </a:r>
          </a:p>
          <a:p>
            <a:pPr>
              <a:buNone/>
            </a:pPr>
            <a:r>
              <a:rPr lang="en-US" sz="1000" b="1" i="1" u="sng" dirty="0" smtClean="0">
                <a:latin typeface="Lucida Sans Typewriter" pitchFamily="49" charset="0"/>
              </a:rPr>
              <a:t>Number of trays with items       : 19 </a:t>
            </a:r>
          </a:p>
          <a:p>
            <a:pPr>
              <a:buNone/>
            </a:pPr>
            <a:r>
              <a:rPr lang="en-US" sz="1000" b="1" dirty="0" smtClean="0">
                <a:latin typeface="Lucida Sans Typewriter" pitchFamily="49" charset="0"/>
              </a:rPr>
              <a:t>Two tray items on sorter         : 0</a:t>
            </a:r>
          </a:p>
          <a:p>
            <a:pPr>
              <a:buNone/>
            </a:pPr>
            <a:r>
              <a:rPr lang="en-US" sz="1000" b="1" dirty="0" smtClean="0">
                <a:latin typeface="Lucida Sans Typewriter" pitchFamily="49" charset="0"/>
              </a:rPr>
              <a:t>Number of tray steps             : 23 </a:t>
            </a:r>
          </a:p>
          <a:p>
            <a:pPr>
              <a:buNone/>
            </a:pPr>
            <a:r>
              <a:rPr lang="en-US" sz="1000" b="1" dirty="0" smtClean="0">
                <a:latin typeface="Lucida Sans Typewriter" pitchFamily="49" charset="0"/>
              </a:rPr>
              <a:t>Number of inducted items         : 19 </a:t>
            </a:r>
          </a:p>
          <a:p>
            <a:pPr>
              <a:buNone/>
            </a:pPr>
            <a:r>
              <a:rPr lang="da-DK" sz="1000" b="1" dirty="0" err="1" smtClean="0">
                <a:latin typeface="Lucida Sans Typewriter" pitchFamily="49" charset="0"/>
              </a:rPr>
              <a:t>Calculated</a:t>
            </a:r>
            <a:r>
              <a:rPr lang="da-DK" sz="1000" b="1" dirty="0" smtClean="0">
                <a:latin typeface="Lucida Sans Typewriter" pitchFamily="49" charset="0"/>
              </a:rPr>
              <a:t> </a:t>
            </a:r>
            <a:r>
              <a:rPr lang="da-DK" sz="1000" b="1" dirty="0" err="1" smtClean="0">
                <a:latin typeface="Lucida Sans Typewriter" pitchFamily="49" charset="0"/>
              </a:rPr>
              <a:t>throughput</a:t>
            </a:r>
            <a:r>
              <a:rPr lang="da-DK" sz="1000" b="1" dirty="0" smtClean="0">
                <a:latin typeface="Lucida Sans Typewriter" pitchFamily="49" charset="0"/>
              </a:rPr>
              <a:t>[</a:t>
            </a:r>
            <a:r>
              <a:rPr lang="da-DK" sz="1000" b="1" dirty="0" err="1" smtClean="0">
                <a:latin typeface="Lucida Sans Typewriter" pitchFamily="49" charset="0"/>
              </a:rPr>
              <a:t>items/hour</a:t>
            </a:r>
            <a:r>
              <a:rPr lang="da-DK" sz="1000" b="1" dirty="0" smtClean="0">
                <a:latin typeface="Lucida Sans Typewriter" pitchFamily="49" charset="0"/>
              </a:rPr>
              <a:t>]: 9913 </a:t>
            </a:r>
          </a:p>
          <a:p>
            <a:pPr>
              <a:buNone/>
            </a:pPr>
            <a:r>
              <a:rPr lang="da-DK" sz="1000" b="1" dirty="0" smtClean="0">
                <a:latin typeface="Lucida Sans Typewriter" pitchFamily="49" charset="0"/>
              </a:rPr>
              <a:t>----------------------------------------------</a:t>
            </a:r>
          </a:p>
          <a:p>
            <a:pPr>
              <a:buNone/>
            </a:pPr>
            <a:r>
              <a:rPr lang="da-DK" sz="1000" b="1" dirty="0" smtClean="0">
                <a:latin typeface="Lucida Sans Typewriter" pitchFamily="49" charset="0"/>
              </a:rPr>
              <a:t>      ****  Sorter is not </a:t>
            </a:r>
            <a:r>
              <a:rPr lang="da-DK" sz="1000" b="1" dirty="0" err="1" smtClean="0">
                <a:latin typeface="Lucida Sans Typewriter" pitchFamily="49" charset="0"/>
              </a:rPr>
              <a:t>full</a:t>
            </a:r>
            <a:r>
              <a:rPr lang="da-DK" sz="1000" b="1" dirty="0" smtClean="0">
                <a:latin typeface="Lucida Sans Typewriter" pitchFamily="49" charset="0"/>
              </a:rPr>
              <a:t>  ****</a:t>
            </a:r>
          </a:p>
          <a:p>
            <a:pPr>
              <a:buNone/>
            </a:pPr>
            <a:r>
              <a:rPr lang="da-DK" sz="1000" b="1" dirty="0" smtClean="0">
                <a:latin typeface="Lucida Sans Typewriter" pitchFamily="49" charset="0"/>
              </a:rPr>
              <a:t>----------------------------------------------</a:t>
            </a:r>
          </a:p>
          <a:p>
            <a:pPr>
              <a:buNone/>
            </a:pPr>
            <a:r>
              <a:rPr lang="da-DK" sz="1000" b="1" dirty="0" smtClean="0">
                <a:latin typeface="Lucida Sans Typewriter" pitchFamily="49" charset="0"/>
              </a:rPr>
              <a:t>new World().Run() = ()</a:t>
            </a:r>
            <a:endParaRPr lang="da-DK" sz="1000" b="1" dirty="0">
              <a:latin typeface="Lucida Sans Typewriter" pitchFamily="49" charset="0"/>
            </a:endParaRP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C17E25-4310-4C5C-8007-111F054CEEF6}" type="slidenum">
              <a:rPr lang="da-DK" smtClean="0"/>
              <a:pPr>
                <a:defRPr/>
              </a:pPr>
              <a:t>12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Today’s</a:t>
            </a:r>
            <a:r>
              <a:rPr lang="da-DK" dirty="0" smtClean="0"/>
              <a:t> </a:t>
            </a:r>
            <a:r>
              <a:rPr lang="da-DK" dirty="0" err="1" smtClean="0"/>
              <a:t>presentation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 smtClean="0"/>
          </a:p>
          <a:p>
            <a:endParaRPr lang="da-DK" dirty="0" smtClean="0"/>
          </a:p>
          <a:p>
            <a:r>
              <a:rPr lang="da-DK" dirty="0" smtClean="0"/>
              <a:t>Status </a:t>
            </a:r>
            <a:r>
              <a:rPr lang="da-DK" dirty="0" err="1" smtClean="0"/>
              <a:t>on</a:t>
            </a:r>
            <a:r>
              <a:rPr lang="da-DK" dirty="0" smtClean="0"/>
              <a:t> real-time model</a:t>
            </a:r>
          </a:p>
          <a:p>
            <a:endParaRPr lang="da-DK" dirty="0" smtClean="0"/>
          </a:p>
          <a:p>
            <a:r>
              <a:rPr lang="da-DK" dirty="0" err="1" smtClean="0"/>
              <a:t>Update</a:t>
            </a:r>
            <a:r>
              <a:rPr lang="da-DK" dirty="0" smtClean="0"/>
              <a:t> </a:t>
            </a:r>
            <a:r>
              <a:rPr lang="da-DK" dirty="0" err="1" smtClean="0"/>
              <a:t>on</a:t>
            </a:r>
            <a:r>
              <a:rPr lang="da-DK" dirty="0" smtClean="0"/>
              <a:t> </a:t>
            </a:r>
            <a:r>
              <a:rPr lang="da-DK" dirty="0" err="1" smtClean="0"/>
              <a:t>concurrent</a:t>
            </a:r>
            <a:r>
              <a:rPr lang="da-DK" dirty="0" smtClean="0"/>
              <a:t> model </a:t>
            </a:r>
            <a:r>
              <a:rPr lang="da-DK" dirty="0" err="1" smtClean="0"/>
              <a:t>behavior</a:t>
            </a:r>
            <a:r>
              <a:rPr lang="da-DK" dirty="0" smtClean="0"/>
              <a:t> (UML)</a:t>
            </a:r>
          </a:p>
          <a:p>
            <a:endParaRPr lang="da-DK" dirty="0" smtClean="0"/>
          </a:p>
          <a:p>
            <a:r>
              <a:rPr lang="da-DK" dirty="0" err="1" smtClean="0"/>
              <a:t>Update</a:t>
            </a:r>
            <a:r>
              <a:rPr lang="da-DK" dirty="0" smtClean="0"/>
              <a:t> </a:t>
            </a:r>
            <a:r>
              <a:rPr lang="da-DK" dirty="0" err="1" smtClean="0"/>
              <a:t>on</a:t>
            </a:r>
            <a:r>
              <a:rPr lang="da-DK" dirty="0" smtClean="0"/>
              <a:t> real-time model (VDM)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C17E25-4310-4C5C-8007-111F054CEEF6}" type="slidenum">
              <a:rPr lang="da-DK" smtClean="0"/>
              <a:pPr>
                <a:defRPr/>
              </a:pPr>
              <a:t>2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Status for RT model</a:t>
            </a:r>
          </a:p>
        </p:txBody>
      </p:sp>
      <p:sp>
        <p:nvSpPr>
          <p:cNvPr id="36866" name="Pladsholder til indhold 2"/>
          <p:cNvSpPr>
            <a:spLocks noGrp="1"/>
          </p:cNvSpPr>
          <p:nvPr>
            <p:ph idx="1"/>
          </p:nvPr>
        </p:nvSpPr>
        <p:spPr>
          <a:xfrm>
            <a:off x="828981" y="1415374"/>
            <a:ext cx="7809182" cy="5277255"/>
          </a:xfrm>
        </p:spPr>
        <p:txBody>
          <a:bodyPr/>
          <a:lstStyle/>
          <a:p>
            <a:r>
              <a:rPr lang="en-US" sz="2000" dirty="0" smtClean="0"/>
              <a:t>Thread’s deployed to CPU’s</a:t>
            </a:r>
          </a:p>
          <a:p>
            <a:r>
              <a:rPr lang="en-US" sz="2000" dirty="0" smtClean="0"/>
              <a:t>CPU for each induction</a:t>
            </a:r>
          </a:p>
          <a:p>
            <a:r>
              <a:rPr lang="en-US" sz="2000" dirty="0" err="1" smtClean="0"/>
              <a:t>TrayAllocator</a:t>
            </a:r>
            <a:r>
              <a:rPr lang="en-US" sz="2000" dirty="0" smtClean="0"/>
              <a:t> on a central CPU controller</a:t>
            </a:r>
          </a:p>
          <a:p>
            <a:r>
              <a:rPr lang="en-US" sz="2000" dirty="0" smtClean="0"/>
              <a:t>Removed </a:t>
            </a:r>
            <a:r>
              <a:rPr lang="en-US" sz="2000" dirty="0" err="1" smtClean="0"/>
              <a:t>TimeStamp</a:t>
            </a:r>
            <a:r>
              <a:rPr lang="en-US" sz="2000" dirty="0" smtClean="0"/>
              <a:t> and </a:t>
            </a:r>
            <a:r>
              <a:rPr lang="en-US" sz="2000" dirty="0" err="1" smtClean="0"/>
              <a:t>TrayStep</a:t>
            </a:r>
            <a:endParaRPr lang="en-US" sz="2000" dirty="0" smtClean="0"/>
          </a:p>
          <a:p>
            <a:r>
              <a:rPr lang="en-US" sz="2000" dirty="0" smtClean="0"/>
              <a:t>Made </a:t>
            </a:r>
            <a:r>
              <a:rPr lang="en-US" sz="2000" b="1" dirty="0" smtClean="0"/>
              <a:t>periodic</a:t>
            </a:r>
            <a:r>
              <a:rPr lang="en-US" sz="2000" dirty="0" smtClean="0"/>
              <a:t> thread for </a:t>
            </a:r>
            <a:r>
              <a:rPr lang="en-US" sz="2000" dirty="0" err="1" smtClean="0"/>
              <a:t>TrayAllocator</a:t>
            </a:r>
            <a:endParaRPr lang="en-US" sz="2000" dirty="0" smtClean="0"/>
          </a:p>
          <a:p>
            <a:r>
              <a:rPr lang="en-US" sz="2000" b="1" dirty="0" smtClean="0"/>
              <a:t>d</a:t>
            </a:r>
            <a:r>
              <a:rPr lang="en-US" sz="2000" b="1" dirty="0" smtClean="0"/>
              <a:t>uration</a:t>
            </a:r>
            <a:r>
              <a:rPr lang="en-US" sz="2000" dirty="0" smtClean="0"/>
              <a:t> used for induction rate</a:t>
            </a:r>
            <a:endParaRPr lang="en-US" sz="2000" dirty="0" smtClean="0"/>
          </a:p>
          <a:p>
            <a:r>
              <a:rPr lang="en-US" sz="2000" dirty="0" smtClean="0"/>
              <a:t>V</a:t>
            </a:r>
            <a:r>
              <a:rPr lang="en-US" sz="2000" dirty="0" smtClean="0"/>
              <a:t>ersion </a:t>
            </a:r>
            <a:r>
              <a:rPr lang="en-US" sz="2000" dirty="0" smtClean="0"/>
              <a:t>running </a:t>
            </a:r>
          </a:p>
          <a:p>
            <a:endParaRPr lang="en-US" sz="1200" dirty="0" smtClean="0"/>
          </a:p>
          <a:p>
            <a:pPr>
              <a:buNone/>
            </a:pPr>
            <a:r>
              <a:rPr lang="en-US" b="1" dirty="0" smtClean="0"/>
              <a:t>Issues for next time</a:t>
            </a:r>
          </a:p>
          <a:p>
            <a:r>
              <a:rPr lang="en-US" sz="2000" dirty="0" smtClean="0"/>
              <a:t>How to feed items on based on </a:t>
            </a:r>
            <a:r>
              <a:rPr lang="en-US" sz="2000" dirty="0" smtClean="0"/>
              <a:t>time?</a:t>
            </a:r>
          </a:p>
          <a:p>
            <a:r>
              <a:rPr lang="en-US" sz="2000" dirty="0" smtClean="0"/>
              <a:t>Alternative deployment one CPU for two </a:t>
            </a:r>
            <a:r>
              <a:rPr lang="en-US" sz="2000" dirty="0" err="1" smtClean="0"/>
              <a:t>InductionControllers</a:t>
            </a:r>
            <a:endParaRPr lang="en-US" sz="2000" dirty="0" smtClean="0"/>
          </a:p>
          <a:p>
            <a:r>
              <a:rPr lang="en-US" sz="2000" dirty="0" smtClean="0"/>
              <a:t>Error reading </a:t>
            </a:r>
            <a:r>
              <a:rPr lang="en-US" sz="2000" dirty="0" err="1" smtClean="0"/>
              <a:t>logrt</a:t>
            </a:r>
            <a:r>
              <a:rPr lang="en-US" sz="2000" dirty="0" smtClean="0"/>
              <a:t>?</a:t>
            </a:r>
          </a:p>
          <a:p>
            <a:pPr lvl="1"/>
            <a:r>
              <a:rPr lang="en-US" sz="1800" dirty="0" smtClean="0"/>
              <a:t>(30 </a:t>
            </a:r>
            <a:r>
              <a:rPr lang="en-US" sz="1800" dirty="0" smtClean="0"/>
              <a:t>errors </a:t>
            </a:r>
            <a:r>
              <a:rPr lang="en-US" sz="1800" dirty="0" err="1" smtClean="0"/>
              <a:t>encoutered</a:t>
            </a:r>
            <a:r>
              <a:rPr lang="en-US" sz="1800" dirty="0" smtClean="0"/>
              <a:t> in </a:t>
            </a:r>
            <a:r>
              <a:rPr lang="en-US" sz="1800" dirty="0" smtClean="0"/>
              <a:t>file) </a:t>
            </a:r>
            <a:endParaRPr lang="en-US" sz="1800" dirty="0" smtClean="0"/>
          </a:p>
          <a:p>
            <a:r>
              <a:rPr lang="en-US" sz="2000" dirty="0" smtClean="0"/>
              <a:t>Why we can’t fill the sorter (19/20</a:t>
            </a:r>
            <a:r>
              <a:rPr lang="en-US" sz="2000" dirty="0" smtClean="0"/>
              <a:t>)?</a:t>
            </a:r>
            <a:endParaRPr lang="en-US" sz="2000" dirty="0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 err="1" smtClean="0"/>
              <a:t>Sortation</a:t>
            </a:r>
            <a:r>
              <a:rPr lang="da-DK" dirty="0" smtClean="0"/>
              <a:t> System, </a:t>
            </a:r>
            <a:r>
              <a:rPr lang="da-DK" dirty="0" err="1" smtClean="0"/>
              <a:t>Tray</a:t>
            </a:r>
            <a:r>
              <a:rPr lang="da-DK" dirty="0" smtClean="0"/>
              <a:t> </a:t>
            </a:r>
            <a:r>
              <a:rPr lang="da-DK" dirty="0" err="1" smtClean="0"/>
              <a:t>Allocation</a:t>
            </a:r>
            <a:r>
              <a:rPr lang="da-DK" dirty="0" smtClean="0"/>
              <a:t> </a:t>
            </a:r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D221FB-3C20-40B4-BF25-154B8D7056F0}" type="slidenum">
              <a:rPr lang="da-DK" smtClean="0"/>
              <a:pPr>
                <a:defRPr/>
              </a:pPr>
              <a:t>3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1 Título"/>
          <p:cNvSpPr>
            <a:spLocks noGrp="1"/>
          </p:cNvSpPr>
          <p:nvPr>
            <p:ph type="title"/>
          </p:nvPr>
        </p:nvSpPr>
        <p:spPr>
          <a:xfrm>
            <a:off x="457200" y="479425"/>
            <a:ext cx="8229600" cy="850900"/>
          </a:xfrm>
        </p:spPr>
        <p:txBody>
          <a:bodyPr/>
          <a:lstStyle/>
          <a:p>
            <a:r>
              <a:rPr lang="en-US" sz="2000" dirty="0" smtClean="0"/>
              <a:t>Object </a:t>
            </a:r>
            <a:r>
              <a:rPr lang="en-US" sz="2000" dirty="0" smtClean="0"/>
              <a:t>diagram concurrent version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E5420D-869A-4E13-B8BE-D94AD5A9607B}" type="slidenum">
              <a:rPr lang="da-DK" smtClean="0"/>
              <a:pPr>
                <a:defRPr/>
              </a:pPr>
              <a:t>4</a:t>
            </a:fld>
            <a:endParaRPr lang="da-DK"/>
          </a:p>
        </p:txBody>
      </p:sp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5488" y="1749425"/>
            <a:ext cx="8072437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el 1"/>
          <p:cNvSpPr>
            <a:spLocks noGrp="1"/>
          </p:cNvSpPr>
          <p:nvPr>
            <p:ph type="title"/>
          </p:nvPr>
        </p:nvSpPr>
        <p:spPr>
          <a:xfrm>
            <a:off x="457200" y="234950"/>
            <a:ext cx="8229600" cy="850900"/>
          </a:xfrm>
        </p:spPr>
        <p:txBody>
          <a:bodyPr/>
          <a:lstStyle/>
          <a:p>
            <a:r>
              <a:rPr lang="en-US" sz="1800" dirty="0" smtClean="0"/>
              <a:t>Behavior </a:t>
            </a:r>
            <a:r>
              <a:rPr lang="en-US" sz="1800" dirty="0" smtClean="0"/>
              <a:t>of concurrent model (Sequence #1)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7D2A3C-487C-4818-99C2-90D8C5819888}" type="slidenum">
              <a:rPr lang="da-DK" smtClean="0"/>
              <a:pPr>
                <a:defRPr/>
              </a:pPr>
              <a:t>5</a:t>
            </a:fld>
            <a:endParaRPr lang="da-DK"/>
          </a:p>
        </p:txBody>
      </p:sp>
      <p:sp>
        <p:nvSpPr>
          <p:cNvPr id="7" name="Pladsholder til indhold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5097" y="1151309"/>
            <a:ext cx="7077075" cy="992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el 1"/>
          <p:cNvSpPr>
            <a:spLocks noGrp="1"/>
          </p:cNvSpPr>
          <p:nvPr>
            <p:ph type="title"/>
          </p:nvPr>
        </p:nvSpPr>
        <p:spPr>
          <a:xfrm>
            <a:off x="457200" y="234950"/>
            <a:ext cx="8229600" cy="850900"/>
          </a:xfrm>
        </p:spPr>
        <p:txBody>
          <a:bodyPr/>
          <a:lstStyle/>
          <a:p>
            <a:r>
              <a:rPr lang="en-US" sz="1800" dirty="0" smtClean="0"/>
              <a:t>Behavior of concurrent model (Sequence part #2)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7D2A3C-487C-4818-99C2-90D8C5819888}" type="slidenum">
              <a:rPr lang="da-DK" smtClean="0"/>
              <a:pPr>
                <a:defRPr/>
              </a:pPr>
              <a:t>6</a:t>
            </a:fld>
            <a:endParaRPr lang="da-DK"/>
          </a:p>
        </p:txBody>
      </p:sp>
      <p:sp>
        <p:nvSpPr>
          <p:cNvPr id="7" name="Pladsholder til indhold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2918" y="-3226138"/>
            <a:ext cx="7077075" cy="992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dirty="0" smtClean="0"/>
              <a:t>RT version of SC – system</a:t>
            </a:r>
            <a:r>
              <a:rPr lang="da-DK" dirty="0" smtClean="0"/>
              <a:t> </a:t>
            </a:r>
          </a:p>
        </p:txBody>
      </p:sp>
      <p:sp>
        <p:nvSpPr>
          <p:cNvPr id="37890" name="Pladsholder til indhold 2"/>
          <p:cNvSpPr>
            <a:spLocks noGrp="1"/>
          </p:cNvSpPr>
          <p:nvPr>
            <p:ph idx="1"/>
          </p:nvPr>
        </p:nvSpPr>
        <p:spPr>
          <a:xfrm>
            <a:off x="819251" y="1279186"/>
            <a:ext cx="7850187" cy="4622800"/>
          </a:xfrm>
        </p:spPr>
        <p:txBody>
          <a:bodyPr/>
          <a:lstStyle/>
          <a:p>
            <a:pPr>
              <a:buFontTx/>
              <a:buNone/>
            </a:pPr>
            <a:r>
              <a:rPr lang="da-DK" sz="1200" b="1" dirty="0" err="1" smtClean="0"/>
              <a:t>instance</a:t>
            </a:r>
            <a:r>
              <a:rPr lang="da-DK" sz="1200" b="1" dirty="0" smtClean="0"/>
              <a:t> variables</a:t>
            </a:r>
          </a:p>
          <a:p>
            <a:pPr>
              <a:buFontTx/>
              <a:buNone/>
            </a:pPr>
            <a:r>
              <a:rPr lang="da-DK" sz="1200" dirty="0" smtClean="0"/>
              <a:t>cpuIC1 : CPU := </a:t>
            </a:r>
            <a:r>
              <a:rPr lang="da-DK" sz="1200" b="1" dirty="0" smtClean="0"/>
              <a:t>new CPU (&lt;FCFS&gt;,1E6);</a:t>
            </a:r>
          </a:p>
          <a:p>
            <a:pPr>
              <a:buFontTx/>
              <a:buNone/>
            </a:pPr>
            <a:r>
              <a:rPr lang="da-DK" sz="1200" dirty="0" smtClean="0"/>
              <a:t>cpuIC2 : CPU := </a:t>
            </a:r>
            <a:r>
              <a:rPr lang="da-DK" sz="1200" b="1" dirty="0" smtClean="0"/>
              <a:t>new CPU (&lt;FCFS&gt;,1E6);</a:t>
            </a:r>
          </a:p>
          <a:p>
            <a:pPr>
              <a:buFontTx/>
              <a:buNone/>
            </a:pPr>
            <a:r>
              <a:rPr lang="da-DK" sz="1200" dirty="0" smtClean="0"/>
              <a:t>cpuIC3 : CPU := </a:t>
            </a:r>
            <a:r>
              <a:rPr lang="da-DK" sz="1200" b="1" dirty="0" smtClean="0"/>
              <a:t>new CPU (&lt;FP&gt;,1E9);</a:t>
            </a:r>
          </a:p>
          <a:p>
            <a:pPr>
              <a:buFontTx/>
              <a:buNone/>
            </a:pPr>
            <a:r>
              <a:rPr lang="pt-BR" sz="1200" dirty="0" smtClean="0"/>
              <a:t>cpuTA4 : CPU := </a:t>
            </a:r>
            <a:r>
              <a:rPr lang="pt-BR" sz="1200" b="1" dirty="0" smtClean="0"/>
              <a:t>new CPU (&lt;FCFS&gt;,1E6);</a:t>
            </a:r>
          </a:p>
          <a:p>
            <a:pPr>
              <a:buFontTx/>
              <a:buNone/>
            </a:pPr>
            <a:r>
              <a:rPr lang="en-US" sz="1200" dirty="0" smtClean="0"/>
              <a:t>bus1 : BUS := </a:t>
            </a:r>
            <a:r>
              <a:rPr lang="en-US" sz="1200" b="1" dirty="0" smtClean="0"/>
              <a:t>new BUS (&lt;FCFS&gt;,1E3,{cpuIC1,cpuTA4});</a:t>
            </a:r>
          </a:p>
          <a:p>
            <a:pPr>
              <a:buFontTx/>
              <a:buNone/>
            </a:pPr>
            <a:r>
              <a:rPr lang="en-US" sz="1200" dirty="0" smtClean="0"/>
              <a:t>bus2 : BUS := </a:t>
            </a:r>
            <a:r>
              <a:rPr lang="en-US" sz="1200" b="1" dirty="0" smtClean="0"/>
              <a:t>new BUS (&lt;FCFS&gt;,1E3,{cpuIC2,cpuTA4});</a:t>
            </a:r>
          </a:p>
          <a:p>
            <a:pPr>
              <a:buFontTx/>
              <a:buNone/>
            </a:pPr>
            <a:r>
              <a:rPr lang="en-US" sz="1200" dirty="0" smtClean="0"/>
              <a:t>bus3 : BUS := </a:t>
            </a:r>
            <a:r>
              <a:rPr lang="en-US" sz="1200" b="1" dirty="0" smtClean="0"/>
              <a:t>new BUS (&lt;FCFS&gt;,1E3,{cpuIC3,cpuTA4});</a:t>
            </a:r>
          </a:p>
          <a:p>
            <a:pPr>
              <a:buFontTx/>
              <a:buNone/>
            </a:pPr>
            <a:endParaRPr lang="en-US" sz="1200" b="1" dirty="0" smtClean="0"/>
          </a:p>
          <a:p>
            <a:pPr>
              <a:buNone/>
            </a:pPr>
            <a:r>
              <a:rPr lang="en-US" sz="1200" b="1" dirty="0" smtClean="0"/>
              <a:t>public static ic1 : </a:t>
            </a:r>
            <a:r>
              <a:rPr lang="en-US" sz="1200" b="1" dirty="0" err="1" smtClean="0"/>
              <a:t>InductionController</a:t>
            </a:r>
            <a:r>
              <a:rPr lang="en-US" sz="1200" b="1" dirty="0" smtClean="0"/>
              <a:t> := new </a:t>
            </a:r>
            <a:r>
              <a:rPr lang="en-US" sz="1200" b="1" dirty="0" err="1" smtClean="0"/>
              <a:t>InductionController</a:t>
            </a:r>
            <a:r>
              <a:rPr lang="en-US" sz="1200" b="1" dirty="0" smtClean="0"/>
              <a:t>(1);</a:t>
            </a:r>
          </a:p>
          <a:p>
            <a:pPr>
              <a:buNone/>
            </a:pPr>
            <a:r>
              <a:rPr lang="en-US" sz="1200" b="1" dirty="0" smtClean="0"/>
              <a:t>public static ic2 : </a:t>
            </a:r>
            <a:r>
              <a:rPr lang="en-US" sz="1200" b="1" dirty="0" err="1" smtClean="0"/>
              <a:t>InductionController</a:t>
            </a:r>
            <a:r>
              <a:rPr lang="en-US" sz="1200" b="1" dirty="0" smtClean="0"/>
              <a:t> := new </a:t>
            </a:r>
            <a:r>
              <a:rPr lang="en-US" sz="1200" b="1" dirty="0" err="1" smtClean="0"/>
              <a:t>InductionController</a:t>
            </a:r>
            <a:r>
              <a:rPr lang="en-US" sz="1200" b="1" dirty="0" smtClean="0"/>
              <a:t>(2);</a:t>
            </a:r>
          </a:p>
          <a:p>
            <a:pPr>
              <a:buNone/>
            </a:pPr>
            <a:r>
              <a:rPr lang="en-US" sz="1200" b="1" dirty="0" smtClean="0"/>
              <a:t>public static ic3 : </a:t>
            </a:r>
            <a:r>
              <a:rPr lang="en-US" sz="1200" b="1" dirty="0" err="1" smtClean="0"/>
              <a:t>InductionController</a:t>
            </a:r>
            <a:r>
              <a:rPr lang="en-US" sz="1200" b="1" dirty="0" smtClean="0"/>
              <a:t> := new </a:t>
            </a:r>
            <a:r>
              <a:rPr lang="en-US" sz="1200" b="1" dirty="0" err="1" smtClean="0"/>
              <a:t>InductionController</a:t>
            </a:r>
            <a:r>
              <a:rPr lang="en-US" sz="1200" b="1" dirty="0" smtClean="0"/>
              <a:t>(3);</a:t>
            </a:r>
          </a:p>
          <a:p>
            <a:pPr>
              <a:buNone/>
            </a:pPr>
            <a:r>
              <a:rPr lang="en-US" sz="1200" b="1" dirty="0" smtClean="0"/>
              <a:t>public static </a:t>
            </a:r>
            <a:r>
              <a:rPr lang="en-US" sz="1200" b="1" dirty="0" err="1" smtClean="0"/>
              <a:t>inductionGroup</a:t>
            </a:r>
            <a:r>
              <a:rPr lang="en-US" sz="1200" b="1" dirty="0" smtClean="0"/>
              <a:t> : </a:t>
            </a:r>
            <a:r>
              <a:rPr lang="en-US" sz="1200" b="1" dirty="0" err="1" smtClean="0"/>
              <a:t>seq</a:t>
            </a:r>
            <a:r>
              <a:rPr lang="en-US" sz="1200" b="1" dirty="0" smtClean="0"/>
              <a:t> of </a:t>
            </a:r>
            <a:r>
              <a:rPr lang="en-US" sz="1200" b="1" dirty="0" err="1" smtClean="0"/>
              <a:t>InductionController</a:t>
            </a:r>
            <a:r>
              <a:rPr lang="en-US" sz="1200" b="1" dirty="0" smtClean="0"/>
              <a:t> := [ic1, ic2, ic3];</a:t>
            </a:r>
          </a:p>
          <a:p>
            <a:pPr>
              <a:buNone/>
            </a:pPr>
            <a:r>
              <a:rPr lang="en-US" sz="1200" b="1" dirty="0" smtClean="0"/>
              <a:t>public static allocator : </a:t>
            </a:r>
            <a:r>
              <a:rPr lang="en-US" sz="1200" b="1" dirty="0" err="1" smtClean="0"/>
              <a:t>TrayAllocator</a:t>
            </a:r>
            <a:r>
              <a:rPr lang="en-US" sz="1200" b="1" dirty="0" smtClean="0"/>
              <a:t> := new </a:t>
            </a:r>
            <a:r>
              <a:rPr lang="en-US" sz="1200" b="1" dirty="0" err="1" smtClean="0"/>
              <a:t>TrayAllocator</a:t>
            </a:r>
            <a:r>
              <a:rPr lang="en-US" sz="1200" b="1" dirty="0" smtClean="0"/>
              <a:t>(</a:t>
            </a:r>
            <a:r>
              <a:rPr lang="en-US" sz="1200" b="1" dirty="0" err="1" smtClean="0"/>
              <a:t>inductionGroup</a:t>
            </a:r>
            <a:r>
              <a:rPr lang="en-US" sz="1200" b="1" dirty="0" smtClean="0"/>
              <a:t>);</a:t>
            </a:r>
          </a:p>
          <a:p>
            <a:pPr>
              <a:buFontTx/>
              <a:buNone/>
            </a:pPr>
            <a:endParaRPr lang="da-DK" sz="1200" dirty="0" smtClean="0"/>
          </a:p>
          <a:p>
            <a:pPr>
              <a:buFontTx/>
              <a:buNone/>
            </a:pPr>
            <a:r>
              <a:rPr lang="da-DK" sz="1200" b="1" dirty="0" smtClean="0"/>
              <a:t>operations</a:t>
            </a:r>
            <a:endParaRPr lang="da-DK" sz="1200" dirty="0" smtClean="0"/>
          </a:p>
          <a:p>
            <a:pPr>
              <a:buFontTx/>
              <a:buNone/>
            </a:pPr>
            <a:r>
              <a:rPr lang="da-DK" sz="1200" b="1" dirty="0" smtClean="0"/>
              <a:t>public SC: () ==&gt; SC</a:t>
            </a:r>
          </a:p>
          <a:p>
            <a:pPr>
              <a:buFontTx/>
              <a:buNone/>
            </a:pPr>
            <a:r>
              <a:rPr lang="da-DK" sz="1200" dirty="0" smtClean="0"/>
              <a:t>SC() ==</a:t>
            </a:r>
          </a:p>
          <a:p>
            <a:pPr>
              <a:buFontTx/>
              <a:buNone/>
            </a:pPr>
            <a:r>
              <a:rPr lang="da-DK" sz="1200" dirty="0" smtClean="0"/>
              <a:t>(</a:t>
            </a:r>
          </a:p>
          <a:p>
            <a:pPr>
              <a:buFontTx/>
              <a:buNone/>
            </a:pPr>
            <a:r>
              <a:rPr lang="da-DK" sz="1200" dirty="0" smtClean="0"/>
              <a:t>	cpuIC1.deploy(ic1);</a:t>
            </a:r>
          </a:p>
          <a:p>
            <a:pPr>
              <a:buFontTx/>
              <a:buNone/>
            </a:pPr>
            <a:r>
              <a:rPr lang="da-DK" sz="1200" dirty="0" smtClean="0"/>
              <a:t>	cpuIC2.deploy(ic2);</a:t>
            </a:r>
          </a:p>
          <a:p>
            <a:pPr>
              <a:buFontTx/>
              <a:buNone/>
            </a:pPr>
            <a:r>
              <a:rPr lang="da-DK" sz="1200" dirty="0" smtClean="0"/>
              <a:t>	cpuIC3.deploy(ic3);</a:t>
            </a:r>
          </a:p>
          <a:p>
            <a:pPr>
              <a:buFontTx/>
              <a:buNone/>
            </a:pPr>
            <a:r>
              <a:rPr lang="da-DK" sz="1200" dirty="0" smtClean="0"/>
              <a:t>	cpuTA4.deploy(</a:t>
            </a:r>
            <a:r>
              <a:rPr lang="da-DK" sz="1200" dirty="0" err="1" smtClean="0"/>
              <a:t>allocator</a:t>
            </a:r>
            <a:r>
              <a:rPr lang="da-DK" sz="1200" dirty="0" smtClean="0"/>
              <a:t>);</a:t>
            </a:r>
          </a:p>
          <a:p>
            <a:pPr>
              <a:buFontTx/>
              <a:buNone/>
            </a:pPr>
            <a:r>
              <a:rPr lang="da-DK" sz="1200" dirty="0" smtClean="0"/>
              <a:t>);</a:t>
            </a:r>
          </a:p>
          <a:p>
            <a:pPr>
              <a:buFontTx/>
              <a:buNone/>
            </a:pPr>
            <a:endParaRPr lang="da-DK" dirty="0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88F8C0-55EE-4E1E-A62D-E58509415DE1}" type="slidenum">
              <a:rPr lang="da-DK" smtClean="0"/>
              <a:pPr>
                <a:defRPr/>
              </a:pPr>
              <a:t>7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RT version of </a:t>
            </a:r>
            <a:r>
              <a:rPr lang="da-DK" dirty="0" err="1" smtClean="0"/>
              <a:t>TrayAllocator</a:t>
            </a:r>
            <a:r>
              <a:rPr lang="da-DK" dirty="0" smtClean="0"/>
              <a:t> </a:t>
            </a:r>
            <a:r>
              <a:rPr lang="da-DK" dirty="0" err="1" smtClean="0"/>
              <a:t>periodic</a:t>
            </a:r>
            <a:r>
              <a:rPr lang="da-DK" dirty="0" smtClean="0"/>
              <a:t> </a:t>
            </a:r>
            <a:r>
              <a:rPr lang="da-DK" dirty="0" err="1" smtClean="0"/>
              <a:t>thread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1023533" y="1950396"/>
            <a:ext cx="7850187" cy="4622800"/>
          </a:xfrm>
        </p:spPr>
        <p:txBody>
          <a:bodyPr/>
          <a:lstStyle/>
          <a:p>
            <a:pPr>
              <a:buNone/>
            </a:pPr>
            <a:r>
              <a:rPr lang="en-US" sz="1200" dirty="0" smtClean="0"/>
              <a:t>-- Periodic thread operation that simulates the </a:t>
            </a:r>
            <a:r>
              <a:rPr lang="en-US" sz="1200" dirty="0" err="1" smtClean="0"/>
              <a:t>TrayStep</a:t>
            </a:r>
            <a:endParaRPr lang="en-US" sz="1200" dirty="0" smtClean="0"/>
          </a:p>
          <a:p>
            <a:pPr>
              <a:buNone/>
            </a:pPr>
            <a:r>
              <a:rPr lang="da-DK" sz="1200" dirty="0" err="1" smtClean="0"/>
              <a:t>TrayStep</a:t>
            </a:r>
            <a:r>
              <a:rPr lang="da-DK" sz="1200" dirty="0" smtClean="0"/>
              <a:t>: () ==&gt; ()</a:t>
            </a:r>
          </a:p>
          <a:p>
            <a:pPr>
              <a:buNone/>
            </a:pPr>
            <a:r>
              <a:rPr lang="da-DK" sz="1200" dirty="0" err="1" smtClean="0"/>
              <a:t>TrayStep</a:t>
            </a:r>
            <a:r>
              <a:rPr lang="da-DK" sz="1200" dirty="0" smtClean="0"/>
              <a:t> () ==</a:t>
            </a:r>
          </a:p>
          <a:p>
            <a:pPr>
              <a:buNone/>
            </a:pPr>
            <a:r>
              <a:rPr lang="da-DK" sz="1200" dirty="0" smtClean="0"/>
              <a:t>(</a:t>
            </a:r>
          </a:p>
          <a:p>
            <a:pPr>
              <a:buNone/>
            </a:pPr>
            <a:r>
              <a:rPr lang="da-DK" sz="1200" dirty="0" smtClean="0"/>
              <a:t>	</a:t>
            </a:r>
            <a:r>
              <a:rPr lang="da-DK" sz="1200" dirty="0" err="1" smtClean="0"/>
              <a:t>trayCount</a:t>
            </a:r>
            <a:r>
              <a:rPr lang="da-DK" sz="1200" dirty="0" smtClean="0"/>
              <a:t> := </a:t>
            </a:r>
            <a:r>
              <a:rPr lang="da-DK" sz="1200" dirty="0" err="1" smtClean="0"/>
              <a:t>trayCount</a:t>
            </a:r>
            <a:r>
              <a:rPr lang="da-DK" sz="1200" dirty="0" smtClean="0"/>
              <a:t> + 1;</a:t>
            </a:r>
          </a:p>
          <a:p>
            <a:pPr>
              <a:buNone/>
            </a:pPr>
            <a:r>
              <a:rPr lang="da-DK" sz="1200" dirty="0" smtClean="0"/>
              <a:t>        </a:t>
            </a:r>
            <a:r>
              <a:rPr lang="da-DK" sz="1200" dirty="0" err="1" smtClean="0"/>
              <a:t>IO`print</a:t>
            </a:r>
            <a:r>
              <a:rPr lang="da-DK" sz="1200" dirty="0" smtClean="0"/>
              <a:t>("&lt; " ^ </a:t>
            </a:r>
            <a:r>
              <a:rPr lang="da-DK" sz="1200" dirty="0" err="1" smtClean="0"/>
              <a:t>String`NatToStr</a:t>
            </a:r>
            <a:r>
              <a:rPr lang="da-DK" sz="1200" dirty="0" smtClean="0"/>
              <a:t>(</a:t>
            </a:r>
            <a:r>
              <a:rPr lang="da-DK" sz="1200" dirty="0" err="1" smtClean="0"/>
              <a:t>trayCount</a:t>
            </a:r>
            <a:r>
              <a:rPr lang="da-DK" sz="1200" dirty="0" smtClean="0"/>
              <a:t>) ^ "&gt;");</a:t>
            </a:r>
          </a:p>
          <a:p>
            <a:pPr>
              <a:buNone/>
            </a:pPr>
            <a:r>
              <a:rPr lang="da-DK" sz="1200" dirty="0" smtClean="0"/>
              <a:t>  </a:t>
            </a:r>
          </a:p>
          <a:p>
            <a:pPr>
              <a:buNone/>
            </a:pPr>
            <a:r>
              <a:rPr lang="en-US" sz="1200" dirty="0" smtClean="0"/>
              <a:t>  	</a:t>
            </a:r>
            <a:r>
              <a:rPr lang="en-US" sz="1200" dirty="0" err="1" smtClean="0"/>
              <a:t>CardReader</a:t>
            </a:r>
            <a:r>
              <a:rPr lang="en-US" sz="1200" dirty="0" smtClean="0"/>
              <a:t>(</a:t>
            </a:r>
            <a:r>
              <a:rPr lang="en-US" sz="1200" dirty="0" err="1" smtClean="0"/>
              <a:t>trayCount</a:t>
            </a:r>
            <a:r>
              <a:rPr lang="en-US" sz="1200" dirty="0" smtClean="0"/>
              <a:t> </a:t>
            </a:r>
            <a:r>
              <a:rPr lang="en-US" sz="1200" b="1" dirty="0" smtClean="0"/>
              <a:t>mod </a:t>
            </a:r>
            <a:r>
              <a:rPr lang="en-US" sz="1200" b="1" dirty="0" err="1" smtClean="0"/>
              <a:t>TrayAllocator`NumOfTrays</a:t>
            </a:r>
            <a:r>
              <a:rPr lang="en-US" sz="1200" b="1" dirty="0" smtClean="0"/>
              <a:t> + 1, &lt;Empty&gt;);</a:t>
            </a:r>
          </a:p>
          <a:p>
            <a:pPr>
              <a:buNone/>
            </a:pPr>
            <a:endParaRPr lang="da-DK" sz="1200" dirty="0" smtClean="0"/>
          </a:p>
          <a:p>
            <a:pPr>
              <a:buNone/>
            </a:pPr>
            <a:r>
              <a:rPr lang="en-US" sz="1200" dirty="0" smtClean="0"/>
              <a:t>	-- Induct items for all waiting inductions</a:t>
            </a:r>
          </a:p>
          <a:p>
            <a:pPr>
              <a:buNone/>
            </a:pPr>
            <a:r>
              <a:rPr lang="da-DK" sz="1200" dirty="0" smtClean="0"/>
              <a:t>	</a:t>
            </a:r>
            <a:r>
              <a:rPr lang="da-DK" sz="1200" dirty="0" err="1" smtClean="0"/>
              <a:t>CheckItemsToInduct</a:t>
            </a:r>
            <a:r>
              <a:rPr lang="da-DK" sz="1200" dirty="0" smtClean="0"/>
              <a:t>();</a:t>
            </a:r>
          </a:p>
          <a:p>
            <a:pPr>
              <a:buNone/>
            </a:pPr>
            <a:r>
              <a:rPr lang="da-DK" sz="1200" dirty="0" smtClean="0"/>
              <a:t>);</a:t>
            </a:r>
          </a:p>
          <a:p>
            <a:pPr>
              <a:buNone/>
            </a:pPr>
            <a:endParaRPr lang="da-DK" sz="1200" b="1" dirty="0" smtClean="0"/>
          </a:p>
          <a:p>
            <a:pPr>
              <a:buNone/>
            </a:pPr>
            <a:r>
              <a:rPr lang="da-DK" sz="1200" b="1" dirty="0" err="1" smtClean="0"/>
              <a:t>thread</a:t>
            </a:r>
            <a:endParaRPr lang="da-DK" sz="1200" b="1" dirty="0" smtClean="0"/>
          </a:p>
          <a:p>
            <a:pPr>
              <a:buNone/>
            </a:pPr>
            <a:r>
              <a:rPr lang="da-DK" sz="1200" dirty="0" smtClean="0"/>
              <a:t>--</a:t>
            </a:r>
          </a:p>
          <a:p>
            <a:pPr>
              <a:buNone/>
            </a:pPr>
            <a:r>
              <a:rPr lang="en-US" sz="1200" b="1" dirty="0" smtClean="0"/>
              <a:t>periodic (20000, 0, 0, 0) (</a:t>
            </a:r>
            <a:r>
              <a:rPr lang="en-US" sz="1200" b="1" dirty="0" err="1" smtClean="0"/>
              <a:t>TrayStep</a:t>
            </a:r>
            <a:r>
              <a:rPr lang="en-US" sz="1200" b="1" dirty="0" smtClean="0"/>
              <a:t>);</a:t>
            </a:r>
          </a:p>
          <a:p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C17E25-4310-4C5C-8007-111F054CEEF6}" type="slidenum">
              <a:rPr lang="da-DK" smtClean="0"/>
              <a:pPr>
                <a:defRPr/>
              </a:pPr>
              <a:t>8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RT version of </a:t>
            </a:r>
            <a:r>
              <a:rPr lang="da-DK" dirty="0" err="1" smtClean="0"/>
              <a:t>InductionController</a:t>
            </a:r>
            <a:r>
              <a:rPr lang="da-DK" dirty="0" smtClean="0"/>
              <a:t> </a:t>
            </a:r>
            <a:r>
              <a:rPr lang="da-DK" dirty="0" err="1" smtClean="0"/>
              <a:t>thread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1200" dirty="0" smtClean="0"/>
              <a:t>-- Permission predicate on Wait operation (Moved from </a:t>
            </a:r>
            <a:r>
              <a:rPr lang="en-US" sz="1200" dirty="0" err="1" smtClean="0"/>
              <a:t>TrayAllocator</a:t>
            </a:r>
            <a:r>
              <a:rPr lang="en-US" sz="1200" dirty="0" smtClean="0"/>
              <a:t>)</a:t>
            </a:r>
          </a:p>
          <a:p>
            <a:pPr>
              <a:buNone/>
            </a:pPr>
            <a:r>
              <a:rPr lang="en-US" sz="1200" b="1" dirty="0" smtClean="0"/>
              <a:t>per Wait =&gt; </a:t>
            </a:r>
            <a:r>
              <a:rPr lang="en-US" sz="1200" b="1" dirty="0" err="1" smtClean="0"/>
              <a:t>threadid</a:t>
            </a:r>
            <a:r>
              <a:rPr lang="en-US" sz="1200" b="1" dirty="0" smtClean="0"/>
              <a:t> not in set </a:t>
            </a:r>
            <a:r>
              <a:rPr lang="en-US" sz="1200" b="1" dirty="0" err="1" smtClean="0"/>
              <a:t>dom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allocator.icThreadsWaiting</a:t>
            </a:r>
            <a:r>
              <a:rPr lang="en-US" sz="1200" b="1" dirty="0" smtClean="0"/>
              <a:t>;</a:t>
            </a:r>
          </a:p>
          <a:p>
            <a:pPr>
              <a:buNone/>
            </a:pPr>
            <a:endParaRPr lang="da-DK" sz="1200" dirty="0" smtClean="0"/>
          </a:p>
          <a:p>
            <a:pPr>
              <a:buNone/>
            </a:pPr>
            <a:r>
              <a:rPr lang="da-DK" sz="1200" b="1" dirty="0" err="1" smtClean="0"/>
              <a:t>thread</a:t>
            </a:r>
            <a:endParaRPr lang="da-DK" sz="1200" b="1" dirty="0" smtClean="0"/>
          </a:p>
          <a:p>
            <a:pPr>
              <a:buNone/>
            </a:pPr>
            <a:r>
              <a:rPr lang="da-DK" sz="1200" dirty="0" smtClean="0"/>
              <a:t>(</a:t>
            </a:r>
          </a:p>
          <a:p>
            <a:pPr>
              <a:buNone/>
            </a:pPr>
            <a:r>
              <a:rPr lang="da-DK" sz="1200" b="1" dirty="0" smtClean="0"/>
              <a:t>	</a:t>
            </a:r>
            <a:r>
              <a:rPr lang="da-DK" sz="1200" b="1" dirty="0" err="1" smtClean="0"/>
              <a:t>while</a:t>
            </a:r>
            <a:r>
              <a:rPr lang="da-DK" sz="1200" b="1" dirty="0" smtClean="0"/>
              <a:t> (</a:t>
            </a:r>
            <a:r>
              <a:rPr lang="da-DK" sz="1200" b="1" dirty="0" err="1" smtClean="0"/>
              <a:t>ItemsToInduct</a:t>
            </a:r>
            <a:r>
              <a:rPr lang="da-DK" sz="1200" b="1" dirty="0" smtClean="0"/>
              <a:t>()) do</a:t>
            </a:r>
          </a:p>
          <a:p>
            <a:pPr>
              <a:buNone/>
            </a:pPr>
            <a:r>
              <a:rPr lang="da-DK" sz="1200" dirty="0" smtClean="0"/>
              <a:t>	(</a:t>
            </a:r>
          </a:p>
          <a:p>
            <a:pPr>
              <a:buNone/>
            </a:pPr>
            <a:r>
              <a:rPr lang="en-US" sz="1200" dirty="0" smtClean="0"/>
              <a:t>    		-- Request tray allocator to induct item and wait for induction</a:t>
            </a:r>
          </a:p>
          <a:p>
            <a:pPr>
              <a:buNone/>
            </a:pPr>
            <a:r>
              <a:rPr lang="da-DK" sz="1200" dirty="0" smtClean="0"/>
              <a:t>    		</a:t>
            </a:r>
            <a:r>
              <a:rPr lang="da-DK" sz="1200" b="1" dirty="0" smtClean="0"/>
              <a:t>let item = </a:t>
            </a:r>
            <a:r>
              <a:rPr lang="da-DK" sz="1200" b="1" dirty="0" err="1" smtClean="0"/>
              <a:t>GetFirstItem</a:t>
            </a:r>
            <a:r>
              <a:rPr lang="da-DK" sz="1200" b="1" dirty="0" smtClean="0"/>
              <a:t>()</a:t>
            </a:r>
          </a:p>
          <a:p>
            <a:pPr>
              <a:buNone/>
            </a:pPr>
            <a:r>
              <a:rPr lang="da-DK" sz="1200" dirty="0" smtClean="0"/>
              <a:t>    		</a:t>
            </a:r>
            <a:r>
              <a:rPr lang="da-DK" sz="1200" b="1" dirty="0" smtClean="0"/>
              <a:t>in</a:t>
            </a:r>
          </a:p>
          <a:p>
            <a:pPr>
              <a:buNone/>
            </a:pPr>
            <a:r>
              <a:rPr lang="da-DK" sz="1200" dirty="0" smtClean="0"/>
              <a:t>    		(</a:t>
            </a:r>
          </a:p>
          <a:p>
            <a:pPr>
              <a:buNone/>
            </a:pPr>
            <a:r>
              <a:rPr lang="da-DK" sz="1200" dirty="0" smtClean="0"/>
              <a:t>			</a:t>
            </a:r>
            <a:r>
              <a:rPr lang="da-DK" sz="1200" dirty="0" err="1" smtClean="0"/>
              <a:t>allocator.RequestTray</a:t>
            </a:r>
            <a:r>
              <a:rPr lang="da-DK" sz="1200" dirty="0" smtClean="0"/>
              <a:t>(</a:t>
            </a:r>
            <a:r>
              <a:rPr lang="da-DK" sz="1200" b="1" dirty="0" err="1" smtClean="0"/>
              <a:t>threadid</a:t>
            </a:r>
            <a:r>
              <a:rPr lang="da-DK" sz="1200" b="1" dirty="0" smtClean="0"/>
              <a:t>, </a:t>
            </a:r>
            <a:r>
              <a:rPr lang="da-DK" sz="1200" b="1" dirty="0" err="1" smtClean="0"/>
              <a:t>selfIC</a:t>
            </a:r>
            <a:r>
              <a:rPr lang="da-DK" sz="1200" b="1" dirty="0" smtClean="0"/>
              <a:t>, item);</a:t>
            </a:r>
          </a:p>
          <a:p>
            <a:pPr>
              <a:buNone/>
            </a:pPr>
            <a:r>
              <a:rPr lang="da-DK" sz="1200" dirty="0" smtClean="0"/>
              <a:t>			</a:t>
            </a:r>
            <a:r>
              <a:rPr lang="da-DK" sz="1200" dirty="0" err="1" smtClean="0"/>
              <a:t>Wait</a:t>
            </a:r>
            <a:r>
              <a:rPr lang="da-DK" sz="1200" dirty="0" smtClean="0"/>
              <a:t>();</a:t>
            </a:r>
          </a:p>
          <a:p>
            <a:pPr>
              <a:buNone/>
            </a:pPr>
            <a:r>
              <a:rPr lang="da-DK" sz="1200" dirty="0" smtClean="0"/>
              <a:t>		);</a:t>
            </a:r>
          </a:p>
          <a:p>
            <a:pPr>
              <a:buNone/>
            </a:pPr>
            <a:r>
              <a:rPr lang="da-DK" sz="1200" dirty="0" smtClean="0"/>
              <a:t>    </a:t>
            </a:r>
          </a:p>
          <a:p>
            <a:pPr>
              <a:buNone/>
            </a:pPr>
            <a:r>
              <a:rPr lang="en-US" sz="1200" dirty="0" smtClean="0"/>
              <a:t>		-- In </a:t>
            </a:r>
            <a:r>
              <a:rPr lang="en-US" sz="1200" dirty="0" err="1" smtClean="0"/>
              <a:t>teory</a:t>
            </a:r>
            <a:r>
              <a:rPr lang="en-US" sz="1200" dirty="0" smtClean="0"/>
              <a:t> this value should be 2x20000 see periodic thread in </a:t>
            </a:r>
            <a:r>
              <a:rPr lang="en-US" sz="1200" dirty="0" err="1" smtClean="0"/>
              <a:t>TrayAllocator</a:t>
            </a:r>
            <a:endParaRPr lang="en-US" sz="1200" dirty="0" smtClean="0"/>
          </a:p>
          <a:p>
            <a:pPr>
              <a:buNone/>
            </a:pPr>
            <a:r>
              <a:rPr lang="da-DK" sz="1200" b="1" dirty="0" smtClean="0"/>
              <a:t>		</a:t>
            </a:r>
            <a:r>
              <a:rPr lang="da-DK" sz="1200" b="1" dirty="0" err="1" smtClean="0"/>
              <a:t>duration</a:t>
            </a:r>
            <a:r>
              <a:rPr lang="da-DK" sz="1200" b="1" dirty="0" smtClean="0"/>
              <a:t>(30000) </a:t>
            </a:r>
            <a:r>
              <a:rPr lang="da-DK" sz="1200" b="1" dirty="0" err="1" smtClean="0"/>
              <a:t>WaitInductionRate</a:t>
            </a:r>
            <a:r>
              <a:rPr lang="da-DK" sz="1200" b="1" dirty="0" smtClean="0"/>
              <a:t>();</a:t>
            </a:r>
            <a:endParaRPr lang="da-DK" sz="1200" dirty="0" smtClean="0"/>
          </a:p>
          <a:p>
            <a:pPr>
              <a:buNone/>
            </a:pPr>
            <a:r>
              <a:rPr lang="da-DK" sz="1200" dirty="0" smtClean="0"/>
              <a:t>	);</a:t>
            </a:r>
          </a:p>
          <a:p>
            <a:pPr>
              <a:buNone/>
            </a:pPr>
            <a:r>
              <a:rPr lang="da-DK" sz="1200" dirty="0" smtClean="0"/>
              <a:t>);</a:t>
            </a:r>
          </a:p>
          <a:p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TIVDM2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C17E25-4310-4C5C-8007-111F054CEEF6}" type="slidenum">
              <a:rPr lang="da-DK" smtClean="0"/>
              <a:pPr>
                <a:defRPr/>
              </a:pPr>
              <a:t>9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HA UK">
  <a:themeElements>
    <a:clrScheme name="IHA U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HA UK">
      <a:majorFont>
        <a:latin typeface="Eurostile ExtendedTwo"/>
        <a:ea typeface=""/>
        <a:cs typeface=""/>
      </a:majorFont>
      <a:minorFont>
        <a:latin typeface="Arial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HA U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ontor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IHA UK</Template>
  <TotalTime>2849</TotalTime>
  <Words>626</Words>
  <Application>Microsoft Office PowerPoint</Application>
  <PresentationFormat>Skærmshow (4:3)</PresentationFormat>
  <Paragraphs>194</Paragraphs>
  <Slides>12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12</vt:i4>
      </vt:variant>
    </vt:vector>
  </HeadingPairs>
  <TitlesOfParts>
    <vt:vector size="13" baseType="lpstr">
      <vt:lpstr>IHA UK</vt:lpstr>
      <vt:lpstr>Tray allocation for a sortation system Real-time version Iteration III  </vt:lpstr>
      <vt:lpstr>Today’s presentation</vt:lpstr>
      <vt:lpstr>Status for RT model</vt:lpstr>
      <vt:lpstr>Object diagram concurrent version</vt:lpstr>
      <vt:lpstr>Behavior of concurrent model (Sequence #1)</vt:lpstr>
      <vt:lpstr>Behavior of concurrent model (Sequence part #2)</vt:lpstr>
      <vt:lpstr>RT version of SC – system </vt:lpstr>
      <vt:lpstr>RT version of TrayAllocator periodic thread</vt:lpstr>
      <vt:lpstr>RT version of InductionController thread</vt:lpstr>
      <vt:lpstr>RT version of SorterEnviroment thread</vt:lpstr>
      <vt:lpstr>Async operation FeedItem in InductionController</vt:lpstr>
      <vt:lpstr>Simulation Result</vt:lpstr>
    </vt:vector>
  </TitlesOfParts>
  <Company>IHA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and Development Process</dc:title>
  <dc:creator>Peter Gorm Larsen</dc:creator>
  <cp:lastModifiedBy>kbe</cp:lastModifiedBy>
  <cp:revision>158</cp:revision>
  <cp:lastPrinted>1601-01-01T00:00:00Z</cp:lastPrinted>
  <dcterms:created xsi:type="dcterms:W3CDTF">2006-02-07T08:38:05Z</dcterms:created>
  <dcterms:modified xsi:type="dcterms:W3CDTF">2010-04-29T07:31:15Z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5</vt:i4>
  </property>
</Properties>
</file>