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0"/>
  </p:notesMasterIdLst>
  <p:handoutMasterIdLst>
    <p:handoutMasterId r:id="rId21"/>
  </p:handoutMasterIdLst>
  <p:sldIdLst>
    <p:sldId id="288" r:id="rId2"/>
    <p:sldId id="402" r:id="rId3"/>
    <p:sldId id="394" r:id="rId4"/>
    <p:sldId id="403" r:id="rId5"/>
    <p:sldId id="409" r:id="rId6"/>
    <p:sldId id="410" r:id="rId7"/>
    <p:sldId id="405" r:id="rId8"/>
    <p:sldId id="395" r:id="rId9"/>
    <p:sldId id="397" r:id="rId10"/>
    <p:sldId id="396" r:id="rId11"/>
    <p:sldId id="398" r:id="rId12"/>
    <p:sldId id="400" r:id="rId13"/>
    <p:sldId id="399" r:id="rId14"/>
    <p:sldId id="404" r:id="rId15"/>
    <p:sldId id="411" r:id="rId16"/>
    <p:sldId id="406" r:id="rId17"/>
    <p:sldId id="407" r:id="rId18"/>
    <p:sldId id="408" r:id="rId1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6379" autoAdjust="0"/>
  </p:normalViewPr>
  <p:slideViewPr>
    <p:cSldViewPr snapToGrid="0"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CD32D-9E53-40D4-BE5C-578D7B60307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EC9E66-9951-446A-AB0B-B33419E4AD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AACB39-7B4F-4B7A-83A8-7D922B56BAD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23777-60AC-469A-940B-A96FB8117E5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AF42-F347-48AC-858B-555E8EF9A01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90941-F3FB-4757-955F-31E9CED31C3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EB08-ADA0-4799-AF51-86F56C6B1C0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17E25-4310-4C5C-8007-111F054CEEF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6602-4095-4CAE-A406-BC09FA40472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A259-73B4-46CC-9D7C-4E7900C30A7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EEF5-0649-4858-9828-934BAFF3D41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4B05-D21D-40C6-8119-2DE816D0F49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0EF4-E485-4FAA-A644-1428CD23E20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E8EF-7D09-4019-AE4B-AF1BB1DEF92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57B9-6628-44A7-B233-5C2AFB9053A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C43E42A6-4181-4E42-9C0C-7F3AF46419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BA8A1-55D3-46C8-BAF5-FF6A861FC6B5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3333CC"/>
                </a:solidFill>
              </a:rPr>
              <a:t>Tray allocation for a </a:t>
            </a:r>
            <a:r>
              <a:rPr lang="en-US" sz="3200" b="1" dirty="0" err="1" smtClean="0">
                <a:solidFill>
                  <a:srgbClr val="3333CC"/>
                </a:solidFill>
              </a:rPr>
              <a:t>sortation</a:t>
            </a:r>
            <a:r>
              <a:rPr lang="en-US" sz="3200" b="1" dirty="0" smtClean="0">
                <a:solidFill>
                  <a:srgbClr val="3333CC"/>
                </a:solidFill>
              </a:rPr>
              <a:t> system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Real-time version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Iteration III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smtClean="0"/>
              <a:t>TI-VDM2 Project</a:t>
            </a:r>
          </a:p>
          <a:p>
            <a:pPr eaLnBrk="1" hangingPunct="1"/>
            <a:r>
              <a:rPr lang="da-DK" smtClean="0"/>
              <a:t>by</a:t>
            </a:r>
          </a:p>
          <a:p>
            <a:pPr eaLnBrk="1" hangingPunct="1"/>
            <a:r>
              <a:rPr lang="da-DK" smtClean="0"/>
              <a:t>José Antonio Esparza</a:t>
            </a:r>
          </a:p>
          <a:p>
            <a:pPr eaLnBrk="1" hangingPunct="1"/>
            <a:r>
              <a:rPr lang="da-DK" smtClean="0"/>
              <a:t>and</a:t>
            </a:r>
          </a:p>
          <a:p>
            <a:pPr eaLnBrk="1" hangingPunct="1"/>
            <a:r>
              <a:rPr lang="da-DK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9359"/>
            <a:ext cx="8229600" cy="850900"/>
          </a:xfrm>
        </p:spPr>
        <p:txBody>
          <a:bodyPr/>
          <a:lstStyle/>
          <a:p>
            <a:r>
              <a:rPr lang="da-DK" dirty="0" smtClean="0"/>
              <a:t>RT version of </a:t>
            </a:r>
            <a:r>
              <a:rPr lang="da-DK" dirty="0" err="1" smtClean="0"/>
              <a:t>InductionController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3166" y="1189307"/>
            <a:ext cx="581025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888" y="4783015"/>
            <a:ext cx="4162191" cy="17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7370" y="4774797"/>
            <a:ext cx="4406630" cy="16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3132" y="395630"/>
            <a:ext cx="8229600" cy="850900"/>
          </a:xfrm>
        </p:spPr>
        <p:txBody>
          <a:bodyPr/>
          <a:lstStyle/>
          <a:p>
            <a:r>
              <a:rPr lang="da-DK" dirty="0" smtClean="0"/>
              <a:t>RT version of </a:t>
            </a:r>
            <a:r>
              <a:rPr lang="da-DK" dirty="0" err="1" smtClean="0"/>
              <a:t>SorterEnviroment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69461" y="1721018"/>
            <a:ext cx="5073364" cy="513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705" y="1292766"/>
            <a:ext cx="78962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9360"/>
            <a:ext cx="8229600" cy="850900"/>
          </a:xfrm>
        </p:spPr>
        <p:txBody>
          <a:bodyPr/>
          <a:lstStyle/>
          <a:p>
            <a:r>
              <a:rPr lang="da-DK" dirty="0" err="1" smtClean="0"/>
              <a:t>Async</a:t>
            </a:r>
            <a:r>
              <a:rPr lang="da-DK" dirty="0" smtClean="0"/>
              <a:t> operation </a:t>
            </a:r>
            <a:r>
              <a:rPr lang="da-DK" dirty="0" err="1" smtClean="0"/>
              <a:t>FeedItem</a:t>
            </a:r>
            <a:r>
              <a:rPr lang="da-DK" dirty="0" smtClean="0"/>
              <a:t> in </a:t>
            </a:r>
            <a:r>
              <a:rPr lang="da-DK" dirty="0" err="1" smtClean="0"/>
              <a:t>InductionController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5212" y="3414126"/>
            <a:ext cx="5704287" cy="186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77508" y="1691835"/>
            <a:ext cx="6921965" cy="119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Simulation </a:t>
            </a:r>
            <a:r>
              <a:rPr lang="da-DK" dirty="0" err="1" smtClean="0"/>
              <a:t>Result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042988" y="1235413"/>
            <a:ext cx="7850187" cy="5262664"/>
          </a:xfrm>
        </p:spPr>
        <p:txBody>
          <a:bodyPr/>
          <a:lstStyle/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*</a:t>
            </a: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id 1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-&gt; Item id 16 size 100 on tray id 1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*</a:t>
            </a: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id 3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-&gt; Item id 20 size 300 on tray id 5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&lt; 18 &gt;&lt; 19 &gt;&lt; 20 &gt;&lt; 21 &gt;*</a:t>
            </a: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id 2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-&gt; Item id 19 size 200 on tray id 7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&lt; 22 &gt;---------------------------------------------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Simulation completed for sorter configuration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Specified</a:t>
            </a:r>
            <a:r>
              <a:rPr lang="da-DK" sz="1000" b="1" dirty="0" smtClean="0">
                <a:latin typeface="Lucida Sans Typewriter" pitchFamily="49" charset="0"/>
              </a:rPr>
              <a:t> </a:t>
            </a:r>
            <a:r>
              <a:rPr lang="da-DK" sz="1000" b="1" dirty="0" err="1" smtClean="0">
                <a:latin typeface="Lucida Sans Typewriter" pitchFamily="49" charset="0"/>
              </a:rPr>
              <a:t>throughput</a:t>
            </a:r>
            <a:r>
              <a:rPr lang="da-DK" sz="1000" b="1" dirty="0" smtClean="0">
                <a:latin typeface="Lucida Sans Typewriter" pitchFamily="49" charset="0"/>
              </a:rPr>
              <a:t> [</a:t>
            </a:r>
            <a:r>
              <a:rPr lang="da-DK" sz="1000" b="1" dirty="0" err="1" smtClean="0">
                <a:latin typeface="Lucida Sans Typewriter" pitchFamily="49" charset="0"/>
              </a:rPr>
              <a:t>items/hour</a:t>
            </a:r>
            <a:r>
              <a:rPr lang="da-DK" sz="1000" b="1" dirty="0" smtClean="0">
                <a:latin typeface="Lucida Sans Typewriter" pitchFamily="49" charset="0"/>
              </a:rPr>
              <a:t>]: 10000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Sorter speed             [mm/sec]: 2000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Item max size                [mm]: 1500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Item min </a:t>
            </a:r>
            <a:r>
              <a:rPr lang="da-DK" sz="1000" b="1" dirty="0" err="1" smtClean="0">
                <a:latin typeface="Lucida Sans Typewriter" pitchFamily="49" charset="0"/>
              </a:rPr>
              <a:t>size</a:t>
            </a:r>
            <a:r>
              <a:rPr lang="da-DK" sz="1000" b="1" dirty="0" smtClean="0">
                <a:latin typeface="Lucida Sans Typewriter" pitchFamily="49" charset="0"/>
              </a:rPr>
              <a:t>                [mm]: 100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Tray size                    [mm]: 600 </a:t>
            </a:r>
          </a:p>
          <a:p>
            <a:pPr>
              <a:buNone/>
            </a:pPr>
            <a:r>
              <a:rPr lang="da-DK" sz="1000" b="1" i="1" u="sng" dirty="0" err="1" smtClean="0">
                <a:latin typeface="Lucida Sans Typewriter" pitchFamily="49" charset="0"/>
              </a:rPr>
              <a:t>Number</a:t>
            </a:r>
            <a:r>
              <a:rPr lang="da-DK" sz="1000" b="1" i="1" u="sng" dirty="0" smtClean="0">
                <a:latin typeface="Lucida Sans Typewriter" pitchFamily="49" charset="0"/>
              </a:rPr>
              <a:t> of </a:t>
            </a:r>
            <a:r>
              <a:rPr lang="da-DK" sz="1000" b="1" i="1" u="sng" dirty="0" err="1" smtClean="0">
                <a:latin typeface="Lucida Sans Typewriter" pitchFamily="49" charset="0"/>
              </a:rPr>
              <a:t>trays</a:t>
            </a:r>
            <a:r>
              <a:rPr lang="da-DK" sz="1000" b="1" i="1" u="sng" dirty="0" smtClean="0">
                <a:latin typeface="Lucida Sans Typewriter" pitchFamily="49" charset="0"/>
              </a:rPr>
              <a:t>                  : 20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Number</a:t>
            </a:r>
            <a:r>
              <a:rPr lang="da-DK" sz="1000" b="1" dirty="0" smtClean="0">
                <a:latin typeface="Lucida Sans Typewriter" pitchFamily="49" charset="0"/>
              </a:rPr>
              <a:t> of </a:t>
            </a:r>
            <a:r>
              <a:rPr lang="da-DK" sz="1000" b="1" dirty="0" err="1" smtClean="0">
                <a:latin typeface="Lucida Sans Typewriter" pitchFamily="49" charset="0"/>
              </a:rPr>
              <a:t>inductions</a:t>
            </a:r>
            <a:r>
              <a:rPr lang="da-DK" sz="1000" b="1" dirty="0" smtClean="0">
                <a:latin typeface="Lucida Sans Typewriter" pitchFamily="49" charset="0"/>
              </a:rPr>
              <a:t>             : 3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rate                   : 2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separation      [</a:t>
            </a:r>
            <a:r>
              <a:rPr lang="da-DK" sz="1000" b="1" dirty="0" err="1" smtClean="0">
                <a:latin typeface="Lucida Sans Typewriter" pitchFamily="49" charset="0"/>
              </a:rPr>
              <a:t>trays</a:t>
            </a:r>
            <a:r>
              <a:rPr lang="da-DK" sz="1000" b="1" dirty="0" smtClean="0">
                <a:latin typeface="Lucida Sans Typewriter" pitchFamily="49" charset="0"/>
              </a:rPr>
              <a:t>]: 2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----------------------------------------------</a:t>
            </a:r>
          </a:p>
          <a:p>
            <a:pPr>
              <a:buNone/>
            </a:pPr>
            <a:r>
              <a:rPr lang="en-US" sz="1000" b="1" i="1" u="sng" dirty="0" smtClean="0">
                <a:latin typeface="Lucida Sans Typewriter" pitchFamily="49" charset="0"/>
              </a:rPr>
              <a:t>Number of trays with items       : 19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Two tray items on sorter         : 0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Number of tray steps             : 23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Number of inducted items         : 19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Calculated</a:t>
            </a:r>
            <a:r>
              <a:rPr lang="da-DK" sz="1000" b="1" dirty="0" smtClean="0">
                <a:latin typeface="Lucida Sans Typewriter" pitchFamily="49" charset="0"/>
              </a:rPr>
              <a:t> </a:t>
            </a:r>
            <a:r>
              <a:rPr lang="da-DK" sz="1000" b="1" dirty="0" err="1" smtClean="0">
                <a:latin typeface="Lucida Sans Typewriter" pitchFamily="49" charset="0"/>
              </a:rPr>
              <a:t>throughput</a:t>
            </a:r>
            <a:r>
              <a:rPr lang="da-DK" sz="1000" b="1" dirty="0" smtClean="0">
                <a:latin typeface="Lucida Sans Typewriter" pitchFamily="49" charset="0"/>
              </a:rPr>
              <a:t>[</a:t>
            </a:r>
            <a:r>
              <a:rPr lang="da-DK" sz="1000" b="1" dirty="0" err="1" smtClean="0">
                <a:latin typeface="Lucida Sans Typewriter" pitchFamily="49" charset="0"/>
              </a:rPr>
              <a:t>items/hour</a:t>
            </a:r>
            <a:r>
              <a:rPr lang="da-DK" sz="1000" b="1" dirty="0" smtClean="0">
                <a:latin typeface="Lucida Sans Typewriter" pitchFamily="49" charset="0"/>
              </a:rPr>
              <a:t>]: 9913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----------------------------------------------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      ****  Sorter is not </a:t>
            </a:r>
            <a:r>
              <a:rPr lang="da-DK" sz="1000" b="1" dirty="0" err="1" smtClean="0">
                <a:latin typeface="Lucida Sans Typewriter" pitchFamily="49" charset="0"/>
              </a:rPr>
              <a:t>full</a:t>
            </a:r>
            <a:r>
              <a:rPr lang="da-DK" sz="1000" b="1" dirty="0" smtClean="0">
                <a:latin typeface="Lucida Sans Typewriter" pitchFamily="49" charset="0"/>
              </a:rPr>
              <a:t>  ****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----------------------------------------------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new World().Run() = ()</a:t>
            </a:r>
            <a:endParaRPr lang="da-DK" sz="1000" b="1" dirty="0">
              <a:latin typeface="Lucida Sans Typewriter" pitchFamily="49" charset="0"/>
            </a:endParaRP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Optimized RT version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92821" y="1318845"/>
            <a:ext cx="8551179" cy="4941277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Analyses</a:t>
            </a:r>
          </a:p>
          <a:p>
            <a:r>
              <a:rPr lang="en-US" dirty="0" smtClean="0"/>
              <a:t>Slow RT version due to heavy interaction between CPUs</a:t>
            </a:r>
          </a:p>
          <a:p>
            <a:r>
              <a:rPr lang="en-US" dirty="0" smtClean="0"/>
              <a:t>Log files shows lots of traffic - operation calls</a:t>
            </a:r>
          </a:p>
          <a:p>
            <a:pPr>
              <a:buNone/>
            </a:pPr>
            <a:r>
              <a:rPr lang="en-US" b="1" dirty="0" smtClean="0"/>
              <a:t>Solution</a:t>
            </a:r>
            <a:endParaRPr lang="en-US" dirty="0" smtClean="0"/>
          </a:p>
          <a:p>
            <a:r>
              <a:rPr lang="en-US" dirty="0" smtClean="0"/>
              <a:t>Minimized the number of calls between </a:t>
            </a:r>
            <a:r>
              <a:rPr lang="en-US" dirty="0" err="1" smtClean="0"/>
              <a:t>TrayAllocator</a:t>
            </a:r>
            <a:r>
              <a:rPr lang="en-US" dirty="0" smtClean="0"/>
              <a:t> </a:t>
            </a:r>
            <a:r>
              <a:rPr lang="en-US" dirty="0" err="1" smtClean="0"/>
              <a:t>InductionController</a:t>
            </a:r>
            <a:r>
              <a:rPr lang="en-US" dirty="0" smtClean="0"/>
              <a:t> (IC) - </a:t>
            </a:r>
            <a:r>
              <a:rPr lang="en-US" dirty="0" err="1" smtClean="0"/>
              <a:t>RequestTray</a:t>
            </a:r>
            <a:r>
              <a:rPr lang="en-US" dirty="0" smtClean="0"/>
              <a:t> (IC -&gt; TA)</a:t>
            </a:r>
          </a:p>
          <a:p>
            <a:r>
              <a:rPr lang="en-US" dirty="0" smtClean="0"/>
              <a:t>Separated </a:t>
            </a:r>
            <a:r>
              <a:rPr lang="en-US" dirty="0" err="1" smtClean="0"/>
              <a:t>InductionController</a:t>
            </a:r>
            <a:r>
              <a:rPr lang="en-US" dirty="0" smtClean="0"/>
              <a:t> into 2 classes</a:t>
            </a:r>
          </a:p>
          <a:p>
            <a:r>
              <a:rPr lang="en-US" dirty="0" smtClean="0"/>
              <a:t>Priority handling moved to </a:t>
            </a:r>
            <a:r>
              <a:rPr lang="en-US" dirty="0" err="1" smtClean="0"/>
              <a:t>TrayAllocator</a:t>
            </a:r>
            <a:endParaRPr lang="en-US" dirty="0" smtClean="0"/>
          </a:p>
          <a:p>
            <a:r>
              <a:rPr lang="en-US" dirty="0" smtClean="0"/>
              <a:t>Use of </a:t>
            </a:r>
            <a:r>
              <a:rPr lang="en-US" dirty="0" err="1" smtClean="0"/>
              <a:t>icid</a:t>
            </a:r>
            <a:r>
              <a:rPr lang="en-US" dirty="0" smtClean="0"/>
              <a:t> to synchronize </a:t>
            </a:r>
            <a:r>
              <a:rPr lang="en-US" dirty="0" err="1" smtClean="0"/>
              <a:t>TrayAllocator</a:t>
            </a:r>
            <a:r>
              <a:rPr lang="en-US" dirty="0" smtClean="0"/>
              <a:t> and IC</a:t>
            </a:r>
          </a:p>
          <a:p>
            <a:r>
              <a:rPr lang="en-US" dirty="0" smtClean="0"/>
              <a:t>Creating objects on </a:t>
            </a:r>
            <a:r>
              <a:rPr lang="en-US" dirty="0" err="1" smtClean="0"/>
              <a:t>TrayAllocator</a:t>
            </a:r>
            <a:r>
              <a:rPr lang="en-US" dirty="0" smtClean="0"/>
              <a:t> - CPU</a:t>
            </a:r>
          </a:p>
          <a:p>
            <a:r>
              <a:rPr lang="en-US" dirty="0" smtClean="0"/>
              <a:t>Periodic thread on </a:t>
            </a:r>
            <a:r>
              <a:rPr lang="en-US" dirty="0" err="1" smtClean="0"/>
              <a:t>TrayAllocator</a:t>
            </a:r>
            <a:r>
              <a:rPr lang="en-US" dirty="0" smtClean="0"/>
              <a:t> reduced from 30000 to 6000 VDM time units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sequential </a:t>
            </a:r>
            <a:r>
              <a:rPr lang="en-US" dirty="0" smtClean="0"/>
              <a:t>class diagrams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AD789-17C8-4369-B314-A920892C5EF1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  <p:pic>
        <p:nvPicPr>
          <p:cNvPr id="1026" name="Billede 4" descr="TrayAllocatorCentralized.jpg"/>
          <p:cNvPicPr>
            <a:picLocks noChangeAspect="1" noChangeArrowheads="1"/>
          </p:cNvPicPr>
          <p:nvPr/>
        </p:nvPicPr>
        <p:blipFill>
          <a:blip r:embed="rId2"/>
          <a:srcRect l="2269" t="4764" r="2219" b="3444"/>
          <a:stretch>
            <a:fillRect/>
          </a:stretch>
        </p:blipFill>
        <p:spPr bwMode="auto">
          <a:xfrm>
            <a:off x="1125416" y="1277654"/>
            <a:ext cx="7216726" cy="495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2715638"/>
            <a:ext cx="47625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InductionController</a:t>
            </a:r>
            <a:r>
              <a:rPr lang="da-DK" dirty="0" smtClean="0"/>
              <a:t> CPU1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6111" y="1248829"/>
            <a:ext cx="4879276" cy="51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</a:t>
            </a:r>
            <a:r>
              <a:rPr lang="en-US" dirty="0" err="1" smtClean="0"/>
              <a:t>vCPU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20593" y="1240276"/>
            <a:ext cx="5057253" cy="538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boks 6"/>
          <p:cNvSpPr txBox="1"/>
          <p:nvPr/>
        </p:nvSpPr>
        <p:spPr>
          <a:xfrm>
            <a:off x="759655" y="2278966"/>
            <a:ext cx="1518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err="1" smtClean="0"/>
              <a:t>Fixed</a:t>
            </a:r>
            <a:r>
              <a:rPr lang="da-DK" b="1" dirty="0" smtClean="0"/>
              <a:t> </a:t>
            </a:r>
            <a:r>
              <a:rPr lang="da-DK" b="1" dirty="0" err="1" smtClean="0"/>
              <a:t>Trays</a:t>
            </a:r>
            <a:r>
              <a:rPr lang="da-DK" b="1" dirty="0" smtClean="0"/>
              <a:t> </a:t>
            </a:r>
          </a:p>
          <a:p>
            <a:r>
              <a:rPr lang="da-DK" b="1" dirty="0" err="1" smtClean="0"/>
              <a:t>allocated</a:t>
            </a:r>
            <a:r>
              <a:rPr lang="da-DK" b="1" dirty="0" smtClean="0"/>
              <a:t> </a:t>
            </a:r>
          </a:p>
          <a:p>
            <a:r>
              <a:rPr lang="da-DK" b="1" dirty="0" err="1" smtClean="0"/>
              <a:t>on</a:t>
            </a:r>
            <a:r>
              <a:rPr lang="da-DK" b="1" dirty="0" smtClean="0"/>
              <a:t> </a:t>
            </a:r>
            <a:r>
              <a:rPr lang="da-DK" b="1" dirty="0" err="1" smtClean="0"/>
              <a:t>vCPU</a:t>
            </a:r>
            <a:endParaRPr lang="da-D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of optimized RT model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293813" y="1614267"/>
            <a:ext cx="7850187" cy="4622800"/>
          </a:xfrm>
        </p:spPr>
        <p:txBody>
          <a:bodyPr/>
          <a:lstStyle/>
          <a:p>
            <a:endParaRPr lang="da-DK" dirty="0" smtClean="0"/>
          </a:p>
          <a:p>
            <a:pPr>
              <a:buNone/>
            </a:pPr>
            <a:endParaRPr lang="da-DK" dirty="0" smtClean="0"/>
          </a:p>
          <a:p>
            <a:endParaRPr lang="da-DK" dirty="0" smtClean="0"/>
          </a:p>
          <a:p>
            <a:pPr lvl="4">
              <a:buNone/>
            </a:pPr>
            <a:r>
              <a:rPr lang="da-DK" sz="6000" b="1" dirty="0" smtClean="0"/>
              <a:t>DEMO</a:t>
            </a:r>
            <a:endParaRPr lang="da-DK" sz="6000" b="1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Today’s</a:t>
            </a:r>
            <a:r>
              <a:rPr lang="da-DK" dirty="0" smtClean="0"/>
              <a:t> </a:t>
            </a:r>
            <a:r>
              <a:rPr lang="da-DK" dirty="0" err="1" smtClean="0"/>
              <a:t>presentation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pPr>
              <a:buNone/>
            </a:pPr>
            <a:endParaRPr lang="da-DK" dirty="0" smtClean="0"/>
          </a:p>
          <a:p>
            <a:r>
              <a:rPr lang="da-DK" dirty="0" smtClean="0"/>
              <a:t>Status</a:t>
            </a:r>
          </a:p>
          <a:p>
            <a:endParaRPr lang="da-DK" dirty="0" smtClean="0"/>
          </a:p>
          <a:p>
            <a:r>
              <a:rPr lang="da-DK" dirty="0" err="1" smtClean="0"/>
              <a:t>Deployment</a:t>
            </a:r>
            <a:r>
              <a:rPr lang="da-DK" dirty="0" smtClean="0"/>
              <a:t> models (UML)</a:t>
            </a:r>
          </a:p>
          <a:p>
            <a:endParaRPr lang="da-DK" dirty="0" smtClean="0"/>
          </a:p>
          <a:p>
            <a:r>
              <a:rPr lang="da-DK" dirty="0" err="1" smtClean="0"/>
              <a:t>Update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real-time model (VDM)</a:t>
            </a:r>
          </a:p>
          <a:p>
            <a:endParaRPr lang="da-DK" dirty="0" smtClean="0"/>
          </a:p>
          <a:p>
            <a:r>
              <a:rPr lang="da-DK" dirty="0" err="1" smtClean="0"/>
              <a:t>Optimized</a:t>
            </a:r>
            <a:r>
              <a:rPr lang="da-DK" dirty="0" smtClean="0"/>
              <a:t> real-time model (VDM)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Status for RT model</a:t>
            </a:r>
          </a:p>
        </p:txBody>
      </p:sp>
      <p:sp>
        <p:nvSpPr>
          <p:cNvPr id="36866" name="Pladsholder til indhold 2"/>
          <p:cNvSpPr>
            <a:spLocks noGrp="1"/>
          </p:cNvSpPr>
          <p:nvPr>
            <p:ph idx="1"/>
          </p:nvPr>
        </p:nvSpPr>
        <p:spPr>
          <a:xfrm>
            <a:off x="828980" y="1415374"/>
            <a:ext cx="8042645" cy="5277255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b="1" u="sng" dirty="0" smtClean="0"/>
              <a:t>RT model now working but very slow</a:t>
            </a:r>
          </a:p>
          <a:p>
            <a:endParaRPr lang="en-US" sz="2000" dirty="0" smtClean="0"/>
          </a:p>
          <a:p>
            <a:r>
              <a:rPr lang="en-US" sz="2000" dirty="0" smtClean="0"/>
              <a:t>Feeding items based on time</a:t>
            </a:r>
          </a:p>
          <a:p>
            <a:r>
              <a:rPr lang="en-US" sz="2000" dirty="0" smtClean="0"/>
              <a:t>Changed sorter environment to convert time units to ms</a:t>
            </a:r>
          </a:p>
          <a:p>
            <a:r>
              <a:rPr lang="en-US" sz="2000" dirty="0" smtClean="0"/>
              <a:t>Fixed problem reading </a:t>
            </a:r>
            <a:r>
              <a:rPr lang="en-US" sz="2000" dirty="0" err="1" smtClean="0"/>
              <a:t>logrt</a:t>
            </a:r>
            <a:r>
              <a:rPr lang="en-US" sz="2000" dirty="0" smtClean="0"/>
              <a:t> by removing calls to static’s</a:t>
            </a:r>
          </a:p>
          <a:p>
            <a:r>
              <a:rPr lang="en-US" sz="2000" dirty="0" smtClean="0"/>
              <a:t>Induction separation implemented with a busy wait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Optimized RT model fast but not able to </a:t>
            </a:r>
            <a:r>
              <a:rPr lang="en-US" sz="2000" b="1" u="sng" smtClean="0"/>
              <a:t>fill sorter</a:t>
            </a:r>
            <a:endParaRPr lang="en-US" sz="2000" b="1" u="sng" dirty="0" smtClean="0"/>
          </a:p>
          <a:p>
            <a:endParaRPr lang="en-US" sz="2000" b="1" u="sng" dirty="0" smtClean="0"/>
          </a:p>
          <a:p>
            <a:r>
              <a:rPr lang="en-US" sz="2000" dirty="0" smtClean="0"/>
              <a:t>Changed design to minimize interaction between CPU´s</a:t>
            </a:r>
          </a:p>
          <a:p>
            <a:r>
              <a:rPr lang="en-US" sz="2000" dirty="0" smtClean="0"/>
              <a:t>Separated Induction and </a:t>
            </a:r>
            <a:r>
              <a:rPr lang="en-US" sz="2000" dirty="0" err="1" smtClean="0"/>
              <a:t>InductionController</a:t>
            </a:r>
            <a:endParaRPr lang="en-US" sz="2000" dirty="0" smtClean="0"/>
          </a:p>
          <a:p>
            <a:r>
              <a:rPr lang="en-US" sz="2000" dirty="0" smtClean="0"/>
              <a:t>Found that objects allocated in </a:t>
            </a:r>
            <a:r>
              <a:rPr lang="en-US" sz="2000" dirty="0" err="1" smtClean="0"/>
              <a:t>TrayAllocator</a:t>
            </a:r>
            <a:r>
              <a:rPr lang="en-US" sz="2000" dirty="0" smtClean="0"/>
              <a:t> is deployed on </a:t>
            </a:r>
            <a:r>
              <a:rPr lang="en-US" sz="2000" dirty="0" err="1" smtClean="0"/>
              <a:t>vCPU</a:t>
            </a:r>
            <a:endParaRPr lang="en-US" sz="2000" dirty="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Sortation</a:t>
            </a:r>
            <a:r>
              <a:rPr lang="da-DK" dirty="0" smtClean="0"/>
              <a:t> System, </a:t>
            </a:r>
            <a:r>
              <a:rPr lang="da-DK" dirty="0" err="1" smtClean="0"/>
              <a:t>Tray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221FB-3C20-40B4-BF25-154B8D7056F0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>
          <a:xfrm>
            <a:off x="457200" y="479425"/>
            <a:ext cx="8229600" cy="850900"/>
          </a:xfrm>
        </p:spPr>
        <p:txBody>
          <a:bodyPr/>
          <a:lstStyle/>
          <a:p>
            <a:r>
              <a:rPr lang="en-US" sz="2000" dirty="0" smtClean="0"/>
              <a:t>Object diagram concurrent version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5420D-869A-4E13-B8BE-D94AD5A9607B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1749425"/>
            <a:ext cx="8072437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#1 </a:t>
            </a:r>
            <a:r>
              <a:rPr lang="da-DK" dirty="0" err="1" smtClean="0"/>
              <a:t>Deployment</a:t>
            </a:r>
            <a:r>
              <a:rPr lang="da-DK" dirty="0" smtClean="0"/>
              <a:t> RT 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9822" y="1344809"/>
            <a:ext cx="6904410" cy="489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3132" y="269021"/>
            <a:ext cx="8229600" cy="850900"/>
          </a:xfrm>
        </p:spPr>
        <p:txBody>
          <a:bodyPr/>
          <a:lstStyle/>
          <a:p>
            <a:r>
              <a:rPr lang="da-DK" dirty="0" smtClean="0"/>
              <a:t>#2 </a:t>
            </a:r>
            <a:r>
              <a:rPr lang="da-DK" dirty="0" err="1" smtClean="0"/>
              <a:t>Deployment</a:t>
            </a:r>
            <a:r>
              <a:rPr lang="da-DK" dirty="0" smtClean="0"/>
              <a:t> RT 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5920" y="941978"/>
            <a:ext cx="6251278" cy="573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 Deployment VDM Architecture overview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1982" y="2230031"/>
            <a:ext cx="8402018" cy="222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#1 </a:t>
            </a:r>
            <a:r>
              <a:rPr lang="da-DK" sz="2000" dirty="0" err="1" smtClean="0"/>
              <a:t>Deployment</a:t>
            </a:r>
            <a:r>
              <a:rPr lang="da-DK" sz="2000" dirty="0" smtClean="0"/>
              <a:t> RT version of SC – system</a:t>
            </a:r>
            <a:r>
              <a:rPr lang="da-DK" dirty="0" smtClean="0"/>
              <a:t>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8F8C0-55EE-4E1E-A62D-E58509415DE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33080" y="1221158"/>
            <a:ext cx="5201221" cy="514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0929" y="240885"/>
            <a:ext cx="8229600" cy="850900"/>
          </a:xfrm>
        </p:spPr>
        <p:txBody>
          <a:bodyPr/>
          <a:lstStyle/>
          <a:p>
            <a:r>
              <a:rPr lang="da-DK" dirty="0" smtClean="0"/>
              <a:t>RT version of </a:t>
            </a:r>
            <a:r>
              <a:rPr lang="da-DK" dirty="0" err="1" smtClean="0"/>
              <a:t>TrayAllocator</a:t>
            </a:r>
            <a:r>
              <a:rPr lang="da-DK" dirty="0" smtClean="0"/>
              <a:t> </a:t>
            </a:r>
            <a:r>
              <a:rPr lang="da-DK" dirty="0" err="1" smtClean="0"/>
              <a:t>periodic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873" y="1190119"/>
            <a:ext cx="61912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33775" y="2415264"/>
            <a:ext cx="5610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65529"/>
            <a:ext cx="38957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2982</TotalTime>
  <Words>539</Words>
  <Application>Microsoft Office PowerPoint</Application>
  <PresentationFormat>Skærmshow (4:3)</PresentationFormat>
  <Paragraphs>145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18</vt:i4>
      </vt:variant>
    </vt:vector>
  </HeadingPairs>
  <TitlesOfParts>
    <vt:vector size="19" baseType="lpstr">
      <vt:lpstr>IHA UK</vt:lpstr>
      <vt:lpstr>Tray allocation for a sortation system Real-time version Iteration III  </vt:lpstr>
      <vt:lpstr>Today’s presentation</vt:lpstr>
      <vt:lpstr>Status for RT model</vt:lpstr>
      <vt:lpstr>Object diagram concurrent version</vt:lpstr>
      <vt:lpstr>#1 Deployment RT </vt:lpstr>
      <vt:lpstr>#2 Deployment RT </vt:lpstr>
      <vt:lpstr>#1 Deployment VDM Architecture overview</vt:lpstr>
      <vt:lpstr>#1 Deployment RT version of SC – system </vt:lpstr>
      <vt:lpstr>RT version of TrayAllocator periodic thread</vt:lpstr>
      <vt:lpstr>RT version of InductionController thread</vt:lpstr>
      <vt:lpstr>RT version of SorterEnviroment thread</vt:lpstr>
      <vt:lpstr>Async operation FeedItem in InductionController</vt:lpstr>
      <vt:lpstr>Simulation Result</vt:lpstr>
      <vt:lpstr>Optimized RT version</vt:lpstr>
      <vt:lpstr>Original sequential class diagrams</vt:lpstr>
      <vt:lpstr>InductionController CPU1</vt:lpstr>
      <vt:lpstr>Environment vCPU</vt:lpstr>
      <vt:lpstr>Demonstration of optimized RT model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174</cp:revision>
  <cp:lastPrinted>1601-01-01T00:00:00Z</cp:lastPrinted>
  <dcterms:created xsi:type="dcterms:W3CDTF">2006-02-07T08:38:05Z</dcterms:created>
  <dcterms:modified xsi:type="dcterms:W3CDTF">2010-05-06T06:42:30Z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