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2"/>
  </p:notesMasterIdLst>
  <p:sldIdLst>
    <p:sldId id="256" r:id="rId2"/>
    <p:sldId id="258" r:id="rId3"/>
    <p:sldId id="321" r:id="rId4"/>
    <p:sldId id="262" r:id="rId5"/>
    <p:sldId id="266" r:id="rId6"/>
    <p:sldId id="267" r:id="rId7"/>
    <p:sldId id="269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322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23" r:id="rId46"/>
    <p:sldId id="307" r:id="rId47"/>
    <p:sldId id="308" r:id="rId48"/>
    <p:sldId id="309" r:id="rId49"/>
    <p:sldId id="310" r:id="rId50"/>
    <p:sldId id="311" r:id="rId51"/>
    <p:sldId id="312" r:id="rId52"/>
    <p:sldId id="326" r:id="rId53"/>
    <p:sldId id="314" r:id="rId54"/>
    <p:sldId id="315" r:id="rId55"/>
    <p:sldId id="324" r:id="rId56"/>
    <p:sldId id="325" r:id="rId57"/>
    <p:sldId id="317" r:id="rId58"/>
    <p:sldId id="318" r:id="rId59"/>
    <p:sldId id="319" r:id="rId60"/>
    <p:sldId id="320" r:id="rId61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231F20"/>
    <a:srgbClr val="414141"/>
    <a:srgbClr val="00649D"/>
    <a:srgbClr val="008CCB"/>
    <a:srgbClr val="1E1E1E"/>
    <a:srgbClr val="FDB813"/>
    <a:srgbClr val="A9B533"/>
    <a:srgbClr val="FFFFFF"/>
    <a:srgbClr val="D9223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28" autoAdjust="0"/>
  </p:normalViewPr>
  <p:slideViewPr>
    <p:cSldViewPr snapToGrid="0">
      <p:cViewPr varScale="1">
        <p:scale>
          <a:sx n="86" d="100"/>
          <a:sy n="86" d="100"/>
        </p:scale>
        <p:origin x="-1080" y="-96"/>
      </p:cViewPr>
      <p:guideLst>
        <p:guide orient="horz" pos="1320"/>
        <p:guide orient="horz" pos="4176"/>
        <p:guide pos="60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94BD8BE7-2CEE-4CB9-9ABE-658F4AD66801}" type="datetimeFigureOut">
              <a:rPr lang="en-US" smtClean="0"/>
              <a:pPr/>
              <a:t>8/26/2010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85628"/>
            <a:ext cx="5547360" cy="4154805"/>
          </a:xfrm>
          <a:prstGeom prst="rect">
            <a:avLst/>
          </a:prstGeom>
        </p:spPr>
        <p:txBody>
          <a:bodyPr vert="horz" lIns="92382" tIns="46191" rIns="92382" bIns="461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708EA56A-F1B3-4F1F-ACD0-DEC49C4A85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EA56A-F1B3-4F1F-ACD0-DEC49C4A85D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699C79-C0B8-4C73-917D-66ADB28F26F5}" type="slidenum">
              <a:rPr lang="en-US" smtClean="0">
                <a:latin typeface="Times"/>
                <a:ea typeface="ＭＳ Ｐゴシック"/>
                <a:cs typeface="ＭＳ Ｐゴシック"/>
              </a:rPr>
              <a:pPr/>
              <a:t>22</a:t>
            </a:fld>
            <a:endParaRPr lang="en-US" smtClean="0">
              <a:latin typeface="Times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FB50D0-1E60-4224-A9B7-2B2446C4C42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FB50D0-1E60-4224-A9B7-2B2446C4C423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10276E-22E0-45AA-8397-3F4481627A7A}" type="slidenum">
              <a:rPr lang="en-US" smtClean="0">
                <a:latin typeface="Times"/>
              </a:rPr>
              <a:pPr/>
              <a:t>45</a:t>
            </a:fld>
            <a:endParaRPr lang="en-US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10276E-22E0-45AA-8397-3F4481627A7A}" type="slidenum">
              <a:rPr lang="en-US" smtClean="0">
                <a:latin typeface="Times"/>
              </a:rPr>
              <a:pPr/>
              <a:t>52</a:t>
            </a:fld>
            <a:endParaRPr lang="en-US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Developer testing will make your life easier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FB50D0-1E60-4224-A9B7-2B2446C4C423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699C79-C0B8-4C73-917D-66ADB28F26F5}" type="slidenum">
              <a:rPr lang="en-US" smtClean="0">
                <a:latin typeface="Times"/>
                <a:ea typeface="ＭＳ Ｐゴシック"/>
                <a:cs typeface="ＭＳ Ｐゴシック"/>
              </a:rPr>
              <a:pPr/>
              <a:t>60</a:t>
            </a:fld>
            <a:endParaRPr lang="en-US" smtClean="0">
              <a:latin typeface="Times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10276E-22E0-45AA-8397-3F4481627A7A}" type="slidenum">
              <a:rPr lang="en-US" smtClean="0">
                <a:latin typeface="Times"/>
              </a:rPr>
              <a:pPr/>
              <a:t>3</a:t>
            </a:fld>
            <a:endParaRPr lang="en-US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Code Complete, p82</a:t>
            </a:r>
          </a:p>
          <a:p>
            <a:endParaRPr lang="en-US" dirty="0" smtClean="0"/>
          </a:p>
          <a:p>
            <a:r>
              <a:rPr lang="en-US" dirty="0" smtClean="0"/>
              <a:t>Cohesion</a:t>
            </a:r>
            <a:r>
              <a:rPr lang="en-US" baseline="0" dirty="0" smtClean="0"/>
              <a:t> describes how strongly the internals of a function are related, Coupling describes h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Acceptable</a:t>
            </a:r>
            <a:r>
              <a:rPr lang="en-US" baseline="0" dirty="0" smtClean="0"/>
              <a:t> Cohesion – Functional, </a:t>
            </a:r>
            <a:r>
              <a:rPr lang="en-US" baseline="0" dirty="0" err="1" smtClean="0"/>
              <a:t>Sequenctial</a:t>
            </a:r>
            <a:r>
              <a:rPr lang="en-US" baseline="0" dirty="0" smtClean="0"/>
              <a:t>, Communicational</a:t>
            </a:r>
          </a:p>
          <a:p>
            <a:r>
              <a:rPr lang="en-US" baseline="0" dirty="0" smtClean="0"/>
              <a:t>Unacceptable Cohesion – Procedural, Logical, </a:t>
            </a:r>
            <a:r>
              <a:rPr lang="en-US" baseline="0" dirty="0" err="1" smtClean="0"/>
              <a:t>Coincincidental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FB50D0-1E60-4224-A9B7-2B2446C4C42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 In TDD, functionality is added in very small chunks: You come up with a test, you write the test, you write the code to satisfy the test, possibly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refactor</a:t>
            </a:r>
            <a:r>
              <a:rPr lang="en-US" sz="1200" b="0" i="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 it to make it more efficient, and then start with the next test.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FB50D0-1E60-4224-A9B7-2B2446C4C42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FB50D0-1E60-4224-A9B7-2B2446C4C42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10276E-22E0-45AA-8397-3F4481627A7A}" type="slidenum">
              <a:rPr lang="en-US" smtClean="0">
                <a:latin typeface="Times"/>
              </a:rPr>
              <a:pPr/>
              <a:t>10</a:t>
            </a:fld>
            <a:endParaRPr lang="en-US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FB50D0-1E60-4224-A9B7-2B2446C4C42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FB50D0-1E60-4224-A9B7-2B2446C4C42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10276E-22E0-45AA-8397-3F4481627A7A}" type="slidenum">
              <a:rPr lang="en-US" smtClean="0">
                <a:latin typeface="Times"/>
              </a:rPr>
              <a:pPr/>
              <a:t>20</a:t>
            </a:fld>
            <a:endParaRPr lang="en-US" smtClean="0">
              <a:latin typeface="Time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4367719"/>
            <a:ext cx="9144000" cy="2490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71600" y="4818433"/>
            <a:ext cx="7010400" cy="609600"/>
          </a:xfrm>
        </p:spPr>
        <p:txBody>
          <a:bodyPr anchor="b" anchorCtr="0"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pic>
        <p:nvPicPr>
          <p:cNvPr id="6" name="Picture 5" descr="ML_cov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357116"/>
          </a:xfrm>
          <a:prstGeom prst="rect">
            <a:avLst/>
          </a:prstGeom>
        </p:spPr>
      </p:pic>
      <p:sp>
        <p:nvSpPr>
          <p:cNvPr id="8" name="Rectangle 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71600" y="5587058"/>
            <a:ext cx="7010400" cy="784557"/>
          </a:xfrm>
        </p:spPr>
        <p:txBody>
          <a:bodyPr anchor="t" anchorCtr="0">
            <a:noAutofit/>
          </a:bodyPr>
          <a:lstStyle>
            <a:lvl1pPr marL="0" indent="0">
              <a:buFont typeface="Wingdings" pitchFamily="2" charset="2"/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Subtitle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L_insid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2435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6506183" cy="792162"/>
          </a:xfrm>
        </p:spPr>
        <p:txBody>
          <a:bodyPr>
            <a:noAutofit/>
          </a:bodyPr>
          <a:lstStyle>
            <a:lvl1pPr>
              <a:defRPr sz="3000">
                <a:solidFill>
                  <a:schemeClr val="tx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1200"/>
            <a:ext cx="7620000" cy="4144963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631825" indent="-233363">
              <a:spcBef>
                <a:spcPts val="600"/>
              </a:spcBef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-223838">
              <a:spcBef>
                <a:spcPts val="600"/>
              </a:spcBef>
              <a:defRPr sz="16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147763" indent="-233363">
              <a:spcBef>
                <a:spcPts val="600"/>
              </a:spcBef>
              <a:buClr>
                <a:schemeClr val="tx2"/>
              </a:buClr>
              <a:defRPr sz="14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Red Subhead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L_insid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243584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6506183" cy="792162"/>
          </a:xfrm>
        </p:spPr>
        <p:txBody>
          <a:bodyPr>
            <a:noAutofit/>
          </a:bodyPr>
          <a:lstStyle>
            <a:lvl1pPr>
              <a:defRPr sz="3000">
                <a:solidFill>
                  <a:schemeClr val="tx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1981200"/>
            <a:ext cx="7620000" cy="4144963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631825" indent="-233363">
              <a:spcBef>
                <a:spcPts val="600"/>
              </a:spcBef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-223838">
              <a:spcBef>
                <a:spcPts val="600"/>
              </a:spcBef>
              <a:defRPr sz="16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147763" indent="-233363">
              <a:spcBef>
                <a:spcPts val="600"/>
              </a:spcBef>
              <a:buClr>
                <a:schemeClr val="tx2"/>
              </a:buClr>
              <a:defRPr sz="14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854481" y="1337617"/>
            <a:ext cx="7620000" cy="543202"/>
          </a:xfrm>
        </p:spPr>
        <p:txBody>
          <a:bodyPr anchor="b" anchorCtr="0">
            <a:noAutofit/>
          </a:bodyPr>
          <a:lstStyle>
            <a:lvl1pPr>
              <a:buFontTx/>
              <a:buNone/>
              <a:defRPr sz="22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L_insid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2435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6506183" cy="792162"/>
          </a:xfrm>
        </p:spPr>
        <p:txBody>
          <a:bodyPr>
            <a:noAutofit/>
          </a:bodyPr>
          <a:lstStyle>
            <a:lvl1pPr>
              <a:defRPr sz="3000">
                <a:solidFill>
                  <a:schemeClr val="tx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81200"/>
            <a:ext cx="3471153" cy="4144963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574675" indent="-234950">
              <a:spcBef>
                <a:spcPts val="600"/>
              </a:spcBef>
              <a:defRPr sz="16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796925" indent="-222250">
              <a:spcBef>
                <a:spcPts val="6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105400" y="1981200"/>
            <a:ext cx="3471153" cy="4144963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574675" indent="-234950">
              <a:spcBef>
                <a:spcPts val="600"/>
              </a:spcBef>
              <a:defRPr sz="16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796925" indent="-222250">
              <a:spcBef>
                <a:spcPts val="6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854481" y="1395985"/>
            <a:ext cx="3445145" cy="543202"/>
          </a:xfrm>
        </p:spPr>
        <p:txBody>
          <a:bodyPr anchor="b" anchorCtr="0">
            <a:noAutofit/>
          </a:bodyPr>
          <a:lstStyle>
            <a:lvl1pPr>
              <a:buFontTx/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5105400" y="1395985"/>
            <a:ext cx="3445145" cy="543202"/>
          </a:xfrm>
        </p:spPr>
        <p:txBody>
          <a:bodyPr anchor="b" anchorCtr="0">
            <a:noAutofit/>
          </a:bodyPr>
          <a:lstStyle>
            <a:lvl1pPr>
              <a:buFontTx/>
              <a:buNone/>
              <a:defRPr sz="2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No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L_insid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2435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6506183" cy="792162"/>
          </a:xfrm>
        </p:spPr>
        <p:txBody>
          <a:bodyPr>
            <a:noAutofit/>
          </a:bodyPr>
          <a:lstStyle>
            <a:lvl1pPr>
              <a:defRPr sz="3000">
                <a:solidFill>
                  <a:schemeClr val="tx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81200"/>
            <a:ext cx="3471153" cy="4144963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574675" indent="-234950">
              <a:spcBef>
                <a:spcPts val="600"/>
              </a:spcBef>
              <a:defRPr sz="16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796925" indent="-222250">
              <a:spcBef>
                <a:spcPts val="6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105400" y="1981200"/>
            <a:ext cx="3471153" cy="4144963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574675" indent="-234950">
              <a:spcBef>
                <a:spcPts val="600"/>
              </a:spcBef>
              <a:defRPr sz="16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796925" indent="-222250">
              <a:spcBef>
                <a:spcPts val="6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L_insid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2435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6496455" cy="792162"/>
          </a:xfrm>
        </p:spPr>
        <p:txBody>
          <a:bodyPr>
            <a:noAutofit/>
          </a:bodyPr>
          <a:lstStyle>
            <a:lvl1pPr>
              <a:defRPr sz="3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/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L_closingFoot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829300"/>
            <a:ext cx="9144000" cy="1028700"/>
          </a:xfrm>
          <a:prstGeom prst="rect">
            <a:avLst/>
          </a:prstGeom>
        </p:spPr>
      </p:pic>
      <p:pic>
        <p:nvPicPr>
          <p:cNvPr id="5" name="Picture 4" descr="ML_closin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299716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2819400"/>
            <a:ext cx="7010400" cy="914400"/>
          </a:xfrm>
        </p:spPr>
        <p:txBody>
          <a:bodyPr>
            <a:noAutofit/>
          </a:bodyPr>
          <a:lstStyle>
            <a:lvl1pPr>
              <a:buFontTx/>
              <a:buNone/>
              <a:defRPr sz="3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Section Break/Closing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864744" y="3736184"/>
            <a:ext cx="6985477" cy="1293016"/>
          </a:xfrm>
        </p:spPr>
        <p:txBody>
          <a:bodyPr/>
          <a:lstStyle>
            <a:lvl1pPr>
              <a:buNone/>
              <a:defRPr>
                <a:solidFill>
                  <a:schemeClr val="tx1"/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  <a:lvl3pPr>
              <a:buNone/>
              <a:defRPr>
                <a:solidFill>
                  <a:schemeClr val="tx1"/>
                </a:solidFill>
              </a:defRPr>
            </a:lvl3pPr>
            <a:lvl4pPr>
              <a:buNone/>
              <a:defRPr>
                <a:solidFill>
                  <a:schemeClr val="tx1"/>
                </a:solidFill>
              </a:defRPr>
            </a:lvl4pPr>
            <a:lvl5pPr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64770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00200"/>
            <a:ext cx="76200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6" name="Picture 5" descr="ML_footer.png"/>
          <p:cNvPicPr>
            <a:picLocks noChangeAspect="1"/>
          </p:cNvPicPr>
          <p:nvPr/>
        </p:nvPicPr>
        <p:blipFill>
          <a:blip r:embed="rId9" cstate="print"/>
          <a:srcRect b="10639"/>
          <a:stretch>
            <a:fillRect/>
          </a:stretch>
        </p:blipFill>
        <p:spPr>
          <a:xfrm>
            <a:off x="0" y="6286016"/>
            <a:ext cx="9144000" cy="571984"/>
          </a:xfrm>
          <a:prstGeom prst="rect">
            <a:avLst/>
          </a:prstGeom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956341" y="6541648"/>
            <a:ext cx="590154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l" eaLnBrk="0" hangingPunct="0">
              <a:defRPr/>
            </a:pPr>
            <a:r>
              <a:rPr lang="en-US" sz="700" b="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Slide </a:t>
            </a:r>
            <a:fld id="{92ADAD9A-D5B6-4FC0-8BC7-FA47E32F82D3}" type="slidenum">
              <a:rPr lang="en-US" sz="700" b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l" eaLnBrk="0" hangingPunct="0">
                <a:defRPr/>
              </a:pPr>
              <a:t>‹#›</a:t>
            </a:fld>
            <a:endParaRPr lang="en-US" sz="700" b="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95912" y="6495692"/>
            <a:ext cx="4572000" cy="2000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© 2010 MarkLogic</a:t>
            </a:r>
            <a:r>
              <a:rPr lang="en-US" sz="700" baseline="30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®</a:t>
            </a:r>
            <a:r>
              <a:rPr lang="en-US" sz="7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Corporation. All rights reserved.</a:t>
            </a:r>
            <a:endParaRPr lang="en-US" sz="7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6" r:id="rId4"/>
    <p:sldLayoutId id="2147483659" r:id="rId5"/>
    <p:sldLayoutId id="2147483655" r:id="rId6"/>
    <p:sldLayoutId id="2147483651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700" b="1" kern="1200">
          <a:solidFill>
            <a:schemeClr val="tx1">
              <a:lumMod val="50000"/>
            </a:schemeClr>
          </a:solidFill>
          <a:latin typeface="Tahoma" pitchFamily="34" charset="0"/>
          <a:ea typeface="Tahoma" pitchFamily="34" charset="0"/>
          <a:cs typeface="Tahoma" pitchFamily="34" charset="0"/>
        </a:defRPr>
      </a:lvl1pPr>
    </p:titleStyle>
    <p:bodyStyle>
      <a:lvl1pPr marL="225425" indent="-225425" algn="l" defTabSz="914400" rtl="0" eaLnBrk="1" latinLnBrk="0" hangingPunct="1">
        <a:spcBef>
          <a:spcPct val="20000"/>
        </a:spcBef>
        <a:buClr>
          <a:schemeClr val="tx2"/>
        </a:buClr>
        <a:buSzPct val="100000"/>
        <a:buFont typeface="Wingdings" pitchFamily="2" charset="2"/>
        <a:buChar char="§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631825" indent="-233363" algn="l" defTabSz="914400" rtl="0" eaLnBrk="1" latinLnBrk="0" hangingPunct="1">
        <a:spcBef>
          <a:spcPct val="20000"/>
        </a:spcBef>
        <a:buClr>
          <a:schemeClr val="tx2"/>
        </a:buClr>
        <a:buSzPct val="100000"/>
        <a:buFont typeface="Wingdings" pitchFamily="2" charset="2"/>
        <a:buChar char="§"/>
        <a:defRPr sz="18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1089025" indent="-174625" algn="l" defTabSz="914400" rtl="0" eaLnBrk="1" latinLnBrk="0" hangingPunct="1">
        <a:spcBef>
          <a:spcPct val="20000"/>
        </a:spcBef>
        <a:buClr>
          <a:schemeClr val="tx2"/>
        </a:buClr>
        <a:buSzPct val="100000"/>
        <a:buFont typeface="Wingdings" pitchFamily="2" charset="2"/>
        <a:buChar char="§"/>
        <a:defRPr sz="16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1E1E1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xquery-unit.googlecode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lain_Old_X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://junit.sourceforge.net/doc/testinfected/testing.htm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xquery-unit.googlecode.co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junit.sourceforge.net/doc/testinfected/testing.htm" TargetMode="External"/><Relationship Id="rId2" Type="http://schemas.openxmlformats.org/officeDocument/2006/relationships/hyperlink" Target="http://www.istqb.org/downloads/glossary-current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log.stevensanderson.com/2009/11/04/selective-unit-testing-costs-and-benefits/" TargetMode="External"/><Relationship Id="rId4" Type="http://schemas.openxmlformats.org/officeDocument/2006/relationships/hyperlink" Target="http://en.wikipedia.org/wiki/Unit_testing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thewallaceline.blogspot.com/2009/04/xquery-unit-tests.html" TargetMode="External"/><Relationship Id="rId2" Type="http://schemas.openxmlformats.org/officeDocument/2006/relationships/hyperlink" Target="http://www.fgeorges.org/xslt/xslt-uni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books.org/wiki/XQuery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Test-driven_development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XQuery</a:t>
            </a:r>
            <a:r>
              <a:rPr lang="en-US" dirty="0" smtClean="0"/>
              <a:t> Unit Testing</a:t>
            </a:r>
            <a:endParaRPr lang="en-US" dirty="0"/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Mark Helmstetter, Senior Consultant</a:t>
            </a:r>
            <a:br>
              <a:rPr lang="en-US" dirty="0" smtClean="0"/>
            </a:br>
            <a:r>
              <a:rPr lang="en-US" dirty="0" smtClean="0"/>
              <a:t>NOVA MUG - June </a:t>
            </a:r>
            <a:r>
              <a:rPr lang="en-US" dirty="0" smtClean="0"/>
              <a:t>29, 2010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81000" y="2328984"/>
            <a:ext cx="7891462" cy="431800"/>
          </a:xfrm>
          <a:prstGeom prst="roundRect">
            <a:avLst>
              <a:gd name="adj" fmla="val 16667"/>
            </a:avLst>
          </a:prstGeom>
          <a:solidFill>
            <a:srgbClr val="EFEFEF"/>
          </a:solidFill>
          <a:ln w="9525">
            <a:solidFill>
              <a:srgbClr val="6A001A"/>
            </a:solidFill>
            <a:round/>
            <a:headEnd/>
            <a:tailEnd/>
          </a:ln>
          <a:effectLst>
            <a:outerShdw dist="50790" dir="3359974" algn="ctr" rotWithShape="0">
              <a:schemeClr val="bg2">
                <a:alpha val="49001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Unit Testing Basics</a:t>
            </a:r>
          </a:p>
          <a:p>
            <a:pPr eaLnBrk="1" hangingPunct="1"/>
            <a:r>
              <a:rPr lang="en-US" dirty="0" smtClean="0"/>
              <a:t>Unit Testing </a:t>
            </a:r>
            <a:r>
              <a:rPr lang="en-US" dirty="0" err="1" smtClean="0"/>
              <a:t>XQuery</a:t>
            </a:r>
            <a:r>
              <a:rPr lang="en-US" dirty="0" smtClean="0"/>
              <a:t> via </a:t>
            </a:r>
            <a:r>
              <a:rPr lang="en-US" dirty="0" err="1" smtClean="0"/>
              <a:t>XQuery</a:t>
            </a:r>
            <a:endParaRPr lang="en-US" dirty="0" smtClean="0"/>
          </a:p>
          <a:p>
            <a:pPr eaLnBrk="1" hangingPunct="1"/>
            <a:r>
              <a:rPr lang="en-US" dirty="0" smtClean="0"/>
              <a:t>Unit Testing </a:t>
            </a:r>
            <a:r>
              <a:rPr lang="en-US" dirty="0" err="1" smtClean="0"/>
              <a:t>XQuery</a:t>
            </a:r>
            <a:r>
              <a:rPr lang="en-US" dirty="0" smtClean="0"/>
              <a:t> via Java</a:t>
            </a:r>
          </a:p>
          <a:p>
            <a:pPr eaLnBrk="1" hangingPunct="1"/>
            <a:r>
              <a:rPr lang="en-US" dirty="0" smtClean="0"/>
              <a:t>End-to-End Testing using Selenium</a:t>
            </a:r>
          </a:p>
          <a:p>
            <a:pPr eaLnBrk="1" hangingPunct="1"/>
            <a:r>
              <a:rPr lang="en-US" dirty="0" smtClean="0"/>
              <a:t>Testing Tips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xqunit</a:t>
            </a:r>
            <a:r>
              <a:rPr lang="en-US" dirty="0" smtClean="0"/>
              <a:t> – common functions for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124" y="1441938"/>
            <a:ext cx="8651630" cy="4853354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module namespace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xq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= "http://marklogic.com/xqunit";</a:t>
            </a:r>
          </a:p>
          <a:p>
            <a:pPr>
              <a:buNone/>
            </a:pPr>
            <a:endParaRPr lang="en-US" b="1" dirty="0" smtClean="0">
              <a:solidFill>
                <a:srgbClr val="3333CC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declare function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xq:assert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-equal($name, $actual as item()*, $expected as item()*) {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  if (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fn:deep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-equal($expected, $actual)) then 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      &lt;pass test="{$name}"/&gt;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  else 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      &lt;fail test="{$name}"&gt;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           &lt;expected&gt;{$expected}&lt;/expected&gt;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           &lt;actual&gt;{$actual}&lt;/actual&gt;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      &lt;/fail&gt;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};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US" b="1" dirty="0">
              <a:solidFill>
                <a:srgbClr val="3333CC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 search-lib-test.xqy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1447800"/>
            <a:ext cx="8534400" cy="452431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xquery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version "1.0-ml";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import module namespace search="http://marklogic.com/search"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at "search-lib.xqy";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import module namespace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xq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= "http://marklogic.com/xqunit"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at "/lib/xqunit.xqy";</a:t>
            </a: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declare function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local:test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-get-query()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$query as schema-element(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cts:query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)? :=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search:get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-query("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foobar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")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$expected := document{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cts:word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-query("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foobar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")}/node()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return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xq:assert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-equal("test-get-query", $query, $expected)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};</a:t>
            </a: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&lt;results&gt;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{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local:test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-get-query()}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&lt;/results&gt;</a:t>
            </a:r>
            <a:endParaRPr lang="en-US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 search-lib.xqy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77250" cy="41148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xquery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version "1.0-ml";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module namespace search="http://marklogic.com/search";</a:t>
            </a:r>
          </a:p>
          <a:p>
            <a:pPr>
              <a:buNone/>
            </a:pPr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declare function get-query($query-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str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as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xs:string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 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as schema-element(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cts:query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)? {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if ($query-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str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eq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"") then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()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else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document{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cts:word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-query($query-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str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)}/node()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};</a:t>
            </a:r>
            <a:endParaRPr lang="en-US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Execute test via browser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00200"/>
            <a:ext cx="872329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 (Continued)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1371600"/>
            <a:ext cx="8534400" cy="50783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...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declare function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local:test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-get-query-empty()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$query as schema-element(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cts:query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)? :=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search:get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-query(())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return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xq:assert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-equal("test-get-query-empty", $query, ())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};</a:t>
            </a: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declare function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local:test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-get-query-empty-string()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$query as schema-element(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cts:query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)? :=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search:get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-query("")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return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xq:assert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-equal("test-get-query-empty-string",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  $query, ())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};</a:t>
            </a: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&lt;results&gt;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{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local:test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-get-query(),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local:test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-get-query-empty(),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local:test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-get-query-empty-string()}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&lt;/results&gt;</a:t>
            </a:r>
            <a:endParaRPr lang="en-US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 Test PASSED!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8705959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 Many more test cases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test-get-query-stemmed()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test-get-query-case-sensitive()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test-get-query-phrased()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test-get-query-diacritic-sensitive()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test-get-query-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boolean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-and()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test-get-query-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boolean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-or()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Loading Test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Previous test example did not require any database data</a:t>
            </a:r>
          </a:p>
          <a:p>
            <a:r>
              <a:rPr lang="en-US" dirty="0" smtClean="0"/>
              <a:t>Many </a:t>
            </a:r>
            <a:r>
              <a:rPr lang="en-US" dirty="0" err="1" smtClean="0"/>
              <a:t>XQuery</a:t>
            </a:r>
            <a:r>
              <a:rPr lang="en-US" dirty="0" smtClean="0"/>
              <a:t> functions require some data</a:t>
            </a:r>
          </a:p>
          <a:p>
            <a:r>
              <a:rPr lang="en-US" dirty="0" smtClean="0"/>
              <a:t>Unit tests should insert test data in set-up()</a:t>
            </a:r>
          </a:p>
          <a:p>
            <a:pPr lvl="1"/>
            <a:r>
              <a:rPr lang="en-US" dirty="0" smtClean="0"/>
              <a:t>Framework invokes set-up() before each test function</a:t>
            </a:r>
          </a:p>
          <a:p>
            <a:r>
              <a:rPr lang="en-US" dirty="0" smtClean="0"/>
              <a:t>Unit tests should remove all test data in tear-down()</a:t>
            </a:r>
          </a:p>
          <a:p>
            <a:pPr lvl="1"/>
            <a:r>
              <a:rPr lang="en-US" dirty="0" smtClean="0"/>
              <a:t>Framework invokes tear-down() after each test function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Environment Provisioning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database per developer</a:t>
            </a:r>
          </a:p>
          <a:p>
            <a:pPr lvl="1"/>
            <a:r>
              <a:rPr lang="en-US" dirty="0" smtClean="0"/>
              <a:t>Guarantee known state of database</a:t>
            </a:r>
          </a:p>
          <a:p>
            <a:pPr lvl="1"/>
            <a:r>
              <a:rPr lang="en-US" dirty="0" smtClean="0"/>
              <a:t>In a shared server environment, need 1 unit test database per developer</a:t>
            </a:r>
          </a:p>
          <a:p>
            <a:pPr lvl="1"/>
            <a:r>
              <a:rPr lang="en-US" dirty="0" smtClean="0"/>
              <a:t>Or ideally, each developer has a local MLS instance for testing</a:t>
            </a:r>
          </a:p>
          <a:p>
            <a:r>
              <a:rPr lang="en-US" dirty="0" smtClean="0"/>
              <a:t>Use a separate database used exclusively for unit tests</a:t>
            </a:r>
          </a:p>
          <a:p>
            <a:pPr lvl="1"/>
            <a:r>
              <a:rPr lang="en-US" dirty="0" smtClean="0"/>
              <a:t>Typically have a database with a larger set of data for ad-hoc application testing, keep that separate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MarkLogic</a:t>
            </a:r>
            <a:r>
              <a:rPr lang="en-US" dirty="0" smtClean="0"/>
              <a:t> Admin API</a:t>
            </a:r>
          </a:p>
          <a:p>
            <a:pPr lvl="1"/>
            <a:r>
              <a:rPr lang="en-US" dirty="0" smtClean="0"/>
              <a:t>Script database configuration, make test setup easier</a:t>
            </a:r>
          </a:p>
          <a:p>
            <a:pPr lvl="1"/>
            <a:r>
              <a:rPr lang="en-US" dirty="0" smtClean="0"/>
              <a:t>Ensure consistent configuration across environments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Story about Testing</a:t>
            </a:r>
            <a:endParaRPr lang="en-US" dirty="0"/>
          </a:p>
        </p:txBody>
      </p:sp>
      <p:pic>
        <p:nvPicPr>
          <p:cNvPr id="1031" name="Picture 7" descr="C:\Users\mhelmstetter\Desktop\IMG_0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79563"/>
            <a:ext cx="8936037" cy="4745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81000" y="2715843"/>
            <a:ext cx="7891462" cy="431800"/>
          </a:xfrm>
          <a:prstGeom prst="roundRect">
            <a:avLst>
              <a:gd name="adj" fmla="val 16667"/>
            </a:avLst>
          </a:prstGeom>
          <a:solidFill>
            <a:srgbClr val="EFEFEF"/>
          </a:solidFill>
          <a:ln w="9525">
            <a:solidFill>
              <a:srgbClr val="6A001A"/>
            </a:solidFill>
            <a:round/>
            <a:headEnd/>
            <a:tailEnd/>
          </a:ln>
          <a:effectLst>
            <a:outerShdw dist="50790" dir="3359974" algn="ctr" rotWithShape="0">
              <a:schemeClr val="bg2">
                <a:alpha val="49001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Unit Testing Basics</a:t>
            </a:r>
          </a:p>
          <a:p>
            <a:pPr eaLnBrk="1" hangingPunct="1"/>
            <a:r>
              <a:rPr lang="en-US" dirty="0" smtClean="0"/>
              <a:t>Unit Testing </a:t>
            </a:r>
            <a:r>
              <a:rPr lang="en-US" dirty="0" err="1" smtClean="0"/>
              <a:t>XQuery</a:t>
            </a:r>
            <a:r>
              <a:rPr lang="en-US" dirty="0" smtClean="0"/>
              <a:t> via </a:t>
            </a:r>
            <a:r>
              <a:rPr lang="en-US" dirty="0" err="1" smtClean="0"/>
              <a:t>XQuery</a:t>
            </a:r>
            <a:endParaRPr lang="en-US" dirty="0" smtClean="0"/>
          </a:p>
          <a:p>
            <a:pPr eaLnBrk="1" hangingPunct="1"/>
            <a:r>
              <a:rPr lang="en-US" dirty="0" smtClean="0"/>
              <a:t>Unit Testing </a:t>
            </a:r>
            <a:r>
              <a:rPr lang="en-US" dirty="0" err="1" smtClean="0"/>
              <a:t>XQuery</a:t>
            </a:r>
            <a:r>
              <a:rPr lang="en-US" dirty="0" smtClean="0"/>
              <a:t> via Java</a:t>
            </a:r>
          </a:p>
          <a:p>
            <a:pPr eaLnBrk="1" hangingPunct="1"/>
            <a:r>
              <a:rPr lang="en-US" dirty="0" smtClean="0"/>
              <a:t>End-to-End Testing using Selenium</a:t>
            </a:r>
          </a:p>
          <a:p>
            <a:pPr eaLnBrk="1" hangingPunct="1"/>
            <a:r>
              <a:rPr lang="en-US" dirty="0" smtClean="0"/>
              <a:t>Testing Tips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Testing </a:t>
            </a:r>
            <a:r>
              <a:rPr lang="en-US" dirty="0" err="1" smtClean="0"/>
              <a:t>XQuery</a:t>
            </a:r>
            <a:r>
              <a:rPr lang="en-US" dirty="0" smtClean="0"/>
              <a:t> from Java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test from Java?</a:t>
            </a:r>
          </a:p>
          <a:p>
            <a:pPr lvl="1"/>
            <a:r>
              <a:rPr lang="en-US" dirty="0" smtClean="0"/>
              <a:t>Many frameworks to help facilitate</a:t>
            </a:r>
          </a:p>
          <a:p>
            <a:pPr lvl="2"/>
            <a:r>
              <a:rPr lang="en-US" dirty="0" err="1" smtClean="0"/>
              <a:t>JUnit</a:t>
            </a:r>
            <a:r>
              <a:rPr lang="en-US" dirty="0" smtClean="0"/>
              <a:t>, </a:t>
            </a:r>
            <a:r>
              <a:rPr lang="en-US" dirty="0" err="1" smtClean="0"/>
              <a:t>XMLUnit</a:t>
            </a:r>
            <a:r>
              <a:rPr lang="en-US" dirty="0" smtClean="0"/>
              <a:t>, </a:t>
            </a:r>
            <a:r>
              <a:rPr lang="en-US" dirty="0" err="1" smtClean="0"/>
              <a:t>HtmlUnit</a:t>
            </a:r>
            <a:r>
              <a:rPr lang="en-US" dirty="0" smtClean="0"/>
              <a:t>, </a:t>
            </a:r>
            <a:r>
              <a:rPr lang="en-US" dirty="0" err="1" smtClean="0"/>
              <a:t>XQueryUnit</a:t>
            </a:r>
            <a:endParaRPr lang="en-US" dirty="0" smtClean="0"/>
          </a:p>
          <a:p>
            <a:pPr lvl="1"/>
            <a:r>
              <a:rPr lang="en-US" dirty="0" smtClean="0"/>
              <a:t>Tests can be run directly from the IDE</a:t>
            </a:r>
          </a:p>
          <a:p>
            <a:pPr lvl="2"/>
            <a:r>
              <a:rPr lang="en-US" dirty="0" smtClean="0"/>
              <a:t>Eclipse, </a:t>
            </a:r>
            <a:r>
              <a:rPr lang="en-US" dirty="0" err="1" smtClean="0"/>
              <a:t>IntelliJ</a:t>
            </a:r>
            <a:r>
              <a:rPr lang="en-US" dirty="0" smtClean="0"/>
              <a:t>, </a:t>
            </a:r>
            <a:r>
              <a:rPr lang="en-US" dirty="0" err="1" smtClean="0"/>
              <a:t>NetBeans</a:t>
            </a:r>
            <a:endParaRPr lang="en-US" dirty="0" smtClean="0"/>
          </a:p>
          <a:p>
            <a:pPr lvl="1"/>
            <a:r>
              <a:rPr lang="en-US" dirty="0" smtClean="0"/>
              <a:t>Tools have good support for </a:t>
            </a:r>
            <a:r>
              <a:rPr lang="en-US" dirty="0" err="1" smtClean="0"/>
              <a:t>JUnit</a:t>
            </a:r>
            <a:endParaRPr lang="en-US" dirty="0" smtClean="0"/>
          </a:p>
          <a:p>
            <a:pPr lvl="2"/>
            <a:r>
              <a:rPr lang="en-US" dirty="0" smtClean="0"/>
              <a:t>Ant, Maven, </a:t>
            </a:r>
            <a:r>
              <a:rPr lang="en-US" dirty="0" err="1" smtClean="0"/>
              <a:t>CruiseControl</a:t>
            </a:r>
            <a:r>
              <a:rPr lang="en-US" dirty="0" smtClean="0"/>
              <a:t>, Hudson, Anthill</a:t>
            </a:r>
          </a:p>
          <a:p>
            <a:pPr lvl="1"/>
            <a:r>
              <a:rPr lang="en-US" dirty="0" smtClean="0"/>
              <a:t>Can combine Java unit tests with </a:t>
            </a:r>
            <a:r>
              <a:rPr lang="en-US" dirty="0" err="1" smtClean="0"/>
              <a:t>XQuery</a:t>
            </a:r>
            <a:r>
              <a:rPr lang="en-US" dirty="0" smtClean="0"/>
              <a:t> unit tests</a:t>
            </a:r>
          </a:p>
          <a:p>
            <a:pPr lvl="1"/>
            <a:r>
              <a:rPr lang="en-US" dirty="0" smtClean="0"/>
              <a:t>Ideal for cases where the “front-end” is Java – mimic execution environment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XQueryUnit</a:t>
            </a:r>
            <a:r>
              <a:rPr lang="en-US" dirty="0" smtClean="0"/>
              <a:t>	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JUnit</a:t>
            </a:r>
            <a:r>
              <a:rPr lang="en-US" dirty="0" smtClean="0"/>
              <a:t> extension classes and support classes to help facilitate testing </a:t>
            </a:r>
            <a:r>
              <a:rPr lang="en-US" dirty="0" err="1" smtClean="0"/>
              <a:t>XQuery</a:t>
            </a:r>
            <a:endParaRPr lang="en-US" dirty="0" smtClean="0"/>
          </a:p>
          <a:p>
            <a:r>
              <a:rPr lang="en-US" dirty="0" smtClean="0"/>
              <a:t>Developed by Mark Logic Professional Services, used by numerous customers</a:t>
            </a:r>
          </a:p>
          <a:p>
            <a:r>
              <a:rPr lang="en-US" dirty="0" smtClean="0"/>
              <a:t>Supports both HTTP and XDBC interfaces</a:t>
            </a:r>
          </a:p>
          <a:p>
            <a:r>
              <a:rPr lang="en-US" dirty="0" smtClean="0"/>
              <a:t>Includes a number of convenience utilities:</a:t>
            </a:r>
          </a:p>
          <a:p>
            <a:pPr lvl="1"/>
            <a:r>
              <a:rPr lang="en-US" dirty="0" smtClean="0"/>
              <a:t>Inserting test data, clean up at tear down</a:t>
            </a:r>
          </a:p>
          <a:p>
            <a:pPr lvl="1"/>
            <a:r>
              <a:rPr lang="en-US" dirty="0" smtClean="0"/>
              <a:t>Generates wrapper code for invoking library modules</a:t>
            </a:r>
          </a:p>
          <a:p>
            <a:pPr lvl="1"/>
            <a:r>
              <a:rPr lang="en-US" dirty="0" smtClean="0"/>
              <a:t>XML diff utilities for assertions</a:t>
            </a:r>
          </a:p>
          <a:p>
            <a:r>
              <a:rPr lang="en-US" dirty="0" smtClean="0"/>
              <a:t>Open Source, Apache 2 license</a:t>
            </a:r>
          </a:p>
          <a:p>
            <a:r>
              <a:rPr lang="en-US" dirty="0" smtClean="0"/>
              <a:t>Available for download at </a:t>
            </a:r>
            <a:r>
              <a:rPr lang="en-US" dirty="0" smtClean="0">
                <a:hlinkClick r:id="rId3"/>
              </a:rPr>
              <a:t>http://xquery-unit.googlecode.com/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simple </a:t>
            </a:r>
            <a:r>
              <a:rPr lang="en-US" dirty="0" err="1" smtClean="0"/>
              <a:t>XQueryUnit</a:t>
            </a:r>
            <a:r>
              <a:rPr lang="en-US" dirty="0" smtClean="0"/>
              <a:t> Test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524000"/>
            <a:ext cx="8305800" cy="27432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Create a new class, subclass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XQueryTestCase</a:t>
            </a:r>
            <a:r>
              <a:rPr lang="en-US" dirty="0" smtClean="0"/>
              <a:t> or </a:t>
            </a:r>
            <a:r>
              <a:rPr lang="en-US" b="1" dirty="0" err="1" smtClean="0">
                <a:solidFill>
                  <a:srgbClr val="000000"/>
                </a:solidFill>
                <a:latin typeface="Courier New"/>
              </a:rPr>
              <a:t>XQueryXmlHttpTestCase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Override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(optional) to insert any test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Implement 1 or more test methods that invoke </a:t>
            </a:r>
            <a:r>
              <a:rPr lang="en-US" dirty="0" err="1" smtClean="0"/>
              <a:t>XQuery</a:t>
            </a:r>
            <a:r>
              <a:rPr lang="en-US" dirty="0" smtClean="0"/>
              <a:t> modules/functions under 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</a:t>
            </a:r>
            <a:r>
              <a:rPr lang="en-US" dirty="0" err="1" smtClean="0"/>
              <a:t>XQuery</a:t>
            </a:r>
            <a:r>
              <a:rPr lang="en-US" dirty="0" smtClean="0"/>
              <a:t>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types of modules:</a:t>
            </a:r>
          </a:p>
          <a:p>
            <a:pPr lvl="1"/>
            <a:r>
              <a:rPr lang="en-US" dirty="0" smtClean="0"/>
              <a:t>Main</a:t>
            </a:r>
          </a:p>
          <a:p>
            <a:pPr lvl="2"/>
            <a:r>
              <a:rPr lang="en-US" dirty="0" smtClean="0"/>
              <a:t>Query body</a:t>
            </a:r>
          </a:p>
          <a:p>
            <a:pPr lvl="1"/>
            <a:r>
              <a:rPr lang="en-US" dirty="0" smtClean="0"/>
              <a:t>Library</a:t>
            </a:r>
          </a:p>
          <a:p>
            <a:pPr lvl="2"/>
            <a:r>
              <a:rPr lang="en-US" dirty="0" smtClean="0"/>
              <a:t>No query body</a:t>
            </a:r>
          </a:p>
          <a:p>
            <a:pPr lvl="2"/>
            <a:r>
              <a:rPr lang="en-US" dirty="0" smtClean="0"/>
              <a:t>Variable and function declarations</a:t>
            </a:r>
          </a:p>
          <a:p>
            <a:r>
              <a:rPr lang="en-US" b="1" dirty="0" err="1" smtClean="0">
                <a:solidFill>
                  <a:srgbClr val="000000"/>
                </a:solidFill>
                <a:latin typeface="Courier New"/>
              </a:rPr>
              <a:t>XQueryTestCase</a:t>
            </a:r>
            <a:r>
              <a:rPr lang="en-US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provides support for testing main and library modules, invoked via XCC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 – Library Module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3434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public class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SearchLibTest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extends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XQueryTestCase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{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private String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modulePath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= "/example1/search-lib.xqy";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private String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moduleNamespace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= "http://marklogic.com/search";</a:t>
            </a:r>
          </a:p>
          <a:p>
            <a:pPr>
              <a:buNone/>
            </a:pPr>
            <a:endParaRPr lang="en-US" sz="1800" b="1" dirty="0" smtClean="0">
              <a:solidFill>
                <a:srgbClr val="3333CC"/>
              </a:solidFill>
              <a:latin typeface="Courier New"/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public void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testGetQuery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() throws Exception {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XdmValue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[]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params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= new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XdmValue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[] {  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     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ValueFactory.newXSString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("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foobar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") };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  Document doc =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executeLibraryModuleAsDocument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(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modulePath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,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     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moduleNamespace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, "get-query",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params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);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assertNotNull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(doc);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}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}</a:t>
            </a:r>
            <a:endParaRPr lang="en-US" sz="1800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 search-lib.xqy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77250" cy="41148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xquery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version "1.0-ml";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module namespace search="http://marklogic.com/search";</a:t>
            </a:r>
          </a:p>
          <a:p>
            <a:pPr>
              <a:buNone/>
            </a:pPr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declare function get-query($query-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str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as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xs:string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 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as schema-element(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cts:query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)? {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if ($query-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str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eq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"") then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()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else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document{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cts:word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-query($query-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str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)}/node()</a:t>
            </a:r>
          </a:p>
          <a:p>
            <a:pPr>
              <a:buNone/>
            </a:pP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};</a:t>
            </a:r>
            <a:endParaRPr lang="en-US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 Run via Eclipse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1600200" y="5867400"/>
            <a:ext cx="8382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990600" y="3124200"/>
            <a:ext cx="1143000" cy="1524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886200" y="5867400"/>
            <a:ext cx="21336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983" y="1243447"/>
            <a:ext cx="7901355" cy="512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 POX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524000"/>
            <a:ext cx="8305800" cy="4191000"/>
          </a:xfrm>
        </p:spPr>
        <p:txBody>
          <a:bodyPr/>
          <a:lstStyle/>
          <a:p>
            <a:r>
              <a:rPr lang="en-US" dirty="0" smtClean="0"/>
              <a:t>POX = “Plain Old XML” – Like POJO</a:t>
            </a:r>
          </a:p>
          <a:p>
            <a:r>
              <a:rPr lang="en-US" dirty="0" smtClean="0"/>
              <a:t>POX is complementary to REST</a:t>
            </a:r>
          </a:p>
          <a:p>
            <a:pPr lvl="1"/>
            <a:r>
              <a:rPr lang="en-US" dirty="0" smtClean="0"/>
              <a:t>REST refers to a communication pattern, while POX refers to an information format style.</a:t>
            </a:r>
          </a:p>
          <a:p>
            <a:r>
              <a:rPr lang="en-US" dirty="0" smtClean="0"/>
              <a:t>POX Services are easy to test</a:t>
            </a:r>
          </a:p>
          <a:p>
            <a:pPr lvl="1"/>
            <a:r>
              <a:rPr lang="en-US" dirty="0" smtClean="0"/>
              <a:t>Browser, </a:t>
            </a:r>
            <a:r>
              <a:rPr lang="en-US" dirty="0" err="1" smtClean="0"/>
              <a:t>wget</a:t>
            </a:r>
            <a:r>
              <a:rPr lang="en-US" dirty="0" smtClean="0"/>
              <a:t>, curl, </a:t>
            </a:r>
            <a:r>
              <a:rPr lang="en-US" dirty="0" err="1" smtClean="0"/>
              <a:t>xquery</a:t>
            </a:r>
            <a:r>
              <a:rPr lang="en-US" dirty="0" smtClean="0"/>
              <a:t>-unit, </a:t>
            </a:r>
            <a:r>
              <a:rPr lang="en-US" dirty="0" err="1" smtClean="0"/>
              <a:t>JUnit</a:t>
            </a:r>
            <a:r>
              <a:rPr lang="en-US" dirty="0" smtClean="0"/>
              <a:t>, </a:t>
            </a:r>
            <a:r>
              <a:rPr lang="en-US" dirty="0" err="1" smtClean="0"/>
              <a:t>HttpUnit</a:t>
            </a:r>
            <a:endParaRPr lang="en-US" dirty="0" smtClean="0"/>
          </a:p>
          <a:p>
            <a:pPr lvl="1"/>
            <a:r>
              <a:rPr lang="en-US" b="1" dirty="0" err="1" smtClean="0">
                <a:solidFill>
                  <a:srgbClr val="000000"/>
                </a:solidFill>
                <a:latin typeface="Courier New"/>
              </a:rPr>
              <a:t>XQueryXmlHttpTestCase</a:t>
            </a:r>
            <a:r>
              <a:rPr lang="en-US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provides support for testing Http based services, including POX</a:t>
            </a:r>
            <a:r>
              <a:rPr lang="en-US" b="1" dirty="0" smtClean="0">
                <a:solidFill>
                  <a:srgbClr val="000000"/>
                </a:solidFill>
                <a:latin typeface="Courier New"/>
              </a:rPr>
              <a:t>	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096001"/>
            <a:ext cx="838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http://en.wikipedia.org/wiki/Plain_Old_XML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POX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1646" y="1348154"/>
            <a:ext cx="7620000" cy="5064369"/>
          </a:xfrm>
        </p:spPr>
        <p:txBody>
          <a:bodyPr/>
          <a:lstStyle/>
          <a:p>
            <a:r>
              <a:rPr lang="en-US" dirty="0" smtClean="0"/>
              <a:t>Request: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&lt;request&gt;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&lt;search&gt;cardiac&lt;/search&gt;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&lt;/request&gt;</a:t>
            </a:r>
          </a:p>
          <a:p>
            <a:pPr>
              <a:buNone/>
            </a:pPr>
            <a:endParaRPr lang="en-US" dirty="0" smtClean="0">
              <a:solidFill>
                <a:srgbClr val="2A00FF"/>
              </a:solidFill>
              <a:latin typeface="Courier New"/>
            </a:endParaRP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Response: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&lt;</a:t>
            </a:r>
            <a:r>
              <a:rPr lang="en-US" sz="1800" b="1" dirty="0" smtClean="0">
                <a:solidFill>
                  <a:srgbClr val="3333CC"/>
                </a:solidFill>
                <a:highlight>
                  <a:srgbClr val="D4D4D4"/>
                </a:highlight>
                <a:latin typeface="Courier New"/>
              </a:rPr>
              <a:t>response&gt;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&lt;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search:response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total="1" start="1" page-length="10"&gt;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  &lt;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search:result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index="1" 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uri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="/medline1.xml" ...&gt;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  ...  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  &lt;/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search:result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  &lt;/</a:t>
            </a:r>
            <a:r>
              <a:rPr lang="en-US" sz="1800" b="1" dirty="0" err="1" smtClean="0">
                <a:solidFill>
                  <a:srgbClr val="3333CC"/>
                </a:solidFill>
                <a:latin typeface="Courier New"/>
              </a:rPr>
              <a:t>search:response</a:t>
            </a: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Courier New"/>
              </a:rPr>
              <a:t>&lt;/</a:t>
            </a:r>
            <a:r>
              <a:rPr lang="en-US" sz="1800" b="1" dirty="0" smtClean="0">
                <a:solidFill>
                  <a:srgbClr val="3333CC"/>
                </a:solidFill>
                <a:highlight>
                  <a:srgbClr val="D4D4D4"/>
                </a:highlight>
                <a:latin typeface="Courier New"/>
              </a:rPr>
              <a:t>response&gt;</a:t>
            </a:r>
            <a:endParaRPr lang="en-US" sz="1800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81000" y="2000740"/>
            <a:ext cx="7891462" cy="431800"/>
          </a:xfrm>
          <a:prstGeom prst="roundRect">
            <a:avLst>
              <a:gd name="adj" fmla="val 16667"/>
            </a:avLst>
          </a:prstGeom>
          <a:solidFill>
            <a:srgbClr val="EFEFEF"/>
          </a:solidFill>
          <a:ln w="9525">
            <a:solidFill>
              <a:srgbClr val="6A001A"/>
            </a:solidFill>
            <a:round/>
            <a:headEnd/>
            <a:tailEnd/>
          </a:ln>
          <a:effectLst>
            <a:outerShdw dist="50790" dir="3359974" algn="ctr" rotWithShape="0">
              <a:schemeClr val="bg2">
                <a:alpha val="49001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Unit Testing Basics</a:t>
            </a:r>
          </a:p>
          <a:p>
            <a:pPr eaLnBrk="1" hangingPunct="1"/>
            <a:r>
              <a:rPr lang="en-US" dirty="0" smtClean="0"/>
              <a:t>Unit Testing </a:t>
            </a:r>
            <a:r>
              <a:rPr lang="en-US" dirty="0" err="1" smtClean="0"/>
              <a:t>XQuery</a:t>
            </a:r>
            <a:r>
              <a:rPr lang="en-US" dirty="0" smtClean="0"/>
              <a:t> via </a:t>
            </a:r>
            <a:r>
              <a:rPr lang="en-US" dirty="0" err="1" smtClean="0"/>
              <a:t>XQuery</a:t>
            </a:r>
            <a:endParaRPr lang="en-US" dirty="0" smtClean="0"/>
          </a:p>
          <a:p>
            <a:pPr eaLnBrk="1" hangingPunct="1"/>
            <a:r>
              <a:rPr lang="en-US" dirty="0" smtClean="0"/>
              <a:t>Unit Testing </a:t>
            </a:r>
            <a:r>
              <a:rPr lang="en-US" dirty="0" err="1" smtClean="0"/>
              <a:t>XQuery</a:t>
            </a:r>
            <a:r>
              <a:rPr lang="en-US" dirty="0" smtClean="0"/>
              <a:t> via Java</a:t>
            </a:r>
          </a:p>
          <a:p>
            <a:pPr eaLnBrk="1" hangingPunct="1"/>
            <a:r>
              <a:rPr lang="en-US" dirty="0" smtClean="0"/>
              <a:t>End-to-End Testing using Selenium</a:t>
            </a:r>
          </a:p>
          <a:p>
            <a:pPr eaLnBrk="1" hangingPunct="1"/>
            <a:r>
              <a:rPr lang="en-US" dirty="0" smtClean="0"/>
              <a:t>Testing Tips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219200"/>
            <a:ext cx="8458200" cy="50783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public class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SearchTest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extends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XQueryXmlHttpTestCase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{</a:t>
            </a: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protected void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setUp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() throws Exception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this.setServicePath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("example3/search.xqy");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super.setUp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}</a:t>
            </a: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}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1988" y="1676400"/>
            <a:ext cx="7629012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...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public void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testSearch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() throws Exception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String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req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= "&lt;request&gt;&lt;search/&gt;&lt;/request&gt;";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Document doc =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executeQueryAsDocument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req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XPath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xpath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=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XPath.newInstance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("/response");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Element e = (Element)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xpath.selectSingleNode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(doc);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assertNotNull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(e);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}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public void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testInvalidRequest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() throws Exception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String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req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= "&lt;request&gt;&lt;XXX/&gt;&lt;/request&gt;";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Document doc =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executeQueryAsDocument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req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XPath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xpath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=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XPath.newInstance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("/error");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Element e = (Element)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xpath.selectSingleNode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(doc);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assertNotNull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(e);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3: search.xqy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524000"/>
            <a:ext cx="8594019" cy="45243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xdmp:set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-response-content-type("text/xml"),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try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$request :=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cm:get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-request-element(())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$action := $request/element()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$check := if ($action) then () else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fn:error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($NO-REQ, "No request...")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$result :=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typeswitch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($action)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  case element(search) return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search:search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($action)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  default return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fn:error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($INV-REQ, "Invalid request...")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$complete :=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cm:request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-complete()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return $result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} catch($e)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(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xdmp:log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xdmp:quote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($e)),</a:t>
            </a:r>
          </a:p>
          <a:p>
            <a:r>
              <a:rPr lang="es-ES" b="1" dirty="0" smtClean="0">
                <a:solidFill>
                  <a:srgbClr val="3333CC"/>
                </a:solidFill>
                <a:latin typeface="Courier New"/>
              </a:rPr>
              <a:t>    &lt;error&gt;400 </a:t>
            </a:r>
            <a:r>
              <a:rPr lang="es-ES" b="1" dirty="0" err="1" smtClean="0">
                <a:solidFill>
                  <a:srgbClr val="3333CC"/>
                </a:solidFill>
                <a:latin typeface="Courier New"/>
              </a:rPr>
              <a:t>Bad</a:t>
            </a:r>
            <a:r>
              <a:rPr lang="es-ES" b="1" dirty="0" smtClean="0">
                <a:solidFill>
                  <a:srgbClr val="3333CC"/>
                </a:solidFill>
                <a:latin typeface="Courier New"/>
              </a:rPr>
              <a:t> </a:t>
            </a:r>
            <a:r>
              <a:rPr lang="es-ES" b="1" dirty="0" err="1" smtClean="0">
                <a:solidFill>
                  <a:srgbClr val="3333CC"/>
                </a:solidFill>
                <a:latin typeface="Courier New"/>
              </a:rPr>
              <a:t>Request</a:t>
            </a:r>
            <a:r>
              <a:rPr lang="es-ES" b="1" dirty="0" smtClean="0">
                <a:solidFill>
                  <a:srgbClr val="3333CC"/>
                </a:solidFill>
                <a:latin typeface="Courier New"/>
              </a:rPr>
              <a:t> {$e}&lt;/error&gt;)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}</a:t>
            </a:r>
            <a:endParaRPr lang="en-US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3: Test results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71955"/>
            <a:ext cx="8423031" cy="513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problems to fix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n-US" dirty="0" smtClean="0"/>
              <a:t>The test case passed, but we have some problems</a:t>
            </a:r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search.xqy does not set the http response code when an error occurs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We probably want an exception would be thrown for the invalid request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Test does not handle exceptions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4: Fix </a:t>
            </a:r>
            <a:r>
              <a:rPr lang="en-US" dirty="0" err="1" smtClean="0"/>
              <a:t>SearchTest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8229600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public class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SearchTest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extends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XQueryXmlHttpTestCase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...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public void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testInvalidRequest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() throws Exception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String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req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= "&lt;request&gt;&lt;XXX/&gt;&lt;/request&gt;";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int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statusCode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= 0;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try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  Document doc =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executeQueryAsDocument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req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} catch (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HttpResponseException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expected)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statusCode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=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expected.getStatusCode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}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FF0000"/>
                </a:solidFill>
                <a:latin typeface="Courier New"/>
              </a:rPr>
              <a:t>assertEquals</a:t>
            </a:r>
            <a:r>
              <a:rPr lang="en-US" b="1" dirty="0" smtClean="0">
                <a:solidFill>
                  <a:srgbClr val="FF0000"/>
                </a:solidFill>
                <a:latin typeface="Courier New"/>
              </a:rPr>
              <a:t>(400, </a:t>
            </a:r>
            <a:r>
              <a:rPr lang="en-US" b="1" dirty="0" err="1" smtClean="0">
                <a:solidFill>
                  <a:srgbClr val="FF0000"/>
                </a:solidFill>
                <a:latin typeface="Courier New"/>
              </a:rPr>
              <a:t>statusCode</a:t>
            </a:r>
            <a:r>
              <a:rPr lang="en-US" b="1" dirty="0" smtClean="0">
                <a:solidFill>
                  <a:srgbClr val="FF0000"/>
                </a:solidFill>
                <a:latin typeface="Courier New"/>
              </a:rPr>
              <a:t>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}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}</a:t>
            </a:r>
            <a:endParaRPr lang="en-US" b="1" dirty="0">
              <a:solidFill>
                <a:srgbClr val="33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5943600"/>
            <a:ext cx="8153400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* We could also use JUnit4, which uses annotations for expected exceptions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4: Exception handling fixed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30218"/>
            <a:ext cx="7804533" cy="506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1066800" y="5029200"/>
            <a:ext cx="5715000" cy="2286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4: Fix response code in search.xqy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676400"/>
            <a:ext cx="8594019" cy="45243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try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$request :=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cm:get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-request-element(())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$action := $request/element()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$check := if ($action) then () else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fn:error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($NO-REQ, "No request...")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$result :=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typeswitch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($action)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  case element(search) return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search:search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($action)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  default return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fn:error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($INV-REQ, "Invalid request...")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let $complete :=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cm:request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-complete()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return $result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} catch($e)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(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xdmp:set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-response-code(400,"Bad Request"),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xdmp:log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xdmp:quote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($e)),</a:t>
            </a:r>
          </a:p>
          <a:p>
            <a:r>
              <a:rPr lang="es-ES" b="1" dirty="0" smtClean="0">
                <a:solidFill>
                  <a:srgbClr val="3333CC"/>
                </a:solidFill>
                <a:latin typeface="Courier New"/>
              </a:rPr>
              <a:t>    &lt;error&gt;400 </a:t>
            </a:r>
            <a:r>
              <a:rPr lang="es-ES" b="1" dirty="0" err="1" smtClean="0">
                <a:solidFill>
                  <a:srgbClr val="3333CC"/>
                </a:solidFill>
                <a:latin typeface="Courier New"/>
              </a:rPr>
              <a:t>Bad</a:t>
            </a:r>
            <a:r>
              <a:rPr lang="es-ES" b="1" dirty="0" smtClean="0">
                <a:solidFill>
                  <a:srgbClr val="3333CC"/>
                </a:solidFill>
                <a:latin typeface="Courier New"/>
              </a:rPr>
              <a:t> </a:t>
            </a:r>
            <a:r>
              <a:rPr lang="es-ES" b="1" dirty="0" err="1" smtClean="0">
                <a:solidFill>
                  <a:srgbClr val="3333CC"/>
                </a:solidFill>
                <a:latin typeface="Courier New"/>
              </a:rPr>
              <a:t>Request</a:t>
            </a:r>
            <a:r>
              <a:rPr lang="es-ES" b="1" dirty="0" smtClean="0">
                <a:solidFill>
                  <a:srgbClr val="3333CC"/>
                </a:solidFill>
                <a:latin typeface="Courier New"/>
              </a:rPr>
              <a:t> {$e}&lt;/error&gt;)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}</a:t>
            </a:r>
            <a:endParaRPr lang="en-US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4: Now the test passes legitimately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1219200"/>
            <a:ext cx="822574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5: Inserting Test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524000"/>
            <a:ext cx="8305800" cy="2286000"/>
          </a:xfrm>
        </p:spPr>
        <p:txBody>
          <a:bodyPr/>
          <a:lstStyle/>
          <a:p>
            <a:r>
              <a:rPr lang="en-US" dirty="0" smtClean="0"/>
              <a:t>Gather 1 or more test data files (XML, text, or binary)</a:t>
            </a:r>
          </a:p>
          <a:p>
            <a:r>
              <a:rPr lang="en-US" dirty="0" smtClean="0"/>
              <a:t>Place the test data file(s) in a “resource” directory under the test package</a:t>
            </a:r>
          </a:p>
          <a:p>
            <a:r>
              <a:rPr lang="en-US" dirty="0" smtClean="0"/>
              <a:t>Add a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method to the </a:t>
            </a:r>
            <a:r>
              <a:rPr lang="en-US" dirty="0" err="1" smtClean="0"/>
              <a:t>TestCase</a:t>
            </a:r>
            <a:endParaRPr lang="en-US" dirty="0" smtClean="0"/>
          </a:p>
          <a:p>
            <a:r>
              <a:rPr lang="en-US" dirty="0" smtClean="0"/>
              <a:t>Call one of the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insertContent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methods in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setUp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3810000"/>
            <a:ext cx="7924800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protected void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setUp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() throws Exception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</a:t>
            </a:r>
            <a:r>
              <a:rPr lang="en-US" b="1" dirty="0" err="1" smtClean="0">
                <a:solidFill>
                  <a:srgbClr val="3333CC"/>
                </a:solidFill>
                <a:highlight>
                  <a:srgbClr val="E8F2FE"/>
                </a:highlight>
                <a:latin typeface="Courier New"/>
              </a:rPr>
              <a:t>this.setServicePath</a:t>
            </a:r>
            <a:r>
              <a:rPr lang="en-US" b="1" dirty="0" smtClean="0">
                <a:solidFill>
                  <a:srgbClr val="3333CC"/>
                </a:solidFill>
                <a:highlight>
                  <a:srgbClr val="E8F2FE"/>
                </a:highlight>
                <a:latin typeface="Courier New"/>
              </a:rPr>
              <a:t>("example5/search.xqy");</a:t>
            </a:r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super.setUp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insertTestContent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("resource/medline1.xml",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  "/medline1.xml");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insertTestContent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("resource/medline2.xml",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  "/medline2.xml");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}</a:t>
            </a:r>
            <a:endParaRPr lang="en-US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5: Testing Search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600200"/>
            <a:ext cx="8669361" cy="46166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public void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testSearch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() throws Exception {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// Build request and execute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String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req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= "&lt;request&gt;&lt;search&gt;cardiac&lt;/search&gt;&lt;/request&gt;";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Document doc =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this.executeQueryAsDocument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req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);</a:t>
            </a:r>
          </a:p>
          <a:p>
            <a:endParaRPr lang="en-US" sz="1400" b="1" dirty="0" smtClean="0">
              <a:solidFill>
                <a:srgbClr val="3333CC"/>
              </a:solidFill>
              <a:latin typeface="Courier New"/>
            </a:endParaRP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// Use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XPath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to retrieve the response body, assert not null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XPath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xpath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=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XPath.newInstance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("/response/s:response");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xpath.addNamespace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("s", "http://marklogic.com/appservices/search");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Element response = (Element)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xpath.selectSingleNode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(doc);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assertNotNull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(response);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  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// Use JDOM to assert the total number of results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int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total =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response.getAttribute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("total").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getIntValue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();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assertEquals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(1, total);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// Execute more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XPath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to assert the highlighted keyword match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xpath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=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XPath.newInstance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("s:result/s:snippet/s:match/s:highlight/text()");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xpath.addNamespace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("s", "http://marklogic.com/appservices/search");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Text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highlightText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= (Text)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xpath.selectSingleNode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(response);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 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assertEquals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("cardiac", </a:t>
            </a:r>
            <a:r>
              <a:rPr lang="en-US" sz="1400" b="1" dirty="0" err="1" smtClean="0">
                <a:solidFill>
                  <a:srgbClr val="3333CC"/>
                </a:solidFill>
                <a:latin typeface="Courier New"/>
              </a:rPr>
              <a:t>highlightText.getText</a:t>
            </a:r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());</a:t>
            </a:r>
          </a:p>
          <a:p>
            <a:r>
              <a:rPr lang="en-US" sz="1400" b="1" dirty="0" smtClean="0">
                <a:solidFill>
                  <a:srgbClr val="3333CC"/>
                </a:solidFill>
                <a:latin typeface="Courier New"/>
              </a:rPr>
              <a:t>}</a:t>
            </a:r>
            <a:endParaRPr lang="en-US" sz="1400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individual functions or modules (units)</a:t>
            </a:r>
          </a:p>
          <a:p>
            <a:pPr lvl="1"/>
            <a:r>
              <a:rPr lang="en-US" sz="2000" dirty="0" smtClean="0"/>
              <a:t>A unit is the smallest testable part (function)</a:t>
            </a:r>
          </a:p>
          <a:p>
            <a:pPr lvl="1"/>
            <a:r>
              <a:rPr lang="en-US" sz="2000" dirty="0" smtClean="0"/>
              <a:t>White-Box/Glass-Box – derived from internal structure</a:t>
            </a:r>
          </a:p>
          <a:p>
            <a:pPr lvl="1"/>
            <a:r>
              <a:rPr lang="en-US" sz="2000" dirty="0" smtClean="0"/>
              <a:t>Test each unit separately, in a controlled environment</a:t>
            </a:r>
          </a:p>
          <a:p>
            <a:pPr lvl="1"/>
            <a:r>
              <a:rPr lang="en-US" sz="2000" dirty="0" smtClean="0"/>
              <a:t>Repeatable with the same results</a:t>
            </a:r>
          </a:p>
          <a:p>
            <a:pPr lvl="1"/>
            <a:r>
              <a:rPr lang="en-US" sz="2000" dirty="0" smtClean="0"/>
              <a:t>Facilitate automation</a:t>
            </a:r>
          </a:p>
          <a:p>
            <a:r>
              <a:rPr lang="en-US" dirty="0" smtClean="0"/>
              <a:t>Facilitate change, code confidence, agility</a:t>
            </a:r>
          </a:p>
          <a:p>
            <a:r>
              <a:rPr lang="en-US" dirty="0" smtClean="0"/>
              <a:t>Allows for “modular” development – build backend before UI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5: Test results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1371601"/>
            <a:ext cx="8463708" cy="49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6: Testing a Main module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752600"/>
            <a:ext cx="8534400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xquery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version "1.0-ml";</a:t>
            </a: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declare variable $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uri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as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xs:string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external;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declare variable $new-title as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xs:string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external;</a:t>
            </a: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let $doc :=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fn:doc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($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uri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let $title := $doc/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MedlineCitation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/Article/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ArticleTitle</a:t>
            </a:r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return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xdmp:node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-replace($title,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&lt;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ArticleTitle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&gt;{$new-title}&lt;/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ArticleTitle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&gt;)</a:t>
            </a:r>
            <a:endParaRPr lang="en-US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6: Unit test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9631" y="1699846"/>
            <a:ext cx="8382000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public class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UpdateTest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extends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XQueryTestCase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{</a:t>
            </a: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private String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docUri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= "/medline1.xml";</a:t>
            </a:r>
          </a:p>
          <a:p>
            <a:endParaRPr lang="en-US" b="1" dirty="0" smtClean="0">
              <a:solidFill>
                <a:srgbClr val="3333CC"/>
              </a:solidFill>
              <a:latin typeface="Courier New"/>
            </a:endParaRP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protected void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setUp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() throws Exception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super.setUp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insertTestContent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("resource/medline1.xml", 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docUri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}</a:t>
            </a:r>
          </a:p>
          <a:p>
            <a:r>
              <a:rPr lang="en-US" b="1" dirty="0" smtClean="0">
                <a:solidFill>
                  <a:srgbClr val="3333CC"/>
                </a:solidFill>
              </a:rPr>
              <a:t>…</a:t>
            </a:r>
            <a:endParaRPr lang="en-US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6: Unit test (continued)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67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1295400"/>
            <a:ext cx="8077200" cy="4801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testUpdate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() throws Exception {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String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newTitle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= "NEW_TITLE";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XdmVariable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[] variables = new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XdmVariable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[] {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ValueFactory.newVariable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(new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XName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("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uri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"),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ValueFactory.newXSString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docUri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)),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ValueFactory.newVariable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(new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XName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("new-title"),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ValueFactory.newXSString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newTitle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))};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executeMainModule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("example6/update.xqy",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    null, variables);</a:t>
            </a:r>
          </a:p>
          <a:p>
            <a:endParaRPr lang="en-US" b="1" dirty="0" smtClean="0">
              <a:solidFill>
                <a:srgbClr val="3333CC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// Verify update by running a query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String q = "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fn:doc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('/medline1.xml')"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      + "/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MedlineCitation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/Article/</a:t>
            </a:r>
            <a:r>
              <a:rPr lang="en-US" b="1" dirty="0" err="1" smtClean="0">
                <a:solidFill>
                  <a:srgbClr val="3333CC"/>
                </a:solidFill>
                <a:latin typeface="Courier New"/>
              </a:rPr>
              <a:t>ArticleTitle</a:t>
            </a:r>
            <a:r>
              <a:rPr lang="en-US" b="1" dirty="0" smtClean="0">
                <a:solidFill>
                  <a:srgbClr val="3333CC"/>
                </a:solidFill>
                <a:latin typeface="Courier New"/>
              </a:rPr>
              <a:t>/text()";    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/>
                <a:cs typeface="Courier New" pitchFamily="49" charset="0"/>
              </a:rPr>
              <a:t> 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ResultSequence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rs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executeQuery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(q, null, null);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String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updatedTitle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rs.asString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assertEquals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newTitle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dirty="0" err="1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updatedTitle</a:t>
            </a:r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b="1" dirty="0">
              <a:solidFill>
                <a:srgbClr val="3333CC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6 Results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7854462" cy="5171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81000" y="3090421"/>
            <a:ext cx="7891462" cy="431800"/>
          </a:xfrm>
          <a:prstGeom prst="roundRect">
            <a:avLst>
              <a:gd name="adj" fmla="val 16667"/>
            </a:avLst>
          </a:prstGeom>
          <a:solidFill>
            <a:srgbClr val="EFEFEF"/>
          </a:solidFill>
          <a:ln w="9525">
            <a:solidFill>
              <a:srgbClr val="6A001A"/>
            </a:solidFill>
            <a:round/>
            <a:headEnd/>
            <a:tailEnd/>
          </a:ln>
          <a:effectLst>
            <a:outerShdw dist="50790" dir="3359974" algn="ctr" rotWithShape="0">
              <a:schemeClr val="bg2">
                <a:alpha val="49001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Unit Testing Basics</a:t>
            </a:r>
          </a:p>
          <a:p>
            <a:pPr eaLnBrk="1" hangingPunct="1"/>
            <a:r>
              <a:rPr lang="en-US" dirty="0" smtClean="0"/>
              <a:t>Unit Testing </a:t>
            </a:r>
            <a:r>
              <a:rPr lang="en-US" dirty="0" err="1" smtClean="0"/>
              <a:t>XQuery</a:t>
            </a:r>
            <a:r>
              <a:rPr lang="en-US" dirty="0" smtClean="0"/>
              <a:t> via </a:t>
            </a:r>
            <a:r>
              <a:rPr lang="en-US" dirty="0" err="1" smtClean="0"/>
              <a:t>XQuery</a:t>
            </a:r>
            <a:endParaRPr lang="en-US" dirty="0" smtClean="0"/>
          </a:p>
          <a:p>
            <a:pPr eaLnBrk="1" hangingPunct="1"/>
            <a:r>
              <a:rPr lang="en-US" dirty="0" smtClean="0"/>
              <a:t>Unit Testing </a:t>
            </a:r>
            <a:r>
              <a:rPr lang="en-US" dirty="0" err="1" smtClean="0"/>
              <a:t>XQuery</a:t>
            </a:r>
            <a:r>
              <a:rPr lang="en-US" dirty="0" smtClean="0"/>
              <a:t> via Java</a:t>
            </a:r>
          </a:p>
          <a:p>
            <a:pPr eaLnBrk="1" hangingPunct="1"/>
            <a:r>
              <a:rPr lang="en-US" dirty="0" smtClean="0"/>
              <a:t>End-to-End Testing using Selenium</a:t>
            </a:r>
          </a:p>
          <a:p>
            <a:pPr eaLnBrk="1" hangingPunct="1"/>
            <a:r>
              <a:rPr lang="en-US" dirty="0" smtClean="0"/>
              <a:t>Testing Tips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7: Simple Web Application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7162800" cy="5219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7: Search Results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7162800" cy="5219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6661150" cy="4845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Launching Selenium IDE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295400"/>
            <a:ext cx="3810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Selenium </a:t>
            </a:r>
            <a:r>
              <a:rPr lang="en-US" dirty="0" err="1" smtClean="0"/>
              <a:t>assertText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8610600" cy="438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a Unit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setup()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Call function(s) under test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Verify (assert) results from each function call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teardown()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Selenium: Execute Suite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399"/>
            <a:ext cx="4191000" cy="522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Selenium: </a:t>
            </a:r>
            <a:r>
              <a:rPr lang="en-US" dirty="0" err="1" smtClean="0"/>
              <a:t>JUnit</a:t>
            </a:r>
            <a:r>
              <a:rPr lang="en-US" dirty="0" smtClean="0"/>
              <a:t> generated source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809553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81000" y="3090421"/>
            <a:ext cx="7891462" cy="431800"/>
          </a:xfrm>
          <a:prstGeom prst="roundRect">
            <a:avLst>
              <a:gd name="adj" fmla="val 16667"/>
            </a:avLst>
          </a:prstGeom>
          <a:solidFill>
            <a:srgbClr val="EFEFEF"/>
          </a:solidFill>
          <a:ln w="9525">
            <a:solidFill>
              <a:srgbClr val="6A001A"/>
            </a:solidFill>
            <a:round/>
            <a:headEnd/>
            <a:tailEnd/>
          </a:ln>
          <a:effectLst>
            <a:outerShdw dist="50790" dir="3359974" algn="ctr" rotWithShape="0">
              <a:schemeClr val="bg2">
                <a:alpha val="49001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Unit Testing Basics</a:t>
            </a:r>
          </a:p>
          <a:p>
            <a:pPr eaLnBrk="1" hangingPunct="1"/>
            <a:r>
              <a:rPr lang="en-US" dirty="0" smtClean="0"/>
              <a:t>Unit Testing </a:t>
            </a:r>
            <a:r>
              <a:rPr lang="en-US" dirty="0" err="1" smtClean="0"/>
              <a:t>XQuery</a:t>
            </a:r>
            <a:r>
              <a:rPr lang="en-US" dirty="0" smtClean="0"/>
              <a:t> via </a:t>
            </a:r>
            <a:r>
              <a:rPr lang="en-US" dirty="0" err="1" smtClean="0"/>
              <a:t>XQuery</a:t>
            </a:r>
            <a:endParaRPr lang="en-US" dirty="0" smtClean="0"/>
          </a:p>
          <a:p>
            <a:pPr eaLnBrk="1" hangingPunct="1"/>
            <a:r>
              <a:rPr lang="en-US" dirty="0" smtClean="0"/>
              <a:t>Unit Testing </a:t>
            </a:r>
            <a:r>
              <a:rPr lang="en-US" dirty="0" err="1" smtClean="0"/>
              <a:t>XQuery</a:t>
            </a:r>
            <a:r>
              <a:rPr lang="en-US" dirty="0" smtClean="0"/>
              <a:t> via Java</a:t>
            </a:r>
          </a:p>
          <a:p>
            <a:pPr eaLnBrk="1" hangingPunct="1"/>
            <a:r>
              <a:rPr lang="en-US" dirty="0" smtClean="0"/>
              <a:t>End-to-End Testing using Selenium</a:t>
            </a:r>
          </a:p>
          <a:p>
            <a:pPr eaLnBrk="1" hangingPunct="1"/>
            <a:r>
              <a:rPr lang="en-US" dirty="0" smtClean="0"/>
              <a:t>Testing Tips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524000"/>
            <a:ext cx="8305800" cy="4191000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US" i="1" dirty="0" smtClean="0"/>
              <a:t>Whenever you are tempted to type something into a print statement or a debugger expression, write it as a test instead</a:t>
            </a:r>
            <a:r>
              <a:rPr lang="en-US" dirty="0" smtClean="0"/>
              <a:t>.”</a:t>
            </a:r>
            <a:r>
              <a:rPr lang="en-US" baseline="30000" dirty="0" smtClean="0"/>
              <a:t>1</a:t>
            </a:r>
          </a:p>
          <a:p>
            <a:r>
              <a:rPr lang="en-US" dirty="0" smtClean="0"/>
              <a:t>When to write tests:</a:t>
            </a:r>
          </a:p>
          <a:p>
            <a:pPr lvl="1"/>
            <a:r>
              <a:rPr lang="en-US" dirty="0" smtClean="0"/>
              <a:t>During Development -  Write the tests first, you’re done when the test passes</a:t>
            </a:r>
          </a:p>
          <a:p>
            <a:pPr lvl="1"/>
            <a:r>
              <a:rPr lang="en-US" dirty="0" smtClean="0"/>
              <a:t>During Debugging – When a defect is found, write a test for that defect, debug/fix until the test passes</a:t>
            </a:r>
          </a:p>
          <a:p>
            <a:r>
              <a:rPr lang="en-US" dirty="0" smtClean="0"/>
              <a:t>Find bugs once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First time a human tester finds a bug, it should be the last time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33400" y="58674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 smtClean="0"/>
              <a:t>1</a:t>
            </a:r>
            <a:r>
              <a:rPr lang="en-US" sz="1200" dirty="0" smtClean="0"/>
              <a:t> </a:t>
            </a:r>
            <a:r>
              <a:rPr lang="en-US" sz="1200" dirty="0" smtClean="0">
                <a:hlinkClick r:id="rId2"/>
              </a:rPr>
              <a:t>http://junit.sourceforge.net/doc/testinfected/testing.htm</a:t>
            </a:r>
            <a:endParaRPr lang="en-US" sz="1200" dirty="0" smtClean="0"/>
          </a:p>
          <a:p>
            <a:endParaRPr lang="en-US" sz="1200" baseline="30000" dirty="0" smtClean="0"/>
          </a:p>
          <a:p>
            <a:r>
              <a:rPr lang="en-US" sz="1200" baseline="30000" dirty="0" smtClean="0"/>
              <a:t>2</a:t>
            </a:r>
            <a:r>
              <a:rPr lang="en-US" sz="1200" dirty="0" smtClean="0"/>
              <a:t> The Pragmatic Programmer, Andy Hunt, Dave Thomas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Developer testing should be an integral part of the development process</a:t>
            </a:r>
          </a:p>
          <a:p>
            <a:r>
              <a:rPr lang="en-US" dirty="0" smtClean="0"/>
              <a:t>Incremental steps of parallel development and testing lead to a quality end product</a:t>
            </a:r>
          </a:p>
          <a:p>
            <a:r>
              <a:rPr lang="en-US" dirty="0" smtClean="0"/>
              <a:t>Testing tools and frameworks can help with test development, execution, and automation</a:t>
            </a:r>
          </a:p>
          <a:p>
            <a:r>
              <a:rPr lang="en-US" dirty="0" smtClean="0"/>
              <a:t>Developer testing will result in fewer application defects, higher code confidence, greater agility</a:t>
            </a:r>
          </a:p>
          <a:p>
            <a:r>
              <a:rPr lang="en-US" dirty="0" smtClean="0"/>
              <a:t>Examples from this presentation available for download at </a:t>
            </a:r>
            <a:r>
              <a:rPr lang="en-US" dirty="0" smtClean="0">
                <a:hlinkClick r:id="rId3"/>
              </a:rPr>
              <a:t>http://xquery-unit.googlecode.com/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4118" y="2432892"/>
            <a:ext cx="4328711" cy="1918771"/>
          </a:xfrm>
        </p:spPr>
        <p:txBody>
          <a:bodyPr/>
          <a:lstStyle/>
          <a:p>
            <a:pPr eaLnBrk="0" hangingPunct="0">
              <a:spcAft>
                <a:spcPct val="75000"/>
              </a:spcAft>
              <a:buNone/>
            </a:pPr>
            <a:r>
              <a:rPr lang="en-US" dirty="0" smtClean="0">
                <a:solidFill>
                  <a:srgbClr val="6A001A"/>
                </a:solidFill>
                <a:latin typeface="Trebuchet MS" pitchFamily="34" charset="0"/>
              </a:rPr>
              <a:t>Mark Helmstetter</a:t>
            </a:r>
            <a:endParaRPr lang="en-US" dirty="0" smtClean="0">
              <a:latin typeface="Trebuchet MS" pitchFamily="34" charset="0"/>
            </a:endParaRPr>
          </a:p>
          <a:p>
            <a:pPr eaLnBrk="0" hangingPunct="0">
              <a:buNone/>
            </a:pPr>
            <a:r>
              <a:rPr lang="en-US" dirty="0" err="1" smtClean="0">
                <a:solidFill>
                  <a:srgbClr val="686868"/>
                </a:solidFill>
                <a:latin typeface="Trebuchet MS" pitchFamily="34" charset="0"/>
              </a:rPr>
              <a:t>MarkLogic</a:t>
            </a:r>
            <a:r>
              <a:rPr lang="en-US" dirty="0" smtClean="0">
                <a:solidFill>
                  <a:srgbClr val="686868"/>
                </a:solidFill>
                <a:latin typeface="Trebuchet MS" pitchFamily="34" charset="0"/>
              </a:rPr>
              <a:t> Corporation</a:t>
            </a:r>
          </a:p>
          <a:p>
            <a:pPr eaLnBrk="0" hangingPunct="0">
              <a:buNone/>
            </a:pPr>
            <a:r>
              <a:rPr lang="en-US" dirty="0" smtClean="0">
                <a:solidFill>
                  <a:srgbClr val="686868"/>
                </a:solidFill>
                <a:latin typeface="Trebuchet MS" pitchFamily="34" charset="0"/>
              </a:rPr>
              <a:t>mark.helmstetter@marklogic.com</a:t>
            </a:r>
            <a:endParaRPr lang="en-US" dirty="0" smtClean="0">
              <a:latin typeface="Trebuchet MS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XQuery</a:t>
            </a:r>
            <a:r>
              <a:rPr lang="en-US" dirty="0" smtClean="0"/>
              <a:t> Unit Testing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Small datasets whenever possible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glossary of terms used in Software Testing </a:t>
            </a:r>
            <a:r>
              <a:rPr lang="en-US" dirty="0" smtClean="0">
                <a:hlinkClick r:id="rId2"/>
              </a:rPr>
              <a:t>http://www.istqb.org/downloads/glossary-current.pdf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http://junit.sourceforge.net/doc/testinfected/testing.htm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http://en.wikipedia.org/wiki/Unit_testing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http://blog.stevensanderson.com/2009/11/04/selective-unit-testing-costs-and-benefits/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http://www.fgeorges.org/xslt/xslt-unit/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http://thewallaceline.blogspot.com/2009/04/xquery-unit-tests.html</a:t>
            </a:r>
            <a:endParaRPr lang="en-US" dirty="0" smtClean="0"/>
          </a:p>
          <a:p>
            <a:r>
              <a:rPr lang="en-US" smtClean="0">
                <a:hlinkClick r:id="rId4"/>
              </a:rPr>
              <a:t>http://en.wikibooks.org/wiki/XQuery</a:t>
            </a:r>
            <a:endParaRPr lang="en-US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TDD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524000"/>
            <a:ext cx="8058150" cy="4800600"/>
          </a:xfrm>
        </p:spPr>
        <p:txBody>
          <a:bodyPr/>
          <a:lstStyle/>
          <a:p>
            <a:pPr lvl="0"/>
            <a:r>
              <a:rPr lang="en-US" dirty="0" smtClean="0"/>
              <a:t>Add functionality in very small chunks</a:t>
            </a:r>
          </a:p>
          <a:p>
            <a:r>
              <a:rPr lang="en-US" dirty="0" smtClean="0"/>
              <a:t>Write the test before we implement the unit</a:t>
            </a:r>
          </a:p>
          <a:p>
            <a:pPr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Decide how each unit will be tested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Write the unit test code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Implement (code) the unit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Run the test, ideally any related unit tests, or even all tests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Refactor</a:t>
            </a:r>
            <a:r>
              <a:rPr lang="en-US" dirty="0" smtClean="0"/>
              <a:t> to make unit cleaner, more efficient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Repeat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Advice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i="1" dirty="0" smtClean="0"/>
              <a:t>“Everyone agrees that more testing is needed, in the same way that everyone agrees you should eat your broccoli, stop smoking, get plenty of rest, and exercise regularly.”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1400" dirty="0" smtClean="0"/>
              <a:t>Andy Hunt &amp; Dave Thomas, Pragmatic Unit Testing in Java with </a:t>
            </a:r>
            <a:r>
              <a:rPr lang="en-US" sz="1400" dirty="0" err="1" smtClean="0"/>
              <a:t>JUnit</a:t>
            </a:r>
            <a:endParaRPr lang="en-US" sz="1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XQuery</a:t>
            </a:r>
            <a:r>
              <a:rPr lang="en-US" dirty="0" smtClean="0"/>
              <a:t> Unit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approaches to </a:t>
            </a:r>
            <a:r>
              <a:rPr lang="en-US" dirty="0" err="1" smtClean="0"/>
              <a:t>XQuery</a:t>
            </a:r>
            <a:r>
              <a:rPr lang="en-US" dirty="0" smtClean="0"/>
              <a:t> Unit  Testing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Write the test code in </a:t>
            </a:r>
            <a:r>
              <a:rPr lang="en-US" dirty="0" err="1" smtClean="0"/>
              <a:t>XQuery</a:t>
            </a:r>
            <a:endParaRPr lang="en-US" dirty="0" smtClean="0"/>
          </a:p>
          <a:p>
            <a:pPr lvl="2"/>
            <a:r>
              <a:rPr lang="en-US" dirty="0" smtClean="0"/>
              <a:t>Leverage full capability of </a:t>
            </a:r>
            <a:r>
              <a:rPr lang="en-US" dirty="0" err="1" smtClean="0"/>
              <a:t>XQuery</a:t>
            </a:r>
            <a:r>
              <a:rPr lang="en-US" dirty="0" smtClean="0"/>
              <a:t> within test code</a:t>
            </a:r>
          </a:p>
          <a:p>
            <a:pPr lvl="1"/>
            <a:r>
              <a:rPr lang="en-US" dirty="0" smtClean="0"/>
              <a:t>Write the test code in some other language (Java)</a:t>
            </a:r>
          </a:p>
          <a:p>
            <a:pPr lvl="2"/>
            <a:r>
              <a:rPr lang="en-US" dirty="0" smtClean="0"/>
              <a:t>Run tests directly from Eclipse</a:t>
            </a:r>
          </a:p>
          <a:p>
            <a:pPr lvl="2"/>
            <a:r>
              <a:rPr lang="en-US" dirty="0" smtClean="0"/>
              <a:t>Leverage </a:t>
            </a:r>
            <a:r>
              <a:rPr lang="en-US" dirty="0" err="1" smtClean="0"/>
              <a:t>JUnit</a:t>
            </a:r>
            <a:r>
              <a:rPr lang="en-US" dirty="0" smtClean="0"/>
              <a:t> and related frameworks</a:t>
            </a:r>
          </a:p>
          <a:p>
            <a:pPr lvl="1"/>
            <a:r>
              <a:rPr lang="en-US" dirty="0" smtClean="0"/>
              <a:t>Declarative test script using XML</a:t>
            </a:r>
          </a:p>
          <a:p>
            <a:pPr lvl="2"/>
            <a:r>
              <a:rPr lang="en-US" dirty="0" smtClean="0"/>
              <a:t>Framework (</a:t>
            </a:r>
            <a:r>
              <a:rPr lang="en-US" dirty="0" err="1" smtClean="0"/>
              <a:t>XQuery</a:t>
            </a:r>
            <a:r>
              <a:rPr lang="en-US" dirty="0" smtClean="0"/>
              <a:t>, Java, etc.) reads XML, executes tests as described</a:t>
            </a:r>
          </a:p>
          <a:p>
            <a:pPr lvl="2"/>
            <a:endParaRPr lang="en-US" dirty="0" smtClean="0"/>
          </a:p>
          <a:p>
            <a:r>
              <a:rPr lang="en-US" b="1" dirty="0" smtClean="0"/>
              <a:t>Ideally test environment mimics execution environment as closely as possible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TDD Process</a:t>
            </a:r>
            <a:endParaRPr lang="en-US" dirty="0"/>
          </a:p>
        </p:txBody>
      </p:sp>
      <p:pic>
        <p:nvPicPr>
          <p:cNvPr id="66562" name="Picture 2" descr="http://upload.wikimedia.org/wikipedia/en/9/9c/Test-driven_developme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218" y="1275205"/>
            <a:ext cx="6990202" cy="5014934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85800" y="6321623"/>
            <a:ext cx="5519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4"/>
              </a:rPr>
              <a:t>http://en.wikipedia.org/wiki/Test-driven_development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XQuery</a:t>
            </a:r>
            <a:r>
              <a:rPr lang="en-US" dirty="0" smtClean="0"/>
              <a:t> Unit Testing – What’s different?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similar to testing other languages</a:t>
            </a:r>
          </a:p>
          <a:p>
            <a:r>
              <a:rPr lang="en-US" dirty="0" smtClean="0"/>
              <a:t>Techniques similar to testing other databases</a:t>
            </a:r>
          </a:p>
          <a:p>
            <a:r>
              <a:rPr lang="en-US" dirty="0" smtClean="0"/>
              <a:t>Connecting to a database, considered integration test (?)</a:t>
            </a:r>
          </a:p>
          <a:p>
            <a:r>
              <a:rPr lang="en-US" dirty="0" smtClean="0"/>
              <a:t>Not trivial to mock </a:t>
            </a:r>
            <a:r>
              <a:rPr lang="en-US" dirty="0" err="1" smtClean="0"/>
              <a:t>MarkLogic</a:t>
            </a:r>
            <a:r>
              <a:rPr lang="en-US" dirty="0" smtClean="0"/>
              <a:t> Server or an </a:t>
            </a:r>
            <a:r>
              <a:rPr lang="en-US" dirty="0" err="1" smtClean="0"/>
              <a:t>XQuery</a:t>
            </a:r>
            <a:r>
              <a:rPr lang="en-US" dirty="0" smtClean="0"/>
              <a:t> environment</a:t>
            </a:r>
          </a:p>
          <a:p>
            <a:pPr lvl="1"/>
            <a:r>
              <a:rPr lang="en-US" dirty="0" smtClean="0"/>
              <a:t>Better to use </a:t>
            </a:r>
            <a:r>
              <a:rPr lang="en-US" dirty="0" err="1" smtClean="0"/>
              <a:t>MarkLogic</a:t>
            </a:r>
            <a:r>
              <a:rPr lang="en-US" dirty="0" smtClean="0"/>
              <a:t> Server</a:t>
            </a:r>
          </a:p>
          <a:p>
            <a:pPr lvl="1"/>
            <a:r>
              <a:rPr lang="en-US" dirty="0" smtClean="0"/>
              <a:t>Keep your datasets small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rkLogic PPT Master PC 2010_R4">
  <a:themeElements>
    <a:clrScheme name="Custom Colors">
      <a:dk1>
        <a:srgbClr val="414141"/>
      </a:dk1>
      <a:lt1>
        <a:srgbClr val="FFFFFF"/>
      </a:lt1>
      <a:dk2>
        <a:srgbClr val="D92231"/>
      </a:dk2>
      <a:lt2>
        <a:srgbClr val="FFFFFF"/>
      </a:lt2>
      <a:accent1>
        <a:srgbClr val="A9B533"/>
      </a:accent1>
      <a:accent2>
        <a:srgbClr val="FDB813"/>
      </a:accent2>
      <a:accent3>
        <a:srgbClr val="008CCB"/>
      </a:accent3>
      <a:accent4>
        <a:srgbClr val="8A9B3C"/>
      </a:accent4>
      <a:accent5>
        <a:srgbClr val="EC7D1E"/>
      </a:accent5>
      <a:accent6>
        <a:srgbClr val="00649D"/>
      </a:accent6>
      <a:hlink>
        <a:srgbClr val="414141"/>
      </a:hlink>
      <a:folHlink>
        <a:srgbClr val="00427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MarkLogic PPT Master PC 2010_R4</Template>
  <TotalTime>4101</TotalTime>
  <Words>2593</Words>
  <Application>Microsoft Office PowerPoint</Application>
  <PresentationFormat>On-screen Show (4:3)</PresentationFormat>
  <Paragraphs>485</Paragraphs>
  <Slides>60</Slides>
  <Notes>16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MarkLogic PPT Master PC 2010_R4</vt:lpstr>
      <vt:lpstr>XQuery Unit Testing</vt:lpstr>
      <vt:lpstr>A Story about Testing</vt:lpstr>
      <vt:lpstr>Agenda</vt:lpstr>
      <vt:lpstr>Unit Tests</vt:lpstr>
      <vt:lpstr>Steps of a Unit Test</vt:lpstr>
      <vt:lpstr>TDD Basics</vt:lpstr>
      <vt:lpstr>XQuery Unit Testing</vt:lpstr>
      <vt:lpstr>TDD Process</vt:lpstr>
      <vt:lpstr>XQuery Unit Testing – What’s different?</vt:lpstr>
      <vt:lpstr>Agenda</vt:lpstr>
      <vt:lpstr>xqunit – common functions for testing</vt:lpstr>
      <vt:lpstr>Example 1: search-lib-test.xqy</vt:lpstr>
      <vt:lpstr>Example 1: search-lib.xqy</vt:lpstr>
      <vt:lpstr>Execute test via browser</vt:lpstr>
      <vt:lpstr>Example 1 (Continued)</vt:lpstr>
      <vt:lpstr>Example 1: Test PASSED!</vt:lpstr>
      <vt:lpstr>Example 1: Many more test cases to consider</vt:lpstr>
      <vt:lpstr>Loading Test Data</vt:lpstr>
      <vt:lpstr>Test Environment Provisioning</vt:lpstr>
      <vt:lpstr>Agenda</vt:lpstr>
      <vt:lpstr>Unit Testing XQuery from Java</vt:lpstr>
      <vt:lpstr>XQueryUnit </vt:lpstr>
      <vt:lpstr>Creating a simple XQueryUnit Test Case</vt:lpstr>
      <vt:lpstr>Testing XQuery Modules</vt:lpstr>
      <vt:lpstr>Example 1 – Library Module Test</vt:lpstr>
      <vt:lpstr>Example 1: search-lib.xqy</vt:lpstr>
      <vt:lpstr>Example 1: Run via Eclipse</vt:lpstr>
      <vt:lpstr>HTTP POX Services</vt:lpstr>
      <vt:lpstr>Example POX Service</vt:lpstr>
      <vt:lpstr>Example 3</vt:lpstr>
      <vt:lpstr>Example 3: search.xqy</vt:lpstr>
      <vt:lpstr>Example 3: Test results</vt:lpstr>
      <vt:lpstr>Some problems to fix</vt:lpstr>
      <vt:lpstr>Example 4: Fix SearchTest</vt:lpstr>
      <vt:lpstr>Example 4: Exception handling fixed</vt:lpstr>
      <vt:lpstr>Example 4: Fix response code in search.xqy</vt:lpstr>
      <vt:lpstr>Example 4: Now the test passes legitimately</vt:lpstr>
      <vt:lpstr>Example 5: Inserting Test Data</vt:lpstr>
      <vt:lpstr>Example 5: Testing Search</vt:lpstr>
      <vt:lpstr>Example 5: Test results</vt:lpstr>
      <vt:lpstr>Example 6: Testing a Main module</vt:lpstr>
      <vt:lpstr>Example 6: Unit test</vt:lpstr>
      <vt:lpstr>Example 6: Unit test (continued)</vt:lpstr>
      <vt:lpstr>Example 6 Results</vt:lpstr>
      <vt:lpstr>Agenda</vt:lpstr>
      <vt:lpstr>Example 7: Simple Web Application</vt:lpstr>
      <vt:lpstr>Example 7: Search Results</vt:lpstr>
      <vt:lpstr>Launching Selenium IDE</vt:lpstr>
      <vt:lpstr>Selenium assertText</vt:lpstr>
      <vt:lpstr>Selenium: Execute Suite</vt:lpstr>
      <vt:lpstr>Selenium: JUnit generated source</vt:lpstr>
      <vt:lpstr>Agenda</vt:lpstr>
      <vt:lpstr>Testing Tips</vt:lpstr>
      <vt:lpstr>Summary</vt:lpstr>
      <vt:lpstr>Thank You</vt:lpstr>
      <vt:lpstr>Questions?</vt:lpstr>
      <vt:lpstr>XQuery Unit Testing Tips</vt:lpstr>
      <vt:lpstr>References</vt:lpstr>
      <vt:lpstr>Misc Links</vt:lpstr>
      <vt:lpstr>Testing Advice</vt:lpstr>
    </vt:vector>
  </TitlesOfParts>
  <Company>Mark Logic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XQuery Unit Testing</dc:title>
  <dc:creator>mhelmstetter</dc:creator>
  <cp:lastModifiedBy>mhelmstetter</cp:lastModifiedBy>
  <cp:revision>13</cp:revision>
  <dcterms:created xsi:type="dcterms:W3CDTF">2010-06-27T17:31:31Z</dcterms:created>
  <dcterms:modified xsi:type="dcterms:W3CDTF">2010-08-26T18:10:06Z</dcterms:modified>
</cp:coreProperties>
</file>