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62"/>
  </p:notesMasterIdLst>
  <p:handoutMasterIdLst>
    <p:handoutMasterId r:id="rId63"/>
  </p:handoutMasterIdLst>
  <p:sldIdLst>
    <p:sldId id="256" r:id="rId6"/>
    <p:sldId id="257" r:id="rId7"/>
    <p:sldId id="258" r:id="rId8"/>
    <p:sldId id="259" r:id="rId9"/>
    <p:sldId id="261" r:id="rId10"/>
    <p:sldId id="313" r:id="rId11"/>
    <p:sldId id="263" r:id="rId12"/>
    <p:sldId id="262" r:id="rId13"/>
    <p:sldId id="264" r:id="rId14"/>
    <p:sldId id="265" r:id="rId15"/>
    <p:sldId id="269" r:id="rId16"/>
    <p:sldId id="266" r:id="rId17"/>
    <p:sldId id="267" r:id="rId18"/>
    <p:sldId id="270" r:id="rId19"/>
    <p:sldId id="271" r:id="rId20"/>
    <p:sldId id="272" r:id="rId21"/>
    <p:sldId id="273" r:id="rId22"/>
    <p:sldId id="268" r:id="rId23"/>
    <p:sldId id="274" r:id="rId24"/>
    <p:sldId id="275" r:id="rId25"/>
    <p:sldId id="277" r:id="rId26"/>
    <p:sldId id="278" r:id="rId27"/>
    <p:sldId id="279" r:id="rId28"/>
    <p:sldId id="280" r:id="rId29"/>
    <p:sldId id="281" r:id="rId30"/>
    <p:sldId id="292" r:id="rId31"/>
    <p:sldId id="282" r:id="rId32"/>
    <p:sldId id="283" r:id="rId33"/>
    <p:sldId id="284" r:id="rId34"/>
    <p:sldId id="309" r:id="rId35"/>
    <p:sldId id="285" r:id="rId36"/>
    <p:sldId id="286" r:id="rId37"/>
    <p:sldId id="287" r:id="rId38"/>
    <p:sldId id="288" r:id="rId39"/>
    <p:sldId id="289" r:id="rId40"/>
    <p:sldId id="310" r:id="rId41"/>
    <p:sldId id="290" r:id="rId42"/>
    <p:sldId id="291" r:id="rId43"/>
    <p:sldId id="294" r:id="rId44"/>
    <p:sldId id="293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11" r:id="rId57"/>
    <p:sldId id="306" r:id="rId58"/>
    <p:sldId id="307" r:id="rId59"/>
    <p:sldId id="308" r:id="rId60"/>
    <p:sldId id="312" r:id="rId61"/>
  </p:sldIdLst>
  <p:sldSz cx="10080625" cy="7559675"/>
  <p:notesSz cx="7772400" cy="10058400"/>
  <p:defaultTextStyle>
    <a:defPPr>
      <a:defRPr lang="en-GB"/>
    </a:defPPr>
    <a:lvl1pPr algn="l" defTabSz="449263" rtl="0" fontAlgn="base" hangingPunct="0">
      <a:lnSpc>
        <a:spcPct val="114000"/>
      </a:lnSpc>
      <a:spcBef>
        <a:spcPct val="0"/>
      </a:spcBef>
      <a:spcAft>
        <a:spcPct val="0"/>
      </a:spcAft>
      <a:buClr>
        <a:srgbClr val="000000"/>
      </a:buClr>
      <a:buSzPct val="100000"/>
      <a:buFont typeface="Wingdings" pitchFamily="2" charset="2"/>
      <a:defRPr kern="1200">
        <a:solidFill>
          <a:schemeClr val="bg1"/>
        </a:solidFill>
        <a:latin typeface="Luxi Sans" pitchFamily="16" charset="0"/>
        <a:ea typeface="msmincho" charset="0"/>
        <a:cs typeface="msmincho" charset="0"/>
      </a:defRPr>
    </a:lvl1pPr>
    <a:lvl2pPr marL="457200" algn="l" defTabSz="449263" rtl="0" fontAlgn="base" hangingPunct="0">
      <a:lnSpc>
        <a:spcPct val="114000"/>
      </a:lnSpc>
      <a:spcBef>
        <a:spcPct val="0"/>
      </a:spcBef>
      <a:spcAft>
        <a:spcPct val="0"/>
      </a:spcAft>
      <a:buClr>
        <a:srgbClr val="000000"/>
      </a:buClr>
      <a:buSzPct val="100000"/>
      <a:buFont typeface="Wingdings" pitchFamily="2" charset="2"/>
      <a:defRPr kern="1200">
        <a:solidFill>
          <a:schemeClr val="bg1"/>
        </a:solidFill>
        <a:latin typeface="Luxi Sans" pitchFamily="16" charset="0"/>
        <a:ea typeface="msmincho" charset="0"/>
        <a:cs typeface="msmincho" charset="0"/>
      </a:defRPr>
    </a:lvl2pPr>
    <a:lvl3pPr marL="914400" algn="l" defTabSz="449263" rtl="0" fontAlgn="base" hangingPunct="0">
      <a:lnSpc>
        <a:spcPct val="114000"/>
      </a:lnSpc>
      <a:spcBef>
        <a:spcPct val="0"/>
      </a:spcBef>
      <a:spcAft>
        <a:spcPct val="0"/>
      </a:spcAft>
      <a:buClr>
        <a:srgbClr val="000000"/>
      </a:buClr>
      <a:buSzPct val="100000"/>
      <a:buFont typeface="Wingdings" pitchFamily="2" charset="2"/>
      <a:defRPr kern="1200">
        <a:solidFill>
          <a:schemeClr val="bg1"/>
        </a:solidFill>
        <a:latin typeface="Luxi Sans" pitchFamily="16" charset="0"/>
        <a:ea typeface="msmincho" charset="0"/>
        <a:cs typeface="msmincho" charset="0"/>
      </a:defRPr>
    </a:lvl3pPr>
    <a:lvl4pPr marL="1371600" algn="l" defTabSz="449263" rtl="0" fontAlgn="base" hangingPunct="0">
      <a:lnSpc>
        <a:spcPct val="114000"/>
      </a:lnSpc>
      <a:spcBef>
        <a:spcPct val="0"/>
      </a:spcBef>
      <a:spcAft>
        <a:spcPct val="0"/>
      </a:spcAft>
      <a:buClr>
        <a:srgbClr val="000000"/>
      </a:buClr>
      <a:buSzPct val="100000"/>
      <a:buFont typeface="Wingdings" pitchFamily="2" charset="2"/>
      <a:defRPr kern="1200">
        <a:solidFill>
          <a:schemeClr val="bg1"/>
        </a:solidFill>
        <a:latin typeface="Luxi Sans" pitchFamily="16" charset="0"/>
        <a:ea typeface="msmincho" charset="0"/>
        <a:cs typeface="msmincho" charset="0"/>
      </a:defRPr>
    </a:lvl4pPr>
    <a:lvl5pPr marL="1828800" algn="l" defTabSz="449263" rtl="0" fontAlgn="base" hangingPunct="0">
      <a:lnSpc>
        <a:spcPct val="114000"/>
      </a:lnSpc>
      <a:spcBef>
        <a:spcPct val="0"/>
      </a:spcBef>
      <a:spcAft>
        <a:spcPct val="0"/>
      </a:spcAft>
      <a:buClr>
        <a:srgbClr val="000000"/>
      </a:buClr>
      <a:buSzPct val="100000"/>
      <a:buFont typeface="Wingdings" pitchFamily="2" charset="2"/>
      <a:defRPr kern="1200">
        <a:solidFill>
          <a:schemeClr val="bg1"/>
        </a:solidFill>
        <a:latin typeface="Luxi Sans" pitchFamily="16" charset="0"/>
        <a:ea typeface="msmincho" charset="0"/>
        <a:cs typeface="msmincho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Luxi Sans" pitchFamily="16" charset="0"/>
        <a:ea typeface="msmincho" charset="0"/>
        <a:cs typeface="msmincho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Luxi Sans" pitchFamily="16" charset="0"/>
        <a:ea typeface="msmincho" charset="0"/>
        <a:cs typeface="msmincho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Luxi Sans" pitchFamily="16" charset="0"/>
        <a:ea typeface="msmincho" charset="0"/>
        <a:cs typeface="msmincho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Luxi Sans" pitchFamily="16" charset="0"/>
        <a:ea typeface="msmincho" charset="0"/>
        <a:cs typeface="msmincho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170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281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83272-E61B-4802-B92E-7EAEF9AF2BF6}" type="datetimeFigureOut">
              <a:rPr lang="zh-CN" altLang="en-US" smtClean="0"/>
              <a:pPr/>
              <a:t>2010/10/7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E57E4-3834-46A1-B234-F292A55988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22542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3579813" cy="3584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6158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1513" y="3236913"/>
            <a:ext cx="7788275" cy="3033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zh-CN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/>
          </p:nvPr>
        </p:nvSpPr>
        <p:spPr>
          <a:xfrm>
            <a:off x="671513" y="3236913"/>
            <a:ext cx="7789862" cy="3036887"/>
          </a:xfrm>
          <a:noFill/>
          <a:ln/>
        </p:spPr>
        <p:txBody>
          <a:bodyPr wrap="none" anchor="ctr"/>
          <a:lstStyle/>
          <a:p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body"/>
          </p:nvPr>
        </p:nvSpPr>
        <p:spPr>
          <a:xfrm>
            <a:off x="671513" y="3236913"/>
            <a:ext cx="7789862" cy="3036887"/>
          </a:xfrm>
          <a:noFill/>
          <a:ln/>
        </p:spPr>
        <p:txBody>
          <a:bodyPr wrap="none" anchor="ctr"/>
          <a:lstStyle/>
          <a:p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13575" y="1000125"/>
            <a:ext cx="2144713" cy="6137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4675" y="1000125"/>
            <a:ext cx="6286500" cy="6137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标题，剪贴画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188" y="1000125"/>
            <a:ext cx="8547100" cy="6588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剪贴画占位符 2"/>
          <p:cNvSpPr>
            <a:spLocks noGrp="1"/>
          </p:cNvSpPr>
          <p:nvPr>
            <p:ph type="clipArt" sz="half" idx="1"/>
          </p:nvPr>
        </p:nvSpPr>
        <p:spPr>
          <a:xfrm>
            <a:off x="574675" y="1858963"/>
            <a:ext cx="4197350" cy="5278437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24425" y="1858963"/>
            <a:ext cx="4197350" cy="52784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22363" y="4600575"/>
            <a:ext cx="2419350" cy="347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694113" y="4600575"/>
            <a:ext cx="2419350" cy="347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50813"/>
            <a:ext cx="8547100" cy="658813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837113" y="2252663"/>
            <a:ext cx="1276350" cy="58245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06475" y="2252663"/>
            <a:ext cx="3678238" cy="58245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22363" y="4600575"/>
            <a:ext cx="2419350" cy="347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694113" y="4600575"/>
            <a:ext cx="2419350" cy="347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837113" y="2252663"/>
            <a:ext cx="1276350" cy="58245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06475" y="2252663"/>
            <a:ext cx="3678238" cy="58245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4675" y="1858963"/>
            <a:ext cx="4195763" cy="5278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22838" y="1858963"/>
            <a:ext cx="4197350" cy="5278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4675" y="1858963"/>
            <a:ext cx="4197350" cy="5278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24425" y="1858963"/>
            <a:ext cx="4197350" cy="5278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11988" y="1000125"/>
            <a:ext cx="2144712" cy="6137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4675" y="1000125"/>
            <a:ext cx="6284913" cy="6137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BBB6B-7A29-4D95-A4FB-ADD5B5B7655A}" type="slidenum">
              <a:rPr lang="en-GB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AF142-E126-44C8-B060-75EFC1F2363B}" type="slidenum">
              <a:rPr lang="en-GB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09A3E-EC9B-480E-A269-7526D14A7433}" type="slidenum">
              <a:rPr lang="en-GB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57263" y="2057400"/>
            <a:ext cx="4011612" cy="4821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21275" y="2057400"/>
            <a:ext cx="4013200" cy="4821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B88CF-AD7C-470F-A88B-EA7A76F8802C}" type="slidenum">
              <a:rPr lang="en-GB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7176E-842A-4831-AB19-947FA4A89068}" type="slidenum">
              <a:rPr lang="en-GB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3FB41-EAD0-4C1F-A53B-C51359778A4E}" type="slidenum">
              <a:rPr lang="en-GB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BDE08-08E8-47F6-9AC2-2EB43DFC734C}" type="slidenum">
              <a:rPr lang="en-GB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0CF9D-3B71-461B-8ACF-AAA147893654}" type="slidenum">
              <a:rPr lang="en-GB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FE5C4-64AE-440E-842F-71E0453776FC}" type="slidenum">
              <a:rPr lang="en-GB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F8D09-DA21-482F-A6C8-B390743FA472}" type="slidenum">
              <a:rPr lang="en-GB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9775" y="1200150"/>
            <a:ext cx="2044700" cy="56784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52500" y="1200150"/>
            <a:ext cx="5984875" cy="56784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364F2-26D8-409C-9ABC-F6B909068AC6}" type="slidenum">
              <a:rPr lang="en-GB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00806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5" name="Text Box 1"/>
          <p:cNvSpPr txBox="1">
            <a:spLocks noChangeArrowheads="1"/>
          </p:cNvSpPr>
          <p:nvPr/>
        </p:nvSpPr>
        <p:spPr bwMode="auto">
          <a:xfrm>
            <a:off x="2855913" y="6888163"/>
            <a:ext cx="2184400" cy="569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9375"/>
            <a:ext cx="7897832" cy="7143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dirty="0" smtClean="0"/>
              <a:t>Click to edit the title text format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18" y="1208069"/>
            <a:ext cx="8582057" cy="592933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dirty="0" smtClean="0"/>
              <a:t>Click to edit the outline text format</a:t>
            </a:r>
          </a:p>
          <a:p>
            <a:pPr lvl="1"/>
            <a:r>
              <a:rPr lang="en-GB" altLang="zh-CN" dirty="0" smtClean="0"/>
              <a:t>Second Outline Level</a:t>
            </a:r>
          </a:p>
          <a:p>
            <a:pPr lvl="2"/>
            <a:r>
              <a:rPr lang="en-GB" altLang="zh-CN" dirty="0" smtClean="0"/>
              <a:t>Third Outline Level</a:t>
            </a:r>
          </a:p>
          <a:p>
            <a:pPr lvl="3"/>
            <a:r>
              <a:rPr lang="en-GB" altLang="zh-CN" dirty="0" smtClean="0"/>
              <a:t>Fourth Outline Level</a:t>
            </a:r>
          </a:p>
          <a:p>
            <a:pPr lvl="4"/>
            <a:r>
              <a:rPr lang="en-GB" altLang="zh-CN" dirty="0" smtClean="0"/>
              <a:t>Fifth Outline Level</a:t>
            </a:r>
          </a:p>
          <a:p>
            <a:pPr lvl="4"/>
            <a:r>
              <a:rPr lang="en-GB" altLang="zh-CN" dirty="0" smtClean="0"/>
              <a:t>Sixth Outline Level</a:t>
            </a:r>
          </a:p>
          <a:p>
            <a:pPr lvl="4"/>
            <a:r>
              <a:rPr lang="en-GB" altLang="zh-CN" dirty="0" smtClean="0"/>
              <a:t>Seventh Outline Level</a:t>
            </a:r>
          </a:p>
          <a:p>
            <a:pPr lvl="4"/>
            <a:r>
              <a:rPr lang="en-GB" altLang="zh-CN" dirty="0" smtClean="0"/>
              <a:t>Eighth Outline Level</a:t>
            </a:r>
          </a:p>
          <a:p>
            <a:pPr lvl="4"/>
            <a:r>
              <a:rPr lang="en-GB" altLang="zh-CN" dirty="0" smtClean="0"/>
              <a:t>Ninth Outline Level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9712325" y="7215188"/>
            <a:ext cx="439738" cy="287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2000"/>
              </a:lnSpc>
              <a:buFont typeface="Luxi Sans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EEC1B4EC-605D-4E0D-AD72-8D3B6A02D299}" type="slidenum">
              <a:rPr lang="en-GB" altLang="zh-CN">
                <a:solidFill>
                  <a:srgbClr val="000000"/>
                </a:solidFill>
                <a:latin typeface="Luxi Sans" charset="0"/>
                <a:ea typeface="宋体" pitchFamily="2" charset="-122"/>
              </a:rPr>
              <a:pPr>
                <a:lnSpc>
                  <a:spcPct val="102000"/>
                </a:lnSpc>
                <a:buFont typeface="Luxi Sans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en-GB" altLang="zh-CN">
              <a:solidFill>
                <a:srgbClr val="000000"/>
              </a:solidFill>
              <a:latin typeface="Luxi Sans" charset="0"/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xStyles>
    <p:titleStyle>
      <a:lvl1pPr algn="l" defTabSz="449263" rtl="0" eaLnBrk="0" fontAlgn="base" hangingPunct="0">
        <a:lnSpc>
          <a:spcPct val="114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14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msmincho"/>
          <a:cs typeface="msmincho"/>
        </a:defRPr>
      </a:lvl2pPr>
      <a:lvl3pPr algn="l" defTabSz="449263" rtl="0" eaLnBrk="0" fontAlgn="base" hangingPunct="0">
        <a:lnSpc>
          <a:spcPct val="114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msmincho"/>
          <a:cs typeface="msmincho"/>
        </a:defRPr>
      </a:lvl3pPr>
      <a:lvl4pPr algn="l" defTabSz="449263" rtl="0" eaLnBrk="0" fontAlgn="base" hangingPunct="0">
        <a:lnSpc>
          <a:spcPct val="114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msmincho"/>
          <a:cs typeface="msmincho"/>
        </a:defRPr>
      </a:lvl4pPr>
      <a:lvl5pPr algn="l" defTabSz="449263" rtl="0" eaLnBrk="0" fontAlgn="base" hangingPunct="0">
        <a:lnSpc>
          <a:spcPct val="114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msmincho"/>
          <a:cs typeface="msmincho"/>
        </a:defRPr>
      </a:lvl5pPr>
      <a:lvl6pPr marL="457200" algn="l" defTabSz="449263" rtl="0" fontAlgn="base" hangingPunct="0">
        <a:lnSpc>
          <a:spcPct val="114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msmincho"/>
          <a:cs typeface="msmincho"/>
        </a:defRPr>
      </a:lvl6pPr>
      <a:lvl7pPr marL="914400" algn="l" defTabSz="449263" rtl="0" fontAlgn="base" hangingPunct="0">
        <a:lnSpc>
          <a:spcPct val="114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msmincho"/>
          <a:cs typeface="msmincho"/>
        </a:defRPr>
      </a:lvl7pPr>
      <a:lvl8pPr marL="1371600" algn="l" defTabSz="449263" rtl="0" fontAlgn="base" hangingPunct="0">
        <a:lnSpc>
          <a:spcPct val="114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msmincho"/>
          <a:cs typeface="msmincho"/>
        </a:defRPr>
      </a:lvl8pPr>
      <a:lvl9pPr marL="1828800" algn="l" defTabSz="449263" rtl="0" fontAlgn="base" hangingPunct="0">
        <a:lnSpc>
          <a:spcPct val="114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msmincho"/>
          <a:cs typeface="msmincho"/>
        </a:defRPr>
      </a:lvl9pPr>
    </p:titleStyle>
    <p:bodyStyle>
      <a:lvl1pPr marL="322263" indent="-322263" algn="l" defTabSz="449263" rtl="0" eaLnBrk="0" fontAlgn="base" hangingPunct="0">
        <a:lnSpc>
          <a:spcPct val="114000"/>
        </a:lnSpc>
        <a:spcBef>
          <a:spcPts val="763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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22313" indent="-265113" algn="l" defTabSz="449263" rtl="0" eaLnBrk="0" fontAlgn="base" hangingPunct="0">
        <a:lnSpc>
          <a:spcPct val="114000"/>
        </a:lnSpc>
        <a:spcBef>
          <a:spcPts val="663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14000"/>
        </a:lnSpc>
        <a:spcBef>
          <a:spcPts val="5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06475" y="2252663"/>
            <a:ext cx="4343400" cy="1196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the title text format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22363" y="4600575"/>
            <a:ext cx="4991100" cy="347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the outline text format</a:t>
            </a:r>
          </a:p>
          <a:p>
            <a:pPr lvl="1"/>
            <a:r>
              <a:rPr lang="en-GB" altLang="zh-CN" smtClean="0"/>
              <a:t>Second Outline Level</a:t>
            </a:r>
          </a:p>
          <a:p>
            <a:pPr lvl="2"/>
            <a:r>
              <a:rPr lang="en-GB" altLang="zh-CN" smtClean="0"/>
              <a:t>Third Outline Level</a:t>
            </a:r>
          </a:p>
          <a:p>
            <a:pPr lvl="3"/>
            <a:r>
              <a:rPr lang="en-GB" altLang="zh-CN" smtClean="0"/>
              <a:t>Fourth Outline Level</a:t>
            </a:r>
          </a:p>
          <a:p>
            <a:pPr lvl="4"/>
            <a:r>
              <a:rPr lang="en-GB" altLang="zh-CN" smtClean="0"/>
              <a:t>Fifth Outline Level</a:t>
            </a:r>
          </a:p>
          <a:p>
            <a:pPr lvl="4"/>
            <a:r>
              <a:rPr lang="en-GB" altLang="zh-CN" smtClean="0"/>
              <a:t>Sixth Outline Level</a:t>
            </a:r>
          </a:p>
          <a:p>
            <a:pPr lvl="4"/>
            <a:r>
              <a:rPr lang="en-GB" altLang="zh-CN" smtClean="0"/>
              <a:t>Seventh Outline Level</a:t>
            </a:r>
          </a:p>
          <a:p>
            <a:pPr lvl="4"/>
            <a:r>
              <a:rPr lang="en-GB" altLang="zh-CN" smtClean="0"/>
              <a:t>Eighth Outline Level</a:t>
            </a:r>
          </a:p>
          <a:p>
            <a:pPr lvl="4"/>
            <a:r>
              <a:rPr lang="en-GB" altLang="zh-CN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589338" y="1366838"/>
            <a:ext cx="8255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104900" y="2360613"/>
            <a:ext cx="480377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17138" cy="7596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103" name="Picture 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3550" y="463550"/>
            <a:ext cx="695325" cy="695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449263" rtl="0" eaLnBrk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2pPr>
      <a:lvl3pPr algn="l" defTabSz="449263" rtl="0" eaLnBrk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3pPr>
      <a:lvl4pPr algn="l" defTabSz="449263" rtl="0" eaLnBrk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4pPr>
      <a:lvl5pPr algn="l" defTabSz="449263" rtl="0" eaLnBrk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5pPr>
      <a:lvl6pPr marL="457200" algn="l" defTabSz="449263" rtl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6pPr>
      <a:lvl7pPr marL="914400" algn="l" defTabSz="449263" rtl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7pPr>
      <a:lvl8pPr marL="1371600" algn="l" defTabSz="449263" rtl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8pPr>
      <a:lvl9pPr marL="1828800" algn="l" defTabSz="449263" rtl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9pPr>
    </p:titleStyle>
    <p:bodyStyle>
      <a:lvl1pPr marL="322263" indent="-322263" algn="l" defTabSz="449263" rtl="0" eaLnBrk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•"/>
        <a:defRPr sz="2000">
          <a:solidFill>
            <a:srgbClr val="FFFFFF"/>
          </a:solidFill>
          <a:latin typeface="+mn-lt"/>
          <a:ea typeface="+mn-ea"/>
          <a:cs typeface="+mn-cs"/>
        </a:defRPr>
      </a:lvl1pPr>
      <a:lvl2pPr marL="722313" indent="-265113" algn="ctr" defTabSz="449263" rtl="0" eaLnBrk="0" fontAlgn="base" hangingPunct="0">
        <a:lnSpc>
          <a:spcPct val="114000"/>
        </a:lnSpc>
        <a:spcBef>
          <a:spcPts val="663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–"/>
        <a:defRPr sz="1900">
          <a:solidFill>
            <a:srgbClr val="FFFFFF"/>
          </a:solidFill>
          <a:latin typeface="Luxi Sans"/>
          <a:ea typeface="+mn-ea"/>
          <a:cs typeface="+mn-cs"/>
        </a:defRPr>
      </a:lvl2pPr>
      <a:lvl3pPr marL="1143000" indent="-228600" algn="ctr" defTabSz="449263" rtl="0" eaLnBrk="0" fontAlgn="base" hangingPunct="0">
        <a:lnSpc>
          <a:spcPct val="114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•"/>
        <a:defRPr sz="1900">
          <a:solidFill>
            <a:srgbClr val="FFFFFF"/>
          </a:solidFill>
          <a:latin typeface="Luxi Sans"/>
          <a:ea typeface="+mn-ea"/>
          <a:cs typeface="+mn-cs"/>
        </a:defRPr>
      </a:lvl3pPr>
      <a:lvl4pPr marL="1600200" indent="-228600" algn="ctr" defTabSz="449263" rtl="0" eaLnBrk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–"/>
        <a:defRPr sz="1900">
          <a:solidFill>
            <a:srgbClr val="FFFFFF"/>
          </a:solidFill>
          <a:latin typeface="Luxi Sans"/>
          <a:ea typeface="+mn-ea"/>
          <a:cs typeface="+mn-cs"/>
        </a:defRPr>
      </a:lvl4pPr>
      <a:lvl5pPr marL="2057400" indent="-228600" algn="ctr" defTabSz="449263" rtl="0" eaLnBrk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»"/>
        <a:defRPr sz="1900">
          <a:solidFill>
            <a:srgbClr val="FFFFFF"/>
          </a:solidFill>
          <a:latin typeface="Luxi Sans"/>
          <a:ea typeface="+mn-ea"/>
          <a:cs typeface="+mn-cs"/>
        </a:defRPr>
      </a:lvl5pPr>
      <a:lvl6pPr marL="2514600" indent="-228600" algn="ctr" defTabSz="449263" rtl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defRPr sz="1900">
          <a:solidFill>
            <a:srgbClr val="FFFFFF"/>
          </a:solidFill>
          <a:latin typeface="Luxi Sans"/>
          <a:ea typeface="+mn-ea"/>
          <a:cs typeface="+mn-cs"/>
        </a:defRPr>
      </a:lvl6pPr>
      <a:lvl7pPr marL="2971800" indent="-228600" algn="ctr" defTabSz="449263" rtl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defRPr sz="1900">
          <a:solidFill>
            <a:srgbClr val="FFFFFF"/>
          </a:solidFill>
          <a:latin typeface="Luxi Sans"/>
          <a:ea typeface="+mn-ea"/>
          <a:cs typeface="+mn-cs"/>
        </a:defRPr>
      </a:lvl7pPr>
      <a:lvl8pPr marL="3429000" indent="-228600" algn="ctr" defTabSz="449263" rtl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defRPr sz="1900">
          <a:solidFill>
            <a:srgbClr val="FFFFFF"/>
          </a:solidFill>
          <a:latin typeface="Luxi Sans"/>
          <a:ea typeface="+mn-ea"/>
          <a:cs typeface="+mn-cs"/>
        </a:defRPr>
      </a:lvl8pPr>
      <a:lvl9pPr marL="3886200" indent="-228600" algn="ctr" defTabSz="449263" rtl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defRPr sz="1900">
          <a:solidFill>
            <a:srgbClr val="FFFFFF"/>
          </a:solidFill>
          <a:latin typeface="Luxi Sans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06475" y="2252663"/>
            <a:ext cx="4343400" cy="1196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the title text format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22363" y="4600575"/>
            <a:ext cx="4991100" cy="347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the outline text format</a:t>
            </a:r>
          </a:p>
          <a:p>
            <a:pPr lvl="1"/>
            <a:r>
              <a:rPr lang="en-GB" altLang="zh-CN" smtClean="0"/>
              <a:t>Second Outline Level</a:t>
            </a:r>
          </a:p>
          <a:p>
            <a:pPr lvl="2"/>
            <a:r>
              <a:rPr lang="en-GB" altLang="zh-CN" smtClean="0"/>
              <a:t>Third Outline Level</a:t>
            </a:r>
          </a:p>
          <a:p>
            <a:pPr lvl="3"/>
            <a:r>
              <a:rPr lang="en-GB" altLang="zh-CN" smtClean="0"/>
              <a:t>Fourth Outline Level</a:t>
            </a:r>
          </a:p>
          <a:p>
            <a:pPr lvl="4"/>
            <a:r>
              <a:rPr lang="en-GB" altLang="zh-CN" smtClean="0"/>
              <a:t>Fifth Outline Level</a:t>
            </a:r>
          </a:p>
          <a:p>
            <a:pPr lvl="4"/>
            <a:r>
              <a:rPr lang="en-GB" altLang="zh-CN" smtClean="0"/>
              <a:t>Sixth Outline Level</a:t>
            </a:r>
          </a:p>
          <a:p>
            <a:pPr lvl="4"/>
            <a:r>
              <a:rPr lang="en-GB" altLang="zh-CN" smtClean="0"/>
              <a:t>Seventh Outline Level</a:t>
            </a:r>
          </a:p>
          <a:p>
            <a:pPr lvl="4"/>
            <a:r>
              <a:rPr lang="en-GB" altLang="zh-CN" smtClean="0"/>
              <a:t>Eighth Outline Level</a:t>
            </a:r>
          </a:p>
          <a:p>
            <a:pPr lvl="4"/>
            <a:r>
              <a:rPr lang="en-GB" altLang="zh-CN" smtClean="0"/>
              <a:t>Ninth Outline Level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589338" y="1366838"/>
            <a:ext cx="82550" cy="422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117138" cy="7596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104900" y="2360613"/>
            <a:ext cx="4803775" cy="422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Luxi Sans" charset="0"/>
              <a:ea typeface="宋体" pitchFamily="2" charset="-122"/>
            </a:endParaRPr>
          </a:p>
        </p:txBody>
      </p:sp>
      <p:pic>
        <p:nvPicPr>
          <p:cNvPr id="5127" name="Picture 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3550" y="463550"/>
            <a:ext cx="695325" cy="695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449263" rtl="0" eaLnBrk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2pPr>
      <a:lvl3pPr algn="l" defTabSz="449263" rtl="0" eaLnBrk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3pPr>
      <a:lvl4pPr algn="l" defTabSz="449263" rtl="0" eaLnBrk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4pPr>
      <a:lvl5pPr algn="l" defTabSz="449263" rtl="0" eaLnBrk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5pPr>
      <a:lvl6pPr marL="457200" algn="l" defTabSz="449263" rtl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6pPr>
      <a:lvl7pPr marL="914400" algn="l" defTabSz="449263" rtl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7pPr>
      <a:lvl8pPr marL="1371600" algn="l" defTabSz="449263" rtl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8pPr>
      <a:lvl9pPr marL="1828800" algn="l" defTabSz="449263" rtl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 b="1">
          <a:solidFill>
            <a:srgbClr val="FFFFFF"/>
          </a:solidFill>
          <a:latin typeface="Arial" pitchFamily="34" charset="0"/>
          <a:ea typeface="msmincho"/>
          <a:cs typeface="msmincho"/>
        </a:defRPr>
      </a:lvl9pPr>
    </p:titleStyle>
    <p:bodyStyle>
      <a:lvl1pPr marL="322263" indent="-322263" algn="l" defTabSz="449263" rtl="0" eaLnBrk="0" fontAlgn="base" hangingPunct="0">
        <a:lnSpc>
          <a:spcPct val="10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•"/>
        <a:defRPr sz="2000">
          <a:solidFill>
            <a:srgbClr val="FFFFFF"/>
          </a:solidFill>
          <a:latin typeface="+mn-lt"/>
          <a:ea typeface="+mn-ea"/>
          <a:cs typeface="+mn-cs"/>
        </a:defRPr>
      </a:lvl1pPr>
      <a:lvl2pPr marL="722313" indent="-265113" algn="ctr" defTabSz="449263" rtl="0" eaLnBrk="0" fontAlgn="base" hangingPunct="0">
        <a:lnSpc>
          <a:spcPct val="114000"/>
        </a:lnSpc>
        <a:spcBef>
          <a:spcPts val="663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–"/>
        <a:defRPr sz="1900">
          <a:solidFill>
            <a:srgbClr val="FFFFFF"/>
          </a:solidFill>
          <a:latin typeface="Luxi Sans"/>
          <a:ea typeface="+mn-ea"/>
          <a:cs typeface="+mn-cs"/>
        </a:defRPr>
      </a:lvl2pPr>
      <a:lvl3pPr marL="1143000" indent="-228600" algn="ctr" defTabSz="449263" rtl="0" eaLnBrk="0" fontAlgn="base" hangingPunct="0">
        <a:lnSpc>
          <a:spcPct val="114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•"/>
        <a:defRPr sz="1900">
          <a:solidFill>
            <a:srgbClr val="FFFFFF"/>
          </a:solidFill>
          <a:latin typeface="Luxi Sans"/>
          <a:ea typeface="+mn-ea"/>
          <a:cs typeface="+mn-cs"/>
        </a:defRPr>
      </a:lvl3pPr>
      <a:lvl4pPr marL="1600200" indent="-228600" algn="ctr" defTabSz="449263" rtl="0" eaLnBrk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–"/>
        <a:defRPr sz="1900">
          <a:solidFill>
            <a:srgbClr val="FFFFFF"/>
          </a:solidFill>
          <a:latin typeface="Luxi Sans"/>
          <a:ea typeface="+mn-ea"/>
          <a:cs typeface="+mn-cs"/>
        </a:defRPr>
      </a:lvl4pPr>
      <a:lvl5pPr marL="2057400" indent="-228600" algn="ctr" defTabSz="449263" rtl="0" eaLnBrk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»"/>
        <a:defRPr sz="1900">
          <a:solidFill>
            <a:srgbClr val="FFFFFF"/>
          </a:solidFill>
          <a:latin typeface="Luxi Sans"/>
          <a:ea typeface="+mn-ea"/>
          <a:cs typeface="+mn-cs"/>
        </a:defRPr>
      </a:lvl5pPr>
      <a:lvl6pPr marL="2514600" indent="-228600" algn="ctr" defTabSz="449263" rtl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defRPr sz="1900">
          <a:solidFill>
            <a:srgbClr val="FFFFFF"/>
          </a:solidFill>
          <a:latin typeface="Luxi Sans"/>
          <a:ea typeface="+mn-ea"/>
          <a:cs typeface="+mn-cs"/>
        </a:defRPr>
      </a:lvl6pPr>
      <a:lvl7pPr marL="2971800" indent="-228600" algn="ctr" defTabSz="449263" rtl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defRPr sz="1900">
          <a:solidFill>
            <a:srgbClr val="FFFFFF"/>
          </a:solidFill>
          <a:latin typeface="Luxi Sans"/>
          <a:ea typeface="+mn-ea"/>
          <a:cs typeface="+mn-cs"/>
        </a:defRPr>
      </a:lvl7pPr>
      <a:lvl8pPr marL="3429000" indent="-228600" algn="ctr" defTabSz="449263" rtl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defRPr sz="1900">
          <a:solidFill>
            <a:srgbClr val="FFFFFF"/>
          </a:solidFill>
          <a:latin typeface="Luxi Sans"/>
          <a:ea typeface="+mn-ea"/>
          <a:cs typeface="+mn-cs"/>
        </a:defRPr>
      </a:lvl8pPr>
      <a:lvl9pPr marL="3886200" indent="-228600" algn="ctr" defTabSz="449263" rtl="0" fontAlgn="base" hangingPunct="0">
        <a:lnSpc>
          <a:spcPct val="114000"/>
        </a:lnSpc>
        <a:spcBef>
          <a:spcPts val="475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defRPr sz="1900">
          <a:solidFill>
            <a:srgbClr val="FFFFFF"/>
          </a:solidFill>
          <a:latin typeface="Luxi Sans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000125"/>
            <a:ext cx="8545512" cy="658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the title text format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4675" y="1858963"/>
            <a:ext cx="8545513" cy="5278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the outline text format</a:t>
            </a:r>
          </a:p>
          <a:p>
            <a:pPr lvl="1"/>
            <a:r>
              <a:rPr lang="en-GB" altLang="zh-CN" smtClean="0"/>
              <a:t>Second Outline Level</a:t>
            </a:r>
          </a:p>
          <a:p>
            <a:pPr lvl="2"/>
            <a:r>
              <a:rPr lang="en-GB" altLang="zh-CN" smtClean="0"/>
              <a:t>Third Outline Level</a:t>
            </a:r>
          </a:p>
          <a:p>
            <a:pPr lvl="3"/>
            <a:r>
              <a:rPr lang="en-GB" altLang="zh-CN" smtClean="0"/>
              <a:t>Fourth Outline Level</a:t>
            </a:r>
          </a:p>
          <a:p>
            <a:pPr lvl="4"/>
            <a:r>
              <a:rPr lang="en-GB" altLang="zh-CN" smtClean="0"/>
              <a:t>Fifth Outline Level</a:t>
            </a:r>
          </a:p>
          <a:p>
            <a:pPr lvl="4"/>
            <a:r>
              <a:rPr lang="en-GB" altLang="zh-CN" smtClean="0"/>
              <a:t>Sixth Outline Level</a:t>
            </a:r>
          </a:p>
          <a:p>
            <a:pPr lvl="4"/>
            <a:r>
              <a:rPr lang="en-GB" altLang="zh-CN" smtClean="0"/>
              <a:t>Seventh Outline Level</a:t>
            </a:r>
          </a:p>
          <a:p>
            <a:pPr lvl="4"/>
            <a:r>
              <a:rPr lang="en-GB" altLang="zh-CN" smtClean="0"/>
              <a:t>Eighth Outline Level</a:t>
            </a:r>
          </a:p>
          <a:p>
            <a:pPr lvl="4"/>
            <a:r>
              <a:rPr lang="en-GB" altLang="zh-CN" smtClean="0"/>
              <a:t>Ninth Outline Level</a:t>
            </a:r>
          </a:p>
        </p:txBody>
      </p:sp>
      <p:grpSp>
        <p:nvGrpSpPr>
          <p:cNvPr id="6148" name="Group 3"/>
          <p:cNvGrpSpPr>
            <a:grpSpLocks/>
          </p:cNvGrpSpPr>
          <p:nvPr/>
        </p:nvGrpSpPr>
        <p:grpSpPr bwMode="auto">
          <a:xfrm>
            <a:off x="0" y="0"/>
            <a:ext cx="0" cy="0"/>
            <a:chOff x="0" y="0"/>
            <a:chExt cx="0" cy="0"/>
          </a:xfrm>
        </p:grpSpPr>
        <p:sp>
          <p:nvSpPr>
            <p:cNvPr id="4100" name="Text Box 4"/>
            <p:cNvSpPr txBox="1">
              <a:spLocks noChangeArrowheads="1"/>
            </p:cNvSpPr>
            <p:nvPr/>
          </p:nvSpPr>
          <p:spPr bwMode="auto">
            <a:xfrm>
              <a:off x="0" y="0"/>
              <a:ext cx="2147483647" cy="21474836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>
                <a:lnSpc>
                  <a:spcPct val="100000"/>
                </a:lnSpc>
                <a:buFont typeface="Luxi Sans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fld id="{76981CF3-F80F-432E-A49C-FB6CCB9256AD}" type="slidenum">
                <a:rPr lang="en-GB" altLang="zh-CN">
                  <a:solidFill>
                    <a:srgbClr val="000000"/>
                  </a:solidFill>
                  <a:latin typeface="Luxi Sans" charset="0"/>
                  <a:ea typeface="宋体" pitchFamily="2" charset="-122"/>
                </a:rPr>
                <a:pPr>
                  <a:lnSpc>
                    <a:spcPct val="100000"/>
                  </a:lnSpc>
                  <a:buFont typeface="Luxi Sans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t>‹#›</a:t>
              </a:fld>
              <a:endParaRPr lang="en-GB" altLang="zh-CN">
                <a:solidFill>
                  <a:srgbClr val="000000"/>
                </a:solidFill>
                <a:latin typeface="Luxi Sans" charset="0"/>
                <a:ea typeface="宋体" pitchFamily="2" charset="-122"/>
              </a:endParaRPr>
            </a:p>
          </p:txBody>
        </p:sp>
      </p:grp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080625" cy="481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449263" rtl="0" eaLnBrk="0" fontAlgn="base" hangingPunct="0">
        <a:lnSpc>
          <a:spcPct val="11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1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AR PL ShanHeiSun Uni"/>
          <a:cs typeface="AR PL ShanHeiSun Uni"/>
        </a:defRPr>
      </a:lvl2pPr>
      <a:lvl3pPr algn="l" defTabSz="449263" rtl="0" eaLnBrk="0" fontAlgn="base" hangingPunct="0">
        <a:lnSpc>
          <a:spcPct val="11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AR PL ShanHeiSun Uni"/>
          <a:cs typeface="AR PL ShanHeiSun Uni"/>
        </a:defRPr>
      </a:lvl3pPr>
      <a:lvl4pPr algn="l" defTabSz="449263" rtl="0" eaLnBrk="0" fontAlgn="base" hangingPunct="0">
        <a:lnSpc>
          <a:spcPct val="11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AR PL ShanHeiSun Uni"/>
          <a:cs typeface="AR PL ShanHeiSun Uni"/>
        </a:defRPr>
      </a:lvl4pPr>
      <a:lvl5pPr algn="l" defTabSz="449263" rtl="0" eaLnBrk="0" fontAlgn="base" hangingPunct="0">
        <a:lnSpc>
          <a:spcPct val="11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AR PL ShanHeiSun Uni"/>
          <a:cs typeface="AR PL ShanHeiSun Uni"/>
        </a:defRPr>
      </a:lvl5pPr>
      <a:lvl6pPr marL="457200" algn="l" defTabSz="449263" rtl="0" fontAlgn="base" hangingPunct="0">
        <a:lnSpc>
          <a:spcPct val="11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AR PL ShanHeiSun Uni"/>
          <a:cs typeface="AR PL ShanHeiSun Uni"/>
        </a:defRPr>
      </a:lvl6pPr>
      <a:lvl7pPr marL="914400" algn="l" defTabSz="449263" rtl="0" fontAlgn="base" hangingPunct="0">
        <a:lnSpc>
          <a:spcPct val="11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AR PL ShanHeiSun Uni"/>
          <a:cs typeface="AR PL ShanHeiSun Uni"/>
        </a:defRPr>
      </a:lvl7pPr>
      <a:lvl8pPr marL="1371600" algn="l" defTabSz="449263" rtl="0" fontAlgn="base" hangingPunct="0">
        <a:lnSpc>
          <a:spcPct val="11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AR PL ShanHeiSun Uni"/>
          <a:cs typeface="AR PL ShanHeiSun Uni"/>
        </a:defRPr>
      </a:lvl8pPr>
      <a:lvl9pPr marL="1828800" algn="l" defTabSz="449263" rtl="0" fontAlgn="base" hangingPunct="0">
        <a:lnSpc>
          <a:spcPct val="116000"/>
        </a:lnSpc>
        <a:spcBef>
          <a:spcPct val="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defRPr sz="3200">
          <a:solidFill>
            <a:srgbClr val="000000"/>
          </a:solidFill>
          <a:latin typeface="Luxi Sans"/>
          <a:ea typeface="AR PL ShanHeiSun Uni"/>
          <a:cs typeface="AR PL ShanHeiSun Uni"/>
        </a:defRPr>
      </a:lvl9pPr>
    </p:titleStyle>
    <p:bodyStyle>
      <a:lvl1pPr marL="320675" indent="-320675" algn="l" defTabSz="449263" rtl="0" eaLnBrk="0" fontAlgn="base" hangingPunct="0">
        <a:lnSpc>
          <a:spcPct val="116000"/>
        </a:lnSpc>
        <a:spcBef>
          <a:spcPts val="763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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20725" indent="-263525" algn="l" defTabSz="449263" rtl="0" eaLnBrk="0" fontAlgn="base" hangingPunct="0">
        <a:lnSpc>
          <a:spcPct val="116000"/>
        </a:lnSpc>
        <a:spcBef>
          <a:spcPts val="663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16000"/>
        </a:lnSpc>
        <a:spcBef>
          <a:spcPts val="5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16000"/>
        </a:lnSpc>
        <a:spcBef>
          <a:spcPts val="4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16000"/>
        </a:lnSpc>
        <a:spcBef>
          <a:spcPts val="4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116000"/>
        </a:lnSpc>
        <a:spcBef>
          <a:spcPts val="4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116000"/>
        </a:lnSpc>
        <a:spcBef>
          <a:spcPts val="4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116000"/>
        </a:lnSpc>
        <a:spcBef>
          <a:spcPts val="4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116000"/>
        </a:lnSpc>
        <a:spcBef>
          <a:spcPts val="475"/>
        </a:spcBef>
        <a:spcAft>
          <a:spcPct val="0"/>
        </a:spcAft>
        <a:buClr>
          <a:srgbClr val="999999"/>
        </a:buClr>
        <a:buSzPct val="80000"/>
        <a:buFont typeface="Wingdings" pitchFamily="2" charset="2"/>
        <a:buChar char="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52500" y="1200150"/>
            <a:ext cx="8181975" cy="539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the title text format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7263" y="2057400"/>
            <a:ext cx="8177212" cy="4821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the outline text format</a:t>
            </a:r>
          </a:p>
          <a:p>
            <a:pPr lvl="1"/>
            <a:r>
              <a:rPr lang="en-GB" altLang="zh-CN" smtClean="0"/>
              <a:t>Second Outline Level</a:t>
            </a:r>
          </a:p>
          <a:p>
            <a:pPr lvl="2"/>
            <a:r>
              <a:rPr lang="en-GB" altLang="zh-CN" smtClean="0"/>
              <a:t>Third Outline Level</a:t>
            </a:r>
          </a:p>
          <a:p>
            <a:pPr lvl="3"/>
            <a:r>
              <a:rPr lang="en-GB" altLang="zh-CN" smtClean="0"/>
              <a:t>Fourth Outline Level</a:t>
            </a:r>
          </a:p>
          <a:p>
            <a:pPr lvl="4"/>
            <a:r>
              <a:rPr lang="en-GB" altLang="zh-CN" smtClean="0"/>
              <a:t>Fifth Outline Level</a:t>
            </a:r>
          </a:p>
          <a:p>
            <a:pPr lvl="4"/>
            <a:r>
              <a:rPr lang="en-GB" altLang="zh-CN" smtClean="0"/>
              <a:t>Sixth Outline Level</a:t>
            </a:r>
          </a:p>
          <a:p>
            <a:pPr lvl="4"/>
            <a:r>
              <a:rPr lang="en-GB" altLang="zh-CN" smtClean="0"/>
              <a:t>Seventh Outline Level</a:t>
            </a:r>
          </a:p>
          <a:p>
            <a:pPr lvl="4"/>
            <a:r>
              <a:rPr lang="en-GB" altLang="zh-CN" smtClean="0"/>
              <a:t>Eighth Outline Level</a:t>
            </a:r>
          </a:p>
          <a:p>
            <a:pPr lvl="4"/>
            <a:r>
              <a:rPr lang="en-GB" altLang="zh-CN" smtClean="0"/>
              <a:t>Ninth Outline Level</a:t>
            </a: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49250" y="368300"/>
            <a:ext cx="1365250" cy="449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4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27275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defRPr sz="1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75000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SzPct val="45000"/>
              <a:defRPr sz="1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27275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defRPr sz="14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F4900BBD-5FE2-40B2-8A03-1A3EED1DFE8F}" type="slidenum">
              <a:rPr lang="en-GB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449263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000000"/>
          </a:solidFill>
          <a:latin typeface="Arial" pitchFamily="34" charset="0"/>
          <a:ea typeface="msmincho"/>
          <a:cs typeface="msmincho"/>
        </a:defRPr>
      </a:lvl2pPr>
      <a:lvl3pPr algn="l" defTabSz="449263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000000"/>
          </a:solidFill>
          <a:latin typeface="Arial" pitchFamily="34" charset="0"/>
          <a:ea typeface="msmincho"/>
          <a:cs typeface="msmincho"/>
        </a:defRPr>
      </a:lvl3pPr>
      <a:lvl4pPr algn="l" defTabSz="449263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000000"/>
          </a:solidFill>
          <a:latin typeface="Arial" pitchFamily="34" charset="0"/>
          <a:ea typeface="msmincho"/>
          <a:cs typeface="msmincho"/>
        </a:defRPr>
      </a:lvl4pPr>
      <a:lvl5pPr algn="l" defTabSz="449263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000000"/>
          </a:solidFill>
          <a:latin typeface="Arial" pitchFamily="34" charset="0"/>
          <a:ea typeface="msmincho"/>
          <a:cs typeface="msmincho"/>
        </a:defRPr>
      </a:lvl5pPr>
      <a:lvl6pPr marL="457200" algn="l" defTabSz="449263" rtl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000000"/>
          </a:solidFill>
          <a:latin typeface="Arial" pitchFamily="34" charset="0"/>
          <a:ea typeface="msmincho"/>
          <a:cs typeface="msmincho"/>
        </a:defRPr>
      </a:lvl6pPr>
      <a:lvl7pPr marL="914400" algn="l" defTabSz="449263" rtl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000000"/>
          </a:solidFill>
          <a:latin typeface="Arial" pitchFamily="34" charset="0"/>
          <a:ea typeface="msmincho"/>
          <a:cs typeface="msmincho"/>
        </a:defRPr>
      </a:lvl7pPr>
      <a:lvl8pPr marL="1371600" algn="l" defTabSz="449263" rtl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000000"/>
          </a:solidFill>
          <a:latin typeface="Arial" pitchFamily="34" charset="0"/>
          <a:ea typeface="msmincho"/>
          <a:cs typeface="msmincho"/>
        </a:defRPr>
      </a:lvl8pPr>
      <a:lvl9pPr marL="1828800" algn="l" defTabSz="449263" rtl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000000"/>
          </a:solidFill>
          <a:latin typeface="Arial" pitchFamily="34" charset="0"/>
          <a:ea typeface="msmincho"/>
          <a:cs typeface="msmincho"/>
        </a:defRPr>
      </a:lvl9pPr>
    </p:titleStyle>
    <p:bodyStyle>
      <a:lvl1pPr marL="412750" indent="-307975" algn="l" defTabSz="449263" rtl="0" eaLnBrk="0" fontAlgn="base" hangingPunct="0">
        <a:lnSpc>
          <a:spcPct val="85000"/>
        </a:lnSpc>
        <a:spcBef>
          <a:spcPct val="0"/>
        </a:spcBef>
        <a:spcAft>
          <a:spcPts val="1425"/>
        </a:spcAft>
        <a:buClr>
          <a:srgbClr val="CCCCCC"/>
        </a:buClr>
        <a:buSzPct val="75000"/>
        <a:buFont typeface="Wingdings" pitchFamily="2" charset="2"/>
        <a:buChar char=""/>
        <a:defRPr sz="2000" b="1">
          <a:solidFill>
            <a:srgbClr val="000000"/>
          </a:solidFill>
          <a:latin typeface="+mn-lt"/>
          <a:ea typeface="+mn-ea"/>
          <a:cs typeface="+mn-cs"/>
        </a:defRPr>
      </a:lvl1pPr>
      <a:lvl2pPr marL="844550" indent="-282575" algn="l" defTabSz="449263" rtl="0" eaLnBrk="0" fontAlgn="base" hangingPunct="0">
        <a:lnSpc>
          <a:spcPct val="85000"/>
        </a:lnSpc>
        <a:spcBef>
          <a:spcPct val="0"/>
        </a:spcBef>
        <a:spcAft>
          <a:spcPts val="1138"/>
        </a:spcAft>
        <a:buClr>
          <a:srgbClr val="CCCCCC"/>
        </a:buClr>
        <a:buSzPct val="55000"/>
        <a:buFont typeface="Wingdings" pitchFamily="2" charset="2"/>
        <a:buChar char=""/>
        <a:defRPr sz="1600">
          <a:solidFill>
            <a:srgbClr val="000000"/>
          </a:solidFill>
          <a:latin typeface="+mn-lt"/>
          <a:ea typeface="+mn-ea"/>
          <a:cs typeface="+mn-cs"/>
        </a:defRPr>
      </a:lvl2pPr>
      <a:lvl3pPr marL="1276350" indent="-212725" algn="l" defTabSz="449263" rtl="0" eaLnBrk="0" fontAlgn="base" hangingPunct="0">
        <a:lnSpc>
          <a:spcPct val="85000"/>
        </a:lnSpc>
        <a:spcBef>
          <a:spcPct val="0"/>
        </a:spcBef>
        <a:spcAft>
          <a:spcPts val="850"/>
        </a:spcAft>
        <a:buClr>
          <a:srgbClr val="CCCCCC"/>
        </a:buClr>
        <a:buSzPct val="45000"/>
        <a:buFont typeface="Wingdings" pitchFamily="2" charset="2"/>
        <a:buChar char="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708150" indent="-196850" algn="l" defTabSz="449263" rtl="0" eaLnBrk="0" fontAlgn="base" hangingPunct="0">
        <a:lnSpc>
          <a:spcPct val="85000"/>
        </a:lnSpc>
        <a:spcBef>
          <a:spcPct val="0"/>
        </a:spcBef>
        <a:spcAft>
          <a:spcPts val="575"/>
        </a:spcAft>
        <a:buClr>
          <a:srgbClr val="CCCCCC"/>
        </a:buClr>
        <a:buSzPct val="75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39950" indent="-198438" algn="l" defTabSz="449263" rtl="0" eaLnBrk="0" fontAlgn="base" hangingPunct="0">
        <a:lnSpc>
          <a:spcPct val="85000"/>
        </a:lnSpc>
        <a:spcBef>
          <a:spcPct val="0"/>
        </a:spcBef>
        <a:spcAft>
          <a:spcPts val="288"/>
        </a:spcAft>
        <a:buClr>
          <a:srgbClr val="CCCCCC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97150" indent="-198438" algn="l" defTabSz="449263" rtl="0" fontAlgn="base" hangingPunct="0">
        <a:lnSpc>
          <a:spcPct val="85000"/>
        </a:lnSpc>
        <a:spcBef>
          <a:spcPct val="0"/>
        </a:spcBef>
        <a:spcAft>
          <a:spcPts val="288"/>
        </a:spcAft>
        <a:buClr>
          <a:srgbClr val="CCCCCC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54350" indent="-198438" algn="l" defTabSz="449263" rtl="0" fontAlgn="base" hangingPunct="0">
        <a:lnSpc>
          <a:spcPct val="85000"/>
        </a:lnSpc>
        <a:spcBef>
          <a:spcPct val="0"/>
        </a:spcBef>
        <a:spcAft>
          <a:spcPts val="288"/>
        </a:spcAft>
        <a:buClr>
          <a:srgbClr val="CCCCCC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11550" indent="-198438" algn="l" defTabSz="449263" rtl="0" fontAlgn="base" hangingPunct="0">
        <a:lnSpc>
          <a:spcPct val="85000"/>
        </a:lnSpc>
        <a:spcBef>
          <a:spcPct val="0"/>
        </a:spcBef>
        <a:spcAft>
          <a:spcPts val="288"/>
        </a:spcAft>
        <a:buClr>
          <a:srgbClr val="CCCCCC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68750" indent="-198438" algn="l" defTabSz="449263" rtl="0" fontAlgn="base" hangingPunct="0">
        <a:lnSpc>
          <a:spcPct val="85000"/>
        </a:lnSpc>
        <a:spcBef>
          <a:spcPct val="0"/>
        </a:spcBef>
        <a:spcAft>
          <a:spcPts val="288"/>
        </a:spcAft>
        <a:buClr>
          <a:srgbClr val="CCCCCC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1651000" y="2570163"/>
            <a:ext cx="7889875" cy="3721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/>
          <a:lstStyle/>
          <a:p>
            <a:pPr algn="ctr">
              <a:lnSpc>
                <a:spcPct val="102000"/>
              </a:lnSpc>
              <a:buClr>
                <a:srgbClr val="FFFFFF"/>
              </a:buClr>
              <a:buFont typeface="Luxi Sans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 dirty="0" err="1"/>
              <a:t>Jboss</a:t>
            </a:r>
            <a:r>
              <a:rPr lang="en-US" sz="3200" dirty="0"/>
              <a:t> SOA</a:t>
            </a:r>
            <a:r>
              <a:rPr lang="zh-CN" altLang="en-US" sz="3200" dirty="0"/>
              <a:t>纵览</a:t>
            </a:r>
            <a:endParaRPr lang="zh-CN" altLang="en-GB" sz="3000" b="1" dirty="0">
              <a:solidFill>
                <a:srgbClr val="FFFFFF"/>
              </a:solidFill>
              <a:ea typeface="宋体" pitchFamily="2" charset="-122"/>
            </a:endParaRPr>
          </a:p>
          <a:p>
            <a:pPr>
              <a:lnSpc>
                <a:spcPct val="102000"/>
              </a:lnSpc>
              <a:buClr>
                <a:srgbClr val="FFFFFF"/>
              </a:buClr>
              <a:buFont typeface="Luxi Sans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zh-CN" altLang="en-GB" sz="2400" b="1" dirty="0">
              <a:solidFill>
                <a:srgbClr val="FFFFFF"/>
              </a:solidFill>
              <a:ea typeface="宋体" pitchFamily="2" charset="-122"/>
            </a:endParaRPr>
          </a:p>
          <a:p>
            <a:pPr>
              <a:lnSpc>
                <a:spcPct val="102000"/>
              </a:lnSpc>
              <a:buClr>
                <a:srgbClr val="FFFFFF"/>
              </a:buClr>
              <a:buFont typeface="Luxi Sans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zh-CN" sz="2400" b="1" dirty="0">
              <a:solidFill>
                <a:srgbClr val="FFFFFF"/>
              </a:solidFill>
              <a:ea typeface="宋体" pitchFamily="2" charset="-122"/>
            </a:endParaRPr>
          </a:p>
          <a:p>
            <a:pPr>
              <a:lnSpc>
                <a:spcPct val="102000"/>
              </a:lnSpc>
              <a:buClr>
                <a:srgbClr val="FFFFFF"/>
              </a:buClr>
              <a:buFont typeface="Luxi Sans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zh-CN" sz="2400" b="1" dirty="0">
              <a:solidFill>
                <a:srgbClr val="FFFFFF"/>
              </a:solidFill>
              <a:ea typeface="宋体" pitchFamily="2" charset="-122"/>
            </a:endParaRPr>
          </a:p>
          <a:p>
            <a:pPr>
              <a:lnSpc>
                <a:spcPct val="102000"/>
              </a:lnSpc>
              <a:buClr>
                <a:srgbClr val="FFFFFF"/>
              </a:buClr>
              <a:buFont typeface="Luxi Sans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zh-CN" sz="2400" b="1" dirty="0">
              <a:solidFill>
                <a:srgbClr val="FFFFFF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SOA</a:t>
            </a:r>
            <a:r>
              <a:rPr lang="zh-CN" altLang="en-US" dirty="0" smtClean="0"/>
              <a:t>架构风格</a:t>
            </a:r>
            <a:r>
              <a:rPr lang="en-US" altLang="zh-CN" dirty="0" smtClean="0"/>
              <a:t>-----</a:t>
            </a:r>
            <a:r>
              <a:rPr lang="zh-CN" altLang="en-US" dirty="0" smtClean="0"/>
              <a:t>消息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从松耦合角度的考虑，在</a:t>
            </a:r>
            <a:r>
              <a:rPr lang="en-US" altLang="zh-CN" dirty="0" smtClean="0"/>
              <a:t>SOA</a:t>
            </a:r>
            <a:r>
              <a:rPr lang="zh-CN" altLang="en-US" dirty="0" smtClean="0"/>
              <a:t>里，服务间的通信最好的方式就是通过异步消息。</a:t>
            </a:r>
            <a:endParaRPr lang="en-US" altLang="zh-CN" dirty="0" smtClean="0"/>
          </a:p>
          <a:p>
            <a:r>
              <a:rPr lang="zh-CN" altLang="en-US" dirty="0" smtClean="0"/>
              <a:t>异步消息：能快速稳定频繁的传输各种格式的消息。</a:t>
            </a:r>
            <a:endParaRPr lang="en-US" altLang="zh-CN" dirty="0" smtClean="0"/>
          </a:p>
          <a:p>
            <a:r>
              <a:rPr lang="zh-CN" altLang="en-US" dirty="0" smtClean="0"/>
              <a:t>异步消息必须具备以下特性：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异步消息不能要求通信双方同时处于运行的状态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异步消息能在传输过程中进行转换而不需要发送者或接受者的参与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异步消息必须传输非常快速高效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消息系统必须保证消息的可靠性和事务性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SOA</a:t>
            </a:r>
            <a:r>
              <a:rPr lang="zh-CN" altLang="en-US" dirty="0" smtClean="0"/>
              <a:t>机构风格</a:t>
            </a:r>
            <a:r>
              <a:rPr lang="en-US" altLang="zh-CN" dirty="0" smtClean="0"/>
              <a:t>-----</a:t>
            </a:r>
            <a:r>
              <a:rPr lang="zh-CN" altLang="en-US" dirty="0" smtClean="0"/>
              <a:t>企业服务总线</a:t>
            </a:r>
            <a:r>
              <a:rPr lang="en-US" altLang="zh-CN" dirty="0" smtClean="0"/>
              <a:t>(ESB)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企业服务总线是</a:t>
            </a:r>
            <a:r>
              <a:rPr lang="en-US" altLang="zh-CN" dirty="0" smtClean="0"/>
              <a:t>SOA</a:t>
            </a:r>
            <a:r>
              <a:rPr lang="zh-CN" altLang="en-US" dirty="0" smtClean="0"/>
              <a:t>服务架构方式的一种实现，它通过使用异步消息服务、内容转换服务、注册中心等等服务把业务服务整合成自动的业务流程。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企业服务总线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它是面向服务架构的实现。 </a:t>
            </a:r>
          </a:p>
          <a:p>
            <a:r>
              <a:rPr lang="zh-CN" altLang="en-US" dirty="0" smtClean="0"/>
              <a:t>它支持</a:t>
            </a:r>
            <a:r>
              <a:rPr lang="en-US" altLang="zh-CN" dirty="0" smtClean="0"/>
              <a:t>Web</a:t>
            </a:r>
            <a:r>
              <a:rPr lang="zh-CN" altLang="en-US" dirty="0" smtClean="0"/>
              <a:t>服务标准。 </a:t>
            </a:r>
          </a:p>
          <a:p>
            <a:r>
              <a:rPr lang="zh-CN" altLang="en-US" dirty="0" smtClean="0"/>
              <a:t>它支持消息传递（同步、异步、点对点、发布</a:t>
            </a:r>
            <a:r>
              <a:rPr lang="en-US" altLang="zh-CN" dirty="0" smtClean="0"/>
              <a:t>-</a:t>
            </a:r>
            <a:r>
              <a:rPr lang="zh-CN" altLang="en-US" dirty="0" smtClean="0"/>
              <a:t>订阅）。 </a:t>
            </a:r>
          </a:p>
          <a:p>
            <a:r>
              <a:rPr lang="zh-CN" altLang="en-US" dirty="0" smtClean="0"/>
              <a:t>它包含基于标准的适配器（如</a:t>
            </a:r>
            <a:r>
              <a:rPr lang="en-US" altLang="zh-CN" dirty="0" smtClean="0"/>
              <a:t>J2C/JCA</a:t>
            </a:r>
            <a:r>
              <a:rPr lang="zh-CN" altLang="en-US" dirty="0" smtClean="0"/>
              <a:t>），用于集成传统系统。 </a:t>
            </a:r>
          </a:p>
          <a:p>
            <a:r>
              <a:rPr lang="zh-CN" altLang="en-US" dirty="0" smtClean="0"/>
              <a:t>它包含对服务编制（</a:t>
            </a:r>
            <a:r>
              <a:rPr lang="en-US" altLang="zh-CN" dirty="0" smtClean="0"/>
              <a:t>orchestration</a:t>
            </a:r>
            <a:r>
              <a:rPr lang="zh-CN" altLang="en-US" dirty="0" smtClean="0"/>
              <a:t>）和编排（</a:t>
            </a:r>
            <a:r>
              <a:rPr lang="en-US" altLang="zh-CN" dirty="0" smtClean="0"/>
              <a:t>choreography</a:t>
            </a:r>
            <a:r>
              <a:rPr lang="zh-CN" altLang="en-US" dirty="0" smtClean="0"/>
              <a:t>）的支持。 </a:t>
            </a:r>
          </a:p>
          <a:p>
            <a:r>
              <a:rPr lang="zh-CN" altLang="en-US" dirty="0" smtClean="0"/>
              <a:t>它包含智能、基于内容的路由服务（</a:t>
            </a:r>
            <a:r>
              <a:rPr lang="en-US" altLang="zh-CN" dirty="0" err="1" smtClean="0"/>
              <a:t>itenerary</a:t>
            </a:r>
            <a:r>
              <a:rPr lang="zh-CN" altLang="en-US" dirty="0" smtClean="0"/>
              <a:t>路由）。 </a:t>
            </a:r>
          </a:p>
          <a:p>
            <a:r>
              <a:rPr lang="zh-CN" altLang="en-US" dirty="0" smtClean="0"/>
              <a:t>它包含转换服务（通常是使用</a:t>
            </a:r>
            <a:r>
              <a:rPr lang="en-US" altLang="zh-CN" dirty="0" smtClean="0"/>
              <a:t>XSLT</a:t>
            </a:r>
            <a:r>
              <a:rPr lang="zh-CN" altLang="en-US" dirty="0" smtClean="0"/>
              <a:t>），在发送应用和接收应用之间转换格式，简化数据格式和值的转换。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</a:t>
            </a:r>
            <a:r>
              <a:rPr lang="en-US" altLang="zh-CN" dirty="0" smtClean="0"/>
              <a:t>SOA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3357586"/>
          </a:xfrm>
        </p:spPr>
        <p:txBody>
          <a:bodyPr/>
          <a:lstStyle/>
          <a:p>
            <a:r>
              <a:rPr lang="zh-CN" altLang="en-US" dirty="0" smtClean="0"/>
              <a:t>以服务来抽象业务，使得业务成为一一个相对独立的业务服务。</a:t>
            </a:r>
            <a:endParaRPr lang="en-US" altLang="zh-CN" dirty="0" smtClean="0"/>
          </a:p>
          <a:p>
            <a:r>
              <a:rPr lang="zh-CN" altLang="en-US" dirty="0" smtClean="0"/>
              <a:t>定义好服务交互的消息格式。（消息内容定义）</a:t>
            </a:r>
            <a:endParaRPr lang="en-US" altLang="zh-CN" dirty="0" smtClean="0"/>
          </a:p>
          <a:p>
            <a:r>
              <a:rPr lang="zh-CN" altLang="en-US" dirty="0" smtClean="0"/>
              <a:t>有很多服务，并且服务种类多样（</a:t>
            </a:r>
            <a:r>
              <a:rPr lang="en-US" altLang="zh-CN" dirty="0" err="1" smtClean="0"/>
              <a:t>ejb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webservice</a:t>
            </a:r>
            <a:r>
              <a:rPr lang="zh-CN" altLang="en-US" dirty="0" smtClean="0"/>
              <a:t>等等），这时就应该考虑使用</a:t>
            </a:r>
            <a:r>
              <a:rPr lang="en-US" altLang="zh-CN" dirty="0" smtClean="0"/>
              <a:t>ESB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业务流程组织服务。</a:t>
            </a: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一个真实的例子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280" y="1350945"/>
            <a:ext cx="8534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ESB</a:t>
            </a:r>
            <a:r>
              <a:rPr lang="zh-CN" altLang="en-US" dirty="0" smtClean="0"/>
              <a:t>的解决方案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280" y="1208069"/>
            <a:ext cx="914400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企业内部的</a:t>
            </a:r>
            <a:r>
              <a:rPr lang="en-US" altLang="zh-CN" dirty="0" smtClean="0"/>
              <a:t>ESBs</a:t>
            </a:r>
            <a:endParaRPr lang="zh-CN" alt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6842" y="1136631"/>
            <a:ext cx="9340113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服务聚集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36631"/>
            <a:ext cx="9553575" cy="606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总结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SOA</a:t>
            </a:r>
            <a:r>
              <a:rPr lang="zh-CN" altLang="en-US" dirty="0" smtClean="0"/>
              <a:t>是一种架构风格，是分布式应用的架构方法论和计算环境，而不是具体的实现技术。</a:t>
            </a:r>
            <a:endParaRPr lang="en-US" altLang="zh-CN" dirty="0" smtClean="0"/>
          </a:p>
          <a:p>
            <a:r>
              <a:rPr lang="zh-CN" altLang="en-US" dirty="0" smtClean="0"/>
              <a:t>服务是</a:t>
            </a:r>
            <a:r>
              <a:rPr lang="en-US" altLang="zh-CN" dirty="0" smtClean="0"/>
              <a:t>SOA</a:t>
            </a:r>
            <a:r>
              <a:rPr lang="zh-CN" altLang="en-US" dirty="0" smtClean="0"/>
              <a:t>的核心抽象手段，它可以让我们从业务、业务流程的角度来构建我们的系统。</a:t>
            </a:r>
            <a:endParaRPr lang="en-US" altLang="zh-CN" dirty="0" smtClean="0"/>
          </a:p>
          <a:p>
            <a:r>
              <a:rPr lang="zh-CN" altLang="en-US" dirty="0" smtClean="0"/>
              <a:t>服务间的通信最佳的方式是使用异步消息。</a:t>
            </a:r>
            <a:endParaRPr lang="en-US" altLang="zh-CN" dirty="0" smtClean="0"/>
          </a:p>
          <a:p>
            <a:r>
              <a:rPr lang="en-US" altLang="zh-CN" dirty="0" smtClean="0"/>
              <a:t>ESB</a:t>
            </a:r>
            <a:r>
              <a:rPr lang="zh-CN" altLang="en-US" dirty="0" smtClean="0"/>
              <a:t>是</a:t>
            </a:r>
            <a:r>
              <a:rPr lang="en-US" altLang="zh-CN" dirty="0" smtClean="0"/>
              <a:t>SOA</a:t>
            </a:r>
            <a:r>
              <a:rPr lang="zh-CN" altLang="en-US" dirty="0" smtClean="0"/>
              <a:t>风格架构的一种实现。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Jboss</a:t>
            </a:r>
            <a:r>
              <a:rPr lang="en-US" altLang="zh-CN" dirty="0" smtClean="0"/>
              <a:t> SOA</a:t>
            </a:r>
            <a:r>
              <a:rPr lang="zh-CN" altLang="en-US" dirty="0" smtClean="0"/>
              <a:t>简介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1143008"/>
          </a:xfrm>
        </p:spPr>
        <p:txBody>
          <a:bodyPr/>
          <a:lstStyle/>
          <a:p>
            <a:r>
              <a:rPr lang="en-US" altLang="zh-CN" dirty="0" err="1" smtClean="0"/>
              <a:t>JBoss</a:t>
            </a:r>
            <a:r>
              <a:rPr lang="zh-CN" altLang="en-US" dirty="0" smtClean="0"/>
              <a:t>企业</a:t>
            </a:r>
            <a:r>
              <a:rPr lang="en-US" altLang="zh-CN" dirty="0" smtClean="0"/>
              <a:t>SOA</a:t>
            </a:r>
            <a:r>
              <a:rPr lang="zh-CN" altLang="en-US" dirty="0" smtClean="0"/>
              <a:t>平台的核心是</a:t>
            </a:r>
            <a:r>
              <a:rPr lang="en-US" altLang="zh-CN" dirty="0" smtClean="0"/>
              <a:t>Rosetta</a:t>
            </a:r>
            <a:r>
              <a:rPr lang="zh-CN" altLang="en-US" dirty="0" smtClean="0"/>
              <a:t>，</a:t>
            </a:r>
            <a:r>
              <a:rPr lang="en-US" altLang="zh-CN" dirty="0" smtClean="0"/>
              <a:t>Rosetta</a:t>
            </a:r>
            <a:r>
              <a:rPr lang="zh-CN" altLang="en-US" dirty="0" smtClean="0"/>
              <a:t>是一个任务评估站点部署的商用</a:t>
            </a:r>
            <a:r>
              <a:rPr lang="en-US" altLang="zh-CN" dirty="0" smtClean="0"/>
              <a:t>ESB</a:t>
            </a:r>
            <a:r>
              <a:rPr lang="zh-CN" altLang="en-US" dirty="0" smtClean="0"/>
              <a:t>实现，至今已经运行了</a:t>
            </a:r>
            <a:r>
              <a:rPr lang="en-US" altLang="zh-CN" dirty="0" smtClean="0"/>
              <a:t>4</a:t>
            </a:r>
            <a:r>
              <a:rPr lang="zh-CN" altLang="en-US" dirty="0" smtClean="0"/>
              <a:t>年多。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57" y="1987551"/>
            <a:ext cx="7858180" cy="521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82528" y="350813"/>
            <a:ext cx="8567737" cy="673100"/>
          </a:xfrm>
        </p:spPr>
        <p:txBody>
          <a:bodyPr/>
          <a:lstStyle/>
          <a:p>
            <a:pPr eaLnBrk="1">
              <a:lnSpc>
                <a:spcPct val="102000"/>
              </a:lnSpc>
              <a:buClr>
                <a:srgbClr val="000000"/>
              </a:buClr>
              <a:buFont typeface="Luxi Sans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zh-CN" altLang="en-GB" dirty="0" smtClean="0">
                <a:ea typeface="宋体" pitchFamily="2" charset="-122"/>
              </a:rPr>
              <a:t>主题概要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9718" y="1279507"/>
            <a:ext cx="8567737" cy="5292725"/>
          </a:xfrm>
        </p:spPr>
        <p:txBody>
          <a:bodyPr lIns="0" tIns="0" rIns="0" bIns="0"/>
          <a:lstStyle/>
          <a:p>
            <a:pPr lvl="0"/>
            <a:r>
              <a:rPr lang="en-US" sz="2000" dirty="0" smtClean="0"/>
              <a:t>SOA</a:t>
            </a:r>
            <a:r>
              <a:rPr lang="zh-CN" altLang="en-US" sz="2000" dirty="0" smtClean="0"/>
              <a:t>的基本概念</a:t>
            </a:r>
          </a:p>
          <a:p>
            <a:pPr lvl="0"/>
            <a:r>
              <a:rPr lang="en-US" sz="2000" dirty="0" err="1" smtClean="0"/>
              <a:t>JBoss</a:t>
            </a:r>
            <a:r>
              <a:rPr lang="en-US" sz="2000" dirty="0" smtClean="0"/>
              <a:t> SOA</a:t>
            </a:r>
            <a:r>
              <a:rPr lang="zh-CN" altLang="en-US" sz="2000" dirty="0" smtClean="0"/>
              <a:t>简述</a:t>
            </a:r>
          </a:p>
          <a:p>
            <a:pPr lvl="0"/>
            <a:r>
              <a:rPr lang="en-US" sz="2000" dirty="0" err="1" smtClean="0"/>
              <a:t>JBoss</a:t>
            </a:r>
            <a:r>
              <a:rPr lang="en-US" sz="2000" dirty="0" smtClean="0"/>
              <a:t> </a:t>
            </a:r>
            <a:r>
              <a:rPr lang="en-US" sz="2000" dirty="0" err="1" smtClean="0"/>
              <a:t>Esb</a:t>
            </a:r>
            <a:r>
              <a:rPr lang="zh-CN" altLang="en-US" sz="2000" dirty="0" smtClean="0"/>
              <a:t>基本概念</a:t>
            </a:r>
          </a:p>
          <a:p>
            <a:pPr lvl="0"/>
            <a:r>
              <a:rPr lang="en-US" sz="2000" dirty="0" err="1" smtClean="0"/>
              <a:t>JBoss</a:t>
            </a:r>
            <a:r>
              <a:rPr lang="en-US" sz="2000" dirty="0" smtClean="0"/>
              <a:t> </a:t>
            </a:r>
            <a:r>
              <a:rPr lang="en-US" sz="2000" dirty="0" err="1" smtClean="0"/>
              <a:t>Esb</a:t>
            </a:r>
            <a:r>
              <a:rPr lang="zh-CN" altLang="en-US" sz="2000" dirty="0" smtClean="0"/>
              <a:t>的体系结构</a:t>
            </a:r>
          </a:p>
          <a:p>
            <a:pPr eaLnBrk="1">
              <a:lnSpc>
                <a:spcPct val="102000"/>
              </a:lnSpc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zh-CN" sz="2000" dirty="0" smtClean="0">
              <a:ea typeface="宋体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Rosetta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为了通过简单的配置即可与多种传输机制协同工作，如电子邮件和</a:t>
            </a:r>
            <a:r>
              <a:rPr lang="en-US" altLang="zh-CN" dirty="0" smtClean="0"/>
              <a:t>Java</a:t>
            </a:r>
            <a:r>
              <a:rPr lang="zh-CN" altLang="en-US" dirty="0" smtClean="0"/>
              <a:t>消息服务。</a:t>
            </a:r>
          </a:p>
          <a:p>
            <a:r>
              <a:rPr lang="zh-CN" altLang="en-US" dirty="0" smtClean="0"/>
              <a:t>为了提供一个通用对象库</a:t>
            </a:r>
          </a:p>
          <a:p>
            <a:r>
              <a:rPr lang="zh-CN" altLang="en-US" dirty="0" smtClean="0"/>
              <a:t>为了提供可互换的数据转换机制。</a:t>
            </a:r>
          </a:p>
          <a:p>
            <a:r>
              <a:rPr lang="zh-CN" altLang="en-US" dirty="0" smtClean="0"/>
              <a:t>为了支持当流通过框架时，这些互动的日志记录，（包括业务和处理事件）。</a:t>
            </a:r>
          </a:p>
          <a:p>
            <a:r>
              <a:rPr lang="zh-CN" altLang="en-US" dirty="0" smtClean="0"/>
              <a:t>为了更方便的隔离传输业务逻辑和触发机制。</a:t>
            </a:r>
          </a:p>
          <a:p>
            <a:r>
              <a:rPr lang="zh-CN" altLang="en-US" dirty="0" smtClean="0"/>
              <a:t>为了给业务逻辑和数据转换提供灵活的插件。</a:t>
            </a:r>
          </a:p>
          <a:p>
            <a:r>
              <a:rPr lang="zh-CN" altLang="en-US" dirty="0" smtClean="0"/>
              <a:t>为了将来用户替换或扩展框架的标准基础类提供一个简单的方式。</a:t>
            </a:r>
          </a:p>
          <a:p>
            <a:r>
              <a:rPr lang="zh-CN" altLang="en-US" dirty="0" smtClean="0"/>
              <a:t>为了提供触发机制和传输不能识别的自定义触发类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JBOSS SOA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18" y="1208069"/>
            <a:ext cx="937706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 smtClean="0"/>
              <a:t>JBoss</a:t>
            </a:r>
            <a:r>
              <a:rPr lang="en-US" dirty="0" smtClean="0"/>
              <a:t> </a:t>
            </a:r>
            <a:r>
              <a:rPr lang="en-US" dirty="0" err="1" smtClean="0"/>
              <a:t>Esb</a:t>
            </a:r>
            <a:r>
              <a:rPr lang="zh-CN" altLang="en-US" dirty="0" smtClean="0"/>
              <a:t>基本概念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69"/>
            <a:ext cx="8582057" cy="6000792"/>
          </a:xfrm>
        </p:spPr>
        <p:txBody>
          <a:bodyPr/>
          <a:lstStyle/>
          <a:p>
            <a:r>
              <a:rPr lang="zh-CN" altLang="en-US" dirty="0" smtClean="0"/>
              <a:t>重要概念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Services </a:t>
            </a:r>
            <a:r>
              <a:rPr lang="zh-CN" altLang="en-US" dirty="0" smtClean="0"/>
              <a:t>服务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Actions 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Listener </a:t>
            </a:r>
            <a:r>
              <a:rPr lang="zh-CN" altLang="en-US" dirty="0" smtClean="0"/>
              <a:t>监听器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Providers </a:t>
            </a:r>
            <a:r>
              <a:rPr lang="zh-CN" altLang="en-US" dirty="0" smtClean="0"/>
              <a:t>传输资源提供者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endpoint references (EPRs) </a:t>
            </a:r>
            <a:r>
              <a:rPr lang="zh-CN" altLang="en-US" dirty="0" smtClean="0"/>
              <a:t>服务地址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Messages </a:t>
            </a:r>
            <a:r>
              <a:rPr lang="zh-CN" altLang="en-US" dirty="0" smtClean="0"/>
              <a:t>消息</a:t>
            </a: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服务</a:t>
            </a:r>
            <a:r>
              <a:rPr lang="en-US" altLang="zh-CN" dirty="0" smtClean="0"/>
              <a:t>(Services)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2214578"/>
          </a:xfrm>
        </p:spPr>
        <p:txBody>
          <a:bodyPr/>
          <a:lstStyle/>
          <a:p>
            <a:r>
              <a:rPr lang="zh-CN" altLang="en-US" dirty="0" smtClean="0"/>
              <a:t>在</a:t>
            </a:r>
            <a:r>
              <a:rPr lang="en-US" altLang="zh-CN" dirty="0" err="1" smtClean="0"/>
              <a:t>JBoss</a:t>
            </a:r>
            <a:r>
              <a:rPr lang="zh-CN" altLang="en-US" dirty="0" smtClean="0"/>
              <a:t>企业总线中，服务的定义是：按照顺序处理消息的</a:t>
            </a:r>
            <a:r>
              <a:rPr lang="en-US" altLang="zh-CN" dirty="0" smtClean="0"/>
              <a:t>action</a:t>
            </a:r>
            <a:r>
              <a:rPr lang="zh-CN" altLang="en-US" dirty="0" smtClean="0"/>
              <a:t>类列表；这个类列表被称为</a:t>
            </a:r>
            <a:r>
              <a:rPr lang="en-US" altLang="zh-CN" dirty="0" smtClean="0"/>
              <a:t>“action</a:t>
            </a:r>
            <a:r>
              <a:rPr lang="zh-CN" altLang="en-US" dirty="0" smtClean="0"/>
              <a:t>管道</a:t>
            </a:r>
            <a:r>
              <a:rPr lang="en-US" altLang="zh-CN" dirty="0" smtClean="0"/>
              <a:t>”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一个服务可以定义一个“监听器”列表。监听器作为服务的访问路由，把消息路由到</a:t>
            </a:r>
            <a:r>
              <a:rPr lang="en-US" altLang="zh-CN" dirty="0" smtClean="0"/>
              <a:t>action</a:t>
            </a:r>
            <a:r>
              <a:rPr lang="zh-CN" altLang="en-US" dirty="0" smtClean="0"/>
              <a:t>管道。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Services</a:t>
            </a:r>
            <a:r>
              <a:rPr lang="zh-CN" altLang="en-US" dirty="0" smtClean="0"/>
              <a:t>和</a:t>
            </a:r>
            <a:r>
              <a:rPr lang="en-US" altLang="zh-CN" dirty="0" smtClean="0"/>
              <a:t>Actions</a:t>
            </a:r>
            <a:endParaRPr lang="zh-CN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528" y="1208069"/>
            <a:ext cx="9429816" cy="6001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Action</a:t>
            </a:r>
            <a:r>
              <a:rPr lang="zh-CN" altLang="en-US" dirty="0" smtClean="0"/>
              <a:t>管道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79507"/>
            <a:ext cx="980310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Action</a:t>
            </a:r>
            <a:r>
              <a:rPr lang="zh-CN" altLang="en-US" dirty="0" smtClean="0"/>
              <a:t>是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服务的实体，即这个服务能做什么是由</a:t>
            </a:r>
            <a:r>
              <a:rPr lang="en-US" altLang="zh-CN" dirty="0" smtClean="0"/>
              <a:t>action</a:t>
            </a:r>
            <a:r>
              <a:rPr lang="zh-CN" altLang="en-US" dirty="0" smtClean="0"/>
              <a:t>来定义的。</a:t>
            </a:r>
            <a:endParaRPr lang="en-US" altLang="zh-CN" dirty="0" smtClean="0"/>
          </a:p>
          <a:p>
            <a:r>
              <a:rPr lang="en-US" altLang="zh-CN" dirty="0" smtClean="0"/>
              <a:t>Actions</a:t>
            </a:r>
            <a:r>
              <a:rPr lang="zh-CN" altLang="en-US" dirty="0" smtClean="0"/>
              <a:t>能用作于：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控制消息流向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代理已经存在的业务组件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调用架构组件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调用业务规则组件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保存消息</a:t>
            </a:r>
            <a:endParaRPr lang="en-US" altLang="zh-CN" dirty="0" smtClean="0"/>
          </a:p>
          <a:p>
            <a:r>
              <a:rPr lang="en-US" altLang="zh-CN" dirty="0" smtClean="0"/>
              <a:t>Action</a:t>
            </a:r>
            <a:r>
              <a:rPr lang="zh-CN" altLang="en-US" dirty="0" smtClean="0"/>
              <a:t>能在多个服务里被共用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如何编写一个</a:t>
            </a:r>
            <a:r>
              <a:rPr lang="en-US" altLang="zh-CN" dirty="0" smtClean="0"/>
              <a:t>Action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1643074"/>
          </a:xfrm>
        </p:spPr>
        <p:txBody>
          <a:bodyPr/>
          <a:lstStyle/>
          <a:p>
            <a:r>
              <a:rPr lang="zh-CN" altLang="en-US" dirty="0" smtClean="0"/>
              <a:t>你编写的</a:t>
            </a:r>
            <a:r>
              <a:rPr lang="en-US" altLang="zh-CN" dirty="0" smtClean="0"/>
              <a:t>Action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implements  </a:t>
            </a:r>
            <a:r>
              <a:rPr lang="en-US" altLang="zh-CN" dirty="0" err="1" smtClean="0"/>
              <a:t>org.jboss.soa.esb.actions.ActionPipelineProcessor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extend </a:t>
            </a:r>
            <a:r>
              <a:rPr lang="en-US" altLang="zh-CN" dirty="0" err="1" smtClean="0"/>
              <a:t>org.jboss.soa.esb.actions.AbstractActionPipelineProcessor</a:t>
            </a: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56" y="2994019"/>
            <a:ext cx="851760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如何编写一个</a:t>
            </a:r>
            <a:r>
              <a:rPr lang="en-US" altLang="zh-CN" dirty="0" smtClean="0"/>
              <a:t>Action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4143404"/>
          </a:xfrm>
        </p:spPr>
        <p:txBody>
          <a:bodyPr/>
          <a:lstStyle/>
          <a:p>
            <a:r>
              <a:rPr lang="zh-CN" altLang="en-US" dirty="0" smtClean="0"/>
              <a:t>编写的无状态</a:t>
            </a:r>
            <a:r>
              <a:rPr lang="en-US" altLang="zh-CN" dirty="0" smtClean="0"/>
              <a:t>action</a:t>
            </a:r>
            <a:r>
              <a:rPr lang="zh-CN" altLang="en-US" dirty="0" smtClean="0"/>
              <a:t>的生命周期都会被正确管理。</a:t>
            </a:r>
            <a:endParaRPr lang="en-US" altLang="zh-CN" dirty="0" smtClean="0"/>
          </a:p>
          <a:p>
            <a:r>
              <a:rPr lang="zh-CN" altLang="en-US" dirty="0" smtClean="0"/>
              <a:t>在每一个服务中配置的</a:t>
            </a:r>
            <a:r>
              <a:rPr lang="en-US" altLang="zh-CN" dirty="0" smtClean="0"/>
              <a:t>action</a:t>
            </a:r>
            <a:r>
              <a:rPr lang="zh-CN" altLang="en-US" dirty="0" smtClean="0"/>
              <a:t>，都有自己的一个生命周期。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可以在初始化的方法里，缓存一些资源。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在销毁的方法里，释放这些资源。</a:t>
            </a:r>
            <a:endParaRPr lang="en-US" altLang="zh-CN" dirty="0" smtClean="0"/>
          </a:p>
          <a:p>
            <a:pPr>
              <a:buFont typeface="Wingdings" pitchFamily="2" charset="2"/>
              <a:buChar char="n"/>
            </a:pPr>
            <a:r>
              <a:rPr lang="zh-CN" altLang="en-US" dirty="0" smtClean="0"/>
              <a:t>实现的</a:t>
            </a:r>
            <a:r>
              <a:rPr lang="en-US" altLang="zh-CN" dirty="0" smtClean="0"/>
              <a:t>Action</a:t>
            </a:r>
            <a:r>
              <a:rPr lang="zh-CN" altLang="en-US" dirty="0" smtClean="0"/>
              <a:t>类，必须存在一个接受消息参数和返回消息值的方法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该方法名称可以在配置服务</a:t>
            </a:r>
            <a:r>
              <a:rPr lang="en-US" altLang="zh-CN" dirty="0" smtClean="0"/>
              <a:t>action</a:t>
            </a:r>
            <a:r>
              <a:rPr lang="zh-CN" altLang="en-US" dirty="0" smtClean="0"/>
              <a:t>的时候引用，比如</a:t>
            </a:r>
            <a:r>
              <a:rPr lang="en-US" altLang="zh-CN" dirty="0" smtClean="0"/>
              <a:t>Process=“</a:t>
            </a:r>
            <a:r>
              <a:rPr lang="en-US" altLang="zh-CN" dirty="0" err="1" smtClean="0"/>
              <a:t>myMethod</a:t>
            </a:r>
            <a:r>
              <a:rPr lang="en-US" altLang="zh-CN" dirty="0" smtClean="0"/>
              <a:t>”</a:t>
            </a:r>
          </a:p>
          <a:p>
            <a:pPr marL="322263" lvl="1" indent="-322263">
              <a:spcBef>
                <a:spcPts val="763"/>
              </a:spcBef>
              <a:buFont typeface="Wingdings" pitchFamily="2" charset="2"/>
              <a:buChar char="n"/>
            </a:pPr>
            <a:r>
              <a:rPr lang="zh-CN" altLang="en-US" dirty="0" smtClean="0"/>
              <a:t>实现的</a:t>
            </a:r>
            <a:r>
              <a:rPr lang="en-US" altLang="zh-CN" dirty="0" smtClean="0"/>
              <a:t>Action</a:t>
            </a:r>
            <a:r>
              <a:rPr lang="zh-CN" altLang="en-US" dirty="0" smtClean="0"/>
              <a:t>类，必须存在一个接受</a:t>
            </a:r>
            <a:r>
              <a:rPr lang="en-US" altLang="zh-CN" dirty="0" err="1" smtClean="0"/>
              <a:t>ConfigTree</a:t>
            </a:r>
            <a:r>
              <a:rPr lang="zh-CN" altLang="en-US" dirty="0" smtClean="0"/>
              <a:t>参数的构造方法</a:t>
            </a:r>
            <a:endParaRPr lang="en-US" altLang="zh-CN" sz="2400" dirty="0" smtClean="0"/>
          </a:p>
          <a:p>
            <a:pPr marL="322263" lvl="1" indent="-322263">
              <a:spcBef>
                <a:spcPts val="763"/>
              </a:spcBef>
              <a:buNone/>
            </a:pPr>
            <a:endParaRPr lang="zh-CN" altLang="en-US" sz="2400" dirty="0" smtClean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032" y="5351473"/>
            <a:ext cx="7786742" cy="9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ConfigTree</a:t>
            </a:r>
            <a:r>
              <a:rPr lang="zh-CN" altLang="en-US" dirty="0" smtClean="0"/>
              <a:t>是什么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1571636"/>
          </a:xfrm>
        </p:spPr>
        <p:txBody>
          <a:bodyPr/>
          <a:lstStyle/>
          <a:p>
            <a:r>
              <a:rPr lang="en-US" altLang="zh-CN" dirty="0" err="1" smtClean="0"/>
              <a:t>ConfigTree</a:t>
            </a:r>
            <a:r>
              <a:rPr lang="zh-CN" altLang="en-US" dirty="0" smtClean="0"/>
              <a:t>代表配置</a:t>
            </a:r>
            <a:r>
              <a:rPr lang="en-US" altLang="zh-CN" dirty="0" smtClean="0"/>
              <a:t>action property</a:t>
            </a:r>
            <a:r>
              <a:rPr lang="zh-CN" altLang="en-US" dirty="0" smtClean="0"/>
              <a:t>的</a:t>
            </a:r>
            <a:r>
              <a:rPr lang="en-US" altLang="zh-CN" dirty="0" smtClean="0"/>
              <a:t>xml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可以通过</a:t>
            </a:r>
            <a:r>
              <a:rPr lang="en-US" altLang="zh-CN" dirty="0" err="1" smtClean="0"/>
              <a:t>configTree.getAttribute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propertyName</a:t>
            </a:r>
            <a:r>
              <a:rPr lang="zh-CN" altLang="en-US" dirty="0" smtClean="0"/>
              <a:t>）获取</a:t>
            </a:r>
            <a:r>
              <a:rPr lang="en-US" altLang="zh-CN" dirty="0" smtClean="0"/>
              <a:t>xml</a:t>
            </a:r>
            <a:r>
              <a:rPr lang="zh-CN" altLang="en-US" dirty="0" smtClean="0"/>
              <a:t>的值。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032" y="2779705"/>
            <a:ext cx="858455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50813"/>
            <a:ext cx="7683518" cy="658813"/>
          </a:xfrm>
        </p:spPr>
        <p:txBody>
          <a:bodyPr/>
          <a:lstStyle/>
          <a:p>
            <a:r>
              <a:rPr lang="zh-CN" altLang="en-US" dirty="0" smtClean="0"/>
              <a:t/>
            </a:r>
            <a:br>
              <a:rPr lang="zh-CN" altLang="en-US" dirty="0" smtClean="0"/>
            </a:br>
            <a:r>
              <a:rPr lang="zh-CN" altLang="en-US" dirty="0" smtClean="0"/>
              <a:t>为什么要</a:t>
            </a:r>
            <a:r>
              <a:rPr lang="en-US" altLang="zh-CN" dirty="0" smtClean="0"/>
              <a:t>SOA?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719" y="1136630"/>
            <a:ext cx="9540280" cy="514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825470" y="6423043"/>
            <a:ext cx="7500990" cy="408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IT</a:t>
            </a:r>
            <a:r>
              <a:rPr lang="zh-CN" altLang="en-US" dirty="0" smtClean="0">
                <a:solidFill>
                  <a:schemeClr val="tx1"/>
                </a:solidFill>
              </a:rPr>
              <a:t>基础设施越来越昂贵、越来也复杂，对于从事</a:t>
            </a:r>
            <a:r>
              <a:rPr lang="en-US" altLang="zh-CN" dirty="0" smtClean="0">
                <a:solidFill>
                  <a:schemeClr val="tx1"/>
                </a:solidFill>
              </a:rPr>
              <a:t>IT</a:t>
            </a:r>
            <a:r>
              <a:rPr lang="zh-CN" altLang="en-US" dirty="0" smtClean="0">
                <a:solidFill>
                  <a:schemeClr val="tx1"/>
                </a:solidFill>
              </a:rPr>
              <a:t>的人技能要求越来越高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ConfigTree</a:t>
            </a:r>
            <a:r>
              <a:rPr lang="zh-CN" altLang="en-US" dirty="0" smtClean="0"/>
              <a:t>例子</a:t>
            </a:r>
            <a:endParaRPr lang="zh-CN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2594" y="1065192"/>
            <a:ext cx="8358246" cy="6122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HelloWord</a:t>
            </a:r>
            <a:r>
              <a:rPr lang="en-US" altLang="zh-CN" dirty="0" smtClean="0"/>
              <a:t> Action</a:t>
            </a:r>
            <a:endParaRPr lang="zh-CN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842" y="1136631"/>
            <a:ext cx="8786874" cy="596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提供很多可用的</a:t>
            </a:r>
            <a:r>
              <a:rPr lang="en-US" altLang="zh-CN" dirty="0" smtClean="0"/>
              <a:t>Action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Routers/</a:t>
            </a:r>
            <a:r>
              <a:rPr lang="en-US" altLang="zh-CN" dirty="0" err="1" smtClean="0"/>
              <a:t>Notifiers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Aggregator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ContentBasedRouter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StaticRouter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Notifier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MessageFilter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JMSRouter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HTTPRouter</a:t>
            </a:r>
            <a:endParaRPr lang="en-US" altLang="zh-CN" dirty="0" smtClean="0"/>
          </a:p>
          <a:p>
            <a:r>
              <a:rPr lang="en-US" altLang="zh-CN" dirty="0" smtClean="0"/>
              <a:t>Transformers and Converters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ByteArrayToString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ObjectToCSVString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ObjectToXStream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SmooksAction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提供很多可用的</a:t>
            </a:r>
            <a:r>
              <a:rPr lang="en-US" altLang="zh-CN" dirty="0" smtClean="0"/>
              <a:t>Action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Business Process Management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BpmProcessor</a:t>
            </a:r>
            <a:endParaRPr lang="en-US" altLang="zh-CN" dirty="0" smtClean="0"/>
          </a:p>
          <a:p>
            <a:r>
              <a:rPr lang="en-US" altLang="zh-CN" dirty="0" smtClean="0"/>
              <a:t>Scripting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GroovyActionProcessor</a:t>
            </a:r>
            <a:endParaRPr lang="en-US" altLang="zh-CN" dirty="0" smtClean="0"/>
          </a:p>
          <a:p>
            <a:r>
              <a:rPr lang="en-US" altLang="zh-CN" dirty="0" err="1" smtClean="0"/>
              <a:t>WebServices</a:t>
            </a:r>
            <a:r>
              <a:rPr lang="en-US" altLang="zh-CN" dirty="0" smtClean="0"/>
              <a:t>/SOAP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SOAPClient</a:t>
            </a:r>
            <a:endParaRPr lang="en-US" altLang="zh-CN" dirty="0" smtClean="0"/>
          </a:p>
          <a:p>
            <a:r>
              <a:rPr lang="en-US" altLang="zh-CN" dirty="0" smtClean="0"/>
              <a:t>Business Rules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BusinessRulesProcessor</a:t>
            </a:r>
            <a:endParaRPr lang="en-US" altLang="zh-CN" dirty="0" smtClean="0"/>
          </a:p>
          <a:p>
            <a:r>
              <a:rPr lang="en-US" altLang="zh-CN" dirty="0" smtClean="0"/>
              <a:t>Miscellaneous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SystemPrintln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MessagePersister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BeanConfiguredAction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监听</a:t>
            </a:r>
            <a:r>
              <a:rPr lang="en-US" altLang="zh-CN" dirty="0" smtClean="0"/>
              <a:t>(Listener)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69"/>
            <a:ext cx="8582057" cy="2786081"/>
          </a:xfrm>
        </p:spPr>
        <p:txBody>
          <a:bodyPr/>
          <a:lstStyle/>
          <a:p>
            <a:r>
              <a:rPr lang="en-US" dirty="0" smtClean="0"/>
              <a:t>Listener</a:t>
            </a:r>
            <a:r>
              <a:rPr lang="zh-CN" altLang="en-US" dirty="0" smtClean="0"/>
              <a:t>的作用是负责监听传输端点；一般来说</a:t>
            </a:r>
            <a:r>
              <a:rPr lang="en-US" altLang="zh-CN" dirty="0" smtClean="0"/>
              <a:t>,</a:t>
            </a:r>
            <a:r>
              <a:rPr lang="zh-CN" altLang="en-US" dirty="0" smtClean="0"/>
              <a:t>客户端是发送消息到</a:t>
            </a:r>
            <a:r>
              <a:rPr lang="en-US" dirty="0" smtClean="0"/>
              <a:t>Listener,</a:t>
            </a:r>
            <a:r>
              <a:rPr lang="zh-CN" altLang="en-US" dirty="0" smtClean="0"/>
              <a:t>然后有</a:t>
            </a:r>
            <a:r>
              <a:rPr lang="en-US" dirty="0" smtClean="0"/>
              <a:t>Listener</a:t>
            </a:r>
            <a:r>
              <a:rPr lang="zh-CN" altLang="en-US" dirty="0" smtClean="0"/>
              <a:t>把消息传递给</a:t>
            </a:r>
            <a:r>
              <a:rPr lang="en-US" altLang="zh-CN" dirty="0" smtClean="0"/>
              <a:t>action</a:t>
            </a:r>
            <a:r>
              <a:rPr lang="zh-CN" altLang="en-US" dirty="0" smtClean="0"/>
              <a:t>管道</a:t>
            </a:r>
            <a:r>
              <a:rPr lang="en-US" dirty="0" smtClean="0"/>
              <a:t>, </a:t>
            </a:r>
            <a:r>
              <a:rPr lang="zh-CN" altLang="en-US" dirty="0" smtClean="0"/>
              <a:t>我们可以把</a:t>
            </a:r>
            <a:r>
              <a:rPr lang="en-US" dirty="0" smtClean="0"/>
              <a:t>Listener</a:t>
            </a:r>
            <a:r>
              <a:rPr lang="zh-CN" altLang="en-US" dirty="0" smtClean="0"/>
              <a:t>看做是</a:t>
            </a:r>
            <a:r>
              <a:rPr lang="en-US" dirty="0" smtClean="0"/>
              <a:t>inbound router. </a:t>
            </a:r>
            <a:r>
              <a:rPr lang="zh-CN" altLang="en-US" dirty="0" smtClean="0"/>
              <a:t>在</a:t>
            </a:r>
            <a:r>
              <a:rPr lang="en-US" dirty="0" err="1" smtClean="0"/>
              <a:t>JBossESB</a:t>
            </a:r>
            <a:r>
              <a:rPr lang="zh-CN" altLang="en-US" dirty="0" smtClean="0"/>
              <a:t>中</a:t>
            </a:r>
            <a:r>
              <a:rPr lang="en-US" altLang="zh-CN" dirty="0" smtClean="0"/>
              <a:t>,</a:t>
            </a:r>
            <a:r>
              <a:rPr lang="zh-CN" altLang="en-US" dirty="0" smtClean="0"/>
              <a:t>我们是叫</a:t>
            </a:r>
            <a:r>
              <a:rPr lang="en-US" dirty="0" err="1" smtClean="0"/>
              <a:t>GatewayListener</a:t>
            </a:r>
            <a:r>
              <a:rPr lang="en-US" dirty="0" smtClean="0"/>
              <a:t>, </a:t>
            </a:r>
            <a:r>
              <a:rPr lang="zh-CN" altLang="en-US" dirty="0" smtClean="0"/>
              <a:t>它一般来说做两件事情</a:t>
            </a:r>
            <a:r>
              <a:rPr lang="en-US" altLang="zh-CN" dirty="0" smtClean="0"/>
              <a:t>. </a:t>
            </a:r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监听</a:t>
            </a:r>
            <a:r>
              <a:rPr lang="en-US" dirty="0" smtClean="0"/>
              <a:t>Message. 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en-US" dirty="0" smtClean="0"/>
              <a:t>ESB-unaware message</a:t>
            </a:r>
            <a:r>
              <a:rPr lang="zh-CN" altLang="en-US" dirty="0" smtClean="0"/>
              <a:t>和 </a:t>
            </a:r>
            <a:r>
              <a:rPr lang="en-US" altLang="en-US" dirty="0" smtClean="0"/>
              <a:t>ESB-aware message</a:t>
            </a:r>
            <a:r>
              <a:rPr lang="zh-CN" altLang="en-US" dirty="0" smtClean="0"/>
              <a:t>的互转</a:t>
            </a:r>
            <a:r>
              <a:rPr lang="en-US" altLang="zh-CN" dirty="0" smtClean="0"/>
              <a:t>.</a:t>
            </a:r>
          </a:p>
          <a:p>
            <a:endParaRPr lang="zh-CN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56" y="4065589"/>
            <a:ext cx="924998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监听器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69"/>
            <a:ext cx="8582057" cy="2928957"/>
          </a:xfrm>
        </p:spPr>
        <p:txBody>
          <a:bodyPr/>
          <a:lstStyle/>
          <a:p>
            <a:r>
              <a:rPr lang="zh-CN" altLang="en-US" dirty="0" smtClean="0"/>
              <a:t>监听器可以分为两类：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Gateways</a:t>
            </a:r>
            <a:r>
              <a:rPr lang="zh-CN" altLang="en-US" dirty="0" smtClean="0"/>
              <a:t>监听器</a:t>
            </a:r>
            <a:r>
              <a:rPr lang="en-US" altLang="zh-CN" dirty="0" smtClean="0"/>
              <a:t>(</a:t>
            </a:r>
            <a:r>
              <a:rPr lang="en-US" altLang="zh-CN" b="1" dirty="0" smtClean="0"/>
              <a:t>Gateway Listeners</a:t>
            </a:r>
            <a:r>
              <a:rPr lang="en-US" altLang="zh-CN" dirty="0" smtClean="0"/>
              <a:t>)</a:t>
            </a:r>
            <a:r>
              <a:rPr lang="zh-CN" altLang="en-US" dirty="0" smtClean="0"/>
              <a:t>，这种监听器目的是接受外部节点的消息，并把消息转为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内部消息，然后路由给非</a:t>
            </a:r>
            <a:r>
              <a:rPr lang="en-US" altLang="zh-CN" dirty="0" smtClean="0"/>
              <a:t>gateways</a:t>
            </a:r>
            <a:r>
              <a:rPr lang="zh-CN" altLang="en-US" dirty="0" smtClean="0"/>
              <a:t>监听器。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非</a:t>
            </a:r>
            <a:r>
              <a:rPr lang="en-US" altLang="zh-CN" dirty="0" smtClean="0"/>
              <a:t>gateways</a:t>
            </a:r>
            <a:r>
              <a:rPr lang="zh-CN" altLang="en-US" dirty="0" smtClean="0"/>
              <a:t>监听器</a:t>
            </a:r>
            <a:r>
              <a:rPr lang="en-US" altLang="zh-CN" dirty="0" smtClean="0"/>
              <a:t>(</a:t>
            </a:r>
            <a:r>
              <a:rPr lang="en-US" altLang="zh-CN" b="1" dirty="0" smtClean="0"/>
              <a:t>ESB Aware Listeners</a:t>
            </a:r>
            <a:r>
              <a:rPr lang="en-US" altLang="zh-CN" dirty="0" smtClean="0"/>
              <a:t>)</a:t>
            </a:r>
            <a:r>
              <a:rPr lang="zh-CN" altLang="en-US" dirty="0" smtClean="0"/>
              <a:t>，目的是处理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内部消息，并把消息传递给</a:t>
            </a:r>
            <a:r>
              <a:rPr lang="en-US" altLang="zh-CN" dirty="0" smtClean="0"/>
              <a:t>action</a:t>
            </a:r>
            <a:r>
              <a:rPr lang="zh-CN" altLang="en-US" dirty="0" smtClean="0"/>
              <a:t>管道处理。任何一个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服务都必须配置一个非</a:t>
            </a:r>
            <a:r>
              <a:rPr lang="en-US" altLang="zh-CN" dirty="0" smtClean="0"/>
              <a:t>gateways</a:t>
            </a:r>
            <a:r>
              <a:rPr lang="zh-CN" altLang="en-US" dirty="0" smtClean="0"/>
              <a:t>监听器。</a:t>
            </a:r>
            <a:endParaRPr lang="en-US" altLang="zh-CN" dirty="0" smtClean="0"/>
          </a:p>
          <a:p>
            <a:pPr>
              <a:buFont typeface="Wingdings" pitchFamily="2" charset="2"/>
              <a:buChar char="n"/>
            </a:pPr>
            <a:r>
              <a:rPr lang="zh-CN" altLang="en-US" dirty="0" smtClean="0"/>
              <a:t>监听器主要配置属性：</a:t>
            </a:r>
            <a:endParaRPr lang="en-US" altLang="zh-CN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18" y="4065589"/>
            <a:ext cx="8929750" cy="309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Gatesway</a:t>
            </a:r>
            <a:r>
              <a:rPr lang="en-US" altLang="zh-CN" dirty="0" smtClean="0"/>
              <a:t> </a:t>
            </a:r>
            <a:r>
              <a:rPr lang="zh-CN" altLang="en-US" dirty="0" smtClean="0"/>
              <a:t>监听器</a:t>
            </a:r>
            <a:endParaRPr lang="zh-CN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3966" y="1565259"/>
            <a:ext cx="892402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Invm</a:t>
            </a:r>
            <a:r>
              <a:rPr lang="zh-CN" altLang="en-US" dirty="0" smtClean="0"/>
              <a:t>监听器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69"/>
            <a:ext cx="8582057" cy="3571899"/>
          </a:xfrm>
        </p:spPr>
        <p:txBody>
          <a:bodyPr/>
          <a:lstStyle/>
          <a:p>
            <a:r>
              <a:rPr lang="en-US" altLang="zh-CN" dirty="0" err="1" smtClean="0"/>
              <a:t>Invm</a:t>
            </a:r>
            <a:r>
              <a:rPr lang="zh-CN" altLang="en-US" dirty="0" smtClean="0"/>
              <a:t>监听器是非</a:t>
            </a:r>
            <a:r>
              <a:rPr lang="en-US" altLang="zh-CN" dirty="0" smtClean="0"/>
              <a:t>gateways</a:t>
            </a:r>
            <a:r>
              <a:rPr lang="zh-CN" altLang="en-US" dirty="0" smtClean="0"/>
              <a:t>监听器。</a:t>
            </a:r>
            <a:endParaRPr lang="en-US" altLang="zh-CN" dirty="0" smtClean="0"/>
          </a:p>
          <a:p>
            <a:r>
              <a:rPr lang="en-US" altLang="zh-CN" dirty="0" err="1" smtClean="0"/>
              <a:t>InVM</a:t>
            </a:r>
            <a:r>
              <a:rPr lang="zh-CN" altLang="en-US" dirty="0" smtClean="0"/>
              <a:t>监听器是企业服务总线提供的一个在同一</a:t>
            </a:r>
            <a:r>
              <a:rPr lang="en-US" altLang="zh-CN" dirty="0" smtClean="0"/>
              <a:t>Java</a:t>
            </a:r>
            <a:r>
              <a:rPr lang="zh-CN" altLang="en-US" dirty="0" smtClean="0"/>
              <a:t>虚拟机内运行的服务间通信的特性。这意味着，</a:t>
            </a:r>
            <a:r>
              <a:rPr lang="en-US" altLang="zh-CN" dirty="0" err="1" smtClean="0"/>
              <a:t>ServiceInvoker</a:t>
            </a:r>
            <a:r>
              <a:rPr lang="zh-CN" altLang="en-US" dirty="0" smtClean="0"/>
              <a:t>实例可以在同一个虚拟机内，通过名字调用任何服务，而调用过程中不存在任何网络和消息序列化的开销。</a:t>
            </a:r>
            <a:endParaRPr lang="en-US" altLang="zh-CN" dirty="0" smtClean="0"/>
          </a:p>
          <a:p>
            <a:r>
              <a:rPr lang="zh-CN" altLang="en-US" dirty="0" smtClean="0"/>
              <a:t>只需要在服务配置加上 </a:t>
            </a:r>
            <a:r>
              <a:rPr lang="en-US" altLang="zh-CN" dirty="0" err="1" smtClean="0"/>
              <a:t>invmScope</a:t>
            </a:r>
            <a:r>
              <a:rPr lang="en-US" altLang="zh-CN" dirty="0" smtClean="0"/>
              <a:t>=</a:t>
            </a:r>
            <a:r>
              <a:rPr lang="en-US" altLang="zh-CN" i="1" dirty="0" smtClean="0"/>
              <a:t>"GLOBAL"</a:t>
            </a:r>
            <a:endParaRPr lang="zh-CN" alt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18" y="4851407"/>
            <a:ext cx="8903431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Providers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2143140"/>
          </a:xfrm>
        </p:spPr>
        <p:txBody>
          <a:bodyPr/>
          <a:lstStyle/>
          <a:p>
            <a:r>
              <a:rPr lang="zh-CN" altLang="en-US" dirty="0" smtClean="0"/>
              <a:t>消息的传递是由各种</a:t>
            </a:r>
            <a:r>
              <a:rPr lang="en-US" altLang="zh-CN" dirty="0" smtClean="0"/>
              <a:t>Providers</a:t>
            </a:r>
            <a:r>
              <a:rPr lang="zh-CN" altLang="en-US" dirty="0" smtClean="0"/>
              <a:t>来传递的。</a:t>
            </a:r>
            <a:endParaRPr lang="en-US" altLang="zh-CN" dirty="0" smtClean="0"/>
          </a:p>
          <a:p>
            <a:r>
              <a:rPr lang="zh-CN" altLang="en-US" dirty="0" smtClean="0"/>
              <a:t>监听器可以从</a:t>
            </a:r>
            <a:r>
              <a:rPr lang="en-US" altLang="zh-CN" dirty="0" smtClean="0"/>
              <a:t>Providers</a:t>
            </a:r>
            <a:r>
              <a:rPr lang="zh-CN" altLang="en-US" dirty="0" smtClean="0"/>
              <a:t>获取消息。</a:t>
            </a:r>
            <a:endParaRPr lang="en-US" altLang="zh-CN" dirty="0" smtClean="0"/>
          </a:p>
          <a:p>
            <a:r>
              <a:rPr lang="zh-CN" altLang="en-US" dirty="0" smtClean="0"/>
              <a:t>目前，</a:t>
            </a:r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提供了各种常用的监听器</a:t>
            </a:r>
            <a:r>
              <a:rPr lang="en-US" altLang="zh-CN" dirty="0" err="1" smtClean="0"/>
              <a:t>jms</a:t>
            </a:r>
            <a:r>
              <a:rPr lang="en-US" altLang="zh-CN" dirty="0" smtClean="0"/>
              <a:t> provider, http provider, ftp provider</a:t>
            </a:r>
            <a:r>
              <a:rPr lang="zh-CN" altLang="en-US" dirty="0" smtClean="0"/>
              <a:t>等等。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5470" y="3422647"/>
            <a:ext cx="8643998" cy="3559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消息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</a:t>
            </a:r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的世界里，消息分为两大类：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ESB unaware Message</a:t>
            </a:r>
            <a:r>
              <a:rPr lang="zh-CN" altLang="en-US" dirty="0" smtClean="0"/>
              <a:t>，即</a:t>
            </a:r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服务没法直接识别，需要</a:t>
            </a:r>
            <a:r>
              <a:rPr lang="en-US" altLang="zh-CN" dirty="0" err="1" smtClean="0"/>
              <a:t>gatways</a:t>
            </a:r>
            <a:r>
              <a:rPr lang="zh-CN" altLang="en-US" dirty="0" smtClean="0"/>
              <a:t>转换后才可使用。这种消息大多指的是外部消息，比如</a:t>
            </a:r>
            <a:r>
              <a:rPr lang="en-US" altLang="zh-CN" dirty="0" err="1" smtClean="0"/>
              <a:t>jms</a:t>
            </a:r>
            <a:r>
              <a:rPr lang="en-US" altLang="zh-CN" dirty="0" smtClean="0"/>
              <a:t> </a:t>
            </a:r>
            <a:r>
              <a:rPr lang="zh-CN" altLang="en-US" dirty="0" smtClean="0"/>
              <a:t>消息，</a:t>
            </a:r>
            <a:r>
              <a:rPr lang="en-US" altLang="zh-CN" dirty="0" smtClean="0"/>
              <a:t>soap</a:t>
            </a:r>
            <a:r>
              <a:rPr lang="zh-CN" altLang="en-US" dirty="0" smtClean="0"/>
              <a:t>消息，</a:t>
            </a:r>
            <a:r>
              <a:rPr lang="en-US" altLang="zh-CN" dirty="0" smtClean="0"/>
              <a:t>http</a:t>
            </a:r>
            <a:r>
              <a:rPr lang="zh-CN" altLang="en-US" dirty="0" smtClean="0"/>
              <a:t>报文、文件等等。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ESB-aware message</a:t>
            </a:r>
            <a:r>
              <a:rPr lang="zh-CN" altLang="en-US" dirty="0" smtClean="0"/>
              <a:t>，即</a:t>
            </a:r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服务可以直接识别消费的消息。接下来，假如没有没特别的说明，消息一般指的是</a:t>
            </a:r>
            <a:r>
              <a:rPr lang="en-US" dirty="0" smtClean="0"/>
              <a:t>ESB-aware message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为什么要</a:t>
            </a:r>
            <a:r>
              <a:rPr lang="en-US" altLang="zh-CN" dirty="0" smtClean="0"/>
              <a:t>SOA?</a:t>
            </a:r>
            <a:endParaRPr lang="zh-CN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39850" y="2279639"/>
            <a:ext cx="663892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82528" y="2065325"/>
            <a:ext cx="1143008" cy="1039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目前的做法存在摩擦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25536" y="1993887"/>
            <a:ext cx="1428760" cy="318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/>
                </a:solidFill>
              </a:rPr>
              <a:t>新的业务需求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25734" y="1779573"/>
            <a:ext cx="1071570" cy="583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/>
                </a:solidFill>
              </a:rPr>
              <a:t>重新设计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r>
              <a:rPr lang="zh-CN" altLang="en-US" sz="1400" dirty="0" smtClean="0">
                <a:solidFill>
                  <a:schemeClr val="tx1"/>
                </a:solidFill>
              </a:rPr>
              <a:t>业务流程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1618" y="1708135"/>
            <a:ext cx="1071570" cy="56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/>
                </a:solidFill>
              </a:rPr>
              <a:t>人工实现流程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40378" y="1708135"/>
            <a:ext cx="1357322" cy="583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/>
                </a:solidFill>
              </a:rPr>
              <a:t>更改</a:t>
            </a:r>
            <a:r>
              <a:rPr lang="en-US" altLang="zh-CN" sz="1400" dirty="0" smtClean="0">
                <a:solidFill>
                  <a:schemeClr val="tx1"/>
                </a:solidFill>
              </a:rPr>
              <a:t>IT</a:t>
            </a:r>
            <a:r>
              <a:rPr lang="zh-CN" altLang="en-US" sz="1400" dirty="0" smtClean="0">
                <a:solidFill>
                  <a:schemeClr val="tx1"/>
                </a:solidFill>
              </a:rPr>
              <a:t>系统或基础设施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83518" y="3565523"/>
            <a:ext cx="1357322" cy="31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/>
                </a:solidFill>
              </a:rPr>
              <a:t>达到业务目的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3966" y="4922845"/>
            <a:ext cx="1143008" cy="72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寻求更有效方法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2660" y="4565655"/>
            <a:ext cx="1428760" cy="318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/>
                </a:solidFill>
              </a:rPr>
              <a:t>新的业务需求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82792" y="5851539"/>
            <a:ext cx="1428760" cy="318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/>
                </a:solidFill>
              </a:rPr>
              <a:t>调整业务流程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25800" y="4279903"/>
            <a:ext cx="1428760" cy="56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/>
                </a:solidFill>
              </a:rPr>
              <a:t>整合新的需求到</a:t>
            </a:r>
            <a:r>
              <a:rPr lang="en-US" altLang="zh-CN" sz="1400" dirty="0" smtClean="0">
                <a:solidFill>
                  <a:schemeClr val="tx1"/>
                </a:solidFill>
              </a:rPr>
              <a:t>SOA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11816" y="4137027"/>
            <a:ext cx="1428760" cy="31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/>
                </a:solidFill>
              </a:rPr>
              <a:t>节省下来的时间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5404" y="1065193"/>
            <a:ext cx="5929354" cy="3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用户需求的快速变更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消息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4286280"/>
          </a:xfrm>
        </p:spPr>
        <p:txBody>
          <a:bodyPr/>
          <a:lstStyle/>
          <a:p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的消息，其结构类似于</a:t>
            </a:r>
            <a:r>
              <a:rPr lang="en-US" altLang="zh-CN" dirty="0" smtClean="0"/>
              <a:t>SOAP Message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消息头部</a:t>
            </a:r>
            <a:r>
              <a:rPr lang="en-US" altLang="zh-CN" dirty="0" smtClean="0"/>
              <a:t>(header)</a:t>
            </a:r>
            <a:r>
              <a:rPr lang="zh-CN" altLang="en-US" dirty="0" smtClean="0"/>
              <a:t>包含了路由和地址信息，这个与</a:t>
            </a:r>
            <a:r>
              <a:rPr lang="en-US" altLang="zh-CN" dirty="0" err="1" smtClean="0"/>
              <a:t>ws-adress</a:t>
            </a:r>
            <a:r>
              <a:rPr lang="en-US" altLang="zh-CN" dirty="0" smtClean="0"/>
              <a:t> w3c</a:t>
            </a:r>
            <a:r>
              <a:rPr lang="zh-CN" altLang="en-US" dirty="0" smtClean="0"/>
              <a:t>规范一样。</a:t>
            </a:r>
            <a:endParaRPr lang="en-US" altLang="zh-CN" dirty="0" smtClean="0"/>
          </a:p>
          <a:p>
            <a:r>
              <a:rPr lang="zh-CN" altLang="en-US" dirty="0" smtClean="0"/>
              <a:t>消息上下文（</a:t>
            </a:r>
            <a:r>
              <a:rPr lang="en-US" altLang="zh-CN" dirty="0" smtClean="0"/>
              <a:t>context</a:t>
            </a:r>
            <a:r>
              <a:rPr lang="zh-CN" altLang="en-US" dirty="0" smtClean="0"/>
              <a:t>）主要存放了会话相关的内容，比如事务上下文、安全上下文。</a:t>
            </a:r>
            <a:endParaRPr lang="en-US" altLang="zh-CN" dirty="0" smtClean="0"/>
          </a:p>
          <a:p>
            <a:r>
              <a:rPr lang="zh-CN" altLang="en-US" dirty="0" smtClean="0"/>
              <a:t>消息体（</a:t>
            </a:r>
            <a:r>
              <a:rPr lang="en-US" altLang="zh-CN" dirty="0" smtClean="0"/>
              <a:t>body</a:t>
            </a:r>
            <a:r>
              <a:rPr lang="zh-CN" altLang="en-US" dirty="0" smtClean="0"/>
              <a:t>）主要存放了消息内容。</a:t>
            </a:r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对消息内容序列化支持两种消息格式</a:t>
            </a:r>
            <a:r>
              <a:rPr lang="en-US" altLang="zh-CN" dirty="0" smtClean="0"/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MessageType.JBOSS_XML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MessageType.JAVA_SERIALIZED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9784" y="5565787"/>
            <a:ext cx="821537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ESB Message Structure Sample Schema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&lt;</a:t>
            </a:r>
            <a:r>
              <a:rPr lang="en-US" altLang="zh-CN" dirty="0" err="1" smtClean="0"/>
              <a:t>xs:complexType</a:t>
            </a:r>
            <a:r>
              <a:rPr lang="en-US" altLang="zh-CN" dirty="0" smtClean="0"/>
              <a:t> name="Envelope"&gt;</a:t>
            </a:r>
          </a:p>
          <a:p>
            <a:pPr>
              <a:buNone/>
            </a:pPr>
            <a:r>
              <a:rPr lang="en-US" altLang="zh-CN" dirty="0" smtClean="0"/>
              <a:t>   &lt;</a:t>
            </a:r>
            <a:r>
              <a:rPr lang="en-US" altLang="zh-CN" dirty="0" err="1" smtClean="0"/>
              <a:t>xs:attribute</a:t>
            </a:r>
            <a:r>
              <a:rPr lang="en-US" altLang="zh-CN" dirty="0" smtClean="0"/>
              <a:t> ref="Header" use="required"/&gt;</a:t>
            </a:r>
          </a:p>
          <a:p>
            <a:pPr>
              <a:buNone/>
            </a:pPr>
            <a:r>
              <a:rPr lang="en-US" altLang="zh-CN" dirty="0" smtClean="0"/>
              <a:t>   &lt;</a:t>
            </a:r>
            <a:r>
              <a:rPr lang="en-US" altLang="zh-CN" dirty="0" err="1" smtClean="0"/>
              <a:t>xs:attribute</a:t>
            </a:r>
            <a:r>
              <a:rPr lang="en-US" altLang="zh-CN" dirty="0" smtClean="0"/>
              <a:t> ref="Context" use="required"/&gt;</a:t>
            </a:r>
          </a:p>
          <a:p>
            <a:pPr>
              <a:buNone/>
            </a:pPr>
            <a:r>
              <a:rPr lang="en-US" altLang="zh-CN" dirty="0" smtClean="0"/>
              <a:t>   &lt;</a:t>
            </a:r>
            <a:r>
              <a:rPr lang="en-US" altLang="zh-CN" dirty="0" err="1" smtClean="0"/>
              <a:t>xs:attribute</a:t>
            </a:r>
            <a:r>
              <a:rPr lang="en-US" altLang="zh-CN" dirty="0" smtClean="0"/>
              <a:t> ref="Body" use="required"/&gt;</a:t>
            </a:r>
          </a:p>
          <a:p>
            <a:pPr>
              <a:buNone/>
            </a:pPr>
            <a:r>
              <a:rPr lang="en-US" altLang="zh-CN" dirty="0" smtClean="0"/>
              <a:t>   &lt;</a:t>
            </a:r>
            <a:r>
              <a:rPr lang="en-US" altLang="zh-CN" dirty="0" err="1" smtClean="0"/>
              <a:t>xs:attribute</a:t>
            </a:r>
            <a:r>
              <a:rPr lang="en-US" altLang="zh-CN" dirty="0" smtClean="0"/>
              <a:t> ref="Attachment" use="optional"/&gt;</a:t>
            </a:r>
          </a:p>
          <a:p>
            <a:pPr>
              <a:buNone/>
            </a:pPr>
            <a:r>
              <a:rPr lang="en-US" altLang="zh-CN" dirty="0" smtClean="0"/>
              <a:t>   &lt;</a:t>
            </a:r>
            <a:r>
              <a:rPr lang="en-US" altLang="zh-CN" dirty="0" err="1" smtClean="0"/>
              <a:t>xs:attribute</a:t>
            </a:r>
            <a:r>
              <a:rPr lang="en-US" altLang="zh-CN" dirty="0" smtClean="0"/>
              <a:t> ref="Properties" use="optional"/&gt;</a:t>
            </a:r>
          </a:p>
          <a:p>
            <a:pPr>
              <a:buNone/>
            </a:pPr>
            <a:r>
              <a:rPr lang="en-US" altLang="zh-CN" dirty="0" smtClean="0"/>
              <a:t>   &lt;</a:t>
            </a:r>
            <a:r>
              <a:rPr lang="en-US" altLang="zh-CN" dirty="0" err="1" smtClean="0"/>
              <a:t>xs:attribute</a:t>
            </a:r>
            <a:r>
              <a:rPr lang="en-US" altLang="zh-CN" dirty="0" smtClean="0"/>
              <a:t> ref="Fault" use="optional"/&gt;</a:t>
            </a:r>
          </a:p>
          <a:p>
            <a:pPr>
              <a:buNone/>
            </a:pPr>
            <a:r>
              <a:rPr lang="en-US" altLang="zh-CN" dirty="0" smtClean="0"/>
              <a:t>&lt;/</a:t>
            </a:r>
            <a:r>
              <a:rPr lang="en-US" altLang="zh-CN" dirty="0" err="1" smtClean="0"/>
              <a:t>xs:complexType</a:t>
            </a:r>
            <a:r>
              <a:rPr lang="en-US" altLang="zh-CN" dirty="0" smtClean="0"/>
              <a:t>&gt;"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Message API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Package: </a:t>
            </a:r>
            <a:r>
              <a:rPr lang="en-US" altLang="zh-CN" dirty="0" err="1" smtClean="0"/>
              <a:t>org.jboss.soa.esb.message</a:t>
            </a:r>
            <a:endParaRPr lang="en-US" altLang="zh-CN" dirty="0" smtClean="0"/>
          </a:p>
          <a:p>
            <a:r>
              <a:rPr lang="en-US" altLang="zh-CN" dirty="0" smtClean="0"/>
              <a:t>Attachment a = </a:t>
            </a:r>
            <a:r>
              <a:rPr lang="en-US" altLang="zh-CN" dirty="0" err="1" smtClean="0"/>
              <a:t>myMessage.getAttachment</a:t>
            </a:r>
            <a:r>
              <a:rPr lang="en-US" altLang="zh-CN" dirty="0" smtClean="0"/>
              <a:t>();</a:t>
            </a:r>
          </a:p>
          <a:p>
            <a:r>
              <a:rPr lang="en-US" altLang="zh-CN" dirty="0" smtClean="0"/>
              <a:t>Body b = </a:t>
            </a:r>
            <a:r>
              <a:rPr lang="en-US" altLang="zh-CN" dirty="0" err="1" smtClean="0"/>
              <a:t>myMessage.getBody</a:t>
            </a:r>
            <a:r>
              <a:rPr lang="en-US" altLang="zh-CN" dirty="0" smtClean="0"/>
              <a:t>();</a:t>
            </a:r>
          </a:p>
          <a:p>
            <a:r>
              <a:rPr lang="en-US" altLang="zh-CN" dirty="0" smtClean="0"/>
              <a:t>Context c = </a:t>
            </a:r>
            <a:r>
              <a:rPr lang="en-US" altLang="zh-CN" dirty="0" err="1" smtClean="0"/>
              <a:t>myMessage.getContext</a:t>
            </a:r>
            <a:r>
              <a:rPr lang="en-US" altLang="zh-CN" dirty="0" smtClean="0"/>
              <a:t>();</a:t>
            </a:r>
          </a:p>
          <a:p>
            <a:r>
              <a:rPr lang="en-US" altLang="zh-CN" dirty="0" smtClean="0"/>
              <a:t>Fault f = </a:t>
            </a:r>
            <a:r>
              <a:rPr lang="en-US" altLang="zh-CN" dirty="0" err="1" smtClean="0"/>
              <a:t>myMessage.getFault</a:t>
            </a:r>
            <a:r>
              <a:rPr lang="en-US" altLang="zh-CN" dirty="0" smtClean="0"/>
              <a:t>();</a:t>
            </a:r>
          </a:p>
          <a:p>
            <a:r>
              <a:rPr lang="en-US" altLang="zh-CN" dirty="0" smtClean="0"/>
              <a:t>Header h = </a:t>
            </a:r>
            <a:r>
              <a:rPr lang="en-US" altLang="zh-CN" dirty="0" err="1" smtClean="0"/>
              <a:t>myMessage.getHeader</a:t>
            </a:r>
            <a:r>
              <a:rPr lang="en-US" altLang="zh-CN" dirty="0" smtClean="0"/>
              <a:t>();</a:t>
            </a:r>
          </a:p>
          <a:p>
            <a:r>
              <a:rPr lang="en-US" altLang="zh-CN" dirty="0" smtClean="0"/>
              <a:t>Properties p = </a:t>
            </a:r>
            <a:r>
              <a:rPr lang="en-US" altLang="zh-CN" dirty="0" err="1" smtClean="0"/>
              <a:t>myMessage.getProperties</a:t>
            </a:r>
            <a:r>
              <a:rPr lang="en-US" altLang="zh-CN" dirty="0" smtClean="0"/>
              <a:t>();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消息头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4214842"/>
          </a:xfrm>
        </p:spPr>
        <p:txBody>
          <a:bodyPr/>
          <a:lstStyle/>
          <a:p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消息头存放了路由和地址信息，这些信息定义为消息地址（</a:t>
            </a:r>
            <a:r>
              <a:rPr lang="en-US" altLang="zh-CN" dirty="0" smtClean="0"/>
              <a:t>ERPS</a:t>
            </a:r>
            <a:r>
              <a:rPr lang="zh-CN" altLang="en-US" dirty="0" smtClean="0"/>
              <a:t>）</a:t>
            </a:r>
            <a:r>
              <a:rPr lang="en-US" altLang="zh-CN" dirty="0" smtClean="0"/>
              <a:t>,</a:t>
            </a:r>
            <a:r>
              <a:rPr lang="zh-CN" altLang="en-US" dirty="0" smtClean="0"/>
              <a:t>与</a:t>
            </a:r>
            <a:r>
              <a:rPr lang="en-US" altLang="zh-CN" dirty="0" smtClean="0"/>
              <a:t>WS-Addressing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w3c</a:t>
            </a:r>
            <a:r>
              <a:rPr lang="zh-CN" altLang="en-US" dirty="0" smtClean="0"/>
              <a:t>标准时一样。</a:t>
            </a:r>
            <a:endParaRPr lang="en-US" altLang="zh-CN" dirty="0" smtClean="0"/>
          </a:p>
          <a:p>
            <a:r>
              <a:rPr lang="zh-CN" altLang="en-US" dirty="0" smtClean="0"/>
              <a:t>消息头包含的信息地址</a:t>
            </a:r>
            <a:r>
              <a:rPr lang="en-US" altLang="zh-CN" dirty="0" smtClean="0"/>
              <a:t>(EPRs)</a:t>
            </a:r>
            <a:r>
              <a:rPr lang="zh-CN" altLang="en-US" dirty="0" smtClean="0"/>
              <a:t>如下：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To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FaultTo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From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zh-CN" dirty="0" err="1" smtClean="0"/>
              <a:t>ReplyTo</a:t>
            </a:r>
            <a:endParaRPr lang="en-US" altLang="zh-CN" dirty="0" smtClean="0"/>
          </a:p>
          <a:p>
            <a:endParaRPr lang="en-US" altLang="zh-CN" dirty="0" smtClean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5470" y="4779969"/>
            <a:ext cx="83534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消息地址</a:t>
            </a:r>
            <a:r>
              <a:rPr lang="en-US" altLang="zh-CN" dirty="0" smtClean="0"/>
              <a:t>(EPRs)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</a:t>
            </a:r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里，所有的客户端和服务都是通过</a:t>
            </a:r>
            <a:r>
              <a:rPr lang="en-US" altLang="zh-CN" dirty="0" smtClean="0"/>
              <a:t>EPRs</a:t>
            </a:r>
            <a:r>
              <a:rPr lang="zh-CN" altLang="en-US" dirty="0" smtClean="0"/>
              <a:t>来定位和交互的。</a:t>
            </a:r>
            <a:endParaRPr lang="en-US" altLang="zh-CN" dirty="0" smtClean="0"/>
          </a:p>
          <a:p>
            <a:r>
              <a:rPr lang="en-US" altLang="zh-CN" dirty="0" smtClean="0"/>
              <a:t>EPRs </a:t>
            </a:r>
            <a:r>
              <a:rPr lang="zh-CN" altLang="en-US" dirty="0" smtClean="0"/>
              <a:t>基于</a:t>
            </a:r>
            <a:r>
              <a:rPr lang="en-US" altLang="zh-CN" dirty="0" smtClean="0"/>
              <a:t>WS-Addressing (2004)</a:t>
            </a:r>
            <a:r>
              <a:rPr lang="zh-CN" altLang="en-US" dirty="0" smtClean="0"/>
              <a:t>标准实现的。</a:t>
            </a:r>
            <a:endParaRPr lang="en-US" altLang="zh-CN" dirty="0" smtClean="0"/>
          </a:p>
          <a:p>
            <a:r>
              <a:rPr lang="en-US" altLang="zh-CN" dirty="0" smtClean="0"/>
              <a:t>EPRs</a:t>
            </a:r>
            <a:r>
              <a:rPr lang="zh-CN" altLang="en-US" dirty="0" smtClean="0"/>
              <a:t>是一个</a:t>
            </a:r>
            <a:r>
              <a:rPr lang="en-US" altLang="zh-CN" dirty="0" smtClean="0"/>
              <a:t>xml</a:t>
            </a:r>
            <a:r>
              <a:rPr lang="zh-CN" altLang="en-US" dirty="0" smtClean="0"/>
              <a:t>结构：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Address</a:t>
            </a:r>
            <a:r>
              <a:rPr lang="zh-CN" altLang="en-US" dirty="0" smtClean="0"/>
              <a:t>：地址信息，只能一个，描述如何访问目标资源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reference properties:</a:t>
            </a:r>
            <a:r>
              <a:rPr lang="zh-CN" altLang="en-US" dirty="0" smtClean="0"/>
              <a:t>对应多个，传输一些资源实体的特殊描述。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reference parameters:</a:t>
            </a:r>
            <a:r>
              <a:rPr lang="zh-CN" altLang="en-US" dirty="0" smtClean="0"/>
              <a:t>对应多个，传递一些如何与资源交互的信息。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一个</a:t>
            </a:r>
            <a:r>
              <a:rPr lang="en-US" altLang="zh-CN" dirty="0" smtClean="0"/>
              <a:t>ERP,</a:t>
            </a:r>
            <a:r>
              <a:rPr lang="zh-CN" altLang="en-US" dirty="0" smtClean="0"/>
              <a:t>本质上就是一个地址，确定了资源的位置，并定义如何去访问资源。比如</a:t>
            </a:r>
            <a:r>
              <a:rPr lang="en-US" altLang="zh-CN" dirty="0" smtClean="0"/>
              <a:t>ftp ERP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jms</a:t>
            </a:r>
            <a:r>
              <a:rPr lang="en-US" altLang="zh-CN" dirty="0" smtClean="0"/>
              <a:t> ERP</a:t>
            </a:r>
            <a:r>
              <a:rPr lang="zh-CN" altLang="en-US" dirty="0" smtClean="0"/>
              <a:t>。地址描述类似：</a:t>
            </a:r>
            <a:r>
              <a:rPr lang="en-US" altLang="zh-CN" dirty="0" smtClean="0"/>
              <a:t> jms://foo.bar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消息头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3786214"/>
          </a:xfrm>
        </p:spPr>
        <p:txBody>
          <a:bodyPr/>
          <a:lstStyle/>
          <a:p>
            <a:r>
              <a:rPr lang="zh-CN" altLang="en-US" dirty="0" smtClean="0"/>
              <a:t>消息头，在开发服务和使用服务的时候，是需要考虑的。</a:t>
            </a:r>
            <a:endParaRPr lang="en-US" altLang="zh-CN" dirty="0" smtClean="0"/>
          </a:p>
          <a:p>
            <a:r>
              <a:rPr lang="zh-CN" altLang="en-US" dirty="0" smtClean="0"/>
              <a:t>实现同步调用服务</a:t>
            </a:r>
            <a:r>
              <a:rPr lang="en-US" altLang="zh-CN" dirty="0" smtClean="0"/>
              <a:t>(</a:t>
            </a:r>
            <a:r>
              <a:rPr lang="zh-CN" altLang="en-US" dirty="0" smtClean="0"/>
              <a:t>请求响应方式</a:t>
            </a:r>
            <a:r>
              <a:rPr lang="en-US" altLang="zh-CN" dirty="0" smtClean="0"/>
              <a:t>)</a:t>
            </a:r>
            <a:r>
              <a:rPr lang="zh-CN" altLang="en-US" dirty="0" smtClean="0"/>
              <a:t>时，需要设置</a:t>
            </a:r>
            <a:r>
              <a:rPr lang="en-US" altLang="zh-CN" dirty="0" err="1" smtClean="0"/>
              <a:t>replyTo</a:t>
            </a:r>
            <a:r>
              <a:rPr lang="zh-CN" altLang="en-US" dirty="0" smtClean="0"/>
              <a:t>，或使用默认的地址。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在</a:t>
            </a:r>
            <a:r>
              <a:rPr lang="en-US" altLang="zh-CN" dirty="0" err="1" smtClean="0"/>
              <a:t>JBossESB</a:t>
            </a:r>
            <a:r>
              <a:rPr lang="zh-CN" altLang="en-US" dirty="0" smtClean="0"/>
              <a:t>中，每种传输类型都有默认的</a:t>
            </a:r>
            <a:r>
              <a:rPr lang="en-US" altLang="zh-CN" dirty="0" err="1" smtClean="0"/>
              <a:t>ReplyTo</a:t>
            </a:r>
            <a:r>
              <a:rPr lang="zh-CN" altLang="en-US" dirty="0" smtClean="0"/>
              <a:t>值。在要求有响应，且</a:t>
            </a:r>
            <a:r>
              <a:rPr lang="en-US" altLang="zh-CN" dirty="0" err="1" smtClean="0"/>
              <a:t>ReplyTo</a:t>
            </a:r>
            <a:r>
              <a:rPr lang="zh-CN" altLang="en-US" dirty="0" smtClean="0"/>
              <a:t>为空的情况下，使用默认值。有些默认值需要系统管理员配置。在</a:t>
            </a:r>
            <a:r>
              <a:rPr lang="en-US" altLang="zh-CN" dirty="0" err="1" smtClean="0"/>
              <a:t>JBossESB</a:t>
            </a:r>
            <a:r>
              <a:rPr lang="zh-CN" altLang="en-US" dirty="0" smtClean="0"/>
              <a:t>中，每种传输类型都有默认的</a:t>
            </a:r>
            <a:r>
              <a:rPr lang="en-US" altLang="zh-CN" dirty="0" err="1" smtClean="0"/>
              <a:t>ReplyTo</a:t>
            </a:r>
            <a:r>
              <a:rPr lang="zh-CN" altLang="en-US" dirty="0" smtClean="0"/>
              <a:t>值。在要求有响应，且</a:t>
            </a:r>
            <a:r>
              <a:rPr lang="en-US" altLang="zh-CN" dirty="0" err="1" smtClean="0"/>
              <a:t>ReplyTo</a:t>
            </a:r>
            <a:r>
              <a:rPr lang="zh-CN" altLang="en-US" dirty="0" smtClean="0"/>
              <a:t>为空的情况下，使用默认值。有些默认值需要系统管理员配置。</a:t>
            </a:r>
            <a:endParaRPr lang="zh-CN" alt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6908" y="4851407"/>
            <a:ext cx="83248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消息头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replyTo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faultTo</a:t>
            </a:r>
            <a:r>
              <a:rPr lang="zh-CN" altLang="en-US" dirty="0" smtClean="0"/>
              <a:t>一般使用的是逻辑地址，逻辑地址是相对于物理地址而言的。如</a:t>
            </a:r>
            <a:r>
              <a:rPr lang="en-US" altLang="zh-CN" dirty="0" smtClean="0"/>
              <a:t>JMS-EPR</a:t>
            </a:r>
            <a:r>
              <a:rPr lang="zh-CN" altLang="en-US" dirty="0" smtClean="0"/>
              <a:t>。逻辑地址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LogicalEPR</a:t>
            </a:r>
            <a:r>
              <a:rPr lang="en-US" altLang="zh-CN" dirty="0" smtClean="0"/>
              <a:t>)</a:t>
            </a:r>
            <a:r>
              <a:rPr lang="zh-CN" altLang="en-US" dirty="0" smtClean="0"/>
              <a:t>是一个端点引用，只需指定</a:t>
            </a:r>
            <a:r>
              <a:rPr lang="en-US" altLang="zh-CN" dirty="0" smtClean="0"/>
              <a:t>ESB</a:t>
            </a:r>
            <a:r>
              <a:rPr lang="zh-CN" altLang="en-US" dirty="0" smtClean="0"/>
              <a:t>服务或端点的名称和类别。它不包含物理寻址信息。</a:t>
            </a:r>
            <a:endParaRPr lang="en-US" altLang="zh-CN" dirty="0" smtClean="0"/>
          </a:p>
          <a:p>
            <a:r>
              <a:rPr lang="en-US" altLang="zh-CN" dirty="0" err="1" smtClean="0"/>
              <a:t>FaultTo</a:t>
            </a:r>
            <a:r>
              <a:rPr lang="zh-CN" altLang="en-US" dirty="0" smtClean="0"/>
              <a:t>，默认的情况下，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FaultTo</a:t>
            </a:r>
            <a:r>
              <a:rPr lang="zh-CN" altLang="en-US" dirty="0" smtClean="0"/>
              <a:t>指向的是</a:t>
            </a:r>
            <a:r>
              <a:rPr lang="en-US" altLang="zh-CN" dirty="0" err="1" smtClean="0"/>
              <a:t>DeadLetterService</a:t>
            </a:r>
            <a:r>
              <a:rPr lang="en-US" altLang="zh-CN" dirty="0" smtClean="0"/>
              <a:t> EPR</a:t>
            </a:r>
            <a:r>
              <a:rPr lang="zh-CN" altLang="en-US" dirty="0" smtClean="0"/>
              <a:t>。也就是服务执行出错时，可以到这个地址找到该服务。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消息体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1285884"/>
          </a:xfrm>
        </p:spPr>
        <p:txBody>
          <a:bodyPr/>
          <a:lstStyle/>
          <a:p>
            <a:r>
              <a:rPr lang="zh-CN" altLang="en-US" dirty="0" smtClean="0"/>
              <a:t>是消息存放内容的地方。</a:t>
            </a:r>
            <a:endParaRPr lang="en-US" altLang="zh-CN" dirty="0" smtClean="0"/>
          </a:p>
          <a:p>
            <a:r>
              <a:rPr lang="zh-CN" altLang="en-US" dirty="0" smtClean="0"/>
              <a:t>可以看做是一个</a:t>
            </a:r>
            <a:r>
              <a:rPr lang="en-US" altLang="zh-CN" dirty="0" smtClean="0"/>
              <a:t>Map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842" y="2279638"/>
            <a:ext cx="8786874" cy="470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消息体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785818"/>
          </a:xfrm>
        </p:spPr>
        <p:txBody>
          <a:bodyPr/>
          <a:lstStyle/>
          <a:p>
            <a:r>
              <a:rPr lang="zh-CN" altLang="en-US" dirty="0" smtClean="0"/>
              <a:t>可以在客户端或</a:t>
            </a:r>
            <a:r>
              <a:rPr lang="en-US" altLang="zh-CN" dirty="0" smtClean="0"/>
              <a:t>Action</a:t>
            </a:r>
            <a:r>
              <a:rPr lang="zh-CN" altLang="en-US" dirty="0" smtClean="0"/>
              <a:t>中获取消息内容</a:t>
            </a:r>
            <a:endParaRPr lang="zh-CN" alt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280" y="1922449"/>
            <a:ext cx="9394097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服务的发布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2071702"/>
          </a:xfrm>
        </p:spPr>
        <p:txBody>
          <a:bodyPr/>
          <a:lstStyle/>
          <a:p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服务，都在</a:t>
            </a:r>
            <a:r>
              <a:rPr lang="en-US" altLang="zh-CN" dirty="0" smtClean="0"/>
              <a:t>jboss-esb.xml</a:t>
            </a:r>
            <a:r>
              <a:rPr lang="zh-CN" altLang="en-US" dirty="0" smtClean="0"/>
              <a:t>里定义的：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配置多个</a:t>
            </a:r>
            <a:r>
              <a:rPr lang="en-US" altLang="zh-CN" dirty="0" smtClean="0"/>
              <a:t>providers</a:t>
            </a:r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配置多个</a:t>
            </a:r>
            <a:r>
              <a:rPr lang="en-US" altLang="zh-CN" dirty="0" smtClean="0"/>
              <a:t>services</a:t>
            </a:r>
          </a:p>
          <a:p>
            <a:pPr lvl="1">
              <a:buNone/>
            </a:pPr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配置工程需要打包成以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为后缀的。</a:t>
            </a:r>
            <a:endParaRPr lang="en-US" altLang="zh-CN" dirty="0" smtClean="0"/>
          </a:p>
          <a:p>
            <a:pPr lvl="1">
              <a:buNone/>
            </a:pPr>
            <a:endParaRPr lang="zh-CN" altLang="en-US" dirty="0" smtClean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5470" y="3351208"/>
            <a:ext cx="7215238" cy="3664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什么是</a:t>
            </a:r>
            <a:r>
              <a:rPr lang="en-US" altLang="zh-CN" dirty="0" smtClean="0"/>
              <a:t>SOA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SOA</a:t>
            </a:r>
            <a:r>
              <a:rPr lang="zh-CN" altLang="en-US" dirty="0" smtClean="0"/>
              <a:t>不是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Web Service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ESB</a:t>
            </a:r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具体架构具体实现技术</a:t>
            </a:r>
            <a:endParaRPr lang="en-US" altLang="zh-CN" dirty="0" smtClean="0"/>
          </a:p>
          <a:p>
            <a:pPr>
              <a:buFont typeface="Wingdings" pitchFamily="2" charset="2"/>
              <a:buChar char="n"/>
            </a:pPr>
            <a:r>
              <a:rPr lang="zh-CN" altLang="en-US" dirty="0" smtClean="0"/>
              <a:t>而是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一种架构风格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关注业务流程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包含运行环境、编程模型、架构风格和相关方法论在内的分布式软件构造方法和环境。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HelloWorld</a:t>
            </a:r>
            <a:r>
              <a:rPr lang="en-US" altLang="zh-CN" dirty="0" smtClean="0"/>
              <a:t> </a:t>
            </a:r>
            <a:r>
              <a:rPr lang="zh-CN" altLang="en-US" dirty="0" smtClean="0"/>
              <a:t>例子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5194"/>
            <a:ext cx="8683650" cy="586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en-US" altLang="zh-CN" dirty="0" smtClean="0"/>
              <a:t> </a:t>
            </a:r>
            <a:r>
              <a:rPr lang="zh-CN" altLang="en-US" dirty="0" smtClean="0"/>
              <a:t>概念总结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2428892"/>
          </a:xfrm>
        </p:spPr>
        <p:txBody>
          <a:bodyPr/>
          <a:lstStyle/>
          <a:p>
            <a:r>
              <a:rPr lang="zh-CN" altLang="en-US" dirty="0" smtClean="0"/>
              <a:t>服务的实体是</a:t>
            </a:r>
            <a:r>
              <a:rPr lang="en-US" altLang="zh-CN" dirty="0" smtClean="0"/>
              <a:t>Action</a:t>
            </a:r>
            <a:r>
              <a:rPr lang="zh-CN" altLang="en-US" dirty="0" smtClean="0"/>
              <a:t>管道。</a:t>
            </a:r>
            <a:endParaRPr lang="en-US" altLang="zh-CN" dirty="0" smtClean="0"/>
          </a:p>
          <a:p>
            <a:r>
              <a:rPr lang="zh-CN" altLang="en-US" dirty="0" smtClean="0"/>
              <a:t>服务通过监听器获取消息</a:t>
            </a:r>
            <a:endParaRPr lang="en-US" altLang="zh-CN" dirty="0" smtClean="0"/>
          </a:p>
          <a:p>
            <a:r>
              <a:rPr lang="zh-CN" altLang="en-US" dirty="0" smtClean="0"/>
              <a:t>监听器是从</a:t>
            </a:r>
            <a:r>
              <a:rPr lang="en-US" altLang="zh-CN" dirty="0" smtClean="0"/>
              <a:t>Provider</a:t>
            </a:r>
            <a:r>
              <a:rPr lang="zh-CN" altLang="en-US" dirty="0" smtClean="0"/>
              <a:t>里获取消息的</a:t>
            </a:r>
            <a:endParaRPr lang="en-US" altLang="zh-CN" dirty="0" smtClean="0"/>
          </a:p>
          <a:p>
            <a:r>
              <a:rPr lang="zh-CN" altLang="en-US" dirty="0" smtClean="0"/>
              <a:t>监听器分为</a:t>
            </a:r>
            <a:r>
              <a:rPr lang="en-US" altLang="zh-CN" dirty="0" smtClean="0"/>
              <a:t>gateways</a:t>
            </a:r>
            <a:r>
              <a:rPr lang="zh-CN" altLang="en-US" dirty="0" smtClean="0"/>
              <a:t>监听器和非</a:t>
            </a:r>
            <a:r>
              <a:rPr lang="en-US" altLang="zh-CN" dirty="0" smtClean="0"/>
              <a:t>gateways</a:t>
            </a:r>
            <a:r>
              <a:rPr lang="zh-CN" altLang="en-US" dirty="0" smtClean="0"/>
              <a:t>监听器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JBOSS SOA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529" y="1137755"/>
            <a:ext cx="9072625" cy="607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体系结构</a:t>
            </a:r>
            <a:endParaRPr lang="zh-CN" alt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528" y="1208069"/>
            <a:ext cx="8643998" cy="608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zh-CN" altLang="en-US" dirty="0" smtClean="0"/>
              <a:t>体系结构</a:t>
            </a:r>
            <a:endParaRPr lang="zh-CN" alt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93689"/>
            <a:ext cx="10080624" cy="7065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Gateways</a:t>
            </a:r>
            <a:r>
              <a:rPr lang="zh-CN" altLang="en-US" dirty="0" smtClean="0"/>
              <a:t>的本质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18" y="1208070"/>
            <a:ext cx="8582057" cy="1214446"/>
          </a:xfrm>
        </p:spPr>
        <p:txBody>
          <a:bodyPr/>
          <a:lstStyle/>
          <a:p>
            <a:r>
              <a:rPr lang="zh-CN" altLang="en-US" dirty="0" smtClean="0"/>
              <a:t>接受到外部的消息。</a:t>
            </a:r>
            <a:endParaRPr lang="en-US" altLang="zh-CN" dirty="0" smtClean="0"/>
          </a:p>
          <a:p>
            <a:r>
              <a:rPr lang="zh-CN" altLang="en-US" dirty="0" smtClean="0"/>
              <a:t>使用</a:t>
            </a:r>
            <a:r>
              <a:rPr lang="en-US" altLang="zh-CN" dirty="0" err="1" smtClean="0"/>
              <a:t>Jboss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esb</a:t>
            </a:r>
            <a:r>
              <a:rPr lang="en-US" altLang="zh-CN" dirty="0" smtClean="0"/>
              <a:t> </a:t>
            </a:r>
            <a:r>
              <a:rPr lang="zh-CN" altLang="en-US" dirty="0" smtClean="0"/>
              <a:t>的客户端</a:t>
            </a:r>
            <a:r>
              <a:rPr lang="en-US" altLang="zh-CN" dirty="0" err="1" smtClean="0"/>
              <a:t>ServiceInvoker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2594" y="2565391"/>
            <a:ext cx="7000924" cy="2558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zh-CN" altLang="en-US" sz="5400" smtClean="0"/>
              <a:t>答疑</a:t>
            </a:r>
            <a:endParaRPr lang="zh-CN" altLang="en-US" sz="5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SOA</a:t>
            </a:r>
            <a:r>
              <a:rPr lang="zh-CN" altLang="en-US" dirty="0" smtClean="0"/>
              <a:t>是什么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从建模和设计的角度</a:t>
            </a:r>
            <a:r>
              <a:rPr lang="en-US" altLang="zh-CN" dirty="0" smtClean="0"/>
              <a:t>,SOA</a:t>
            </a:r>
            <a:r>
              <a:rPr lang="zh-CN" altLang="en-US" dirty="0" smtClean="0"/>
              <a:t>更侧重在业务层次上，也就是通过业务建模把业务组件抽象为业务服务。</a:t>
            </a:r>
            <a:endParaRPr lang="en-US" altLang="zh-CN" dirty="0" smtClean="0"/>
          </a:p>
          <a:p>
            <a:r>
              <a:rPr lang="zh-CN" altLang="en-US" dirty="0" smtClean="0"/>
              <a:t>从</a:t>
            </a:r>
            <a:r>
              <a:rPr lang="zh-CN" altLang="en-US" dirty="0" smtClean="0"/>
              <a:t>架构的角度：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zh-CN" dirty="0" smtClean="0"/>
              <a:t>SOA</a:t>
            </a:r>
            <a:r>
              <a:rPr lang="zh-CN" altLang="en-US" dirty="0" smtClean="0"/>
              <a:t>侧重于如何把企业内部的系统连接起来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如何将它们的功能数据封装为服务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如何通过服务中介保证服务之间以松耦合的方式交互</a:t>
            </a:r>
            <a:endParaRPr lang="en-US" altLang="zh-CN" dirty="0" smtClean="0"/>
          </a:p>
          <a:p>
            <a:pPr lvl="1">
              <a:buFont typeface="Wingdings" pitchFamily="2" charset="2"/>
              <a:buChar char="ü"/>
            </a:pPr>
            <a:r>
              <a:rPr lang="zh-CN" altLang="en-US" dirty="0" smtClean="0"/>
              <a:t>如何把服务封装为流程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SOA</a:t>
            </a:r>
            <a:r>
              <a:rPr lang="zh-CN" altLang="en-US" dirty="0" smtClean="0"/>
              <a:t>的目标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首要的目标：</a:t>
            </a:r>
            <a:r>
              <a:rPr lang="en-US" altLang="zh-CN" dirty="0" smtClean="0"/>
              <a:t>IT</a:t>
            </a:r>
            <a:r>
              <a:rPr lang="zh-CN" altLang="en-US" dirty="0" smtClean="0"/>
              <a:t>与业务对齐，支持业务的快速</a:t>
            </a:r>
            <a:r>
              <a:rPr lang="zh-CN" altLang="en-US" dirty="0" smtClean="0"/>
              <a:t>变化</a:t>
            </a:r>
            <a:endParaRPr lang="en-US" altLang="zh-CN" dirty="0" smtClean="0"/>
          </a:p>
          <a:p>
            <a:r>
              <a:rPr lang="en-US" altLang="zh-CN" dirty="0" smtClean="0"/>
              <a:t>IT</a:t>
            </a:r>
            <a:r>
              <a:rPr lang="zh-CN" altLang="en-US" dirty="0" smtClean="0"/>
              <a:t>架构的灵活性</a:t>
            </a:r>
            <a:endParaRPr lang="en-US" altLang="zh-CN" dirty="0" smtClean="0"/>
          </a:p>
          <a:p>
            <a:r>
              <a:rPr lang="en-US" altLang="zh-CN" dirty="0" smtClean="0"/>
              <a:t>IT</a:t>
            </a:r>
            <a:r>
              <a:rPr lang="zh-CN" altLang="en-US" dirty="0" smtClean="0"/>
              <a:t>资产的重用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SOA</a:t>
            </a:r>
            <a:r>
              <a:rPr lang="zh-CN" altLang="en-US" dirty="0" smtClean="0"/>
              <a:t>架构风格</a:t>
            </a:r>
            <a:r>
              <a:rPr lang="en-US" altLang="zh-CN" dirty="0" smtClean="0"/>
              <a:t>-----</a:t>
            </a:r>
            <a:r>
              <a:rPr lang="zh-CN" altLang="en-US" dirty="0" smtClean="0"/>
              <a:t>服务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服务是最核心的抽象手段</a:t>
            </a:r>
            <a:endParaRPr lang="en-US" altLang="zh-CN" dirty="0" smtClean="0"/>
          </a:p>
          <a:p>
            <a:r>
              <a:rPr lang="zh-CN" altLang="en-US" dirty="0" smtClean="0"/>
              <a:t>服务可以组装为流程</a:t>
            </a:r>
            <a:endParaRPr lang="en-US" altLang="zh-CN" dirty="0" smtClean="0"/>
          </a:p>
          <a:p>
            <a:r>
              <a:rPr lang="zh-CN" altLang="en-US" dirty="0" smtClean="0"/>
              <a:t>业务来驱动</a:t>
            </a:r>
            <a:r>
              <a:rPr lang="en-US" altLang="zh-CN" dirty="0" smtClean="0"/>
              <a:t>IT</a:t>
            </a:r>
            <a:r>
              <a:rPr lang="zh-CN" altLang="en-US" dirty="0" smtClean="0"/>
              <a:t>，以粗粒度的服务为基础来对业务建模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服务的特性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相对独立</a:t>
            </a:r>
            <a:endParaRPr lang="en-US" altLang="zh-CN" dirty="0" smtClean="0"/>
          </a:p>
          <a:p>
            <a:r>
              <a:rPr lang="zh-CN" altLang="en-US" dirty="0" smtClean="0"/>
              <a:t>松耦合</a:t>
            </a:r>
            <a:endParaRPr lang="en-US" altLang="zh-CN" dirty="0" smtClean="0"/>
          </a:p>
          <a:p>
            <a:r>
              <a:rPr lang="zh-CN" altLang="en-US" dirty="0" smtClean="0"/>
              <a:t>可重用</a:t>
            </a:r>
            <a:endParaRPr lang="en-US" altLang="zh-CN" dirty="0" smtClean="0"/>
          </a:p>
          <a:p>
            <a:r>
              <a:rPr lang="zh-CN" altLang="en-US" dirty="0" smtClean="0"/>
              <a:t>位置透明</a:t>
            </a:r>
            <a:endParaRPr lang="en-US" altLang="zh-CN" dirty="0" smtClean="0"/>
          </a:p>
          <a:p>
            <a:r>
              <a:rPr lang="zh-CN" altLang="en-US" dirty="0" smtClean="0"/>
              <a:t>可交互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1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ans"/>
            <a:ea typeface="msmincho"/>
            <a:cs typeface="msmincho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1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ans"/>
            <a:ea typeface="msmincho"/>
            <a:cs typeface="msmincho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">
      <a:majorFont>
        <a:latin typeface="Arial"/>
        <a:ea typeface="msmincho"/>
        <a:cs typeface="msmincho"/>
      </a:majorFont>
      <a:minorFont>
        <a:latin typeface="Arial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1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ans"/>
            <a:ea typeface="msmincho"/>
            <a:cs typeface="msmincho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1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ans"/>
            <a:ea typeface="msmincho"/>
            <a:cs typeface="msmincho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">
      <a:majorFont>
        <a:latin typeface="Arial"/>
        <a:ea typeface="msmincho"/>
        <a:cs typeface="msmincho"/>
      </a:majorFont>
      <a:minorFont>
        <a:latin typeface="Arial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1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ans"/>
            <a:ea typeface="msmincho"/>
            <a:cs typeface="msmincho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1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ans"/>
            <a:ea typeface="msmincho"/>
            <a:cs typeface="msmincho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">
      <a:majorFont>
        <a:latin typeface="Luxi Sans"/>
        <a:ea typeface="AR PL ShanHeiSun Uni"/>
        <a:cs typeface="AR PL ShanHeiSun Uni"/>
      </a:majorFont>
      <a:minorFont>
        <a:latin typeface="Luxi Sans"/>
        <a:ea typeface="AR PL ShanHeiSun Uni"/>
        <a:cs typeface="AR PL ShanHeiSun Un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1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ans"/>
            <a:ea typeface="msmincho"/>
            <a:cs typeface="msmincho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1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ans"/>
            <a:ea typeface="msmincho"/>
            <a:cs typeface="msmincho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">
      <a:majorFont>
        <a:latin typeface="Arial"/>
        <a:ea typeface="msmincho"/>
        <a:cs typeface="msmincho"/>
      </a:majorFont>
      <a:minorFont>
        <a:latin typeface="Arial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1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ans"/>
            <a:ea typeface="msmincho"/>
            <a:cs typeface="msmincho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1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ans"/>
            <a:ea typeface="msmincho"/>
            <a:cs typeface="msmincho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1459</TotalTime>
  <Words>2182</Words>
  <PresentationFormat>自定义</PresentationFormat>
  <Paragraphs>256</Paragraphs>
  <Slides>56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5</vt:i4>
      </vt:variant>
      <vt:variant>
        <vt:lpstr>幻灯片标题</vt:lpstr>
      </vt:variant>
      <vt:variant>
        <vt:i4>56</vt:i4>
      </vt:variant>
    </vt:vector>
  </HeadingPairs>
  <TitlesOfParts>
    <vt:vector size="61" baseType="lpstr">
      <vt:lpstr>Office 主题</vt:lpstr>
      <vt:lpstr>1_Office 主题</vt:lpstr>
      <vt:lpstr>2_Office 主题</vt:lpstr>
      <vt:lpstr>3_Office 主题</vt:lpstr>
      <vt:lpstr>4_Office 主题</vt:lpstr>
      <vt:lpstr>幻灯片 1</vt:lpstr>
      <vt:lpstr>主题概要</vt:lpstr>
      <vt:lpstr> 为什么要SOA? </vt:lpstr>
      <vt:lpstr>为什么要SOA?</vt:lpstr>
      <vt:lpstr>什么是SOA？</vt:lpstr>
      <vt:lpstr>SOA是什么</vt:lpstr>
      <vt:lpstr>SOA的目标</vt:lpstr>
      <vt:lpstr>SOA架构风格-----服务</vt:lpstr>
      <vt:lpstr>服务的特性</vt:lpstr>
      <vt:lpstr>SOA架构风格-----消息</vt:lpstr>
      <vt:lpstr>SOA机构风格-----企业服务总线(ESB)</vt:lpstr>
      <vt:lpstr>企业服务总线</vt:lpstr>
      <vt:lpstr>如何SOA</vt:lpstr>
      <vt:lpstr>一个真实的例子</vt:lpstr>
      <vt:lpstr>ESB的解决方案</vt:lpstr>
      <vt:lpstr>企业内部的ESBs</vt:lpstr>
      <vt:lpstr>服务聚集</vt:lpstr>
      <vt:lpstr>总结</vt:lpstr>
      <vt:lpstr>Jboss SOA简介</vt:lpstr>
      <vt:lpstr>Rosetta</vt:lpstr>
      <vt:lpstr>JBOSS SOA</vt:lpstr>
      <vt:lpstr>JBoss Esb基本概念</vt:lpstr>
      <vt:lpstr>服务(Services)</vt:lpstr>
      <vt:lpstr>Services和Actions</vt:lpstr>
      <vt:lpstr>Action管道</vt:lpstr>
      <vt:lpstr>Action</vt:lpstr>
      <vt:lpstr>如何编写一个Action</vt:lpstr>
      <vt:lpstr>如何编写一个Action</vt:lpstr>
      <vt:lpstr>ConfigTree是什么</vt:lpstr>
      <vt:lpstr>ConfigTree例子</vt:lpstr>
      <vt:lpstr>HelloWord Action</vt:lpstr>
      <vt:lpstr>Jboss Esb提供很多可用的Action</vt:lpstr>
      <vt:lpstr>Jboss Esb提供很多可用的Action</vt:lpstr>
      <vt:lpstr>监听(Listener)</vt:lpstr>
      <vt:lpstr>监听器</vt:lpstr>
      <vt:lpstr>Gatesway 监听器</vt:lpstr>
      <vt:lpstr>Invm监听器</vt:lpstr>
      <vt:lpstr>Providers</vt:lpstr>
      <vt:lpstr>消息</vt:lpstr>
      <vt:lpstr>消息</vt:lpstr>
      <vt:lpstr>ESB Message Structure Sample Schema</vt:lpstr>
      <vt:lpstr>Message API</vt:lpstr>
      <vt:lpstr>消息头</vt:lpstr>
      <vt:lpstr>消息地址(EPRs)</vt:lpstr>
      <vt:lpstr>消息头</vt:lpstr>
      <vt:lpstr>消息头</vt:lpstr>
      <vt:lpstr>消息体</vt:lpstr>
      <vt:lpstr>消息体</vt:lpstr>
      <vt:lpstr>服务的发布</vt:lpstr>
      <vt:lpstr>HelloWorld 例子</vt:lpstr>
      <vt:lpstr>Jboss Esb 概念总结</vt:lpstr>
      <vt:lpstr>JBOSS SOA</vt:lpstr>
      <vt:lpstr>Jboss Esb体系结构</vt:lpstr>
      <vt:lpstr>Jboss Esb体系结构</vt:lpstr>
      <vt:lpstr>Gateways的本质</vt:lpstr>
      <vt:lpstr>幻灯片 56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 Hat - Overview</dc:title>
  <dc:creator>bingo</dc:creator>
  <cp:lastModifiedBy>thinkpad</cp:lastModifiedBy>
  <cp:revision>245</cp:revision>
  <dcterms:modified xsi:type="dcterms:W3CDTF">2010-10-07T14:01:49Z</dcterms:modified>
</cp:coreProperties>
</file>