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415124eb3d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415124eb3d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15124eb3d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15124eb3d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16f20453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16f20453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16f20453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16f20453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15124eb3d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15124eb3d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15124eb3d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15124eb3d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15124eb3d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15124eb3d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15124eb3d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15124eb3d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15124eb3d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15124eb3d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15124eb3d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15124eb3d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15124eb3d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15124eb3d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15124eb3d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15124eb3d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0"/>
            <a:ext cx="9144000" cy="44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150" y="25715"/>
            <a:ext cx="1720688" cy="393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n8ZWGYD2ewiMPTYAx14kkQ09-QevLP8i/view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311700" y="1923750"/>
            <a:ext cx="852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4800">
                <a:solidFill>
                  <a:srgbClr val="FFFFFF"/>
                </a:solidFill>
              </a:rPr>
              <a:t>世界で稼ぐ！</a:t>
            </a:r>
            <a:endParaRPr b="1" sz="4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4800">
                <a:solidFill>
                  <a:srgbClr val="FFFFFF"/>
                </a:solidFill>
              </a:rPr>
              <a:t>「ハイパーカジュアル」</a:t>
            </a:r>
            <a:endParaRPr b="1" sz="4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4800">
                <a:solidFill>
                  <a:srgbClr val="FFFFFF"/>
                </a:solidFill>
              </a:rPr>
              <a:t>ゲームの可能性と成功のコツ</a:t>
            </a:r>
            <a:endParaRPr b="1" sz="4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400">
                <a:solidFill>
                  <a:srgbClr val="FFFFFF"/>
                </a:solidFill>
              </a:rPr>
              <a:t>2018.09.07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400">
                <a:solidFill>
                  <a:srgbClr val="FFFFFF"/>
                </a:solidFill>
              </a:rPr>
              <a:t>川村猛</a:t>
            </a:r>
            <a:endParaRPr b="1"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311700" y="722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4000"/>
              <a:t>ワンチャンあるかも？？</a:t>
            </a:r>
            <a:endParaRPr b="1" sz="4000"/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8175" y="1698000"/>
            <a:ext cx="2947649" cy="323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311700" y="521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/>
              <a:t>そう簡単な話ではないだろうけど。。。</a:t>
            </a:r>
            <a:endParaRPr b="1"/>
          </a:p>
        </p:txBody>
      </p:sp>
      <p:sp>
        <p:nvSpPr>
          <p:cNvPr id="151" name="Google Shape;151;p23"/>
          <p:cNvSpPr txBox="1"/>
          <p:nvPr/>
        </p:nvSpPr>
        <p:spPr>
          <a:xfrm>
            <a:off x="534100" y="1207225"/>
            <a:ext cx="8111700" cy="3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b="1" lang="ja" sz="2400">
                <a:solidFill>
                  <a:srgbClr val="666666"/>
                </a:solidFill>
              </a:rPr>
              <a:t>とにかくたくさん打席に立つことが重要</a:t>
            </a:r>
            <a:endParaRPr b="1" sz="2400">
              <a:solidFill>
                <a:srgbClr val="666666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○"/>
            </a:pPr>
            <a:r>
              <a:rPr lang="ja" sz="1800">
                <a:solidFill>
                  <a:srgbClr val="666666"/>
                </a:solidFill>
              </a:rPr>
              <a:t>バットを短く持って、一回打席に立ってみる</a:t>
            </a:r>
            <a:endParaRPr sz="1800">
              <a:solidFill>
                <a:srgbClr val="666666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○"/>
            </a:pPr>
            <a:r>
              <a:rPr lang="ja" sz="1800">
                <a:solidFill>
                  <a:srgbClr val="666666"/>
                </a:solidFill>
              </a:rPr>
              <a:t>いかに血を流さずにバットを振るか</a:t>
            </a:r>
            <a:endParaRPr sz="1800">
              <a:solidFill>
                <a:srgbClr val="666666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○"/>
            </a:pPr>
            <a:r>
              <a:rPr lang="ja" sz="1800">
                <a:solidFill>
                  <a:srgbClr val="666666"/>
                </a:solidFill>
              </a:rPr>
              <a:t>大振りしない</a:t>
            </a:r>
            <a:endParaRPr sz="1800">
              <a:solidFill>
                <a:srgbClr val="666666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○"/>
            </a:pPr>
            <a:r>
              <a:rPr lang="ja" sz="1800">
                <a:solidFill>
                  <a:srgbClr val="666666"/>
                </a:solidFill>
              </a:rPr>
              <a:t>何回も打席に立つことで成功パターンが掴める</a:t>
            </a:r>
            <a:br>
              <a:rPr lang="ja" sz="1800">
                <a:solidFill>
                  <a:srgbClr val="666666"/>
                </a:solidFill>
              </a:rPr>
            </a:br>
            <a:endParaRPr sz="1800">
              <a:solidFill>
                <a:srgbClr val="666666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b="1" lang="ja" sz="2400">
                <a:solidFill>
                  <a:srgbClr val="666666"/>
                </a:solidFill>
              </a:rPr>
              <a:t>当たりを引いたアプリだけ開発を続ける</a:t>
            </a:r>
            <a:endParaRPr b="1" sz="2400">
              <a:solidFill>
                <a:srgbClr val="666666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○"/>
            </a:pPr>
            <a:r>
              <a:rPr lang="ja" sz="1800">
                <a:solidFill>
                  <a:srgbClr val="666666"/>
                </a:solidFill>
              </a:rPr>
              <a:t>外れたらいさぎよく諦めるか、素早く改善する</a:t>
            </a:r>
            <a:br>
              <a:rPr lang="ja" sz="1800">
                <a:solidFill>
                  <a:srgbClr val="666666"/>
                </a:solidFill>
              </a:rPr>
            </a:br>
            <a:endParaRPr sz="1800">
              <a:solidFill>
                <a:srgbClr val="666666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b="1" lang="ja" sz="2400">
                <a:solidFill>
                  <a:srgbClr val="666666"/>
                </a:solidFill>
              </a:rPr>
              <a:t>アプリの完成度は後から上げる</a:t>
            </a:r>
            <a:endParaRPr b="1" sz="2400">
              <a:solidFill>
                <a:srgbClr val="666666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○"/>
            </a:pPr>
            <a:r>
              <a:rPr lang="ja" sz="1800">
                <a:solidFill>
                  <a:srgbClr val="666666"/>
                </a:solidFill>
              </a:rPr>
              <a:t>小規模で展開してKPIを見る</a:t>
            </a:r>
            <a:endParaRPr sz="1800">
              <a:solidFill>
                <a:srgbClr val="666666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○"/>
            </a:pPr>
            <a:r>
              <a:rPr lang="ja" sz="1800">
                <a:solidFill>
                  <a:srgbClr val="666666"/>
                </a:solidFill>
              </a:rPr>
              <a:t>KPIが良くなってから、アクセルを一気に踏む</a:t>
            </a:r>
            <a:endParaRPr sz="1800">
              <a:solidFill>
                <a:srgbClr val="666666"/>
              </a:solidFill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350" y="1875025"/>
            <a:ext cx="200025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311700" y="722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4000"/>
              <a:t>ワンチャンあるかも？？</a:t>
            </a:r>
            <a:endParaRPr b="1" sz="4000"/>
          </a:p>
        </p:txBody>
      </p:sp>
      <p:pic>
        <p:nvPicPr>
          <p:cNvPr id="158" name="Google Shape;1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8175" y="1698000"/>
            <a:ext cx="2947649" cy="323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521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/>
              <a:t>以前</a:t>
            </a:r>
            <a:r>
              <a:rPr b="1" lang="ja"/>
              <a:t>のUSアプリストアのDLランキング上位</a:t>
            </a:r>
            <a:endParaRPr b="1"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228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1905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ja">
                <a:solidFill>
                  <a:srgbClr val="666666"/>
                </a:solidFill>
                <a:highlight>
                  <a:srgbClr val="FFFFFF"/>
                </a:highlight>
              </a:rPr>
              <a:t>2009　カジュアルゲームと有料ゲーム</a:t>
            </a:r>
            <a:r>
              <a:rPr lang="ja" sz="1200">
                <a:solidFill>
                  <a:srgbClr val="666666"/>
                </a:solidFill>
                <a:highlight>
                  <a:srgbClr val="FFFFFF"/>
                </a:highlight>
              </a:rPr>
              <a:t>（無料になる前のアングリーバードなど）</a:t>
            </a:r>
            <a:endParaRPr sz="12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-342900" lvl="0" marL="457200" marR="1905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ja">
                <a:solidFill>
                  <a:srgbClr val="666666"/>
                </a:solidFill>
                <a:highlight>
                  <a:srgbClr val="FFFFFF"/>
                </a:highlight>
              </a:rPr>
              <a:t>2012　ソーシャル要素とカジュアル性を持つタイトル</a:t>
            </a:r>
            <a:r>
              <a:rPr lang="ja" sz="1200">
                <a:solidFill>
                  <a:srgbClr val="666666"/>
                </a:solidFill>
                <a:highlight>
                  <a:srgbClr val="FFFFFF"/>
                </a:highlight>
              </a:rPr>
              <a:t>（キャンディークラッシュ）</a:t>
            </a:r>
            <a:endParaRPr sz="12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-342900" lvl="0" marL="457200" marR="1905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ja">
                <a:solidFill>
                  <a:srgbClr val="666666"/>
                </a:solidFill>
                <a:highlight>
                  <a:srgbClr val="FFFFFF"/>
                </a:highlight>
              </a:rPr>
              <a:t>2014　ミッドコアタイトル</a:t>
            </a:r>
            <a:r>
              <a:rPr lang="ja" sz="1200">
                <a:solidFill>
                  <a:srgbClr val="666666"/>
                </a:solidFill>
                <a:highlight>
                  <a:srgbClr val="FFFFFF"/>
                </a:highlight>
              </a:rPr>
              <a:t>（クラッシュ・オブ・クラン）</a:t>
            </a:r>
            <a:endParaRPr sz="12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-342900" lvl="0" marL="457200" marR="1905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ja">
                <a:solidFill>
                  <a:srgbClr val="666666"/>
                </a:solidFill>
                <a:highlight>
                  <a:srgbClr val="FFFFFF"/>
                </a:highlight>
              </a:rPr>
              <a:t>2016　ハードコアタイトル</a:t>
            </a:r>
            <a:r>
              <a:rPr lang="ja" sz="1200">
                <a:solidFill>
                  <a:srgbClr val="666666"/>
                </a:solidFill>
                <a:highlight>
                  <a:srgbClr val="FFFFFF"/>
                </a:highlight>
              </a:rPr>
              <a:t>（Mobile Strike）</a:t>
            </a:r>
            <a:endParaRPr sz="1200">
              <a:solidFill>
                <a:srgbClr val="666666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748075"/>
            <a:ext cx="2745250" cy="224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7000" y="2748075"/>
            <a:ext cx="1494941" cy="224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2748075"/>
            <a:ext cx="2989918" cy="224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71974" y="2748075"/>
            <a:ext cx="1260325" cy="224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521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/>
              <a:t>現在のUSアプリストアのDLランキング上位</a:t>
            </a:r>
            <a:endParaRPr b="1"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228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2017年</a:t>
            </a:r>
            <a:r>
              <a:rPr lang="ja"/>
              <a:t>以降、ハイパーカジュアル</a:t>
            </a:r>
            <a:br>
              <a:rPr lang="ja"/>
            </a:br>
            <a:r>
              <a:rPr lang="ja"/>
              <a:t>ゲームが台頭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軒並みハイパーカジュアルゲーム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たまにサバイバル系やビッグIP</a:t>
            </a:r>
            <a:br>
              <a:rPr lang="ja"/>
            </a:br>
            <a:r>
              <a:rPr lang="ja"/>
              <a:t>（ハリーポッター、ドラゴンボー</a:t>
            </a:r>
            <a:br>
              <a:rPr lang="ja"/>
            </a:br>
            <a:r>
              <a:rPr lang="ja"/>
              <a:t>　ル等）が顔を出す程度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38100"/>
            <a:ext cx="4269624" cy="338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521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/>
              <a:t>現在の</a:t>
            </a:r>
            <a:r>
              <a:rPr b="1" lang="ja"/>
              <a:t>USアプリストアのDLランキング上位</a:t>
            </a:r>
            <a:endParaRPr b="1"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228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2017年以降、ハイパーカジュアル</a:t>
            </a:r>
            <a:br>
              <a:rPr lang="ja"/>
            </a:br>
            <a:r>
              <a:rPr lang="ja"/>
              <a:t>ゲームが台頭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軒並みハイパーカジュアルゲーム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たまにサバイバル系やビッグIP</a:t>
            </a:r>
            <a:br>
              <a:rPr lang="ja"/>
            </a:br>
            <a:r>
              <a:rPr lang="ja"/>
              <a:t>（ハリーポッター、ドラゴンボー</a:t>
            </a:r>
            <a:br>
              <a:rPr lang="ja"/>
            </a:br>
            <a:r>
              <a:rPr lang="ja"/>
              <a:t>　ル等）が顔を出す程度</a:t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38100"/>
            <a:ext cx="4269624" cy="33874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352125" y="3401000"/>
            <a:ext cx="3882900" cy="11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000">
                <a:solidFill>
                  <a:srgbClr val="FF0000"/>
                </a:solidFill>
              </a:rPr>
              <a:t>広告費</a:t>
            </a:r>
            <a:endParaRPr b="1" sz="30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000">
                <a:solidFill>
                  <a:srgbClr val="FF0000"/>
                </a:solidFill>
              </a:rPr>
              <a:t>500万〜1000万/日</a:t>
            </a:r>
            <a:endParaRPr b="1" sz="3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521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/>
              <a:t>ハイパーカジュアルゲームって？</a:t>
            </a:r>
            <a:endParaRPr b="1"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228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シンプルで中毒性のあるゲームプレイ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カジュアルゲームを越えた、もっと簡単なゲーム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操作は基本的に1種類（タップするだけ、長押しするだけ、等）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小さな子供でも遊べるレベルのシンプルさ、分かりやすさ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短時間で遊べる</a:t>
            </a:r>
            <a:br>
              <a:rPr lang="ja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ユーザーを選ばないデザインと操作性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年齢、性別、国籍などを問わない</a:t>
            </a:r>
            <a:endParaRPr/>
          </a:p>
        </p:txBody>
      </p:sp>
      <p:pic>
        <p:nvPicPr>
          <p:cNvPr id="91" name="Google Shape;91;p17" title="happy_glass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0225" y="1228675"/>
            <a:ext cx="2533075" cy="377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521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/>
              <a:t>何故このような傾向になったか？</a:t>
            </a:r>
            <a:endParaRPr b="1"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228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広告フォーマットの進化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動画広告やプレイアブル広告の出現で、面白さを伝えやすくなった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ハイパーカジュアルゲームの面白さは静止画では伝わりにくい</a:t>
            </a:r>
            <a:br>
              <a:rPr lang="ja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広告マネタイズ手法の確立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高収益な広告フォーマット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広告マネタイズを前提としたゲーム設計</a:t>
            </a:r>
            <a:br>
              <a:rPr lang="ja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ja"/>
              <a:t>スケールの拡大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国や地域を選ばずにプレイされやすい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ローカライズが簡単で、世界展開しやすい（カジュアルだから）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"/>
              <a:t>広告モデルを前提とした場合、日本の市場は世界全体で10%あるかないか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</a:pPr>
            <a:r>
              <a:rPr lang="ja">
                <a:solidFill>
                  <a:srgbClr val="666666"/>
                </a:solidFill>
              </a:rPr>
              <a:t>GoogleやFacebook，AppLovinなど世界中に広告を発信できるプラットフォームが登場し、世界中にアプローチが可能となった</a:t>
            </a:r>
            <a:endParaRPr>
              <a:solidFill>
                <a:srgbClr val="666666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521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/>
              <a:t>開発サイクル</a:t>
            </a:r>
            <a:endParaRPr b="1"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301" y="2321375"/>
            <a:ext cx="1220900" cy="125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8313" y="1164350"/>
            <a:ext cx="1600122" cy="122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5138" y="2818075"/>
            <a:ext cx="1699925" cy="147893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/>
          <p:nvPr/>
        </p:nvSpPr>
        <p:spPr>
          <a:xfrm>
            <a:off x="1402775" y="1307800"/>
            <a:ext cx="1008300" cy="8403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9"/>
          <p:cNvSpPr/>
          <p:nvPr/>
        </p:nvSpPr>
        <p:spPr>
          <a:xfrm rot="5400000">
            <a:off x="4221325" y="1580750"/>
            <a:ext cx="1008300" cy="8403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9"/>
          <p:cNvSpPr/>
          <p:nvPr/>
        </p:nvSpPr>
        <p:spPr>
          <a:xfrm rot="-5400000">
            <a:off x="3101450" y="2535725"/>
            <a:ext cx="1008300" cy="8466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9"/>
          <p:cNvSpPr/>
          <p:nvPr/>
        </p:nvSpPr>
        <p:spPr>
          <a:xfrm rot="-5400000">
            <a:off x="2180675" y="2655725"/>
            <a:ext cx="833100" cy="27543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9"/>
          <p:cNvSpPr txBox="1"/>
          <p:nvPr/>
        </p:nvSpPr>
        <p:spPr>
          <a:xfrm>
            <a:off x="219200" y="1893350"/>
            <a:ext cx="10959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000">
                <a:solidFill>
                  <a:srgbClr val="3BBED4"/>
                </a:solidFill>
              </a:rPr>
              <a:t>企画</a:t>
            </a:r>
            <a:endParaRPr b="1" sz="3000">
              <a:solidFill>
                <a:srgbClr val="3BBED4"/>
              </a:solidFill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3947850" y="816700"/>
            <a:ext cx="10959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000">
                <a:solidFill>
                  <a:srgbClr val="3BBED4"/>
                </a:solidFill>
              </a:rPr>
              <a:t>開発</a:t>
            </a:r>
            <a:endParaRPr b="1" sz="3000">
              <a:solidFill>
                <a:srgbClr val="3BBED4"/>
              </a:solidFill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4112225" y="4106075"/>
            <a:ext cx="45057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000">
                <a:solidFill>
                  <a:srgbClr val="3BBED4"/>
                </a:solidFill>
              </a:rPr>
              <a:t>プロモーションテスト</a:t>
            </a:r>
            <a:endParaRPr b="1" sz="3000">
              <a:solidFill>
                <a:srgbClr val="3BBED4"/>
              </a:solidFill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2317575" y="3463163"/>
            <a:ext cx="10959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000">
                <a:solidFill>
                  <a:srgbClr val="3BBED4"/>
                </a:solidFill>
              </a:rPr>
              <a:t>改善</a:t>
            </a:r>
            <a:endParaRPr b="1" sz="3000">
              <a:solidFill>
                <a:srgbClr val="3BBED4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311700" y="521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/>
              <a:t>開発サイクル</a:t>
            </a:r>
            <a:endParaRPr b="1"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301" y="2321375"/>
            <a:ext cx="1220900" cy="125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8313" y="1164350"/>
            <a:ext cx="1600122" cy="122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5138" y="2818075"/>
            <a:ext cx="1699925" cy="147893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/>
          <p:nvPr/>
        </p:nvSpPr>
        <p:spPr>
          <a:xfrm>
            <a:off x="1402775" y="1307800"/>
            <a:ext cx="1008300" cy="8403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0"/>
          <p:cNvSpPr/>
          <p:nvPr/>
        </p:nvSpPr>
        <p:spPr>
          <a:xfrm rot="5400000">
            <a:off x="4221325" y="1580750"/>
            <a:ext cx="1008300" cy="8403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0"/>
          <p:cNvSpPr/>
          <p:nvPr/>
        </p:nvSpPr>
        <p:spPr>
          <a:xfrm rot="-5400000">
            <a:off x="3101450" y="2535725"/>
            <a:ext cx="1008300" cy="8466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0"/>
          <p:cNvSpPr/>
          <p:nvPr/>
        </p:nvSpPr>
        <p:spPr>
          <a:xfrm rot="-5400000">
            <a:off x="2180675" y="2655725"/>
            <a:ext cx="833100" cy="27543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0"/>
          <p:cNvSpPr txBox="1"/>
          <p:nvPr/>
        </p:nvSpPr>
        <p:spPr>
          <a:xfrm>
            <a:off x="219200" y="1893350"/>
            <a:ext cx="10959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000">
                <a:solidFill>
                  <a:srgbClr val="3BBED4"/>
                </a:solidFill>
              </a:rPr>
              <a:t>企画</a:t>
            </a:r>
            <a:endParaRPr b="1" sz="3000">
              <a:solidFill>
                <a:srgbClr val="3BBED4"/>
              </a:solidFill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3947850" y="816700"/>
            <a:ext cx="10959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000">
                <a:solidFill>
                  <a:srgbClr val="3BBED4"/>
                </a:solidFill>
              </a:rPr>
              <a:t>開発</a:t>
            </a:r>
            <a:endParaRPr b="1" sz="3000">
              <a:solidFill>
                <a:srgbClr val="3BBED4"/>
              </a:solidFill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4112225" y="4106075"/>
            <a:ext cx="45057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000">
                <a:solidFill>
                  <a:srgbClr val="3BBED4"/>
                </a:solidFill>
              </a:rPr>
              <a:t>プロモーションテスト</a:t>
            </a:r>
            <a:endParaRPr b="1" sz="3000">
              <a:solidFill>
                <a:srgbClr val="3BBED4"/>
              </a:solidFill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2317575" y="3463163"/>
            <a:ext cx="10959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000">
                <a:solidFill>
                  <a:srgbClr val="3BBED4"/>
                </a:solidFill>
              </a:rPr>
              <a:t>改善</a:t>
            </a:r>
            <a:endParaRPr b="1" sz="3000">
              <a:solidFill>
                <a:srgbClr val="3BBED4"/>
              </a:solidFill>
            </a:endParaRPr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5835075" y="879787"/>
            <a:ext cx="2810600" cy="224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/>
          <p:nvPr/>
        </p:nvSpPr>
        <p:spPr>
          <a:xfrm flipH="1" rot="5400000">
            <a:off x="6124300" y="2669850"/>
            <a:ext cx="1470600" cy="14268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0"/>
          <p:cNvSpPr txBox="1"/>
          <p:nvPr/>
        </p:nvSpPr>
        <p:spPr>
          <a:xfrm>
            <a:off x="5790000" y="816700"/>
            <a:ext cx="30423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000">
                <a:solidFill>
                  <a:srgbClr val="FF0000"/>
                </a:solidFill>
              </a:rPr>
              <a:t>アクセルを踏む</a:t>
            </a:r>
            <a:endParaRPr b="1" sz="3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311700" y="521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/>
              <a:t>小さく始めて素早く改善することが大事</a:t>
            </a:r>
            <a:endParaRPr b="1"/>
          </a:p>
        </p:txBody>
      </p:sp>
      <p:sp>
        <p:nvSpPr>
          <p:cNvPr id="138" name="Google Shape;138;p21"/>
          <p:cNvSpPr txBox="1"/>
          <p:nvPr/>
        </p:nvSpPr>
        <p:spPr>
          <a:xfrm>
            <a:off x="534100" y="1207225"/>
            <a:ext cx="8111700" cy="3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b="1" lang="ja" sz="2400">
                <a:solidFill>
                  <a:srgbClr val="666666"/>
                </a:solidFill>
              </a:rPr>
              <a:t>とにかくたくさん打席に立つことが重要</a:t>
            </a:r>
            <a:endParaRPr b="1" sz="2400">
              <a:solidFill>
                <a:srgbClr val="666666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○"/>
            </a:pPr>
            <a:r>
              <a:rPr lang="ja" sz="1800">
                <a:solidFill>
                  <a:srgbClr val="666666"/>
                </a:solidFill>
              </a:rPr>
              <a:t>バットを短く持って、一回打席に立ってみる</a:t>
            </a:r>
            <a:endParaRPr sz="1800">
              <a:solidFill>
                <a:srgbClr val="666666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○"/>
            </a:pPr>
            <a:r>
              <a:rPr lang="ja" sz="1800">
                <a:solidFill>
                  <a:srgbClr val="666666"/>
                </a:solidFill>
              </a:rPr>
              <a:t>いかに血を流さずにバットを振るか</a:t>
            </a:r>
            <a:endParaRPr sz="1800">
              <a:solidFill>
                <a:srgbClr val="666666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○"/>
            </a:pPr>
            <a:r>
              <a:rPr lang="ja" sz="1800">
                <a:solidFill>
                  <a:srgbClr val="666666"/>
                </a:solidFill>
              </a:rPr>
              <a:t>大振りしない</a:t>
            </a:r>
            <a:endParaRPr sz="1800">
              <a:solidFill>
                <a:srgbClr val="666666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○"/>
            </a:pPr>
            <a:r>
              <a:rPr lang="ja" sz="1800">
                <a:solidFill>
                  <a:srgbClr val="666666"/>
                </a:solidFill>
              </a:rPr>
              <a:t>何回も打席に立つことで成功パターンが掴める</a:t>
            </a:r>
            <a:br>
              <a:rPr lang="ja" sz="1800">
                <a:solidFill>
                  <a:srgbClr val="666666"/>
                </a:solidFill>
              </a:rPr>
            </a:br>
            <a:endParaRPr sz="1800">
              <a:solidFill>
                <a:srgbClr val="666666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b="1" lang="ja" sz="2400">
                <a:solidFill>
                  <a:srgbClr val="666666"/>
                </a:solidFill>
              </a:rPr>
              <a:t>当たりを引いたアプリだけ開発を続ける</a:t>
            </a:r>
            <a:endParaRPr b="1" sz="2400">
              <a:solidFill>
                <a:srgbClr val="666666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○"/>
            </a:pPr>
            <a:r>
              <a:rPr lang="ja" sz="1800">
                <a:solidFill>
                  <a:srgbClr val="666666"/>
                </a:solidFill>
              </a:rPr>
              <a:t>外れたらいさぎよく諦めるか、素早く改善する</a:t>
            </a:r>
            <a:br>
              <a:rPr lang="ja" sz="1800">
                <a:solidFill>
                  <a:srgbClr val="666666"/>
                </a:solidFill>
              </a:rPr>
            </a:br>
            <a:endParaRPr sz="1800">
              <a:solidFill>
                <a:srgbClr val="666666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b="1" lang="ja" sz="2400">
                <a:solidFill>
                  <a:srgbClr val="666666"/>
                </a:solidFill>
              </a:rPr>
              <a:t>アプリの完成度は後から上げる</a:t>
            </a:r>
            <a:endParaRPr b="1" sz="2400">
              <a:solidFill>
                <a:srgbClr val="666666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○"/>
            </a:pPr>
            <a:r>
              <a:rPr lang="ja" sz="1800">
                <a:solidFill>
                  <a:srgbClr val="666666"/>
                </a:solidFill>
              </a:rPr>
              <a:t>小規模で展開してKPIを見る</a:t>
            </a:r>
            <a:endParaRPr sz="1800">
              <a:solidFill>
                <a:srgbClr val="666666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○"/>
            </a:pPr>
            <a:r>
              <a:rPr lang="ja" sz="1800">
                <a:solidFill>
                  <a:srgbClr val="666666"/>
                </a:solidFill>
              </a:rPr>
              <a:t>KPIが良くなってから、アクセルを一気に踏む</a:t>
            </a:r>
            <a:endParaRPr sz="1800">
              <a:solidFill>
                <a:srgbClr val="666666"/>
              </a:solidFill>
            </a:endParaRPr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350" y="1875025"/>
            <a:ext cx="200025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