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24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nl-NL"/>
              <a:t>Klik om de stijl te bewerken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376724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57151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36267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28121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nl-NL"/>
              <a:t>Klik om de stijl te bewerken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79309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1856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nl-NL"/>
              <a:t>Klik om de stijl te bewerken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4" name="Content Placeholder 3"/>
          <p:cNvSpPr>
            <a:spLocks noGrp="1"/>
          </p:cNvSpPr>
          <p:nvPr>
            <p:ph sz="half" idx="2"/>
          </p:nvPr>
        </p:nvSpPr>
        <p:spPr>
          <a:xfrm>
            <a:off x="520713" y="3905482"/>
            <a:ext cx="3198096"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6" name="Content Placeholder 5"/>
          <p:cNvSpPr>
            <a:spLocks noGrp="1"/>
          </p:cNvSpPr>
          <p:nvPr>
            <p:ph sz="quarter" idx="4"/>
          </p:nvPr>
        </p:nvSpPr>
        <p:spPr>
          <a:xfrm>
            <a:off x="3827086" y="3905482"/>
            <a:ext cx="3213847"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6960AB4-83C9-4B81-82CF-CC5F54876D15}" type="datetimeFigureOut">
              <a:rPr lang="nl-NL" smtClean="0"/>
              <a:t>2-5-2019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1045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6960AB4-83C9-4B81-82CF-CC5F54876D15}" type="datetimeFigureOut">
              <a:rPr lang="nl-NL" smtClean="0"/>
              <a:t>2-5-2019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89872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60AB4-83C9-4B81-82CF-CC5F54876D15}" type="datetimeFigureOut">
              <a:rPr lang="nl-NL" smtClean="0"/>
              <a:t>2-5-2019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73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2408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14678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6960AB4-83C9-4B81-82CF-CC5F54876D15}" type="datetimeFigureOut">
              <a:rPr lang="nl-NL" smtClean="0"/>
              <a:t>2-5-2019</a:t>
            </a:fld>
            <a:endParaRPr lang="nl-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7820FEC-4866-4451-8B8F-95B406683E64}" type="slidenum">
              <a:rPr lang="nl-NL" smtClean="0"/>
              <a:t>‹nr.›</a:t>
            </a:fld>
            <a:endParaRPr lang="nl-NL"/>
          </a:p>
        </p:txBody>
      </p:sp>
    </p:spTree>
    <p:extLst>
      <p:ext uri="{BB962C8B-B14F-4D97-AF65-F5344CB8AC3E}">
        <p14:creationId xmlns:p14="http://schemas.microsoft.com/office/powerpoint/2010/main" val="2716847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anmelden@kwf.n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437" y="9711955"/>
            <a:ext cx="4665064" cy="548468"/>
          </a:xfrm>
          <a:prstGeom prst="rect">
            <a:avLst/>
          </a:prstGeom>
        </p:spPr>
      </p:pic>
      <p:sp>
        <p:nvSpPr>
          <p:cNvPr id="8" name="Rechthoek 7"/>
          <p:cNvSpPr/>
          <p:nvPr/>
        </p:nvSpPr>
        <p:spPr>
          <a:xfrm>
            <a:off x="2665925" y="3538094"/>
            <a:ext cx="4665064" cy="5747727"/>
          </a:xfrm>
          <a:prstGeom prst="rect">
            <a:avLst/>
          </a:prstGeom>
        </p:spPr>
        <p:txBody>
          <a:bodyPr wrap="square">
            <a:spAutoFit/>
          </a:bodyPr>
          <a:lstStyle/>
          <a:p>
            <a:r>
              <a:rPr lang="nl-NL" sz="1050" dirty="0">
                <a:latin typeface="KWFFedraSans-Bold" panose="02000803090000020004" pitchFamily="2" charset="0"/>
              </a:rPr>
              <a:t>Functieomschrijving</a:t>
            </a:r>
          </a:p>
          <a:p>
            <a:r>
              <a:rPr lang="nl-NL" sz="1050" dirty="0">
                <a:latin typeface="KWFFedraSans" panose="02000503090000020004" pitchFamily="2" charset="0"/>
              </a:rPr>
              <a:t>Als penningmeester beheer je de financiën van het KWF-collecteteam in jouw gemeente. Samen met de voorzitter, secretaris en collectecoördinator vorm je het bestuur van dit vrijwilligersteam. </a:t>
            </a:r>
          </a:p>
          <a:p>
            <a:endParaRPr lang="nl-NL" sz="1050" dirty="0">
              <a:latin typeface="KWFFedraSans" panose="02000503090000020004" pitchFamily="2" charset="0"/>
            </a:endParaRPr>
          </a:p>
          <a:p>
            <a:r>
              <a:rPr lang="nl-NL" sz="1050" dirty="0">
                <a:latin typeface="KWFFedraSans" panose="02000503090000020004" pitchFamily="2" charset="0"/>
              </a:rPr>
              <a:t>Jouw </a:t>
            </a:r>
            <a:r>
              <a:rPr lang="nl-NL" sz="1050" b="1" dirty="0">
                <a:latin typeface="KWFFedraSans" panose="02000503090000020004" pitchFamily="2" charset="0"/>
              </a:rPr>
              <a:t>taken</a:t>
            </a:r>
            <a:r>
              <a:rPr lang="nl-NL" sz="1050" dirty="0">
                <a:latin typeface="KWFFedraSans" panose="02000503090000020004" pitchFamily="2" charset="0"/>
              </a:rPr>
              <a:t> als penningmeester bestaan o.a. uit: </a:t>
            </a:r>
          </a:p>
          <a:p>
            <a:pPr marL="171450" indent="-171450">
              <a:buFont typeface="Arial" panose="020B0604020202020204" pitchFamily="34" charset="0"/>
              <a:buChar char="•"/>
            </a:pPr>
            <a:r>
              <a:rPr lang="nl-NL" sz="1050" dirty="0">
                <a:latin typeface="KWFFedraSans" panose="02000503090000020004" pitchFamily="2" charset="0"/>
              </a:rPr>
              <a:t>verantwoordelijk voor inning en storten opbrengsten, </a:t>
            </a:r>
            <a:br>
              <a:rPr lang="nl-NL" sz="1050" dirty="0">
                <a:latin typeface="KWFFedraSans" panose="02000503090000020004" pitchFamily="2" charset="0"/>
              </a:rPr>
            </a:br>
            <a:r>
              <a:rPr lang="nl-NL" sz="1050" dirty="0">
                <a:latin typeface="KWFFedraSans" panose="02000503090000020004" pitchFamily="2" charset="0"/>
              </a:rPr>
              <a:t>financiële administratie en jaarafrekening </a:t>
            </a:r>
          </a:p>
          <a:p>
            <a:pPr marL="171450" indent="-171450">
              <a:buFont typeface="Arial" panose="020B0604020202020204" pitchFamily="34" charset="0"/>
              <a:buChar char="•"/>
            </a:pPr>
            <a:r>
              <a:rPr lang="nl-NL" sz="1050" dirty="0">
                <a:latin typeface="KWFFedraSans" panose="02000503090000020004" pitchFamily="2" charset="0"/>
              </a:rPr>
              <a:t>realiseren van de financiële doelstellingen </a:t>
            </a:r>
          </a:p>
          <a:p>
            <a:pPr marL="171450" indent="-171450">
              <a:buFont typeface="Arial" panose="020B0604020202020204" pitchFamily="34" charset="0"/>
              <a:buChar char="•"/>
            </a:pPr>
            <a:r>
              <a:rPr lang="nl-NL" sz="1050" dirty="0">
                <a:latin typeface="KWFFedraSans" panose="02000503090000020004" pitchFamily="2" charset="0"/>
              </a:rPr>
              <a:t>contact onderhouden met de plaatselijke bank </a:t>
            </a:r>
          </a:p>
          <a:p>
            <a:pPr marL="171450" indent="-171450">
              <a:buFont typeface="Arial" panose="020B0604020202020204" pitchFamily="34" charset="0"/>
              <a:buChar char="•"/>
            </a:pPr>
            <a:r>
              <a:rPr lang="nl-NL" sz="1050" dirty="0">
                <a:latin typeface="KWFFedraSans" panose="02000503090000020004" pitchFamily="2" charset="0"/>
              </a:rPr>
              <a:t>deelnemen aan bestuursvergaderingen </a:t>
            </a:r>
          </a:p>
          <a:p>
            <a:pPr marL="171450" indent="-171450">
              <a:buFont typeface="Arial" panose="020B0604020202020204" pitchFamily="34" charset="0"/>
              <a:buChar char="•"/>
            </a:pPr>
            <a:r>
              <a:rPr lang="nl-NL" sz="1050" dirty="0">
                <a:latin typeface="KWFFedraSans" panose="02000503090000020004" pitchFamily="2" charset="0"/>
              </a:rPr>
              <a:t>periodiek rapporteren over de financiële resultaten binnen het lokale KWF-team</a:t>
            </a:r>
          </a:p>
          <a:p>
            <a:endParaRPr lang="nl-NL" sz="1050" dirty="0">
              <a:latin typeface="KWFFedraSans-Bold" panose="02000803090000020004" pitchFamily="2" charset="0"/>
            </a:endParaRPr>
          </a:p>
          <a:p>
            <a:r>
              <a:rPr lang="nl-NL" sz="1050" dirty="0">
                <a:latin typeface="KWFFedraSans-Bold" panose="02000803090000020004" pitchFamily="2" charset="0"/>
              </a:rPr>
              <a:t>Gewenst profiel </a:t>
            </a:r>
          </a:p>
          <a:p>
            <a:pPr marL="171450" indent="-171450">
              <a:buFont typeface="Arial" panose="020B0604020202020204" pitchFamily="34" charset="0"/>
              <a:buChar char="•"/>
            </a:pPr>
            <a:r>
              <a:rPr lang="nl-NL" sz="1050" dirty="0">
                <a:latin typeface="KWFFedraSans" panose="02000503090000020004" pitchFamily="2" charset="0"/>
              </a:rPr>
              <a:t>teamspeler met een financiële achtergrond </a:t>
            </a:r>
          </a:p>
          <a:p>
            <a:pPr marL="171450" indent="-171450">
              <a:buFont typeface="Arial" panose="020B0604020202020204" pitchFamily="34" charset="0"/>
              <a:buChar char="•"/>
            </a:pPr>
            <a:r>
              <a:rPr lang="nl-NL" sz="1050" dirty="0">
                <a:latin typeface="KWFFedraSans" panose="02000503090000020004" pitchFamily="2" charset="0"/>
              </a:rPr>
              <a:t>goede beheersing van de Nederlandse taal in woord en geschrift </a:t>
            </a:r>
          </a:p>
          <a:p>
            <a:pPr marL="171450" indent="-171450">
              <a:buFont typeface="Arial" panose="020B0604020202020204" pitchFamily="34" charset="0"/>
              <a:buChar char="•"/>
            </a:pPr>
            <a:r>
              <a:rPr lang="nl-NL" sz="1050" dirty="0">
                <a:latin typeface="KWFFedraSans" panose="02000503090000020004" pitchFamily="2" charset="0"/>
              </a:rPr>
              <a:t>woonachtig in en idealiter netwerk hebbend binnen de gemeente </a:t>
            </a:r>
          </a:p>
          <a:p>
            <a:pPr marL="171450" indent="-171450">
              <a:buFont typeface="Arial" panose="020B0604020202020204" pitchFamily="34" charset="0"/>
              <a:buChar char="•"/>
            </a:pPr>
            <a:r>
              <a:rPr lang="nl-NL" sz="1050" dirty="0">
                <a:latin typeface="KWFFedraSans" panose="02000503090000020004" pitchFamily="2" charset="0"/>
              </a:rPr>
              <a:t>online vaardig, nauwkeurig en betrouwbaar </a:t>
            </a:r>
          </a:p>
          <a:p>
            <a:pPr marL="171450" indent="-171450">
              <a:buFont typeface="Arial" panose="020B0604020202020204" pitchFamily="34" charset="0"/>
              <a:buChar char="•"/>
            </a:pPr>
            <a:r>
              <a:rPr lang="nl-NL" sz="1050" dirty="0">
                <a:latin typeface="KWFFedraSans" panose="02000503090000020004" pitchFamily="2" charset="0"/>
              </a:rPr>
              <a:t>klantgericht </a:t>
            </a:r>
          </a:p>
          <a:p>
            <a:endParaRPr lang="nl-NL" sz="1050" dirty="0">
              <a:latin typeface="KWFFedraSans-Bold" panose="02000803090000020004" pitchFamily="2" charset="0"/>
            </a:endParaRPr>
          </a:p>
          <a:p>
            <a:r>
              <a:rPr lang="nl-NL" sz="1050" dirty="0">
                <a:latin typeface="KWFFedraSans-Bold" panose="02000803090000020004" pitchFamily="2" charset="0"/>
              </a:rPr>
              <a:t>Wij bieden </a:t>
            </a:r>
          </a:p>
          <a:p>
            <a:pPr marL="171450" indent="-171450">
              <a:buFont typeface="Arial" panose="020B0604020202020204" pitchFamily="34" charset="0"/>
              <a:buChar char="•"/>
            </a:pPr>
            <a:r>
              <a:rPr lang="nl-NL" sz="1050" dirty="0">
                <a:latin typeface="KWFFedraSans" panose="02000503090000020004" pitchFamily="2" charset="0"/>
              </a:rPr>
              <a:t>begeleiding door het KWF-hoofdkantoor </a:t>
            </a:r>
          </a:p>
          <a:p>
            <a:pPr marL="171450" indent="-171450">
              <a:buFont typeface="Arial" panose="020B0604020202020204" pitchFamily="34" charset="0"/>
              <a:buChar char="•"/>
            </a:pPr>
            <a:r>
              <a:rPr lang="nl-NL" sz="1050" dirty="0">
                <a:latin typeface="KWFFedraSans" panose="02000503090000020004" pitchFamily="2" charset="0"/>
              </a:rPr>
              <a:t>de (digitale) nieuwsbrief voor vrijwilligers </a:t>
            </a:r>
          </a:p>
          <a:p>
            <a:pPr marL="171450" indent="-171450">
              <a:buFont typeface="Arial" panose="020B0604020202020204" pitchFamily="34" charset="0"/>
              <a:buChar char="•"/>
            </a:pPr>
            <a:r>
              <a:rPr lang="nl-NL" sz="1050" dirty="0">
                <a:latin typeface="KWFFedraSans" panose="02000503090000020004" pitchFamily="2" charset="0"/>
              </a:rPr>
              <a:t>bijeenkomsten met andere collecteteams en vrijwilligers </a:t>
            </a:r>
          </a:p>
          <a:p>
            <a:pPr marL="171450" indent="-171450">
              <a:buFont typeface="Arial" panose="020B0604020202020204" pitchFamily="34" charset="0"/>
              <a:buChar char="•"/>
            </a:pPr>
            <a:r>
              <a:rPr lang="nl-NL" sz="1050" dirty="0">
                <a:latin typeface="KWFFedraSans" panose="02000503090000020004" pitchFamily="2" charset="0"/>
              </a:rPr>
              <a:t>de mogelijkheid om waardevolle kennis en ervaring op te doen </a:t>
            </a:r>
          </a:p>
          <a:p>
            <a:pPr marL="171450" indent="-171450">
              <a:buFont typeface="Arial" panose="020B0604020202020204" pitchFamily="34" charset="0"/>
              <a:buChar char="•"/>
            </a:pPr>
            <a:r>
              <a:rPr lang="nl-NL" sz="1050" dirty="0">
                <a:latin typeface="KWFFedraSans" panose="02000503090000020004" pitchFamily="2" charset="0"/>
              </a:rPr>
              <a:t>de kans om te investeren in leven </a:t>
            </a:r>
          </a:p>
          <a:p>
            <a:endParaRPr lang="nl-NL" sz="1050" dirty="0">
              <a:latin typeface="KWFFedraSans" panose="02000503090000020004" pitchFamily="2" charset="0"/>
            </a:endParaRPr>
          </a:p>
          <a:p>
            <a:r>
              <a:rPr lang="nl-NL" sz="1050" dirty="0">
                <a:latin typeface="KWFFedraSans-Bold" panose="02000803090000020004" pitchFamily="2" charset="0"/>
              </a:rPr>
              <a:t>Aanmelden</a:t>
            </a:r>
          </a:p>
          <a:p>
            <a:r>
              <a:rPr lang="nl-NL" sz="1050" dirty="0">
                <a:latin typeface="KWFFedraSans" panose="02000503090000020004" pitchFamily="2" charset="0"/>
              </a:rPr>
              <a:t>Ben je enthousiast geworden en wil je jouw talent vrijwillig inzetten? Solliciteer direct - met cv en korte motivatie - per mail via </a:t>
            </a:r>
            <a:r>
              <a:rPr lang="nl-NL" sz="1050" dirty="0">
                <a:latin typeface="KWFFedraSans" panose="02000503090000020004" pitchFamily="2" charset="0"/>
                <a:hlinkClick r:id="rId3"/>
              </a:rPr>
              <a:t>aanmelden@kwf.nl</a:t>
            </a:r>
            <a:r>
              <a:rPr lang="nl-NL" sz="1050" dirty="0">
                <a:latin typeface="KWFFedraSans" panose="02000503090000020004" pitchFamily="2" charset="0"/>
              </a:rPr>
              <a:t>. Of neem voor meer informatie contact op met ons Servicepunt Vrijwilligers via 020 – 5700 590.</a:t>
            </a:r>
          </a:p>
          <a:p>
            <a:endParaRPr lang="nl-NL" sz="1050" dirty="0">
              <a:latin typeface="KWFFedraSans" panose="02000503090000020004" pitchFamily="2" charset="0"/>
            </a:endParaRPr>
          </a:p>
        </p:txBody>
      </p:sp>
      <p:sp>
        <p:nvSpPr>
          <p:cNvPr id="9" name="Rechthoek 8"/>
          <p:cNvSpPr/>
          <p:nvPr/>
        </p:nvSpPr>
        <p:spPr>
          <a:xfrm>
            <a:off x="2665926" y="524538"/>
            <a:ext cx="4533364" cy="1546577"/>
          </a:xfrm>
          <a:prstGeom prst="rect">
            <a:avLst/>
          </a:prstGeom>
        </p:spPr>
        <p:txBody>
          <a:bodyPr wrap="square">
            <a:spAutoFit/>
          </a:bodyPr>
          <a:lstStyle/>
          <a:p>
            <a:r>
              <a:rPr lang="nl-NL" sz="1050" dirty="0">
                <a:latin typeface="KWFFedraSans" panose="02000503090000020004" pitchFamily="2" charset="0"/>
              </a:rPr>
              <a:t>Iedereen wordt vroeg of laat met kanker geconfronteerd: 1 op de 3 Nederlanders krijgt kanker. KWF Kankerbestrijding financiert kankeronderzoek en ondersteunt patiënten. Om dit mogelijk te maken zamelen we zo veel mogelijk geld in.</a:t>
            </a:r>
          </a:p>
          <a:p>
            <a:endParaRPr lang="nl-NL" sz="1050" dirty="0">
              <a:latin typeface="KWFFedraSans" panose="02000503090000020004" pitchFamily="2" charset="0"/>
            </a:endParaRPr>
          </a:p>
          <a:p>
            <a:r>
              <a:rPr lang="nl-NL" sz="1050" dirty="0">
                <a:latin typeface="KWFFedraSans" panose="02000503090000020004" pitchFamily="2" charset="0"/>
              </a:rPr>
              <a:t>Wil jij KWF steunen en samen toewerken naar een wereld waarin kanker niet langer een dodelijke ziekte is? Heb je vrije uren over en herken jij jezelf in onderstaand profiel? Dan is deze </a:t>
            </a:r>
            <a:r>
              <a:rPr lang="nl-NL" sz="1050" b="1" dirty="0">
                <a:latin typeface="KWFFedraSans" panose="02000503090000020004" pitchFamily="2" charset="0"/>
              </a:rPr>
              <a:t>vrijwilligers-functie</a:t>
            </a:r>
            <a:r>
              <a:rPr lang="nl-NL" sz="1050" dirty="0">
                <a:latin typeface="KWFFedraSans" panose="02000503090000020004" pitchFamily="2" charset="0"/>
              </a:rPr>
              <a:t> misschien iets voor jou!</a:t>
            </a:r>
          </a:p>
        </p:txBody>
      </p:sp>
      <p:sp>
        <p:nvSpPr>
          <p:cNvPr id="10" name="Rechthoek 9"/>
          <p:cNvSpPr/>
          <p:nvPr/>
        </p:nvSpPr>
        <p:spPr>
          <a:xfrm>
            <a:off x="2665926" y="2408488"/>
            <a:ext cx="4626873" cy="1031051"/>
          </a:xfrm>
          <a:prstGeom prst="rect">
            <a:avLst/>
          </a:prstGeom>
        </p:spPr>
        <p:txBody>
          <a:bodyPr wrap="square">
            <a:spAutoFit/>
          </a:bodyPr>
          <a:lstStyle/>
          <a:p>
            <a:r>
              <a:rPr lang="nl-NL" sz="2800" dirty="0">
                <a:solidFill>
                  <a:schemeClr val="accent1"/>
                </a:solidFill>
                <a:latin typeface="KWFFedraSans-Bold" panose="02000803090000020004" pitchFamily="2" charset="0"/>
              </a:rPr>
              <a:t>Penningmeester</a:t>
            </a:r>
            <a:endParaRPr lang="nl-NL" sz="3600" dirty="0">
              <a:solidFill>
                <a:schemeClr val="accent1"/>
              </a:solidFill>
              <a:latin typeface="KWFFedraSans-Bold" panose="02000803090000020004" pitchFamily="2" charset="0"/>
            </a:endParaRPr>
          </a:p>
          <a:p>
            <a:r>
              <a:rPr lang="nl-NL" sz="1100" dirty="0">
                <a:latin typeface="KWFFedraSans-Bold" panose="02000803090000020004" pitchFamily="2" charset="0"/>
              </a:rPr>
              <a:t>Tijdsbesteding: ca. 4 uur p/maand </a:t>
            </a:r>
            <a:br>
              <a:rPr lang="nl-NL" sz="1100" dirty="0">
                <a:latin typeface="KWFFedraSans-Bold" panose="02000803090000020004" pitchFamily="2" charset="0"/>
              </a:rPr>
            </a:br>
            <a:r>
              <a:rPr lang="nl-NL" sz="1100" dirty="0">
                <a:latin typeface="KWFFedraSans-Bold" panose="02000803090000020004" pitchFamily="2" charset="0"/>
              </a:rPr>
              <a:t>piek rondom de KWF-collecteweek 1</a:t>
            </a:r>
            <a:r>
              <a:rPr lang="nl-NL" sz="1100" baseline="30000" dirty="0">
                <a:latin typeface="KWFFedraSans-Bold" panose="02000803090000020004" pitchFamily="2" charset="0"/>
              </a:rPr>
              <a:t>e</a:t>
            </a:r>
            <a:r>
              <a:rPr lang="nl-NL" sz="1100" dirty="0">
                <a:latin typeface="KWFFedraSans-Bold" panose="02000803090000020004" pitchFamily="2" charset="0"/>
              </a:rPr>
              <a:t> week september </a:t>
            </a:r>
            <a:br>
              <a:rPr lang="nl-NL" sz="1100" dirty="0">
                <a:latin typeface="KWFFedraSans-Bold" panose="02000803090000020004" pitchFamily="2" charset="0"/>
              </a:rPr>
            </a:br>
            <a:r>
              <a:rPr lang="nl-NL" sz="1100" dirty="0">
                <a:latin typeface="KWFFedraSans-Bold" panose="02000803090000020004" pitchFamily="2" charset="0"/>
              </a:rPr>
              <a:t>(2019: 1 t/m 7 september)</a:t>
            </a:r>
            <a:endParaRPr lang="nl-NL" sz="1100" dirty="0">
              <a:latin typeface="KWFFedraSans" panose="02000503090000020004" pitchFamily="2" charset="0"/>
            </a:endParaRPr>
          </a:p>
        </p:txBody>
      </p:sp>
      <p:pic>
        <p:nvPicPr>
          <p:cNvPr id="11" name="Afbeelding 10">
            <a:extLst>
              <a:ext uri="{FF2B5EF4-FFF2-40B4-BE49-F238E27FC236}">
                <a16:creationId xmlns:a16="http://schemas.microsoft.com/office/drawing/2014/main" id="{43E640FC-634D-417E-82ED-77005B720BAF}"/>
              </a:ext>
            </a:extLst>
          </p:cNvPr>
          <p:cNvPicPr>
            <a:picLocks noChangeAspect="1"/>
          </p:cNvPicPr>
          <p:nvPr/>
        </p:nvPicPr>
        <p:blipFill>
          <a:blip r:embed="rId4"/>
          <a:stretch>
            <a:fillRect/>
          </a:stretch>
        </p:blipFill>
        <p:spPr>
          <a:xfrm>
            <a:off x="0" y="0"/>
            <a:ext cx="2377270" cy="9493624"/>
          </a:xfrm>
          <a:prstGeom prst="rect">
            <a:avLst/>
          </a:prstGeom>
        </p:spPr>
      </p:pic>
    </p:spTree>
    <p:extLst>
      <p:ext uri="{BB962C8B-B14F-4D97-AF65-F5344CB8AC3E}">
        <p14:creationId xmlns:p14="http://schemas.microsoft.com/office/powerpoint/2010/main" val="418859185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137</Words>
  <Application>Microsoft Office PowerPoint</Application>
  <PresentationFormat>Aangepast</PresentationFormat>
  <Paragraphs>31</Paragraphs>
  <Slides>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vt:i4>
      </vt:variant>
    </vt:vector>
  </HeadingPairs>
  <TitlesOfParts>
    <vt:vector size="7" baseType="lpstr">
      <vt:lpstr>Arial</vt:lpstr>
      <vt:lpstr>Calibri</vt:lpstr>
      <vt:lpstr>Calibri Light</vt:lpstr>
      <vt:lpstr>KWFFedraSans</vt:lpstr>
      <vt:lpstr>KWFFedraSans-Bold</vt:lpstr>
      <vt:lpstr>Kantoorthema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Deirdre Fabery de Jonge</dc:creator>
  <cp:lastModifiedBy>Matthea van der Veen</cp:lastModifiedBy>
  <cp:revision>31</cp:revision>
  <dcterms:created xsi:type="dcterms:W3CDTF">2018-02-06T12:36:03Z</dcterms:created>
  <dcterms:modified xsi:type="dcterms:W3CDTF">2019-05-02T11:54:42Z</dcterms:modified>
</cp:coreProperties>
</file>