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59675" cy="1069181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24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nl-NL"/>
              <a:t>Klik om de stijl te bewerken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376724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57151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36267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28121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nl-NL"/>
              <a:t>Klik om de stijl te bewerken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79309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1856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nl-NL"/>
              <a:t>Klik om de stijl te bewerken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4" name="Content Placeholder 3"/>
          <p:cNvSpPr>
            <a:spLocks noGrp="1"/>
          </p:cNvSpPr>
          <p:nvPr>
            <p:ph sz="half" idx="2"/>
          </p:nvPr>
        </p:nvSpPr>
        <p:spPr>
          <a:xfrm>
            <a:off x="520713" y="3905482"/>
            <a:ext cx="3198096"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6" name="Content Placeholder 5"/>
          <p:cNvSpPr>
            <a:spLocks noGrp="1"/>
          </p:cNvSpPr>
          <p:nvPr>
            <p:ph sz="quarter" idx="4"/>
          </p:nvPr>
        </p:nvSpPr>
        <p:spPr>
          <a:xfrm>
            <a:off x="3827086" y="3905482"/>
            <a:ext cx="3213847"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6960AB4-83C9-4B81-82CF-CC5F54876D15}" type="datetimeFigureOut">
              <a:rPr lang="nl-NL" smtClean="0"/>
              <a:t>2-5-2019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1045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6960AB4-83C9-4B81-82CF-CC5F54876D15}" type="datetimeFigureOut">
              <a:rPr lang="nl-NL" smtClean="0"/>
              <a:t>2-5-2019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89872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60AB4-83C9-4B81-82CF-CC5F54876D15}" type="datetimeFigureOut">
              <a:rPr lang="nl-NL" smtClean="0"/>
              <a:t>2-5-2019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73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2408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14678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6960AB4-83C9-4B81-82CF-CC5F54876D15}" type="datetimeFigureOut">
              <a:rPr lang="nl-NL" smtClean="0"/>
              <a:t>2-5-2019</a:t>
            </a:fld>
            <a:endParaRPr lang="nl-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7820FEC-4866-4451-8B8F-95B406683E64}" type="slidenum">
              <a:rPr lang="nl-NL" smtClean="0"/>
              <a:t>‹nr.›</a:t>
            </a:fld>
            <a:endParaRPr lang="nl-NL"/>
          </a:p>
        </p:txBody>
      </p:sp>
    </p:spTree>
    <p:extLst>
      <p:ext uri="{BB962C8B-B14F-4D97-AF65-F5344CB8AC3E}">
        <p14:creationId xmlns:p14="http://schemas.microsoft.com/office/powerpoint/2010/main" val="2716847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anmelden@kwf.n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437" y="9711955"/>
            <a:ext cx="4665064" cy="548468"/>
          </a:xfrm>
          <a:prstGeom prst="rect">
            <a:avLst/>
          </a:prstGeom>
        </p:spPr>
      </p:pic>
      <p:sp>
        <p:nvSpPr>
          <p:cNvPr id="8" name="Rechthoek 7"/>
          <p:cNvSpPr/>
          <p:nvPr/>
        </p:nvSpPr>
        <p:spPr>
          <a:xfrm>
            <a:off x="2595282" y="3148131"/>
            <a:ext cx="4867835" cy="6878806"/>
          </a:xfrm>
          <a:prstGeom prst="rect">
            <a:avLst/>
          </a:prstGeom>
        </p:spPr>
        <p:txBody>
          <a:bodyPr wrap="square">
            <a:spAutoFit/>
          </a:bodyPr>
          <a:lstStyle/>
          <a:p>
            <a:r>
              <a:rPr lang="nl-NL" sz="1050" dirty="0">
                <a:latin typeface="KWFFedraSans-Bold" panose="02000803090000020004" pitchFamily="2" charset="0"/>
              </a:rPr>
              <a:t>Functieomschrijving</a:t>
            </a:r>
          </a:p>
          <a:p>
            <a:r>
              <a:rPr lang="nl-NL" sz="1050" dirty="0">
                <a:latin typeface="KWFFedraSans" panose="02000503090000020004" pitchFamily="2" charset="0"/>
              </a:rPr>
              <a:t>Tijdens de collecteweek gaan jaarlijks ca. 80.000 collectanten langs de deur. KWF organiseert ook straatcollectes: in teamverband collecteren op drukke plekken. Als straatcollecte-organisator regel je alles rondom dit type collecte in jouw woonplaats. Je kiest één of meerdere geschikte locaties uit en stelt collecteteams samen om deze locatie te bemannen, bijv. door contact te leggen met bedrijven, scholen of verenigingen. Deze collectanten instrueer en enthousiasmeer je voor een goed resultaat. </a:t>
            </a:r>
          </a:p>
          <a:p>
            <a:endParaRPr lang="nl-NL" sz="1050" dirty="0">
              <a:latin typeface="KWFFedraSans" panose="02000503090000020004" pitchFamily="2" charset="0"/>
            </a:endParaRPr>
          </a:p>
          <a:p>
            <a:r>
              <a:rPr lang="nl-NL" sz="1050" dirty="0">
                <a:latin typeface="KWFFedraSans" panose="02000503090000020004" pitchFamily="2" charset="0"/>
              </a:rPr>
              <a:t>Jouw </a:t>
            </a:r>
            <a:r>
              <a:rPr lang="nl-NL" sz="1050" b="1" dirty="0">
                <a:latin typeface="KWFFedraSans" panose="02000503090000020004" pitchFamily="2" charset="0"/>
              </a:rPr>
              <a:t>taken</a:t>
            </a:r>
            <a:r>
              <a:rPr lang="nl-NL" sz="1050" dirty="0">
                <a:latin typeface="KWFFedraSans" panose="02000503090000020004" pitchFamily="2" charset="0"/>
              </a:rPr>
              <a:t> als straatcollecte-organisator bestaan o.a. uit: </a:t>
            </a:r>
          </a:p>
          <a:p>
            <a:pPr marL="171450" indent="-171450">
              <a:buFont typeface="Arial" panose="020B0604020202020204" pitchFamily="34" charset="0"/>
              <a:buChar char="•"/>
            </a:pPr>
            <a:r>
              <a:rPr lang="nl-NL" sz="1050" dirty="0">
                <a:latin typeface="KWFFedraSans" panose="02000503090000020004" pitchFamily="2" charset="0"/>
              </a:rPr>
              <a:t>het organiseren van een straatcollecte op één of meerdere locaties in jouw woonplaats</a:t>
            </a:r>
          </a:p>
          <a:p>
            <a:pPr marL="171450" indent="-171450">
              <a:buFont typeface="Arial" panose="020B0604020202020204" pitchFamily="34" charset="0"/>
              <a:buChar char="•"/>
            </a:pPr>
            <a:r>
              <a:rPr lang="nl-NL" sz="1050" dirty="0">
                <a:latin typeface="KWFFedraSans" panose="02000503090000020004" pitchFamily="2" charset="0"/>
              </a:rPr>
              <a:t>het werven van teams om de straatcollecte(s) te bemannen </a:t>
            </a:r>
          </a:p>
          <a:p>
            <a:pPr marL="171450" indent="-171450">
              <a:buFont typeface="Arial" panose="020B0604020202020204" pitchFamily="34" charset="0"/>
              <a:buChar char="•"/>
            </a:pPr>
            <a:r>
              <a:rPr lang="nl-NL" sz="1050" dirty="0">
                <a:latin typeface="KWFFedraSans" panose="02000503090000020004" pitchFamily="2" charset="0"/>
              </a:rPr>
              <a:t>coördineren van de collectematerialen</a:t>
            </a:r>
          </a:p>
          <a:p>
            <a:pPr marL="171450" indent="-171450">
              <a:buFont typeface="Arial" panose="020B0604020202020204" pitchFamily="34" charset="0"/>
              <a:buChar char="•"/>
            </a:pPr>
            <a:r>
              <a:rPr lang="nl-NL" sz="1050" dirty="0">
                <a:latin typeface="KWFFedraSans" panose="02000503090000020004" pitchFamily="2" charset="0"/>
              </a:rPr>
              <a:t>actieve eigen deelname aan de straatcollecte (voorbeeldfunctie) </a:t>
            </a:r>
          </a:p>
          <a:p>
            <a:pPr marL="171450" indent="-171450">
              <a:buFont typeface="Arial" panose="020B0604020202020204" pitchFamily="34" charset="0"/>
              <a:buChar char="•"/>
            </a:pPr>
            <a:r>
              <a:rPr lang="nl-NL" sz="1050" dirty="0">
                <a:latin typeface="KWFFedraSans" panose="02000503090000020004" pitchFamily="2" charset="0"/>
              </a:rPr>
              <a:t>samenwerking en afstemming met de lokale collectecoördinator </a:t>
            </a:r>
          </a:p>
          <a:p>
            <a:pPr marL="171450" indent="-171450">
              <a:buFont typeface="Arial" panose="020B0604020202020204" pitchFamily="34" charset="0"/>
              <a:buChar char="•"/>
            </a:pPr>
            <a:r>
              <a:rPr lang="nl-NL" sz="1050" dirty="0">
                <a:latin typeface="KWFFedraSans" panose="02000503090000020004" pitchFamily="2" charset="0"/>
              </a:rPr>
              <a:t>tellen en afstorten van de opbrengst en het informeren van je team </a:t>
            </a:r>
          </a:p>
          <a:p>
            <a:endParaRPr lang="nl-NL" sz="1050" dirty="0">
              <a:latin typeface="KWFFedraSans" panose="02000503090000020004" pitchFamily="2" charset="0"/>
            </a:endParaRPr>
          </a:p>
          <a:p>
            <a:r>
              <a:rPr lang="nl-NL" sz="1050" dirty="0">
                <a:latin typeface="KWFFedraSans-Bold" panose="02000803090000020004" pitchFamily="2" charset="0"/>
              </a:rPr>
              <a:t> Gewenst profiel </a:t>
            </a:r>
          </a:p>
          <a:p>
            <a:pPr marL="171450" indent="-171450">
              <a:buFont typeface="Arial" panose="020B0604020202020204" pitchFamily="34" charset="0"/>
              <a:buChar char="•"/>
            </a:pPr>
            <a:r>
              <a:rPr lang="nl-NL" sz="1050" dirty="0">
                <a:latin typeface="KWFFedraSans" panose="02000503090000020004" pitchFamily="2" charset="0"/>
              </a:rPr>
              <a:t>een echte aanpakker; sterke en gestructureerde organisator </a:t>
            </a:r>
          </a:p>
          <a:p>
            <a:pPr marL="171450" indent="-171450">
              <a:buFont typeface="Arial" panose="020B0604020202020204" pitchFamily="34" charset="0"/>
              <a:buChar char="•"/>
            </a:pPr>
            <a:r>
              <a:rPr lang="nl-NL" sz="1050" dirty="0">
                <a:latin typeface="KWFFedraSans" panose="02000503090000020004" pitchFamily="2" charset="0"/>
              </a:rPr>
              <a:t>iemand die makkelijk contacten legt en graag samenwerkt </a:t>
            </a:r>
          </a:p>
          <a:p>
            <a:pPr marL="171450" indent="-171450">
              <a:buFont typeface="Arial" panose="020B0604020202020204" pitchFamily="34" charset="0"/>
              <a:buChar char="•"/>
            </a:pPr>
            <a:r>
              <a:rPr lang="nl-NL" sz="1050" dirty="0">
                <a:latin typeface="KWFFedraSans" panose="02000503090000020004" pitchFamily="2" charset="0"/>
              </a:rPr>
              <a:t>iemand die mensen op straat durft aan te spreken en in staat is dit te leren aan het team collectanten </a:t>
            </a:r>
          </a:p>
          <a:p>
            <a:pPr marL="171450" indent="-171450">
              <a:buFont typeface="Arial" panose="020B0604020202020204" pitchFamily="34" charset="0"/>
              <a:buChar char="•"/>
            </a:pPr>
            <a:r>
              <a:rPr lang="nl-NL" sz="1050" dirty="0">
                <a:latin typeface="KWFFedraSans" panose="02000503090000020004" pitchFamily="2" charset="0"/>
              </a:rPr>
              <a:t>enthousiast, betrouwbaar en online vaardig </a:t>
            </a:r>
          </a:p>
          <a:p>
            <a:pPr marL="171450" indent="-171450">
              <a:buFont typeface="Arial" panose="020B0604020202020204" pitchFamily="34" charset="0"/>
              <a:buChar char="•"/>
            </a:pPr>
            <a:r>
              <a:rPr lang="nl-NL" sz="1050" dirty="0">
                <a:latin typeface="KWFFedraSans" panose="02000503090000020004" pitchFamily="2" charset="0"/>
              </a:rPr>
              <a:t>idealiter een lokaal netwerk hebbend voor de werving van collecteteams</a:t>
            </a:r>
          </a:p>
          <a:p>
            <a:endParaRPr lang="nl-NL" sz="1050" dirty="0">
              <a:latin typeface="KWFFedraSans-Bold" panose="02000803090000020004" pitchFamily="2" charset="0"/>
            </a:endParaRPr>
          </a:p>
          <a:p>
            <a:r>
              <a:rPr lang="nl-NL" sz="1050" dirty="0">
                <a:latin typeface="KWFFedraSans-Bold" panose="02000803090000020004" pitchFamily="2" charset="0"/>
              </a:rPr>
              <a:t>Wij bieden </a:t>
            </a:r>
          </a:p>
          <a:p>
            <a:pPr marL="171450" indent="-171450">
              <a:buFont typeface="Arial" panose="020B0604020202020204" pitchFamily="34" charset="0"/>
              <a:buChar char="•"/>
            </a:pPr>
            <a:r>
              <a:rPr lang="nl-NL" sz="1050" dirty="0">
                <a:latin typeface="KWFFedraSans" panose="02000503090000020004" pitchFamily="2" charset="0"/>
              </a:rPr>
              <a:t>begeleiding door het KWF-hoofdkantoor </a:t>
            </a:r>
          </a:p>
          <a:p>
            <a:pPr marL="171450" indent="-171450">
              <a:buFont typeface="Arial" panose="020B0604020202020204" pitchFamily="34" charset="0"/>
              <a:buChar char="•"/>
            </a:pPr>
            <a:r>
              <a:rPr lang="nl-NL" sz="1050" dirty="0">
                <a:latin typeface="KWFFedraSans" panose="02000503090000020004" pitchFamily="2" charset="0"/>
              </a:rPr>
              <a:t>de (digitale) nieuwsbrief voor vrijwilligers </a:t>
            </a:r>
          </a:p>
          <a:p>
            <a:pPr marL="171450" indent="-171450">
              <a:buFont typeface="Arial" panose="020B0604020202020204" pitchFamily="34" charset="0"/>
              <a:buChar char="•"/>
            </a:pPr>
            <a:r>
              <a:rPr lang="nl-NL" sz="1050" dirty="0">
                <a:latin typeface="KWFFedraSans" panose="02000503090000020004" pitchFamily="2" charset="0"/>
              </a:rPr>
              <a:t>bijeenkomsten met andere collecteteams en vrijwilligers </a:t>
            </a:r>
          </a:p>
          <a:p>
            <a:pPr marL="171450" indent="-171450">
              <a:buFont typeface="Arial" panose="020B0604020202020204" pitchFamily="34" charset="0"/>
              <a:buChar char="•"/>
            </a:pPr>
            <a:r>
              <a:rPr lang="nl-NL" sz="1050" dirty="0">
                <a:latin typeface="KWFFedraSans" panose="02000503090000020004" pitchFamily="2" charset="0"/>
              </a:rPr>
              <a:t>de mogelijkheid om waardevolle kennis en ervaring op te doen </a:t>
            </a:r>
          </a:p>
          <a:p>
            <a:pPr marL="171450" indent="-171450">
              <a:buFont typeface="Arial" panose="020B0604020202020204" pitchFamily="34" charset="0"/>
              <a:buChar char="•"/>
            </a:pPr>
            <a:r>
              <a:rPr lang="nl-NL" sz="1050" dirty="0">
                <a:latin typeface="KWFFedraSans" panose="02000503090000020004" pitchFamily="2" charset="0"/>
              </a:rPr>
              <a:t>de kans om te investeren in leven </a:t>
            </a:r>
          </a:p>
          <a:p>
            <a:endParaRPr lang="nl-NL" sz="1050" dirty="0">
              <a:latin typeface="KWFFedraSans" panose="02000503090000020004" pitchFamily="2" charset="0"/>
            </a:endParaRPr>
          </a:p>
          <a:p>
            <a:r>
              <a:rPr lang="nl-NL" sz="1050" dirty="0">
                <a:latin typeface="KWFFedraSans-Bold" panose="02000803090000020004" pitchFamily="2" charset="0"/>
              </a:rPr>
              <a:t>Aanmelden</a:t>
            </a:r>
          </a:p>
          <a:p>
            <a:r>
              <a:rPr lang="nl-NL" sz="1050" dirty="0">
                <a:latin typeface="KWFFedraSans" panose="02000503090000020004" pitchFamily="2" charset="0"/>
              </a:rPr>
              <a:t>Ben je enthousiast geworden en wil je jouw talent vrijwillig inzetten? Solliciteer direct - met cv en korte motivatie - per mail via </a:t>
            </a:r>
            <a:r>
              <a:rPr lang="nl-NL" sz="1050" dirty="0">
                <a:latin typeface="KWFFedraSans" panose="02000503090000020004" pitchFamily="2" charset="0"/>
                <a:hlinkClick r:id="rId3"/>
              </a:rPr>
              <a:t>aanmelden@kwf.nl</a:t>
            </a:r>
            <a:r>
              <a:rPr lang="nl-NL" sz="1050" dirty="0">
                <a:latin typeface="KWFFedraSans" panose="02000503090000020004" pitchFamily="2" charset="0"/>
              </a:rPr>
              <a:t>. Of neem voor meer informatie contact op met ons Servicepunt Vrijwilligers via 020 – 5700 590.</a:t>
            </a:r>
          </a:p>
          <a:p>
            <a:endParaRPr lang="nl-NL" sz="1050" dirty="0">
              <a:latin typeface="KWFFedraSans" panose="02000503090000020004" pitchFamily="2" charset="0"/>
            </a:endParaRPr>
          </a:p>
        </p:txBody>
      </p:sp>
      <p:sp>
        <p:nvSpPr>
          <p:cNvPr id="9" name="Rechthoek 8"/>
          <p:cNvSpPr/>
          <p:nvPr/>
        </p:nvSpPr>
        <p:spPr>
          <a:xfrm>
            <a:off x="2599169" y="282492"/>
            <a:ext cx="4600121" cy="1546577"/>
          </a:xfrm>
          <a:prstGeom prst="rect">
            <a:avLst/>
          </a:prstGeom>
        </p:spPr>
        <p:txBody>
          <a:bodyPr wrap="square">
            <a:spAutoFit/>
          </a:bodyPr>
          <a:lstStyle/>
          <a:p>
            <a:r>
              <a:rPr lang="nl-NL" sz="1050" dirty="0">
                <a:latin typeface="KWFFedraSans" panose="02000503090000020004" pitchFamily="2" charset="0"/>
              </a:rPr>
              <a:t>Iedereen wordt vroeg of laat met kanker geconfronteerd: 1 op de 3 Nederlanders krijgt kanker. KWF Kankerbestrijding financiert kankeronderzoek en ondersteunt patiënten. Om dit mogelijk te maken zamelen we zo veel mogelijk geld in.</a:t>
            </a:r>
          </a:p>
          <a:p>
            <a:endParaRPr lang="nl-NL" sz="1050" dirty="0">
              <a:latin typeface="KWFFedraSans" panose="02000503090000020004" pitchFamily="2" charset="0"/>
            </a:endParaRPr>
          </a:p>
          <a:p>
            <a:r>
              <a:rPr lang="nl-NL" sz="1050" dirty="0">
                <a:latin typeface="KWFFedraSans" panose="02000503090000020004" pitchFamily="2" charset="0"/>
              </a:rPr>
              <a:t>Wil jij KWF steunen en samen toewerken naar een wereld waarin kanker niet langer een dodelijke ziekte is? Heb je vrije uren over en herken jij jezelf in onderstaand profiel? Dan is deze </a:t>
            </a:r>
            <a:r>
              <a:rPr lang="nl-NL" sz="1050" b="1" dirty="0">
                <a:latin typeface="KWFFedraSans" panose="02000503090000020004" pitchFamily="2" charset="0"/>
              </a:rPr>
              <a:t>vrijwilligers-functie</a:t>
            </a:r>
            <a:r>
              <a:rPr lang="nl-NL" sz="1050" dirty="0">
                <a:latin typeface="KWFFedraSans" panose="02000503090000020004" pitchFamily="2" charset="0"/>
              </a:rPr>
              <a:t> misschien iets voor jou!</a:t>
            </a:r>
          </a:p>
        </p:txBody>
      </p:sp>
      <p:sp>
        <p:nvSpPr>
          <p:cNvPr id="10" name="Rechthoek 9"/>
          <p:cNvSpPr/>
          <p:nvPr/>
        </p:nvSpPr>
        <p:spPr>
          <a:xfrm>
            <a:off x="2597792" y="1991631"/>
            <a:ext cx="4695007" cy="984885"/>
          </a:xfrm>
          <a:prstGeom prst="rect">
            <a:avLst/>
          </a:prstGeom>
        </p:spPr>
        <p:txBody>
          <a:bodyPr wrap="square">
            <a:spAutoFit/>
          </a:bodyPr>
          <a:lstStyle/>
          <a:p>
            <a:r>
              <a:rPr lang="nl-NL" sz="2500" dirty="0">
                <a:solidFill>
                  <a:schemeClr val="accent1"/>
                </a:solidFill>
                <a:latin typeface="KWFFedraSans-Bold" panose="02000803090000020004" pitchFamily="2" charset="0"/>
              </a:rPr>
              <a:t>Straatcollecte-organisator</a:t>
            </a:r>
          </a:p>
          <a:p>
            <a:r>
              <a:rPr lang="nl-NL" sz="1100" dirty="0">
                <a:latin typeface="KWFFedraSans-Bold" panose="02000803090000020004" pitchFamily="2" charset="0"/>
              </a:rPr>
              <a:t>Tijdsbesteding: ca. 3 uur p/maand, piek van ca. 8 uur p/week rondom de KWF-collecteweek 1</a:t>
            </a:r>
            <a:r>
              <a:rPr lang="nl-NL" sz="1100" baseline="30000" dirty="0">
                <a:latin typeface="KWFFedraSans-Bold" panose="02000803090000020004" pitchFamily="2" charset="0"/>
              </a:rPr>
              <a:t>e</a:t>
            </a:r>
            <a:r>
              <a:rPr lang="nl-NL" sz="1100" dirty="0">
                <a:latin typeface="KWFFedraSans-Bold" panose="02000803090000020004" pitchFamily="2" charset="0"/>
              </a:rPr>
              <a:t> week september</a:t>
            </a:r>
            <a:br>
              <a:rPr lang="nl-NL" sz="1100" dirty="0">
                <a:latin typeface="KWFFedraSans-Bold" panose="02000803090000020004" pitchFamily="2" charset="0"/>
              </a:rPr>
            </a:br>
            <a:r>
              <a:rPr lang="nl-NL" sz="1100" dirty="0">
                <a:latin typeface="KWFFedraSans-Bold" panose="02000803090000020004" pitchFamily="2" charset="0"/>
              </a:rPr>
              <a:t>(2019: 1 t/m 7 september)</a:t>
            </a:r>
            <a:endParaRPr lang="nl-NL" sz="1100" dirty="0">
              <a:latin typeface="KWFFedraSans" panose="02000503090000020004" pitchFamily="2" charset="0"/>
            </a:endParaRPr>
          </a:p>
        </p:txBody>
      </p:sp>
      <p:pic>
        <p:nvPicPr>
          <p:cNvPr id="11" name="Afbeelding 10">
            <a:extLst>
              <a:ext uri="{FF2B5EF4-FFF2-40B4-BE49-F238E27FC236}">
                <a16:creationId xmlns:a16="http://schemas.microsoft.com/office/drawing/2014/main" id="{73FBC77C-66C6-456C-99E3-09130729D571}"/>
              </a:ext>
            </a:extLst>
          </p:cNvPr>
          <p:cNvPicPr>
            <a:picLocks noChangeAspect="1"/>
          </p:cNvPicPr>
          <p:nvPr/>
        </p:nvPicPr>
        <p:blipFill>
          <a:blip r:embed="rId4"/>
          <a:stretch>
            <a:fillRect/>
          </a:stretch>
        </p:blipFill>
        <p:spPr>
          <a:xfrm>
            <a:off x="0" y="0"/>
            <a:ext cx="2377270" cy="9493624"/>
          </a:xfrm>
          <a:prstGeom prst="rect">
            <a:avLst/>
          </a:prstGeom>
        </p:spPr>
      </p:pic>
    </p:spTree>
    <p:extLst>
      <p:ext uri="{BB962C8B-B14F-4D97-AF65-F5344CB8AC3E}">
        <p14:creationId xmlns:p14="http://schemas.microsoft.com/office/powerpoint/2010/main" val="418859185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TotalTime>
  <Words>393</Words>
  <Application>Microsoft Office PowerPoint</Application>
  <PresentationFormat>Aangepast</PresentationFormat>
  <Paragraphs>32</Paragraphs>
  <Slides>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vt:i4>
      </vt:variant>
    </vt:vector>
  </HeadingPairs>
  <TitlesOfParts>
    <vt:vector size="7" baseType="lpstr">
      <vt:lpstr>Arial</vt:lpstr>
      <vt:lpstr>Calibri</vt:lpstr>
      <vt:lpstr>Calibri Light</vt:lpstr>
      <vt:lpstr>KWFFedraSans</vt:lpstr>
      <vt:lpstr>KWFFedraSans-Bold</vt:lpstr>
      <vt:lpstr>Kantoorthema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Deirdre Fabery de Jonge</dc:creator>
  <cp:lastModifiedBy>Matthea van der Veen</cp:lastModifiedBy>
  <cp:revision>26</cp:revision>
  <cp:lastPrinted>2018-09-21T10:12:06Z</cp:lastPrinted>
  <dcterms:created xsi:type="dcterms:W3CDTF">2018-02-06T12:36:03Z</dcterms:created>
  <dcterms:modified xsi:type="dcterms:W3CDTF">2019-05-02T11:40:35Z</dcterms:modified>
</cp:coreProperties>
</file>