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1" d="100"/>
          <a:sy n="71" d="100"/>
        </p:scale>
        <p:origin x="248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nl-NL"/>
              <a:t>Klik om de stijl te bewerken</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56960AB4-83C9-4B81-82CF-CC5F54876D15}" type="datetimeFigureOut">
              <a:rPr lang="nl-NL" smtClean="0"/>
              <a:t>2-5-2019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7820FEC-4866-4451-8B8F-95B406683E64}" type="slidenum">
              <a:rPr lang="nl-NL" smtClean="0"/>
              <a:t>‹nr.›</a:t>
            </a:fld>
            <a:endParaRPr lang="nl-NL"/>
          </a:p>
        </p:txBody>
      </p:sp>
    </p:spTree>
    <p:extLst>
      <p:ext uri="{BB962C8B-B14F-4D97-AF65-F5344CB8AC3E}">
        <p14:creationId xmlns:p14="http://schemas.microsoft.com/office/powerpoint/2010/main" val="3767244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6960AB4-83C9-4B81-82CF-CC5F54876D15}" type="datetimeFigureOut">
              <a:rPr lang="nl-NL" smtClean="0"/>
              <a:t>2-5-2019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7820FEC-4866-4451-8B8F-95B406683E64}" type="slidenum">
              <a:rPr lang="nl-NL" smtClean="0"/>
              <a:t>‹nr.›</a:t>
            </a:fld>
            <a:endParaRPr lang="nl-NL"/>
          </a:p>
        </p:txBody>
      </p:sp>
    </p:spTree>
    <p:extLst>
      <p:ext uri="{BB962C8B-B14F-4D97-AF65-F5344CB8AC3E}">
        <p14:creationId xmlns:p14="http://schemas.microsoft.com/office/powerpoint/2010/main" val="1571515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6960AB4-83C9-4B81-82CF-CC5F54876D15}" type="datetimeFigureOut">
              <a:rPr lang="nl-NL" smtClean="0"/>
              <a:t>2-5-2019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7820FEC-4866-4451-8B8F-95B406683E64}" type="slidenum">
              <a:rPr lang="nl-NL" smtClean="0"/>
              <a:t>‹nr.›</a:t>
            </a:fld>
            <a:endParaRPr lang="nl-NL"/>
          </a:p>
        </p:txBody>
      </p:sp>
    </p:spTree>
    <p:extLst>
      <p:ext uri="{BB962C8B-B14F-4D97-AF65-F5344CB8AC3E}">
        <p14:creationId xmlns:p14="http://schemas.microsoft.com/office/powerpoint/2010/main" val="1362678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6960AB4-83C9-4B81-82CF-CC5F54876D15}" type="datetimeFigureOut">
              <a:rPr lang="nl-NL" smtClean="0"/>
              <a:t>2-5-2019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7820FEC-4866-4451-8B8F-95B406683E64}" type="slidenum">
              <a:rPr lang="nl-NL" smtClean="0"/>
              <a:t>‹nr.›</a:t>
            </a:fld>
            <a:endParaRPr lang="nl-NL"/>
          </a:p>
        </p:txBody>
      </p:sp>
    </p:spTree>
    <p:extLst>
      <p:ext uri="{BB962C8B-B14F-4D97-AF65-F5344CB8AC3E}">
        <p14:creationId xmlns:p14="http://schemas.microsoft.com/office/powerpoint/2010/main" val="2281216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nl-NL"/>
              <a:t>Klik om de stijl te bewerken</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56960AB4-83C9-4B81-82CF-CC5F54876D15}" type="datetimeFigureOut">
              <a:rPr lang="nl-NL" smtClean="0"/>
              <a:t>2-5-2019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7820FEC-4866-4451-8B8F-95B406683E64}" type="slidenum">
              <a:rPr lang="nl-NL" smtClean="0"/>
              <a:t>‹nr.›</a:t>
            </a:fld>
            <a:endParaRPr lang="nl-NL"/>
          </a:p>
        </p:txBody>
      </p:sp>
    </p:spTree>
    <p:extLst>
      <p:ext uri="{BB962C8B-B14F-4D97-AF65-F5344CB8AC3E}">
        <p14:creationId xmlns:p14="http://schemas.microsoft.com/office/powerpoint/2010/main" val="793092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56960AB4-83C9-4B81-82CF-CC5F54876D15}" type="datetimeFigureOut">
              <a:rPr lang="nl-NL" smtClean="0"/>
              <a:t>2-5-2019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7820FEC-4866-4451-8B8F-95B406683E64}" type="slidenum">
              <a:rPr lang="nl-NL" smtClean="0"/>
              <a:t>‹nr.›</a:t>
            </a:fld>
            <a:endParaRPr lang="nl-NL"/>
          </a:p>
        </p:txBody>
      </p:sp>
    </p:spTree>
    <p:extLst>
      <p:ext uri="{BB962C8B-B14F-4D97-AF65-F5344CB8AC3E}">
        <p14:creationId xmlns:p14="http://schemas.microsoft.com/office/powerpoint/2010/main" val="2185635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nl-NL"/>
              <a:t>Klik om de stijl te bewerken</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nl-NL"/>
              <a:t>Tekststijl van het model bewerken</a:t>
            </a:r>
          </a:p>
        </p:txBody>
      </p:sp>
      <p:sp>
        <p:nvSpPr>
          <p:cNvPr id="4" name="Content Placeholder 3"/>
          <p:cNvSpPr>
            <a:spLocks noGrp="1"/>
          </p:cNvSpPr>
          <p:nvPr>
            <p:ph sz="half" idx="2"/>
          </p:nvPr>
        </p:nvSpPr>
        <p:spPr>
          <a:xfrm>
            <a:off x="520713" y="3905482"/>
            <a:ext cx="3198096" cy="5744375"/>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nl-NL"/>
              <a:t>Tekststijl van het model bewerken</a:t>
            </a:r>
          </a:p>
        </p:txBody>
      </p:sp>
      <p:sp>
        <p:nvSpPr>
          <p:cNvPr id="6" name="Content Placeholder 5"/>
          <p:cNvSpPr>
            <a:spLocks noGrp="1"/>
          </p:cNvSpPr>
          <p:nvPr>
            <p:ph sz="quarter" idx="4"/>
          </p:nvPr>
        </p:nvSpPr>
        <p:spPr>
          <a:xfrm>
            <a:off x="3827086" y="3905482"/>
            <a:ext cx="3213847" cy="5744375"/>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56960AB4-83C9-4B81-82CF-CC5F54876D15}" type="datetimeFigureOut">
              <a:rPr lang="nl-NL" smtClean="0"/>
              <a:t>2-5-2019</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F7820FEC-4866-4451-8B8F-95B406683E64}" type="slidenum">
              <a:rPr lang="nl-NL" smtClean="0"/>
              <a:t>‹nr.›</a:t>
            </a:fld>
            <a:endParaRPr lang="nl-NL"/>
          </a:p>
        </p:txBody>
      </p:sp>
    </p:spTree>
    <p:extLst>
      <p:ext uri="{BB962C8B-B14F-4D97-AF65-F5344CB8AC3E}">
        <p14:creationId xmlns:p14="http://schemas.microsoft.com/office/powerpoint/2010/main" val="4104519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56960AB4-83C9-4B81-82CF-CC5F54876D15}" type="datetimeFigureOut">
              <a:rPr lang="nl-NL" smtClean="0"/>
              <a:t>2-5-2019</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F7820FEC-4866-4451-8B8F-95B406683E64}" type="slidenum">
              <a:rPr lang="nl-NL" smtClean="0"/>
              <a:t>‹nr.›</a:t>
            </a:fld>
            <a:endParaRPr lang="nl-NL"/>
          </a:p>
        </p:txBody>
      </p:sp>
    </p:spTree>
    <p:extLst>
      <p:ext uri="{BB962C8B-B14F-4D97-AF65-F5344CB8AC3E}">
        <p14:creationId xmlns:p14="http://schemas.microsoft.com/office/powerpoint/2010/main" val="2898725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960AB4-83C9-4B81-82CF-CC5F54876D15}" type="datetimeFigureOut">
              <a:rPr lang="nl-NL" smtClean="0"/>
              <a:t>2-5-2019</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F7820FEC-4866-4451-8B8F-95B406683E64}" type="slidenum">
              <a:rPr lang="nl-NL" smtClean="0"/>
              <a:t>‹nr.›</a:t>
            </a:fld>
            <a:endParaRPr lang="nl-NL"/>
          </a:p>
        </p:txBody>
      </p:sp>
    </p:spTree>
    <p:extLst>
      <p:ext uri="{BB962C8B-B14F-4D97-AF65-F5344CB8AC3E}">
        <p14:creationId xmlns:p14="http://schemas.microsoft.com/office/powerpoint/2010/main" val="47339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nl-NL"/>
              <a:t>Klik om de stijl te bewerken</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nl-NL"/>
              <a:t>Tekststijl van het model bewerken</a:t>
            </a:r>
          </a:p>
        </p:txBody>
      </p:sp>
      <p:sp>
        <p:nvSpPr>
          <p:cNvPr id="5" name="Date Placeholder 4"/>
          <p:cNvSpPr>
            <a:spLocks noGrp="1"/>
          </p:cNvSpPr>
          <p:nvPr>
            <p:ph type="dt" sz="half" idx="10"/>
          </p:nvPr>
        </p:nvSpPr>
        <p:spPr/>
        <p:txBody>
          <a:bodyPr/>
          <a:lstStyle/>
          <a:p>
            <a:fld id="{56960AB4-83C9-4B81-82CF-CC5F54876D15}" type="datetimeFigureOut">
              <a:rPr lang="nl-NL" smtClean="0"/>
              <a:t>2-5-2019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7820FEC-4866-4451-8B8F-95B406683E64}" type="slidenum">
              <a:rPr lang="nl-NL" smtClean="0"/>
              <a:t>‹nr.›</a:t>
            </a:fld>
            <a:endParaRPr lang="nl-NL"/>
          </a:p>
        </p:txBody>
      </p:sp>
    </p:spTree>
    <p:extLst>
      <p:ext uri="{BB962C8B-B14F-4D97-AF65-F5344CB8AC3E}">
        <p14:creationId xmlns:p14="http://schemas.microsoft.com/office/powerpoint/2010/main" val="1240812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nl-NL"/>
              <a:t>Klik om de stijl te bewerken</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nl-NL"/>
              <a:t>Tekststijl van het model bewerken</a:t>
            </a:r>
          </a:p>
        </p:txBody>
      </p:sp>
      <p:sp>
        <p:nvSpPr>
          <p:cNvPr id="5" name="Date Placeholder 4"/>
          <p:cNvSpPr>
            <a:spLocks noGrp="1"/>
          </p:cNvSpPr>
          <p:nvPr>
            <p:ph type="dt" sz="half" idx="10"/>
          </p:nvPr>
        </p:nvSpPr>
        <p:spPr/>
        <p:txBody>
          <a:bodyPr/>
          <a:lstStyle/>
          <a:p>
            <a:fld id="{56960AB4-83C9-4B81-82CF-CC5F54876D15}" type="datetimeFigureOut">
              <a:rPr lang="nl-NL" smtClean="0"/>
              <a:t>2-5-2019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7820FEC-4866-4451-8B8F-95B406683E64}" type="slidenum">
              <a:rPr lang="nl-NL" smtClean="0"/>
              <a:t>‹nr.›</a:t>
            </a:fld>
            <a:endParaRPr lang="nl-NL"/>
          </a:p>
        </p:txBody>
      </p:sp>
    </p:spTree>
    <p:extLst>
      <p:ext uri="{BB962C8B-B14F-4D97-AF65-F5344CB8AC3E}">
        <p14:creationId xmlns:p14="http://schemas.microsoft.com/office/powerpoint/2010/main" val="1146789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56960AB4-83C9-4B81-82CF-CC5F54876D15}" type="datetimeFigureOut">
              <a:rPr lang="nl-NL" smtClean="0"/>
              <a:t>2-5-2019</a:t>
            </a:fld>
            <a:endParaRPr lang="nl-NL"/>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F7820FEC-4866-4451-8B8F-95B406683E64}" type="slidenum">
              <a:rPr lang="nl-NL" smtClean="0"/>
              <a:t>‹nr.›</a:t>
            </a:fld>
            <a:endParaRPr lang="nl-NL"/>
          </a:p>
        </p:txBody>
      </p:sp>
    </p:spTree>
    <p:extLst>
      <p:ext uri="{BB962C8B-B14F-4D97-AF65-F5344CB8AC3E}">
        <p14:creationId xmlns:p14="http://schemas.microsoft.com/office/powerpoint/2010/main" val="27168478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anmelden@kwf.nl"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5437" y="9711955"/>
            <a:ext cx="4665064" cy="548468"/>
          </a:xfrm>
          <a:prstGeom prst="rect">
            <a:avLst/>
          </a:prstGeom>
        </p:spPr>
      </p:pic>
      <p:sp>
        <p:nvSpPr>
          <p:cNvPr id="8" name="Rechthoek 7"/>
          <p:cNvSpPr/>
          <p:nvPr/>
        </p:nvSpPr>
        <p:spPr>
          <a:xfrm>
            <a:off x="2665924" y="3228813"/>
            <a:ext cx="4533365" cy="6394058"/>
          </a:xfrm>
          <a:prstGeom prst="rect">
            <a:avLst/>
          </a:prstGeom>
        </p:spPr>
        <p:txBody>
          <a:bodyPr wrap="square">
            <a:spAutoFit/>
          </a:bodyPr>
          <a:lstStyle/>
          <a:p>
            <a:r>
              <a:rPr lang="nl-NL" sz="1050" dirty="0">
                <a:latin typeface="KWFFedraSans-Bold" panose="02000803090000020004" pitchFamily="2" charset="0"/>
              </a:rPr>
              <a:t>Functieomschrijving</a:t>
            </a:r>
          </a:p>
          <a:p>
            <a:r>
              <a:rPr lang="nl-NL" sz="1050" dirty="0">
                <a:latin typeface="KWFFedraSans" panose="02000503090000020004" pitchFamily="2" charset="0"/>
              </a:rPr>
              <a:t>KWF Kankerbestrijding merkt dat steeds meer mensen tijdens een uitvaart geld willen doneren. Als uitvaartcollecte-organisator ben je verantwoordelijk voor het organiseren en financieel-administratief afhandelen van deze vorm van collecte in jouw gemeente.</a:t>
            </a:r>
            <a:br>
              <a:rPr lang="nl-NL" sz="1050" dirty="0">
                <a:latin typeface="KWFFedraSans" panose="02000503090000020004" pitchFamily="2" charset="0"/>
              </a:rPr>
            </a:br>
            <a:br>
              <a:rPr lang="nl-NL" sz="1050" dirty="0">
                <a:latin typeface="KWFFedraSans" panose="02000503090000020004" pitchFamily="2" charset="0"/>
              </a:rPr>
            </a:br>
            <a:r>
              <a:rPr lang="nl-NL" sz="1050" dirty="0">
                <a:latin typeface="KWFFedraSans" panose="02000503090000020004" pitchFamily="2" charset="0"/>
              </a:rPr>
              <a:t>Jouw </a:t>
            </a:r>
            <a:r>
              <a:rPr lang="nl-NL" sz="1050" b="1" dirty="0">
                <a:latin typeface="KWFFedraSans" panose="02000503090000020004" pitchFamily="2" charset="0"/>
              </a:rPr>
              <a:t>taken</a:t>
            </a:r>
            <a:r>
              <a:rPr lang="nl-NL" sz="1050" dirty="0">
                <a:latin typeface="KWFFedraSans" panose="02000503090000020004" pitchFamily="2" charset="0"/>
              </a:rPr>
              <a:t> als uitvaartcollecte-organisator bestaan o.a. uit:</a:t>
            </a:r>
          </a:p>
          <a:p>
            <a:pPr marL="171450" lvl="0" indent="-171450">
              <a:buFont typeface="Arial" panose="020B0604020202020204" pitchFamily="34" charset="0"/>
              <a:buChar char="•"/>
            </a:pPr>
            <a:r>
              <a:rPr lang="nl-NL" sz="1050" dirty="0">
                <a:latin typeface="KWFFedraSans" panose="02000503090000020004" pitchFamily="2" charset="0"/>
              </a:rPr>
              <a:t>op aanvraag leveren en innemen van collectebussen voor uitvaarten </a:t>
            </a:r>
          </a:p>
          <a:p>
            <a:pPr marL="171450" lvl="0" indent="-171450">
              <a:buFont typeface="Arial" panose="020B0604020202020204" pitchFamily="34" charset="0"/>
              <a:buChar char="•"/>
            </a:pPr>
            <a:r>
              <a:rPr lang="nl-NL" sz="1050" dirty="0">
                <a:latin typeface="KWFFedraSans" panose="02000503090000020004" pitchFamily="2" charset="0"/>
              </a:rPr>
              <a:t>tellen en afstorten van de opbrengst</a:t>
            </a:r>
          </a:p>
          <a:p>
            <a:pPr marL="171450" lvl="0" indent="-171450">
              <a:buFont typeface="Arial" panose="020B0604020202020204" pitchFamily="34" charset="0"/>
              <a:buChar char="•"/>
            </a:pPr>
            <a:r>
              <a:rPr lang="nl-NL" sz="1050" dirty="0">
                <a:latin typeface="KWFFedraSans" panose="02000503090000020004" pitchFamily="2" charset="0"/>
              </a:rPr>
              <a:t>online administratief afhandelen van de collecte </a:t>
            </a:r>
          </a:p>
          <a:p>
            <a:pPr marL="171450" lvl="0" indent="-171450">
              <a:buFont typeface="Arial" panose="020B0604020202020204" pitchFamily="34" charset="0"/>
              <a:buChar char="•"/>
            </a:pPr>
            <a:r>
              <a:rPr lang="nl-NL" sz="1050" dirty="0">
                <a:latin typeface="KWFFedraSans" panose="02000503090000020004" pitchFamily="2" charset="0"/>
              </a:rPr>
              <a:t>doorgeven opbrengst aan de penningmeester of collectecoördinator van het lokale KWF-team</a:t>
            </a:r>
          </a:p>
          <a:p>
            <a:pPr marL="171450" lvl="0" indent="-171450">
              <a:buFont typeface="Arial" panose="020B0604020202020204" pitchFamily="34" charset="0"/>
              <a:buChar char="•"/>
            </a:pPr>
            <a:r>
              <a:rPr lang="nl-NL" sz="1050" dirty="0">
                <a:latin typeface="KWFFedraSans" panose="02000503090000020004" pitchFamily="2" charset="0"/>
              </a:rPr>
              <a:t>relatieopbouw met en relatiebeheer van uitvaartorganisaties </a:t>
            </a:r>
          </a:p>
          <a:p>
            <a:pPr marL="171450" indent="-171450">
              <a:buFont typeface="Arial" panose="020B0604020202020204" pitchFamily="34" charset="0"/>
              <a:buChar char="•"/>
            </a:pPr>
            <a:r>
              <a:rPr lang="nl-NL" sz="1050" dirty="0">
                <a:latin typeface="KWFFedraSans" panose="02000503090000020004" pitchFamily="2" charset="0"/>
              </a:rPr>
              <a:t>op de hoogte zijn van KWF-beleidsplannen en richtlijnen</a:t>
            </a:r>
          </a:p>
          <a:p>
            <a:endParaRPr lang="nl-NL" sz="1050" dirty="0">
              <a:latin typeface="KWFFedraSans-Bold" panose="02000803090000020004" pitchFamily="2" charset="0"/>
            </a:endParaRPr>
          </a:p>
          <a:p>
            <a:r>
              <a:rPr lang="nl-NL" sz="1050" dirty="0">
                <a:latin typeface="KWFFedraSans-Bold" panose="02000803090000020004" pitchFamily="2" charset="0"/>
              </a:rPr>
              <a:t>Gewenst profiel </a:t>
            </a:r>
          </a:p>
          <a:p>
            <a:pPr marL="171450" lvl="0" indent="-171450">
              <a:buFont typeface="Arial" panose="020B0604020202020204" pitchFamily="34" charset="0"/>
              <a:buChar char="•"/>
            </a:pPr>
            <a:r>
              <a:rPr lang="nl-NL" sz="1050" dirty="0">
                <a:latin typeface="KWFFedraSans" panose="02000503090000020004" pitchFamily="2" charset="0"/>
              </a:rPr>
              <a:t>enthousiaste organisator met goede contactuele eigenschappen</a:t>
            </a:r>
          </a:p>
          <a:p>
            <a:pPr marL="171450" lvl="0" indent="-171450">
              <a:buFont typeface="Arial" panose="020B0604020202020204" pitchFamily="34" charset="0"/>
              <a:buChar char="•"/>
            </a:pPr>
            <a:r>
              <a:rPr lang="nl-NL" sz="1050" dirty="0">
                <a:latin typeface="KWFFedraSans" panose="02000503090000020004" pitchFamily="2" charset="0"/>
              </a:rPr>
              <a:t>klantgericht en empathisch</a:t>
            </a:r>
          </a:p>
          <a:p>
            <a:pPr marL="171450" lvl="0" indent="-171450">
              <a:buFont typeface="Arial" panose="020B0604020202020204" pitchFamily="34" charset="0"/>
              <a:buChar char="•"/>
            </a:pPr>
            <a:r>
              <a:rPr lang="nl-NL" sz="1050" dirty="0">
                <a:latin typeface="KWFFedraSans" panose="02000503090000020004" pitchFamily="2" charset="0"/>
              </a:rPr>
              <a:t>flexibel inzetbaar</a:t>
            </a:r>
          </a:p>
          <a:p>
            <a:pPr marL="171450" lvl="0" indent="-171450">
              <a:buFont typeface="Arial" panose="020B0604020202020204" pitchFamily="34" charset="0"/>
              <a:buChar char="•"/>
            </a:pPr>
            <a:r>
              <a:rPr lang="nl-NL" sz="1050" dirty="0">
                <a:latin typeface="KWFFedraSans" panose="02000503090000020004" pitchFamily="2" charset="0"/>
              </a:rPr>
              <a:t>betrouwbaar </a:t>
            </a:r>
          </a:p>
          <a:p>
            <a:pPr marL="171450" lvl="0" indent="-171450">
              <a:buFont typeface="Arial" panose="020B0604020202020204" pitchFamily="34" charset="0"/>
              <a:buChar char="•"/>
            </a:pPr>
            <a:r>
              <a:rPr lang="nl-NL" sz="1050" dirty="0">
                <a:latin typeface="KWFFedraSans" panose="02000503090000020004" pitchFamily="2" charset="0"/>
              </a:rPr>
              <a:t>online vaardig</a:t>
            </a:r>
          </a:p>
          <a:p>
            <a:pPr marL="171450" lvl="0" indent="-171450">
              <a:buFont typeface="Arial" panose="020B0604020202020204" pitchFamily="34" charset="0"/>
              <a:buChar char="•"/>
            </a:pPr>
            <a:r>
              <a:rPr lang="nl-NL" sz="1050" dirty="0">
                <a:latin typeface="KWFFedraSans" panose="02000503090000020004" pitchFamily="2" charset="0"/>
              </a:rPr>
              <a:t>in het bezit van rijbewijs, auto, mobiele telefoon en e-mailadres</a:t>
            </a:r>
          </a:p>
          <a:p>
            <a:endParaRPr lang="nl-NL" sz="1050" dirty="0">
              <a:solidFill>
                <a:srgbClr val="000000"/>
              </a:solidFill>
              <a:latin typeface="OGRIZ E+ KWF Fedra Sans"/>
            </a:endParaRPr>
          </a:p>
          <a:p>
            <a:r>
              <a:rPr lang="nl-NL" sz="1050" dirty="0">
                <a:latin typeface="KWFFedraSans-Bold" panose="02000803090000020004" pitchFamily="2" charset="0"/>
              </a:rPr>
              <a:t>Wij bieden </a:t>
            </a:r>
          </a:p>
          <a:p>
            <a:pPr marL="171450" indent="-171450">
              <a:buFont typeface="Arial" panose="020B0604020202020204" pitchFamily="34" charset="0"/>
              <a:buChar char="•"/>
            </a:pPr>
            <a:r>
              <a:rPr lang="nl-NL" sz="1050" dirty="0">
                <a:latin typeface="KWFFedraSans" panose="02000503090000020004" pitchFamily="2" charset="0"/>
              </a:rPr>
              <a:t>begeleiding door het KWF-hoofdkantoor </a:t>
            </a:r>
          </a:p>
          <a:p>
            <a:pPr marL="171450" indent="-171450">
              <a:buFont typeface="Arial" panose="020B0604020202020204" pitchFamily="34" charset="0"/>
              <a:buChar char="•"/>
            </a:pPr>
            <a:r>
              <a:rPr lang="nl-NL" sz="1050" dirty="0">
                <a:latin typeface="KWFFedraSans" panose="02000503090000020004" pitchFamily="2" charset="0"/>
              </a:rPr>
              <a:t>de (digitale) nieuwsbrief voor vrijwilligers </a:t>
            </a:r>
          </a:p>
          <a:p>
            <a:pPr marL="171450" indent="-171450">
              <a:buFont typeface="Arial" panose="020B0604020202020204" pitchFamily="34" charset="0"/>
              <a:buChar char="•"/>
            </a:pPr>
            <a:r>
              <a:rPr lang="nl-NL" sz="1050" dirty="0">
                <a:latin typeface="KWFFedraSans" panose="02000503090000020004" pitchFamily="2" charset="0"/>
              </a:rPr>
              <a:t>bijeenkomsten met andere collecteteams en vrijwilligers </a:t>
            </a:r>
          </a:p>
          <a:p>
            <a:pPr marL="171450" indent="-171450">
              <a:buFont typeface="Arial" panose="020B0604020202020204" pitchFamily="34" charset="0"/>
              <a:buChar char="•"/>
            </a:pPr>
            <a:r>
              <a:rPr lang="nl-NL" sz="1050" dirty="0">
                <a:latin typeface="KWFFedraSans" panose="02000503090000020004" pitchFamily="2" charset="0"/>
              </a:rPr>
              <a:t>de mogelijkheid om waardevolle kennis en ervaring op te doen </a:t>
            </a:r>
          </a:p>
          <a:p>
            <a:pPr marL="171450" indent="-171450">
              <a:buFont typeface="Arial" panose="020B0604020202020204" pitchFamily="34" charset="0"/>
              <a:buChar char="•"/>
            </a:pPr>
            <a:r>
              <a:rPr lang="nl-NL" sz="1050" dirty="0">
                <a:latin typeface="KWFFedraSans" panose="02000503090000020004" pitchFamily="2" charset="0"/>
              </a:rPr>
              <a:t>de kans om te investeren in leven </a:t>
            </a:r>
          </a:p>
          <a:p>
            <a:endParaRPr lang="nl-NL" sz="1050" dirty="0">
              <a:latin typeface="KWFFedraSans" panose="02000503090000020004" pitchFamily="2" charset="0"/>
            </a:endParaRPr>
          </a:p>
          <a:p>
            <a:r>
              <a:rPr lang="nl-NL" sz="1050" dirty="0">
                <a:latin typeface="KWFFedraSans-Bold" panose="02000803090000020004" pitchFamily="2" charset="0"/>
              </a:rPr>
              <a:t>Aanmelden</a:t>
            </a:r>
          </a:p>
          <a:p>
            <a:r>
              <a:rPr lang="nl-NL" sz="1050" dirty="0">
                <a:latin typeface="KWFFedraSans" panose="02000503090000020004" pitchFamily="2" charset="0"/>
              </a:rPr>
              <a:t>Ben je enthousiast geworden en wil je jouw talent vrijwillig inzetten? Solliciteer direct - met cv en korte motivatie - per mail via </a:t>
            </a:r>
            <a:r>
              <a:rPr lang="nl-NL" sz="1050" dirty="0">
                <a:latin typeface="KWFFedraSans" panose="02000503090000020004" pitchFamily="2" charset="0"/>
                <a:hlinkClick r:id="rId3"/>
              </a:rPr>
              <a:t>aanmelden@kwf.nl</a:t>
            </a:r>
            <a:r>
              <a:rPr lang="nl-NL" sz="1050" dirty="0">
                <a:latin typeface="KWFFedraSans" panose="02000503090000020004" pitchFamily="2" charset="0"/>
              </a:rPr>
              <a:t>. Of neem voor meer informatie contact op met ons Servicepunt Vrijwilligers via 020 – 5700 590.</a:t>
            </a:r>
          </a:p>
          <a:p>
            <a:endParaRPr lang="nl-NL" sz="1050" dirty="0">
              <a:latin typeface="KWFFedraSans" panose="02000503090000020004" pitchFamily="2" charset="0"/>
            </a:endParaRPr>
          </a:p>
        </p:txBody>
      </p:sp>
      <p:sp>
        <p:nvSpPr>
          <p:cNvPr id="9" name="Rechthoek 8"/>
          <p:cNvSpPr/>
          <p:nvPr/>
        </p:nvSpPr>
        <p:spPr>
          <a:xfrm>
            <a:off x="2665926" y="524538"/>
            <a:ext cx="4533364" cy="1546577"/>
          </a:xfrm>
          <a:prstGeom prst="rect">
            <a:avLst/>
          </a:prstGeom>
        </p:spPr>
        <p:txBody>
          <a:bodyPr wrap="square">
            <a:spAutoFit/>
          </a:bodyPr>
          <a:lstStyle/>
          <a:p>
            <a:r>
              <a:rPr lang="nl-NL" sz="1050" dirty="0">
                <a:latin typeface="KWFFedraSans" panose="02000503090000020004" pitchFamily="2" charset="0"/>
              </a:rPr>
              <a:t>Iedereen wordt vroeg of laat met kanker geconfronteerd: 1 op de 3 Nederlanders krijgt kanker. KWF Kankerbestrijding financiert kankeronderzoek en ondersteunt patiënten. Om dit mogelijk te maken zamelen we zo veel mogelijk geld in.</a:t>
            </a:r>
          </a:p>
          <a:p>
            <a:endParaRPr lang="nl-NL" sz="1050" dirty="0">
              <a:latin typeface="KWFFedraSans" panose="02000503090000020004" pitchFamily="2" charset="0"/>
            </a:endParaRPr>
          </a:p>
          <a:p>
            <a:r>
              <a:rPr lang="nl-NL" sz="1050" dirty="0">
                <a:latin typeface="KWFFedraSans" panose="02000503090000020004" pitchFamily="2" charset="0"/>
              </a:rPr>
              <a:t>Wil jij KWF steunen en samen toewerken naar een wereld waarin kanker niet langer een dodelijke ziekte is? Heb je vrije uren over en herken jij jezelf in onderstaand profiel? Dan is deze </a:t>
            </a:r>
            <a:r>
              <a:rPr lang="nl-NL" sz="1050" b="1" dirty="0">
                <a:latin typeface="KWFFedraSans" panose="02000503090000020004" pitchFamily="2" charset="0"/>
              </a:rPr>
              <a:t>vrijwilligers-functie</a:t>
            </a:r>
            <a:r>
              <a:rPr lang="nl-NL" sz="1050" dirty="0">
                <a:latin typeface="KWFFedraSans" panose="02000503090000020004" pitchFamily="2" charset="0"/>
              </a:rPr>
              <a:t> misschien iets voor jou!</a:t>
            </a:r>
          </a:p>
        </p:txBody>
      </p:sp>
      <p:sp>
        <p:nvSpPr>
          <p:cNvPr id="10" name="Rechthoek 9"/>
          <p:cNvSpPr/>
          <p:nvPr/>
        </p:nvSpPr>
        <p:spPr>
          <a:xfrm>
            <a:off x="2665926" y="2408488"/>
            <a:ext cx="4626873" cy="430887"/>
          </a:xfrm>
          <a:prstGeom prst="rect">
            <a:avLst/>
          </a:prstGeom>
        </p:spPr>
        <p:txBody>
          <a:bodyPr wrap="square">
            <a:spAutoFit/>
          </a:bodyPr>
          <a:lstStyle/>
          <a:p>
            <a:r>
              <a:rPr lang="nl-NL" sz="2200" dirty="0">
                <a:solidFill>
                  <a:schemeClr val="accent1"/>
                </a:solidFill>
                <a:latin typeface="KWFFedraSans-Bold" panose="02000803090000020004" pitchFamily="2" charset="0"/>
              </a:rPr>
              <a:t>Uitvaartcollecte-organisator</a:t>
            </a:r>
          </a:p>
        </p:txBody>
      </p:sp>
      <p:pic>
        <p:nvPicPr>
          <p:cNvPr id="11" name="Afbeelding 10">
            <a:extLst>
              <a:ext uri="{FF2B5EF4-FFF2-40B4-BE49-F238E27FC236}">
                <a16:creationId xmlns:a16="http://schemas.microsoft.com/office/drawing/2014/main" id="{D5B94949-5DCA-4D76-98E5-2065D863134B}"/>
              </a:ext>
            </a:extLst>
          </p:cNvPr>
          <p:cNvPicPr>
            <a:picLocks noChangeAspect="1"/>
          </p:cNvPicPr>
          <p:nvPr/>
        </p:nvPicPr>
        <p:blipFill>
          <a:blip r:embed="rId4"/>
          <a:stretch>
            <a:fillRect/>
          </a:stretch>
        </p:blipFill>
        <p:spPr>
          <a:xfrm>
            <a:off x="0" y="0"/>
            <a:ext cx="2377270" cy="9493624"/>
          </a:xfrm>
          <a:prstGeom prst="rect">
            <a:avLst/>
          </a:prstGeom>
        </p:spPr>
      </p:pic>
    </p:spTree>
    <p:extLst>
      <p:ext uri="{BB962C8B-B14F-4D97-AF65-F5344CB8AC3E}">
        <p14:creationId xmlns:p14="http://schemas.microsoft.com/office/powerpoint/2010/main" val="4188591857"/>
      </p:ext>
    </p:extLst>
  </p:cSld>
  <p:clrMapOvr>
    <a:masterClrMapping/>
  </p:clrMapOvr>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302</TotalTime>
  <Words>115</Words>
  <Application>Microsoft Office PowerPoint</Application>
  <PresentationFormat>Aangepast</PresentationFormat>
  <Paragraphs>30</Paragraphs>
  <Slides>1</Slides>
  <Notes>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vt:i4>
      </vt:variant>
    </vt:vector>
  </HeadingPairs>
  <TitlesOfParts>
    <vt:vector size="8" baseType="lpstr">
      <vt:lpstr>Arial</vt:lpstr>
      <vt:lpstr>Calibri</vt:lpstr>
      <vt:lpstr>Calibri Light</vt:lpstr>
      <vt:lpstr>KWFFedraSans</vt:lpstr>
      <vt:lpstr>KWFFedraSans-Bold</vt:lpstr>
      <vt:lpstr>OGRIZ E+ KWF Fedra Sans</vt:lpstr>
      <vt:lpstr>Kantoorthema</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Deirdre Fabery de Jonge</dc:creator>
  <cp:lastModifiedBy>Matthea van der Veen</cp:lastModifiedBy>
  <cp:revision>28</cp:revision>
  <dcterms:created xsi:type="dcterms:W3CDTF">2018-02-06T12:36:03Z</dcterms:created>
  <dcterms:modified xsi:type="dcterms:W3CDTF">2019-05-02T12:12:24Z</dcterms:modified>
</cp:coreProperties>
</file>