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2-5-2019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wf.nl/wijkhoofd"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612137" y="3538094"/>
            <a:ext cx="4893750" cy="5909310"/>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Als wijkhoofd stuur je de collectanten in jouw buurt aan. Onder</a:t>
            </a:r>
            <a:br>
              <a:rPr lang="nl-NL" sz="1050" dirty="0">
                <a:latin typeface="KWFFedraSans" panose="02000503090000020004" pitchFamily="2" charset="0"/>
              </a:rPr>
            </a:br>
            <a:r>
              <a:rPr lang="nl-NL" sz="1050" dirty="0">
                <a:latin typeface="KWFFedraSans" panose="02000503090000020004" pitchFamily="2" charset="0"/>
              </a:rPr>
              <a:t>jouw leiding gaan (ca. 10 à 15) collectanten in de KWF-collecteweek</a:t>
            </a:r>
            <a:br>
              <a:rPr lang="nl-NL" sz="1050" dirty="0">
                <a:latin typeface="KWFFedraSans" panose="02000503090000020004" pitchFamily="2" charset="0"/>
              </a:rPr>
            </a:br>
            <a:r>
              <a:rPr lang="nl-NL" sz="1050" dirty="0">
                <a:latin typeface="KWFFedraSans" panose="02000503090000020004" pitchFamily="2" charset="0"/>
              </a:rPr>
              <a:t>in september goed geïnformeerd en optimaal gemotiveerd langs de deuren om zoveel mogelijk geld op te halen voor kankeronderzoek.</a:t>
            </a:r>
            <a:br>
              <a:rPr lang="nl-NL" sz="1050" dirty="0">
                <a:latin typeface="KWFFedraSans" panose="02000503090000020004" pitchFamily="2" charset="0"/>
              </a:rPr>
            </a:br>
            <a:r>
              <a:rPr lang="nl-NL" sz="1050" dirty="0">
                <a:latin typeface="KWFFedraSans" panose="02000503090000020004" pitchFamily="2" charset="0"/>
              </a:rPr>
              <a:t> </a:t>
            </a:r>
          </a:p>
          <a:p>
            <a:r>
              <a:rPr lang="nl-NL" sz="1050" dirty="0">
                <a:latin typeface="KWFFedraSans" panose="02000503090000020004" pitchFamily="2" charset="0"/>
              </a:rPr>
              <a:t>Jouw </a:t>
            </a:r>
            <a:r>
              <a:rPr lang="nl-NL" sz="1050" b="1" dirty="0">
                <a:latin typeface="KWFFedraSans" panose="02000503090000020004" pitchFamily="2" charset="0"/>
              </a:rPr>
              <a:t>taken</a:t>
            </a:r>
            <a:r>
              <a:rPr lang="nl-NL" sz="1050" dirty="0">
                <a:latin typeface="KWFFedraSans" panose="02000503090000020004" pitchFamily="2" charset="0"/>
              </a:rPr>
              <a:t> als wijkhoofd bestaan o.a. uit: </a:t>
            </a:r>
          </a:p>
          <a:p>
            <a:pPr marL="171450" indent="-171450">
              <a:buFont typeface="Arial" panose="020B0604020202020204" pitchFamily="34" charset="0"/>
              <a:buChar char="•"/>
            </a:pPr>
            <a:r>
              <a:rPr lang="nl-NL" sz="1050" dirty="0">
                <a:latin typeface="KWFFedraSans" panose="02000503090000020004" pitchFamily="2" charset="0"/>
              </a:rPr>
              <a:t>deelnemen aan de jaarlijkse collecte van het lokale KWF-team</a:t>
            </a:r>
          </a:p>
          <a:p>
            <a:pPr marL="171450" indent="-171450">
              <a:buFont typeface="Arial" panose="020B0604020202020204" pitchFamily="34" charset="0"/>
              <a:buChar char="•"/>
            </a:pPr>
            <a:r>
              <a:rPr lang="nl-NL" sz="1050" dirty="0">
                <a:latin typeface="KWFFedraSans" panose="02000503090000020004" pitchFamily="2" charset="0"/>
              </a:rPr>
              <a:t>actief lid zijn van het collecteteam in jouw woonplaats </a:t>
            </a:r>
          </a:p>
          <a:p>
            <a:pPr marL="171450" indent="-171450">
              <a:buFont typeface="Arial" panose="020B0604020202020204" pitchFamily="34" charset="0"/>
              <a:buChar char="•"/>
            </a:pPr>
            <a:r>
              <a:rPr lang="nl-NL" sz="1050" dirty="0">
                <a:latin typeface="KWFFedraSans" panose="02000503090000020004" pitchFamily="2" charset="0"/>
              </a:rPr>
              <a:t>maken, evt. aanpassen van de wijkindeling</a:t>
            </a:r>
          </a:p>
          <a:p>
            <a:pPr marL="171450" indent="-171450">
              <a:buFont typeface="Arial" panose="020B0604020202020204" pitchFamily="34" charset="0"/>
              <a:buChar char="•"/>
            </a:pPr>
            <a:r>
              <a:rPr lang="nl-NL" sz="1050" dirty="0">
                <a:latin typeface="KWFFedraSans" panose="02000503090000020004" pitchFamily="2" charset="0"/>
              </a:rPr>
              <a:t>contact onderhouden met je collectanten en de collectecoördinator </a:t>
            </a:r>
          </a:p>
          <a:p>
            <a:pPr marL="171450" indent="-171450">
              <a:buFont typeface="Arial" panose="020B0604020202020204" pitchFamily="34" charset="0"/>
              <a:buChar char="•"/>
            </a:pPr>
            <a:r>
              <a:rPr lang="nl-NL" sz="1050" dirty="0">
                <a:latin typeface="KWFFedraSans" panose="02000503090000020004" pitchFamily="2" charset="0"/>
              </a:rPr>
              <a:t>tijdig bestellen en distribueren van de collectematerialen </a:t>
            </a:r>
          </a:p>
          <a:p>
            <a:pPr marL="171450" indent="-171450">
              <a:buFont typeface="Arial" panose="020B0604020202020204" pitchFamily="34" charset="0"/>
              <a:buChar char="•"/>
            </a:pPr>
            <a:r>
              <a:rPr lang="nl-NL" sz="1050" dirty="0">
                <a:latin typeface="KWFFedraSans" panose="02000503090000020004" pitchFamily="2" charset="0"/>
              </a:rPr>
              <a:t>zorgdragen voor de inning en telling van de collecte volgens </a:t>
            </a:r>
            <a:br>
              <a:rPr lang="nl-NL" sz="1050" dirty="0">
                <a:latin typeface="KWFFedraSans" panose="02000503090000020004" pitchFamily="2" charset="0"/>
              </a:rPr>
            </a:br>
            <a:r>
              <a:rPr lang="nl-NL" sz="1050" dirty="0">
                <a:latin typeface="KWFFedraSans" panose="02000503090000020004" pitchFamily="2" charset="0"/>
              </a:rPr>
              <a:t>het 4-ogenprincipe </a:t>
            </a:r>
          </a:p>
          <a:p>
            <a:pPr marL="171450" indent="-171450">
              <a:buFont typeface="Arial" panose="020B0604020202020204" pitchFamily="34" charset="0"/>
              <a:buChar char="•"/>
            </a:pPr>
            <a:r>
              <a:rPr lang="nl-NL" sz="1050" dirty="0">
                <a:latin typeface="KWFFedraSans" panose="02000503090000020004" pitchFamily="2" charset="0"/>
              </a:rPr>
              <a:t>na afloop van de collecte je collectanten bedanken</a:t>
            </a:r>
          </a:p>
          <a:p>
            <a:pPr marL="171450" indent="-171450">
              <a:buFont typeface="Arial" panose="020B0604020202020204" pitchFamily="34" charset="0"/>
              <a:buChar char="•"/>
            </a:pPr>
            <a:r>
              <a:rPr lang="nl-NL" sz="1050" dirty="0">
                <a:latin typeface="KWFFedraSans" panose="02000503090000020004" pitchFamily="2" charset="0"/>
              </a:rPr>
              <a:t>bijhouden van het collectantenbestand </a:t>
            </a:r>
          </a:p>
          <a:p>
            <a:pPr marL="171450" indent="-171450">
              <a:buFont typeface="Arial" panose="020B0604020202020204" pitchFamily="34" charset="0"/>
              <a:buChar char="•"/>
            </a:pPr>
            <a:r>
              <a:rPr lang="nl-NL" sz="1050" dirty="0">
                <a:latin typeface="KWFFedraSans" panose="02000503090000020004" pitchFamily="2" charset="0"/>
              </a:rPr>
              <a:t>werven en inzetten van nieuwe collectanten </a:t>
            </a:r>
          </a:p>
          <a:p>
            <a:pPr marL="171450" indent="-171450">
              <a:buFont typeface="Arial" panose="020B0604020202020204" pitchFamily="34" charset="0"/>
              <a:buChar char="•"/>
            </a:pPr>
            <a:r>
              <a:rPr lang="nl-NL" sz="1050" dirty="0">
                <a:latin typeface="KWFFedraSans" panose="02000503090000020004" pitchFamily="2" charset="0"/>
              </a:rPr>
              <a:t>controle uitvoeren op de voortgang van de collecte</a:t>
            </a:r>
          </a:p>
          <a:p>
            <a:endParaRPr lang="nl-NL" sz="1050" dirty="0">
              <a:latin typeface="KWFFedraSans-Bold" panose="02000803090000020004" pitchFamily="2" charset="0"/>
            </a:endParaRPr>
          </a:p>
          <a:p>
            <a:r>
              <a:rPr lang="nl-NL" sz="1050" dirty="0">
                <a:latin typeface="KWFFedraSans-Bold" panose="02000803090000020004" pitchFamily="2" charset="0"/>
              </a:rPr>
              <a:t>Gewenst profiel</a:t>
            </a:r>
          </a:p>
          <a:p>
            <a:pPr marL="171450" indent="-171450">
              <a:buFont typeface="Arial" panose="020B0604020202020204" pitchFamily="34" charset="0"/>
              <a:buChar char="•"/>
            </a:pPr>
            <a:r>
              <a:rPr lang="nl-NL" sz="1050" dirty="0">
                <a:latin typeface="KWFFedraSans" panose="02000503090000020004" pitchFamily="2" charset="0"/>
              </a:rPr>
              <a:t>sociaal, klantgericht en enthousiast </a:t>
            </a:r>
          </a:p>
          <a:p>
            <a:pPr marL="171450" indent="-171450">
              <a:buFont typeface="Arial" panose="020B0604020202020204" pitchFamily="34" charset="0"/>
              <a:buChar char="•"/>
            </a:pPr>
            <a:r>
              <a:rPr lang="nl-NL" sz="1050" dirty="0">
                <a:latin typeface="KWFFedraSans" panose="02000503090000020004" pitchFamily="2" charset="0"/>
              </a:rPr>
              <a:t>communicatief en online vaardig </a:t>
            </a:r>
          </a:p>
          <a:p>
            <a:pPr marL="171450" indent="-171450">
              <a:buFont typeface="Arial" panose="020B0604020202020204" pitchFamily="34" charset="0"/>
              <a:buChar char="•"/>
            </a:pPr>
            <a:r>
              <a:rPr lang="nl-NL" sz="1050" dirty="0">
                <a:latin typeface="KWFFedraSans" panose="02000503090000020004" pitchFamily="2" charset="0"/>
              </a:rPr>
              <a:t>betrouwbaar en gestructureerd</a:t>
            </a:r>
          </a:p>
          <a:p>
            <a:endParaRPr lang="nl-NL" sz="1050" dirty="0">
              <a:latin typeface="KWFFedraSans-Bold" panose="02000803090000020004" pitchFamily="2" charset="0"/>
            </a:endParaRPr>
          </a:p>
          <a:p>
            <a:r>
              <a:rPr lang="nl-NL" sz="1050" dirty="0">
                <a:latin typeface="KWFFedraSans-Bold" panose="02000803090000020004" pitchFamily="2" charset="0"/>
              </a:rPr>
              <a:t>Wij bieden</a:t>
            </a:r>
          </a:p>
          <a:p>
            <a:pPr marL="171450" indent="-171450">
              <a:buFont typeface="Arial" panose="020B0604020202020204" pitchFamily="34" charset="0"/>
              <a:buChar char="•"/>
            </a:pPr>
            <a:r>
              <a:rPr lang="nl-NL" sz="1050" dirty="0">
                <a:latin typeface="KWFFedraSans" panose="02000503090000020004" pitchFamily="2" charset="0"/>
              </a:rPr>
              <a:t>begeleiding door het KWF-hoofdkantoor </a:t>
            </a:r>
          </a:p>
          <a:p>
            <a:pPr marL="171450" indent="-171450">
              <a:buFont typeface="Arial" panose="020B0604020202020204" pitchFamily="34" charset="0"/>
              <a:buChar char="•"/>
            </a:pPr>
            <a:r>
              <a:rPr lang="nl-NL" sz="1050" dirty="0">
                <a:latin typeface="KWFFedraSans" panose="02000503090000020004" pitchFamily="2" charset="0"/>
              </a:rPr>
              <a:t>de (digitale) nieuwsbrief voor vrijwilligers </a:t>
            </a:r>
          </a:p>
          <a:p>
            <a:pPr marL="171450" indent="-171450">
              <a:buFont typeface="Arial" panose="020B0604020202020204" pitchFamily="34" charset="0"/>
              <a:buChar char="•"/>
            </a:pPr>
            <a:r>
              <a:rPr lang="nl-NL" sz="1050" dirty="0">
                <a:latin typeface="KWFFedraSans" panose="02000503090000020004" pitchFamily="2" charset="0"/>
              </a:rPr>
              <a:t>bijeenkomsten met andere collecteteams en vrijwilligers </a:t>
            </a:r>
          </a:p>
          <a:p>
            <a:pPr marL="171450" indent="-171450">
              <a:buFont typeface="Arial" panose="020B0604020202020204" pitchFamily="34" charset="0"/>
              <a:buChar char="•"/>
            </a:pPr>
            <a:r>
              <a:rPr lang="nl-NL" sz="1050" dirty="0">
                <a:latin typeface="KWFFedraSans" panose="02000503090000020004" pitchFamily="2" charset="0"/>
              </a:rPr>
              <a:t>de mogelijkheid om waardevolle kennis en ervaring op te doen </a:t>
            </a:r>
          </a:p>
          <a:p>
            <a:pPr marL="171450" indent="-171450">
              <a:buFont typeface="Arial" panose="020B0604020202020204" pitchFamily="34" charset="0"/>
              <a:buChar char="•"/>
            </a:pPr>
            <a:r>
              <a:rPr lang="nl-NL" sz="1050" dirty="0">
                <a:latin typeface="KWFFedraSans" panose="02000503090000020004" pitchFamily="2" charset="0"/>
              </a:rPr>
              <a:t>de kans om te investeren in leven </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je aanmelden als wijkhoofd </a:t>
            </a:r>
          </a:p>
          <a:p>
            <a:r>
              <a:rPr lang="nl-NL" sz="1050" dirty="0">
                <a:latin typeface="KWFFedraSans" panose="02000503090000020004" pitchFamily="2" charset="0"/>
              </a:rPr>
              <a:t>voor KWF Kankerbestrijding? Vul dan het aanmeldformulier in op </a:t>
            </a:r>
            <a:r>
              <a:rPr lang="nl-NL" sz="1050" b="1" dirty="0">
                <a:latin typeface="KWFFedraSans" panose="02000503090000020004" pitchFamily="2" charset="0"/>
                <a:hlinkClick r:id="rId3"/>
              </a:rPr>
              <a:t>www.kwf.nl/wijkhoofd</a:t>
            </a:r>
            <a:r>
              <a:rPr lang="nl-NL" sz="1050" b="1" dirty="0">
                <a:latin typeface="KWFFedraSans" panose="02000503090000020004" pitchFamily="2" charset="0"/>
              </a:rPr>
              <a:t>.</a:t>
            </a:r>
            <a:r>
              <a:rPr lang="nl-NL" sz="1050" dirty="0">
                <a:latin typeface="KWFFedraSans" panose="02000503090000020004" pitchFamily="2" charset="0"/>
              </a:rPr>
              <a:t> Een lokale KWF-vrijwilliger neemt dan contact </a:t>
            </a:r>
            <a:br>
              <a:rPr lang="nl-NL" sz="1050" dirty="0">
                <a:latin typeface="KWFFedraSans" panose="02000503090000020004" pitchFamily="2" charset="0"/>
              </a:rPr>
            </a:br>
            <a:r>
              <a:rPr lang="nl-NL" sz="1050" dirty="0">
                <a:latin typeface="KWFFedraSans" panose="02000503090000020004" pitchFamily="2" charset="0"/>
              </a:rPr>
              <a:t>met je op.</a:t>
            </a:r>
          </a:p>
        </p:txBody>
      </p:sp>
      <p:sp>
        <p:nvSpPr>
          <p:cNvPr id="9" name="Rechthoek 8"/>
          <p:cNvSpPr/>
          <p:nvPr/>
        </p:nvSpPr>
        <p:spPr>
          <a:xfrm>
            <a:off x="2612138" y="524538"/>
            <a:ext cx="4533364" cy="1546577"/>
          </a:xfrm>
          <a:prstGeom prst="rect">
            <a:avLst/>
          </a:prstGeom>
        </p:spPr>
        <p:txBody>
          <a:bodyPr wrap="square">
            <a:spAutoFit/>
          </a:bodyPr>
          <a:lstStyle/>
          <a:p>
            <a:r>
              <a:rPr lang="nl-NL" sz="1050" dirty="0">
                <a:latin typeface="KWFFedraSans" panose="02000503090000020004" pitchFamily="2" charset="0"/>
              </a:rPr>
              <a:t>Iedereen wordt vroeg of laat met kanker geconfronteerd: 1 op de 3 Nederlanders krijgt kanker. KWF Kankerbestrijding financiert kankeronderzoek en ondersteunt patiënten. Om dit mogelijk te maken zamelen we zo veel mogelijk geld in.</a:t>
            </a:r>
          </a:p>
          <a:p>
            <a:endParaRPr lang="nl-NL" sz="1050" dirty="0">
              <a:latin typeface="KWFFedraSans" panose="02000503090000020004" pitchFamily="2" charset="0"/>
            </a:endParaRPr>
          </a:p>
          <a:p>
            <a:r>
              <a:rPr lang="nl-NL" sz="1050" dirty="0">
                <a:latin typeface="KWFFedraSans" panose="02000503090000020004" pitchFamily="2" charset="0"/>
              </a:rPr>
              <a:t>Wil jij KWF steunen en samen toewerken naar een wereld waarin kanker niet langer een dodelijke ziekte is? Heb je vrije uren over en herken jij jezelf in onderstaand profiel? Dan is deze </a:t>
            </a:r>
            <a:r>
              <a:rPr lang="nl-NL" sz="1050" b="1" dirty="0">
                <a:latin typeface="KWFFedraSans" panose="02000503090000020004" pitchFamily="2" charset="0"/>
              </a:rPr>
              <a:t>vrijwilligers-functie</a:t>
            </a:r>
            <a:r>
              <a:rPr lang="nl-NL" sz="1050" dirty="0">
                <a:latin typeface="KWFFedraSans" panose="02000503090000020004" pitchFamily="2" charset="0"/>
              </a:rPr>
              <a:t> misschien iets voor jou!</a:t>
            </a:r>
          </a:p>
        </p:txBody>
      </p:sp>
      <p:sp>
        <p:nvSpPr>
          <p:cNvPr id="10" name="Rechthoek 9"/>
          <p:cNvSpPr/>
          <p:nvPr/>
        </p:nvSpPr>
        <p:spPr>
          <a:xfrm>
            <a:off x="2612138" y="2448829"/>
            <a:ext cx="4404575" cy="1031051"/>
          </a:xfrm>
          <a:prstGeom prst="rect">
            <a:avLst/>
          </a:prstGeom>
        </p:spPr>
        <p:txBody>
          <a:bodyPr wrap="square">
            <a:spAutoFit/>
          </a:bodyPr>
          <a:lstStyle/>
          <a:p>
            <a:r>
              <a:rPr lang="nl-NL" sz="2800" dirty="0">
                <a:solidFill>
                  <a:schemeClr val="accent1"/>
                </a:solidFill>
                <a:latin typeface="KWFFedraSans-Bold" panose="02000803090000020004" pitchFamily="2" charset="0"/>
              </a:rPr>
              <a:t>Wijkhoofd</a:t>
            </a:r>
            <a:endParaRPr lang="nl-NL" sz="3600" dirty="0">
              <a:solidFill>
                <a:schemeClr val="accent1"/>
              </a:solidFill>
              <a:latin typeface="KWFFedraSans-Bold" panose="02000803090000020004" pitchFamily="2" charset="0"/>
            </a:endParaRPr>
          </a:p>
          <a:p>
            <a:r>
              <a:rPr lang="nl-NL" sz="1100" dirty="0">
                <a:latin typeface="KWFFedraSans-Bold" panose="02000803090000020004" pitchFamily="2" charset="0"/>
              </a:rPr>
              <a:t>Tijdsinvestering: ca. 2 uur p/maand, piek van ca. 8 uur p/week rondom de KWF-collecteweek 1</a:t>
            </a:r>
            <a:r>
              <a:rPr lang="nl-NL" sz="1100" baseline="30000" dirty="0">
                <a:latin typeface="KWFFedraSans-Bold" panose="02000803090000020004" pitchFamily="2" charset="0"/>
              </a:rPr>
              <a:t>e</a:t>
            </a:r>
            <a:r>
              <a:rPr lang="nl-NL" sz="1100" dirty="0">
                <a:latin typeface="KWFFedraSans-Bold" panose="02000803090000020004" pitchFamily="2" charset="0"/>
              </a:rPr>
              <a:t> week september</a:t>
            </a:r>
            <a:br>
              <a:rPr lang="nl-NL" sz="1100" dirty="0">
                <a:latin typeface="KWFFedraSans-Bold" panose="02000803090000020004" pitchFamily="2" charset="0"/>
              </a:rPr>
            </a:br>
            <a:r>
              <a:rPr lang="nl-NL" sz="1100" dirty="0">
                <a:latin typeface="KWFFedraSans-Bold" panose="02000803090000020004" pitchFamily="2" charset="0"/>
              </a:rPr>
              <a:t>(2019: 1 t/m 7 september)</a:t>
            </a:r>
            <a:endParaRPr lang="nl-NL" sz="1100" dirty="0">
              <a:latin typeface="KWFFedraSans" panose="02000503090000020004" pitchFamily="2" charset="0"/>
            </a:endParaRPr>
          </a:p>
        </p:txBody>
      </p:sp>
      <p:pic>
        <p:nvPicPr>
          <p:cNvPr id="11" name="Afbeelding 10">
            <a:extLst>
              <a:ext uri="{FF2B5EF4-FFF2-40B4-BE49-F238E27FC236}">
                <a16:creationId xmlns:a16="http://schemas.microsoft.com/office/drawing/2014/main" id="{3EB1EDFF-9FB2-4FA5-B4B2-A2404C42AC45}"/>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TotalTime>
  <Words>118</Words>
  <Application>Microsoft Office PowerPoint</Application>
  <PresentationFormat>Aangepast</PresentationFormat>
  <Paragraphs>34</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Calibri Light</vt:lpstr>
      <vt:lpstr>KWFFedraSans</vt:lpstr>
      <vt:lpstr>KWFFedraSans-Bold</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Matthea van der Veen</cp:lastModifiedBy>
  <cp:revision>24</cp:revision>
  <dcterms:created xsi:type="dcterms:W3CDTF">2018-02-06T12:36:03Z</dcterms:created>
  <dcterms:modified xsi:type="dcterms:W3CDTF">2019-05-02T11:23:40Z</dcterms:modified>
</cp:coreProperties>
</file>