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1" r:id="rId4"/>
    <p:sldId id="259" r:id="rId5"/>
    <p:sldId id="264" r:id="rId6"/>
    <p:sldId id="263" r:id="rId7"/>
    <p:sldId id="267" r:id="rId8"/>
    <p:sldId id="272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6C077D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248" autoAdjust="0"/>
  </p:normalViewPr>
  <p:slideViewPr>
    <p:cSldViewPr>
      <p:cViewPr varScale="1">
        <p:scale>
          <a:sx n="50" d="100"/>
          <a:sy n="50" d="100"/>
        </p:scale>
        <p:origin x="1956" y="4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CD2D0-8BDD-467A-B983-0B9A15F403CA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4C891-3144-4FB3-A359-17625FFD1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112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4C891-3144-4FB3-A359-17625FFD1A1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781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4C891-3144-4FB3-A359-17625FFD1A1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210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4C891-3144-4FB3-A359-17625FFD1A1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661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4C891-3144-4FB3-A359-17625FFD1A1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355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4C891-3144-4FB3-A359-17625FFD1A1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062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4C891-3144-4FB3-A359-17625FFD1A1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885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4C891-3144-4FB3-A359-17625FFD1A1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7651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4C891-3144-4FB3-A359-17625FFD1A1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676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F488-6566-4B01-888C-B85E85EA6698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41DF-EC09-4494-93DE-610DE1FE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75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F488-6566-4B01-888C-B85E85EA6698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41DF-EC09-4494-93DE-610DE1FE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021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F488-6566-4B01-888C-B85E85EA6698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41DF-EC09-4494-93DE-610DE1FE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88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F488-6566-4B01-888C-B85E85EA6698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41DF-EC09-4494-93DE-610DE1FE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24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F488-6566-4B01-888C-B85E85EA6698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41DF-EC09-4494-93DE-610DE1FE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619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F488-6566-4B01-888C-B85E85EA6698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41DF-EC09-4494-93DE-610DE1FE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106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F488-6566-4B01-888C-B85E85EA6698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41DF-EC09-4494-93DE-610DE1FE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965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F488-6566-4B01-888C-B85E85EA6698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41DF-EC09-4494-93DE-610DE1FE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75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F488-6566-4B01-888C-B85E85EA6698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41DF-EC09-4494-93DE-610DE1FE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997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F488-6566-4B01-888C-B85E85EA6698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41DF-EC09-4494-93DE-610DE1FE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653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FF488-6566-4B01-888C-B85E85EA6698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41DF-EC09-4494-93DE-610DE1FE7B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08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FF488-6566-4B01-888C-B85E85EA6698}" type="datetimeFigureOut">
              <a:rPr lang="en-GB" smtClean="0"/>
              <a:t>22/10/2021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741DF-EC09-4494-93DE-610DE1FE7B69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5565"/>
            <a:ext cx="2358742" cy="427131"/>
          </a:xfrm>
          <a:prstGeom prst="rect">
            <a:avLst/>
          </a:prstGeom>
        </p:spPr>
      </p:pic>
      <p:pic>
        <p:nvPicPr>
          <p:cNvPr id="9" name="Picture 8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68" y="6126163"/>
            <a:ext cx="2376264" cy="660606"/>
          </a:xfrm>
          <a:prstGeom prst="rect">
            <a:avLst/>
          </a:prstGeom>
        </p:spPr>
      </p:pic>
      <p:pic>
        <p:nvPicPr>
          <p:cNvPr id="10" name="Content Placeholder 3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553200" y="6253373"/>
            <a:ext cx="2268252" cy="468102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5387053" y="332845"/>
            <a:ext cx="32704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srgbClr val="00B5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Care</a:t>
            </a: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srgbClr val="0D4D87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srgbClr val="0D4D87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● </a:t>
            </a: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srgbClr val="E8468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Compassion</a:t>
            </a: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srgbClr val="0D4D87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● </a:t>
            </a: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Community</a:t>
            </a:r>
          </a:p>
        </p:txBody>
      </p:sp>
    </p:spTree>
    <p:extLst>
      <p:ext uri="{BB962C8B-B14F-4D97-AF65-F5344CB8AC3E}">
        <p14:creationId xmlns:p14="http://schemas.microsoft.com/office/powerpoint/2010/main" val="392891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Nikki.Sturgeon@northerntrust.hscni.net" TargetMode="External"/><Relationship Id="rId2" Type="http://schemas.openxmlformats.org/officeDocument/2006/relationships/hyperlink" Target="mailto:gwyneth.woods@northerntrust.hscni.ne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0726" y="2420889"/>
            <a:ext cx="7809706" cy="1650636"/>
          </a:xfrm>
        </p:spPr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NHSCT Bereavement Comfort Call Volunteer Service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56115"/>
            <a:ext cx="6400800" cy="17526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rgbClr val="00B0F0"/>
                </a:solidFill>
              </a:rPr>
              <a:t>Nikki Sturgeon, Volunteering Manager NHSCT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Google Shape;10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7544" y="1268760"/>
            <a:ext cx="2549302" cy="69912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864" y="163902"/>
            <a:ext cx="1541562" cy="2120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42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13" y="1556792"/>
            <a:ext cx="8229600" cy="1143000"/>
          </a:xfrm>
        </p:spPr>
        <p:txBody>
          <a:bodyPr>
            <a:noAutofit/>
          </a:bodyPr>
          <a:lstStyle/>
          <a:p>
            <a:r>
              <a:rPr lang="en-GB" sz="4800" b="1" dirty="0">
                <a:solidFill>
                  <a:srgbClr val="7030A0"/>
                </a:solidFill>
              </a:rPr>
              <a:t>Background to the service</a:t>
            </a:r>
            <a:r>
              <a:rPr lang="en-GB" sz="4800" b="1" dirty="0"/>
              <a:t/>
            </a:r>
            <a:br>
              <a:rPr lang="en-GB" sz="4800" b="1" dirty="0"/>
            </a:b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en-GB" sz="4400" dirty="0" smtClean="0">
                <a:solidFill>
                  <a:srgbClr val="00B0F0"/>
                </a:solidFill>
              </a:rPr>
              <a:t>Regional context</a:t>
            </a:r>
          </a:p>
          <a:p>
            <a:pPr algn="ctr"/>
            <a:r>
              <a:rPr lang="en-GB" sz="4400" dirty="0" smtClean="0">
                <a:solidFill>
                  <a:srgbClr val="00B0F0"/>
                </a:solidFill>
              </a:rPr>
              <a:t>Previous model</a:t>
            </a:r>
          </a:p>
          <a:p>
            <a:pPr algn="ctr"/>
            <a:r>
              <a:rPr lang="en-GB" sz="4400" dirty="0" smtClean="0">
                <a:solidFill>
                  <a:srgbClr val="00B0F0"/>
                </a:solidFill>
              </a:rPr>
              <a:t>Funding available 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3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2276872"/>
            <a:ext cx="8229600" cy="5174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b="1" dirty="0" smtClean="0">
                <a:solidFill>
                  <a:srgbClr val="7030A0"/>
                </a:solidFill>
              </a:rPr>
              <a:t>The Service</a:t>
            </a:r>
            <a:endParaRPr lang="en-GB" sz="4800" b="1" dirty="0">
              <a:solidFill>
                <a:srgbClr val="7030A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54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984" y="692696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How did we make it happen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984" y="1700808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GB" dirty="0" smtClean="0">
                <a:solidFill>
                  <a:srgbClr val="00B0F0"/>
                </a:solidFill>
              </a:rPr>
              <a:t>Steering Group chaired by Director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Internal &amp; External partnerships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Process mapping with Information Governance 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Close liaison with IT </a:t>
            </a:r>
            <a:r>
              <a:rPr lang="en-GB" dirty="0" err="1" smtClean="0">
                <a:solidFill>
                  <a:srgbClr val="00B0F0"/>
                </a:solidFill>
              </a:rPr>
              <a:t>Dept</a:t>
            </a:r>
            <a:endParaRPr lang="en-GB" dirty="0" smtClean="0">
              <a:solidFill>
                <a:srgbClr val="00B0F0"/>
              </a:solidFill>
            </a:endParaRPr>
          </a:p>
          <a:p>
            <a:r>
              <a:rPr lang="en-GB" dirty="0" smtClean="0">
                <a:solidFill>
                  <a:srgbClr val="00B0F0"/>
                </a:solidFill>
              </a:rPr>
              <a:t>Communication plan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DPIA/ Risk Assessment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Operational Process Map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Robust training, support and supervision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160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Service Outcomes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B0F0"/>
                </a:solidFill>
              </a:rPr>
              <a:t>Data 1st September 2020 – 31</a:t>
            </a:r>
            <a:r>
              <a:rPr lang="en-GB" baseline="30000" dirty="0" smtClean="0">
                <a:solidFill>
                  <a:srgbClr val="00B0F0"/>
                </a:solidFill>
              </a:rPr>
              <a:t>st</a:t>
            </a:r>
            <a:r>
              <a:rPr lang="en-GB" dirty="0" smtClean="0">
                <a:solidFill>
                  <a:srgbClr val="00B0F0"/>
                </a:solidFill>
              </a:rPr>
              <a:t> July 2021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18 Volunteers </a:t>
            </a:r>
          </a:p>
          <a:p>
            <a:r>
              <a:rPr lang="en-GB" dirty="0">
                <a:solidFill>
                  <a:srgbClr val="00B0F0"/>
                </a:solidFill>
              </a:rPr>
              <a:t>927.25 </a:t>
            </a:r>
            <a:r>
              <a:rPr lang="en-GB" dirty="0" smtClean="0">
                <a:solidFill>
                  <a:srgbClr val="00B0F0"/>
                </a:solidFill>
              </a:rPr>
              <a:t>Volunteer Hours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1110 Bereavement initial Comfort Calls achieved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64 follow up calls Apr-July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842 Bereavement packs posted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29 memory boxes, 21 photo boxes sent July 21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141 referrals for Chaplaincy follow up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1078 (97%) calls positively received</a:t>
            </a:r>
          </a:p>
          <a:p>
            <a:pPr marL="0" indent="0">
              <a:buNone/>
            </a:pPr>
            <a:endParaRPr lang="en-GB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17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520" y="989856"/>
            <a:ext cx="8229600" cy="1359024"/>
          </a:xfrm>
        </p:spPr>
        <p:txBody>
          <a:bodyPr>
            <a:normAutofit fontScale="90000"/>
          </a:bodyPr>
          <a:lstStyle/>
          <a:p>
            <a:r>
              <a:rPr lang="en-GB" sz="4900" b="1" dirty="0" smtClean="0">
                <a:solidFill>
                  <a:srgbClr val="7030A0"/>
                </a:solidFill>
              </a:rPr>
              <a:t>Service Spread and Enhancement</a:t>
            </a:r>
            <a:r>
              <a:rPr lang="en-GB" dirty="0" smtClean="0">
                <a:solidFill>
                  <a:srgbClr val="7030A0"/>
                </a:solidFill>
              </a:rPr>
              <a:t/>
            </a:r>
            <a:br>
              <a:rPr lang="en-GB" dirty="0" smtClean="0">
                <a:solidFill>
                  <a:srgbClr val="7030A0"/>
                </a:solidFill>
              </a:rPr>
            </a:b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520" y="1916832"/>
            <a:ext cx="8229600" cy="4525963"/>
          </a:xfrm>
        </p:spPr>
        <p:txBody>
          <a:bodyPr/>
          <a:lstStyle/>
          <a:p>
            <a:r>
              <a:rPr lang="en-GB" dirty="0" smtClean="0">
                <a:solidFill>
                  <a:srgbClr val="00B0F0"/>
                </a:solidFill>
              </a:rPr>
              <a:t>Continued development of networking with support systems </a:t>
            </a:r>
            <a:r>
              <a:rPr lang="en-GB" dirty="0" err="1" smtClean="0">
                <a:solidFill>
                  <a:srgbClr val="00B0F0"/>
                </a:solidFill>
              </a:rPr>
              <a:t>eg</a:t>
            </a:r>
            <a:r>
              <a:rPr lang="en-GB" dirty="0" smtClean="0">
                <a:solidFill>
                  <a:srgbClr val="00B0F0"/>
                </a:solidFill>
              </a:rPr>
              <a:t> Rural Support Network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Jan 21 further recruitment of volunteers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Mar 21 spread </a:t>
            </a:r>
            <a:r>
              <a:rPr lang="en-GB" dirty="0">
                <a:solidFill>
                  <a:srgbClr val="00B0F0"/>
                </a:solidFill>
              </a:rPr>
              <a:t>to </a:t>
            </a:r>
            <a:r>
              <a:rPr lang="en-GB" dirty="0" smtClean="0">
                <a:solidFill>
                  <a:srgbClr val="00B0F0"/>
                </a:solidFill>
              </a:rPr>
              <a:t>Community Hospitals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Apr 21 introduction of follow up calls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July 21 offer of memory box and photo book</a:t>
            </a:r>
          </a:p>
          <a:p>
            <a:endParaRPr lang="en-GB" dirty="0" smtClean="0">
              <a:solidFill>
                <a:srgbClr val="00B0F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116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9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Way Forward</a:t>
            </a:r>
            <a:endParaRPr lang="en-GB" sz="9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99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FF0066"/>
                </a:solidFill>
              </a:rPr>
              <a:t>‘</a:t>
            </a:r>
            <a:r>
              <a:rPr lang="en-GB" i="1" dirty="0" smtClean="0">
                <a:solidFill>
                  <a:srgbClr val="FF0066"/>
                </a:solidFill>
              </a:rPr>
              <a:t>They </a:t>
            </a:r>
            <a:r>
              <a:rPr lang="en-GB" i="1" dirty="0">
                <a:solidFill>
                  <a:srgbClr val="FF0066"/>
                </a:solidFill>
              </a:rPr>
              <a:t>described the caller as ‘an angel’, </a:t>
            </a:r>
            <a:r>
              <a:rPr lang="en-GB" i="1" dirty="0" smtClean="0">
                <a:solidFill>
                  <a:srgbClr val="FF0066"/>
                </a:solidFill>
              </a:rPr>
              <a:t>they </a:t>
            </a:r>
            <a:r>
              <a:rPr lang="en-GB" i="1" dirty="0">
                <a:solidFill>
                  <a:srgbClr val="FF0066"/>
                </a:solidFill>
              </a:rPr>
              <a:t>felt like a weight had been lifted off </a:t>
            </a:r>
            <a:r>
              <a:rPr lang="en-GB" i="1" dirty="0" smtClean="0">
                <a:solidFill>
                  <a:srgbClr val="FF0066"/>
                </a:solidFill>
              </a:rPr>
              <a:t>their shoulder</a:t>
            </a:r>
            <a:r>
              <a:rPr lang="en-GB" i="1" dirty="0">
                <a:solidFill>
                  <a:srgbClr val="FF0066"/>
                </a:solidFill>
              </a:rPr>
              <a:t>, after speaking to </a:t>
            </a:r>
            <a:r>
              <a:rPr lang="en-GB" i="1" dirty="0" smtClean="0">
                <a:solidFill>
                  <a:srgbClr val="FF0066"/>
                </a:solidFill>
              </a:rPr>
              <a:t>them. They </a:t>
            </a:r>
            <a:r>
              <a:rPr lang="en-GB" i="1" dirty="0">
                <a:solidFill>
                  <a:srgbClr val="FF0066"/>
                </a:solidFill>
              </a:rPr>
              <a:t>could not thank her enough for how she took time to listen to </a:t>
            </a:r>
            <a:r>
              <a:rPr lang="en-GB" i="1" dirty="0" smtClean="0">
                <a:solidFill>
                  <a:srgbClr val="FF0066"/>
                </a:solidFill>
              </a:rPr>
              <a:t>them, </a:t>
            </a:r>
            <a:r>
              <a:rPr lang="en-GB" i="1" dirty="0">
                <a:solidFill>
                  <a:srgbClr val="FF0066"/>
                </a:solidFill>
              </a:rPr>
              <a:t>to empathise and understand.  He felt </a:t>
            </a:r>
            <a:r>
              <a:rPr lang="en-GB" i="1" dirty="0" smtClean="0">
                <a:solidFill>
                  <a:srgbClr val="FF0066"/>
                </a:solidFill>
              </a:rPr>
              <a:t>that </a:t>
            </a:r>
            <a:r>
              <a:rPr lang="en-GB" i="1" dirty="0">
                <a:solidFill>
                  <a:srgbClr val="FF0066"/>
                </a:solidFill>
              </a:rPr>
              <a:t>someone was showing </a:t>
            </a:r>
            <a:r>
              <a:rPr lang="en-GB" i="1" dirty="0" smtClean="0">
                <a:solidFill>
                  <a:srgbClr val="FF0066"/>
                </a:solidFill>
              </a:rPr>
              <a:t>compassion </a:t>
            </a:r>
            <a:r>
              <a:rPr lang="en-GB" i="1" dirty="0">
                <a:solidFill>
                  <a:srgbClr val="FF0066"/>
                </a:solidFill>
              </a:rPr>
              <a:t>during a time of shock, and </a:t>
            </a:r>
            <a:r>
              <a:rPr lang="en-GB" i="1" dirty="0" smtClean="0">
                <a:solidFill>
                  <a:srgbClr val="FF0066"/>
                </a:solidFill>
              </a:rPr>
              <a:t>grief.’</a:t>
            </a:r>
            <a:endParaRPr lang="en-GB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03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368" y="764704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Contact Details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68" y="105273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Gwyneth </a:t>
            </a:r>
            <a:r>
              <a:rPr lang="en-GB" dirty="0" smtClean="0"/>
              <a:t>Woods, Bereavement Coordinator: </a:t>
            </a:r>
            <a:r>
              <a:rPr lang="en-GB" dirty="0">
                <a:hlinkClick r:id="rId2"/>
              </a:rPr>
              <a:t>gwyneth.woods@northerntrust.hscni.net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Nikki </a:t>
            </a:r>
            <a:r>
              <a:rPr lang="en-GB" dirty="0"/>
              <a:t>Sturgeon, Volunteering Manager: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Nikki.Sturgeon@northerntrust.hscni.net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71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253</Words>
  <Application>Microsoft Office PowerPoint</Application>
  <PresentationFormat>On-screen Show (4:3)</PresentationFormat>
  <Paragraphs>51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NHSCT Bereavement Comfort Call Volunteer Service</vt:lpstr>
      <vt:lpstr>Background to the service </vt:lpstr>
      <vt:lpstr>PowerPoint Presentation</vt:lpstr>
      <vt:lpstr>How did we make it happen</vt:lpstr>
      <vt:lpstr>Service Outcomes</vt:lpstr>
      <vt:lpstr>Service Spread and Enhancement </vt:lpstr>
      <vt:lpstr>PowerPoint Presentation</vt:lpstr>
      <vt:lpstr>PowerPoint Presentation</vt:lpstr>
      <vt:lpstr>Contact Details</vt:lpstr>
    </vt:vector>
  </TitlesOfParts>
  <Company>NHSCT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Lennon, Donna</dc:creator>
  <cp:lastModifiedBy>Sturgeon, Nikki</cp:lastModifiedBy>
  <cp:revision>52</cp:revision>
  <dcterms:created xsi:type="dcterms:W3CDTF">2021-03-18T12:37:28Z</dcterms:created>
  <dcterms:modified xsi:type="dcterms:W3CDTF">2021-10-22T09:32:07Z</dcterms:modified>
</cp:coreProperties>
</file>