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8" r:id="rId5"/>
    <p:sldId id="313" r:id="rId6"/>
    <p:sldId id="314" r:id="rId7"/>
    <p:sldId id="315" r:id="rId8"/>
    <p:sldId id="316" r:id="rId9"/>
    <p:sldId id="317" r:id="rId10"/>
    <p:sldId id="320" r:id="rId11"/>
    <p:sldId id="318" r:id="rId12"/>
    <p:sldId id="321" r:id="rId13"/>
    <p:sldId id="319" r:id="rId14"/>
    <p:sldId id="325" r:id="rId15"/>
    <p:sldId id="324" r:id="rId16"/>
    <p:sldId id="323" r:id="rId17"/>
    <p:sldId id="328" r:id="rId18"/>
    <p:sldId id="326" r:id="rId19"/>
    <p:sldId id="327" r:id="rId20"/>
    <p:sldId id="331" r:id="rId21"/>
    <p:sldId id="276"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099CC"/>
    <a:srgbClr val="E7E6E6"/>
    <a:srgbClr val="CBD5EB"/>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949" autoAdjust="0"/>
  </p:normalViewPr>
  <p:slideViewPr>
    <p:cSldViewPr snapToGrid="0" showGuides="1">
      <p:cViewPr varScale="1">
        <p:scale>
          <a:sx n="59" d="100"/>
          <a:sy n="59" d="100"/>
        </p:scale>
        <p:origin x="92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5/21/2024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5/21/2024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0" i="0" u="none" strike="noStrike" dirty="0">
                <a:solidFill>
                  <a:srgbClr val="FEFFFF"/>
                </a:solidFill>
                <a:effectLst/>
              </a:rPr>
              <a:t>By the end of this session you will be able to:</a:t>
            </a:r>
          </a:p>
          <a:p>
            <a:pPr indent="-228600" algn="l" fontAlgn="base">
              <a:buFont typeface="Arial" panose="020B0604020202020204" pitchFamily="34" charset="0"/>
              <a:buChar char="•"/>
            </a:pPr>
            <a:r>
              <a:rPr lang="en-US" sz="1200" b="0" i="0" u="none" strike="noStrike" dirty="0">
                <a:solidFill>
                  <a:srgbClr val="FEFFFF"/>
                </a:solidFill>
                <a:effectLst/>
              </a:rPr>
              <a:t>Describe your volunteer rights and responsibilities</a:t>
            </a:r>
          </a:p>
          <a:p>
            <a:pPr indent="-228600" algn="l" fontAlgn="base">
              <a:buFont typeface="Arial" panose="020B0604020202020204" pitchFamily="34" charset="0"/>
              <a:buChar char="•"/>
            </a:pPr>
            <a:r>
              <a:rPr lang="en-US" sz="1200" b="0" i="0" u="none" strike="noStrike" dirty="0">
                <a:solidFill>
                  <a:srgbClr val="FEFFFF"/>
                </a:solidFill>
                <a:effectLst/>
              </a:rPr>
              <a:t>Explain why it is important to volunteer in ways that are agreed with your volunteer coordinator and how and when to raise any concerns you may have</a:t>
            </a:r>
          </a:p>
          <a:p>
            <a:pPr indent="-228600" algn="l" fontAlgn="base">
              <a:buFont typeface="Arial" panose="020B0604020202020204" pitchFamily="34" charset="0"/>
              <a:buChar char="•"/>
            </a:pPr>
            <a:r>
              <a:rPr lang="en-US" sz="1200" b="0" i="0" u="none" strike="noStrike" dirty="0">
                <a:solidFill>
                  <a:srgbClr val="FEFFFF"/>
                </a:solidFill>
                <a:effectLst/>
              </a:rPr>
              <a:t>Explain why it is important to be honest and identify where errors may have occurred and to tell the appropriate person</a:t>
            </a:r>
          </a:p>
          <a:p>
            <a:pPr indent="-228600" algn="l" fontAlgn="base">
              <a:buFont typeface="Arial" panose="020B0604020202020204" pitchFamily="34" charset="0"/>
              <a:buChar char="•"/>
            </a:pPr>
            <a:r>
              <a:rPr lang="en-US" sz="1200" b="0" i="0" u="none" strike="noStrike" dirty="0">
                <a:solidFill>
                  <a:srgbClr val="FEFFFF"/>
                </a:solidFill>
                <a:effectLst/>
              </a:rPr>
              <a:t>Describe your responsibilities to the people you support</a:t>
            </a:r>
          </a:p>
          <a:p>
            <a:pPr indent="-228600" algn="l" fontAlgn="base">
              <a:buFont typeface="Arial" panose="020B0604020202020204" pitchFamily="34" charset="0"/>
              <a:buChar char="•"/>
            </a:pPr>
            <a:r>
              <a:rPr lang="en-US" sz="1200" b="0" i="0" u="none" strike="noStrike" dirty="0">
                <a:solidFill>
                  <a:srgbClr val="FEFFFF"/>
                </a:solidFill>
                <a:effectLst/>
              </a:rPr>
              <a:t>Describe why it is important to volunteer within a team and in partnership with others</a:t>
            </a:r>
          </a:p>
          <a:p>
            <a:pPr algn="l" fontAlgn="base"/>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18</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0" i="0" u="none" strike="noStrike" dirty="0">
                <a:solidFill>
                  <a:schemeClr val="bg1"/>
                </a:solidFill>
                <a:effectLst/>
                <a:latin typeface="Arial" panose="020B0604020202020204" pitchFamily="34" charset="0"/>
              </a:rPr>
              <a:t>This session will look at your role as a volunteer as well as your expected </a:t>
            </a:r>
            <a:r>
              <a:rPr lang="en-US" sz="1200" b="0" i="0" u="none" strike="noStrike" dirty="0" err="1">
                <a:solidFill>
                  <a:schemeClr val="bg1"/>
                </a:solidFill>
                <a:effectLst/>
                <a:latin typeface="Arial" panose="020B0604020202020204" pitchFamily="34" charset="0"/>
              </a:rPr>
              <a:t>behaviours</a:t>
            </a:r>
            <a:r>
              <a:rPr lang="en-US" sz="1200" b="0" i="0" u="none" strike="noStrike" dirty="0">
                <a:solidFill>
                  <a:schemeClr val="bg1"/>
                </a:solidFill>
                <a:effectLst/>
                <a:latin typeface="Arial" panose="020B0604020202020204" pitchFamily="34" charset="0"/>
              </a:rPr>
              <a:t> and standards.</a:t>
            </a:r>
          </a:p>
          <a:p>
            <a:pPr marL="0" indent="0" fontAlgn="base">
              <a:buNone/>
            </a:pPr>
            <a:endParaRPr lang="en-US" sz="1200" b="0" i="0" u="none" strike="noStrike" dirty="0">
              <a:solidFill>
                <a:schemeClr val="bg1"/>
              </a:solidFill>
              <a:effectLst/>
              <a:latin typeface="Arial" panose="020B0604020202020204" pitchFamily="34" charset="0"/>
            </a:endParaRPr>
          </a:p>
          <a:p>
            <a:pPr marL="0" indent="0" fontAlgn="base">
              <a:buNone/>
            </a:pPr>
            <a:r>
              <a:rPr lang="en-US" sz="1200" b="0" i="0" u="none" strike="noStrike" dirty="0">
                <a:solidFill>
                  <a:schemeClr val="bg1"/>
                </a:solidFill>
                <a:effectLst/>
                <a:latin typeface="Arial" panose="020B0604020202020204" pitchFamily="34" charset="0"/>
              </a:rPr>
              <a:t>In particular, we will discuss responsibilities - not only the responsibility you have for the person or people you support, but also the responsibility you have for yourself. It is important to be kind to yourself, particularly if you are new to volunteering, and to </a:t>
            </a:r>
            <a:r>
              <a:rPr lang="en-US" sz="1200" b="0" i="0" u="none" strike="noStrike" dirty="0" err="1">
                <a:solidFill>
                  <a:schemeClr val="bg1"/>
                </a:solidFill>
                <a:effectLst/>
                <a:latin typeface="Arial" panose="020B0604020202020204" pitchFamily="34" charset="0"/>
              </a:rPr>
              <a:t>recognise</a:t>
            </a:r>
            <a:r>
              <a:rPr lang="en-US" sz="1200" b="0" i="0" u="none" strike="noStrike" dirty="0">
                <a:solidFill>
                  <a:schemeClr val="bg1"/>
                </a:solidFill>
                <a:effectLst/>
                <a:latin typeface="Arial" panose="020B0604020202020204" pitchFamily="34" charset="0"/>
              </a:rPr>
              <a:t> that your experience and confidence will increase the more you carry out your role. </a:t>
            </a:r>
          </a:p>
          <a:p>
            <a:pPr marL="0" indent="0" fontAlgn="base">
              <a:buNone/>
            </a:pPr>
            <a:endParaRPr lang="en-US" sz="1200" dirty="0">
              <a:solidFill>
                <a:schemeClr val="bg1"/>
              </a:solidFill>
              <a:latin typeface="Arial" panose="020B0604020202020204" pitchFamily="34" charset="0"/>
            </a:endParaRPr>
          </a:p>
          <a:p>
            <a:pPr marL="0" indent="0" fontAlgn="base">
              <a:buNone/>
            </a:pPr>
            <a:r>
              <a:rPr lang="en-US" sz="1200" b="0" i="0" u="none" strike="noStrike" dirty="0">
                <a:solidFill>
                  <a:schemeClr val="bg1"/>
                </a:solidFill>
                <a:effectLst/>
                <a:latin typeface="Arial" panose="020B0604020202020204" pitchFamily="34" charset="0"/>
              </a:rPr>
              <a:t>Do not worry about mistakes or getting it wrong - your fellow volunteers, as well as your Volunteer </a:t>
            </a:r>
            <a:r>
              <a:rPr lang="en-US" sz="1200" dirty="0">
                <a:solidFill>
                  <a:schemeClr val="bg1"/>
                </a:solidFill>
                <a:latin typeface="Arial" panose="020B0604020202020204" pitchFamily="34" charset="0"/>
              </a:rPr>
              <a:t>C</a:t>
            </a:r>
            <a:r>
              <a:rPr lang="en-US" sz="1200" b="0" i="0" u="none" strike="noStrike" dirty="0">
                <a:solidFill>
                  <a:schemeClr val="bg1"/>
                </a:solidFill>
                <a:effectLst/>
                <a:latin typeface="Arial" panose="020B0604020202020204" pitchFamily="34" charset="0"/>
              </a:rPr>
              <a:t>oordinator, are there to support you</a:t>
            </a:r>
            <a:r>
              <a:rPr lang="en-US" sz="1100" b="0" i="0" u="none" strike="noStrike" dirty="0">
                <a:effectLst/>
                <a:latin typeface="Arial" panose="020B0604020202020204" pitchFamily="34" charset="0"/>
              </a:rPr>
              <a:t>.</a:t>
            </a:r>
          </a:p>
          <a:p>
            <a:pPr marL="0" indent="0" fontAlgn="base">
              <a:buNone/>
            </a:pPr>
            <a:endParaRPr lang="en-US" sz="1200" dirty="0">
              <a:solidFill>
                <a:schemeClr val="bg1"/>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a:t>
            </a:fld>
            <a:endParaRPr lang="en-US" noProof="0" dirty="0"/>
          </a:p>
        </p:txBody>
      </p:sp>
    </p:spTree>
    <p:extLst>
      <p:ext uri="{BB962C8B-B14F-4D97-AF65-F5344CB8AC3E}">
        <p14:creationId xmlns:p14="http://schemas.microsoft.com/office/powerpoint/2010/main" val="217416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latin typeface="+mn-lt"/>
                <a:ea typeface="+mn-ea"/>
                <a:cs typeface="+mn-cs"/>
              </a:rPr>
              <a:t>An important document in understanding your role is your role description. This tells you what your main duties and responsibilities are and who you report to. </a:t>
            </a:r>
          </a:p>
          <a:p>
            <a:pPr marL="0" indent="0">
              <a:buNone/>
            </a:pPr>
            <a:endParaRPr lang="en-US" sz="1200" kern="1200" dirty="0">
              <a:latin typeface="+mn-lt"/>
              <a:ea typeface="+mn-ea"/>
              <a:cs typeface="+mn-cs"/>
            </a:endParaRPr>
          </a:p>
          <a:p>
            <a:pPr marL="0" indent="0">
              <a:buNone/>
            </a:pPr>
            <a:r>
              <a:rPr lang="en-US" sz="1200" kern="1200" dirty="0">
                <a:latin typeface="+mn-lt"/>
                <a:ea typeface="+mn-ea"/>
                <a:cs typeface="+mn-cs"/>
              </a:rPr>
              <a:t>Ask your volunteer coordinator for a copy if you do not have it. </a:t>
            </a:r>
          </a:p>
          <a:p>
            <a:pPr marL="0" indent="0">
              <a:buNone/>
            </a:pPr>
            <a:endParaRPr lang="en-US" sz="1200" kern="1200" dirty="0">
              <a:latin typeface="+mn-lt"/>
              <a:ea typeface="+mn-ea"/>
              <a:cs typeface="+mn-cs"/>
            </a:endParaRPr>
          </a:p>
          <a:p>
            <a:pPr marL="0" indent="0">
              <a:buNone/>
            </a:pPr>
            <a:r>
              <a:rPr lang="en-US" sz="1200" kern="1200" dirty="0">
                <a:latin typeface="+mn-lt"/>
                <a:ea typeface="+mn-ea"/>
                <a:cs typeface="+mn-cs"/>
              </a:rPr>
              <a:t>You should know what is expected of you and what is not included in your role.</a:t>
            </a:r>
          </a:p>
          <a:p>
            <a:pPr marL="0" indent="0">
              <a:buNone/>
            </a:pPr>
            <a:endParaRPr lang="en-US" sz="1200" kern="1200" dirty="0">
              <a:latin typeface="+mn-lt"/>
              <a:ea typeface="+mn-ea"/>
              <a:cs typeface="+mn-cs"/>
            </a:endParaRPr>
          </a:p>
          <a:p>
            <a:pPr marL="0" indent="0">
              <a:buNone/>
            </a:pPr>
            <a:r>
              <a:rPr lang="en-US" sz="1200" kern="1200" dirty="0">
                <a:latin typeface="+mn-lt"/>
                <a:ea typeface="+mn-ea"/>
                <a:cs typeface="+mn-cs"/>
              </a:rPr>
              <a:t>It will be almost impossible for a role description to list every task you will do but it should give a good overall picture of your role.</a:t>
            </a:r>
          </a:p>
          <a:p>
            <a:pPr marL="0" indent="0" fontAlgn="base">
              <a:buNone/>
            </a:pPr>
            <a:r>
              <a:rPr lang="en-US" sz="1200" kern="1200" dirty="0">
                <a:latin typeface="+mn-lt"/>
                <a:ea typeface="+mn-ea"/>
                <a:cs typeface="+mn-cs"/>
              </a:rPr>
              <a:t>There are certain kinds of duties that might be in your role description.</a:t>
            </a:r>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3</a:t>
            </a:fld>
            <a:endParaRPr lang="en-US" noProof="0" dirty="0"/>
          </a:p>
        </p:txBody>
      </p:sp>
    </p:spTree>
    <p:extLst>
      <p:ext uri="{BB962C8B-B14F-4D97-AF65-F5344CB8AC3E}">
        <p14:creationId xmlns:p14="http://schemas.microsoft.com/office/powerpoint/2010/main" val="415393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additional training on Equality and Diversity later in your Induction</a:t>
            </a:r>
          </a:p>
        </p:txBody>
      </p:sp>
      <p:sp>
        <p:nvSpPr>
          <p:cNvPr id="4" name="Slide Number Placeholder 3"/>
          <p:cNvSpPr>
            <a:spLocks noGrp="1"/>
          </p:cNvSpPr>
          <p:nvPr>
            <p:ph type="sldNum" sz="quarter" idx="5"/>
          </p:nvPr>
        </p:nvSpPr>
        <p:spPr/>
        <p:txBody>
          <a:bodyPr/>
          <a:lstStyle/>
          <a:p>
            <a:fld id="{6336304E-FDE3-4B4F-A3B7-EBE87F3FA5E2}" type="slidenum">
              <a:rPr lang="en-US" noProof="0" smtClean="0"/>
              <a:t>7</a:t>
            </a:fld>
            <a:endParaRPr lang="en-US" noProof="0" dirty="0"/>
          </a:p>
        </p:txBody>
      </p:sp>
    </p:spTree>
    <p:extLst>
      <p:ext uri="{BB962C8B-B14F-4D97-AF65-F5344CB8AC3E}">
        <p14:creationId xmlns:p14="http://schemas.microsoft.com/office/powerpoint/2010/main" val="62379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values –</a:t>
            </a:r>
          </a:p>
          <a:p>
            <a:r>
              <a:rPr lang="en-GB" dirty="0"/>
              <a:t>We Care</a:t>
            </a:r>
          </a:p>
          <a:p>
            <a:r>
              <a:rPr lang="en-GB" dirty="0"/>
              <a:t>We Value people</a:t>
            </a:r>
          </a:p>
          <a:p>
            <a:r>
              <a:rPr lang="en-GB" dirty="0"/>
              <a:t>We are one Team </a:t>
            </a:r>
          </a:p>
        </p:txBody>
      </p:sp>
      <p:sp>
        <p:nvSpPr>
          <p:cNvPr id="4" name="Slide Number Placeholder 3"/>
          <p:cNvSpPr>
            <a:spLocks noGrp="1"/>
          </p:cNvSpPr>
          <p:nvPr>
            <p:ph type="sldNum" sz="quarter" idx="5"/>
          </p:nvPr>
        </p:nvSpPr>
        <p:spPr/>
        <p:txBody>
          <a:bodyPr/>
          <a:lstStyle/>
          <a:p>
            <a:fld id="{6336304E-FDE3-4B4F-A3B7-EBE87F3FA5E2}" type="slidenum">
              <a:rPr lang="en-US" noProof="0" smtClean="0"/>
              <a:t>8</a:t>
            </a:fld>
            <a:endParaRPr lang="en-US" noProof="0" dirty="0"/>
          </a:p>
        </p:txBody>
      </p:sp>
    </p:spTree>
    <p:extLst>
      <p:ext uri="{BB962C8B-B14F-4D97-AF65-F5344CB8AC3E}">
        <p14:creationId xmlns:p14="http://schemas.microsoft.com/office/powerpoint/2010/main" val="296301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rial" panose="020B0604020202020204" pitchFamily="34" charset="0"/>
              </a:rPr>
              <a:t>If as part of your activities you are out and about in the community, it is important that you consider your health and safety and take some responsibility for your own actions.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10</a:t>
            </a:fld>
            <a:endParaRPr lang="en-US" noProof="0" dirty="0"/>
          </a:p>
        </p:txBody>
      </p:sp>
    </p:spTree>
    <p:extLst>
      <p:ext uri="{BB962C8B-B14F-4D97-AF65-F5344CB8AC3E}">
        <p14:creationId xmlns:p14="http://schemas.microsoft.com/office/powerpoint/2010/main" val="98850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rPr>
              <a:t>If you are directly supporting someone, your volunteer coordinator will provide you with the information you need to know to enable you to meet the needs of that person.</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11</a:t>
            </a:fld>
            <a:endParaRPr lang="en-US" noProof="0" dirty="0"/>
          </a:p>
        </p:txBody>
      </p:sp>
    </p:spTree>
    <p:extLst>
      <p:ext uri="{BB962C8B-B14F-4D97-AF65-F5344CB8AC3E}">
        <p14:creationId xmlns:p14="http://schemas.microsoft.com/office/powerpoint/2010/main" val="669597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effectLst/>
                <a:latin typeface="Arial" panose="020B0604020202020204" pitchFamily="34" charset="0"/>
              </a:rPr>
              <a:t>Q. Can you think of any examples where a volunteer may break boundaries within their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As part of your volunteer activities, your volunteer coordinator will agree with you what is and isn't included within your role as a volunteer. It is important that you stick to this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12</a:t>
            </a:fld>
            <a:endParaRPr lang="en-US" noProof="0" dirty="0"/>
          </a:p>
        </p:txBody>
      </p:sp>
    </p:spTree>
    <p:extLst>
      <p:ext uri="{BB962C8B-B14F-4D97-AF65-F5344CB8AC3E}">
        <p14:creationId xmlns:p14="http://schemas.microsoft.com/office/powerpoint/2010/main" val="3822163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latin typeface="Arial" panose="020B0604020202020204" pitchFamily="34" charset="0"/>
              </a:rPr>
              <a:t>Developing good relationships will help to improve the quality of the support provided.</a:t>
            </a:r>
          </a:p>
          <a:p>
            <a:endParaRPr lang="en-US" sz="12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The importance of people working together should not be underestimated. Serious case reviews (which are the reviews carried out when an adult with care or support needs dies or comes to significant harm) often identify failings within partnership working as being a key factor in what went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Good communication essential –</a:t>
            </a:r>
          </a:p>
          <a:p>
            <a:pPr marL="0" indent="0" fontAlgn="base">
              <a:buNone/>
            </a:pPr>
            <a:r>
              <a:rPr lang="en-US" sz="1200" b="0" i="0" u="none" strike="noStrike" dirty="0">
                <a:effectLst/>
                <a:latin typeface="Arial" panose="020B0604020202020204" pitchFamily="34" charset="0"/>
              </a:rPr>
              <a:t>Volunteers and colleagues must trust, value and respect one another, having belief in everyone's ability to work together to achieve shared goals. For communication to be good and effective, it must be open, accurate and understandable.</a:t>
            </a:r>
          </a:p>
          <a:p>
            <a:pPr marL="0" indent="0" fontAlgn="base">
              <a:buNone/>
            </a:pPr>
            <a:r>
              <a:rPr lang="en-US" sz="1200" b="0" i="0" u="none" strike="noStrike" dirty="0">
                <a:effectLst/>
                <a:latin typeface="Arial" panose="020B0604020202020204" pitchFamily="34" charset="0"/>
              </a:rPr>
              <a:t>Ways of communicating and language must be right for the person so you can be sure that they understand what is being said. Volunteers should avoid using jargon which can be misunderstood.</a:t>
            </a:r>
          </a:p>
          <a:p>
            <a:pPr marL="0" indent="0" fontAlgn="base">
              <a:buNone/>
            </a:pPr>
            <a:r>
              <a:rPr lang="en-US" sz="1200" b="0" i="0" u="none" strike="noStrike" dirty="0">
                <a:effectLst/>
                <a:latin typeface="Arial" panose="020B0604020202020204" pitchFamily="34" charset="0"/>
              </a:rPr>
              <a:t>When working with people who have communication needs, it may be necessary to consider translators, pictures or communication boards to support them to communicate well.</a:t>
            </a:r>
          </a:p>
          <a:p>
            <a:pPr marL="0" indent="0" fontAlgn="base">
              <a:buNone/>
            </a:pPr>
            <a:endParaRPr lang="en-US" sz="1200" b="0" i="0" u="none" strike="noStrike" dirty="0">
              <a:effectLst/>
              <a:latin typeface="Arial" panose="020B0604020202020204" pitchFamily="34" charset="0"/>
            </a:endParaRPr>
          </a:p>
          <a:p>
            <a:pPr marL="0" indent="0" fontAlgn="base">
              <a:buNone/>
            </a:pPr>
            <a:r>
              <a:rPr lang="en-US" sz="1200" b="0" i="0" u="none" strike="noStrike" dirty="0">
                <a:effectLst/>
                <a:latin typeface="Arial" panose="020B0604020202020204" pitchFamily="34" charset="0"/>
              </a:rPr>
              <a:t>You can learn more about good communication in the session Training for Volunteers: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14</a:t>
            </a:fld>
            <a:endParaRPr lang="en-US" noProof="0" dirty="0"/>
          </a:p>
        </p:txBody>
      </p:sp>
    </p:spTree>
    <p:extLst>
      <p:ext uri="{BB962C8B-B14F-4D97-AF65-F5344CB8AC3E}">
        <p14:creationId xmlns:p14="http://schemas.microsoft.com/office/powerpoint/2010/main" val="3478294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631199"/>
            <a:ext cx="5143500" cy="1574626"/>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622859"/>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5" name="Picture 4" descr="Home - elearning for healthcare">
            <a:extLst>
              <a:ext uri="{FF2B5EF4-FFF2-40B4-BE49-F238E27FC236}">
                <a16:creationId xmlns:a16="http://schemas.microsoft.com/office/drawing/2014/main" id="{426DEA93-9C6A-3194-292B-708E2F06A8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3650" y="1702721"/>
            <a:ext cx="1541895" cy="72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a:extLst>
              <a:ext uri="{FF2B5EF4-FFF2-40B4-BE49-F238E27FC236}">
                <a16:creationId xmlns:a16="http://schemas.microsoft.com/office/drawing/2014/main" id="{81CDD2B0-CBEB-39C7-2252-1A6189BDB3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6" name="Rectangle 5">
            <a:extLst>
              <a:ext uri="{FF2B5EF4-FFF2-40B4-BE49-F238E27FC236}">
                <a16:creationId xmlns:a16="http://schemas.microsoft.com/office/drawing/2014/main" id="{F98B8E09-A310-A1F4-EEF9-8793EF1473BD}"/>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C5B2D16F-042F-29B0-128D-0E8E818FD0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2" name="Picture 1" descr="Home - elearning for healthcare">
            <a:extLst>
              <a:ext uri="{FF2B5EF4-FFF2-40B4-BE49-F238E27FC236}">
                <a16:creationId xmlns:a16="http://schemas.microsoft.com/office/drawing/2014/main" id="{74086BDB-A1B0-259D-F3B8-581421C377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8900000" flipH="1" flipV="1">
            <a:off x="5971069" y="-1371603"/>
            <a:ext cx="7119182" cy="8798125"/>
            <a:chOff x="11114088" y="2241550"/>
            <a:chExt cx="1905000" cy="2354263"/>
          </a:xfrm>
          <a:solidFill>
            <a:schemeClr val="bg2">
              <a:alpha val="20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3" descr="Home - elearning for healthcare">
            <a:extLst>
              <a:ext uri="{FF2B5EF4-FFF2-40B4-BE49-F238E27FC236}">
                <a16:creationId xmlns:a16="http://schemas.microsoft.com/office/drawing/2014/main" id="{F0247E75-9CC3-C498-749C-448D656F9D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 name="Rectangle 3">
            <a:extLst>
              <a:ext uri="{FF2B5EF4-FFF2-40B4-BE49-F238E27FC236}">
                <a16:creationId xmlns:a16="http://schemas.microsoft.com/office/drawing/2014/main" id="{AC3310D5-500B-6930-F84B-F85C070B9B7A}"/>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8776E876-73EF-A599-4A60-A52DE0E5AD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pic>
        <p:nvPicPr>
          <p:cNvPr id="4" name="Picture 4" descr="Home - elearning for healthcare">
            <a:extLst>
              <a:ext uri="{FF2B5EF4-FFF2-40B4-BE49-F238E27FC236}">
                <a16:creationId xmlns:a16="http://schemas.microsoft.com/office/drawing/2014/main" id="{4DDA7114-6078-ACD0-B219-4FA436CE18F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22084" y="1423506"/>
            <a:ext cx="1668009" cy="78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3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F9137F26-985B-953C-35D5-DF86162BAA3C}"/>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3" name="Picture 4">
            <a:extLst>
              <a:ext uri="{FF2B5EF4-FFF2-40B4-BE49-F238E27FC236}">
                <a16:creationId xmlns:a16="http://schemas.microsoft.com/office/drawing/2014/main" id="{C1A6662A-4D3A-9197-CECB-2C9C8602E4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69778"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D0AAD0DC-CD0A-5E46-2FB3-E55239C5E0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0A31C547-1FD6-C16F-7CA8-705AE7A687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1E953404-3F7B-ECAF-6728-4783D3B677D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CD67B351-F888-B6EF-CD15-25CE932036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4">
            <a:extLst>
              <a:ext uri="{FF2B5EF4-FFF2-40B4-BE49-F238E27FC236}">
                <a16:creationId xmlns:a16="http://schemas.microsoft.com/office/drawing/2014/main" id="{CE61475C-224F-C9E2-36C5-342BDDCAF6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209CFC7A-16B6-8158-4CC4-6776992F7C52}"/>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D2AEF02A-88A1-1E2F-8A41-F4BCA07E1E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3C7A1ED5-01D5-4593-07DE-8A99A5879C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A0596604-90CF-6BDB-A79E-D6A5FA008E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7"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 name="Rectangle 2">
            <a:extLst>
              <a:ext uri="{FF2B5EF4-FFF2-40B4-BE49-F238E27FC236}">
                <a16:creationId xmlns:a16="http://schemas.microsoft.com/office/drawing/2014/main" id="{5C1E5E52-2517-2B19-E163-9904A66BE684}"/>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A1D82542-280A-1E8F-D881-AC5237C1D3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Rectangle 2">
            <a:extLst>
              <a:ext uri="{FF2B5EF4-FFF2-40B4-BE49-F238E27FC236}">
                <a16:creationId xmlns:a16="http://schemas.microsoft.com/office/drawing/2014/main" id="{1AD6FEA2-D876-1173-798F-02F1B66B90A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B1415E15-4F59-ACCB-E2EE-F421295328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3524250" y="2572870"/>
            <a:ext cx="5143500" cy="1726562"/>
          </a:xfrm>
        </p:spPr>
        <p:txBody>
          <a:bodyPr anchor="b">
            <a:noAutofit/>
          </a:bodyPr>
          <a:lstStyle>
            <a:lvl1pPr algn="ctr">
              <a:defRPr sz="5400" b="1" cap="all" baseline="0">
                <a:solidFill>
                  <a:schemeClr val="bg1"/>
                </a:solidFill>
                <a:latin typeface="+mj-lt"/>
              </a:defRPr>
            </a:lvl1pPr>
          </a:lstStyle>
          <a:p>
            <a:r>
              <a:rPr lang="en-US" noProof="0" dirty="0"/>
              <a:t>Title comes here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569694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4" name="Picture 4">
            <a:extLst>
              <a:ext uri="{FF2B5EF4-FFF2-40B4-BE49-F238E27FC236}">
                <a16:creationId xmlns:a16="http://schemas.microsoft.com/office/drawing/2014/main" id="{34E602F1-5EE3-2782-1FEE-0C47549C2D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853" y="6042290"/>
            <a:ext cx="1098667" cy="50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pic>
        <p:nvPicPr>
          <p:cNvPr id="4" name="Picture 4" descr="Home - elearning for healthcare">
            <a:extLst>
              <a:ext uri="{FF2B5EF4-FFF2-40B4-BE49-F238E27FC236}">
                <a16:creationId xmlns:a16="http://schemas.microsoft.com/office/drawing/2014/main" id="{5197B329-19D0-B228-023E-27D8A08A58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grpSp>
        <p:nvGrpSpPr>
          <p:cNvPr id="9" name="Group 8">
            <a:extLst>
              <a:ext uri="{FF2B5EF4-FFF2-40B4-BE49-F238E27FC236}">
                <a16:creationId xmlns:a16="http://schemas.microsoft.com/office/drawing/2014/main" id="{4EE57D22-8B89-030E-D1CC-56C15F654536}"/>
              </a:ext>
            </a:extLst>
          </p:cNvPr>
          <p:cNvGrpSpPr/>
          <p:nvPr userDrawn="1"/>
        </p:nvGrpSpPr>
        <p:grpSpPr>
          <a:xfrm>
            <a:off x="4685748" y="3187264"/>
            <a:ext cx="3124751" cy="3861672"/>
            <a:chOff x="4314162" y="3077007"/>
            <a:chExt cx="3124751" cy="3861672"/>
          </a:xfrm>
          <a:solidFill>
            <a:schemeClr val="bg1">
              <a:lumMod val="95000"/>
              <a:alpha val="30000"/>
            </a:schemeClr>
          </a:solidFill>
        </p:grpSpPr>
        <p:sp>
          <p:nvSpPr>
            <p:cNvPr id="5" name="Freeform 5">
              <a:extLst>
                <a:ext uri="{FF2B5EF4-FFF2-40B4-BE49-F238E27FC236}">
                  <a16:creationId xmlns:a16="http://schemas.microsoft.com/office/drawing/2014/main" id="{C4A58C70-9400-9A51-FE6B-19686C72F58A}"/>
                </a:ext>
              </a:extLst>
            </p:cNvPr>
            <p:cNvSpPr>
              <a:spLocks/>
            </p:cNvSpPr>
            <p:nvPr/>
          </p:nvSpPr>
          <p:spPr bwMode="auto">
            <a:xfrm rot="19082419">
              <a:off x="4314162" y="3077007"/>
              <a:ext cx="3124751" cy="3861672"/>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6">
              <a:extLst>
                <a:ext uri="{FF2B5EF4-FFF2-40B4-BE49-F238E27FC236}">
                  <a16:creationId xmlns:a16="http://schemas.microsoft.com/office/drawing/2014/main" id="{26CF60CE-FAB2-6F40-38EF-3D5862866517}"/>
                </a:ext>
              </a:extLst>
            </p:cNvPr>
            <p:cNvSpPr>
              <a:spLocks/>
            </p:cNvSpPr>
            <p:nvPr/>
          </p:nvSpPr>
          <p:spPr bwMode="auto">
            <a:xfrm rot="19082419">
              <a:off x="4912756" y="3905619"/>
              <a:ext cx="1369683" cy="274457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69F1AA98-E9D4-0CA7-A9E3-94188D47B9FA}"/>
                </a:ext>
              </a:extLst>
            </p:cNvPr>
            <p:cNvSpPr>
              <a:spLocks/>
            </p:cNvSpPr>
            <p:nvPr/>
          </p:nvSpPr>
          <p:spPr bwMode="auto">
            <a:xfrm rot="19082419">
              <a:off x="5413601" y="4636366"/>
              <a:ext cx="502565" cy="1179594"/>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pic>
        <p:nvPicPr>
          <p:cNvPr id="2" name="Picture 4" descr="Home - elearning for healthcare">
            <a:extLst>
              <a:ext uri="{FF2B5EF4-FFF2-40B4-BE49-F238E27FC236}">
                <a16:creationId xmlns:a16="http://schemas.microsoft.com/office/drawing/2014/main" id="{0FB2CA42-7629-DC84-3678-77206163BB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774F5BC8-C555-E331-C445-A5C698741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25463" y="801517"/>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8953500" y="988536"/>
            <a:ext cx="3230091"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6104154"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451550"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59B6448D-B06B-64D1-D102-58FB26770D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a:extLst>
              <a:ext uri="{FF2B5EF4-FFF2-40B4-BE49-F238E27FC236}">
                <a16:creationId xmlns:a16="http://schemas.microsoft.com/office/drawing/2014/main" id="{A0FD9217-FD54-4499-BF7B-A9B2D4BA3E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5/21/2024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51" r:id="rId4"/>
    <p:sldLayoutId id="2147483650" r:id="rId5"/>
    <p:sldLayoutId id="2147483678" r:id="rId6"/>
    <p:sldLayoutId id="2147483661" r:id="rId7"/>
    <p:sldLayoutId id="2147483675" r:id="rId8"/>
    <p:sldLayoutId id="2147483662" r:id="rId9"/>
    <p:sldLayoutId id="2147483677" r:id="rId10"/>
    <p:sldLayoutId id="2147483663" r:id="rId11"/>
    <p:sldLayoutId id="2147483654" r:id="rId12"/>
    <p:sldLayoutId id="2147483676"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43650" y="2574478"/>
            <a:ext cx="5351882" cy="1370196"/>
          </a:xfrm>
        </p:spPr>
        <p:txBody>
          <a:bodyPr/>
          <a:lstStyle/>
          <a:p>
            <a:r>
              <a:rPr lang="en-US" sz="4400" dirty="0"/>
              <a:t>Roles And Responsibilities</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43650" y="4053015"/>
            <a:ext cx="5143500" cy="503167"/>
          </a:xfrm>
        </p:spPr>
        <p:txBody>
          <a:bodyPr/>
          <a:lstStyle/>
          <a:p>
            <a:r>
              <a:rPr lang="en-US" sz="2000" kern="1600" spc="300" dirty="0"/>
              <a:t>VOLUNTEER </a:t>
            </a:r>
            <a:r>
              <a:rPr lang="en-US" sz="2000" kern="1600" spc="300" dirty="0" err="1"/>
              <a:t>iNDUCTION</a:t>
            </a:r>
            <a:endParaRPr lang="en-US" sz="2000" kern="1600" spc="300" dirty="0"/>
          </a:p>
        </p:txBody>
      </p:sp>
      <p:pic>
        <p:nvPicPr>
          <p:cNvPr id="7" name="Picture Placeholder 6" descr="A person laughing at a person&#10;&#10;Description automatically generated with low confidence">
            <a:extLst>
              <a:ext uri="{FF2B5EF4-FFF2-40B4-BE49-F238E27FC236}">
                <a16:creationId xmlns:a16="http://schemas.microsoft.com/office/drawing/2014/main" id="{C66412A4-7DC9-BE52-80DD-40AD36F4B186}"/>
              </a:ext>
            </a:extLst>
          </p:cNvPr>
          <p:cNvPicPr>
            <a:picLocks noGrp="1" noChangeAspect="1"/>
          </p:cNvPicPr>
          <p:nvPr>
            <p:ph type="pic" sz="quarter" idx="10"/>
          </p:nvPr>
        </p:nvPicPr>
        <p:blipFill>
          <a:blip r:embed="rId3"/>
          <a:srcRect l="10514" r="10514"/>
          <a:stretch>
            <a:fillRect/>
          </a:stretch>
        </p:blipFill>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FB165E-4A37-ECF4-FB2C-047751D26215}"/>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10</a:t>
            </a:fld>
            <a:endParaRPr lang="en-US" noProof="0"/>
          </a:p>
        </p:txBody>
      </p:sp>
      <p:sp>
        <p:nvSpPr>
          <p:cNvPr id="6" name="Title 1">
            <a:extLst>
              <a:ext uri="{FF2B5EF4-FFF2-40B4-BE49-F238E27FC236}">
                <a16:creationId xmlns:a16="http://schemas.microsoft.com/office/drawing/2014/main" id="{E9F1149A-FA1A-058F-2B0B-DC822E3D697E}"/>
              </a:ext>
            </a:extLst>
          </p:cNvPr>
          <p:cNvSpPr>
            <a:spLocks noGrp="1"/>
          </p:cNvSpPr>
          <p:nvPr>
            <p:ph type="title"/>
          </p:nvPr>
        </p:nvSpPr>
        <p:spPr>
          <a:xfrm>
            <a:off x="621205" y="463550"/>
            <a:ext cx="11036951" cy="434974"/>
          </a:xfrm>
        </p:spPr>
        <p:txBody>
          <a:bodyPr>
            <a:noAutofit/>
          </a:bodyPr>
          <a:lstStyle/>
          <a:p>
            <a:r>
              <a:rPr lang="en-GB" dirty="0">
                <a:solidFill>
                  <a:srgbClr val="2C567A"/>
                </a:solidFill>
              </a:rPr>
              <a:t>Keeping Safe</a:t>
            </a:r>
          </a:p>
        </p:txBody>
      </p:sp>
      <p:sp>
        <p:nvSpPr>
          <p:cNvPr id="7" name="Content Placeholder 2">
            <a:extLst>
              <a:ext uri="{FF2B5EF4-FFF2-40B4-BE49-F238E27FC236}">
                <a16:creationId xmlns:a16="http://schemas.microsoft.com/office/drawing/2014/main" id="{642CB12D-E82C-94F4-4D58-24E0F8A4C857}"/>
              </a:ext>
            </a:extLst>
          </p:cNvPr>
          <p:cNvSpPr>
            <a:spLocks noGrp="1"/>
          </p:cNvSpPr>
          <p:nvPr>
            <p:ph idx="1"/>
          </p:nvPr>
        </p:nvSpPr>
        <p:spPr>
          <a:xfrm>
            <a:off x="525462" y="1020725"/>
            <a:ext cx="10828337" cy="5156237"/>
          </a:xfrm>
        </p:spPr>
        <p:txBody>
          <a:bodyPr>
            <a:normAutofit/>
          </a:bodyPr>
          <a:lstStyle/>
          <a:p>
            <a:pPr marL="0" indent="0">
              <a:buNone/>
            </a:pPr>
            <a:r>
              <a:rPr lang="en-US" sz="1800" dirty="0">
                <a:solidFill>
                  <a:srgbClr val="2C567A"/>
                </a:solidFill>
              </a:rPr>
              <a:t>Taking responsibility of your own actions:</a:t>
            </a:r>
          </a:p>
          <a:p>
            <a:pPr marL="0" indent="0">
              <a:buNone/>
            </a:pPr>
            <a:endParaRPr lang="en-US" sz="1400" dirty="0"/>
          </a:p>
          <a:p>
            <a:pPr marL="0" indent="0">
              <a:buNone/>
            </a:pPr>
            <a:r>
              <a:rPr lang="en-US" sz="1400" b="1" dirty="0"/>
              <a:t>Travel - </a:t>
            </a:r>
            <a:r>
              <a:rPr lang="en-US" sz="1400" b="0" i="0" u="none" strike="noStrike" dirty="0">
                <a:effectLst/>
              </a:rPr>
              <a:t>When travelling to, and arriving at, your destination:</a:t>
            </a:r>
          </a:p>
          <a:p>
            <a:pPr fontAlgn="base">
              <a:buFont typeface="Arial" panose="020B0604020202020204" pitchFamily="34" charset="0"/>
              <a:buChar char="•"/>
            </a:pPr>
            <a:r>
              <a:rPr lang="en-US" sz="1400" b="0" i="0" dirty="0">
                <a:effectLst/>
              </a:rPr>
              <a:t>Consider weather conditions when travelling by foot, public transport or car, especially adverse weather conditions. Extra time should be allowed for journeys and appropriate footwear should be worn to reduce the risk of slips, trips and falls</a:t>
            </a:r>
          </a:p>
          <a:p>
            <a:pPr fontAlgn="base">
              <a:buFont typeface="Arial" panose="020B0604020202020204" pitchFamily="34" charset="0"/>
              <a:buChar char="•"/>
            </a:pPr>
            <a:r>
              <a:rPr lang="en-US" sz="1400" b="0" i="0" dirty="0">
                <a:effectLst/>
              </a:rPr>
              <a:t>Use your own personal judgement and do not put yourself at risk by entering a potentially dangerous situation</a:t>
            </a:r>
          </a:p>
          <a:p>
            <a:pPr fontAlgn="base">
              <a:buFont typeface="Arial" panose="020B0604020202020204" pitchFamily="34" charset="0"/>
              <a:buChar char="•"/>
            </a:pPr>
            <a:r>
              <a:rPr lang="en-US" sz="1400" b="0" i="0" dirty="0">
                <a:effectLst/>
              </a:rPr>
              <a:t>Always ensure you park (if applicable) and walk in well-lit areas</a:t>
            </a:r>
          </a:p>
          <a:p>
            <a:pPr marL="0" indent="0" fontAlgn="base">
              <a:buNone/>
            </a:pPr>
            <a:r>
              <a:rPr lang="en-US" sz="1400" b="1" dirty="0"/>
              <a:t>Your Role - </a:t>
            </a:r>
            <a:r>
              <a:rPr lang="en-US" sz="1400" b="0" i="0" u="none" strike="noStrike" dirty="0">
                <a:effectLst/>
              </a:rPr>
              <a:t>Whilst carrying out your role:</a:t>
            </a:r>
          </a:p>
          <a:p>
            <a:pPr fontAlgn="base">
              <a:buFont typeface="Arial" panose="020B0604020202020204" pitchFamily="34" charset="0"/>
              <a:buChar char="•"/>
            </a:pPr>
            <a:r>
              <a:rPr lang="en-US" sz="1400" b="0" i="0" dirty="0">
                <a:effectLst/>
              </a:rPr>
              <a:t>Carry </a:t>
            </a:r>
            <a:r>
              <a:rPr lang="en-US" sz="1400" dirty="0"/>
              <a:t>your Identity Badge </a:t>
            </a:r>
            <a:r>
              <a:rPr lang="en-US" sz="1400" b="0" i="0" dirty="0">
                <a:effectLst/>
              </a:rPr>
              <a:t>at all times whilst you are volunteering</a:t>
            </a:r>
          </a:p>
          <a:p>
            <a:pPr fontAlgn="base">
              <a:buFont typeface="Arial" panose="020B0604020202020204" pitchFamily="34" charset="0"/>
              <a:buChar char="•"/>
            </a:pPr>
            <a:r>
              <a:rPr lang="en-US" sz="1400" b="0" i="0" dirty="0" err="1">
                <a:effectLst/>
              </a:rPr>
              <a:t>Familiarise</a:t>
            </a:r>
            <a:r>
              <a:rPr lang="en-US" sz="1400" b="0" i="0" dirty="0">
                <a:effectLst/>
              </a:rPr>
              <a:t> yourself with any exit points in the event of an emergency</a:t>
            </a:r>
          </a:p>
          <a:p>
            <a:pPr fontAlgn="base">
              <a:buFont typeface="Arial" panose="020B0604020202020204" pitchFamily="34" charset="0"/>
              <a:buChar char="•"/>
            </a:pPr>
            <a:r>
              <a:rPr lang="en-US" sz="1400" b="0" i="0" dirty="0">
                <a:effectLst/>
              </a:rPr>
              <a:t>Report any accidents and incidents to your Volunteer </a:t>
            </a:r>
            <a:r>
              <a:rPr lang="en-US" sz="1400" dirty="0"/>
              <a:t>C</a:t>
            </a:r>
            <a:r>
              <a:rPr lang="en-US" sz="1400" b="0" i="0" dirty="0">
                <a:effectLst/>
              </a:rPr>
              <a:t>oordinator</a:t>
            </a:r>
          </a:p>
          <a:p>
            <a:pPr marL="0" indent="0" fontAlgn="base">
              <a:buNone/>
            </a:pPr>
            <a:r>
              <a:rPr lang="en-US" sz="1400" b="1" dirty="0"/>
              <a:t>Contact</a:t>
            </a:r>
          </a:p>
          <a:p>
            <a:pPr fontAlgn="base">
              <a:buFont typeface="Arial" panose="020B0604020202020204" pitchFamily="34" charset="0"/>
              <a:buChar char="•"/>
            </a:pPr>
            <a:r>
              <a:rPr lang="en-US" sz="1400" b="0" i="0" dirty="0">
                <a:effectLst/>
              </a:rPr>
              <a:t>If you have a mobile phone, ensure it is fully charged whilst in the community. Use of ICE (In Case of Emergency) as a contact is recommended or your mobile phone's emergency contact facility</a:t>
            </a:r>
          </a:p>
          <a:p>
            <a:pPr fontAlgn="base">
              <a:buFont typeface="Arial" panose="020B0604020202020204" pitchFamily="34" charset="0"/>
              <a:buChar char="•"/>
            </a:pPr>
            <a:r>
              <a:rPr lang="en-US" sz="1400" b="0" i="0" dirty="0">
                <a:effectLst/>
              </a:rPr>
              <a:t>Inform someone, for example </a:t>
            </a:r>
            <a:r>
              <a:rPr lang="en-US" sz="1400" b="0" i="0">
                <a:effectLst/>
              </a:rPr>
              <a:t>Volunteer </a:t>
            </a:r>
            <a:r>
              <a:rPr lang="en-US" sz="1400" b="0" i="0" dirty="0">
                <a:effectLst/>
              </a:rPr>
              <a:t>C</a:t>
            </a:r>
            <a:r>
              <a:rPr lang="en-US" sz="1400" b="0" i="0">
                <a:effectLst/>
              </a:rPr>
              <a:t>oordinator</a:t>
            </a:r>
            <a:r>
              <a:rPr lang="en-US" sz="1400" b="0" i="0" dirty="0">
                <a:effectLst/>
              </a:rPr>
              <a:t>, family member or friend, of your anticipated time of return and what to do in the event of you not returning</a:t>
            </a:r>
          </a:p>
          <a:p>
            <a:pPr marL="0" indent="0" fontAlgn="base">
              <a:buNone/>
            </a:pPr>
            <a:endParaRPr lang="en-US" sz="1400" b="0" i="0" dirty="0">
              <a:effectLst/>
              <a:latin typeface="Arial" panose="020B0604020202020204" pitchFamily="34" charset="0"/>
            </a:endParaRPr>
          </a:p>
          <a:p>
            <a:pPr marL="0" indent="0" fontAlgn="base">
              <a:buNone/>
            </a:pPr>
            <a:endParaRPr lang="en-US" sz="1400" b="0" i="0" dirty="0">
              <a:effectLst/>
              <a:latin typeface="Arial" panose="020B0604020202020204" pitchFamily="34" charset="0"/>
            </a:endParaRPr>
          </a:p>
          <a:p>
            <a:pPr marL="0" indent="0">
              <a:buNone/>
            </a:pPr>
            <a:endParaRPr lang="en-GB" sz="1400" dirty="0"/>
          </a:p>
        </p:txBody>
      </p:sp>
    </p:spTree>
    <p:extLst>
      <p:ext uri="{BB962C8B-B14F-4D97-AF65-F5344CB8AC3E}">
        <p14:creationId xmlns:p14="http://schemas.microsoft.com/office/powerpoint/2010/main" val="422880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A7297D-27CD-340E-44B1-528ED5FEEC98}"/>
              </a:ext>
            </a:extLst>
          </p:cNvPr>
          <p:cNvSpPr>
            <a:spLocks noGrp="1"/>
          </p:cNvSpPr>
          <p:nvPr>
            <p:ph type="sldNum" sz="quarter" idx="12"/>
          </p:nvPr>
        </p:nvSpPr>
        <p:spPr/>
        <p:txBody>
          <a:bodyPr/>
          <a:lstStyle/>
          <a:p>
            <a:fld id="{9EC71654-96A5-4280-94F3-931C61A9F92C}" type="slidenum">
              <a:rPr lang="en-US" noProof="0" smtClean="0"/>
              <a:pPr/>
              <a:t>11</a:t>
            </a:fld>
            <a:endParaRPr lang="en-US" noProof="0" dirty="0"/>
          </a:p>
        </p:txBody>
      </p:sp>
      <p:sp>
        <p:nvSpPr>
          <p:cNvPr id="5" name="Title 1">
            <a:extLst>
              <a:ext uri="{FF2B5EF4-FFF2-40B4-BE49-F238E27FC236}">
                <a16:creationId xmlns:a16="http://schemas.microsoft.com/office/drawing/2014/main" id="{366A3194-B618-E9FA-D694-4CB6EA139D65}"/>
              </a:ext>
            </a:extLst>
          </p:cNvPr>
          <p:cNvSpPr>
            <a:spLocks noGrp="1"/>
          </p:cNvSpPr>
          <p:nvPr>
            <p:ph type="title"/>
          </p:nvPr>
        </p:nvSpPr>
        <p:spPr>
          <a:xfrm>
            <a:off x="515938" y="462116"/>
            <a:ext cx="7472517" cy="583649"/>
          </a:xfrm>
        </p:spPr>
        <p:txBody>
          <a:bodyPr>
            <a:normAutofit/>
          </a:bodyPr>
          <a:lstStyle/>
          <a:p>
            <a:r>
              <a:rPr lang="en-GB" dirty="0">
                <a:solidFill>
                  <a:srgbClr val="2C567A"/>
                </a:solidFill>
                <a:latin typeface="Arial" panose="020B0604020202020204" pitchFamily="34" charset="0"/>
                <a:cs typeface="Arial" panose="020B0604020202020204" pitchFamily="34" charset="0"/>
              </a:rPr>
              <a:t>Expectations and Boundaries</a:t>
            </a:r>
          </a:p>
        </p:txBody>
      </p:sp>
      <p:sp>
        <p:nvSpPr>
          <p:cNvPr id="6" name="Content Placeholder 2">
            <a:extLst>
              <a:ext uri="{FF2B5EF4-FFF2-40B4-BE49-F238E27FC236}">
                <a16:creationId xmlns:a16="http://schemas.microsoft.com/office/drawing/2014/main" id="{49094EDD-F3BA-3C15-BB4A-1D20F5212046}"/>
              </a:ext>
            </a:extLst>
          </p:cNvPr>
          <p:cNvSpPr>
            <a:spLocks noGrp="1"/>
          </p:cNvSpPr>
          <p:nvPr>
            <p:ph idx="1"/>
          </p:nvPr>
        </p:nvSpPr>
        <p:spPr>
          <a:xfrm>
            <a:off x="439994" y="1789484"/>
            <a:ext cx="10837862" cy="4279338"/>
          </a:xfrm>
        </p:spPr>
        <p:txBody>
          <a:bodyPr anchor="ctr">
            <a:normAutofit/>
          </a:bodyPr>
          <a:lstStyle/>
          <a:p>
            <a:pPr marL="0" indent="0" fontAlgn="base">
              <a:buNone/>
            </a:pPr>
            <a:r>
              <a:rPr lang="en-US" sz="1800" b="0" i="0" u="none" strike="noStrike" dirty="0">
                <a:effectLst/>
              </a:rPr>
              <a:t>You have responsibilities to the people that you support. </a:t>
            </a:r>
          </a:p>
          <a:p>
            <a:pPr marL="0" indent="0" fontAlgn="base">
              <a:buNone/>
            </a:pPr>
            <a:r>
              <a:rPr lang="en-US" sz="1800" b="0" i="0" u="none" strike="noStrike" dirty="0">
                <a:effectLst/>
              </a:rPr>
              <a:t>You must ensure that:</a:t>
            </a:r>
          </a:p>
          <a:p>
            <a:pPr fontAlgn="base">
              <a:buFont typeface="Arial" panose="020B0604020202020204" pitchFamily="34" charset="0"/>
              <a:buChar char="•"/>
            </a:pPr>
            <a:r>
              <a:rPr lang="en-US" sz="1800" b="0" i="0" dirty="0">
                <a:effectLst/>
              </a:rPr>
              <a:t>Their safety and welfare is protected by ensuring you support them in agreed safe ways</a:t>
            </a:r>
          </a:p>
          <a:p>
            <a:pPr fontAlgn="base">
              <a:buFont typeface="Arial" panose="020B0604020202020204" pitchFamily="34" charset="0"/>
              <a:buChar char="•"/>
            </a:pPr>
            <a:r>
              <a:rPr lang="en-US" sz="1800" b="0" i="0" dirty="0">
                <a:effectLst/>
              </a:rPr>
              <a:t>The person you are supporting is involved in any decision making - don't presume you know best</a:t>
            </a:r>
          </a:p>
          <a:p>
            <a:pPr fontAlgn="base">
              <a:buFont typeface="Arial" panose="020B0604020202020204" pitchFamily="34" charset="0"/>
              <a:buChar char="•"/>
            </a:pPr>
            <a:r>
              <a:rPr lang="en-US" sz="1800" b="0" i="0" dirty="0">
                <a:effectLst/>
              </a:rPr>
              <a:t>They are treated fairly and that their rights are upheld by supporting in ways that promote equality and diversity and uphold their dignity and human rights</a:t>
            </a:r>
          </a:p>
          <a:p>
            <a:pPr marL="0" indent="0" fontAlgn="base">
              <a:buNone/>
            </a:pPr>
            <a:endParaRPr lang="en-US" sz="1800" b="0" i="0" dirty="0">
              <a:effectLst/>
            </a:endParaRPr>
          </a:p>
          <a:p>
            <a:pPr marL="0" indent="0" fontAlgn="base">
              <a:buNone/>
            </a:pPr>
            <a:r>
              <a:rPr lang="en-US" sz="1800" b="0" i="0" u="none" strike="noStrike" dirty="0">
                <a:effectLst/>
              </a:rPr>
              <a:t>If you have any cause for concern about how a person is being treated, you must raise this with your volunteer coordinator as soon as possible.</a:t>
            </a:r>
          </a:p>
          <a:p>
            <a:pPr marL="0" indent="0">
              <a:buNone/>
            </a:pPr>
            <a:endParaRPr lang="en-GB" sz="2000" dirty="0"/>
          </a:p>
        </p:txBody>
      </p:sp>
      <p:sp>
        <p:nvSpPr>
          <p:cNvPr id="4" name="TextBox 3">
            <a:extLst>
              <a:ext uri="{FF2B5EF4-FFF2-40B4-BE49-F238E27FC236}">
                <a16:creationId xmlns:a16="http://schemas.microsoft.com/office/drawing/2014/main" id="{B75B3180-1256-B858-0FDF-42D8BB5E62E3}"/>
              </a:ext>
            </a:extLst>
          </p:cNvPr>
          <p:cNvSpPr txBox="1"/>
          <p:nvPr/>
        </p:nvSpPr>
        <p:spPr>
          <a:xfrm>
            <a:off x="439994" y="1143153"/>
            <a:ext cx="8468032" cy="646331"/>
          </a:xfrm>
          <a:prstGeom prst="rect">
            <a:avLst/>
          </a:prstGeom>
          <a:noFill/>
        </p:spPr>
        <p:txBody>
          <a:bodyPr wrap="square">
            <a:spAutoFit/>
          </a:bodyPr>
          <a:lstStyle/>
          <a:p>
            <a:pPr marL="0" indent="0" fontAlgn="base">
              <a:buNone/>
            </a:pPr>
            <a:r>
              <a:rPr lang="en-US" sz="1800" b="0" i="0" u="none" strike="noStrike" dirty="0">
                <a:solidFill>
                  <a:srgbClr val="2C567A"/>
                </a:solidFill>
                <a:effectLst/>
              </a:rPr>
              <a:t>Your </a:t>
            </a:r>
            <a:r>
              <a:rPr lang="en-US" sz="1800" b="0" i="0" u="none" strike="noStrike" dirty="0" err="1">
                <a:solidFill>
                  <a:srgbClr val="2C567A"/>
                </a:solidFill>
                <a:effectLst/>
              </a:rPr>
              <a:t>organisation</a:t>
            </a:r>
            <a:r>
              <a:rPr lang="en-US" sz="1800" b="0" i="0" u="none" strike="noStrike" dirty="0">
                <a:solidFill>
                  <a:srgbClr val="2C567A"/>
                </a:solidFill>
                <a:effectLst/>
              </a:rPr>
              <a:t> will tell you the safe and agreed ways in which you are expected to volunteer.</a:t>
            </a:r>
          </a:p>
        </p:txBody>
      </p:sp>
    </p:spTree>
    <p:extLst>
      <p:ext uri="{BB962C8B-B14F-4D97-AF65-F5344CB8AC3E}">
        <p14:creationId xmlns:p14="http://schemas.microsoft.com/office/powerpoint/2010/main" val="301162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BE709-CFB5-F223-4F31-755D2A1C48E6}"/>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12</a:t>
            </a:fld>
            <a:endParaRPr lang="en-US" noProof="0"/>
          </a:p>
        </p:txBody>
      </p:sp>
      <p:pic>
        <p:nvPicPr>
          <p:cNvPr id="6" name="Picture Placeholder 5" descr="A close up of coins&#10;&#10;Description automatically generated with low confidence">
            <a:extLst>
              <a:ext uri="{FF2B5EF4-FFF2-40B4-BE49-F238E27FC236}">
                <a16:creationId xmlns:a16="http://schemas.microsoft.com/office/drawing/2014/main" id="{9D32B0A3-9954-AE87-EB32-E5E42CDBDD07}"/>
              </a:ext>
            </a:extLst>
          </p:cNvPr>
          <p:cNvPicPr>
            <a:picLocks noGrp="1" noChangeAspect="1"/>
          </p:cNvPicPr>
          <p:nvPr>
            <p:ph type="pic" sz="quarter" idx="13"/>
          </p:nvPr>
        </p:nvPicPr>
        <p:blipFill>
          <a:blip r:embed="rId3"/>
          <a:srcRect l="11299" r="11299"/>
          <a:stretch>
            <a:fillRect/>
          </a:stretch>
        </p:blipFill>
        <p:spPr>
          <a:xfrm>
            <a:off x="5884863" y="0"/>
            <a:ext cx="6307137" cy="5780088"/>
          </a:xfrm>
        </p:spPr>
      </p:pic>
      <p:sp>
        <p:nvSpPr>
          <p:cNvPr id="7" name="Content Placeholder 2">
            <a:extLst>
              <a:ext uri="{FF2B5EF4-FFF2-40B4-BE49-F238E27FC236}">
                <a16:creationId xmlns:a16="http://schemas.microsoft.com/office/drawing/2014/main" id="{E16D53C3-794D-345E-8EBF-59EB6DABBF7B}"/>
              </a:ext>
            </a:extLst>
          </p:cNvPr>
          <p:cNvSpPr>
            <a:spLocks noGrp="1"/>
          </p:cNvSpPr>
          <p:nvPr>
            <p:ph idx="1"/>
          </p:nvPr>
        </p:nvSpPr>
        <p:spPr>
          <a:xfrm>
            <a:off x="459351" y="1077912"/>
            <a:ext cx="5351463" cy="3661236"/>
          </a:xfrm>
        </p:spPr>
        <p:txBody>
          <a:bodyPr>
            <a:normAutofit lnSpcReduction="10000"/>
          </a:bodyPr>
          <a:lstStyle/>
          <a:p>
            <a:pPr marL="0" indent="0" fontAlgn="base">
              <a:buNone/>
            </a:pPr>
            <a:r>
              <a:rPr lang="en-US" sz="1400" b="1" i="0" u="none" strike="noStrike" dirty="0">
                <a:effectLst/>
              </a:rPr>
              <a:t>Volunteers must be careful to stay within the boundaries of their role. </a:t>
            </a:r>
          </a:p>
          <a:p>
            <a:pPr fontAlgn="base"/>
            <a:endParaRPr lang="en-US" sz="1400" dirty="0"/>
          </a:p>
          <a:p>
            <a:pPr marL="0" indent="0" fontAlgn="base">
              <a:buNone/>
            </a:pPr>
            <a:r>
              <a:rPr lang="en-US" sz="1400" b="1" i="0" u="none" strike="noStrike" dirty="0">
                <a:effectLst/>
              </a:rPr>
              <a:t>Examples of breaking boundaries could include:</a:t>
            </a:r>
          </a:p>
          <a:p>
            <a:pPr fontAlgn="base">
              <a:buFont typeface="Arial" panose="020B0604020202020204" pitchFamily="34" charset="0"/>
              <a:buChar char="•"/>
            </a:pPr>
            <a:r>
              <a:rPr lang="en-US" sz="1400" b="0" i="0" dirty="0">
                <a:effectLst/>
              </a:rPr>
              <a:t>Lending money to the person you are supporting</a:t>
            </a:r>
          </a:p>
          <a:p>
            <a:pPr fontAlgn="base">
              <a:buFont typeface="Arial" panose="020B0604020202020204" pitchFamily="34" charset="0"/>
              <a:buChar char="•"/>
            </a:pPr>
            <a:r>
              <a:rPr lang="en-US" sz="1400" b="0" i="0" dirty="0">
                <a:effectLst/>
              </a:rPr>
              <a:t>Giving out your personal private details</a:t>
            </a:r>
          </a:p>
          <a:p>
            <a:pPr fontAlgn="base">
              <a:buFont typeface="Arial" panose="020B0604020202020204" pitchFamily="34" charset="0"/>
              <a:buChar char="•"/>
            </a:pPr>
            <a:r>
              <a:rPr lang="en-US" sz="1400" b="0" i="0" dirty="0">
                <a:effectLst/>
              </a:rPr>
              <a:t>Connecting with the person you are supporting on social media</a:t>
            </a:r>
          </a:p>
          <a:p>
            <a:pPr fontAlgn="base">
              <a:buFont typeface="Arial" panose="020B0604020202020204" pitchFamily="34" charset="0"/>
              <a:buChar char="•"/>
            </a:pPr>
            <a:r>
              <a:rPr lang="en-US" sz="1400" b="0" i="0" dirty="0">
                <a:effectLst/>
              </a:rPr>
              <a:t>Meeting socially outside your agreed volunteering hours/role</a:t>
            </a:r>
          </a:p>
          <a:p>
            <a:pPr fontAlgn="base">
              <a:buFont typeface="Arial" panose="020B0604020202020204" pitchFamily="34" charset="0"/>
              <a:buChar char="•"/>
            </a:pPr>
            <a:r>
              <a:rPr lang="en-US" sz="1400" b="0" i="0" dirty="0">
                <a:effectLst/>
              </a:rPr>
              <a:t>Making promises that you cannot fulfil through your volunteering role</a:t>
            </a:r>
          </a:p>
          <a:p>
            <a:pPr fontAlgn="base">
              <a:buFont typeface="Arial" panose="020B0604020202020204" pitchFamily="34" charset="0"/>
              <a:buChar char="•"/>
            </a:pPr>
            <a:r>
              <a:rPr lang="en-US" sz="1400" b="0" i="0" dirty="0">
                <a:effectLst/>
              </a:rPr>
              <a:t>Being involved in their private financial affairs</a:t>
            </a:r>
          </a:p>
          <a:p>
            <a:pPr fontAlgn="base">
              <a:buFont typeface="Arial" panose="020B0604020202020204" pitchFamily="34" charset="0"/>
              <a:buChar char="•"/>
            </a:pPr>
            <a:r>
              <a:rPr lang="en-US" sz="1400" b="0" i="0" dirty="0">
                <a:effectLst/>
              </a:rPr>
              <a:t>Giving advice you are not qualified to give</a:t>
            </a:r>
          </a:p>
          <a:p>
            <a:pPr marL="0" indent="0" fontAlgn="base">
              <a:buNone/>
            </a:pPr>
            <a:endParaRPr lang="en-US" sz="1400" b="0" i="0" dirty="0">
              <a:effectLst/>
              <a:latin typeface="Arial" panose="020B0604020202020204" pitchFamily="34" charset="0"/>
            </a:endParaRPr>
          </a:p>
          <a:p>
            <a:pPr marL="0" indent="0" fontAlgn="base">
              <a:buNone/>
            </a:pPr>
            <a:endParaRPr lang="en-US" sz="1400" b="0" i="0" u="none" strike="noStrike" dirty="0">
              <a:effectLst/>
              <a:latin typeface="Arial" panose="020B0604020202020204" pitchFamily="34" charset="0"/>
            </a:endParaRPr>
          </a:p>
          <a:p>
            <a:endParaRPr lang="en-GB" sz="1400" dirty="0"/>
          </a:p>
        </p:txBody>
      </p:sp>
      <p:sp>
        <p:nvSpPr>
          <p:cNvPr id="4" name="TextBox 3">
            <a:extLst>
              <a:ext uri="{FF2B5EF4-FFF2-40B4-BE49-F238E27FC236}">
                <a16:creationId xmlns:a16="http://schemas.microsoft.com/office/drawing/2014/main" id="{7E74EC26-6B90-3E83-3980-60D04FFEC038}"/>
              </a:ext>
            </a:extLst>
          </p:cNvPr>
          <p:cNvSpPr txBox="1"/>
          <p:nvPr/>
        </p:nvSpPr>
        <p:spPr>
          <a:xfrm>
            <a:off x="341364" y="402261"/>
            <a:ext cx="6096000" cy="523220"/>
          </a:xfrm>
          <a:prstGeom prst="rect">
            <a:avLst/>
          </a:prstGeom>
          <a:noFill/>
        </p:spPr>
        <p:txBody>
          <a:bodyPr wrap="square">
            <a:spAutoFit/>
          </a:bodyPr>
          <a:lstStyle/>
          <a:p>
            <a:r>
              <a:rPr lang="en-GB" sz="2800" dirty="0">
                <a:solidFill>
                  <a:srgbClr val="2C567A"/>
                </a:solidFill>
                <a:latin typeface="+mj-lt"/>
                <a:cs typeface="Arial" panose="020B0604020202020204" pitchFamily="34" charset="0"/>
              </a:rPr>
              <a:t>Expectations and Boundaries</a:t>
            </a:r>
            <a:endParaRPr lang="en-GB" sz="2800" dirty="0">
              <a:latin typeface="+mj-lt"/>
            </a:endParaRPr>
          </a:p>
        </p:txBody>
      </p:sp>
      <p:sp>
        <p:nvSpPr>
          <p:cNvPr id="8" name="TextBox 7">
            <a:extLst>
              <a:ext uri="{FF2B5EF4-FFF2-40B4-BE49-F238E27FC236}">
                <a16:creationId xmlns:a16="http://schemas.microsoft.com/office/drawing/2014/main" id="{C52C8BFD-4423-6A3F-EC6B-FEB43A09FAD4}"/>
              </a:ext>
            </a:extLst>
          </p:cNvPr>
          <p:cNvSpPr txBox="1"/>
          <p:nvPr/>
        </p:nvSpPr>
        <p:spPr>
          <a:xfrm>
            <a:off x="459351" y="4978412"/>
            <a:ext cx="6307137" cy="954107"/>
          </a:xfrm>
          <a:prstGeom prst="rect">
            <a:avLst/>
          </a:prstGeom>
          <a:noFill/>
        </p:spPr>
        <p:txBody>
          <a:bodyPr wrap="square">
            <a:spAutoFit/>
          </a:bodyPr>
          <a:lstStyle/>
          <a:p>
            <a:pPr marL="0" indent="0" fontAlgn="base">
              <a:buNone/>
            </a:pPr>
            <a:r>
              <a:rPr lang="en-US" sz="1400" b="1" i="0" u="none" strike="noStrike" dirty="0">
                <a:effectLst/>
              </a:rPr>
              <a:t>Although well meaning, it is essential that you are clear about your role and boundaries with the person you are supporting. Stepping outside your boundaries as a volunteer will be treated very seriously.</a:t>
            </a:r>
          </a:p>
        </p:txBody>
      </p:sp>
    </p:spTree>
    <p:extLst>
      <p:ext uri="{BB962C8B-B14F-4D97-AF65-F5344CB8AC3E}">
        <p14:creationId xmlns:p14="http://schemas.microsoft.com/office/powerpoint/2010/main" val="91752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5BAD33E-B19F-7956-6033-FDD0E49483DB}"/>
              </a:ext>
            </a:extLst>
          </p:cNvPr>
          <p:cNvSpPr txBox="1">
            <a:spLocks/>
          </p:cNvSpPr>
          <p:nvPr/>
        </p:nvSpPr>
        <p:spPr>
          <a:xfrm>
            <a:off x="519910" y="1825625"/>
            <a:ext cx="5748688" cy="43513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600" dirty="0"/>
              <a:t>We are all human and mistakes sometimes happen. When mistakes are made it’s important to be honest and identify where errors have happened. This will allow:</a:t>
            </a:r>
          </a:p>
          <a:p>
            <a:pPr fontAlgn="base"/>
            <a:r>
              <a:rPr lang="en-US" sz="1600" dirty="0"/>
              <a:t>Action to be taken that may reduce the impact of the mistake</a:t>
            </a:r>
          </a:p>
          <a:p>
            <a:pPr fontAlgn="base"/>
            <a:r>
              <a:rPr lang="en-US" sz="1600" dirty="0"/>
              <a:t>Lessons to be learnt through thinking about and agreeing what went wrong</a:t>
            </a:r>
          </a:p>
          <a:p>
            <a:pPr fontAlgn="base"/>
            <a:endParaRPr lang="en-US" sz="1300" dirty="0"/>
          </a:p>
          <a:p>
            <a:pPr marL="0" indent="0" fontAlgn="base">
              <a:buNone/>
            </a:pPr>
            <a:r>
              <a:rPr lang="en-US" sz="1300" dirty="0"/>
              <a:t>You have a responsibility to report things that you feel are not right, are illegal or if anyone at work is neglecting their duties. This is known as 'whistleblowing'. Your </a:t>
            </a:r>
            <a:r>
              <a:rPr lang="en-US" sz="1300" dirty="0" err="1"/>
              <a:t>organisation</a:t>
            </a:r>
            <a:r>
              <a:rPr lang="en-US" sz="1300" dirty="0"/>
              <a:t> should provide or explain their whistleblowing policy.</a:t>
            </a:r>
          </a:p>
          <a:p>
            <a:pPr marL="0" indent="0" fontAlgn="base">
              <a:buNone/>
            </a:pPr>
            <a:r>
              <a:rPr lang="en-US" sz="1300" dirty="0"/>
              <a:t>In most cases, you should discuss your concerns with your Volunteer Coordinator. However, if you felt that it was not appropriate to speak to your Volunteer Coordinator for some reason, you should follow your </a:t>
            </a:r>
            <a:r>
              <a:rPr lang="en-US" sz="1300" dirty="0" err="1"/>
              <a:t>organisation's</a:t>
            </a:r>
            <a:r>
              <a:rPr lang="en-US" sz="1300" dirty="0"/>
              <a:t> whistleblowing procedure.</a:t>
            </a:r>
          </a:p>
          <a:p>
            <a:pPr marL="0"/>
            <a:endParaRPr lang="en-US" sz="1300" dirty="0"/>
          </a:p>
        </p:txBody>
      </p:sp>
      <p:sp>
        <p:nvSpPr>
          <p:cNvPr id="2" name="Slide Number Placeholder 1">
            <a:extLst>
              <a:ext uri="{FF2B5EF4-FFF2-40B4-BE49-F238E27FC236}">
                <a16:creationId xmlns:a16="http://schemas.microsoft.com/office/drawing/2014/main" id="{8EE10B5A-E8AF-91BD-0864-58E9723D6A06}"/>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13</a:t>
            </a:fld>
            <a:endParaRPr lang="en-US"/>
          </a:p>
        </p:txBody>
      </p:sp>
      <p:pic>
        <p:nvPicPr>
          <p:cNvPr id="1026" name="Picture 2" descr="Free Unrecognizable young upset female millennial with dark hair in stylish sweater covering face with hand while siting on chair at home Stock Photo">
            <a:extLst>
              <a:ext uri="{FF2B5EF4-FFF2-40B4-BE49-F238E27FC236}">
                <a16:creationId xmlns:a16="http://schemas.microsoft.com/office/drawing/2014/main" id="{4A7B5AF0-825C-1989-61F8-B1781A4261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165" b="1"/>
          <a:stretch/>
        </p:blipFill>
        <p:spPr bwMode="auto">
          <a:xfrm>
            <a:off x="6778903" y="10"/>
            <a:ext cx="5413097" cy="496082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FFFFFF"/>
          </a:solidFill>
        </p:spPr>
      </p:pic>
      <p:sp>
        <p:nvSpPr>
          <p:cNvPr id="5" name="Title 1">
            <a:extLst>
              <a:ext uri="{FF2B5EF4-FFF2-40B4-BE49-F238E27FC236}">
                <a16:creationId xmlns:a16="http://schemas.microsoft.com/office/drawing/2014/main" id="{CC23E97A-D942-F910-B9F2-9FDA87030A68}"/>
              </a:ext>
            </a:extLst>
          </p:cNvPr>
          <p:cNvSpPr>
            <a:spLocks noGrp="1"/>
          </p:cNvSpPr>
          <p:nvPr>
            <p:ph type="title"/>
          </p:nvPr>
        </p:nvSpPr>
        <p:spPr>
          <a:xfrm>
            <a:off x="475887" y="243957"/>
            <a:ext cx="4937211" cy="1325563"/>
          </a:xfrm>
        </p:spPr>
        <p:txBody>
          <a:bodyPr vert="horz" lIns="0" tIns="0" rIns="0" bIns="0" rtlCol="0" anchor="ctr">
            <a:normAutofit/>
          </a:bodyPr>
          <a:lstStyle/>
          <a:p>
            <a:r>
              <a:rPr lang="en-US" b="1" kern="1200" cap="all" baseline="0" dirty="0">
                <a:latin typeface="+mj-lt"/>
                <a:ea typeface="+mj-ea"/>
                <a:cs typeface="+mj-cs"/>
              </a:rPr>
              <a:t>Making Mistakes</a:t>
            </a:r>
          </a:p>
        </p:txBody>
      </p:sp>
    </p:spTree>
    <p:extLst>
      <p:ext uri="{BB962C8B-B14F-4D97-AF65-F5344CB8AC3E}">
        <p14:creationId xmlns:p14="http://schemas.microsoft.com/office/powerpoint/2010/main" val="149121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9688FA-5C13-38B6-E3B1-7DE9D2CC2598}"/>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14</a:t>
            </a:fld>
            <a:endParaRPr lang="en-US" noProof="0"/>
          </a:p>
        </p:txBody>
      </p:sp>
      <p:pic>
        <p:nvPicPr>
          <p:cNvPr id="5" name="Picture Placeholder 4" descr="A picture containing clothing, person, outdoor, human face&#10;&#10;Description automatically generated">
            <a:extLst>
              <a:ext uri="{FF2B5EF4-FFF2-40B4-BE49-F238E27FC236}">
                <a16:creationId xmlns:a16="http://schemas.microsoft.com/office/drawing/2014/main" id="{30BD71CE-FD87-8B86-D979-70584EAAA18D}"/>
              </a:ext>
            </a:extLst>
          </p:cNvPr>
          <p:cNvPicPr>
            <a:picLocks noGrp="1" noChangeAspect="1"/>
          </p:cNvPicPr>
          <p:nvPr>
            <p:ph type="pic" sz="quarter" idx="13"/>
          </p:nvPr>
        </p:nvPicPr>
        <p:blipFill>
          <a:blip r:embed="rId3"/>
          <a:srcRect l="19318" r="19318"/>
          <a:stretch>
            <a:fillRect/>
          </a:stretch>
        </p:blipFill>
        <p:spPr>
          <a:xfrm>
            <a:off x="5884863" y="0"/>
            <a:ext cx="6307137" cy="5780088"/>
          </a:xfrm>
        </p:spPr>
      </p:pic>
      <p:sp>
        <p:nvSpPr>
          <p:cNvPr id="6" name="Title 1">
            <a:extLst>
              <a:ext uri="{FF2B5EF4-FFF2-40B4-BE49-F238E27FC236}">
                <a16:creationId xmlns:a16="http://schemas.microsoft.com/office/drawing/2014/main" id="{BE29C1F3-8627-BA94-0ABB-FE087B63702D}"/>
              </a:ext>
            </a:extLst>
          </p:cNvPr>
          <p:cNvSpPr>
            <a:spLocks noGrp="1"/>
          </p:cNvSpPr>
          <p:nvPr>
            <p:ph type="title"/>
          </p:nvPr>
        </p:nvSpPr>
        <p:spPr>
          <a:xfrm>
            <a:off x="520700" y="214895"/>
            <a:ext cx="5990269" cy="1375920"/>
          </a:xfrm>
        </p:spPr>
        <p:txBody>
          <a:bodyPr>
            <a:normAutofit/>
          </a:bodyPr>
          <a:lstStyle/>
          <a:p>
            <a:r>
              <a:rPr lang="en-GB" b="0" dirty="0">
                <a:cs typeface="Arial" panose="020B0604020202020204" pitchFamily="34" charset="0"/>
              </a:rPr>
              <a:t>Working in partnership</a:t>
            </a:r>
          </a:p>
        </p:txBody>
      </p:sp>
      <p:sp>
        <p:nvSpPr>
          <p:cNvPr id="7" name="Content Placeholder 2">
            <a:extLst>
              <a:ext uri="{FF2B5EF4-FFF2-40B4-BE49-F238E27FC236}">
                <a16:creationId xmlns:a16="http://schemas.microsoft.com/office/drawing/2014/main" id="{01406039-5CAB-24A8-03CD-3AAD0C38BD68}"/>
              </a:ext>
            </a:extLst>
          </p:cNvPr>
          <p:cNvSpPr>
            <a:spLocks noGrp="1"/>
          </p:cNvSpPr>
          <p:nvPr>
            <p:ph idx="1"/>
          </p:nvPr>
        </p:nvSpPr>
        <p:spPr>
          <a:xfrm>
            <a:off x="520700" y="1590815"/>
            <a:ext cx="11671300" cy="5267185"/>
          </a:xfrm>
        </p:spPr>
        <p:txBody>
          <a:bodyPr>
            <a:normAutofit/>
          </a:bodyPr>
          <a:lstStyle/>
          <a:p>
            <a:pPr marL="0" indent="0" fontAlgn="base">
              <a:buNone/>
            </a:pPr>
            <a:r>
              <a:rPr lang="en-US" sz="1400" b="0" i="0" u="none" strike="noStrike" dirty="0">
                <a:effectLst/>
              </a:rPr>
              <a:t>Your role could involve you dealing with many people who have a variety of roles. This is known as </a:t>
            </a:r>
            <a:r>
              <a:rPr lang="en-US" sz="1400" b="1" i="0" u="none" strike="noStrike" dirty="0">
                <a:effectLst/>
              </a:rPr>
              <a:t>'partnership working</a:t>
            </a:r>
            <a:r>
              <a:rPr lang="en-US" sz="1400" b="0" i="0" u="none" strike="noStrike" dirty="0">
                <a:effectLst/>
              </a:rPr>
              <a:t>'. </a:t>
            </a:r>
          </a:p>
          <a:p>
            <a:pPr marL="0" indent="0" fontAlgn="base">
              <a:buNone/>
            </a:pPr>
            <a:r>
              <a:rPr lang="en-US" sz="1400" b="0" i="0" u="none" strike="noStrike" dirty="0">
                <a:effectLst/>
              </a:rPr>
              <a:t>There are three main working relationships in health and social care:</a:t>
            </a:r>
          </a:p>
          <a:p>
            <a:pPr fontAlgn="base">
              <a:buFont typeface="Arial" panose="020B0604020202020204" pitchFamily="34" charset="0"/>
              <a:buChar char="•"/>
            </a:pPr>
            <a:r>
              <a:rPr lang="en-US" sz="1400" b="0" i="0" dirty="0">
                <a:effectLst/>
              </a:rPr>
              <a:t>Individuals and their friends and family</a:t>
            </a:r>
          </a:p>
          <a:p>
            <a:pPr fontAlgn="base">
              <a:buFont typeface="Arial" panose="020B0604020202020204" pitchFamily="34" charset="0"/>
              <a:buChar char="•"/>
            </a:pPr>
            <a:r>
              <a:rPr lang="en-US" sz="1400" b="0" i="0" dirty="0">
                <a:effectLst/>
              </a:rPr>
              <a:t>Colleagues, managers and people from other </a:t>
            </a:r>
            <a:r>
              <a:rPr lang="en-US" sz="1400" b="0" i="0" dirty="0" err="1">
                <a:effectLst/>
              </a:rPr>
              <a:t>organisations</a:t>
            </a:r>
            <a:endParaRPr lang="en-US" sz="1400" b="0" i="0" dirty="0">
              <a:effectLst/>
            </a:endParaRPr>
          </a:p>
          <a:p>
            <a:pPr fontAlgn="base">
              <a:buFont typeface="Arial" panose="020B0604020202020204" pitchFamily="34" charset="0"/>
              <a:buChar char="•"/>
            </a:pPr>
            <a:r>
              <a:rPr lang="en-US" sz="1400" b="0" i="0" dirty="0">
                <a:effectLst/>
              </a:rPr>
              <a:t>Volunteers and community groups</a:t>
            </a:r>
          </a:p>
          <a:p>
            <a:pPr marL="0" indent="0" fontAlgn="base">
              <a:buNone/>
            </a:pPr>
            <a:r>
              <a:rPr lang="en-US" sz="1400" b="0" i="0" u="none" strike="noStrike" dirty="0">
                <a:effectLst/>
              </a:rPr>
              <a:t>All relationships should involve mutual respect and should value other people's skills and knowledge with a focus on working together in the best interests of the person receiving support.</a:t>
            </a:r>
          </a:p>
          <a:p>
            <a:pPr marL="0" indent="0" fontAlgn="base">
              <a:buNone/>
            </a:pPr>
            <a:endParaRPr lang="en-US" sz="1400" b="0" i="0" u="none" strike="noStrike" dirty="0">
              <a:effectLst/>
            </a:endParaRPr>
          </a:p>
          <a:p>
            <a:pPr marL="0" indent="0" fontAlgn="base">
              <a:buNone/>
            </a:pPr>
            <a:endParaRPr lang="en-US" sz="1400" b="0" i="0" u="none" strike="noStrike" dirty="0">
              <a:effectLst/>
            </a:endParaRPr>
          </a:p>
          <a:p>
            <a:pPr marL="0" indent="0" fontAlgn="base">
              <a:buNone/>
            </a:pPr>
            <a:r>
              <a:rPr lang="en-US" sz="1400" b="1" i="0" u="none" strike="noStrike" dirty="0">
                <a:effectLst/>
              </a:rPr>
              <a:t>Good communication between everyone is essential.</a:t>
            </a:r>
            <a:endParaRPr lang="en-US" sz="1400" b="0" i="0" u="none" strike="noStrike" dirty="0">
              <a:effectLst/>
            </a:endParaRPr>
          </a:p>
          <a:p>
            <a:pPr marL="0" indent="0" fontAlgn="base">
              <a:buNone/>
            </a:pPr>
            <a:r>
              <a:rPr lang="en-US" sz="1400" dirty="0"/>
              <a:t>T</a:t>
            </a:r>
            <a:r>
              <a:rPr lang="en-US" sz="1400" b="0" i="0" u="none" strike="noStrike" dirty="0">
                <a:effectLst/>
              </a:rPr>
              <a:t>rust, value and respect one another</a:t>
            </a:r>
            <a:r>
              <a:rPr lang="en-US" sz="1400" dirty="0"/>
              <a:t>.</a:t>
            </a:r>
          </a:p>
          <a:p>
            <a:pPr marL="0" indent="0" fontAlgn="base">
              <a:buNone/>
            </a:pPr>
            <a:r>
              <a:rPr lang="en-US" sz="1400" dirty="0"/>
              <a:t>A</a:t>
            </a:r>
            <a:r>
              <a:rPr lang="en-US" sz="1400" b="0" i="0" u="none" strike="noStrike" dirty="0">
                <a:effectLst/>
              </a:rPr>
              <a:t>void using jargon which can be misunderstood.</a:t>
            </a:r>
          </a:p>
          <a:p>
            <a:pPr marL="0" indent="0" fontAlgn="base">
              <a:buNone/>
            </a:pPr>
            <a:r>
              <a:rPr lang="en-US" sz="1400" dirty="0"/>
              <a:t>C</a:t>
            </a:r>
            <a:r>
              <a:rPr lang="en-US" sz="1400" b="0" i="0" u="none" strike="noStrike" dirty="0">
                <a:effectLst/>
              </a:rPr>
              <a:t>onsider using translators, pictures or communication boards to support those who have communication needs.</a:t>
            </a:r>
          </a:p>
          <a:p>
            <a:pPr marL="0" indent="0" fontAlgn="base">
              <a:buNone/>
            </a:pPr>
            <a:endParaRPr lang="en-US" sz="1400" b="0" i="0" u="none" strike="noStrike" dirty="0">
              <a:effectLst/>
              <a:latin typeface="Arial" panose="020B0604020202020204" pitchFamily="34" charset="0"/>
            </a:endParaRPr>
          </a:p>
          <a:p>
            <a:pPr marL="0" indent="0" fontAlgn="base">
              <a:buNone/>
            </a:pPr>
            <a:endParaRPr lang="en-US" sz="1400" b="0" i="0" dirty="0">
              <a:effectLst/>
              <a:latin typeface="Arial" panose="020B0604020202020204" pitchFamily="34" charset="0"/>
            </a:endParaRPr>
          </a:p>
          <a:p>
            <a:pPr marL="0" indent="0">
              <a:buNone/>
            </a:pPr>
            <a:endParaRPr lang="en-GB" sz="1400" dirty="0"/>
          </a:p>
        </p:txBody>
      </p:sp>
    </p:spTree>
    <p:extLst>
      <p:ext uri="{BB962C8B-B14F-4D97-AF65-F5344CB8AC3E}">
        <p14:creationId xmlns:p14="http://schemas.microsoft.com/office/powerpoint/2010/main" val="426587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DC882A-FD52-B97A-182B-8E24581F2E26}"/>
              </a:ext>
            </a:extLst>
          </p:cNvPr>
          <p:cNvSpPr>
            <a:spLocks noGrp="1"/>
          </p:cNvSpPr>
          <p:nvPr>
            <p:ph type="sldNum" sz="quarter" idx="12"/>
          </p:nvPr>
        </p:nvSpPr>
        <p:spPr/>
        <p:txBody>
          <a:bodyPr/>
          <a:lstStyle/>
          <a:p>
            <a:fld id="{9EC71654-96A5-4280-94F3-931C61A9F92C}" type="slidenum">
              <a:rPr lang="en-US" noProof="0" smtClean="0"/>
              <a:pPr/>
              <a:t>15</a:t>
            </a:fld>
            <a:endParaRPr lang="en-US" noProof="0" dirty="0"/>
          </a:p>
        </p:txBody>
      </p:sp>
      <p:sp>
        <p:nvSpPr>
          <p:cNvPr id="4" name="Title 1">
            <a:extLst>
              <a:ext uri="{FF2B5EF4-FFF2-40B4-BE49-F238E27FC236}">
                <a16:creationId xmlns:a16="http://schemas.microsoft.com/office/drawing/2014/main" id="{15F89F8C-5BE0-FBDD-8869-833D81AB0DB1}"/>
              </a:ext>
            </a:extLst>
          </p:cNvPr>
          <p:cNvSpPr>
            <a:spLocks noGrp="1"/>
          </p:cNvSpPr>
          <p:nvPr>
            <p:ph type="title"/>
          </p:nvPr>
        </p:nvSpPr>
        <p:spPr>
          <a:xfrm>
            <a:off x="507556" y="373883"/>
            <a:ext cx="4912743" cy="920750"/>
          </a:xfrm>
        </p:spPr>
        <p:txBody>
          <a:bodyPr>
            <a:normAutofit/>
          </a:bodyPr>
          <a:lstStyle/>
          <a:p>
            <a:pPr algn="ctr"/>
            <a:r>
              <a:rPr lang="en-GB" b="0" dirty="0">
                <a:solidFill>
                  <a:srgbClr val="2C567A"/>
                </a:solidFill>
              </a:rPr>
              <a:t>Advice and Support</a:t>
            </a:r>
          </a:p>
        </p:txBody>
      </p:sp>
      <p:pic>
        <p:nvPicPr>
          <p:cNvPr id="11" name="Picture 10">
            <a:extLst>
              <a:ext uri="{FF2B5EF4-FFF2-40B4-BE49-F238E27FC236}">
                <a16:creationId xmlns:a16="http://schemas.microsoft.com/office/drawing/2014/main" id="{F4077FB8-65B8-71AE-01C3-88C89F8BBA56}"/>
              </a:ext>
            </a:extLst>
          </p:cNvPr>
          <p:cNvPicPr>
            <a:picLocks noChangeAspect="1"/>
          </p:cNvPicPr>
          <p:nvPr/>
        </p:nvPicPr>
        <p:blipFill>
          <a:blip r:embed="rId2"/>
          <a:stretch>
            <a:fillRect/>
          </a:stretch>
        </p:blipFill>
        <p:spPr>
          <a:xfrm>
            <a:off x="559447" y="1471614"/>
            <a:ext cx="11046817" cy="4505915"/>
          </a:xfrm>
          <a:prstGeom prst="rect">
            <a:avLst/>
          </a:prstGeom>
        </p:spPr>
      </p:pic>
    </p:spTree>
    <p:extLst>
      <p:ext uri="{BB962C8B-B14F-4D97-AF65-F5344CB8AC3E}">
        <p14:creationId xmlns:p14="http://schemas.microsoft.com/office/powerpoint/2010/main" val="379969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205D4-1182-F20B-A86F-096225F2B2BB}"/>
              </a:ext>
            </a:extLst>
          </p:cNvPr>
          <p:cNvSpPr>
            <a:spLocks noGrp="1"/>
          </p:cNvSpPr>
          <p:nvPr>
            <p:ph type="title"/>
          </p:nvPr>
        </p:nvSpPr>
        <p:spPr>
          <a:xfrm>
            <a:off x="492412" y="0"/>
            <a:ext cx="4937211" cy="1325563"/>
          </a:xfrm>
        </p:spPr>
        <p:txBody>
          <a:bodyPr anchor="ctr">
            <a:normAutofit/>
          </a:bodyPr>
          <a:lstStyle/>
          <a:p>
            <a:r>
              <a:rPr lang="en-GB" dirty="0"/>
              <a:t>Stress</a:t>
            </a:r>
          </a:p>
        </p:txBody>
      </p:sp>
      <p:sp>
        <p:nvSpPr>
          <p:cNvPr id="3" name="Slide Number Placeholder 2">
            <a:extLst>
              <a:ext uri="{FF2B5EF4-FFF2-40B4-BE49-F238E27FC236}">
                <a16:creationId xmlns:a16="http://schemas.microsoft.com/office/drawing/2014/main" id="{2F10B725-0B43-A261-AE78-DF9A30CCFB90}"/>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16</a:t>
            </a:fld>
            <a:endParaRPr lang="en-US" noProof="0"/>
          </a:p>
        </p:txBody>
      </p:sp>
      <p:pic>
        <p:nvPicPr>
          <p:cNvPr id="5" name="Picture Placeholder 4" descr="A person holding their hands to their face&#10;&#10;Description automatically generated with low confidence">
            <a:extLst>
              <a:ext uri="{FF2B5EF4-FFF2-40B4-BE49-F238E27FC236}">
                <a16:creationId xmlns:a16="http://schemas.microsoft.com/office/drawing/2014/main" id="{D58BA33E-C37D-8FD9-2731-53AB59A203BA}"/>
              </a:ext>
            </a:extLst>
          </p:cNvPr>
          <p:cNvPicPr>
            <a:picLocks noGrp="1" noChangeAspect="1"/>
          </p:cNvPicPr>
          <p:nvPr>
            <p:ph type="pic" sz="quarter" idx="13"/>
          </p:nvPr>
        </p:nvPicPr>
        <p:blipFill rotWithShape="1">
          <a:blip r:embed="rId2"/>
          <a:srcRect l="19000" r="2" b="2"/>
          <a:stretch/>
        </p:blipFill>
        <p:spPr>
          <a:xfrm>
            <a:off x="6451550" y="988536"/>
            <a:ext cx="4884848" cy="4884848"/>
          </a:xfrm>
          <a:noFill/>
        </p:spPr>
      </p:pic>
      <p:sp>
        <p:nvSpPr>
          <p:cNvPr id="8" name="TextBox 7">
            <a:extLst>
              <a:ext uri="{FF2B5EF4-FFF2-40B4-BE49-F238E27FC236}">
                <a16:creationId xmlns:a16="http://schemas.microsoft.com/office/drawing/2014/main" id="{C28F0C21-363A-CFFA-8BDB-74B97AAFF6DD}"/>
              </a:ext>
            </a:extLst>
          </p:cNvPr>
          <p:cNvSpPr txBox="1"/>
          <p:nvPr/>
        </p:nvSpPr>
        <p:spPr>
          <a:xfrm>
            <a:off x="408127" y="891363"/>
            <a:ext cx="9441426" cy="338554"/>
          </a:xfrm>
          <a:prstGeom prst="rect">
            <a:avLst/>
          </a:prstGeom>
          <a:noFill/>
        </p:spPr>
        <p:txBody>
          <a:bodyPr wrap="square">
            <a:spAutoFit/>
          </a:bodyPr>
          <a:lstStyle/>
          <a:p>
            <a:pPr marL="0" indent="0">
              <a:buNone/>
            </a:pPr>
            <a:r>
              <a:rPr lang="en-US" sz="1600" b="0" i="0" dirty="0">
                <a:solidFill>
                  <a:srgbClr val="2C567A"/>
                </a:solidFill>
                <a:effectLst/>
              </a:rPr>
              <a:t>We all experience stress differently in different situations</a:t>
            </a:r>
            <a:r>
              <a:rPr lang="en-US" sz="1600" b="0" i="0" dirty="0">
                <a:effectLst/>
              </a:rPr>
              <a:t>.</a:t>
            </a:r>
          </a:p>
        </p:txBody>
      </p:sp>
      <p:sp>
        <p:nvSpPr>
          <p:cNvPr id="9" name="Content Placeholder 2">
            <a:extLst>
              <a:ext uri="{FF2B5EF4-FFF2-40B4-BE49-F238E27FC236}">
                <a16:creationId xmlns:a16="http://schemas.microsoft.com/office/drawing/2014/main" id="{5D4CC249-37B1-022D-1AC3-91C482F9333A}"/>
              </a:ext>
            </a:extLst>
          </p:cNvPr>
          <p:cNvSpPr>
            <a:spLocks noGrp="1"/>
          </p:cNvSpPr>
          <p:nvPr>
            <p:ph idx="1"/>
          </p:nvPr>
        </p:nvSpPr>
        <p:spPr>
          <a:xfrm>
            <a:off x="408128" y="1472824"/>
            <a:ext cx="7204528" cy="4593969"/>
          </a:xfrm>
        </p:spPr>
        <p:txBody>
          <a:bodyPr>
            <a:normAutofit lnSpcReduction="10000"/>
          </a:bodyPr>
          <a:lstStyle/>
          <a:p>
            <a:pPr marL="0" indent="0" fontAlgn="base">
              <a:buNone/>
            </a:pPr>
            <a:r>
              <a:rPr lang="en-US" sz="1600" b="0" i="0" u="none" strike="noStrike" dirty="0">
                <a:effectLst/>
              </a:rPr>
              <a:t>How you might feel</a:t>
            </a:r>
          </a:p>
          <a:p>
            <a:pPr fontAlgn="base">
              <a:buFont typeface="Arial" panose="020B0604020202020204" pitchFamily="34" charset="0"/>
              <a:buChar char="•"/>
            </a:pPr>
            <a:r>
              <a:rPr lang="en-US" sz="1600" b="0" i="0" u="none" strike="noStrike" dirty="0">
                <a:effectLst/>
              </a:rPr>
              <a:t>Irritable, aggressive, impatient or wound up</a:t>
            </a:r>
          </a:p>
          <a:p>
            <a:pPr fontAlgn="base">
              <a:buFont typeface="Arial" panose="020B0604020202020204" pitchFamily="34" charset="0"/>
              <a:buChar char="•"/>
            </a:pPr>
            <a:r>
              <a:rPr lang="en-US" sz="1600" b="0" i="0" u="none" strike="noStrike" dirty="0">
                <a:effectLst/>
              </a:rPr>
              <a:t>Over-burdened</a:t>
            </a:r>
          </a:p>
          <a:p>
            <a:pPr fontAlgn="base">
              <a:buFont typeface="Arial" panose="020B0604020202020204" pitchFamily="34" charset="0"/>
              <a:buChar char="•"/>
            </a:pPr>
            <a:r>
              <a:rPr lang="en-US" sz="1600" b="0" i="0" u="none" strike="noStrike" dirty="0">
                <a:effectLst/>
              </a:rPr>
              <a:t>Anxious, nervous or afraid</a:t>
            </a:r>
          </a:p>
          <a:p>
            <a:pPr fontAlgn="base">
              <a:buFont typeface="Arial" panose="020B0604020202020204" pitchFamily="34" charset="0"/>
              <a:buChar char="•"/>
            </a:pPr>
            <a:r>
              <a:rPr lang="en-US" sz="1600" b="0" i="0" u="none" strike="noStrike" dirty="0">
                <a:effectLst/>
              </a:rPr>
              <a:t>Like your thoughts are racing and you can't switch off</a:t>
            </a:r>
          </a:p>
          <a:p>
            <a:pPr fontAlgn="base">
              <a:buFont typeface="Arial" panose="020B0604020202020204" pitchFamily="34" charset="0"/>
              <a:buChar char="•"/>
            </a:pPr>
            <a:r>
              <a:rPr lang="en-US" sz="1600" b="0" i="0" u="none" strike="noStrike" dirty="0">
                <a:effectLst/>
              </a:rPr>
              <a:t>Unable to enjoy yourself</a:t>
            </a:r>
          </a:p>
          <a:p>
            <a:pPr fontAlgn="base">
              <a:buFont typeface="Arial" panose="020B0604020202020204" pitchFamily="34" charset="0"/>
              <a:buChar char="•"/>
            </a:pPr>
            <a:r>
              <a:rPr lang="en-US" sz="1600" b="0" i="0" u="none" strike="noStrike" dirty="0">
                <a:effectLst/>
              </a:rPr>
              <a:t>Depressed like you've lost your sense of </a:t>
            </a:r>
            <a:r>
              <a:rPr lang="en-US" sz="1600" b="0" i="0" u="none" strike="noStrike" dirty="0" err="1">
                <a:effectLst/>
              </a:rPr>
              <a:t>humour</a:t>
            </a:r>
            <a:endParaRPr lang="en-US" sz="1600" b="0" i="0" u="none" strike="noStrike" dirty="0">
              <a:effectLst/>
            </a:endParaRPr>
          </a:p>
          <a:p>
            <a:pPr fontAlgn="base">
              <a:buFont typeface="Arial" panose="020B0604020202020204" pitchFamily="34" charset="0"/>
              <a:buChar char="•"/>
            </a:pPr>
            <a:r>
              <a:rPr lang="en-US" sz="1600" b="0" i="0" u="none" strike="noStrike" dirty="0">
                <a:effectLst/>
              </a:rPr>
              <a:t>A sense of dread</a:t>
            </a:r>
          </a:p>
          <a:p>
            <a:pPr fontAlgn="base">
              <a:buFont typeface="Arial" panose="020B0604020202020204" pitchFamily="34" charset="0"/>
              <a:buChar char="•"/>
            </a:pPr>
            <a:r>
              <a:rPr lang="en-US" sz="1600" b="0" i="0" u="none" strike="noStrike" dirty="0">
                <a:effectLst/>
              </a:rPr>
              <a:t>Worried about your health</a:t>
            </a:r>
          </a:p>
          <a:p>
            <a:pPr fontAlgn="base">
              <a:buFont typeface="Arial" panose="020B0604020202020204" pitchFamily="34" charset="0"/>
              <a:buChar char="•"/>
            </a:pPr>
            <a:r>
              <a:rPr lang="en-US" sz="1600" b="0" i="0" u="none" strike="noStrike" dirty="0">
                <a:effectLst/>
              </a:rPr>
              <a:t>Neglected or lonely</a:t>
            </a:r>
          </a:p>
          <a:p>
            <a:pPr marL="0" indent="0" fontAlgn="base">
              <a:buNone/>
            </a:pPr>
            <a:endParaRPr lang="en-US" sz="1800" b="0" i="0" u="none" strike="noStrike" dirty="0">
              <a:effectLst/>
            </a:endParaRPr>
          </a:p>
          <a:p>
            <a:pPr marL="0" indent="0" fontAlgn="base">
              <a:buNone/>
            </a:pPr>
            <a:r>
              <a:rPr lang="en-US" sz="1400" b="1" i="0" u="none" strike="noStrike" dirty="0">
                <a:effectLst/>
              </a:rPr>
              <a:t>Some people who experience severe stress can sometimes have suicidal feelings. </a:t>
            </a:r>
          </a:p>
          <a:p>
            <a:pPr marL="0" indent="0" fontAlgn="base">
              <a:buNone/>
            </a:pPr>
            <a:r>
              <a:rPr lang="en-US" sz="1400" b="1" i="0" u="none" strike="noStrike" dirty="0">
                <a:effectLst/>
              </a:rPr>
              <a:t>If you are experiencing this then it is important that you talk to someone; this could be your Volunteer </a:t>
            </a:r>
            <a:r>
              <a:rPr lang="en-US" sz="1400" b="1" dirty="0"/>
              <a:t>C</a:t>
            </a:r>
            <a:r>
              <a:rPr lang="en-US" sz="1400" b="1" i="0" u="none" strike="noStrike" dirty="0">
                <a:effectLst/>
              </a:rPr>
              <a:t>oordinator, family, friend or your GP. You can also self-refer to </a:t>
            </a:r>
            <a:r>
              <a:rPr lang="en-US" sz="1400" b="1" i="0" u="none" strike="noStrike" dirty="0" err="1">
                <a:effectLst/>
              </a:rPr>
              <a:t>Mindsmatter</a:t>
            </a:r>
            <a:r>
              <a:rPr lang="en-US" sz="1400" b="1" i="0" u="none" strike="noStrike" dirty="0">
                <a:effectLst/>
              </a:rPr>
              <a:t> for additional support.</a:t>
            </a:r>
          </a:p>
          <a:p>
            <a:endParaRPr lang="en-GB" sz="2000" dirty="0"/>
          </a:p>
        </p:txBody>
      </p:sp>
    </p:spTree>
    <p:extLst>
      <p:ext uri="{BB962C8B-B14F-4D97-AF65-F5344CB8AC3E}">
        <p14:creationId xmlns:p14="http://schemas.microsoft.com/office/powerpoint/2010/main" val="1333922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A753-9C0B-B0ED-6171-DDC8E12BF884}"/>
              </a:ext>
            </a:extLst>
          </p:cNvPr>
          <p:cNvSpPr>
            <a:spLocks noGrp="1"/>
          </p:cNvSpPr>
          <p:nvPr>
            <p:ph type="title"/>
          </p:nvPr>
        </p:nvSpPr>
        <p:spPr/>
        <p:txBody>
          <a:bodyPr/>
          <a:lstStyle/>
          <a:p>
            <a:r>
              <a:rPr lang="en-GB" dirty="0">
                <a:solidFill>
                  <a:srgbClr val="2C567A"/>
                </a:solidFill>
              </a:rPr>
              <a:t>KEY POINTS</a:t>
            </a:r>
          </a:p>
        </p:txBody>
      </p:sp>
      <p:sp>
        <p:nvSpPr>
          <p:cNvPr id="3" name="Slide Number Placeholder 2">
            <a:extLst>
              <a:ext uri="{FF2B5EF4-FFF2-40B4-BE49-F238E27FC236}">
                <a16:creationId xmlns:a16="http://schemas.microsoft.com/office/drawing/2014/main" id="{296170D1-CC5A-15D8-ACBE-38C784676A20}"/>
              </a:ext>
            </a:extLst>
          </p:cNvPr>
          <p:cNvSpPr>
            <a:spLocks noGrp="1"/>
          </p:cNvSpPr>
          <p:nvPr>
            <p:ph type="sldNum" sz="quarter" idx="12"/>
          </p:nvPr>
        </p:nvSpPr>
        <p:spPr/>
        <p:txBody>
          <a:bodyPr/>
          <a:lstStyle/>
          <a:p>
            <a:fld id="{9EC71654-96A5-4280-94F3-931C61A9F92C}" type="slidenum">
              <a:rPr lang="en-US" noProof="0" smtClean="0"/>
              <a:pPr/>
              <a:t>17</a:t>
            </a:fld>
            <a:endParaRPr lang="en-US" noProof="0" dirty="0"/>
          </a:p>
        </p:txBody>
      </p:sp>
      <p:sp>
        <p:nvSpPr>
          <p:cNvPr id="5" name="TextBox 4">
            <a:extLst>
              <a:ext uri="{FF2B5EF4-FFF2-40B4-BE49-F238E27FC236}">
                <a16:creationId xmlns:a16="http://schemas.microsoft.com/office/drawing/2014/main" id="{B6519CB6-A5C6-3FF6-386E-E4716F8C7BB8}"/>
              </a:ext>
            </a:extLst>
          </p:cNvPr>
          <p:cNvSpPr txBox="1"/>
          <p:nvPr/>
        </p:nvSpPr>
        <p:spPr>
          <a:xfrm>
            <a:off x="1954161" y="1449520"/>
            <a:ext cx="7248832" cy="4770537"/>
          </a:xfrm>
          <a:prstGeom prst="rect">
            <a:avLst/>
          </a:prstGeom>
          <a:noFill/>
        </p:spPr>
        <p:txBody>
          <a:bodyPr wrap="square">
            <a:spAutoFit/>
          </a:bodyPr>
          <a:lstStyle/>
          <a:p>
            <a:pPr marL="285750" indent="-285750" fontAlgn="base">
              <a:buFont typeface="Arial" panose="020B0604020202020204" pitchFamily="34" charset="0"/>
              <a:buChar char="•"/>
            </a:pPr>
            <a:r>
              <a:rPr lang="en-US" sz="1600" b="0" i="0" u="none" strike="noStrike" dirty="0">
                <a:effectLst/>
              </a:rPr>
              <a:t>Your role description outlines your duties as a volunteer</a:t>
            </a:r>
          </a:p>
          <a:p>
            <a:pPr fontAlgn="base"/>
            <a:endParaRPr lang="en-US" sz="1600" b="0" i="0" u="none" strike="noStrike" dirty="0">
              <a:effectLst/>
            </a:endParaRPr>
          </a:p>
          <a:p>
            <a:pPr marL="285750" indent="-285750" fontAlgn="base">
              <a:buFont typeface="Arial" panose="020B0604020202020204" pitchFamily="34" charset="0"/>
              <a:buChar char="•"/>
            </a:pPr>
            <a:r>
              <a:rPr lang="en-US" sz="1600" b="0" i="0" u="none" strike="noStrike" dirty="0">
                <a:effectLst/>
              </a:rPr>
              <a:t>Volunteering in agreed ways with your </a:t>
            </a:r>
            <a:r>
              <a:rPr lang="en-US" sz="1600" b="0" i="0" u="none" strike="noStrike" dirty="0" err="1">
                <a:effectLst/>
              </a:rPr>
              <a:t>organisation</a:t>
            </a:r>
            <a:r>
              <a:rPr lang="en-US" sz="1600" b="0" i="0" u="none" strike="noStrike" dirty="0">
                <a:effectLst/>
              </a:rPr>
              <a:t> ensures you work within the law and provide support that meets the need of the person</a:t>
            </a:r>
          </a:p>
          <a:p>
            <a:pPr fontAlgn="base"/>
            <a:endParaRPr lang="en-US" sz="1600" b="0" i="0" u="none" strike="noStrike" dirty="0">
              <a:effectLst/>
            </a:endParaRPr>
          </a:p>
          <a:p>
            <a:pPr marL="285750" indent="-285750" fontAlgn="base">
              <a:buFont typeface="Arial" panose="020B0604020202020204" pitchFamily="34" charset="0"/>
              <a:buChar char="•"/>
            </a:pPr>
            <a:r>
              <a:rPr lang="en-US" sz="1600" b="0" i="0" u="none" strike="noStrike" dirty="0">
                <a:effectLst/>
              </a:rPr>
              <a:t>Reporting errors means action can be taken to reduce the impact of the mistake and lessons can be learnt</a:t>
            </a:r>
          </a:p>
          <a:p>
            <a:pPr marL="285750" indent="-285750" fontAlgn="base">
              <a:buFont typeface="Arial" panose="020B0604020202020204" pitchFamily="34" charset="0"/>
              <a:buChar char="•"/>
            </a:pPr>
            <a:endParaRPr lang="en-US" sz="1600" b="0" i="0" u="none" strike="noStrike" dirty="0">
              <a:effectLst/>
            </a:endParaRPr>
          </a:p>
          <a:p>
            <a:pPr marL="285750" indent="-285750" fontAlgn="base">
              <a:buFont typeface="Arial" panose="020B0604020202020204" pitchFamily="34" charset="0"/>
              <a:buChar char="•"/>
            </a:pPr>
            <a:r>
              <a:rPr lang="en-US" sz="1600" b="0" i="0" u="none" strike="noStrike" dirty="0">
                <a:effectLst/>
              </a:rPr>
              <a:t>You must protect the safety and welfare of the people you support</a:t>
            </a:r>
          </a:p>
          <a:p>
            <a:pPr fontAlgn="base"/>
            <a:endParaRPr lang="en-US" sz="1600" b="0" i="0" u="none" strike="noStrike" dirty="0">
              <a:effectLst/>
            </a:endParaRPr>
          </a:p>
          <a:p>
            <a:pPr marL="285750" indent="-285750" fontAlgn="base">
              <a:buFont typeface="Arial" panose="020B0604020202020204" pitchFamily="34" charset="0"/>
              <a:buChar char="•"/>
            </a:pPr>
            <a:r>
              <a:rPr lang="en-US" sz="1600" b="0" i="0" u="none" strike="noStrike" dirty="0">
                <a:effectLst/>
              </a:rPr>
              <a:t>You must also ensure your own health and safety and take responsibility for your actions within your role</a:t>
            </a:r>
          </a:p>
          <a:p>
            <a:pPr fontAlgn="base"/>
            <a:endParaRPr lang="en-US" sz="1600" b="0" i="0" u="none" strike="noStrike" dirty="0">
              <a:effectLst/>
            </a:endParaRPr>
          </a:p>
          <a:p>
            <a:pPr marL="285750" indent="-285750" fontAlgn="base">
              <a:buFont typeface="Arial" panose="020B0604020202020204" pitchFamily="34" charset="0"/>
              <a:buChar char="•"/>
            </a:pPr>
            <a:r>
              <a:rPr lang="en-US" sz="1600" b="0" i="0" u="none" strike="noStrike" dirty="0">
                <a:effectLst/>
              </a:rPr>
              <a:t>A working relationship involves mutual respect and value of other people’s skills and knowledge with a focus on working together</a:t>
            </a:r>
          </a:p>
          <a:p>
            <a:pPr fontAlgn="base"/>
            <a:endParaRPr lang="en-US" sz="1600" b="0" i="0" u="none" strike="noStrike" dirty="0">
              <a:effectLst/>
            </a:endParaRPr>
          </a:p>
          <a:p>
            <a:pPr marL="285750" indent="-285750" fontAlgn="base">
              <a:buFont typeface="Arial" panose="020B0604020202020204" pitchFamily="34" charset="0"/>
              <a:buChar char="•"/>
            </a:pPr>
            <a:r>
              <a:rPr lang="en-US" sz="1600" b="0" i="0" u="none" strike="noStrike" dirty="0">
                <a:effectLst/>
              </a:rPr>
              <a:t>Developing good relationships with other volunteers and </a:t>
            </a:r>
            <a:r>
              <a:rPr lang="en-US" sz="1600" b="0" i="0" u="none" strike="noStrike" dirty="0" err="1">
                <a:effectLst/>
              </a:rPr>
              <a:t>organisations</a:t>
            </a:r>
            <a:r>
              <a:rPr lang="en-US" sz="1600" b="0" i="0" u="none" strike="noStrike" dirty="0">
                <a:effectLst/>
              </a:rPr>
              <a:t> helps to improve the quality of support provided</a:t>
            </a:r>
          </a:p>
        </p:txBody>
      </p:sp>
    </p:spTree>
    <p:extLst>
      <p:ext uri="{BB962C8B-B14F-4D97-AF65-F5344CB8AC3E}">
        <p14:creationId xmlns:p14="http://schemas.microsoft.com/office/powerpoint/2010/main" val="203208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pic>
        <p:nvPicPr>
          <p:cNvPr id="12" name="Picture Placeholder 11" descr="A large building with a clock tower and fountain in front&#10;&#10;Description automatically generated with low confidence">
            <a:extLst>
              <a:ext uri="{FF2B5EF4-FFF2-40B4-BE49-F238E27FC236}">
                <a16:creationId xmlns:a16="http://schemas.microsoft.com/office/drawing/2014/main" id="{26221CB6-6427-D66C-D850-9DEB4D883DDA}"/>
              </a:ext>
            </a:extLst>
          </p:cNvPr>
          <p:cNvPicPr>
            <a:picLocks noGrp="1" noChangeAspect="1"/>
          </p:cNvPicPr>
          <p:nvPr>
            <p:ph type="pic" sz="quarter" idx="10"/>
          </p:nvPr>
        </p:nvPicPr>
        <p:blipFill>
          <a:blip r:embed="rId3"/>
          <a:srcRect l="16650" r="16650"/>
          <a:stretch>
            <a:fillRect/>
          </a:stretch>
        </p:blipFill>
        <p:spPr>
          <a:xfrm>
            <a:off x="909116" y="776169"/>
            <a:ext cx="5305661" cy="5305661"/>
          </a:xfrm>
        </p:spPr>
      </p:pic>
    </p:spTree>
    <p:extLst>
      <p:ext uri="{BB962C8B-B14F-4D97-AF65-F5344CB8AC3E}">
        <p14:creationId xmlns:p14="http://schemas.microsoft.com/office/powerpoint/2010/main" val="112477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967F1-D25A-0761-7080-E54D0E7CEDB5}"/>
              </a:ext>
            </a:extLst>
          </p:cNvPr>
          <p:cNvSpPr>
            <a:spLocks noGrp="1"/>
          </p:cNvSpPr>
          <p:nvPr>
            <p:ph type="sldNum" sz="quarter" idx="12"/>
          </p:nvPr>
        </p:nvSpPr>
        <p:spPr/>
        <p:txBody>
          <a:bodyPr/>
          <a:lstStyle/>
          <a:p>
            <a:fld id="{9EC71654-96A5-4280-94F3-931C61A9F92C}" type="slidenum">
              <a:rPr lang="en-US" noProof="0" smtClean="0"/>
              <a:pPr/>
              <a:t>19</a:t>
            </a:fld>
            <a:endParaRPr lang="en-US" noProof="0" dirty="0"/>
          </a:p>
        </p:txBody>
      </p:sp>
      <p:sp>
        <p:nvSpPr>
          <p:cNvPr id="5" name="TextBox 4">
            <a:extLst>
              <a:ext uri="{FF2B5EF4-FFF2-40B4-BE49-F238E27FC236}">
                <a16:creationId xmlns:a16="http://schemas.microsoft.com/office/drawing/2014/main" id="{DC464993-54FB-F0ED-57A0-91902A23954F}"/>
              </a:ext>
            </a:extLst>
          </p:cNvPr>
          <p:cNvSpPr txBox="1"/>
          <p:nvPr/>
        </p:nvSpPr>
        <p:spPr>
          <a:xfrm>
            <a:off x="2294603" y="1945885"/>
            <a:ext cx="7785568" cy="1169551"/>
          </a:xfrm>
          <a:prstGeom prst="rect">
            <a:avLst/>
          </a:prstGeom>
          <a:noFill/>
        </p:spPr>
        <p:txBody>
          <a:bodyPr wrap="square">
            <a:spAutoFit/>
          </a:bodyPr>
          <a:lstStyle/>
          <a:p>
            <a:pPr marL="0" indent="0" algn="ctr">
              <a:buNone/>
            </a:pPr>
            <a:r>
              <a:rPr lang="en-GB" sz="1400" dirty="0"/>
              <a:t>The content of this training was developed by NHS England, E-Learning for Healthcare and has been adapted by </a:t>
            </a:r>
            <a:r>
              <a:rPr lang="en-GB" sz="1400" b="1" dirty="0"/>
              <a:t>Bradford Teaching Hospitals NHS Foundation Trust</a:t>
            </a:r>
            <a:r>
              <a:rPr lang="en-GB" sz="1400" dirty="0"/>
              <a:t>, to provide an accessible format, ensuring that all volunteers have the same basic learning when they start in their role. </a:t>
            </a:r>
          </a:p>
          <a:p>
            <a:pPr marL="0" indent="0">
              <a:buNone/>
            </a:pPr>
            <a:endParaRPr lang="en-GB" sz="1400" dirty="0"/>
          </a:p>
        </p:txBody>
      </p:sp>
      <p:pic>
        <p:nvPicPr>
          <p:cNvPr id="3074" name="Picture 2">
            <a:extLst>
              <a:ext uri="{FF2B5EF4-FFF2-40B4-BE49-F238E27FC236}">
                <a16:creationId xmlns:a16="http://schemas.microsoft.com/office/drawing/2014/main" id="{AF74B1C0-5CC2-07FF-E64A-99AC48E4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29" y="3429000"/>
            <a:ext cx="1334028" cy="103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elearning for healthcare">
            <a:extLst>
              <a:ext uri="{FF2B5EF4-FFF2-40B4-BE49-F238E27FC236}">
                <a16:creationId xmlns:a16="http://schemas.microsoft.com/office/drawing/2014/main" id="{953954D7-4B4A-F49E-576E-423EEE886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387" y="3429000"/>
            <a:ext cx="2194237" cy="1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3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277C2F-1924-450D-377A-015F17C93467}"/>
              </a:ext>
            </a:extLst>
          </p:cNvPr>
          <p:cNvSpPr>
            <a:spLocks noGrp="1"/>
          </p:cNvSpPr>
          <p:nvPr>
            <p:ph type="ctrTitle"/>
          </p:nvPr>
        </p:nvSpPr>
        <p:spPr>
          <a:xfrm>
            <a:off x="3605530" y="427052"/>
            <a:ext cx="5143500" cy="881675"/>
          </a:xfrm>
        </p:spPr>
        <p:txBody>
          <a:bodyPr/>
          <a:lstStyle/>
          <a:p>
            <a:r>
              <a:rPr lang="en-GB" sz="5400" dirty="0">
                <a:solidFill>
                  <a:srgbClr val="FFFFFF"/>
                </a:solidFill>
              </a:rPr>
              <a:t>Your Role</a:t>
            </a:r>
            <a:endParaRPr lang="en-US" dirty="0"/>
          </a:p>
        </p:txBody>
      </p:sp>
      <p:sp>
        <p:nvSpPr>
          <p:cNvPr id="6" name="TextBox 5">
            <a:extLst>
              <a:ext uri="{FF2B5EF4-FFF2-40B4-BE49-F238E27FC236}">
                <a16:creationId xmlns:a16="http://schemas.microsoft.com/office/drawing/2014/main" id="{3BBD0430-766F-7D62-EB9C-4BF364F3333C}"/>
              </a:ext>
            </a:extLst>
          </p:cNvPr>
          <p:cNvSpPr txBox="1"/>
          <p:nvPr/>
        </p:nvSpPr>
        <p:spPr>
          <a:xfrm>
            <a:off x="2286000" y="1690062"/>
            <a:ext cx="7620000" cy="3477875"/>
          </a:xfrm>
          <a:prstGeom prst="rect">
            <a:avLst/>
          </a:prstGeom>
          <a:noFill/>
        </p:spPr>
        <p:txBody>
          <a:bodyPr wrap="square">
            <a:spAutoFit/>
          </a:bodyPr>
          <a:lstStyle/>
          <a:p>
            <a:pPr marL="0" indent="0" fontAlgn="base">
              <a:buNone/>
            </a:pPr>
            <a:r>
              <a:rPr lang="en-US" sz="2000" b="0" i="0" u="none" strike="noStrike" dirty="0">
                <a:solidFill>
                  <a:schemeClr val="bg1"/>
                </a:solidFill>
                <a:effectLst/>
              </a:rPr>
              <a:t>Here we will look at your role as a volunteer as well as your expected </a:t>
            </a:r>
            <a:r>
              <a:rPr lang="en-US" sz="2000" b="0" i="0" u="none" strike="noStrike" dirty="0" err="1">
                <a:solidFill>
                  <a:schemeClr val="bg1"/>
                </a:solidFill>
                <a:effectLst/>
              </a:rPr>
              <a:t>behaviours</a:t>
            </a:r>
            <a:r>
              <a:rPr lang="en-US" sz="2000" b="0" i="0" u="none" strike="noStrike" dirty="0">
                <a:solidFill>
                  <a:schemeClr val="bg1"/>
                </a:solidFill>
                <a:effectLst/>
              </a:rPr>
              <a:t> and standards.</a:t>
            </a:r>
          </a:p>
          <a:p>
            <a:pPr marL="0" indent="0" fontAlgn="base">
              <a:buNone/>
            </a:pPr>
            <a:endParaRPr lang="en-US" sz="2000" b="0" i="0" u="none" strike="noStrike" dirty="0">
              <a:solidFill>
                <a:schemeClr val="bg1"/>
              </a:solidFill>
              <a:effectLst/>
            </a:endParaRPr>
          </a:p>
          <a:p>
            <a:pPr marL="0" indent="0" fontAlgn="base">
              <a:buNone/>
            </a:pPr>
            <a:r>
              <a:rPr lang="en-US" sz="2000" b="1" i="0" u="none" strike="noStrike" dirty="0">
                <a:solidFill>
                  <a:schemeClr val="bg1"/>
                </a:solidFill>
                <a:effectLst/>
              </a:rPr>
              <a:t>What are your responsibilities?</a:t>
            </a:r>
          </a:p>
          <a:p>
            <a:pPr marL="0" indent="0" fontAlgn="base">
              <a:buNone/>
            </a:pPr>
            <a:endParaRPr lang="en-US" sz="2000" dirty="0">
              <a:solidFill>
                <a:schemeClr val="bg1"/>
              </a:solidFill>
            </a:endParaRPr>
          </a:p>
          <a:p>
            <a:pPr marL="342900" indent="-342900" fontAlgn="base">
              <a:buFont typeface="Arial" panose="020B0604020202020204" pitchFamily="34" charset="0"/>
              <a:buChar char="•"/>
            </a:pPr>
            <a:r>
              <a:rPr lang="en-US" sz="2000" dirty="0">
                <a:solidFill>
                  <a:schemeClr val="bg1"/>
                </a:solidFill>
              </a:rPr>
              <a:t>The </a:t>
            </a:r>
            <a:r>
              <a:rPr lang="en-US" sz="2000" b="0" i="0" u="none" strike="noStrike" dirty="0">
                <a:solidFill>
                  <a:schemeClr val="bg1"/>
                </a:solidFill>
                <a:effectLst/>
              </a:rPr>
              <a:t>person or people you support</a:t>
            </a:r>
            <a:endParaRPr lang="en-US" sz="2000" dirty="0">
              <a:solidFill>
                <a:schemeClr val="bg1"/>
              </a:solidFill>
            </a:endParaRPr>
          </a:p>
          <a:p>
            <a:pPr marL="342900" indent="-342900" fontAlgn="base">
              <a:buFont typeface="Arial" panose="020B0604020202020204" pitchFamily="34" charset="0"/>
              <a:buChar char="•"/>
            </a:pPr>
            <a:r>
              <a:rPr lang="en-US" sz="2000" dirty="0">
                <a:solidFill>
                  <a:schemeClr val="bg1"/>
                </a:solidFill>
              </a:rPr>
              <a:t>Y</a:t>
            </a:r>
            <a:r>
              <a:rPr lang="en-US" sz="2000" b="0" i="0" u="none" strike="noStrike" dirty="0">
                <a:solidFill>
                  <a:schemeClr val="bg1"/>
                </a:solidFill>
                <a:effectLst/>
              </a:rPr>
              <a:t>ourself </a:t>
            </a:r>
          </a:p>
          <a:p>
            <a:pPr marL="0" indent="0" fontAlgn="base">
              <a:buNone/>
            </a:pPr>
            <a:endParaRPr lang="en-US" sz="2000" dirty="0">
              <a:solidFill>
                <a:schemeClr val="bg1"/>
              </a:solidFill>
            </a:endParaRPr>
          </a:p>
          <a:p>
            <a:pPr marL="0" indent="0" fontAlgn="base">
              <a:buNone/>
            </a:pPr>
            <a:r>
              <a:rPr lang="en-US" sz="2000" b="0" i="0" u="none" strike="noStrike" dirty="0">
                <a:solidFill>
                  <a:schemeClr val="bg1"/>
                </a:solidFill>
                <a:effectLst/>
              </a:rPr>
              <a:t>Do not worry about mistakes or getting it wrong - your fellow volunteers, as well as your Volunteer </a:t>
            </a:r>
            <a:r>
              <a:rPr lang="en-US" sz="2000" dirty="0">
                <a:solidFill>
                  <a:schemeClr val="bg1"/>
                </a:solidFill>
              </a:rPr>
              <a:t>C</a:t>
            </a:r>
            <a:r>
              <a:rPr lang="en-US" sz="2000" b="0" i="0" u="none" strike="noStrike" dirty="0">
                <a:solidFill>
                  <a:schemeClr val="bg1"/>
                </a:solidFill>
                <a:effectLst/>
              </a:rPr>
              <a:t>oordinator, are there to support you</a:t>
            </a:r>
            <a:endParaRPr lang="en-US" sz="2000" b="0" i="0" u="none" strike="noStrike" dirty="0">
              <a:effectLst/>
            </a:endParaRPr>
          </a:p>
        </p:txBody>
      </p:sp>
    </p:spTree>
    <p:extLst>
      <p:ext uri="{BB962C8B-B14F-4D97-AF65-F5344CB8AC3E}">
        <p14:creationId xmlns:p14="http://schemas.microsoft.com/office/powerpoint/2010/main" val="410311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7B1482D3-27B9-FC8D-2CBD-E48811346B47}"/>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3</a:t>
            </a:fld>
            <a:endParaRPr lang="en-US" noProof="0"/>
          </a:p>
        </p:txBody>
      </p:sp>
      <p:sp>
        <p:nvSpPr>
          <p:cNvPr id="3" name="Title 1">
            <a:extLst>
              <a:ext uri="{FF2B5EF4-FFF2-40B4-BE49-F238E27FC236}">
                <a16:creationId xmlns:a16="http://schemas.microsoft.com/office/drawing/2014/main" id="{27DC59C8-EF8F-B96B-566A-B322B5269EED}"/>
              </a:ext>
            </a:extLst>
          </p:cNvPr>
          <p:cNvSpPr>
            <a:spLocks noGrp="1"/>
          </p:cNvSpPr>
          <p:nvPr>
            <p:ph type="title"/>
          </p:nvPr>
        </p:nvSpPr>
        <p:spPr>
          <a:xfrm>
            <a:off x="839787" y="188912"/>
            <a:ext cx="3932237" cy="1600200"/>
          </a:xfrm>
        </p:spPr>
        <p:txBody>
          <a:bodyPr vert="horz" lIns="91440" tIns="45720" rIns="91440" bIns="45720" rtlCol="0" anchor="b">
            <a:normAutofit/>
          </a:bodyPr>
          <a:lstStyle/>
          <a:p>
            <a:pPr fontAlgn="base"/>
            <a:r>
              <a:rPr lang="en-US" b="1" i="0" u="none" strike="noStrike" kern="1200" dirty="0">
                <a:effectLst/>
                <a:latin typeface="+mj-lt"/>
                <a:ea typeface="+mj-ea"/>
                <a:cs typeface="+mj-cs"/>
              </a:rPr>
              <a:t>ROLE DESCRIPTION</a:t>
            </a:r>
            <a:br>
              <a:rPr lang="en-US" b="0" i="0" u="none" strike="noStrike" kern="1200" dirty="0">
                <a:effectLst/>
                <a:latin typeface="+mj-lt"/>
                <a:ea typeface="+mj-ea"/>
                <a:cs typeface="+mj-cs"/>
              </a:rPr>
            </a:br>
            <a:endParaRPr lang="en-US" kern="1200" dirty="0">
              <a:latin typeface="+mj-lt"/>
              <a:ea typeface="+mj-ea"/>
              <a:cs typeface="+mj-cs"/>
            </a:endParaRPr>
          </a:p>
        </p:txBody>
      </p:sp>
      <p:sp>
        <p:nvSpPr>
          <p:cNvPr id="4" name="Content Placeholder 2">
            <a:extLst>
              <a:ext uri="{FF2B5EF4-FFF2-40B4-BE49-F238E27FC236}">
                <a16:creationId xmlns:a16="http://schemas.microsoft.com/office/drawing/2014/main" id="{294C9A2F-1C20-52ED-3BF1-9A644795BF37}"/>
              </a:ext>
            </a:extLst>
          </p:cNvPr>
          <p:cNvSpPr txBox="1">
            <a:spLocks/>
          </p:cNvSpPr>
          <p:nvPr/>
        </p:nvSpPr>
        <p:spPr>
          <a:xfrm>
            <a:off x="839787" y="1905000"/>
            <a:ext cx="3932237" cy="3811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kern="1200" dirty="0">
                <a:latin typeface="+mn-lt"/>
                <a:ea typeface="+mn-ea"/>
                <a:cs typeface="+mn-cs"/>
              </a:rPr>
              <a:t>An important document in understanding your role is your role description. </a:t>
            </a:r>
          </a:p>
          <a:p>
            <a:pPr marL="0" indent="0">
              <a:buNone/>
            </a:pPr>
            <a:endParaRPr lang="en-US" sz="1500" b="1" kern="1200" dirty="0">
              <a:latin typeface="+mn-lt"/>
              <a:ea typeface="+mn-ea"/>
              <a:cs typeface="+mn-cs"/>
            </a:endParaRPr>
          </a:p>
          <a:p>
            <a:r>
              <a:rPr lang="en-US" sz="1500" kern="1200" dirty="0">
                <a:latin typeface="+mn-lt"/>
                <a:ea typeface="+mn-ea"/>
                <a:cs typeface="+mn-cs"/>
              </a:rPr>
              <a:t>This tells you what your main duties and responsibilities are and who you report to. </a:t>
            </a:r>
          </a:p>
          <a:p>
            <a:r>
              <a:rPr lang="en-US" sz="1500" kern="1200" dirty="0">
                <a:latin typeface="+mn-lt"/>
                <a:ea typeface="+mn-ea"/>
                <a:cs typeface="+mn-cs"/>
              </a:rPr>
              <a:t>You should know what is expected of you and what is not included in your role.</a:t>
            </a:r>
          </a:p>
          <a:p>
            <a:r>
              <a:rPr lang="en-US" sz="1500" kern="1200" dirty="0">
                <a:latin typeface="+mn-lt"/>
                <a:ea typeface="+mn-ea"/>
                <a:cs typeface="+mn-cs"/>
              </a:rPr>
              <a:t>It will be almost impossible for a role description to list every task you will do but it should give a good overall picture of your role.</a:t>
            </a:r>
          </a:p>
          <a:p>
            <a:pPr marL="0" indent="0" fontAlgn="base">
              <a:buNone/>
            </a:pPr>
            <a:br>
              <a:rPr lang="en-US" sz="1500" kern="1200" dirty="0">
                <a:latin typeface="+mn-lt"/>
                <a:ea typeface="+mn-ea"/>
                <a:cs typeface="+mn-cs"/>
              </a:rPr>
            </a:br>
            <a:endParaRPr lang="en-US" sz="1500" kern="1200" dirty="0">
              <a:latin typeface="+mn-lt"/>
              <a:ea typeface="+mn-ea"/>
              <a:cs typeface="+mn-cs"/>
            </a:endParaRPr>
          </a:p>
          <a:p>
            <a:pPr marL="0" indent="0">
              <a:buNone/>
            </a:pPr>
            <a:endParaRPr lang="en-US" sz="1500" kern="1200" dirty="0">
              <a:latin typeface="+mn-lt"/>
              <a:ea typeface="+mn-ea"/>
              <a:cs typeface="+mn-cs"/>
            </a:endParaRPr>
          </a:p>
        </p:txBody>
      </p:sp>
      <p:pic>
        <p:nvPicPr>
          <p:cNvPr id="5" name="Picture 4" descr="A clipboard and pen&#10;&#10;Description automatically generated">
            <a:extLst>
              <a:ext uri="{FF2B5EF4-FFF2-40B4-BE49-F238E27FC236}">
                <a16:creationId xmlns:a16="http://schemas.microsoft.com/office/drawing/2014/main" id="{E84972DA-4571-E82A-7CC9-350FBBFCC7EA}"/>
              </a:ext>
            </a:extLst>
          </p:cNvPr>
          <p:cNvPicPr>
            <a:picLocks noChangeAspect="1"/>
          </p:cNvPicPr>
          <p:nvPr/>
        </p:nvPicPr>
        <p:blipFill>
          <a:blip r:embed="rId3"/>
          <a:stretch>
            <a:fillRect/>
          </a:stretch>
        </p:blipFill>
        <p:spPr>
          <a:xfrm>
            <a:off x="5823304" y="1521722"/>
            <a:ext cx="5528908" cy="3497034"/>
          </a:xfrm>
          <a:prstGeom prst="rect">
            <a:avLst/>
          </a:prstGeom>
          <a:noFill/>
        </p:spPr>
      </p:pic>
    </p:spTree>
    <p:extLst>
      <p:ext uri="{BB962C8B-B14F-4D97-AF65-F5344CB8AC3E}">
        <p14:creationId xmlns:p14="http://schemas.microsoft.com/office/powerpoint/2010/main" val="103174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8BCB366-3E60-A0C4-70AE-BA40E050EB46}"/>
              </a:ext>
            </a:extLst>
          </p:cNvPr>
          <p:cNvSpPr>
            <a:spLocks noGrp="1"/>
          </p:cNvSpPr>
          <p:nvPr>
            <p:ph idx="1"/>
          </p:nvPr>
        </p:nvSpPr>
        <p:spPr>
          <a:xfrm>
            <a:off x="552450" y="806294"/>
            <a:ext cx="4914189" cy="4351338"/>
          </a:xfrm>
        </p:spPr>
        <p:txBody>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2C567A"/>
                </a:solidFill>
                <a:effectLst/>
                <a:uLnTx/>
                <a:uFillTx/>
                <a:latin typeface="+mj-lt"/>
                <a:ea typeface="+mn-ea"/>
                <a:cs typeface="+mn-cs"/>
              </a:rPr>
              <a:t>PROVIDING CARE AND SUPPORT</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105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Volunteer in a person-</a:t>
            </a:r>
            <a:r>
              <a:rPr kumimoji="0" lang="en-US" sz="1600" b="0" i="0" u="none" strike="noStrike" kern="1200" cap="none" spc="0" normalizeH="0" baseline="0" noProof="0" dirty="0" err="1">
                <a:ln>
                  <a:noFill/>
                </a:ln>
                <a:solidFill>
                  <a:prstClr val="black"/>
                </a:solidFill>
                <a:effectLst/>
                <a:uLnTx/>
                <a:uFillTx/>
                <a:ea typeface="+mn-ea"/>
                <a:cs typeface="+mn-cs"/>
              </a:rPr>
              <a:t>centred</a:t>
            </a:r>
            <a:r>
              <a:rPr kumimoji="0" lang="en-US" sz="1600" b="0" i="0" u="none" strike="noStrike" kern="1200" cap="none" spc="0" normalizeH="0" baseline="0" noProof="0" dirty="0">
                <a:ln>
                  <a:noFill/>
                </a:ln>
                <a:solidFill>
                  <a:prstClr val="black"/>
                </a:solidFill>
                <a:effectLst/>
                <a:uLnTx/>
                <a:uFillTx/>
                <a:ea typeface="+mn-ea"/>
                <a:cs typeface="+mn-cs"/>
              </a:rPr>
              <a:t> way</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Communicate well</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Build relationships and promote equality and diversity</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As you develop in your role you will continue to build on your knowledge and skills. Your volunteer coordinator should support your learning and development</a:t>
            </a:r>
            <a:endParaRPr lang="en-US" sz="1600" dirty="0"/>
          </a:p>
        </p:txBody>
      </p:sp>
      <p:sp>
        <p:nvSpPr>
          <p:cNvPr id="11" name="Slide Number Placeholder 3">
            <a:extLst>
              <a:ext uri="{FF2B5EF4-FFF2-40B4-BE49-F238E27FC236}">
                <a16:creationId xmlns:a16="http://schemas.microsoft.com/office/drawing/2014/main" id="{EE3FF9D3-3F13-8507-7383-58DC27FC520D}"/>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4</a:t>
            </a:fld>
            <a:endParaRPr lang="en-US" noProof="0"/>
          </a:p>
        </p:txBody>
      </p:sp>
      <p:pic>
        <p:nvPicPr>
          <p:cNvPr id="4" name="Picture Placeholder 3" descr="Close-up of an old hand&#10;&#10;Description automatically generated with medium confidence">
            <a:extLst>
              <a:ext uri="{FF2B5EF4-FFF2-40B4-BE49-F238E27FC236}">
                <a16:creationId xmlns:a16="http://schemas.microsoft.com/office/drawing/2014/main" id="{A953C9BE-BA5B-C3B7-0276-E2547CF93B7E}"/>
              </a:ext>
            </a:extLst>
          </p:cNvPr>
          <p:cNvPicPr>
            <a:picLocks noGrp="1" noChangeAspect="1"/>
          </p:cNvPicPr>
          <p:nvPr>
            <p:ph type="pic" sz="quarter" idx="13"/>
          </p:nvPr>
        </p:nvPicPr>
        <p:blipFill>
          <a:blip r:embed="rId2"/>
          <a:srcRect l="14789" r="14789"/>
          <a:stretch>
            <a:fillRect/>
          </a:stretch>
        </p:blipFill>
        <p:spPr>
          <a:xfrm>
            <a:off x="5846163" y="383577"/>
            <a:ext cx="5793387" cy="5793386"/>
          </a:xfrm>
        </p:spPr>
      </p:pic>
      <p:sp>
        <p:nvSpPr>
          <p:cNvPr id="6" name="TextBox 5">
            <a:extLst>
              <a:ext uri="{FF2B5EF4-FFF2-40B4-BE49-F238E27FC236}">
                <a16:creationId xmlns:a16="http://schemas.microsoft.com/office/drawing/2014/main" id="{223D96CD-4F89-31E7-1EF9-3CDE18BACAB0}"/>
              </a:ext>
            </a:extLst>
          </p:cNvPr>
          <p:cNvSpPr txBox="1"/>
          <p:nvPr/>
        </p:nvSpPr>
        <p:spPr>
          <a:xfrm>
            <a:off x="552450" y="4866133"/>
            <a:ext cx="6031230" cy="861774"/>
          </a:xfrm>
          <a:prstGeom prst="rect">
            <a:avLst/>
          </a:prstGeom>
          <a:noFill/>
        </p:spPr>
        <p:txBody>
          <a:bodyPr wrap="square">
            <a:spAutoFit/>
          </a:bodyPr>
          <a:lstStyle/>
          <a:p>
            <a:pPr marL="0" indent="0" fontAlgn="base">
              <a:buNone/>
            </a:pPr>
            <a:r>
              <a:rPr lang="en-US" sz="1800" b="1" i="0" u="none" strike="noStrike" dirty="0">
                <a:solidFill>
                  <a:srgbClr val="2C567A"/>
                </a:solidFill>
                <a:effectLst/>
                <a:cs typeface="Arial" panose="020B0604020202020204" pitchFamily="34" charset="0"/>
              </a:rPr>
              <a:t>Volunteering as part of a team</a:t>
            </a:r>
          </a:p>
          <a:p>
            <a:pPr fontAlgn="base"/>
            <a:r>
              <a:rPr lang="en-US" sz="1600" b="0" i="0" u="none" strike="noStrike" dirty="0">
                <a:effectLst/>
                <a:cs typeface="Arial" panose="020B0604020202020204" pitchFamily="34" charset="0"/>
              </a:rPr>
              <a:t>Be a supportive team member and be willing to develop your skills to improve your volunteering experience.</a:t>
            </a:r>
          </a:p>
        </p:txBody>
      </p:sp>
    </p:spTree>
    <p:extLst>
      <p:ext uri="{BB962C8B-B14F-4D97-AF65-F5344CB8AC3E}">
        <p14:creationId xmlns:p14="http://schemas.microsoft.com/office/powerpoint/2010/main" val="66740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CCB252-13C1-56DD-7A52-B035674E2EC8}"/>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5</a:t>
            </a:fld>
            <a:endParaRPr lang="en-US" noProof="0"/>
          </a:p>
        </p:txBody>
      </p:sp>
      <p:pic>
        <p:nvPicPr>
          <p:cNvPr id="7" name="Picture Placeholder 6" descr="A picture containing red, box, mailbox&#10;&#10;Description automatically generated">
            <a:extLst>
              <a:ext uri="{FF2B5EF4-FFF2-40B4-BE49-F238E27FC236}">
                <a16:creationId xmlns:a16="http://schemas.microsoft.com/office/drawing/2014/main" id="{3CD966B2-5DD9-0240-1EE6-4AA66003FD09}"/>
              </a:ext>
            </a:extLst>
          </p:cNvPr>
          <p:cNvPicPr>
            <a:picLocks noGrp="1" noChangeAspect="1"/>
          </p:cNvPicPr>
          <p:nvPr>
            <p:ph type="pic" sz="quarter" idx="13"/>
          </p:nvPr>
        </p:nvPicPr>
        <p:blipFill>
          <a:blip r:embed="rId2"/>
          <a:srcRect l="11299" r="11299"/>
          <a:stretch>
            <a:fillRect/>
          </a:stretch>
        </p:blipFill>
        <p:spPr>
          <a:xfrm>
            <a:off x="5884863" y="0"/>
            <a:ext cx="6307137" cy="5780088"/>
          </a:xfrm>
        </p:spPr>
      </p:pic>
      <p:sp>
        <p:nvSpPr>
          <p:cNvPr id="8" name="Content Placeholder 3">
            <a:extLst>
              <a:ext uri="{FF2B5EF4-FFF2-40B4-BE49-F238E27FC236}">
                <a16:creationId xmlns:a16="http://schemas.microsoft.com/office/drawing/2014/main" id="{D13745D7-96BB-FDFF-2EE0-FD1962CC7639}"/>
              </a:ext>
            </a:extLst>
          </p:cNvPr>
          <p:cNvSpPr txBox="1">
            <a:spLocks noGrp="1"/>
          </p:cNvSpPr>
          <p:nvPr>
            <p:ph idx="1"/>
          </p:nvPr>
        </p:nvSpPr>
        <p:spPr>
          <a:xfrm>
            <a:off x="595323" y="1926907"/>
            <a:ext cx="4504669" cy="3004185"/>
          </a:xfrm>
          <a:prstGeom prst="rect">
            <a:avLst/>
          </a:prstGeom>
        </p:spPr>
        <p:txBody>
          <a:bodyPr rtlCol="0">
            <a:normAutofit fontScale="92500"/>
          </a:bodyPr>
          <a:lstStyle/>
          <a:p>
            <a:pPr fontAlgn="base"/>
            <a:endParaRPr lang="en-US" sz="2000" b="1" i="0" u="none" strike="noStrike" dirty="0">
              <a:effectLst/>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900" b="0" i="0" dirty="0">
                <a:effectLst/>
              </a:rPr>
              <a:t>It is important as a volunteer to know how to protect people's rights to confidentiality. </a:t>
            </a:r>
            <a:endParaRPr lang="en-US" sz="1900" b="0" i="0" u="none" strike="noStrike" dirty="0">
              <a:effectLst/>
              <a:cs typeface="Arial" panose="020B0604020202020204" pitchFamily="34" charset="0"/>
            </a:endParaRPr>
          </a:p>
          <a:p>
            <a:pPr marL="285750" indent="-285750" fontAlgn="base">
              <a:buFont typeface="Arial" panose="020B0604020202020204" pitchFamily="34" charset="0"/>
              <a:buChar char="•"/>
            </a:pPr>
            <a:r>
              <a:rPr lang="en-US" sz="1900" b="0" i="0" u="none" strike="noStrike" dirty="0">
                <a:effectLst/>
                <a:cs typeface="Arial" panose="020B0604020202020204" pitchFamily="34" charset="0"/>
              </a:rPr>
              <a:t>Do not discuss any personal information about individuals or volunteers with </a:t>
            </a:r>
            <a:r>
              <a:rPr lang="en-US" sz="1900" b="0" i="0" u="none" strike="noStrike" dirty="0" err="1">
                <a:effectLst/>
                <a:cs typeface="Arial" panose="020B0604020202020204" pitchFamily="34" charset="0"/>
              </a:rPr>
              <a:t>unauthorised</a:t>
            </a:r>
            <a:r>
              <a:rPr lang="en-US" sz="1900" b="0" i="0" u="none" strike="noStrike" dirty="0">
                <a:effectLst/>
                <a:cs typeface="Arial" panose="020B0604020202020204" pitchFamily="34" charset="0"/>
              </a:rPr>
              <a:t> people.</a:t>
            </a:r>
          </a:p>
          <a:p>
            <a:pPr marL="285750" indent="-285750" fontAlgn="base">
              <a:buFont typeface="Arial" panose="020B0604020202020204" pitchFamily="34" charset="0"/>
              <a:buChar char="•"/>
            </a:pPr>
            <a:r>
              <a:rPr lang="en-US" sz="1900" b="0" i="0" u="none" strike="noStrike" dirty="0">
                <a:effectLst/>
                <a:cs typeface="Arial" panose="020B0604020202020204" pitchFamily="34" charset="0"/>
              </a:rPr>
              <a:t>Ensure records are stored securely.</a:t>
            </a:r>
          </a:p>
          <a:p>
            <a:pPr marL="285750" indent="-285750" fontAlgn="base">
              <a:buFont typeface="Arial" panose="020B0604020202020204" pitchFamily="34" charset="0"/>
              <a:buChar char="•"/>
            </a:pPr>
            <a:r>
              <a:rPr lang="en-US" sz="1900" dirty="0">
                <a:cs typeface="Arial" panose="020B0604020202020204" pitchFamily="34" charset="0"/>
              </a:rPr>
              <a:t>You will receive additional training on Confidentiality.</a:t>
            </a:r>
            <a:endParaRPr lang="en-US" sz="1900" b="0" i="0" u="none" strike="noStrike" dirty="0">
              <a:effectLst/>
              <a:cs typeface="Arial" panose="020B0604020202020204" pitchFamily="34" charset="0"/>
            </a:endParaRPr>
          </a:p>
          <a:p>
            <a:pPr fontAlgn="base"/>
            <a:endParaRPr lang="en-US" sz="2000" dirty="0">
              <a:latin typeface="Arial" panose="020B0604020202020204" pitchFamily="34" charset="0"/>
            </a:endParaRPr>
          </a:p>
          <a:p>
            <a:pPr fontAlgn="base"/>
            <a:endParaRPr lang="en-US" sz="2000" b="0" i="0" u="none" strike="noStrike" dirty="0">
              <a:effectLst/>
              <a:latin typeface="Arial" panose="020B0604020202020204" pitchFamily="34" charset="0"/>
            </a:endParaRPr>
          </a:p>
          <a:p>
            <a:pPr fontAlgn="base"/>
            <a:endParaRPr lang="en-US" sz="2000" dirty="0">
              <a:latin typeface="Arial" panose="020B0604020202020204" pitchFamily="34" charset="0"/>
            </a:endParaRPr>
          </a:p>
          <a:p>
            <a:pPr fontAlgn="base"/>
            <a:endParaRPr lang="en-US" sz="2000" b="0" i="0" u="none" strike="noStrike" dirty="0">
              <a:effectLst/>
              <a:latin typeface="Arial" panose="020B0604020202020204" pitchFamily="34" charset="0"/>
            </a:endParaRPr>
          </a:p>
          <a:p>
            <a:pPr marL="0" indent="0" fontAlgn="base">
              <a:buNone/>
            </a:pPr>
            <a:endParaRPr lang="en-US" sz="2000" dirty="0">
              <a:latin typeface="Arial" panose="020B0604020202020204" pitchFamily="34" charset="0"/>
            </a:endParaRPr>
          </a:p>
          <a:p>
            <a:pPr fontAlgn="base"/>
            <a:endParaRPr lang="en-US" sz="2000" b="0" i="0" u="none" strike="noStrike" dirty="0">
              <a:effectLst/>
              <a:latin typeface="Arial" panose="020B0604020202020204" pitchFamily="34" charset="0"/>
            </a:endParaRPr>
          </a:p>
          <a:p>
            <a:pPr fontAlgn="base"/>
            <a:endParaRPr lang="en-US" sz="2000" dirty="0">
              <a:latin typeface="Arial" panose="020B0604020202020204" pitchFamily="34" charset="0"/>
            </a:endParaRPr>
          </a:p>
          <a:p>
            <a:pPr fontAlgn="base"/>
            <a:endParaRPr lang="en-US" sz="2000" b="0" i="0" u="none" strike="noStrike" dirty="0">
              <a:effectLst/>
              <a:latin typeface="Arial" panose="020B0604020202020204" pitchFamily="34" charset="0"/>
            </a:endParaRPr>
          </a:p>
          <a:p>
            <a:pPr fontAlgn="base"/>
            <a:endParaRPr lang="en-US" sz="2000" dirty="0">
              <a:latin typeface="Arial" panose="020B0604020202020204" pitchFamily="34" charset="0"/>
            </a:endParaRPr>
          </a:p>
          <a:p>
            <a:pPr fontAlgn="base"/>
            <a:endParaRPr lang="en-US" sz="2000" b="0" i="0" u="none" strike="noStrike" dirty="0">
              <a:effectLst/>
              <a:latin typeface="Arial" panose="020B0604020202020204" pitchFamily="34" charset="0"/>
            </a:endParaRPr>
          </a:p>
          <a:p>
            <a:pPr fontAlgn="base"/>
            <a:endParaRPr lang="en-US" sz="2000" b="0" i="0" u="none" strike="noStrike" dirty="0">
              <a:effectLst/>
              <a:latin typeface="Arial" panose="020B0604020202020204" pitchFamily="34" charset="0"/>
            </a:endParaRPr>
          </a:p>
        </p:txBody>
      </p:sp>
      <p:sp>
        <p:nvSpPr>
          <p:cNvPr id="3" name="TextBox 2">
            <a:extLst>
              <a:ext uri="{FF2B5EF4-FFF2-40B4-BE49-F238E27FC236}">
                <a16:creationId xmlns:a16="http://schemas.microsoft.com/office/drawing/2014/main" id="{956A79B3-033A-5C6E-65E8-04A328C2B43C}"/>
              </a:ext>
            </a:extLst>
          </p:cNvPr>
          <p:cNvSpPr txBox="1"/>
          <p:nvPr/>
        </p:nvSpPr>
        <p:spPr>
          <a:xfrm>
            <a:off x="595323" y="527634"/>
            <a:ext cx="6096000" cy="1077218"/>
          </a:xfrm>
          <a:prstGeom prst="rect">
            <a:avLst/>
          </a:prstGeom>
          <a:noFill/>
        </p:spPr>
        <p:txBody>
          <a:bodyPr wrap="square">
            <a:spAutoFit/>
          </a:bodyPr>
          <a:lstStyle/>
          <a:p>
            <a:pPr marL="0" indent="0" fontAlgn="base">
              <a:buNone/>
            </a:pPr>
            <a:r>
              <a:rPr lang="en-US" sz="3200" b="1" i="0" u="none" strike="noStrike" dirty="0">
                <a:solidFill>
                  <a:srgbClr val="2C567A"/>
                </a:solidFill>
                <a:effectLst/>
                <a:latin typeface="+mj-lt"/>
                <a:cs typeface="Arial" panose="020B0604020202020204" pitchFamily="34" charset="0"/>
              </a:rPr>
              <a:t>RESPECTING CONFIDENTIALITY</a:t>
            </a:r>
          </a:p>
        </p:txBody>
      </p:sp>
    </p:spTree>
    <p:extLst>
      <p:ext uri="{BB962C8B-B14F-4D97-AF65-F5344CB8AC3E}">
        <p14:creationId xmlns:p14="http://schemas.microsoft.com/office/powerpoint/2010/main" val="105355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87C6F7-33F3-A94C-5D6B-E3EAD8B31DD0}"/>
              </a:ext>
            </a:extLst>
          </p:cNvPr>
          <p:cNvSpPr>
            <a:spLocks noGrp="1"/>
          </p:cNvSpPr>
          <p:nvPr>
            <p:ph type="sldNum" sz="quarter" idx="12"/>
          </p:nvPr>
        </p:nvSpPr>
        <p:spPr/>
        <p:txBody>
          <a:bodyPr/>
          <a:lstStyle/>
          <a:p>
            <a:fld id="{9EC71654-96A5-4280-94F3-931C61A9F92C}" type="slidenum">
              <a:rPr lang="en-US" noProof="0" smtClean="0"/>
              <a:pPr/>
              <a:t>6</a:t>
            </a:fld>
            <a:endParaRPr lang="en-US" noProof="0" dirty="0"/>
          </a:p>
        </p:txBody>
      </p:sp>
      <p:pic>
        <p:nvPicPr>
          <p:cNvPr id="7" name="Picture Placeholder 6" descr="A person laughing at a person&#10;&#10;Description automatically generated with low confidence">
            <a:extLst>
              <a:ext uri="{FF2B5EF4-FFF2-40B4-BE49-F238E27FC236}">
                <a16:creationId xmlns:a16="http://schemas.microsoft.com/office/drawing/2014/main" id="{CB4331E2-6D72-054D-0F03-FD931449DE44}"/>
              </a:ext>
            </a:extLst>
          </p:cNvPr>
          <p:cNvPicPr>
            <a:picLocks noGrp="1" noChangeAspect="1"/>
          </p:cNvPicPr>
          <p:nvPr>
            <p:ph type="pic" sz="quarter" idx="13"/>
          </p:nvPr>
        </p:nvPicPr>
        <p:blipFill>
          <a:blip r:embed="rId2"/>
          <a:srcRect l="10514" r="10514"/>
          <a:stretch>
            <a:fillRect/>
          </a:stretch>
        </p:blipFill>
        <p:spPr/>
      </p:pic>
      <p:sp>
        <p:nvSpPr>
          <p:cNvPr id="8" name="Title 1">
            <a:extLst>
              <a:ext uri="{FF2B5EF4-FFF2-40B4-BE49-F238E27FC236}">
                <a16:creationId xmlns:a16="http://schemas.microsoft.com/office/drawing/2014/main" id="{15EDB58C-F7AD-7389-D125-DEEE0BB912CA}"/>
              </a:ext>
            </a:extLst>
          </p:cNvPr>
          <p:cNvSpPr>
            <a:spLocks noGrp="1"/>
          </p:cNvSpPr>
          <p:nvPr>
            <p:ph type="title"/>
          </p:nvPr>
        </p:nvSpPr>
        <p:spPr>
          <a:xfrm>
            <a:off x="525463" y="801688"/>
            <a:ext cx="4937125" cy="1325562"/>
          </a:xfrm>
        </p:spPr>
        <p:txBody>
          <a:bodyPr anchor="b">
            <a:normAutofit/>
          </a:bodyPr>
          <a:lstStyle/>
          <a:p>
            <a:r>
              <a:rPr lang="en-US" b="0" i="0" u="none" strike="noStrike" dirty="0">
                <a:effectLst/>
              </a:rPr>
              <a:t>Contributing</a:t>
            </a:r>
            <a:br>
              <a:rPr lang="en-US" sz="4000" b="0" i="0" u="none" strike="noStrike" dirty="0">
                <a:effectLst/>
                <a:latin typeface="Bitter"/>
              </a:rPr>
            </a:br>
            <a:endParaRPr lang="en-GB" sz="4000" dirty="0"/>
          </a:p>
        </p:txBody>
      </p:sp>
      <p:sp>
        <p:nvSpPr>
          <p:cNvPr id="9" name="Content Placeholder 2">
            <a:extLst>
              <a:ext uri="{FF2B5EF4-FFF2-40B4-BE49-F238E27FC236}">
                <a16:creationId xmlns:a16="http://schemas.microsoft.com/office/drawing/2014/main" id="{7385B5FD-EAA4-C10C-CB0D-EDE5B9C4BC39}"/>
              </a:ext>
            </a:extLst>
          </p:cNvPr>
          <p:cNvSpPr>
            <a:spLocks noGrp="1"/>
          </p:cNvSpPr>
          <p:nvPr>
            <p:ph idx="1"/>
          </p:nvPr>
        </p:nvSpPr>
        <p:spPr>
          <a:xfrm>
            <a:off x="549275" y="2523204"/>
            <a:ext cx="4913313" cy="2841276"/>
          </a:xfrm>
        </p:spPr>
        <p:txBody>
          <a:bodyPr>
            <a:normAutofit/>
          </a:bodyPr>
          <a:lstStyle/>
          <a:p>
            <a:pPr fontAlgn="base">
              <a:buFont typeface="Arial" panose="020B0604020202020204" pitchFamily="34" charset="0"/>
              <a:buChar char="•"/>
            </a:pPr>
            <a:r>
              <a:rPr lang="en-US" sz="2000" b="0" i="0" u="none" strike="noStrike" dirty="0">
                <a:effectLst/>
              </a:rPr>
              <a:t>Contribute to activities in a safe way</a:t>
            </a:r>
          </a:p>
          <a:p>
            <a:pPr fontAlgn="base">
              <a:buFont typeface="Arial" panose="020B0604020202020204" pitchFamily="34" charset="0"/>
              <a:buChar char="•"/>
            </a:pPr>
            <a:r>
              <a:rPr lang="en-US" sz="2000" b="0" i="0" u="none" strike="noStrike" dirty="0">
                <a:effectLst/>
              </a:rPr>
              <a:t>Keep to rules and regulations</a:t>
            </a:r>
          </a:p>
          <a:p>
            <a:pPr fontAlgn="base">
              <a:buFont typeface="Arial" panose="020B0604020202020204" pitchFamily="34" charset="0"/>
              <a:buChar char="•"/>
            </a:pPr>
            <a:r>
              <a:rPr lang="en-US" sz="2000" b="0" i="0" u="none" strike="noStrike" dirty="0">
                <a:effectLst/>
              </a:rPr>
              <a:t>Follow the agreed way of volunteering</a:t>
            </a:r>
          </a:p>
          <a:p>
            <a:endParaRPr lang="en-GB" sz="2000" dirty="0"/>
          </a:p>
        </p:txBody>
      </p:sp>
    </p:spTree>
    <p:extLst>
      <p:ext uri="{BB962C8B-B14F-4D97-AF65-F5344CB8AC3E}">
        <p14:creationId xmlns:p14="http://schemas.microsoft.com/office/powerpoint/2010/main" val="404279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E6F11-9148-2861-4DA2-289536CABD83}"/>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7</a:t>
            </a:fld>
            <a:endParaRPr lang="en-US" noProof="0"/>
          </a:p>
        </p:txBody>
      </p:sp>
      <p:sp>
        <p:nvSpPr>
          <p:cNvPr id="6" name="Title 1">
            <a:extLst>
              <a:ext uri="{FF2B5EF4-FFF2-40B4-BE49-F238E27FC236}">
                <a16:creationId xmlns:a16="http://schemas.microsoft.com/office/drawing/2014/main" id="{D5A9A064-79C3-F60C-7175-AF6A0CD5D7A8}"/>
              </a:ext>
            </a:extLst>
          </p:cNvPr>
          <p:cNvSpPr>
            <a:spLocks noGrp="1"/>
          </p:cNvSpPr>
          <p:nvPr>
            <p:ph type="title"/>
          </p:nvPr>
        </p:nvSpPr>
        <p:spPr>
          <a:xfrm>
            <a:off x="515938" y="246063"/>
            <a:ext cx="11150600" cy="920750"/>
          </a:xfrm>
        </p:spPr>
        <p:txBody>
          <a:bodyPr>
            <a:normAutofit/>
          </a:bodyPr>
          <a:lstStyle/>
          <a:p>
            <a:r>
              <a:rPr lang="en-GB" b="0" i="0" dirty="0">
                <a:solidFill>
                  <a:srgbClr val="2C567A"/>
                </a:solidFill>
                <a:effectLst/>
              </a:rPr>
              <a:t>Experiences, Attitudes and Beliefs</a:t>
            </a:r>
            <a:endParaRPr lang="en-GB" dirty="0">
              <a:solidFill>
                <a:srgbClr val="2C567A"/>
              </a:solidFill>
            </a:endParaRPr>
          </a:p>
        </p:txBody>
      </p:sp>
      <p:sp>
        <p:nvSpPr>
          <p:cNvPr id="7" name="Content Placeholder 2">
            <a:extLst>
              <a:ext uri="{FF2B5EF4-FFF2-40B4-BE49-F238E27FC236}">
                <a16:creationId xmlns:a16="http://schemas.microsoft.com/office/drawing/2014/main" id="{784CD4AC-30DF-9C3F-0ADA-D3F31F811946}"/>
              </a:ext>
            </a:extLst>
          </p:cNvPr>
          <p:cNvSpPr>
            <a:spLocks noGrp="1"/>
          </p:cNvSpPr>
          <p:nvPr>
            <p:ph idx="1"/>
          </p:nvPr>
        </p:nvSpPr>
        <p:spPr>
          <a:xfrm>
            <a:off x="515938" y="1825625"/>
            <a:ext cx="10837862" cy="4351338"/>
          </a:xfrm>
        </p:spPr>
        <p:txBody>
          <a:bodyPr anchor="ctr">
            <a:noAutofit/>
          </a:bodyPr>
          <a:lstStyle/>
          <a:p>
            <a:pPr marL="0" indent="0" fontAlgn="base">
              <a:buNone/>
            </a:pPr>
            <a:r>
              <a:rPr lang="en-US" sz="1600" b="0" i="0" u="none" strike="noStrike" dirty="0">
                <a:effectLst/>
              </a:rPr>
              <a:t>Your experiences, attitudes and beliefs are part of what makes you who you are. They affect how you think, what you do and how you do it. Your background, upbringing, education, experiences and relationships will all have played a part in the way you see things.</a:t>
            </a:r>
          </a:p>
          <a:p>
            <a:pPr marL="0" indent="0" fontAlgn="base">
              <a:buNone/>
            </a:pPr>
            <a:r>
              <a:rPr lang="en-US" sz="1600" b="0" i="0" u="none" strike="noStrike" dirty="0">
                <a:effectLst/>
              </a:rPr>
              <a:t>These attitudes and beliefs may have led you to choose to volunteer but sometimes they could lead you to assume things about people that are not right. It is important that you develop self-awareness so that you can learn to check that this does not happen.</a:t>
            </a:r>
          </a:p>
          <a:p>
            <a:pPr marL="0" indent="0" fontAlgn="base">
              <a:buNone/>
            </a:pPr>
            <a:r>
              <a:rPr lang="en-US" sz="1600" b="0" i="0" u="none" strike="noStrike" dirty="0">
                <a:effectLst/>
              </a:rPr>
              <a:t>Take a moment to think about how beliefs and attitudes are defined.</a:t>
            </a:r>
          </a:p>
          <a:p>
            <a:pPr marL="0" indent="0" fontAlgn="base">
              <a:buNone/>
            </a:pPr>
            <a:endParaRPr lang="en-US" sz="1600" dirty="0"/>
          </a:p>
          <a:p>
            <a:pPr marL="0" indent="0" fontAlgn="base">
              <a:buNone/>
            </a:pPr>
            <a:r>
              <a:rPr lang="en-US" sz="1600" b="1" i="0" u="none" strike="noStrike" dirty="0">
                <a:solidFill>
                  <a:srgbClr val="2C567A"/>
                </a:solidFill>
                <a:effectLst/>
              </a:rPr>
              <a:t>Beliefs and attitudes</a:t>
            </a:r>
          </a:p>
          <a:p>
            <a:pPr fontAlgn="base">
              <a:buFont typeface="Arial" panose="020B0604020202020204" pitchFamily="34" charset="0"/>
              <a:buChar char="•"/>
            </a:pPr>
            <a:r>
              <a:rPr lang="en-US" sz="1600" b="0" i="0" u="none" strike="noStrike" dirty="0">
                <a:effectLst/>
              </a:rPr>
              <a:t>Beliefs can be described as things in life that you feel strongly about, that guide you in your daily life and are linked very closely to your morals and values</a:t>
            </a:r>
          </a:p>
          <a:p>
            <a:pPr fontAlgn="base">
              <a:buFont typeface="Arial" panose="020B0604020202020204" pitchFamily="34" charset="0"/>
              <a:buChar char="•"/>
            </a:pPr>
            <a:r>
              <a:rPr lang="en-US" sz="1600" b="0" i="0" u="none" strike="noStrike" dirty="0">
                <a:effectLst/>
              </a:rPr>
              <a:t>Attitudes are the approaches, opinions and mindset that you have developed through your upbringing and life and learning experiences</a:t>
            </a:r>
          </a:p>
          <a:p>
            <a:pPr fontAlgn="base"/>
            <a:r>
              <a:rPr lang="en-US" sz="1600" b="0" i="0" u="none" strike="noStrike" dirty="0">
                <a:effectLst/>
              </a:rPr>
              <a:t>You should take time to learn about and understand the different attitudes and beliefs of others so that you can work with individuals in a way that takes these into account.</a:t>
            </a:r>
          </a:p>
          <a:p>
            <a:pPr marL="0" indent="0">
              <a:buNone/>
            </a:pPr>
            <a:br>
              <a:rPr lang="en-US" sz="1600" b="0" i="0" u="none" strike="noStrike" dirty="0">
                <a:effectLst/>
                <a:latin typeface="Arial" panose="020B0604020202020204" pitchFamily="34" charset="0"/>
              </a:rPr>
            </a:br>
            <a:endParaRPr lang="en-US" sz="1600" b="0" i="0" u="none" strike="noStrike" dirty="0">
              <a:effectLst/>
              <a:latin typeface="Arial" panose="020B0604020202020204" pitchFamily="34" charset="0"/>
            </a:endParaRPr>
          </a:p>
          <a:p>
            <a:pPr marL="0" indent="0">
              <a:buNone/>
            </a:pPr>
            <a:endParaRPr lang="en-GB" sz="1600" dirty="0"/>
          </a:p>
        </p:txBody>
      </p:sp>
    </p:spTree>
    <p:extLst>
      <p:ext uri="{BB962C8B-B14F-4D97-AF65-F5344CB8AC3E}">
        <p14:creationId xmlns:p14="http://schemas.microsoft.com/office/powerpoint/2010/main" val="362330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0894C1-5FC9-4682-72F8-5BB72BD80B0F}"/>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8</a:t>
            </a:fld>
            <a:endParaRPr lang="en-US" noProof="0"/>
          </a:p>
        </p:txBody>
      </p:sp>
      <p:sp>
        <p:nvSpPr>
          <p:cNvPr id="7" name="Title 1">
            <a:extLst>
              <a:ext uri="{FF2B5EF4-FFF2-40B4-BE49-F238E27FC236}">
                <a16:creationId xmlns:a16="http://schemas.microsoft.com/office/drawing/2014/main" id="{1632FF48-88D2-5771-3EA7-49846395C1CB}"/>
              </a:ext>
            </a:extLst>
          </p:cNvPr>
          <p:cNvSpPr>
            <a:spLocks noGrp="1"/>
          </p:cNvSpPr>
          <p:nvPr>
            <p:ph type="body" idx="1"/>
          </p:nvPr>
        </p:nvSpPr>
        <p:spPr>
          <a:xfrm>
            <a:off x="520700" y="1471343"/>
            <a:ext cx="5157787" cy="1619480"/>
          </a:xfrm>
        </p:spPr>
        <p:txBody>
          <a:bodyPr anchor="b">
            <a:noAutofit/>
          </a:bodyPr>
          <a:lstStyle/>
          <a:p>
            <a:pPr marL="0" indent="0"/>
            <a:r>
              <a:rPr lang="en-US" sz="1600" b="0" i="0" dirty="0">
                <a:effectLst/>
              </a:rPr>
              <a:t>It’s important to understand what your </a:t>
            </a:r>
            <a:r>
              <a:rPr lang="en-US" sz="1600" b="0" i="0" dirty="0" err="1">
                <a:effectLst/>
              </a:rPr>
              <a:t>organisation</a:t>
            </a:r>
            <a:r>
              <a:rPr lang="en-US" sz="1600" b="0" i="0" dirty="0">
                <a:effectLst/>
              </a:rPr>
              <a:t> wants to achieve as it will help you to understand your own role.</a:t>
            </a:r>
          </a:p>
          <a:p>
            <a:pPr marL="0" indent="0"/>
            <a:r>
              <a:rPr lang="en-US" sz="1600" b="0" i="0" dirty="0">
                <a:effectLst/>
              </a:rPr>
              <a:t>Your </a:t>
            </a:r>
            <a:r>
              <a:rPr lang="en-US" sz="1600" b="0" i="0" dirty="0" err="1">
                <a:effectLst/>
              </a:rPr>
              <a:t>organisation</a:t>
            </a:r>
            <a:r>
              <a:rPr lang="en-US" sz="1600" b="0" i="0" dirty="0">
                <a:effectLst/>
              </a:rPr>
              <a:t> will have values, aims and objectives.</a:t>
            </a:r>
            <a:endParaRPr lang="en-GB" sz="1600" dirty="0"/>
          </a:p>
        </p:txBody>
      </p:sp>
      <p:sp>
        <p:nvSpPr>
          <p:cNvPr id="19" name="Text Placeholder 4">
            <a:extLst>
              <a:ext uri="{FF2B5EF4-FFF2-40B4-BE49-F238E27FC236}">
                <a16:creationId xmlns:a16="http://schemas.microsoft.com/office/drawing/2014/main" id="{4FBDF8E8-34D4-1546-A26D-B45B0850DB09}"/>
              </a:ext>
            </a:extLst>
          </p:cNvPr>
          <p:cNvSpPr>
            <a:spLocks noGrp="1"/>
          </p:cNvSpPr>
          <p:nvPr>
            <p:ph type="body" sz="quarter" idx="3"/>
          </p:nvPr>
        </p:nvSpPr>
        <p:spPr>
          <a:xfrm>
            <a:off x="6327738" y="921436"/>
            <a:ext cx="5183188" cy="823912"/>
          </a:xfrm>
        </p:spPr>
        <p:txBody>
          <a:bodyPr>
            <a:normAutofit/>
          </a:bodyPr>
          <a:lstStyle/>
          <a:p>
            <a:r>
              <a:rPr lang="en-US" dirty="0"/>
              <a:t>Values, Aims and Objectives</a:t>
            </a:r>
          </a:p>
        </p:txBody>
      </p:sp>
      <p:sp>
        <p:nvSpPr>
          <p:cNvPr id="6" name="Content Placeholder 2">
            <a:extLst>
              <a:ext uri="{FF2B5EF4-FFF2-40B4-BE49-F238E27FC236}">
                <a16:creationId xmlns:a16="http://schemas.microsoft.com/office/drawing/2014/main" id="{5CB26C55-6429-D4EC-4666-BF105F4C6024}"/>
              </a:ext>
            </a:extLst>
          </p:cNvPr>
          <p:cNvSpPr>
            <a:spLocks noGrp="1"/>
          </p:cNvSpPr>
          <p:nvPr>
            <p:ph sz="quarter" idx="4"/>
          </p:nvPr>
        </p:nvSpPr>
        <p:spPr>
          <a:xfrm>
            <a:off x="6327738" y="2281083"/>
            <a:ext cx="5183188" cy="3308811"/>
          </a:xfrm>
        </p:spPr>
        <p:txBody>
          <a:bodyPr>
            <a:normAutofit/>
          </a:bodyPr>
          <a:lstStyle/>
          <a:p>
            <a:pPr marL="0" indent="0">
              <a:buNone/>
            </a:pPr>
            <a:r>
              <a:rPr lang="en-US" sz="1600" b="1" i="0" dirty="0">
                <a:effectLst/>
              </a:rPr>
              <a:t>Values</a:t>
            </a:r>
            <a:r>
              <a:rPr lang="en-US" sz="1600" b="0" i="0" dirty="0">
                <a:effectLst/>
              </a:rPr>
              <a:t> are the beliefs or ideals that should be evident in all aspects of the service you provide.</a:t>
            </a:r>
            <a:endParaRPr lang="en-US" sz="1500" dirty="0"/>
          </a:p>
          <a:p>
            <a:pPr marL="0" indent="0">
              <a:buNone/>
            </a:pPr>
            <a:r>
              <a:rPr lang="en-US" sz="1500" b="1" i="0" dirty="0">
                <a:effectLst/>
              </a:rPr>
              <a:t>Aims</a:t>
            </a:r>
            <a:r>
              <a:rPr lang="en-US" sz="1500" b="0" i="0" dirty="0">
                <a:effectLst/>
              </a:rPr>
              <a:t> are the general goals that an </a:t>
            </a:r>
            <a:r>
              <a:rPr lang="en-US" sz="1500" b="0" i="0" dirty="0" err="1">
                <a:effectLst/>
              </a:rPr>
              <a:t>organisation</a:t>
            </a:r>
            <a:r>
              <a:rPr lang="en-US" sz="1500" b="0" i="0" dirty="0">
                <a:effectLst/>
              </a:rPr>
              <a:t> hopes to achieve through their activity. The purpose of your role will be to contribute to achieving these.</a:t>
            </a:r>
          </a:p>
          <a:p>
            <a:pPr marL="0" indent="0" fontAlgn="base">
              <a:buNone/>
            </a:pPr>
            <a:r>
              <a:rPr lang="en-US" sz="1500" b="1" i="0" u="none" strike="noStrike" dirty="0">
                <a:effectLst/>
              </a:rPr>
              <a:t>Objectives</a:t>
            </a:r>
            <a:r>
              <a:rPr lang="en-US" sz="1500" b="0" i="0" u="none" strike="noStrike" dirty="0">
                <a:effectLst/>
              </a:rPr>
              <a:t> are specific things that must be in place in order to achieve the aims.</a:t>
            </a:r>
          </a:p>
          <a:p>
            <a:pPr marL="0" indent="0">
              <a:buNone/>
            </a:pPr>
            <a:r>
              <a:rPr lang="en-US" sz="1500" dirty="0"/>
              <a:t>You can find everything you need to know about our Values, Aims and Objectives on the Trusts webpage.</a:t>
            </a:r>
          </a:p>
        </p:txBody>
      </p:sp>
      <p:sp>
        <p:nvSpPr>
          <p:cNvPr id="14" name="Title 4">
            <a:extLst>
              <a:ext uri="{FF2B5EF4-FFF2-40B4-BE49-F238E27FC236}">
                <a16:creationId xmlns:a16="http://schemas.microsoft.com/office/drawing/2014/main" id="{EDCA5D98-1081-BAE3-74E3-E08C1AE2F8E7}"/>
              </a:ext>
            </a:extLst>
          </p:cNvPr>
          <p:cNvSpPr>
            <a:spLocks noGrp="1"/>
          </p:cNvSpPr>
          <p:nvPr>
            <p:ph type="title"/>
          </p:nvPr>
        </p:nvSpPr>
        <p:spPr>
          <a:xfrm>
            <a:off x="520700" y="259296"/>
            <a:ext cx="11150600" cy="920336"/>
          </a:xfrm>
        </p:spPr>
        <p:txBody>
          <a:bodyPr anchor="b">
            <a:normAutofit/>
          </a:bodyPr>
          <a:lstStyle/>
          <a:p>
            <a:r>
              <a:rPr lang="en-US" dirty="0"/>
              <a:t>Values</a:t>
            </a:r>
          </a:p>
        </p:txBody>
      </p:sp>
      <p:pic>
        <p:nvPicPr>
          <p:cNvPr id="5" name="Picture 4">
            <a:extLst>
              <a:ext uri="{FF2B5EF4-FFF2-40B4-BE49-F238E27FC236}">
                <a16:creationId xmlns:a16="http://schemas.microsoft.com/office/drawing/2014/main" id="{868063BC-8E54-0E20-3FA1-6EE517699B6B}"/>
              </a:ext>
            </a:extLst>
          </p:cNvPr>
          <p:cNvPicPr>
            <a:picLocks noChangeAspect="1"/>
          </p:cNvPicPr>
          <p:nvPr/>
        </p:nvPicPr>
        <p:blipFill rotWithShape="1">
          <a:blip r:embed="rId3"/>
          <a:srcRect l="5784" t="50000" r="58704" b="21827"/>
          <a:stretch/>
        </p:blipFill>
        <p:spPr>
          <a:xfrm>
            <a:off x="135603" y="3666453"/>
            <a:ext cx="5927979" cy="1422622"/>
          </a:xfrm>
          <a:prstGeom prst="rect">
            <a:avLst/>
          </a:prstGeom>
          <a:noFill/>
        </p:spPr>
      </p:pic>
    </p:spTree>
    <p:extLst>
      <p:ext uri="{BB962C8B-B14F-4D97-AF65-F5344CB8AC3E}">
        <p14:creationId xmlns:p14="http://schemas.microsoft.com/office/powerpoint/2010/main" val="240008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65C5FBB-2DD1-C434-3A9E-F4D328027B97}"/>
              </a:ext>
            </a:extLst>
          </p:cNvPr>
          <p:cNvSpPr>
            <a:spLocks noGrp="1"/>
          </p:cNvSpPr>
          <p:nvPr>
            <p:ph type="title"/>
          </p:nvPr>
        </p:nvSpPr>
        <p:spPr>
          <a:xfrm>
            <a:off x="515938" y="246621"/>
            <a:ext cx="11150600" cy="920336"/>
          </a:xfrm>
        </p:spPr>
        <p:txBody>
          <a:bodyPr/>
          <a:lstStyle/>
          <a:p>
            <a:r>
              <a:rPr lang="en-GB" dirty="0"/>
              <a:t>Your </a:t>
            </a:r>
            <a:r>
              <a:rPr lang="en-GB" dirty="0" err="1"/>
              <a:t>ResponsibilitIes</a:t>
            </a:r>
            <a:endParaRPr lang="en-US" dirty="0"/>
          </a:p>
        </p:txBody>
      </p:sp>
      <p:sp>
        <p:nvSpPr>
          <p:cNvPr id="2" name="Slide Number Placeholder 1">
            <a:extLst>
              <a:ext uri="{FF2B5EF4-FFF2-40B4-BE49-F238E27FC236}">
                <a16:creationId xmlns:a16="http://schemas.microsoft.com/office/drawing/2014/main" id="{6379CDDD-D973-0210-14CD-0A28223CEE62}"/>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9</a:t>
            </a:fld>
            <a:endParaRPr lang="en-US" noProof="0"/>
          </a:p>
        </p:txBody>
      </p:sp>
      <p:pic>
        <p:nvPicPr>
          <p:cNvPr id="8" name="Picture Placeholder 7">
            <a:extLst>
              <a:ext uri="{FF2B5EF4-FFF2-40B4-BE49-F238E27FC236}">
                <a16:creationId xmlns:a16="http://schemas.microsoft.com/office/drawing/2014/main" id="{9A0889B8-6442-42CC-DA77-A125DDBE4227}"/>
              </a:ext>
            </a:extLst>
          </p:cNvPr>
          <p:cNvPicPr>
            <a:picLocks noGrp="1" noChangeAspect="1"/>
          </p:cNvPicPr>
          <p:nvPr>
            <p:ph type="pic" sz="quarter" idx="13"/>
          </p:nvPr>
        </p:nvPicPr>
        <p:blipFill>
          <a:blip r:embed="rId2"/>
          <a:srcRect l="7683" r="7683"/>
          <a:stretch>
            <a:fillRect/>
          </a:stretch>
        </p:blipFill>
        <p:spPr>
          <a:xfrm>
            <a:off x="0" y="1624338"/>
            <a:ext cx="3657599" cy="4455644"/>
          </a:xfrm>
          <a:prstGeom prst="rect">
            <a:avLst/>
          </a:prstGeom>
        </p:spPr>
      </p:pic>
      <p:pic>
        <p:nvPicPr>
          <p:cNvPr id="7" name="Picture 6">
            <a:extLst>
              <a:ext uri="{FF2B5EF4-FFF2-40B4-BE49-F238E27FC236}">
                <a16:creationId xmlns:a16="http://schemas.microsoft.com/office/drawing/2014/main" id="{22AB3D1F-B3EB-4FB4-926B-F0BE3DCDDF99}"/>
              </a:ext>
            </a:extLst>
          </p:cNvPr>
          <p:cNvPicPr>
            <a:picLocks noChangeAspect="1"/>
          </p:cNvPicPr>
          <p:nvPr/>
        </p:nvPicPr>
        <p:blipFill>
          <a:blip r:embed="rId3"/>
          <a:stretch>
            <a:fillRect/>
          </a:stretch>
        </p:blipFill>
        <p:spPr>
          <a:xfrm>
            <a:off x="8577148" y="1624338"/>
            <a:ext cx="3657598" cy="4371179"/>
          </a:xfrm>
          <a:prstGeom prst="rect">
            <a:avLst/>
          </a:prstGeom>
        </p:spPr>
      </p:pic>
      <p:sp>
        <p:nvSpPr>
          <p:cNvPr id="9" name="Content Placeholder 2">
            <a:extLst>
              <a:ext uri="{FF2B5EF4-FFF2-40B4-BE49-F238E27FC236}">
                <a16:creationId xmlns:a16="http://schemas.microsoft.com/office/drawing/2014/main" id="{254FB11F-BD58-227B-3695-E2BA0C3FBC9A}"/>
              </a:ext>
            </a:extLst>
          </p:cNvPr>
          <p:cNvSpPr>
            <a:spLocks noGrp="1"/>
          </p:cNvSpPr>
          <p:nvPr>
            <p:ph idx="14"/>
          </p:nvPr>
        </p:nvSpPr>
        <p:spPr>
          <a:xfrm>
            <a:off x="3462729" y="1627188"/>
            <a:ext cx="5414297" cy="5227637"/>
          </a:xfrm>
        </p:spPr>
        <p:txBody>
          <a:bodyPr>
            <a:normAutofit/>
          </a:bodyPr>
          <a:lstStyle/>
          <a:p>
            <a:pPr marL="0" indent="0">
              <a:buNone/>
            </a:pPr>
            <a:r>
              <a:rPr lang="en-US" sz="1500" b="0" i="0" dirty="0">
                <a:effectLst/>
                <a:latin typeface="Arial" panose="020B0604020202020204" pitchFamily="34" charset="0"/>
                <a:cs typeface="Arial" panose="020B0604020202020204" pitchFamily="34" charset="0"/>
              </a:rPr>
              <a:t>.</a:t>
            </a:r>
          </a:p>
          <a:p>
            <a:pPr marL="0" indent="0" fontAlgn="base">
              <a:buNone/>
            </a:pPr>
            <a:r>
              <a:rPr lang="en-US" sz="1500" b="1" i="0" u="none" strike="noStrike" dirty="0">
                <a:solidFill>
                  <a:srgbClr val="2C567A"/>
                </a:solidFill>
                <a:effectLst/>
                <a:cs typeface="Arial" panose="020B0604020202020204" pitchFamily="34" charset="0"/>
              </a:rPr>
              <a:t>Health and safety</a:t>
            </a:r>
          </a:p>
          <a:p>
            <a:pPr marL="0" indent="0" fontAlgn="base">
              <a:buNone/>
            </a:pPr>
            <a:r>
              <a:rPr lang="en-US" sz="1400" b="1" i="0" u="none" strike="noStrike" dirty="0">
                <a:effectLst/>
                <a:cs typeface="Arial" panose="020B0604020202020204" pitchFamily="34" charset="0"/>
              </a:rPr>
              <a:t>You have the right to:</a:t>
            </a:r>
          </a:p>
          <a:p>
            <a:pPr fontAlgn="base"/>
            <a:r>
              <a:rPr lang="en-US" sz="1400" b="1" i="0" u="none" strike="noStrike" dirty="0">
                <a:effectLst/>
                <a:cs typeface="Arial" panose="020B0604020202020204" pitchFamily="34" charset="0"/>
              </a:rPr>
              <a:t>Volunteer in an environment that is safe</a:t>
            </a:r>
          </a:p>
          <a:p>
            <a:pPr fontAlgn="base"/>
            <a:r>
              <a:rPr lang="en-US" sz="1400" b="1" i="0" u="none" strike="noStrike" dirty="0">
                <a:effectLst/>
                <a:cs typeface="Arial" panose="020B0604020202020204" pitchFamily="34" charset="0"/>
              </a:rPr>
              <a:t>Be provided, free of charge, with the equipment that you need to keep you safe in your volunteering role</a:t>
            </a:r>
          </a:p>
          <a:p>
            <a:pPr fontAlgn="base">
              <a:buFont typeface="Arial" panose="020B0604020202020204" pitchFamily="34" charset="0"/>
              <a:buChar char="•"/>
            </a:pPr>
            <a:endParaRPr lang="en-US" sz="1500" dirty="0">
              <a:solidFill>
                <a:srgbClr val="2C567A"/>
              </a:solidFill>
              <a:cs typeface="Arial" panose="020B0604020202020204" pitchFamily="34" charset="0"/>
            </a:endParaRPr>
          </a:p>
          <a:p>
            <a:pPr marL="0" indent="0" fontAlgn="base">
              <a:buNone/>
            </a:pPr>
            <a:r>
              <a:rPr lang="en-US" sz="1500" b="1" i="0" u="none" strike="noStrike" dirty="0">
                <a:solidFill>
                  <a:srgbClr val="2C567A"/>
                </a:solidFill>
                <a:effectLst/>
                <a:cs typeface="Arial" panose="020B0604020202020204" pitchFamily="34" charset="0"/>
              </a:rPr>
              <a:t>Policies and Procedures</a:t>
            </a:r>
          </a:p>
          <a:p>
            <a:pPr marL="0" indent="0" fontAlgn="base">
              <a:buNone/>
            </a:pPr>
            <a:r>
              <a:rPr lang="en-US" sz="1400" b="1" i="0" u="none" strike="noStrike" dirty="0">
                <a:effectLst/>
                <a:cs typeface="Arial" panose="020B0604020202020204" pitchFamily="34" charset="0"/>
              </a:rPr>
              <a:t>With those rights come responsibilities: </a:t>
            </a:r>
          </a:p>
          <a:p>
            <a:pPr marL="0" indent="0" fontAlgn="base">
              <a:buNone/>
            </a:pPr>
            <a:r>
              <a:rPr lang="en-US" sz="1400" b="1" i="0" u="none" strike="noStrike" dirty="0">
                <a:effectLst/>
                <a:cs typeface="Arial" panose="020B0604020202020204" pitchFamily="34" charset="0"/>
              </a:rPr>
              <a:t>Your </a:t>
            </a:r>
            <a:r>
              <a:rPr lang="en-US" sz="1400" b="1" i="0" u="none" strike="noStrike" dirty="0" err="1">
                <a:effectLst/>
                <a:cs typeface="Arial" panose="020B0604020202020204" pitchFamily="34" charset="0"/>
              </a:rPr>
              <a:t>organisation</a:t>
            </a:r>
            <a:r>
              <a:rPr lang="en-US" sz="1400" b="1" i="0" u="none" strike="noStrike" dirty="0">
                <a:effectLst/>
                <a:cs typeface="Arial" panose="020B0604020202020204" pitchFamily="34" charset="0"/>
              </a:rPr>
              <a:t> will set down policies and procedures or tell you about the agreed ways to volunteer in ways that are safe for you, those you volunteer with and the people you support. </a:t>
            </a:r>
          </a:p>
          <a:p>
            <a:pPr marL="0" indent="0" fontAlgn="base">
              <a:buNone/>
            </a:pPr>
            <a:r>
              <a:rPr lang="en-US" sz="1400" b="1" i="0" u="none" strike="noStrike" dirty="0">
                <a:effectLst/>
                <a:cs typeface="Arial" panose="020B0604020202020204" pitchFamily="34" charset="0"/>
              </a:rPr>
              <a:t>You must volunteer in the ways that you are told by your </a:t>
            </a:r>
            <a:r>
              <a:rPr lang="en-US" sz="1400" b="1" i="0" u="none" strike="noStrike" dirty="0" err="1">
                <a:effectLst/>
                <a:cs typeface="Arial" panose="020B0604020202020204" pitchFamily="34" charset="0"/>
              </a:rPr>
              <a:t>organisation</a:t>
            </a:r>
            <a:r>
              <a:rPr lang="en-US" sz="1400" b="1" i="0" u="none" strike="noStrike" dirty="0">
                <a:effectLst/>
                <a:cs typeface="Arial" panose="020B0604020202020204" pitchFamily="34" charset="0"/>
              </a:rPr>
              <a:t>.</a:t>
            </a:r>
          </a:p>
          <a:p>
            <a:pPr marL="0" indent="0" fontAlgn="base">
              <a:buNone/>
            </a:pPr>
            <a:r>
              <a:rPr lang="en-US" sz="1400" b="1" i="0" u="none" strike="noStrike" dirty="0">
                <a:effectLst/>
                <a:cs typeface="Arial" panose="020B0604020202020204" pitchFamily="34" charset="0"/>
              </a:rPr>
              <a:t>If you have concerns about safety in your role, you must talk to your Volunteer </a:t>
            </a:r>
            <a:r>
              <a:rPr lang="en-US" sz="1400" b="1" dirty="0">
                <a:cs typeface="Arial" panose="020B0604020202020204" pitchFamily="34" charset="0"/>
              </a:rPr>
              <a:t>C</a:t>
            </a:r>
            <a:r>
              <a:rPr lang="en-US" sz="1400" b="1" i="0" u="none" strike="noStrike" dirty="0">
                <a:effectLst/>
                <a:cs typeface="Arial" panose="020B0604020202020204" pitchFamily="34" charset="0"/>
              </a:rPr>
              <a:t>oordinator.</a:t>
            </a:r>
          </a:p>
          <a:p>
            <a:pPr marL="0" indent="0" fontAlgn="base">
              <a:buNone/>
            </a:pPr>
            <a:endParaRPr lang="en-US" sz="1500" b="0" i="0" u="none" strike="noStrike" dirty="0">
              <a:effectLst/>
              <a:latin typeface="Arial" panose="020B0604020202020204" pitchFamily="34" charset="0"/>
            </a:endParaRPr>
          </a:p>
          <a:p>
            <a:pPr fontAlgn="base">
              <a:buFont typeface="Arial" panose="020B0604020202020204" pitchFamily="34" charset="0"/>
              <a:buChar char="•"/>
            </a:pPr>
            <a:endParaRPr lang="en-US" sz="1500" dirty="0">
              <a:latin typeface="Arial" panose="020B0604020202020204" pitchFamily="34" charset="0"/>
            </a:endParaRPr>
          </a:p>
          <a:p>
            <a:pPr marL="0" indent="0" fontAlgn="base">
              <a:buNone/>
            </a:pPr>
            <a:endParaRPr lang="en-US" sz="1500" b="0" i="0" u="none" strike="noStrike" dirty="0">
              <a:effectLst/>
              <a:latin typeface="Arial" panose="020B0604020202020204" pitchFamily="34" charset="0"/>
            </a:endParaRPr>
          </a:p>
          <a:p>
            <a:pPr marL="0" indent="0">
              <a:buNone/>
            </a:pPr>
            <a:endParaRPr lang="en-GB" sz="1500" dirty="0"/>
          </a:p>
        </p:txBody>
      </p:sp>
      <p:sp>
        <p:nvSpPr>
          <p:cNvPr id="4" name="TextBox 3">
            <a:extLst>
              <a:ext uri="{FF2B5EF4-FFF2-40B4-BE49-F238E27FC236}">
                <a16:creationId xmlns:a16="http://schemas.microsoft.com/office/drawing/2014/main" id="{5BDE93BA-2B89-A2F7-5896-B38A08457BF0}"/>
              </a:ext>
            </a:extLst>
          </p:cNvPr>
          <p:cNvSpPr txBox="1"/>
          <p:nvPr/>
        </p:nvSpPr>
        <p:spPr>
          <a:xfrm>
            <a:off x="815458" y="1261991"/>
            <a:ext cx="10548238" cy="584775"/>
          </a:xfrm>
          <a:prstGeom prst="rect">
            <a:avLst/>
          </a:prstGeom>
          <a:noFill/>
        </p:spPr>
        <p:txBody>
          <a:bodyPr wrap="square">
            <a:spAutoFit/>
          </a:bodyPr>
          <a:lstStyle/>
          <a:p>
            <a:pPr algn="ctr"/>
            <a:r>
              <a:rPr lang="en-US" sz="1600" b="1" i="0" dirty="0">
                <a:solidFill>
                  <a:srgbClr val="2C567A"/>
                </a:solidFill>
                <a:effectLst/>
                <a:cs typeface="Arial" panose="020B0604020202020204" pitchFamily="34" charset="0"/>
              </a:rPr>
              <a:t>There are many pieces of legislation that exist to protect everyone from harm and to make sure everyone is treated fairly</a:t>
            </a:r>
            <a:endParaRPr lang="en-GB" sz="1600" b="1" dirty="0">
              <a:solidFill>
                <a:srgbClr val="2C567A"/>
              </a:solidFill>
            </a:endParaRPr>
          </a:p>
        </p:txBody>
      </p:sp>
    </p:spTree>
    <p:extLst>
      <p:ext uri="{BB962C8B-B14F-4D97-AF65-F5344CB8AC3E}">
        <p14:creationId xmlns:p14="http://schemas.microsoft.com/office/powerpoint/2010/main" val="1963431644"/>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26d714-6ba5-4fbb-bc7a-bcb71a138c9e">
      <Terms xmlns="http://schemas.microsoft.com/office/infopath/2007/PartnerControls"/>
    </lcf76f155ced4ddcb4097134ff3c332f>
    <TaxCatchAll xmlns="6de0e44f-7103-4968-b029-ab61045137cc" xsi:nil="true"/>
    <_Flow_SignoffStatus xmlns="bb26d714-6ba5-4fbb-bc7a-bcb71a138c9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E40349E594CE438DDE19725CC8A547" ma:contentTypeVersion="14" ma:contentTypeDescription="Create a new document." ma:contentTypeScope="" ma:versionID="d5b86f14ba31b113c1583c070cd2f075">
  <xsd:schema xmlns:xsd="http://www.w3.org/2001/XMLSchema" xmlns:xs="http://www.w3.org/2001/XMLSchema" xmlns:p="http://schemas.microsoft.com/office/2006/metadata/properties" xmlns:ns2="bb26d714-6ba5-4fbb-bc7a-bcb71a138c9e" xmlns:ns3="6de0e44f-7103-4968-b029-ab61045137cc" targetNamespace="http://schemas.microsoft.com/office/2006/metadata/properties" ma:root="true" ma:fieldsID="d05f6bacf37b1128c1c7047e49449017" ns2:_="" ns3:_="">
    <xsd:import namespace="bb26d714-6ba5-4fbb-bc7a-bcb71a138c9e"/>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6d714-6ba5-4fbb-bc7a-bcb71a138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CEA9B47F-3DD8-4645-81DC-B88780643C07}">
  <ds:schemaRefs>
    <ds:schemaRef ds:uri="http://purl.org/dc/terms/"/>
    <ds:schemaRef ds:uri="http://schemas.microsoft.com/office/infopath/2007/PartnerControls"/>
    <ds:schemaRef ds:uri="http://www.w3.org/XML/1998/namespace"/>
    <ds:schemaRef ds:uri="http://schemas.openxmlformats.org/package/2006/metadata/core-properties"/>
    <ds:schemaRef ds:uri="20b28440-8dfa-435f-beff-44b945816e3d"/>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9ADAF90-E1E9-4910-8D21-AA967BFCD37A}"/>
</file>

<file path=docProps/app.xml><?xml version="1.0" encoding="utf-8"?>
<Properties xmlns="http://schemas.openxmlformats.org/officeDocument/2006/extended-properties" xmlns:vt="http://schemas.openxmlformats.org/officeDocument/2006/docPropsVTypes">
  <Template>Blue spheres presentation</Template>
  <TotalTime>2508</TotalTime>
  <Words>2392</Words>
  <Application>Microsoft Office PowerPoint</Application>
  <PresentationFormat>Widescreen</PresentationFormat>
  <Paragraphs>233</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Bitter</vt:lpstr>
      <vt:lpstr>Calibri</vt:lpstr>
      <vt:lpstr>Poppins</vt:lpstr>
      <vt:lpstr>Poppins SemiBold</vt:lpstr>
      <vt:lpstr>Office Theme</vt:lpstr>
      <vt:lpstr>Roles And Responsibilities</vt:lpstr>
      <vt:lpstr>Your Role</vt:lpstr>
      <vt:lpstr>ROLE DESCRIPTION </vt:lpstr>
      <vt:lpstr>PowerPoint Presentation</vt:lpstr>
      <vt:lpstr>PowerPoint Presentation</vt:lpstr>
      <vt:lpstr>Contributing </vt:lpstr>
      <vt:lpstr>Experiences, Attitudes and Beliefs</vt:lpstr>
      <vt:lpstr>Values</vt:lpstr>
      <vt:lpstr>Your ResponsibilitIes</vt:lpstr>
      <vt:lpstr>Keeping Safe</vt:lpstr>
      <vt:lpstr>Expectations and Boundaries</vt:lpstr>
      <vt:lpstr>PowerPoint Presentation</vt:lpstr>
      <vt:lpstr>Making Mistakes</vt:lpstr>
      <vt:lpstr>Working in partnership</vt:lpstr>
      <vt:lpstr>Advice and Support</vt:lpstr>
      <vt:lpstr>Stress</vt:lpstr>
      <vt:lpstr>KEY POINTS</vt:lpstr>
      <vt:lpstr>Thank you!</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volunteers</dc:title>
  <dc:creator>Amy Hemingway</dc:creator>
  <cp:lastModifiedBy>Clare Bancroft</cp:lastModifiedBy>
  <cp:revision>19</cp:revision>
  <dcterms:created xsi:type="dcterms:W3CDTF">2023-04-06T10:31:30Z</dcterms:created>
  <dcterms:modified xsi:type="dcterms:W3CDTF">2024-05-21T09:59:59Z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0x010100A1E40349E594CE438DDE19725CC8A547</vt:lpwstr>
  </property>
</Properties>
</file>