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2"/>
  </p:notesMasterIdLst>
  <p:handoutMasterIdLst>
    <p:handoutMasterId r:id="rId43"/>
  </p:handoutMasterIdLst>
  <p:sldIdLst>
    <p:sldId id="258" r:id="rId5"/>
    <p:sldId id="320" r:id="rId6"/>
    <p:sldId id="269" r:id="rId7"/>
    <p:sldId id="256" r:id="rId8"/>
    <p:sldId id="277" r:id="rId9"/>
    <p:sldId id="294" r:id="rId10"/>
    <p:sldId id="295" r:id="rId11"/>
    <p:sldId id="296" r:id="rId12"/>
    <p:sldId id="281" r:id="rId13"/>
    <p:sldId id="273" r:id="rId14"/>
    <p:sldId id="321" r:id="rId15"/>
    <p:sldId id="283" r:id="rId16"/>
    <p:sldId id="284" r:id="rId17"/>
    <p:sldId id="314" r:id="rId18"/>
    <p:sldId id="293" r:id="rId19"/>
    <p:sldId id="315" r:id="rId20"/>
    <p:sldId id="289" r:id="rId21"/>
    <p:sldId id="297" r:id="rId22"/>
    <p:sldId id="291" r:id="rId23"/>
    <p:sldId id="298" r:id="rId24"/>
    <p:sldId id="316" r:id="rId25"/>
    <p:sldId id="300" r:id="rId26"/>
    <p:sldId id="301" r:id="rId27"/>
    <p:sldId id="302" r:id="rId28"/>
    <p:sldId id="317" r:id="rId29"/>
    <p:sldId id="303" r:id="rId30"/>
    <p:sldId id="318" r:id="rId31"/>
    <p:sldId id="319" r:id="rId32"/>
    <p:sldId id="306" r:id="rId33"/>
    <p:sldId id="307" r:id="rId34"/>
    <p:sldId id="311" r:id="rId35"/>
    <p:sldId id="308" r:id="rId36"/>
    <p:sldId id="309" r:id="rId37"/>
    <p:sldId id="310" r:id="rId38"/>
    <p:sldId id="312" r:id="rId39"/>
    <p:sldId id="276" r:id="rId40"/>
    <p:sldId id="32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567A"/>
    <a:srgbClr val="CBD5EB"/>
    <a:srgbClr val="0099CC"/>
    <a:srgbClr val="E7E6E6"/>
    <a:srgbClr val="0D1D51"/>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949" autoAdjust="0"/>
  </p:normalViewPr>
  <p:slideViewPr>
    <p:cSldViewPr snapToGrid="0" showGuides="1">
      <p:cViewPr varScale="1">
        <p:scale>
          <a:sx n="59" d="100"/>
          <a:sy n="59" d="100"/>
        </p:scale>
        <p:origin x="924" y="4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_rels/data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diagrams/_rels/drawing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8F092A-6FB0-4167-A406-0139B88142D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65A2889-85AE-439E-9957-A8BF5706D2D4}">
      <dgm:prSet/>
      <dgm:spPr/>
      <dgm:t>
        <a:bodyPr/>
        <a:lstStyle/>
        <a:p>
          <a:r>
            <a:rPr lang="en-US" b="0" i="0"/>
            <a:t>Soap and water</a:t>
          </a:r>
          <a:endParaRPr lang="en-US"/>
        </a:p>
      </dgm:t>
    </dgm:pt>
    <dgm:pt modelId="{D2E9CFEF-5044-4C9C-8394-05DDC01304AE}" type="parTrans" cxnId="{8B4759E6-321C-4C90-93F7-408CE1769953}">
      <dgm:prSet/>
      <dgm:spPr/>
      <dgm:t>
        <a:bodyPr/>
        <a:lstStyle/>
        <a:p>
          <a:endParaRPr lang="en-US"/>
        </a:p>
      </dgm:t>
    </dgm:pt>
    <dgm:pt modelId="{CFEDA97C-8D43-4395-AC74-34CF8374A8CA}" type="sibTrans" cxnId="{8B4759E6-321C-4C90-93F7-408CE1769953}">
      <dgm:prSet/>
      <dgm:spPr/>
      <dgm:t>
        <a:bodyPr/>
        <a:lstStyle/>
        <a:p>
          <a:endParaRPr lang="en-US"/>
        </a:p>
      </dgm:t>
    </dgm:pt>
    <dgm:pt modelId="{3EA11F65-A1EE-4D3E-9587-5C2B4CC07026}">
      <dgm:prSet/>
      <dgm:spPr/>
      <dgm:t>
        <a:bodyPr/>
        <a:lstStyle/>
        <a:p>
          <a:r>
            <a:rPr lang="en-US" b="0" i="0"/>
            <a:t>Hand sanitisers</a:t>
          </a:r>
          <a:endParaRPr lang="en-US"/>
        </a:p>
      </dgm:t>
    </dgm:pt>
    <dgm:pt modelId="{2DEA17DA-7E4B-4FD1-8C17-F295C91AE787}" type="parTrans" cxnId="{B16AA5ED-7982-4F84-8703-EEBE88302583}">
      <dgm:prSet/>
      <dgm:spPr/>
      <dgm:t>
        <a:bodyPr/>
        <a:lstStyle/>
        <a:p>
          <a:endParaRPr lang="en-US"/>
        </a:p>
      </dgm:t>
    </dgm:pt>
    <dgm:pt modelId="{17B06F8E-D432-434F-BDB7-6FB0B8DDC432}" type="sibTrans" cxnId="{B16AA5ED-7982-4F84-8703-EEBE88302583}">
      <dgm:prSet/>
      <dgm:spPr/>
      <dgm:t>
        <a:bodyPr/>
        <a:lstStyle/>
        <a:p>
          <a:endParaRPr lang="en-US"/>
        </a:p>
      </dgm:t>
    </dgm:pt>
    <dgm:pt modelId="{4836175B-1E72-4058-86FB-353D70D28F2E}">
      <dgm:prSet/>
      <dgm:spPr/>
      <dgm:t>
        <a:bodyPr/>
        <a:lstStyle/>
        <a:p>
          <a:r>
            <a:rPr lang="en-US" b="0" i="0"/>
            <a:t>Ensuring you are aware of and follow the guidelines in your organisation for hand hygiene</a:t>
          </a:r>
          <a:endParaRPr lang="en-US"/>
        </a:p>
      </dgm:t>
    </dgm:pt>
    <dgm:pt modelId="{E72A9D60-947F-4411-B358-3CAD3D5FCAF7}" type="parTrans" cxnId="{944E3720-7316-49A6-A610-3D4298FEC218}">
      <dgm:prSet/>
      <dgm:spPr/>
      <dgm:t>
        <a:bodyPr/>
        <a:lstStyle/>
        <a:p>
          <a:endParaRPr lang="en-US"/>
        </a:p>
      </dgm:t>
    </dgm:pt>
    <dgm:pt modelId="{F8047869-DB51-4B1E-B10B-F42DD5AC9514}" type="sibTrans" cxnId="{944E3720-7316-49A6-A610-3D4298FEC218}">
      <dgm:prSet/>
      <dgm:spPr/>
      <dgm:t>
        <a:bodyPr/>
        <a:lstStyle/>
        <a:p>
          <a:endParaRPr lang="en-US"/>
        </a:p>
      </dgm:t>
    </dgm:pt>
    <dgm:pt modelId="{24362793-9A4D-4B1C-8317-48CF12CA515F}">
      <dgm:prSet/>
      <dgm:spPr/>
      <dgm:t>
        <a:bodyPr/>
        <a:lstStyle/>
        <a:p>
          <a:r>
            <a:rPr lang="en-US" b="1" i="0" dirty="0"/>
            <a:t>Regular and correct hand washing is vital to help prevent spread of the coronavirus and other diseases (COVID-19).</a:t>
          </a:r>
          <a:endParaRPr lang="en-US" dirty="0"/>
        </a:p>
      </dgm:t>
    </dgm:pt>
    <dgm:pt modelId="{23B4A5FF-78FD-46B0-B279-CD059282165A}" type="parTrans" cxnId="{44FA318E-759E-4843-9926-B4E795B22E8F}">
      <dgm:prSet/>
      <dgm:spPr/>
      <dgm:t>
        <a:bodyPr/>
        <a:lstStyle/>
        <a:p>
          <a:endParaRPr lang="en-US"/>
        </a:p>
      </dgm:t>
    </dgm:pt>
    <dgm:pt modelId="{3155A1FB-477A-441A-BDAA-6109D61EB753}" type="sibTrans" cxnId="{44FA318E-759E-4843-9926-B4E795B22E8F}">
      <dgm:prSet/>
      <dgm:spPr/>
      <dgm:t>
        <a:bodyPr/>
        <a:lstStyle/>
        <a:p>
          <a:endParaRPr lang="en-US"/>
        </a:p>
      </dgm:t>
    </dgm:pt>
    <dgm:pt modelId="{B9A85DF9-672E-4948-98F1-76C4DA52AD53}" type="pres">
      <dgm:prSet presAssocID="{B28F092A-6FB0-4167-A406-0139B88142D6}" presName="linear" presStyleCnt="0">
        <dgm:presLayoutVars>
          <dgm:animLvl val="lvl"/>
          <dgm:resizeHandles val="exact"/>
        </dgm:presLayoutVars>
      </dgm:prSet>
      <dgm:spPr/>
    </dgm:pt>
    <dgm:pt modelId="{D8CBA1E4-F461-4F84-855D-B7CF7683CEBB}" type="pres">
      <dgm:prSet presAssocID="{065A2889-85AE-439E-9957-A8BF5706D2D4}" presName="parentText" presStyleLbl="node1" presStyleIdx="0" presStyleCnt="4">
        <dgm:presLayoutVars>
          <dgm:chMax val="0"/>
          <dgm:bulletEnabled val="1"/>
        </dgm:presLayoutVars>
      </dgm:prSet>
      <dgm:spPr/>
    </dgm:pt>
    <dgm:pt modelId="{9E9D0FB9-78D8-4079-83AD-DCFDB20C4A45}" type="pres">
      <dgm:prSet presAssocID="{CFEDA97C-8D43-4395-AC74-34CF8374A8CA}" presName="spacer" presStyleCnt="0"/>
      <dgm:spPr/>
    </dgm:pt>
    <dgm:pt modelId="{BEF03F9D-1867-417E-9550-AE0CDAE6D156}" type="pres">
      <dgm:prSet presAssocID="{3EA11F65-A1EE-4D3E-9587-5C2B4CC07026}" presName="parentText" presStyleLbl="node1" presStyleIdx="1" presStyleCnt="4">
        <dgm:presLayoutVars>
          <dgm:chMax val="0"/>
          <dgm:bulletEnabled val="1"/>
        </dgm:presLayoutVars>
      </dgm:prSet>
      <dgm:spPr/>
    </dgm:pt>
    <dgm:pt modelId="{5C38C6A3-F19F-4510-9DE5-FAD7F1E28588}" type="pres">
      <dgm:prSet presAssocID="{17B06F8E-D432-434F-BDB7-6FB0B8DDC432}" presName="spacer" presStyleCnt="0"/>
      <dgm:spPr/>
    </dgm:pt>
    <dgm:pt modelId="{FA52E9EA-1F14-4B9F-8709-EE28425CB15C}" type="pres">
      <dgm:prSet presAssocID="{4836175B-1E72-4058-86FB-353D70D28F2E}" presName="parentText" presStyleLbl="node1" presStyleIdx="2" presStyleCnt="4">
        <dgm:presLayoutVars>
          <dgm:chMax val="0"/>
          <dgm:bulletEnabled val="1"/>
        </dgm:presLayoutVars>
      </dgm:prSet>
      <dgm:spPr/>
    </dgm:pt>
    <dgm:pt modelId="{6AAD03DE-2EEC-4D9A-944F-B9C990170FF3}" type="pres">
      <dgm:prSet presAssocID="{F8047869-DB51-4B1E-B10B-F42DD5AC9514}" presName="spacer" presStyleCnt="0"/>
      <dgm:spPr/>
    </dgm:pt>
    <dgm:pt modelId="{04804DAD-67E4-4C41-991C-4C8DDA484627}" type="pres">
      <dgm:prSet presAssocID="{24362793-9A4D-4B1C-8317-48CF12CA515F}" presName="parentText" presStyleLbl="node1" presStyleIdx="3" presStyleCnt="4">
        <dgm:presLayoutVars>
          <dgm:chMax val="0"/>
          <dgm:bulletEnabled val="1"/>
        </dgm:presLayoutVars>
      </dgm:prSet>
      <dgm:spPr/>
    </dgm:pt>
  </dgm:ptLst>
  <dgm:cxnLst>
    <dgm:cxn modelId="{EBCF090A-0A9D-4FDD-85F2-C759B9CA338B}" type="presOf" srcId="{3EA11F65-A1EE-4D3E-9587-5C2B4CC07026}" destId="{BEF03F9D-1867-417E-9550-AE0CDAE6D156}" srcOrd="0" destOrd="0" presId="urn:microsoft.com/office/officeart/2005/8/layout/vList2"/>
    <dgm:cxn modelId="{944E3720-7316-49A6-A610-3D4298FEC218}" srcId="{B28F092A-6FB0-4167-A406-0139B88142D6}" destId="{4836175B-1E72-4058-86FB-353D70D28F2E}" srcOrd="2" destOrd="0" parTransId="{E72A9D60-947F-4411-B358-3CAD3D5FCAF7}" sibTransId="{F8047869-DB51-4B1E-B10B-F42DD5AC9514}"/>
    <dgm:cxn modelId="{E88FA22F-1137-4D6B-B028-76F7F07ACF53}" type="presOf" srcId="{B28F092A-6FB0-4167-A406-0139B88142D6}" destId="{B9A85DF9-672E-4948-98F1-76C4DA52AD53}" srcOrd="0" destOrd="0" presId="urn:microsoft.com/office/officeart/2005/8/layout/vList2"/>
    <dgm:cxn modelId="{44FA318E-759E-4843-9926-B4E795B22E8F}" srcId="{B28F092A-6FB0-4167-A406-0139B88142D6}" destId="{24362793-9A4D-4B1C-8317-48CF12CA515F}" srcOrd="3" destOrd="0" parTransId="{23B4A5FF-78FD-46B0-B279-CD059282165A}" sibTransId="{3155A1FB-477A-441A-BDAA-6109D61EB753}"/>
    <dgm:cxn modelId="{B0BACEAF-4105-4311-9CFD-F0E371901F60}" type="presOf" srcId="{24362793-9A4D-4B1C-8317-48CF12CA515F}" destId="{04804DAD-67E4-4C41-991C-4C8DDA484627}" srcOrd="0" destOrd="0" presId="urn:microsoft.com/office/officeart/2005/8/layout/vList2"/>
    <dgm:cxn modelId="{AAD09FD7-D91A-4195-8798-6A049868A33D}" type="presOf" srcId="{4836175B-1E72-4058-86FB-353D70D28F2E}" destId="{FA52E9EA-1F14-4B9F-8709-EE28425CB15C}" srcOrd="0" destOrd="0" presId="urn:microsoft.com/office/officeart/2005/8/layout/vList2"/>
    <dgm:cxn modelId="{8B4759E6-321C-4C90-93F7-408CE1769953}" srcId="{B28F092A-6FB0-4167-A406-0139B88142D6}" destId="{065A2889-85AE-439E-9957-A8BF5706D2D4}" srcOrd="0" destOrd="0" parTransId="{D2E9CFEF-5044-4C9C-8394-05DDC01304AE}" sibTransId="{CFEDA97C-8D43-4395-AC74-34CF8374A8CA}"/>
    <dgm:cxn modelId="{D39A6BEA-2D55-4958-B961-7A26F891B356}" type="presOf" srcId="{065A2889-85AE-439E-9957-A8BF5706D2D4}" destId="{D8CBA1E4-F461-4F84-855D-B7CF7683CEBB}" srcOrd="0" destOrd="0" presId="urn:microsoft.com/office/officeart/2005/8/layout/vList2"/>
    <dgm:cxn modelId="{B16AA5ED-7982-4F84-8703-EEBE88302583}" srcId="{B28F092A-6FB0-4167-A406-0139B88142D6}" destId="{3EA11F65-A1EE-4D3E-9587-5C2B4CC07026}" srcOrd="1" destOrd="0" parTransId="{2DEA17DA-7E4B-4FD1-8C17-F295C91AE787}" sibTransId="{17B06F8E-D432-434F-BDB7-6FB0B8DDC432}"/>
    <dgm:cxn modelId="{6DD8B44B-6959-4A19-8FAB-3405F38DA524}" type="presParOf" srcId="{B9A85DF9-672E-4948-98F1-76C4DA52AD53}" destId="{D8CBA1E4-F461-4F84-855D-B7CF7683CEBB}" srcOrd="0" destOrd="0" presId="urn:microsoft.com/office/officeart/2005/8/layout/vList2"/>
    <dgm:cxn modelId="{D99E4E49-3766-476D-810D-216F14F6BE07}" type="presParOf" srcId="{B9A85DF9-672E-4948-98F1-76C4DA52AD53}" destId="{9E9D0FB9-78D8-4079-83AD-DCFDB20C4A45}" srcOrd="1" destOrd="0" presId="urn:microsoft.com/office/officeart/2005/8/layout/vList2"/>
    <dgm:cxn modelId="{1105E0AC-81DB-4D9F-81F2-BD363CC6D762}" type="presParOf" srcId="{B9A85DF9-672E-4948-98F1-76C4DA52AD53}" destId="{BEF03F9D-1867-417E-9550-AE0CDAE6D156}" srcOrd="2" destOrd="0" presId="urn:microsoft.com/office/officeart/2005/8/layout/vList2"/>
    <dgm:cxn modelId="{268753F8-67D3-4664-B1FA-770AF8363C7E}" type="presParOf" srcId="{B9A85DF9-672E-4948-98F1-76C4DA52AD53}" destId="{5C38C6A3-F19F-4510-9DE5-FAD7F1E28588}" srcOrd="3" destOrd="0" presId="urn:microsoft.com/office/officeart/2005/8/layout/vList2"/>
    <dgm:cxn modelId="{7821D28A-82BE-4B4E-88F3-F98D821AF1E5}" type="presParOf" srcId="{B9A85DF9-672E-4948-98F1-76C4DA52AD53}" destId="{FA52E9EA-1F14-4B9F-8709-EE28425CB15C}" srcOrd="4" destOrd="0" presId="urn:microsoft.com/office/officeart/2005/8/layout/vList2"/>
    <dgm:cxn modelId="{A4F53999-99A4-4B46-89D9-4677522A242D}" type="presParOf" srcId="{B9A85DF9-672E-4948-98F1-76C4DA52AD53}" destId="{6AAD03DE-2EEC-4D9A-944F-B9C990170FF3}" srcOrd="5" destOrd="0" presId="urn:microsoft.com/office/officeart/2005/8/layout/vList2"/>
    <dgm:cxn modelId="{592DCD67-E36B-4512-9C3E-803E67D4E6A0}" type="presParOf" srcId="{B9A85DF9-672E-4948-98F1-76C4DA52AD53}" destId="{04804DAD-67E4-4C41-991C-4C8DDA484627}"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0FFB12-62B8-4938-AE23-AA29DDC43103}"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B807A60C-4E9F-4A5A-9817-04D52C9054B1}">
      <dgm:prSet/>
      <dgm:spPr/>
      <dgm:t>
        <a:bodyPr/>
        <a:lstStyle/>
        <a:p>
          <a:r>
            <a:rPr lang="en-US" b="0" i="0" dirty="0"/>
            <a:t>Encourage it to bleed</a:t>
          </a:r>
          <a:endParaRPr lang="en-US" dirty="0"/>
        </a:p>
      </dgm:t>
    </dgm:pt>
    <dgm:pt modelId="{8B0D4C3E-FE7A-4B39-8724-571389938A35}" type="parTrans" cxnId="{6A082A9B-A49A-409A-AC77-44C7BC184CB1}">
      <dgm:prSet/>
      <dgm:spPr/>
      <dgm:t>
        <a:bodyPr/>
        <a:lstStyle/>
        <a:p>
          <a:endParaRPr lang="en-US" sz="1000"/>
        </a:p>
      </dgm:t>
    </dgm:pt>
    <dgm:pt modelId="{338B2E84-391E-4951-805E-F3F74B6610DE}" type="sibTrans" cxnId="{6A082A9B-A49A-409A-AC77-44C7BC184CB1}">
      <dgm:prSet/>
      <dgm:spPr/>
      <dgm:t>
        <a:bodyPr/>
        <a:lstStyle/>
        <a:p>
          <a:endParaRPr lang="en-US"/>
        </a:p>
      </dgm:t>
    </dgm:pt>
    <dgm:pt modelId="{EE02E12A-F9B3-4EF6-92C1-DDFE9D018C6C}">
      <dgm:prSet/>
      <dgm:spPr/>
      <dgm:t>
        <a:bodyPr/>
        <a:lstStyle/>
        <a:p>
          <a:r>
            <a:rPr lang="en-US" b="0" i="0"/>
            <a:t>Wash it</a:t>
          </a:r>
          <a:endParaRPr lang="en-US"/>
        </a:p>
      </dgm:t>
    </dgm:pt>
    <dgm:pt modelId="{DCA06CBB-E929-4ACD-BC1D-BDFCE4188106}" type="parTrans" cxnId="{075548E9-7041-4679-AEC2-FD9924055F5B}">
      <dgm:prSet/>
      <dgm:spPr/>
      <dgm:t>
        <a:bodyPr/>
        <a:lstStyle/>
        <a:p>
          <a:endParaRPr lang="en-US" sz="1000"/>
        </a:p>
      </dgm:t>
    </dgm:pt>
    <dgm:pt modelId="{3528C006-3E02-49ED-BD17-3ABD30A96EA7}" type="sibTrans" cxnId="{075548E9-7041-4679-AEC2-FD9924055F5B}">
      <dgm:prSet/>
      <dgm:spPr/>
      <dgm:t>
        <a:bodyPr/>
        <a:lstStyle/>
        <a:p>
          <a:endParaRPr lang="en-US"/>
        </a:p>
      </dgm:t>
    </dgm:pt>
    <dgm:pt modelId="{6D64183C-A006-47BA-B095-250CBE1C80E3}">
      <dgm:prSet/>
      <dgm:spPr/>
      <dgm:t>
        <a:bodyPr/>
        <a:lstStyle/>
        <a:p>
          <a:r>
            <a:rPr lang="en-US" b="0" i="0"/>
            <a:t>Dry and cover it</a:t>
          </a:r>
          <a:endParaRPr lang="en-US"/>
        </a:p>
      </dgm:t>
    </dgm:pt>
    <dgm:pt modelId="{90E67404-6571-4025-99E8-73853C0A7E9A}" type="parTrans" cxnId="{DEAE7A08-B6EC-49FE-ADE9-1290B5F23FF6}">
      <dgm:prSet/>
      <dgm:spPr/>
      <dgm:t>
        <a:bodyPr/>
        <a:lstStyle/>
        <a:p>
          <a:endParaRPr lang="en-US" sz="1000"/>
        </a:p>
      </dgm:t>
    </dgm:pt>
    <dgm:pt modelId="{62D45CBB-56D4-4619-B219-6AE80CF68D90}" type="sibTrans" cxnId="{DEAE7A08-B6EC-49FE-ADE9-1290B5F23FF6}">
      <dgm:prSet/>
      <dgm:spPr/>
      <dgm:t>
        <a:bodyPr/>
        <a:lstStyle/>
        <a:p>
          <a:endParaRPr lang="en-US"/>
        </a:p>
      </dgm:t>
    </dgm:pt>
    <dgm:pt modelId="{92AAAEEB-B861-4F92-B751-1B6DDC64D70C}">
      <dgm:prSet/>
      <dgm:spPr/>
      <dgm:t>
        <a:bodyPr/>
        <a:lstStyle/>
        <a:p>
          <a:r>
            <a:rPr lang="en-US" b="0" i="0"/>
            <a:t>Seek medical advice</a:t>
          </a:r>
          <a:endParaRPr lang="en-US"/>
        </a:p>
      </dgm:t>
    </dgm:pt>
    <dgm:pt modelId="{18524DE7-7B7A-4AFC-A9C3-FC28E99E67DE}" type="parTrans" cxnId="{BE410B50-67BD-4B62-995B-9128E0A33366}">
      <dgm:prSet/>
      <dgm:spPr/>
      <dgm:t>
        <a:bodyPr/>
        <a:lstStyle/>
        <a:p>
          <a:endParaRPr lang="en-US" sz="1000"/>
        </a:p>
      </dgm:t>
    </dgm:pt>
    <dgm:pt modelId="{45E9A8AD-F7C7-4305-ABEF-65055EB17BDC}" type="sibTrans" cxnId="{BE410B50-67BD-4B62-995B-9128E0A33366}">
      <dgm:prSet/>
      <dgm:spPr/>
      <dgm:t>
        <a:bodyPr/>
        <a:lstStyle/>
        <a:p>
          <a:endParaRPr lang="en-US"/>
        </a:p>
      </dgm:t>
    </dgm:pt>
    <dgm:pt modelId="{60248894-4272-48F0-8FCE-D65DAFC72067}">
      <dgm:prSet/>
      <dgm:spPr/>
      <dgm:t>
        <a:bodyPr/>
        <a:lstStyle/>
        <a:p>
          <a:r>
            <a:rPr lang="en-US" b="0" i="0"/>
            <a:t>Report it</a:t>
          </a:r>
          <a:endParaRPr lang="en-US"/>
        </a:p>
      </dgm:t>
    </dgm:pt>
    <dgm:pt modelId="{A7C1F331-2CB1-47B1-8A59-D9A0D41D58EC}" type="parTrans" cxnId="{73C1132F-30FD-4FF0-A229-5D57F484AD21}">
      <dgm:prSet/>
      <dgm:spPr/>
      <dgm:t>
        <a:bodyPr/>
        <a:lstStyle/>
        <a:p>
          <a:endParaRPr lang="en-US" sz="1000"/>
        </a:p>
      </dgm:t>
    </dgm:pt>
    <dgm:pt modelId="{BC1F3319-9EAC-4F1D-850D-C59EBFDB7625}" type="sibTrans" cxnId="{73C1132F-30FD-4FF0-A229-5D57F484AD21}">
      <dgm:prSet/>
      <dgm:spPr/>
      <dgm:t>
        <a:bodyPr/>
        <a:lstStyle/>
        <a:p>
          <a:endParaRPr lang="en-US"/>
        </a:p>
      </dgm:t>
    </dgm:pt>
    <dgm:pt modelId="{99F2E3E4-90B6-42EA-8C91-58FF9DAEFD43}">
      <dgm:prSet/>
      <dgm:spPr/>
      <dgm:t>
        <a:bodyPr/>
        <a:lstStyle/>
        <a:p>
          <a:r>
            <a:rPr lang="en-US" b="0" i="0"/>
            <a:t>Ensure you know and follow your organisation’s policy on the management of sharps injuries</a:t>
          </a:r>
          <a:endParaRPr lang="en-US"/>
        </a:p>
      </dgm:t>
    </dgm:pt>
    <dgm:pt modelId="{AC6DA6D4-EF46-4685-93C3-112CFF5A9BB7}" type="parTrans" cxnId="{082877CB-6895-4A43-BC1D-AA16C4162FDE}">
      <dgm:prSet/>
      <dgm:spPr/>
      <dgm:t>
        <a:bodyPr/>
        <a:lstStyle/>
        <a:p>
          <a:endParaRPr lang="en-US" sz="1000"/>
        </a:p>
      </dgm:t>
    </dgm:pt>
    <dgm:pt modelId="{30A892FF-5443-4667-BBED-0484F0011085}" type="sibTrans" cxnId="{082877CB-6895-4A43-BC1D-AA16C4162FDE}">
      <dgm:prSet/>
      <dgm:spPr/>
      <dgm:t>
        <a:bodyPr/>
        <a:lstStyle/>
        <a:p>
          <a:endParaRPr lang="en-US"/>
        </a:p>
      </dgm:t>
    </dgm:pt>
    <dgm:pt modelId="{C21B21C8-D221-4B07-B672-596B017AEA59}">
      <dgm:prSet/>
      <dgm:spPr/>
      <dgm:t>
        <a:bodyPr/>
        <a:lstStyle/>
        <a:p>
          <a:r>
            <a:rPr lang="en-US" b="0" i="0"/>
            <a:t>If a sharps injury occurs to someone else, help them to seek medical advice.</a:t>
          </a:r>
          <a:endParaRPr lang="en-US"/>
        </a:p>
      </dgm:t>
    </dgm:pt>
    <dgm:pt modelId="{8DFED3F4-2E05-421C-8B7B-996FE0516404}" type="parTrans" cxnId="{1A753E3C-ECFA-4984-A4EA-2520AC725136}">
      <dgm:prSet/>
      <dgm:spPr/>
      <dgm:t>
        <a:bodyPr/>
        <a:lstStyle/>
        <a:p>
          <a:endParaRPr lang="en-US" sz="1000"/>
        </a:p>
      </dgm:t>
    </dgm:pt>
    <dgm:pt modelId="{BF94C561-3A10-42FF-BF4A-C31D0F7D888D}" type="sibTrans" cxnId="{1A753E3C-ECFA-4984-A4EA-2520AC725136}">
      <dgm:prSet/>
      <dgm:spPr/>
      <dgm:t>
        <a:bodyPr/>
        <a:lstStyle/>
        <a:p>
          <a:endParaRPr lang="en-US"/>
        </a:p>
      </dgm:t>
    </dgm:pt>
    <dgm:pt modelId="{E9D7929B-2547-4DA5-A952-12FC4247C9E0}">
      <dgm:prSet/>
      <dgm:spPr/>
      <dgm:t>
        <a:bodyPr/>
        <a:lstStyle/>
        <a:p>
          <a:r>
            <a:rPr lang="en-US" b="0" i="0"/>
            <a:t>If you come across any sharps, you should immediately inform a responsible member of staff.  Do not touch or attempt to dispose of them.</a:t>
          </a:r>
          <a:endParaRPr lang="en-US"/>
        </a:p>
      </dgm:t>
    </dgm:pt>
    <dgm:pt modelId="{6882DDED-3DE7-4D6A-B2BB-8019B3577F7E}" type="parTrans" cxnId="{16CA3161-AACF-406B-85FA-3680EE62B682}">
      <dgm:prSet/>
      <dgm:spPr/>
      <dgm:t>
        <a:bodyPr/>
        <a:lstStyle/>
        <a:p>
          <a:endParaRPr lang="en-US" sz="1000"/>
        </a:p>
      </dgm:t>
    </dgm:pt>
    <dgm:pt modelId="{396C22D6-9D81-4BEB-B1DB-16C1C2FB06D2}" type="sibTrans" cxnId="{16CA3161-AACF-406B-85FA-3680EE62B682}">
      <dgm:prSet/>
      <dgm:spPr/>
      <dgm:t>
        <a:bodyPr/>
        <a:lstStyle/>
        <a:p>
          <a:endParaRPr lang="en-US"/>
        </a:p>
      </dgm:t>
    </dgm:pt>
    <dgm:pt modelId="{1C5BE2F7-5D65-4B40-90F9-7A1006D1538A}" type="pres">
      <dgm:prSet presAssocID="{0A0FFB12-62B8-4938-AE23-AA29DDC43103}" presName="linear" presStyleCnt="0">
        <dgm:presLayoutVars>
          <dgm:animLvl val="lvl"/>
          <dgm:resizeHandles val="exact"/>
        </dgm:presLayoutVars>
      </dgm:prSet>
      <dgm:spPr/>
    </dgm:pt>
    <dgm:pt modelId="{1C62E663-891B-4B36-A6A9-31E72C9D3D58}" type="pres">
      <dgm:prSet presAssocID="{B807A60C-4E9F-4A5A-9817-04D52C9054B1}" presName="parentText" presStyleLbl="node1" presStyleIdx="0" presStyleCnt="8">
        <dgm:presLayoutVars>
          <dgm:chMax val="0"/>
          <dgm:bulletEnabled val="1"/>
        </dgm:presLayoutVars>
      </dgm:prSet>
      <dgm:spPr/>
    </dgm:pt>
    <dgm:pt modelId="{6B0F0DDD-8981-4E42-A785-078B110BE438}" type="pres">
      <dgm:prSet presAssocID="{338B2E84-391E-4951-805E-F3F74B6610DE}" presName="spacer" presStyleCnt="0"/>
      <dgm:spPr/>
    </dgm:pt>
    <dgm:pt modelId="{8264CFEF-DA43-41B0-BF61-6F2DDF6695B2}" type="pres">
      <dgm:prSet presAssocID="{EE02E12A-F9B3-4EF6-92C1-DDFE9D018C6C}" presName="parentText" presStyleLbl="node1" presStyleIdx="1" presStyleCnt="8">
        <dgm:presLayoutVars>
          <dgm:chMax val="0"/>
          <dgm:bulletEnabled val="1"/>
        </dgm:presLayoutVars>
      </dgm:prSet>
      <dgm:spPr/>
    </dgm:pt>
    <dgm:pt modelId="{668C2A1D-3F88-4570-8173-10630D3F3326}" type="pres">
      <dgm:prSet presAssocID="{3528C006-3E02-49ED-BD17-3ABD30A96EA7}" presName="spacer" presStyleCnt="0"/>
      <dgm:spPr/>
    </dgm:pt>
    <dgm:pt modelId="{13D9C26E-2A0D-4C43-A4AF-CF06A80A734E}" type="pres">
      <dgm:prSet presAssocID="{6D64183C-A006-47BA-B095-250CBE1C80E3}" presName="parentText" presStyleLbl="node1" presStyleIdx="2" presStyleCnt="8">
        <dgm:presLayoutVars>
          <dgm:chMax val="0"/>
          <dgm:bulletEnabled val="1"/>
        </dgm:presLayoutVars>
      </dgm:prSet>
      <dgm:spPr/>
    </dgm:pt>
    <dgm:pt modelId="{EAFA7BD4-CEF5-4F7B-B6D5-5EB7BC5DCB26}" type="pres">
      <dgm:prSet presAssocID="{62D45CBB-56D4-4619-B219-6AE80CF68D90}" presName="spacer" presStyleCnt="0"/>
      <dgm:spPr/>
    </dgm:pt>
    <dgm:pt modelId="{60BE734E-CDD5-4586-A537-85D2B6FA4231}" type="pres">
      <dgm:prSet presAssocID="{92AAAEEB-B861-4F92-B751-1B6DDC64D70C}" presName="parentText" presStyleLbl="node1" presStyleIdx="3" presStyleCnt="8">
        <dgm:presLayoutVars>
          <dgm:chMax val="0"/>
          <dgm:bulletEnabled val="1"/>
        </dgm:presLayoutVars>
      </dgm:prSet>
      <dgm:spPr/>
    </dgm:pt>
    <dgm:pt modelId="{22861105-62A8-4EBB-BA0A-60E3B45673AF}" type="pres">
      <dgm:prSet presAssocID="{45E9A8AD-F7C7-4305-ABEF-65055EB17BDC}" presName="spacer" presStyleCnt="0"/>
      <dgm:spPr/>
    </dgm:pt>
    <dgm:pt modelId="{BEA3A644-9E7E-4CB5-B232-91EA9DDF9F86}" type="pres">
      <dgm:prSet presAssocID="{60248894-4272-48F0-8FCE-D65DAFC72067}" presName="parentText" presStyleLbl="node1" presStyleIdx="4" presStyleCnt="8">
        <dgm:presLayoutVars>
          <dgm:chMax val="0"/>
          <dgm:bulletEnabled val="1"/>
        </dgm:presLayoutVars>
      </dgm:prSet>
      <dgm:spPr/>
    </dgm:pt>
    <dgm:pt modelId="{16EC6C85-F2FA-4664-9E9C-E971B3CC999C}" type="pres">
      <dgm:prSet presAssocID="{BC1F3319-9EAC-4F1D-850D-C59EBFDB7625}" presName="spacer" presStyleCnt="0"/>
      <dgm:spPr/>
    </dgm:pt>
    <dgm:pt modelId="{E52D2C21-BD16-4D18-A975-743B15AA7658}" type="pres">
      <dgm:prSet presAssocID="{99F2E3E4-90B6-42EA-8C91-58FF9DAEFD43}" presName="parentText" presStyleLbl="node1" presStyleIdx="5" presStyleCnt="8">
        <dgm:presLayoutVars>
          <dgm:chMax val="0"/>
          <dgm:bulletEnabled val="1"/>
        </dgm:presLayoutVars>
      </dgm:prSet>
      <dgm:spPr/>
    </dgm:pt>
    <dgm:pt modelId="{8A13C311-EC55-4C25-BA79-B5AC4767E73A}" type="pres">
      <dgm:prSet presAssocID="{30A892FF-5443-4667-BBED-0484F0011085}" presName="spacer" presStyleCnt="0"/>
      <dgm:spPr/>
    </dgm:pt>
    <dgm:pt modelId="{0C227603-4FD3-47B8-9B2B-136DE97DD8F1}" type="pres">
      <dgm:prSet presAssocID="{C21B21C8-D221-4B07-B672-596B017AEA59}" presName="parentText" presStyleLbl="node1" presStyleIdx="6" presStyleCnt="8">
        <dgm:presLayoutVars>
          <dgm:chMax val="0"/>
          <dgm:bulletEnabled val="1"/>
        </dgm:presLayoutVars>
      </dgm:prSet>
      <dgm:spPr/>
    </dgm:pt>
    <dgm:pt modelId="{4615B8F2-3B48-437C-BBAC-95D6BBE030DB}" type="pres">
      <dgm:prSet presAssocID="{BF94C561-3A10-42FF-BF4A-C31D0F7D888D}" presName="spacer" presStyleCnt="0"/>
      <dgm:spPr/>
    </dgm:pt>
    <dgm:pt modelId="{7D5A5A4F-63DD-4B0D-BB54-0864101665CF}" type="pres">
      <dgm:prSet presAssocID="{E9D7929B-2547-4DA5-A952-12FC4247C9E0}" presName="parentText" presStyleLbl="node1" presStyleIdx="7" presStyleCnt="8">
        <dgm:presLayoutVars>
          <dgm:chMax val="0"/>
          <dgm:bulletEnabled val="1"/>
        </dgm:presLayoutVars>
      </dgm:prSet>
      <dgm:spPr/>
    </dgm:pt>
  </dgm:ptLst>
  <dgm:cxnLst>
    <dgm:cxn modelId="{DEAE7A08-B6EC-49FE-ADE9-1290B5F23FF6}" srcId="{0A0FFB12-62B8-4938-AE23-AA29DDC43103}" destId="{6D64183C-A006-47BA-B095-250CBE1C80E3}" srcOrd="2" destOrd="0" parTransId="{90E67404-6571-4025-99E8-73853C0A7E9A}" sibTransId="{62D45CBB-56D4-4619-B219-6AE80CF68D90}"/>
    <dgm:cxn modelId="{DC66DB1D-AE8E-4872-8084-5A4A38E526BD}" type="presOf" srcId="{99F2E3E4-90B6-42EA-8C91-58FF9DAEFD43}" destId="{E52D2C21-BD16-4D18-A975-743B15AA7658}" srcOrd="0" destOrd="0" presId="urn:microsoft.com/office/officeart/2005/8/layout/vList2"/>
    <dgm:cxn modelId="{0B509E2A-DEED-4061-BDDA-0334EAD237A5}" type="presOf" srcId="{92AAAEEB-B861-4F92-B751-1B6DDC64D70C}" destId="{60BE734E-CDD5-4586-A537-85D2B6FA4231}" srcOrd="0" destOrd="0" presId="urn:microsoft.com/office/officeart/2005/8/layout/vList2"/>
    <dgm:cxn modelId="{73C1132F-30FD-4FF0-A229-5D57F484AD21}" srcId="{0A0FFB12-62B8-4938-AE23-AA29DDC43103}" destId="{60248894-4272-48F0-8FCE-D65DAFC72067}" srcOrd="4" destOrd="0" parTransId="{A7C1F331-2CB1-47B1-8A59-D9A0D41D58EC}" sibTransId="{BC1F3319-9EAC-4F1D-850D-C59EBFDB7625}"/>
    <dgm:cxn modelId="{00CE0C38-D106-4FE8-9DE4-7EDFE66703EC}" type="presOf" srcId="{0A0FFB12-62B8-4938-AE23-AA29DDC43103}" destId="{1C5BE2F7-5D65-4B40-90F9-7A1006D1538A}" srcOrd="0" destOrd="0" presId="urn:microsoft.com/office/officeart/2005/8/layout/vList2"/>
    <dgm:cxn modelId="{BE7B933B-C013-4FE7-B285-00E3BDFD3777}" type="presOf" srcId="{EE02E12A-F9B3-4EF6-92C1-DDFE9D018C6C}" destId="{8264CFEF-DA43-41B0-BF61-6F2DDF6695B2}" srcOrd="0" destOrd="0" presId="urn:microsoft.com/office/officeart/2005/8/layout/vList2"/>
    <dgm:cxn modelId="{1A753E3C-ECFA-4984-A4EA-2520AC725136}" srcId="{0A0FFB12-62B8-4938-AE23-AA29DDC43103}" destId="{C21B21C8-D221-4B07-B672-596B017AEA59}" srcOrd="6" destOrd="0" parTransId="{8DFED3F4-2E05-421C-8B7B-996FE0516404}" sibTransId="{BF94C561-3A10-42FF-BF4A-C31D0F7D888D}"/>
    <dgm:cxn modelId="{16CA3161-AACF-406B-85FA-3680EE62B682}" srcId="{0A0FFB12-62B8-4938-AE23-AA29DDC43103}" destId="{E9D7929B-2547-4DA5-A952-12FC4247C9E0}" srcOrd="7" destOrd="0" parTransId="{6882DDED-3DE7-4D6A-B2BB-8019B3577F7E}" sibTransId="{396C22D6-9D81-4BEB-B1DB-16C1C2FB06D2}"/>
    <dgm:cxn modelId="{3710FE4A-2CF1-4B2A-A37B-D7458F706477}" type="presOf" srcId="{B807A60C-4E9F-4A5A-9817-04D52C9054B1}" destId="{1C62E663-891B-4B36-A6A9-31E72C9D3D58}" srcOrd="0" destOrd="0" presId="urn:microsoft.com/office/officeart/2005/8/layout/vList2"/>
    <dgm:cxn modelId="{BE410B50-67BD-4B62-995B-9128E0A33366}" srcId="{0A0FFB12-62B8-4938-AE23-AA29DDC43103}" destId="{92AAAEEB-B861-4F92-B751-1B6DDC64D70C}" srcOrd="3" destOrd="0" parTransId="{18524DE7-7B7A-4AFC-A9C3-FC28E99E67DE}" sibTransId="{45E9A8AD-F7C7-4305-ABEF-65055EB17BDC}"/>
    <dgm:cxn modelId="{C0F4C58A-DA14-463A-9E8D-AB4040016F45}" type="presOf" srcId="{6D64183C-A006-47BA-B095-250CBE1C80E3}" destId="{13D9C26E-2A0D-4C43-A4AF-CF06A80A734E}" srcOrd="0" destOrd="0" presId="urn:microsoft.com/office/officeart/2005/8/layout/vList2"/>
    <dgm:cxn modelId="{80191F8F-7084-4382-A5BD-F512DC629C9B}" type="presOf" srcId="{E9D7929B-2547-4DA5-A952-12FC4247C9E0}" destId="{7D5A5A4F-63DD-4B0D-BB54-0864101665CF}" srcOrd="0" destOrd="0" presId="urn:microsoft.com/office/officeart/2005/8/layout/vList2"/>
    <dgm:cxn modelId="{6A082A9B-A49A-409A-AC77-44C7BC184CB1}" srcId="{0A0FFB12-62B8-4938-AE23-AA29DDC43103}" destId="{B807A60C-4E9F-4A5A-9817-04D52C9054B1}" srcOrd="0" destOrd="0" parTransId="{8B0D4C3E-FE7A-4B39-8724-571389938A35}" sibTransId="{338B2E84-391E-4951-805E-F3F74B6610DE}"/>
    <dgm:cxn modelId="{4EEC35AE-51DB-481C-8B3F-495DB34E9E0F}" type="presOf" srcId="{60248894-4272-48F0-8FCE-D65DAFC72067}" destId="{BEA3A644-9E7E-4CB5-B232-91EA9DDF9F86}" srcOrd="0" destOrd="0" presId="urn:microsoft.com/office/officeart/2005/8/layout/vList2"/>
    <dgm:cxn modelId="{082877CB-6895-4A43-BC1D-AA16C4162FDE}" srcId="{0A0FFB12-62B8-4938-AE23-AA29DDC43103}" destId="{99F2E3E4-90B6-42EA-8C91-58FF9DAEFD43}" srcOrd="5" destOrd="0" parTransId="{AC6DA6D4-EF46-4685-93C3-112CFF5A9BB7}" sibTransId="{30A892FF-5443-4667-BBED-0484F0011085}"/>
    <dgm:cxn modelId="{7EC809D1-A599-4DF0-9F14-90F42F020FF5}" type="presOf" srcId="{C21B21C8-D221-4B07-B672-596B017AEA59}" destId="{0C227603-4FD3-47B8-9B2B-136DE97DD8F1}" srcOrd="0" destOrd="0" presId="urn:microsoft.com/office/officeart/2005/8/layout/vList2"/>
    <dgm:cxn modelId="{075548E9-7041-4679-AEC2-FD9924055F5B}" srcId="{0A0FFB12-62B8-4938-AE23-AA29DDC43103}" destId="{EE02E12A-F9B3-4EF6-92C1-DDFE9D018C6C}" srcOrd="1" destOrd="0" parTransId="{DCA06CBB-E929-4ACD-BC1D-BDFCE4188106}" sibTransId="{3528C006-3E02-49ED-BD17-3ABD30A96EA7}"/>
    <dgm:cxn modelId="{A480CD0A-D006-434F-A871-2C1E941F9E19}" type="presParOf" srcId="{1C5BE2F7-5D65-4B40-90F9-7A1006D1538A}" destId="{1C62E663-891B-4B36-A6A9-31E72C9D3D58}" srcOrd="0" destOrd="0" presId="urn:microsoft.com/office/officeart/2005/8/layout/vList2"/>
    <dgm:cxn modelId="{A1F7B996-EF24-4F1F-84D6-62AD813F4F88}" type="presParOf" srcId="{1C5BE2F7-5D65-4B40-90F9-7A1006D1538A}" destId="{6B0F0DDD-8981-4E42-A785-078B110BE438}" srcOrd="1" destOrd="0" presId="urn:microsoft.com/office/officeart/2005/8/layout/vList2"/>
    <dgm:cxn modelId="{53BFCCE4-86AD-4D0E-B08E-D06B94385A50}" type="presParOf" srcId="{1C5BE2F7-5D65-4B40-90F9-7A1006D1538A}" destId="{8264CFEF-DA43-41B0-BF61-6F2DDF6695B2}" srcOrd="2" destOrd="0" presId="urn:microsoft.com/office/officeart/2005/8/layout/vList2"/>
    <dgm:cxn modelId="{5FA590B0-9234-46AF-BC36-979C8974CD3D}" type="presParOf" srcId="{1C5BE2F7-5D65-4B40-90F9-7A1006D1538A}" destId="{668C2A1D-3F88-4570-8173-10630D3F3326}" srcOrd="3" destOrd="0" presId="urn:microsoft.com/office/officeart/2005/8/layout/vList2"/>
    <dgm:cxn modelId="{B7CB1541-B127-4C4F-AC70-83A7B0FE875E}" type="presParOf" srcId="{1C5BE2F7-5D65-4B40-90F9-7A1006D1538A}" destId="{13D9C26E-2A0D-4C43-A4AF-CF06A80A734E}" srcOrd="4" destOrd="0" presId="urn:microsoft.com/office/officeart/2005/8/layout/vList2"/>
    <dgm:cxn modelId="{891F03B8-DAED-4A97-9EDE-27BD9D74A4CF}" type="presParOf" srcId="{1C5BE2F7-5D65-4B40-90F9-7A1006D1538A}" destId="{EAFA7BD4-CEF5-4F7B-B6D5-5EB7BC5DCB26}" srcOrd="5" destOrd="0" presId="urn:microsoft.com/office/officeart/2005/8/layout/vList2"/>
    <dgm:cxn modelId="{6FF201E6-FC42-4781-861C-49556D58A051}" type="presParOf" srcId="{1C5BE2F7-5D65-4B40-90F9-7A1006D1538A}" destId="{60BE734E-CDD5-4586-A537-85D2B6FA4231}" srcOrd="6" destOrd="0" presId="urn:microsoft.com/office/officeart/2005/8/layout/vList2"/>
    <dgm:cxn modelId="{DD875E6A-95E1-40EB-8CEB-2E146BC6F72F}" type="presParOf" srcId="{1C5BE2F7-5D65-4B40-90F9-7A1006D1538A}" destId="{22861105-62A8-4EBB-BA0A-60E3B45673AF}" srcOrd="7" destOrd="0" presId="urn:microsoft.com/office/officeart/2005/8/layout/vList2"/>
    <dgm:cxn modelId="{5DD722A0-F392-4AE6-B229-D6164D606E46}" type="presParOf" srcId="{1C5BE2F7-5D65-4B40-90F9-7A1006D1538A}" destId="{BEA3A644-9E7E-4CB5-B232-91EA9DDF9F86}" srcOrd="8" destOrd="0" presId="urn:microsoft.com/office/officeart/2005/8/layout/vList2"/>
    <dgm:cxn modelId="{BDA9E8CB-2C92-438D-975B-D72A79BC82BA}" type="presParOf" srcId="{1C5BE2F7-5D65-4B40-90F9-7A1006D1538A}" destId="{16EC6C85-F2FA-4664-9E9C-E971B3CC999C}" srcOrd="9" destOrd="0" presId="urn:microsoft.com/office/officeart/2005/8/layout/vList2"/>
    <dgm:cxn modelId="{831CDE17-51C5-4FD2-8C68-B273AE7FC4AE}" type="presParOf" srcId="{1C5BE2F7-5D65-4B40-90F9-7A1006D1538A}" destId="{E52D2C21-BD16-4D18-A975-743B15AA7658}" srcOrd="10" destOrd="0" presId="urn:microsoft.com/office/officeart/2005/8/layout/vList2"/>
    <dgm:cxn modelId="{9365CB40-3171-4220-A9B6-25337534164B}" type="presParOf" srcId="{1C5BE2F7-5D65-4B40-90F9-7A1006D1538A}" destId="{8A13C311-EC55-4C25-BA79-B5AC4767E73A}" srcOrd="11" destOrd="0" presId="urn:microsoft.com/office/officeart/2005/8/layout/vList2"/>
    <dgm:cxn modelId="{20CCD946-D57C-43BB-908E-FF4DD6571ECD}" type="presParOf" srcId="{1C5BE2F7-5D65-4B40-90F9-7A1006D1538A}" destId="{0C227603-4FD3-47B8-9B2B-136DE97DD8F1}" srcOrd="12" destOrd="0" presId="urn:microsoft.com/office/officeart/2005/8/layout/vList2"/>
    <dgm:cxn modelId="{A615BC35-D76A-45F4-B472-9348E18D7EF4}" type="presParOf" srcId="{1C5BE2F7-5D65-4B40-90F9-7A1006D1538A}" destId="{4615B8F2-3B48-437C-BBAC-95D6BBE030DB}" srcOrd="13" destOrd="0" presId="urn:microsoft.com/office/officeart/2005/8/layout/vList2"/>
    <dgm:cxn modelId="{45F5A6D0-315E-4D80-9D3F-7484D914D70E}" type="presParOf" srcId="{1C5BE2F7-5D65-4B40-90F9-7A1006D1538A}" destId="{7D5A5A4F-63DD-4B0D-BB54-0864101665CF}"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008A20-5E02-4E7D-B75A-6C5FD637B633}"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C98236B5-28F2-4F36-9931-42D1B5A4F510}">
      <dgm:prSet/>
      <dgm:spPr/>
      <dgm:t>
        <a:bodyPr/>
        <a:lstStyle/>
        <a:p>
          <a:r>
            <a:rPr lang="en-US" b="0" i="0" dirty="0"/>
            <a:t>Health and Safety audits/inspections, </a:t>
          </a:r>
          <a:endParaRPr lang="en-US" dirty="0"/>
        </a:p>
      </dgm:t>
    </dgm:pt>
    <dgm:pt modelId="{DACB9089-656C-4CBB-96A2-00ADB8A1AC39}" type="parTrans" cxnId="{65BFEAD4-55DB-4C8A-8740-A9E9B6EA2F0C}">
      <dgm:prSet/>
      <dgm:spPr/>
      <dgm:t>
        <a:bodyPr/>
        <a:lstStyle/>
        <a:p>
          <a:endParaRPr lang="en-US"/>
        </a:p>
      </dgm:t>
    </dgm:pt>
    <dgm:pt modelId="{4E6F012E-D2BD-4D7B-A605-3ED8352DDF33}" type="sibTrans" cxnId="{65BFEAD4-55DB-4C8A-8740-A9E9B6EA2F0C}">
      <dgm:prSet/>
      <dgm:spPr/>
      <dgm:t>
        <a:bodyPr/>
        <a:lstStyle/>
        <a:p>
          <a:endParaRPr lang="en-US"/>
        </a:p>
      </dgm:t>
    </dgm:pt>
    <dgm:pt modelId="{957E6CA8-5907-44BA-B330-DF592365CB4A}">
      <dgm:prSet/>
      <dgm:spPr/>
      <dgm:t>
        <a:bodyPr/>
        <a:lstStyle/>
        <a:p>
          <a:r>
            <a:rPr lang="en-US" b="0" i="0" dirty="0"/>
            <a:t>Staff and </a:t>
          </a:r>
        </a:p>
        <a:p>
          <a:r>
            <a:rPr lang="en-US" b="0" i="0" dirty="0"/>
            <a:t>Volunteer training</a:t>
          </a:r>
          <a:endParaRPr lang="en-US" dirty="0"/>
        </a:p>
      </dgm:t>
    </dgm:pt>
    <dgm:pt modelId="{04A09D29-3303-427E-A813-1A533B1FE234}" type="parTrans" cxnId="{72D24265-AF5D-4BEC-89DF-BD8C9FDFBD6C}">
      <dgm:prSet/>
      <dgm:spPr/>
      <dgm:t>
        <a:bodyPr/>
        <a:lstStyle/>
        <a:p>
          <a:endParaRPr lang="en-US"/>
        </a:p>
      </dgm:t>
    </dgm:pt>
    <dgm:pt modelId="{20067285-C2C2-4D79-9C70-F68F3C559400}" type="sibTrans" cxnId="{72D24265-AF5D-4BEC-89DF-BD8C9FDFBD6C}">
      <dgm:prSet/>
      <dgm:spPr/>
      <dgm:t>
        <a:bodyPr/>
        <a:lstStyle/>
        <a:p>
          <a:endParaRPr lang="en-US"/>
        </a:p>
      </dgm:t>
    </dgm:pt>
    <dgm:pt modelId="{3456CC2F-DE86-4A96-9F31-E5EEAF711C2A}">
      <dgm:prSet/>
      <dgm:spPr/>
      <dgm:t>
        <a:bodyPr/>
        <a:lstStyle/>
        <a:p>
          <a:r>
            <a:rPr lang="en-US" b="0" i="0" dirty="0"/>
            <a:t>Policies </a:t>
          </a:r>
          <a:endParaRPr lang="en-US" dirty="0"/>
        </a:p>
      </dgm:t>
    </dgm:pt>
    <dgm:pt modelId="{2449FBFA-A2F5-42BC-AE7F-2BBA4CD01A58}" type="parTrans" cxnId="{BB6D2121-1A03-41DF-A0AE-19F04DAD94D2}">
      <dgm:prSet/>
      <dgm:spPr/>
      <dgm:t>
        <a:bodyPr/>
        <a:lstStyle/>
        <a:p>
          <a:endParaRPr lang="en-US"/>
        </a:p>
      </dgm:t>
    </dgm:pt>
    <dgm:pt modelId="{F8000534-3E65-4DB1-B9B6-A59234B9DC7F}" type="sibTrans" cxnId="{BB6D2121-1A03-41DF-A0AE-19F04DAD94D2}">
      <dgm:prSet/>
      <dgm:spPr/>
      <dgm:t>
        <a:bodyPr/>
        <a:lstStyle/>
        <a:p>
          <a:endParaRPr lang="en-US"/>
        </a:p>
      </dgm:t>
    </dgm:pt>
    <dgm:pt modelId="{FCD66F35-ECBB-42FD-9C55-6D86577DDDC4}">
      <dgm:prSet/>
      <dgm:spPr/>
      <dgm:t>
        <a:bodyPr/>
        <a:lstStyle/>
        <a:p>
          <a:r>
            <a:rPr lang="en-US" b="0" i="0" dirty="0"/>
            <a:t>Guidelines and procedures </a:t>
          </a:r>
          <a:endParaRPr lang="en-US" dirty="0"/>
        </a:p>
      </dgm:t>
    </dgm:pt>
    <dgm:pt modelId="{9828AC6D-9CB9-4771-980F-24FAB3514FC4}" type="parTrans" cxnId="{85943C53-D6F5-4529-958B-3C68AAC985AE}">
      <dgm:prSet/>
      <dgm:spPr/>
      <dgm:t>
        <a:bodyPr/>
        <a:lstStyle/>
        <a:p>
          <a:endParaRPr lang="en-US"/>
        </a:p>
      </dgm:t>
    </dgm:pt>
    <dgm:pt modelId="{37B4D3C8-819B-4921-9413-C3D1553066FD}" type="sibTrans" cxnId="{85943C53-D6F5-4529-958B-3C68AAC985AE}">
      <dgm:prSet/>
      <dgm:spPr/>
      <dgm:t>
        <a:bodyPr/>
        <a:lstStyle/>
        <a:p>
          <a:endParaRPr lang="en-US"/>
        </a:p>
      </dgm:t>
    </dgm:pt>
    <dgm:pt modelId="{AEFFAC68-5D9F-4909-ADA4-DFB46D147C04}">
      <dgm:prSet/>
      <dgm:spPr/>
      <dgm:t>
        <a:bodyPr/>
        <a:lstStyle/>
        <a:p>
          <a:r>
            <a:rPr lang="en-US" b="0" i="0" dirty="0"/>
            <a:t>Safe work equipment and facilities </a:t>
          </a:r>
          <a:endParaRPr lang="en-US" dirty="0"/>
        </a:p>
      </dgm:t>
    </dgm:pt>
    <dgm:pt modelId="{7FF10C77-BE99-4051-8C57-1F41B00D7CA4}" type="parTrans" cxnId="{CDE442A3-5CB2-4EA7-9643-EEF1E69261CF}">
      <dgm:prSet/>
      <dgm:spPr/>
      <dgm:t>
        <a:bodyPr/>
        <a:lstStyle/>
        <a:p>
          <a:endParaRPr lang="en-US"/>
        </a:p>
      </dgm:t>
    </dgm:pt>
    <dgm:pt modelId="{2FC64380-018E-4C4A-9E11-1BBCA0954241}" type="sibTrans" cxnId="{CDE442A3-5CB2-4EA7-9643-EEF1E69261CF}">
      <dgm:prSet/>
      <dgm:spPr/>
      <dgm:t>
        <a:bodyPr/>
        <a:lstStyle/>
        <a:p>
          <a:endParaRPr lang="en-US"/>
        </a:p>
      </dgm:t>
    </dgm:pt>
    <dgm:pt modelId="{76706259-CB32-455E-9AED-9E8A25F5ACBC}">
      <dgm:prSet/>
      <dgm:spPr/>
      <dgm:t>
        <a:bodyPr/>
        <a:lstStyle/>
        <a:p>
          <a:r>
            <a:rPr lang="en-US" b="0" i="0" dirty="0"/>
            <a:t>Risk assessments, </a:t>
          </a:r>
          <a:endParaRPr lang="en-US" dirty="0"/>
        </a:p>
      </dgm:t>
    </dgm:pt>
    <dgm:pt modelId="{2C102857-F789-49A0-AB88-D8B44DA78F3B}" type="parTrans" cxnId="{A75C5DA5-CF20-4195-8681-EE8351014014}">
      <dgm:prSet/>
      <dgm:spPr/>
      <dgm:t>
        <a:bodyPr/>
        <a:lstStyle/>
        <a:p>
          <a:endParaRPr lang="en-US"/>
        </a:p>
      </dgm:t>
    </dgm:pt>
    <dgm:pt modelId="{D9DE022E-EDE0-4A13-B407-EB23200799EC}" type="sibTrans" cxnId="{A75C5DA5-CF20-4195-8681-EE8351014014}">
      <dgm:prSet/>
      <dgm:spPr/>
      <dgm:t>
        <a:bodyPr/>
        <a:lstStyle/>
        <a:p>
          <a:endParaRPr lang="en-US"/>
        </a:p>
      </dgm:t>
    </dgm:pt>
    <dgm:pt modelId="{BC7537EC-951E-439A-B2F1-39D7ED4739A3}">
      <dgm:prSet/>
      <dgm:spPr/>
      <dgm:t>
        <a:bodyPr/>
        <a:lstStyle/>
        <a:p>
          <a:r>
            <a:rPr lang="en-US" b="0" i="0" dirty="0"/>
            <a:t>Fire precautions, </a:t>
          </a:r>
          <a:endParaRPr lang="en-US" dirty="0"/>
        </a:p>
      </dgm:t>
    </dgm:pt>
    <dgm:pt modelId="{042ED9F4-919E-48C6-904D-38B3F05BC897}" type="parTrans" cxnId="{89C00468-14F0-4502-96F0-35C70AB3B736}">
      <dgm:prSet/>
      <dgm:spPr/>
      <dgm:t>
        <a:bodyPr/>
        <a:lstStyle/>
        <a:p>
          <a:endParaRPr lang="en-US"/>
        </a:p>
      </dgm:t>
    </dgm:pt>
    <dgm:pt modelId="{64CC104A-EAD0-4F64-A23B-AA52710B9861}" type="sibTrans" cxnId="{89C00468-14F0-4502-96F0-35C70AB3B736}">
      <dgm:prSet/>
      <dgm:spPr/>
      <dgm:t>
        <a:bodyPr/>
        <a:lstStyle/>
        <a:p>
          <a:endParaRPr lang="en-US"/>
        </a:p>
      </dgm:t>
    </dgm:pt>
    <dgm:pt modelId="{01A7932A-0989-4F15-9BD1-AB797BF34771}">
      <dgm:prSet/>
      <dgm:spPr/>
      <dgm:t>
        <a:bodyPr/>
        <a:lstStyle/>
        <a:p>
          <a:r>
            <a:rPr lang="en-US" b="0" i="0" dirty="0"/>
            <a:t>Safety signs  </a:t>
          </a:r>
          <a:endParaRPr lang="en-US" dirty="0"/>
        </a:p>
      </dgm:t>
    </dgm:pt>
    <dgm:pt modelId="{A3CAEE42-5D69-45C8-B32D-0F5516324892}" type="parTrans" cxnId="{A2FDA3E3-BE15-4372-929D-C52CEBD564C9}">
      <dgm:prSet/>
      <dgm:spPr/>
      <dgm:t>
        <a:bodyPr/>
        <a:lstStyle/>
        <a:p>
          <a:endParaRPr lang="en-US"/>
        </a:p>
      </dgm:t>
    </dgm:pt>
    <dgm:pt modelId="{15604B51-1BF1-475B-8113-2D953EEC255D}" type="sibTrans" cxnId="{A2FDA3E3-BE15-4372-929D-C52CEBD564C9}">
      <dgm:prSet/>
      <dgm:spPr/>
      <dgm:t>
        <a:bodyPr/>
        <a:lstStyle/>
        <a:p>
          <a:endParaRPr lang="en-US"/>
        </a:p>
      </dgm:t>
    </dgm:pt>
    <dgm:pt modelId="{3C7D9CA1-B1A1-453A-AA40-1E49854E8ECE}">
      <dgm:prSet/>
      <dgm:spPr/>
      <dgm:t>
        <a:bodyPr/>
        <a:lstStyle/>
        <a:p>
          <a:r>
            <a:rPr lang="en-US" b="0" i="0" dirty="0"/>
            <a:t>Employer’s liability insurance</a:t>
          </a:r>
          <a:endParaRPr lang="en-US" dirty="0"/>
        </a:p>
      </dgm:t>
    </dgm:pt>
    <dgm:pt modelId="{3E21B915-C152-4D4A-BD1B-D939D6F6828B}" type="parTrans" cxnId="{6AB304D7-0EC4-4087-9E44-F69C31A81FB4}">
      <dgm:prSet/>
      <dgm:spPr/>
      <dgm:t>
        <a:bodyPr/>
        <a:lstStyle/>
        <a:p>
          <a:endParaRPr lang="en-US"/>
        </a:p>
      </dgm:t>
    </dgm:pt>
    <dgm:pt modelId="{12114267-F258-4409-AEB3-2E7AA7EE4937}" type="sibTrans" cxnId="{6AB304D7-0EC4-4087-9E44-F69C31A81FB4}">
      <dgm:prSet/>
      <dgm:spPr/>
      <dgm:t>
        <a:bodyPr/>
        <a:lstStyle/>
        <a:p>
          <a:endParaRPr lang="en-US"/>
        </a:p>
      </dgm:t>
    </dgm:pt>
    <dgm:pt modelId="{B7935C1F-8276-4778-A718-5BA43D86C190}" type="pres">
      <dgm:prSet presAssocID="{6C008A20-5E02-4E7D-B75A-6C5FD637B633}" presName="diagram" presStyleCnt="0">
        <dgm:presLayoutVars>
          <dgm:dir/>
          <dgm:resizeHandles val="exact"/>
        </dgm:presLayoutVars>
      </dgm:prSet>
      <dgm:spPr/>
    </dgm:pt>
    <dgm:pt modelId="{C2825E86-932A-4077-AA8F-8B1926ED0C54}" type="pres">
      <dgm:prSet presAssocID="{C98236B5-28F2-4F36-9931-42D1B5A4F510}" presName="node" presStyleLbl="node1" presStyleIdx="0" presStyleCnt="9">
        <dgm:presLayoutVars>
          <dgm:bulletEnabled val="1"/>
        </dgm:presLayoutVars>
      </dgm:prSet>
      <dgm:spPr/>
    </dgm:pt>
    <dgm:pt modelId="{D75036B9-ACBE-47DD-B8CF-AE99676FDC42}" type="pres">
      <dgm:prSet presAssocID="{4E6F012E-D2BD-4D7B-A605-3ED8352DDF33}" presName="sibTrans" presStyleCnt="0"/>
      <dgm:spPr/>
    </dgm:pt>
    <dgm:pt modelId="{3C9B737E-DAFF-4EB6-AB88-C9254FFD8042}" type="pres">
      <dgm:prSet presAssocID="{957E6CA8-5907-44BA-B330-DF592365CB4A}" presName="node" presStyleLbl="node1" presStyleIdx="1" presStyleCnt="9">
        <dgm:presLayoutVars>
          <dgm:bulletEnabled val="1"/>
        </dgm:presLayoutVars>
      </dgm:prSet>
      <dgm:spPr/>
    </dgm:pt>
    <dgm:pt modelId="{B01D04DE-FBF8-45D5-8379-09B5075F4B95}" type="pres">
      <dgm:prSet presAssocID="{20067285-C2C2-4D79-9C70-F68F3C559400}" presName="sibTrans" presStyleCnt="0"/>
      <dgm:spPr/>
    </dgm:pt>
    <dgm:pt modelId="{CFBE41AC-777A-4E14-B859-1A4FFD066800}" type="pres">
      <dgm:prSet presAssocID="{3456CC2F-DE86-4A96-9F31-E5EEAF711C2A}" presName="node" presStyleLbl="node1" presStyleIdx="2" presStyleCnt="9">
        <dgm:presLayoutVars>
          <dgm:bulletEnabled val="1"/>
        </dgm:presLayoutVars>
      </dgm:prSet>
      <dgm:spPr/>
    </dgm:pt>
    <dgm:pt modelId="{8901A06D-05A3-4410-A3DC-3C6CDDF53F8C}" type="pres">
      <dgm:prSet presAssocID="{F8000534-3E65-4DB1-B9B6-A59234B9DC7F}" presName="sibTrans" presStyleCnt="0"/>
      <dgm:spPr/>
    </dgm:pt>
    <dgm:pt modelId="{AB427E06-8AF0-43F5-8A4B-B48AC99DF828}" type="pres">
      <dgm:prSet presAssocID="{FCD66F35-ECBB-42FD-9C55-6D86577DDDC4}" presName="node" presStyleLbl="node1" presStyleIdx="3" presStyleCnt="9">
        <dgm:presLayoutVars>
          <dgm:bulletEnabled val="1"/>
        </dgm:presLayoutVars>
      </dgm:prSet>
      <dgm:spPr/>
    </dgm:pt>
    <dgm:pt modelId="{6C1BAB02-0F43-41FF-9B7E-15C16DD43284}" type="pres">
      <dgm:prSet presAssocID="{37B4D3C8-819B-4921-9413-C3D1553066FD}" presName="sibTrans" presStyleCnt="0"/>
      <dgm:spPr/>
    </dgm:pt>
    <dgm:pt modelId="{C585E59D-D68E-4076-8A6A-4E634E6911ED}" type="pres">
      <dgm:prSet presAssocID="{AEFFAC68-5D9F-4909-ADA4-DFB46D147C04}" presName="node" presStyleLbl="node1" presStyleIdx="4" presStyleCnt="9">
        <dgm:presLayoutVars>
          <dgm:bulletEnabled val="1"/>
        </dgm:presLayoutVars>
      </dgm:prSet>
      <dgm:spPr/>
    </dgm:pt>
    <dgm:pt modelId="{258B504C-BDC0-44D4-A146-CB4BB778B93A}" type="pres">
      <dgm:prSet presAssocID="{2FC64380-018E-4C4A-9E11-1BBCA0954241}" presName="sibTrans" presStyleCnt="0"/>
      <dgm:spPr/>
    </dgm:pt>
    <dgm:pt modelId="{3720E2AA-8884-4479-8624-C112FB46A13F}" type="pres">
      <dgm:prSet presAssocID="{76706259-CB32-455E-9AED-9E8A25F5ACBC}" presName="node" presStyleLbl="node1" presStyleIdx="5" presStyleCnt="9">
        <dgm:presLayoutVars>
          <dgm:bulletEnabled val="1"/>
        </dgm:presLayoutVars>
      </dgm:prSet>
      <dgm:spPr/>
    </dgm:pt>
    <dgm:pt modelId="{2336B1B7-C2A3-4620-ACE2-621569478E0C}" type="pres">
      <dgm:prSet presAssocID="{D9DE022E-EDE0-4A13-B407-EB23200799EC}" presName="sibTrans" presStyleCnt="0"/>
      <dgm:spPr/>
    </dgm:pt>
    <dgm:pt modelId="{94886FFA-A2B3-4040-B697-F86AD4BB7C45}" type="pres">
      <dgm:prSet presAssocID="{BC7537EC-951E-439A-B2F1-39D7ED4739A3}" presName="node" presStyleLbl="node1" presStyleIdx="6" presStyleCnt="9">
        <dgm:presLayoutVars>
          <dgm:bulletEnabled val="1"/>
        </dgm:presLayoutVars>
      </dgm:prSet>
      <dgm:spPr/>
    </dgm:pt>
    <dgm:pt modelId="{E83F1B9F-3A38-40F5-82B3-3C0821E14C60}" type="pres">
      <dgm:prSet presAssocID="{64CC104A-EAD0-4F64-A23B-AA52710B9861}" presName="sibTrans" presStyleCnt="0"/>
      <dgm:spPr/>
    </dgm:pt>
    <dgm:pt modelId="{C4712403-1CBC-42F5-8490-F39BC513ABD4}" type="pres">
      <dgm:prSet presAssocID="{01A7932A-0989-4F15-9BD1-AB797BF34771}" presName="node" presStyleLbl="node1" presStyleIdx="7" presStyleCnt="9">
        <dgm:presLayoutVars>
          <dgm:bulletEnabled val="1"/>
        </dgm:presLayoutVars>
      </dgm:prSet>
      <dgm:spPr/>
    </dgm:pt>
    <dgm:pt modelId="{E8E63B3A-252E-442C-85D1-7F20717231E2}" type="pres">
      <dgm:prSet presAssocID="{15604B51-1BF1-475B-8113-2D953EEC255D}" presName="sibTrans" presStyleCnt="0"/>
      <dgm:spPr/>
    </dgm:pt>
    <dgm:pt modelId="{E7386F1B-5647-4A95-A9F7-859DBECE0AAE}" type="pres">
      <dgm:prSet presAssocID="{3C7D9CA1-B1A1-453A-AA40-1E49854E8ECE}" presName="node" presStyleLbl="node1" presStyleIdx="8" presStyleCnt="9">
        <dgm:presLayoutVars>
          <dgm:bulletEnabled val="1"/>
        </dgm:presLayoutVars>
      </dgm:prSet>
      <dgm:spPr/>
    </dgm:pt>
  </dgm:ptLst>
  <dgm:cxnLst>
    <dgm:cxn modelId="{BB6D2121-1A03-41DF-A0AE-19F04DAD94D2}" srcId="{6C008A20-5E02-4E7D-B75A-6C5FD637B633}" destId="{3456CC2F-DE86-4A96-9F31-E5EEAF711C2A}" srcOrd="2" destOrd="0" parTransId="{2449FBFA-A2F5-42BC-AE7F-2BBA4CD01A58}" sibTransId="{F8000534-3E65-4DB1-B9B6-A59234B9DC7F}"/>
    <dgm:cxn modelId="{D1771F3C-1CF3-480D-8A34-7AE6D3D911A6}" type="presOf" srcId="{3456CC2F-DE86-4A96-9F31-E5EEAF711C2A}" destId="{CFBE41AC-777A-4E14-B859-1A4FFD066800}" srcOrd="0" destOrd="0" presId="urn:microsoft.com/office/officeart/2005/8/layout/default"/>
    <dgm:cxn modelId="{13A80C3E-4BA1-44A5-9091-49A1BB77AF5D}" type="presOf" srcId="{957E6CA8-5907-44BA-B330-DF592365CB4A}" destId="{3C9B737E-DAFF-4EB6-AB88-C9254FFD8042}" srcOrd="0" destOrd="0" presId="urn:microsoft.com/office/officeart/2005/8/layout/default"/>
    <dgm:cxn modelId="{72D24265-AF5D-4BEC-89DF-BD8C9FDFBD6C}" srcId="{6C008A20-5E02-4E7D-B75A-6C5FD637B633}" destId="{957E6CA8-5907-44BA-B330-DF592365CB4A}" srcOrd="1" destOrd="0" parTransId="{04A09D29-3303-427E-A813-1A533B1FE234}" sibTransId="{20067285-C2C2-4D79-9C70-F68F3C559400}"/>
    <dgm:cxn modelId="{89C00468-14F0-4502-96F0-35C70AB3B736}" srcId="{6C008A20-5E02-4E7D-B75A-6C5FD637B633}" destId="{BC7537EC-951E-439A-B2F1-39D7ED4739A3}" srcOrd="6" destOrd="0" parTransId="{042ED9F4-919E-48C6-904D-38B3F05BC897}" sibTransId="{64CC104A-EAD0-4F64-A23B-AA52710B9861}"/>
    <dgm:cxn modelId="{E2064F4B-E913-4A7F-B94C-721AED2B249A}" type="presOf" srcId="{76706259-CB32-455E-9AED-9E8A25F5ACBC}" destId="{3720E2AA-8884-4479-8624-C112FB46A13F}" srcOrd="0" destOrd="0" presId="urn:microsoft.com/office/officeart/2005/8/layout/default"/>
    <dgm:cxn modelId="{9B1C5850-6015-4DAC-8DD8-09FAF987363D}" type="presOf" srcId="{FCD66F35-ECBB-42FD-9C55-6D86577DDDC4}" destId="{AB427E06-8AF0-43F5-8A4B-B48AC99DF828}" srcOrd="0" destOrd="0" presId="urn:microsoft.com/office/officeart/2005/8/layout/default"/>
    <dgm:cxn modelId="{85943C53-D6F5-4529-958B-3C68AAC985AE}" srcId="{6C008A20-5E02-4E7D-B75A-6C5FD637B633}" destId="{FCD66F35-ECBB-42FD-9C55-6D86577DDDC4}" srcOrd="3" destOrd="0" parTransId="{9828AC6D-9CB9-4771-980F-24FAB3514FC4}" sibTransId="{37B4D3C8-819B-4921-9413-C3D1553066FD}"/>
    <dgm:cxn modelId="{2A04F477-68CA-40CF-AF61-07CA4297E5D3}" type="presOf" srcId="{BC7537EC-951E-439A-B2F1-39D7ED4739A3}" destId="{94886FFA-A2B3-4040-B697-F86AD4BB7C45}" srcOrd="0" destOrd="0" presId="urn:microsoft.com/office/officeart/2005/8/layout/default"/>
    <dgm:cxn modelId="{22DD82A0-BC6D-4CCF-B281-41DCF97CEF27}" type="presOf" srcId="{AEFFAC68-5D9F-4909-ADA4-DFB46D147C04}" destId="{C585E59D-D68E-4076-8A6A-4E634E6911ED}" srcOrd="0" destOrd="0" presId="urn:microsoft.com/office/officeart/2005/8/layout/default"/>
    <dgm:cxn modelId="{CDE442A3-5CB2-4EA7-9643-EEF1E69261CF}" srcId="{6C008A20-5E02-4E7D-B75A-6C5FD637B633}" destId="{AEFFAC68-5D9F-4909-ADA4-DFB46D147C04}" srcOrd="4" destOrd="0" parTransId="{7FF10C77-BE99-4051-8C57-1F41B00D7CA4}" sibTransId="{2FC64380-018E-4C4A-9E11-1BBCA0954241}"/>
    <dgm:cxn modelId="{A75C5DA5-CF20-4195-8681-EE8351014014}" srcId="{6C008A20-5E02-4E7D-B75A-6C5FD637B633}" destId="{76706259-CB32-455E-9AED-9E8A25F5ACBC}" srcOrd="5" destOrd="0" parTransId="{2C102857-F789-49A0-AB88-D8B44DA78F3B}" sibTransId="{D9DE022E-EDE0-4A13-B407-EB23200799EC}"/>
    <dgm:cxn modelId="{A45F04AF-9BBC-45E2-BB85-DF4FAC652017}" type="presOf" srcId="{3C7D9CA1-B1A1-453A-AA40-1E49854E8ECE}" destId="{E7386F1B-5647-4A95-A9F7-859DBECE0AAE}" srcOrd="0" destOrd="0" presId="urn:microsoft.com/office/officeart/2005/8/layout/default"/>
    <dgm:cxn modelId="{263EF4C7-4457-43F3-A561-8F0901857A33}" type="presOf" srcId="{6C008A20-5E02-4E7D-B75A-6C5FD637B633}" destId="{B7935C1F-8276-4778-A718-5BA43D86C190}" srcOrd="0" destOrd="0" presId="urn:microsoft.com/office/officeart/2005/8/layout/default"/>
    <dgm:cxn modelId="{1A31A5C9-697A-4687-8C32-70DF7D35307F}" type="presOf" srcId="{01A7932A-0989-4F15-9BD1-AB797BF34771}" destId="{C4712403-1CBC-42F5-8490-F39BC513ABD4}" srcOrd="0" destOrd="0" presId="urn:microsoft.com/office/officeart/2005/8/layout/default"/>
    <dgm:cxn modelId="{65BFEAD4-55DB-4C8A-8740-A9E9B6EA2F0C}" srcId="{6C008A20-5E02-4E7D-B75A-6C5FD637B633}" destId="{C98236B5-28F2-4F36-9931-42D1B5A4F510}" srcOrd="0" destOrd="0" parTransId="{DACB9089-656C-4CBB-96A2-00ADB8A1AC39}" sibTransId="{4E6F012E-D2BD-4D7B-A605-3ED8352DDF33}"/>
    <dgm:cxn modelId="{6AB304D7-0EC4-4087-9E44-F69C31A81FB4}" srcId="{6C008A20-5E02-4E7D-B75A-6C5FD637B633}" destId="{3C7D9CA1-B1A1-453A-AA40-1E49854E8ECE}" srcOrd="8" destOrd="0" parTransId="{3E21B915-C152-4D4A-BD1B-D939D6F6828B}" sibTransId="{12114267-F258-4409-AEB3-2E7AA7EE4937}"/>
    <dgm:cxn modelId="{A2FDA3E3-BE15-4372-929D-C52CEBD564C9}" srcId="{6C008A20-5E02-4E7D-B75A-6C5FD637B633}" destId="{01A7932A-0989-4F15-9BD1-AB797BF34771}" srcOrd="7" destOrd="0" parTransId="{A3CAEE42-5D69-45C8-B32D-0F5516324892}" sibTransId="{15604B51-1BF1-475B-8113-2D953EEC255D}"/>
    <dgm:cxn modelId="{D1BA28F8-9061-48EC-9304-CF2B1477D3DD}" type="presOf" srcId="{C98236B5-28F2-4F36-9931-42D1B5A4F510}" destId="{C2825E86-932A-4077-AA8F-8B1926ED0C54}" srcOrd="0" destOrd="0" presId="urn:microsoft.com/office/officeart/2005/8/layout/default"/>
    <dgm:cxn modelId="{B5A15EC0-C88A-4D51-B1FA-9A35ECFA5B9A}" type="presParOf" srcId="{B7935C1F-8276-4778-A718-5BA43D86C190}" destId="{C2825E86-932A-4077-AA8F-8B1926ED0C54}" srcOrd="0" destOrd="0" presId="urn:microsoft.com/office/officeart/2005/8/layout/default"/>
    <dgm:cxn modelId="{6C339418-B2AF-4DF0-BDC2-61C18676E215}" type="presParOf" srcId="{B7935C1F-8276-4778-A718-5BA43D86C190}" destId="{D75036B9-ACBE-47DD-B8CF-AE99676FDC42}" srcOrd="1" destOrd="0" presId="urn:microsoft.com/office/officeart/2005/8/layout/default"/>
    <dgm:cxn modelId="{700678A4-060A-469A-8331-123D636526B6}" type="presParOf" srcId="{B7935C1F-8276-4778-A718-5BA43D86C190}" destId="{3C9B737E-DAFF-4EB6-AB88-C9254FFD8042}" srcOrd="2" destOrd="0" presId="urn:microsoft.com/office/officeart/2005/8/layout/default"/>
    <dgm:cxn modelId="{3723CADF-E508-42F1-902C-E36F6FAB02E2}" type="presParOf" srcId="{B7935C1F-8276-4778-A718-5BA43D86C190}" destId="{B01D04DE-FBF8-45D5-8379-09B5075F4B95}" srcOrd="3" destOrd="0" presId="urn:microsoft.com/office/officeart/2005/8/layout/default"/>
    <dgm:cxn modelId="{DF64032B-51CA-4F8F-A0DD-9D4099595A40}" type="presParOf" srcId="{B7935C1F-8276-4778-A718-5BA43D86C190}" destId="{CFBE41AC-777A-4E14-B859-1A4FFD066800}" srcOrd="4" destOrd="0" presId="urn:microsoft.com/office/officeart/2005/8/layout/default"/>
    <dgm:cxn modelId="{361D37A6-2A69-449E-B078-ECD9FA350B7D}" type="presParOf" srcId="{B7935C1F-8276-4778-A718-5BA43D86C190}" destId="{8901A06D-05A3-4410-A3DC-3C6CDDF53F8C}" srcOrd="5" destOrd="0" presId="urn:microsoft.com/office/officeart/2005/8/layout/default"/>
    <dgm:cxn modelId="{6574DE1C-4651-4662-AC88-B3BEB569DAB4}" type="presParOf" srcId="{B7935C1F-8276-4778-A718-5BA43D86C190}" destId="{AB427E06-8AF0-43F5-8A4B-B48AC99DF828}" srcOrd="6" destOrd="0" presId="urn:microsoft.com/office/officeart/2005/8/layout/default"/>
    <dgm:cxn modelId="{68C3F3F4-23D3-42E6-9034-7BDD61D8E98C}" type="presParOf" srcId="{B7935C1F-8276-4778-A718-5BA43D86C190}" destId="{6C1BAB02-0F43-41FF-9B7E-15C16DD43284}" srcOrd="7" destOrd="0" presId="urn:microsoft.com/office/officeart/2005/8/layout/default"/>
    <dgm:cxn modelId="{D6B8888B-A908-46F7-83A0-AC285BAB447D}" type="presParOf" srcId="{B7935C1F-8276-4778-A718-5BA43D86C190}" destId="{C585E59D-D68E-4076-8A6A-4E634E6911ED}" srcOrd="8" destOrd="0" presId="urn:microsoft.com/office/officeart/2005/8/layout/default"/>
    <dgm:cxn modelId="{F8FCB808-828B-4356-B5FC-F82B4DF4B2D3}" type="presParOf" srcId="{B7935C1F-8276-4778-A718-5BA43D86C190}" destId="{258B504C-BDC0-44D4-A146-CB4BB778B93A}" srcOrd="9" destOrd="0" presId="urn:microsoft.com/office/officeart/2005/8/layout/default"/>
    <dgm:cxn modelId="{A648096A-F72F-4F2D-953D-BB97634AC6BF}" type="presParOf" srcId="{B7935C1F-8276-4778-A718-5BA43D86C190}" destId="{3720E2AA-8884-4479-8624-C112FB46A13F}" srcOrd="10" destOrd="0" presId="urn:microsoft.com/office/officeart/2005/8/layout/default"/>
    <dgm:cxn modelId="{47EBF8DF-D89E-4310-B9E3-504C5F958FAC}" type="presParOf" srcId="{B7935C1F-8276-4778-A718-5BA43D86C190}" destId="{2336B1B7-C2A3-4620-ACE2-621569478E0C}" srcOrd="11" destOrd="0" presId="urn:microsoft.com/office/officeart/2005/8/layout/default"/>
    <dgm:cxn modelId="{33F4C15C-39EA-4724-B051-FF1F73EAB0C8}" type="presParOf" srcId="{B7935C1F-8276-4778-A718-5BA43D86C190}" destId="{94886FFA-A2B3-4040-B697-F86AD4BB7C45}" srcOrd="12" destOrd="0" presId="urn:microsoft.com/office/officeart/2005/8/layout/default"/>
    <dgm:cxn modelId="{CC75170F-558A-4869-B24B-C54D189951F9}" type="presParOf" srcId="{B7935C1F-8276-4778-A718-5BA43D86C190}" destId="{E83F1B9F-3A38-40F5-82B3-3C0821E14C60}" srcOrd="13" destOrd="0" presId="urn:microsoft.com/office/officeart/2005/8/layout/default"/>
    <dgm:cxn modelId="{F34BA1A1-D054-42C5-96BE-356C017780B9}" type="presParOf" srcId="{B7935C1F-8276-4778-A718-5BA43D86C190}" destId="{C4712403-1CBC-42F5-8490-F39BC513ABD4}" srcOrd="14" destOrd="0" presId="urn:microsoft.com/office/officeart/2005/8/layout/default"/>
    <dgm:cxn modelId="{CDBA0407-9E0F-4910-9519-2A3747EE8DBA}" type="presParOf" srcId="{B7935C1F-8276-4778-A718-5BA43D86C190}" destId="{E8E63B3A-252E-442C-85D1-7F20717231E2}" srcOrd="15" destOrd="0" presId="urn:microsoft.com/office/officeart/2005/8/layout/default"/>
    <dgm:cxn modelId="{BDC16381-31BE-4BE9-83D4-F5C2BB69DBE6}" type="presParOf" srcId="{B7935C1F-8276-4778-A718-5BA43D86C190}" destId="{E7386F1B-5647-4A95-A9F7-859DBECE0AAE}"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52C1F9-B38C-4292-BBC0-5147D57A28A6}"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B31B92C0-0D49-4FC2-B584-FC0B2011DBE6}">
      <dgm:prSet custT="1"/>
      <dgm:spPr/>
      <dgm:t>
        <a:bodyPr/>
        <a:lstStyle/>
        <a:p>
          <a:r>
            <a:rPr lang="en-US" sz="2000" b="0" i="0" dirty="0"/>
            <a:t>Wear any personal protective equipment (PPE) that is required</a:t>
          </a:r>
          <a:endParaRPr lang="en-US" sz="2000" dirty="0"/>
        </a:p>
      </dgm:t>
    </dgm:pt>
    <dgm:pt modelId="{E03698D0-160C-484F-AA8B-9AEEBC304F5E}" type="parTrans" cxnId="{D0B42901-8606-4AD1-960F-AA38F9EFB6CE}">
      <dgm:prSet/>
      <dgm:spPr/>
      <dgm:t>
        <a:bodyPr/>
        <a:lstStyle/>
        <a:p>
          <a:endParaRPr lang="en-US"/>
        </a:p>
      </dgm:t>
    </dgm:pt>
    <dgm:pt modelId="{3DB68E56-23A0-4912-9C30-51034890EB56}" type="sibTrans" cxnId="{D0B42901-8606-4AD1-960F-AA38F9EFB6CE}">
      <dgm:prSet/>
      <dgm:spPr/>
      <dgm:t>
        <a:bodyPr/>
        <a:lstStyle/>
        <a:p>
          <a:endParaRPr lang="en-US"/>
        </a:p>
      </dgm:t>
    </dgm:pt>
    <dgm:pt modelId="{DDDE6387-4519-4735-A811-B4A70414B5BC}">
      <dgm:prSet/>
      <dgm:spPr/>
      <dgm:t>
        <a:bodyPr/>
        <a:lstStyle/>
        <a:p>
          <a:r>
            <a:rPr lang="en-US" b="0" i="0" dirty="0"/>
            <a:t>Follow policies and procedures</a:t>
          </a:r>
          <a:endParaRPr lang="en-US" dirty="0"/>
        </a:p>
      </dgm:t>
    </dgm:pt>
    <dgm:pt modelId="{250802C0-6959-4300-928D-249886F8BB96}" type="parTrans" cxnId="{F52B3817-1F80-4736-9CC9-1D0132DB05D7}">
      <dgm:prSet/>
      <dgm:spPr/>
      <dgm:t>
        <a:bodyPr/>
        <a:lstStyle/>
        <a:p>
          <a:endParaRPr lang="en-US"/>
        </a:p>
      </dgm:t>
    </dgm:pt>
    <dgm:pt modelId="{D98D2520-78A4-4742-AAE5-6FFDB386EEEF}" type="sibTrans" cxnId="{F52B3817-1F80-4736-9CC9-1D0132DB05D7}">
      <dgm:prSet/>
      <dgm:spPr/>
      <dgm:t>
        <a:bodyPr/>
        <a:lstStyle/>
        <a:p>
          <a:endParaRPr lang="en-US"/>
        </a:p>
      </dgm:t>
    </dgm:pt>
    <dgm:pt modelId="{8ACE102A-0E1F-438C-BE4B-C43B879E1792}">
      <dgm:prSet/>
      <dgm:spPr/>
      <dgm:t>
        <a:bodyPr/>
        <a:lstStyle/>
        <a:p>
          <a:r>
            <a:rPr lang="en-US" b="0" i="0" dirty="0"/>
            <a:t>Report unsafe activities</a:t>
          </a:r>
          <a:endParaRPr lang="en-US" dirty="0"/>
        </a:p>
      </dgm:t>
    </dgm:pt>
    <dgm:pt modelId="{F76FE5FA-21B0-407F-91CF-4BA0B3D6B629}" type="parTrans" cxnId="{8532A1A1-33CC-472C-964B-007FAC88D845}">
      <dgm:prSet/>
      <dgm:spPr/>
      <dgm:t>
        <a:bodyPr/>
        <a:lstStyle/>
        <a:p>
          <a:endParaRPr lang="en-US"/>
        </a:p>
      </dgm:t>
    </dgm:pt>
    <dgm:pt modelId="{40499524-D4C8-45CE-AD02-BB7EF0AA0EE9}" type="sibTrans" cxnId="{8532A1A1-33CC-472C-964B-007FAC88D845}">
      <dgm:prSet/>
      <dgm:spPr/>
      <dgm:t>
        <a:bodyPr/>
        <a:lstStyle/>
        <a:p>
          <a:endParaRPr lang="en-US"/>
        </a:p>
      </dgm:t>
    </dgm:pt>
    <dgm:pt modelId="{BD970F6F-87BA-41D7-A438-34067F3BD16F}">
      <dgm:prSet/>
      <dgm:spPr/>
      <dgm:t>
        <a:bodyPr/>
        <a:lstStyle/>
        <a:p>
          <a:r>
            <a:rPr lang="en-US" b="0" i="0" dirty="0"/>
            <a:t>Report unsafe situations or conditions</a:t>
          </a:r>
          <a:endParaRPr lang="en-US" dirty="0"/>
        </a:p>
      </dgm:t>
    </dgm:pt>
    <dgm:pt modelId="{E47DEB68-EBA4-47B1-9E18-60B9F818D3A7}" type="parTrans" cxnId="{733B0D91-4E98-4066-A589-FECA6749A671}">
      <dgm:prSet/>
      <dgm:spPr/>
      <dgm:t>
        <a:bodyPr/>
        <a:lstStyle/>
        <a:p>
          <a:endParaRPr lang="en-US"/>
        </a:p>
      </dgm:t>
    </dgm:pt>
    <dgm:pt modelId="{2D25E336-B034-4A7A-94A9-FB39A1366349}" type="sibTrans" cxnId="{733B0D91-4E98-4066-A589-FECA6749A671}">
      <dgm:prSet/>
      <dgm:spPr/>
      <dgm:t>
        <a:bodyPr/>
        <a:lstStyle/>
        <a:p>
          <a:endParaRPr lang="en-US"/>
        </a:p>
      </dgm:t>
    </dgm:pt>
    <dgm:pt modelId="{B453E8A6-28F6-4112-B1DC-8F25244884EA}">
      <dgm:prSet/>
      <dgm:spPr/>
      <dgm:t>
        <a:bodyPr/>
        <a:lstStyle/>
        <a:p>
          <a:r>
            <a:rPr lang="en-US" b="0" i="0" dirty="0"/>
            <a:t>Report accidents and near misses.</a:t>
          </a:r>
          <a:endParaRPr lang="en-US" dirty="0"/>
        </a:p>
      </dgm:t>
    </dgm:pt>
    <dgm:pt modelId="{68DBE4E9-950D-46C8-A326-E036FA79ADA7}" type="parTrans" cxnId="{D229B7EB-99D0-4354-AF28-B3761311AE0B}">
      <dgm:prSet/>
      <dgm:spPr/>
      <dgm:t>
        <a:bodyPr/>
        <a:lstStyle/>
        <a:p>
          <a:endParaRPr lang="en-US"/>
        </a:p>
      </dgm:t>
    </dgm:pt>
    <dgm:pt modelId="{057E54C3-582A-47CF-A3B3-FE84418E5807}" type="sibTrans" cxnId="{D229B7EB-99D0-4354-AF28-B3761311AE0B}">
      <dgm:prSet/>
      <dgm:spPr/>
      <dgm:t>
        <a:bodyPr/>
        <a:lstStyle/>
        <a:p>
          <a:endParaRPr lang="en-US"/>
        </a:p>
      </dgm:t>
    </dgm:pt>
    <dgm:pt modelId="{174C25FA-CD9C-42A8-B890-0F23EBCF6FC0}" type="pres">
      <dgm:prSet presAssocID="{8152C1F9-B38C-4292-BBC0-5147D57A28A6}" presName="diagram" presStyleCnt="0">
        <dgm:presLayoutVars>
          <dgm:dir/>
          <dgm:resizeHandles val="exact"/>
        </dgm:presLayoutVars>
      </dgm:prSet>
      <dgm:spPr/>
    </dgm:pt>
    <dgm:pt modelId="{690EBF6C-236F-478A-B608-AA715AD71B86}" type="pres">
      <dgm:prSet presAssocID="{B31B92C0-0D49-4FC2-B584-FC0B2011DBE6}" presName="node" presStyleLbl="node1" presStyleIdx="0" presStyleCnt="5">
        <dgm:presLayoutVars>
          <dgm:bulletEnabled val="1"/>
        </dgm:presLayoutVars>
      </dgm:prSet>
      <dgm:spPr/>
    </dgm:pt>
    <dgm:pt modelId="{83C8227A-B90F-4F4F-BF0B-6388CB8A0CEF}" type="pres">
      <dgm:prSet presAssocID="{3DB68E56-23A0-4912-9C30-51034890EB56}" presName="sibTrans" presStyleCnt="0"/>
      <dgm:spPr/>
    </dgm:pt>
    <dgm:pt modelId="{9D37F9CA-8DFA-43A6-8C7A-0E38A6B34A64}" type="pres">
      <dgm:prSet presAssocID="{DDDE6387-4519-4735-A811-B4A70414B5BC}" presName="node" presStyleLbl="node1" presStyleIdx="1" presStyleCnt="5">
        <dgm:presLayoutVars>
          <dgm:bulletEnabled val="1"/>
        </dgm:presLayoutVars>
      </dgm:prSet>
      <dgm:spPr/>
    </dgm:pt>
    <dgm:pt modelId="{1449D5F8-CA6B-416F-9CF6-4E1132D48FE7}" type="pres">
      <dgm:prSet presAssocID="{D98D2520-78A4-4742-AAE5-6FFDB386EEEF}" presName="sibTrans" presStyleCnt="0"/>
      <dgm:spPr/>
    </dgm:pt>
    <dgm:pt modelId="{9373368E-A9E0-48DF-A903-425ADD538F53}" type="pres">
      <dgm:prSet presAssocID="{8ACE102A-0E1F-438C-BE4B-C43B879E1792}" presName="node" presStyleLbl="node1" presStyleIdx="2" presStyleCnt="5">
        <dgm:presLayoutVars>
          <dgm:bulletEnabled val="1"/>
        </dgm:presLayoutVars>
      </dgm:prSet>
      <dgm:spPr/>
    </dgm:pt>
    <dgm:pt modelId="{3C7ACD31-7F8A-4D11-9DA3-7C6356DDC873}" type="pres">
      <dgm:prSet presAssocID="{40499524-D4C8-45CE-AD02-BB7EF0AA0EE9}" presName="sibTrans" presStyleCnt="0"/>
      <dgm:spPr/>
    </dgm:pt>
    <dgm:pt modelId="{71BA1C66-F76C-48B7-8276-EB23D5FE0211}" type="pres">
      <dgm:prSet presAssocID="{BD970F6F-87BA-41D7-A438-34067F3BD16F}" presName="node" presStyleLbl="node1" presStyleIdx="3" presStyleCnt="5">
        <dgm:presLayoutVars>
          <dgm:bulletEnabled val="1"/>
        </dgm:presLayoutVars>
      </dgm:prSet>
      <dgm:spPr/>
    </dgm:pt>
    <dgm:pt modelId="{4E4CDBA9-3852-43D2-B943-DE1493C51430}" type="pres">
      <dgm:prSet presAssocID="{2D25E336-B034-4A7A-94A9-FB39A1366349}" presName="sibTrans" presStyleCnt="0"/>
      <dgm:spPr/>
    </dgm:pt>
    <dgm:pt modelId="{5A9C46C6-3C61-4619-B454-DD8EAB8C28C3}" type="pres">
      <dgm:prSet presAssocID="{B453E8A6-28F6-4112-B1DC-8F25244884EA}" presName="node" presStyleLbl="node1" presStyleIdx="4" presStyleCnt="5">
        <dgm:presLayoutVars>
          <dgm:bulletEnabled val="1"/>
        </dgm:presLayoutVars>
      </dgm:prSet>
      <dgm:spPr/>
    </dgm:pt>
  </dgm:ptLst>
  <dgm:cxnLst>
    <dgm:cxn modelId="{D0B42901-8606-4AD1-960F-AA38F9EFB6CE}" srcId="{8152C1F9-B38C-4292-BBC0-5147D57A28A6}" destId="{B31B92C0-0D49-4FC2-B584-FC0B2011DBE6}" srcOrd="0" destOrd="0" parTransId="{E03698D0-160C-484F-AA8B-9AEEBC304F5E}" sibTransId="{3DB68E56-23A0-4912-9C30-51034890EB56}"/>
    <dgm:cxn modelId="{F52B3817-1F80-4736-9CC9-1D0132DB05D7}" srcId="{8152C1F9-B38C-4292-BBC0-5147D57A28A6}" destId="{DDDE6387-4519-4735-A811-B4A70414B5BC}" srcOrd="1" destOrd="0" parTransId="{250802C0-6959-4300-928D-249886F8BB96}" sibTransId="{D98D2520-78A4-4742-AAE5-6FFDB386EEEF}"/>
    <dgm:cxn modelId="{451F6224-BDDD-4FD7-964D-A5E55BD469E4}" type="presOf" srcId="{B31B92C0-0D49-4FC2-B584-FC0B2011DBE6}" destId="{690EBF6C-236F-478A-B608-AA715AD71B86}" srcOrd="0" destOrd="0" presId="urn:microsoft.com/office/officeart/2005/8/layout/default"/>
    <dgm:cxn modelId="{1B833B31-9380-47B9-8893-CBA3498C8A98}" type="presOf" srcId="{DDDE6387-4519-4735-A811-B4A70414B5BC}" destId="{9D37F9CA-8DFA-43A6-8C7A-0E38A6B34A64}" srcOrd="0" destOrd="0" presId="urn:microsoft.com/office/officeart/2005/8/layout/default"/>
    <dgm:cxn modelId="{2ACFC664-C5A0-4DA7-BEF6-89B461FCFA9B}" type="presOf" srcId="{B453E8A6-28F6-4112-B1DC-8F25244884EA}" destId="{5A9C46C6-3C61-4619-B454-DD8EAB8C28C3}" srcOrd="0" destOrd="0" presId="urn:microsoft.com/office/officeart/2005/8/layout/default"/>
    <dgm:cxn modelId="{733B0D91-4E98-4066-A589-FECA6749A671}" srcId="{8152C1F9-B38C-4292-BBC0-5147D57A28A6}" destId="{BD970F6F-87BA-41D7-A438-34067F3BD16F}" srcOrd="3" destOrd="0" parTransId="{E47DEB68-EBA4-47B1-9E18-60B9F818D3A7}" sibTransId="{2D25E336-B034-4A7A-94A9-FB39A1366349}"/>
    <dgm:cxn modelId="{8532A1A1-33CC-472C-964B-007FAC88D845}" srcId="{8152C1F9-B38C-4292-BBC0-5147D57A28A6}" destId="{8ACE102A-0E1F-438C-BE4B-C43B879E1792}" srcOrd="2" destOrd="0" parTransId="{F76FE5FA-21B0-407F-91CF-4BA0B3D6B629}" sibTransId="{40499524-D4C8-45CE-AD02-BB7EF0AA0EE9}"/>
    <dgm:cxn modelId="{1980A6A8-69F0-4680-8417-FED58E2FFB3A}" type="presOf" srcId="{8152C1F9-B38C-4292-BBC0-5147D57A28A6}" destId="{174C25FA-CD9C-42A8-B890-0F23EBCF6FC0}" srcOrd="0" destOrd="0" presId="urn:microsoft.com/office/officeart/2005/8/layout/default"/>
    <dgm:cxn modelId="{1AACADD6-7AB0-4887-93EF-C26B928FACE1}" type="presOf" srcId="{8ACE102A-0E1F-438C-BE4B-C43B879E1792}" destId="{9373368E-A9E0-48DF-A903-425ADD538F53}" srcOrd="0" destOrd="0" presId="urn:microsoft.com/office/officeart/2005/8/layout/default"/>
    <dgm:cxn modelId="{D229B7EB-99D0-4354-AF28-B3761311AE0B}" srcId="{8152C1F9-B38C-4292-BBC0-5147D57A28A6}" destId="{B453E8A6-28F6-4112-B1DC-8F25244884EA}" srcOrd="4" destOrd="0" parTransId="{68DBE4E9-950D-46C8-A326-E036FA79ADA7}" sibTransId="{057E54C3-582A-47CF-A3B3-FE84418E5807}"/>
    <dgm:cxn modelId="{B2105EFC-8695-41A5-A7D9-AF6EF59A4D04}" type="presOf" srcId="{BD970F6F-87BA-41D7-A438-34067F3BD16F}" destId="{71BA1C66-F76C-48B7-8276-EB23D5FE0211}" srcOrd="0" destOrd="0" presId="urn:microsoft.com/office/officeart/2005/8/layout/default"/>
    <dgm:cxn modelId="{A5DFF48B-ADD5-4CEA-ACC8-412C976973E0}" type="presParOf" srcId="{174C25FA-CD9C-42A8-B890-0F23EBCF6FC0}" destId="{690EBF6C-236F-478A-B608-AA715AD71B86}" srcOrd="0" destOrd="0" presId="urn:microsoft.com/office/officeart/2005/8/layout/default"/>
    <dgm:cxn modelId="{43ED7F65-7A9C-4116-A94F-7D4A365CD0ED}" type="presParOf" srcId="{174C25FA-CD9C-42A8-B890-0F23EBCF6FC0}" destId="{83C8227A-B90F-4F4F-BF0B-6388CB8A0CEF}" srcOrd="1" destOrd="0" presId="urn:microsoft.com/office/officeart/2005/8/layout/default"/>
    <dgm:cxn modelId="{14303DB7-8558-4202-AE75-7432D5D92176}" type="presParOf" srcId="{174C25FA-CD9C-42A8-B890-0F23EBCF6FC0}" destId="{9D37F9CA-8DFA-43A6-8C7A-0E38A6B34A64}" srcOrd="2" destOrd="0" presId="urn:microsoft.com/office/officeart/2005/8/layout/default"/>
    <dgm:cxn modelId="{F60160D4-0D96-413A-AB8D-DCFF901BD823}" type="presParOf" srcId="{174C25FA-CD9C-42A8-B890-0F23EBCF6FC0}" destId="{1449D5F8-CA6B-416F-9CF6-4E1132D48FE7}" srcOrd="3" destOrd="0" presId="urn:microsoft.com/office/officeart/2005/8/layout/default"/>
    <dgm:cxn modelId="{D392372C-6B18-416A-BB5E-3C155B7AB9CC}" type="presParOf" srcId="{174C25FA-CD9C-42A8-B890-0F23EBCF6FC0}" destId="{9373368E-A9E0-48DF-A903-425ADD538F53}" srcOrd="4" destOrd="0" presId="urn:microsoft.com/office/officeart/2005/8/layout/default"/>
    <dgm:cxn modelId="{232315C4-1652-4260-8AA3-89EEF6897354}" type="presParOf" srcId="{174C25FA-CD9C-42A8-B890-0F23EBCF6FC0}" destId="{3C7ACD31-7F8A-4D11-9DA3-7C6356DDC873}" srcOrd="5" destOrd="0" presId="urn:microsoft.com/office/officeart/2005/8/layout/default"/>
    <dgm:cxn modelId="{64EDEF77-359A-4A32-BB0C-B373CAFFAE1B}" type="presParOf" srcId="{174C25FA-CD9C-42A8-B890-0F23EBCF6FC0}" destId="{71BA1C66-F76C-48B7-8276-EB23D5FE0211}" srcOrd="6" destOrd="0" presId="urn:microsoft.com/office/officeart/2005/8/layout/default"/>
    <dgm:cxn modelId="{B8EA2C76-D877-49EE-B4FA-C1E0D2388214}" type="presParOf" srcId="{174C25FA-CD9C-42A8-B890-0F23EBCF6FC0}" destId="{4E4CDBA9-3852-43D2-B943-DE1493C51430}" srcOrd="7" destOrd="0" presId="urn:microsoft.com/office/officeart/2005/8/layout/default"/>
    <dgm:cxn modelId="{EBD680D5-B800-47EE-B981-E64809FB0900}" type="presParOf" srcId="{174C25FA-CD9C-42A8-B890-0F23EBCF6FC0}" destId="{5A9C46C6-3C61-4619-B454-DD8EAB8C28C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517A7BF-40C4-401C-97E1-B319A98422B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085397B-F31B-4C9F-A306-DE63AC2AE83C}">
      <dgm:prSet/>
      <dgm:spPr/>
      <dgm:t>
        <a:bodyPr/>
        <a:lstStyle/>
        <a:p>
          <a:pPr algn="ctr"/>
          <a:r>
            <a:rPr lang="en-US" b="1" i="0" dirty="0" err="1"/>
            <a:t>Organisation</a:t>
          </a:r>
          <a:endParaRPr lang="en-US" b="1" dirty="0"/>
        </a:p>
      </dgm:t>
    </dgm:pt>
    <dgm:pt modelId="{48E76CE3-33A7-4E2D-9C78-DFF46287598F}" type="parTrans" cxnId="{DD67C379-0543-4B64-A204-871039C3D976}">
      <dgm:prSet/>
      <dgm:spPr/>
      <dgm:t>
        <a:bodyPr/>
        <a:lstStyle/>
        <a:p>
          <a:endParaRPr lang="en-US"/>
        </a:p>
      </dgm:t>
    </dgm:pt>
    <dgm:pt modelId="{0A8C6F83-47B0-475C-A36C-81A794BEFF9D}" type="sibTrans" cxnId="{DD67C379-0543-4B64-A204-871039C3D976}">
      <dgm:prSet/>
      <dgm:spPr/>
      <dgm:t>
        <a:bodyPr/>
        <a:lstStyle/>
        <a:p>
          <a:endParaRPr lang="en-US"/>
        </a:p>
      </dgm:t>
    </dgm:pt>
    <dgm:pt modelId="{3C8EE403-EBB2-48DC-99C0-6342524F0508}">
      <dgm:prSet custT="1"/>
      <dgm:spPr/>
      <dgm:t>
        <a:bodyPr/>
        <a:lstStyle/>
        <a:p>
          <a:pPr algn="ctr"/>
          <a:r>
            <a:rPr lang="en-US" sz="1800" b="0" i="0" dirty="0"/>
            <a:t>It shall be the duty of every employer to ensure, so far as is reasonably practicable, the health, safety and welfare at work of all his/her employees </a:t>
          </a:r>
          <a:endParaRPr lang="en-US" sz="1800" dirty="0"/>
        </a:p>
      </dgm:t>
    </dgm:pt>
    <dgm:pt modelId="{2931902B-9B27-4D43-8835-A7E974D2C05F}" type="parTrans" cxnId="{62B30498-EE55-4567-8764-7A3CA7D9DC40}">
      <dgm:prSet/>
      <dgm:spPr/>
      <dgm:t>
        <a:bodyPr/>
        <a:lstStyle/>
        <a:p>
          <a:endParaRPr lang="en-US"/>
        </a:p>
      </dgm:t>
    </dgm:pt>
    <dgm:pt modelId="{CF2E9B8B-A784-470F-A057-AEB226678334}" type="sibTrans" cxnId="{62B30498-EE55-4567-8764-7A3CA7D9DC40}">
      <dgm:prSet/>
      <dgm:spPr/>
      <dgm:t>
        <a:bodyPr/>
        <a:lstStyle/>
        <a:p>
          <a:endParaRPr lang="en-US"/>
        </a:p>
      </dgm:t>
    </dgm:pt>
    <dgm:pt modelId="{4D82A37D-E8BB-49F8-A3DE-9BABC2B8F664}" type="pres">
      <dgm:prSet presAssocID="{2517A7BF-40C4-401C-97E1-B319A98422BD}" presName="linear" presStyleCnt="0">
        <dgm:presLayoutVars>
          <dgm:animLvl val="lvl"/>
          <dgm:resizeHandles val="exact"/>
        </dgm:presLayoutVars>
      </dgm:prSet>
      <dgm:spPr/>
    </dgm:pt>
    <dgm:pt modelId="{9C38A250-3EAA-4656-867A-E3463674FB24}" type="pres">
      <dgm:prSet presAssocID="{2085397B-F31B-4C9F-A306-DE63AC2AE83C}" presName="parentText" presStyleLbl="node1" presStyleIdx="0" presStyleCnt="2" custScaleY="42145" custLinFactNeighborX="-179" custLinFactNeighborY="22502">
        <dgm:presLayoutVars>
          <dgm:chMax val="0"/>
          <dgm:bulletEnabled val="1"/>
        </dgm:presLayoutVars>
      </dgm:prSet>
      <dgm:spPr/>
    </dgm:pt>
    <dgm:pt modelId="{72107385-4E78-46BF-B423-1748C64E71B6}" type="pres">
      <dgm:prSet presAssocID="{0A8C6F83-47B0-475C-A36C-81A794BEFF9D}" presName="spacer" presStyleCnt="0"/>
      <dgm:spPr/>
    </dgm:pt>
    <dgm:pt modelId="{9AF05087-EA9A-4161-9DF0-93C61B42B060}" type="pres">
      <dgm:prSet presAssocID="{3C8EE403-EBB2-48DC-99C0-6342524F0508}" presName="parentText" presStyleLbl="node1" presStyleIdx="1" presStyleCnt="2">
        <dgm:presLayoutVars>
          <dgm:chMax val="0"/>
          <dgm:bulletEnabled val="1"/>
        </dgm:presLayoutVars>
      </dgm:prSet>
      <dgm:spPr/>
    </dgm:pt>
  </dgm:ptLst>
  <dgm:cxnLst>
    <dgm:cxn modelId="{D45A6C6B-D404-4736-A117-9DDC404331C2}" type="presOf" srcId="{3C8EE403-EBB2-48DC-99C0-6342524F0508}" destId="{9AF05087-EA9A-4161-9DF0-93C61B42B060}" srcOrd="0" destOrd="0" presId="urn:microsoft.com/office/officeart/2005/8/layout/vList2"/>
    <dgm:cxn modelId="{2676F478-E294-44BA-910E-0B5DD3A8F635}" type="presOf" srcId="{2085397B-F31B-4C9F-A306-DE63AC2AE83C}" destId="{9C38A250-3EAA-4656-867A-E3463674FB24}" srcOrd="0" destOrd="0" presId="urn:microsoft.com/office/officeart/2005/8/layout/vList2"/>
    <dgm:cxn modelId="{DD67C379-0543-4B64-A204-871039C3D976}" srcId="{2517A7BF-40C4-401C-97E1-B319A98422BD}" destId="{2085397B-F31B-4C9F-A306-DE63AC2AE83C}" srcOrd="0" destOrd="0" parTransId="{48E76CE3-33A7-4E2D-9C78-DFF46287598F}" sibTransId="{0A8C6F83-47B0-475C-A36C-81A794BEFF9D}"/>
    <dgm:cxn modelId="{62B30498-EE55-4567-8764-7A3CA7D9DC40}" srcId="{2517A7BF-40C4-401C-97E1-B319A98422BD}" destId="{3C8EE403-EBB2-48DC-99C0-6342524F0508}" srcOrd="1" destOrd="0" parTransId="{2931902B-9B27-4D43-8835-A7E974D2C05F}" sibTransId="{CF2E9B8B-A784-470F-A057-AEB226678334}"/>
    <dgm:cxn modelId="{F55C63A7-F1D7-4FBA-9ABA-334FC6A3171C}" type="presOf" srcId="{2517A7BF-40C4-401C-97E1-B319A98422BD}" destId="{4D82A37D-E8BB-49F8-A3DE-9BABC2B8F664}" srcOrd="0" destOrd="0" presId="urn:microsoft.com/office/officeart/2005/8/layout/vList2"/>
    <dgm:cxn modelId="{E70FD9B9-A690-460D-A577-EAAB46659523}" type="presParOf" srcId="{4D82A37D-E8BB-49F8-A3DE-9BABC2B8F664}" destId="{9C38A250-3EAA-4656-867A-E3463674FB24}" srcOrd="0" destOrd="0" presId="urn:microsoft.com/office/officeart/2005/8/layout/vList2"/>
    <dgm:cxn modelId="{EE55EFC7-EB99-4F84-9D46-AC627344A80B}" type="presParOf" srcId="{4D82A37D-E8BB-49F8-A3DE-9BABC2B8F664}" destId="{72107385-4E78-46BF-B423-1748C64E71B6}" srcOrd="1" destOrd="0" presId="urn:microsoft.com/office/officeart/2005/8/layout/vList2"/>
    <dgm:cxn modelId="{89CD5E72-EF7A-48DE-BF7D-4E21D69531F4}" type="presParOf" srcId="{4D82A37D-E8BB-49F8-A3DE-9BABC2B8F664}" destId="{9AF05087-EA9A-4161-9DF0-93C61B42B060}"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26D581-20F4-4352-A96F-9CD6C8BA9A50}"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11F913CE-10AF-41B3-A44A-5E49F55D766B}">
      <dgm:prSet/>
      <dgm:spPr/>
      <dgm:t>
        <a:bodyPr/>
        <a:lstStyle/>
        <a:p>
          <a:r>
            <a:rPr lang="en-US" b="1" i="0" dirty="0"/>
            <a:t>To prevent/</a:t>
          </a:r>
          <a:r>
            <a:rPr lang="en-US" b="1" i="0" dirty="0" err="1"/>
            <a:t>minimise</a:t>
          </a:r>
          <a:r>
            <a:rPr lang="en-US" b="1" i="0" dirty="0"/>
            <a:t> risks and incidents</a:t>
          </a:r>
          <a:endParaRPr lang="en-US" b="1" dirty="0"/>
        </a:p>
      </dgm:t>
    </dgm:pt>
    <dgm:pt modelId="{AD90D0EA-2160-4776-9131-59502C0C9908}" type="parTrans" cxnId="{EBBF55EB-4624-4653-ADA0-C5C93B32FEA4}">
      <dgm:prSet/>
      <dgm:spPr/>
      <dgm:t>
        <a:bodyPr/>
        <a:lstStyle/>
        <a:p>
          <a:endParaRPr lang="en-US"/>
        </a:p>
      </dgm:t>
    </dgm:pt>
    <dgm:pt modelId="{EAA59248-BDD4-490D-B40A-FEB2299586CF}" type="sibTrans" cxnId="{EBBF55EB-4624-4653-ADA0-C5C93B32FEA4}">
      <dgm:prSet/>
      <dgm:spPr/>
      <dgm:t>
        <a:bodyPr/>
        <a:lstStyle/>
        <a:p>
          <a:endParaRPr lang="en-US"/>
        </a:p>
      </dgm:t>
    </dgm:pt>
    <dgm:pt modelId="{052440CF-9490-4C98-9998-940D21C2F6C5}">
      <dgm:prSet/>
      <dgm:spPr/>
      <dgm:t>
        <a:bodyPr/>
        <a:lstStyle/>
        <a:p>
          <a:r>
            <a:rPr lang="en-US" b="1" i="0" dirty="0"/>
            <a:t>To learn from mistakes and make the appropriate change to prevent it from happening again</a:t>
          </a:r>
          <a:endParaRPr lang="en-US" b="1" dirty="0"/>
        </a:p>
      </dgm:t>
    </dgm:pt>
    <dgm:pt modelId="{72828CF2-46E6-4BA8-AD80-FBE5324F2B90}" type="parTrans" cxnId="{32A57B14-A5C0-4AFF-B698-906866C66083}">
      <dgm:prSet/>
      <dgm:spPr/>
      <dgm:t>
        <a:bodyPr/>
        <a:lstStyle/>
        <a:p>
          <a:endParaRPr lang="en-US"/>
        </a:p>
      </dgm:t>
    </dgm:pt>
    <dgm:pt modelId="{B5CCC556-D1CC-4D02-AA29-FF1FF04F51FF}" type="sibTrans" cxnId="{32A57B14-A5C0-4AFF-B698-906866C66083}">
      <dgm:prSet/>
      <dgm:spPr/>
      <dgm:t>
        <a:bodyPr/>
        <a:lstStyle/>
        <a:p>
          <a:endParaRPr lang="en-US"/>
        </a:p>
      </dgm:t>
    </dgm:pt>
    <dgm:pt modelId="{673444EF-FFCF-41AB-8D1F-E1D8432B5BA4}">
      <dgm:prSet/>
      <dgm:spPr/>
      <dgm:t>
        <a:bodyPr/>
        <a:lstStyle/>
        <a:p>
          <a:r>
            <a:rPr lang="en-US" b="1" i="0" dirty="0"/>
            <a:t>For a safer working environment</a:t>
          </a:r>
          <a:endParaRPr lang="en-US" b="1" dirty="0"/>
        </a:p>
      </dgm:t>
    </dgm:pt>
    <dgm:pt modelId="{83A09CA3-4D24-4709-90AD-A3A8B37E6174}" type="parTrans" cxnId="{24D1C39C-2D5C-43D1-8BB8-4CC6CBF0C61F}">
      <dgm:prSet/>
      <dgm:spPr/>
      <dgm:t>
        <a:bodyPr/>
        <a:lstStyle/>
        <a:p>
          <a:endParaRPr lang="en-US"/>
        </a:p>
      </dgm:t>
    </dgm:pt>
    <dgm:pt modelId="{19DAD834-1512-413C-BBF2-62E423AF41ED}" type="sibTrans" cxnId="{24D1C39C-2D5C-43D1-8BB8-4CC6CBF0C61F}">
      <dgm:prSet/>
      <dgm:spPr/>
      <dgm:t>
        <a:bodyPr/>
        <a:lstStyle/>
        <a:p>
          <a:endParaRPr lang="en-US"/>
        </a:p>
      </dgm:t>
    </dgm:pt>
    <dgm:pt modelId="{B9425DE0-A360-4590-9237-1F8244677B32}">
      <dgm:prSet/>
      <dgm:spPr/>
      <dgm:t>
        <a:bodyPr/>
        <a:lstStyle/>
        <a:p>
          <a:r>
            <a:rPr lang="en-US" b="1" i="0" dirty="0"/>
            <a:t>To comply with legislation</a:t>
          </a:r>
          <a:endParaRPr lang="en-US" b="1" dirty="0"/>
        </a:p>
      </dgm:t>
    </dgm:pt>
    <dgm:pt modelId="{908EFEBE-6202-4C38-BC5F-F7B47F33A2C2}" type="parTrans" cxnId="{31A1D3AA-9796-4929-BF73-E070E9E2C175}">
      <dgm:prSet/>
      <dgm:spPr/>
      <dgm:t>
        <a:bodyPr/>
        <a:lstStyle/>
        <a:p>
          <a:endParaRPr lang="en-US"/>
        </a:p>
      </dgm:t>
    </dgm:pt>
    <dgm:pt modelId="{ED973D6E-4149-4631-94A6-087D088C648B}" type="sibTrans" cxnId="{31A1D3AA-9796-4929-BF73-E070E9E2C175}">
      <dgm:prSet/>
      <dgm:spPr/>
      <dgm:t>
        <a:bodyPr/>
        <a:lstStyle/>
        <a:p>
          <a:endParaRPr lang="en-US"/>
        </a:p>
      </dgm:t>
    </dgm:pt>
    <dgm:pt modelId="{149B0568-7E35-49EC-856A-4D3B19F742AA}">
      <dgm:prSet/>
      <dgm:spPr/>
      <dgm:t>
        <a:bodyPr/>
        <a:lstStyle/>
        <a:p>
          <a:r>
            <a:rPr lang="en-US" b="1" i="0" dirty="0"/>
            <a:t>To comply with the </a:t>
          </a:r>
          <a:r>
            <a:rPr lang="en-US" b="1" i="0" dirty="0" err="1"/>
            <a:t>organisation’s</a:t>
          </a:r>
          <a:r>
            <a:rPr lang="en-US" b="1" i="0" dirty="0"/>
            <a:t> policies</a:t>
          </a:r>
          <a:endParaRPr lang="en-US" b="1" dirty="0"/>
        </a:p>
      </dgm:t>
    </dgm:pt>
    <dgm:pt modelId="{5BCBF7EE-EC58-46BD-A46D-147486948CC1}" type="parTrans" cxnId="{C3D36BA2-5F9D-4A46-BA86-8D6050CE6E71}">
      <dgm:prSet/>
      <dgm:spPr/>
      <dgm:t>
        <a:bodyPr/>
        <a:lstStyle/>
        <a:p>
          <a:endParaRPr lang="en-US"/>
        </a:p>
      </dgm:t>
    </dgm:pt>
    <dgm:pt modelId="{12AC5516-A4B7-47AF-80F2-B1D6BC9A8C51}" type="sibTrans" cxnId="{C3D36BA2-5F9D-4A46-BA86-8D6050CE6E71}">
      <dgm:prSet/>
      <dgm:spPr/>
      <dgm:t>
        <a:bodyPr/>
        <a:lstStyle/>
        <a:p>
          <a:endParaRPr lang="en-US"/>
        </a:p>
      </dgm:t>
    </dgm:pt>
    <dgm:pt modelId="{9E41A69B-C2CE-473C-8C5D-8B0F59957198}">
      <dgm:prSet/>
      <dgm:spPr/>
      <dgm:t>
        <a:bodyPr/>
        <a:lstStyle/>
        <a:p>
          <a:r>
            <a:rPr lang="en-US" b="1" i="0" dirty="0"/>
            <a:t>To maintain a record of events and actions</a:t>
          </a:r>
          <a:endParaRPr lang="en-US" b="1" dirty="0"/>
        </a:p>
      </dgm:t>
    </dgm:pt>
    <dgm:pt modelId="{4A2C64E8-5794-4A23-8A68-79124C8DFF96}" type="parTrans" cxnId="{49F89563-5680-4989-BCCC-7E1DF2417485}">
      <dgm:prSet/>
      <dgm:spPr/>
      <dgm:t>
        <a:bodyPr/>
        <a:lstStyle/>
        <a:p>
          <a:endParaRPr lang="en-US"/>
        </a:p>
      </dgm:t>
    </dgm:pt>
    <dgm:pt modelId="{839277BE-F954-45D1-B672-6FE0EDA5F230}" type="sibTrans" cxnId="{49F89563-5680-4989-BCCC-7E1DF2417485}">
      <dgm:prSet/>
      <dgm:spPr/>
      <dgm:t>
        <a:bodyPr/>
        <a:lstStyle/>
        <a:p>
          <a:endParaRPr lang="en-US"/>
        </a:p>
      </dgm:t>
    </dgm:pt>
    <dgm:pt modelId="{52881C56-72C9-48BC-87FF-3BED89213EF2}">
      <dgm:prSet/>
      <dgm:spPr/>
      <dgm:t>
        <a:bodyPr/>
        <a:lstStyle/>
        <a:p>
          <a:r>
            <a:rPr lang="en-US" b="1" i="0" dirty="0"/>
            <a:t>To identify trends</a:t>
          </a:r>
          <a:endParaRPr lang="en-US" b="1" dirty="0"/>
        </a:p>
      </dgm:t>
    </dgm:pt>
    <dgm:pt modelId="{DA77320B-F4F5-46E5-AE80-4D5174908628}" type="parTrans" cxnId="{5F913398-60A2-450A-951F-EAD48D88787E}">
      <dgm:prSet/>
      <dgm:spPr/>
      <dgm:t>
        <a:bodyPr/>
        <a:lstStyle/>
        <a:p>
          <a:endParaRPr lang="en-US"/>
        </a:p>
      </dgm:t>
    </dgm:pt>
    <dgm:pt modelId="{1A42FC5F-DF3C-448C-BC75-B6F87B5E3F95}" type="sibTrans" cxnId="{5F913398-60A2-450A-951F-EAD48D88787E}">
      <dgm:prSet/>
      <dgm:spPr/>
      <dgm:t>
        <a:bodyPr/>
        <a:lstStyle/>
        <a:p>
          <a:endParaRPr lang="en-US"/>
        </a:p>
      </dgm:t>
    </dgm:pt>
    <dgm:pt modelId="{6821DE92-679B-474C-B644-D657239ECFDD}">
      <dgm:prSet/>
      <dgm:spPr/>
      <dgm:t>
        <a:bodyPr/>
        <a:lstStyle/>
        <a:p>
          <a:r>
            <a:rPr lang="en-US" b="1" i="0" dirty="0"/>
            <a:t>To encourage openness and fairness</a:t>
          </a:r>
          <a:endParaRPr lang="en-US" b="1" dirty="0"/>
        </a:p>
      </dgm:t>
    </dgm:pt>
    <dgm:pt modelId="{E718C812-6E18-46FC-A6F3-89D6133EE961}" type="parTrans" cxnId="{90F3350A-B03B-4C4A-8B10-78AFF201241A}">
      <dgm:prSet/>
      <dgm:spPr/>
      <dgm:t>
        <a:bodyPr/>
        <a:lstStyle/>
        <a:p>
          <a:endParaRPr lang="en-US"/>
        </a:p>
      </dgm:t>
    </dgm:pt>
    <dgm:pt modelId="{64590C8C-D58F-496B-9654-B9FD1C60C647}" type="sibTrans" cxnId="{90F3350A-B03B-4C4A-8B10-78AFF201241A}">
      <dgm:prSet/>
      <dgm:spPr/>
      <dgm:t>
        <a:bodyPr/>
        <a:lstStyle/>
        <a:p>
          <a:endParaRPr lang="en-US"/>
        </a:p>
      </dgm:t>
    </dgm:pt>
    <dgm:pt modelId="{51FA6BE5-003B-4AB0-88DD-15D3BD2951A8}">
      <dgm:prSet/>
      <dgm:spPr/>
      <dgm:t>
        <a:bodyPr/>
        <a:lstStyle/>
        <a:p>
          <a:r>
            <a:rPr lang="en-US" b="1" i="0" dirty="0"/>
            <a:t>Refer to your local policies and procedures for reporting procedures</a:t>
          </a:r>
          <a:r>
            <a:rPr lang="en-US" b="0" i="0" dirty="0"/>
            <a:t> </a:t>
          </a:r>
          <a:endParaRPr lang="en-US" dirty="0"/>
        </a:p>
      </dgm:t>
    </dgm:pt>
    <dgm:pt modelId="{5EDB3EDF-E628-457A-BA20-D1C71A7DB28A}" type="parTrans" cxnId="{D480E0F7-11D7-47C2-94BF-DE41FCED5A72}">
      <dgm:prSet/>
      <dgm:spPr/>
      <dgm:t>
        <a:bodyPr/>
        <a:lstStyle/>
        <a:p>
          <a:endParaRPr lang="en-US"/>
        </a:p>
      </dgm:t>
    </dgm:pt>
    <dgm:pt modelId="{B470E201-4446-45DB-B53C-EAA42B8062D3}" type="sibTrans" cxnId="{D480E0F7-11D7-47C2-94BF-DE41FCED5A72}">
      <dgm:prSet/>
      <dgm:spPr/>
      <dgm:t>
        <a:bodyPr/>
        <a:lstStyle/>
        <a:p>
          <a:endParaRPr lang="en-US"/>
        </a:p>
      </dgm:t>
    </dgm:pt>
    <dgm:pt modelId="{6C65AFBA-A7B6-44EA-9BAB-0E82C77B66C2}" type="pres">
      <dgm:prSet presAssocID="{7A26D581-20F4-4352-A96F-9CD6C8BA9A50}" presName="linear" presStyleCnt="0">
        <dgm:presLayoutVars>
          <dgm:animLvl val="lvl"/>
          <dgm:resizeHandles val="exact"/>
        </dgm:presLayoutVars>
      </dgm:prSet>
      <dgm:spPr/>
    </dgm:pt>
    <dgm:pt modelId="{F7433510-45F1-4158-A233-EFAAE8DF3A62}" type="pres">
      <dgm:prSet presAssocID="{11F913CE-10AF-41B3-A44A-5E49F55D766B}" presName="parentText" presStyleLbl="node1" presStyleIdx="0" presStyleCnt="9">
        <dgm:presLayoutVars>
          <dgm:chMax val="0"/>
          <dgm:bulletEnabled val="1"/>
        </dgm:presLayoutVars>
      </dgm:prSet>
      <dgm:spPr/>
    </dgm:pt>
    <dgm:pt modelId="{D8BF0DFE-CED9-44CE-9D02-939C85DEB22F}" type="pres">
      <dgm:prSet presAssocID="{EAA59248-BDD4-490D-B40A-FEB2299586CF}" presName="spacer" presStyleCnt="0"/>
      <dgm:spPr/>
    </dgm:pt>
    <dgm:pt modelId="{276011B1-2C47-46F6-B496-D735CD8D1447}" type="pres">
      <dgm:prSet presAssocID="{052440CF-9490-4C98-9998-940D21C2F6C5}" presName="parentText" presStyleLbl="node1" presStyleIdx="1" presStyleCnt="9">
        <dgm:presLayoutVars>
          <dgm:chMax val="0"/>
          <dgm:bulletEnabled val="1"/>
        </dgm:presLayoutVars>
      </dgm:prSet>
      <dgm:spPr/>
    </dgm:pt>
    <dgm:pt modelId="{BC753620-863A-4A4E-9596-2CE3BB766CAC}" type="pres">
      <dgm:prSet presAssocID="{B5CCC556-D1CC-4D02-AA29-FF1FF04F51FF}" presName="spacer" presStyleCnt="0"/>
      <dgm:spPr/>
    </dgm:pt>
    <dgm:pt modelId="{04F52580-C9F0-4DC6-BF83-40239F1AFE0E}" type="pres">
      <dgm:prSet presAssocID="{673444EF-FFCF-41AB-8D1F-E1D8432B5BA4}" presName="parentText" presStyleLbl="node1" presStyleIdx="2" presStyleCnt="9">
        <dgm:presLayoutVars>
          <dgm:chMax val="0"/>
          <dgm:bulletEnabled val="1"/>
        </dgm:presLayoutVars>
      </dgm:prSet>
      <dgm:spPr/>
    </dgm:pt>
    <dgm:pt modelId="{9BA226E8-FB98-45AE-ACA6-5D4B45E65D09}" type="pres">
      <dgm:prSet presAssocID="{19DAD834-1512-413C-BBF2-62E423AF41ED}" presName="spacer" presStyleCnt="0"/>
      <dgm:spPr/>
    </dgm:pt>
    <dgm:pt modelId="{86350324-A0C0-44D0-8D13-DF65D283C18F}" type="pres">
      <dgm:prSet presAssocID="{B9425DE0-A360-4590-9237-1F8244677B32}" presName="parentText" presStyleLbl="node1" presStyleIdx="3" presStyleCnt="9">
        <dgm:presLayoutVars>
          <dgm:chMax val="0"/>
          <dgm:bulletEnabled val="1"/>
        </dgm:presLayoutVars>
      </dgm:prSet>
      <dgm:spPr/>
    </dgm:pt>
    <dgm:pt modelId="{E5A38214-0FA5-446D-AF2D-86A4200E8743}" type="pres">
      <dgm:prSet presAssocID="{ED973D6E-4149-4631-94A6-087D088C648B}" presName="spacer" presStyleCnt="0"/>
      <dgm:spPr/>
    </dgm:pt>
    <dgm:pt modelId="{340ABC1F-545A-4429-9F16-EDB613BDDC8B}" type="pres">
      <dgm:prSet presAssocID="{149B0568-7E35-49EC-856A-4D3B19F742AA}" presName="parentText" presStyleLbl="node1" presStyleIdx="4" presStyleCnt="9">
        <dgm:presLayoutVars>
          <dgm:chMax val="0"/>
          <dgm:bulletEnabled val="1"/>
        </dgm:presLayoutVars>
      </dgm:prSet>
      <dgm:spPr/>
    </dgm:pt>
    <dgm:pt modelId="{CD5A1AA9-20CA-489E-8174-A3F519AB0A0B}" type="pres">
      <dgm:prSet presAssocID="{12AC5516-A4B7-47AF-80F2-B1D6BC9A8C51}" presName="spacer" presStyleCnt="0"/>
      <dgm:spPr/>
    </dgm:pt>
    <dgm:pt modelId="{EA83FD20-E9EA-474D-95B2-3EB84B55C86A}" type="pres">
      <dgm:prSet presAssocID="{9E41A69B-C2CE-473C-8C5D-8B0F59957198}" presName="parentText" presStyleLbl="node1" presStyleIdx="5" presStyleCnt="9">
        <dgm:presLayoutVars>
          <dgm:chMax val="0"/>
          <dgm:bulletEnabled val="1"/>
        </dgm:presLayoutVars>
      </dgm:prSet>
      <dgm:spPr/>
    </dgm:pt>
    <dgm:pt modelId="{7D90C51B-F834-41B3-8D83-7FBBF8A132D7}" type="pres">
      <dgm:prSet presAssocID="{839277BE-F954-45D1-B672-6FE0EDA5F230}" presName="spacer" presStyleCnt="0"/>
      <dgm:spPr/>
    </dgm:pt>
    <dgm:pt modelId="{3D7CDE5D-6D55-42B8-8D4B-5D4DED04996D}" type="pres">
      <dgm:prSet presAssocID="{52881C56-72C9-48BC-87FF-3BED89213EF2}" presName="parentText" presStyleLbl="node1" presStyleIdx="6" presStyleCnt="9">
        <dgm:presLayoutVars>
          <dgm:chMax val="0"/>
          <dgm:bulletEnabled val="1"/>
        </dgm:presLayoutVars>
      </dgm:prSet>
      <dgm:spPr/>
    </dgm:pt>
    <dgm:pt modelId="{3679349B-3E9E-4BDD-948A-D9DFBA4DE0D3}" type="pres">
      <dgm:prSet presAssocID="{1A42FC5F-DF3C-448C-BC75-B6F87B5E3F95}" presName="spacer" presStyleCnt="0"/>
      <dgm:spPr/>
    </dgm:pt>
    <dgm:pt modelId="{1934EBF0-123D-4E9A-8F30-8A574960623D}" type="pres">
      <dgm:prSet presAssocID="{6821DE92-679B-474C-B644-D657239ECFDD}" presName="parentText" presStyleLbl="node1" presStyleIdx="7" presStyleCnt="9">
        <dgm:presLayoutVars>
          <dgm:chMax val="0"/>
          <dgm:bulletEnabled val="1"/>
        </dgm:presLayoutVars>
      </dgm:prSet>
      <dgm:spPr/>
    </dgm:pt>
    <dgm:pt modelId="{D96473D5-7573-4B55-8BB5-A25C378B2A23}" type="pres">
      <dgm:prSet presAssocID="{64590C8C-D58F-496B-9654-B9FD1C60C647}" presName="spacer" presStyleCnt="0"/>
      <dgm:spPr/>
    </dgm:pt>
    <dgm:pt modelId="{DEF07D71-3254-4DDD-97E5-0957E9FE2AC4}" type="pres">
      <dgm:prSet presAssocID="{51FA6BE5-003B-4AB0-88DD-15D3BD2951A8}" presName="parentText" presStyleLbl="node1" presStyleIdx="8" presStyleCnt="9">
        <dgm:presLayoutVars>
          <dgm:chMax val="0"/>
          <dgm:bulletEnabled val="1"/>
        </dgm:presLayoutVars>
      </dgm:prSet>
      <dgm:spPr/>
    </dgm:pt>
  </dgm:ptLst>
  <dgm:cxnLst>
    <dgm:cxn modelId="{1D041207-CF83-4070-9635-51F29016702E}" type="presOf" srcId="{9E41A69B-C2CE-473C-8C5D-8B0F59957198}" destId="{EA83FD20-E9EA-474D-95B2-3EB84B55C86A}" srcOrd="0" destOrd="0" presId="urn:microsoft.com/office/officeart/2005/8/layout/vList2"/>
    <dgm:cxn modelId="{90F3350A-B03B-4C4A-8B10-78AFF201241A}" srcId="{7A26D581-20F4-4352-A96F-9CD6C8BA9A50}" destId="{6821DE92-679B-474C-B644-D657239ECFDD}" srcOrd="7" destOrd="0" parTransId="{E718C812-6E18-46FC-A6F3-89D6133EE961}" sibTransId="{64590C8C-D58F-496B-9654-B9FD1C60C647}"/>
    <dgm:cxn modelId="{32A57B14-A5C0-4AFF-B698-906866C66083}" srcId="{7A26D581-20F4-4352-A96F-9CD6C8BA9A50}" destId="{052440CF-9490-4C98-9998-940D21C2F6C5}" srcOrd="1" destOrd="0" parTransId="{72828CF2-46E6-4BA8-AD80-FBE5324F2B90}" sibTransId="{B5CCC556-D1CC-4D02-AA29-FF1FF04F51FF}"/>
    <dgm:cxn modelId="{4A23DB18-BC33-4DBA-B6CC-6111BC3E2827}" type="presOf" srcId="{7A26D581-20F4-4352-A96F-9CD6C8BA9A50}" destId="{6C65AFBA-A7B6-44EA-9BAB-0E82C77B66C2}" srcOrd="0" destOrd="0" presId="urn:microsoft.com/office/officeart/2005/8/layout/vList2"/>
    <dgm:cxn modelId="{460DA62E-9776-415F-8D71-C02160938262}" type="presOf" srcId="{673444EF-FFCF-41AB-8D1F-E1D8432B5BA4}" destId="{04F52580-C9F0-4DC6-BF83-40239F1AFE0E}" srcOrd="0" destOrd="0" presId="urn:microsoft.com/office/officeart/2005/8/layout/vList2"/>
    <dgm:cxn modelId="{4492DF5C-C9CC-408E-A5F0-EB5CCCC0684F}" type="presOf" srcId="{11F913CE-10AF-41B3-A44A-5E49F55D766B}" destId="{F7433510-45F1-4158-A233-EFAAE8DF3A62}" srcOrd="0" destOrd="0" presId="urn:microsoft.com/office/officeart/2005/8/layout/vList2"/>
    <dgm:cxn modelId="{C632325F-1BAB-4464-8A26-BC6D0E5D4160}" type="presOf" srcId="{6821DE92-679B-474C-B644-D657239ECFDD}" destId="{1934EBF0-123D-4E9A-8F30-8A574960623D}" srcOrd="0" destOrd="0" presId="urn:microsoft.com/office/officeart/2005/8/layout/vList2"/>
    <dgm:cxn modelId="{49F89563-5680-4989-BCCC-7E1DF2417485}" srcId="{7A26D581-20F4-4352-A96F-9CD6C8BA9A50}" destId="{9E41A69B-C2CE-473C-8C5D-8B0F59957198}" srcOrd="5" destOrd="0" parTransId="{4A2C64E8-5794-4A23-8A68-79124C8DFF96}" sibTransId="{839277BE-F954-45D1-B672-6FE0EDA5F230}"/>
    <dgm:cxn modelId="{F4B66675-6538-45CD-8BE5-372C571F6F4A}" type="presOf" srcId="{149B0568-7E35-49EC-856A-4D3B19F742AA}" destId="{340ABC1F-545A-4429-9F16-EDB613BDDC8B}" srcOrd="0" destOrd="0" presId="urn:microsoft.com/office/officeart/2005/8/layout/vList2"/>
    <dgm:cxn modelId="{6532E57D-2D32-4BD6-AA1F-5640F37125F8}" type="presOf" srcId="{52881C56-72C9-48BC-87FF-3BED89213EF2}" destId="{3D7CDE5D-6D55-42B8-8D4B-5D4DED04996D}" srcOrd="0" destOrd="0" presId="urn:microsoft.com/office/officeart/2005/8/layout/vList2"/>
    <dgm:cxn modelId="{B85ED383-5668-4C47-8FEB-2643DB8B2E42}" type="presOf" srcId="{B9425DE0-A360-4590-9237-1F8244677B32}" destId="{86350324-A0C0-44D0-8D13-DF65D283C18F}" srcOrd="0" destOrd="0" presId="urn:microsoft.com/office/officeart/2005/8/layout/vList2"/>
    <dgm:cxn modelId="{5F913398-60A2-450A-951F-EAD48D88787E}" srcId="{7A26D581-20F4-4352-A96F-9CD6C8BA9A50}" destId="{52881C56-72C9-48BC-87FF-3BED89213EF2}" srcOrd="6" destOrd="0" parTransId="{DA77320B-F4F5-46E5-AE80-4D5174908628}" sibTransId="{1A42FC5F-DF3C-448C-BC75-B6F87B5E3F95}"/>
    <dgm:cxn modelId="{24D1C39C-2D5C-43D1-8BB8-4CC6CBF0C61F}" srcId="{7A26D581-20F4-4352-A96F-9CD6C8BA9A50}" destId="{673444EF-FFCF-41AB-8D1F-E1D8432B5BA4}" srcOrd="2" destOrd="0" parTransId="{83A09CA3-4D24-4709-90AD-A3A8B37E6174}" sibTransId="{19DAD834-1512-413C-BBF2-62E423AF41ED}"/>
    <dgm:cxn modelId="{C3D36BA2-5F9D-4A46-BA86-8D6050CE6E71}" srcId="{7A26D581-20F4-4352-A96F-9CD6C8BA9A50}" destId="{149B0568-7E35-49EC-856A-4D3B19F742AA}" srcOrd="4" destOrd="0" parTransId="{5BCBF7EE-EC58-46BD-A46D-147486948CC1}" sibTransId="{12AC5516-A4B7-47AF-80F2-B1D6BC9A8C51}"/>
    <dgm:cxn modelId="{31A1D3AA-9796-4929-BF73-E070E9E2C175}" srcId="{7A26D581-20F4-4352-A96F-9CD6C8BA9A50}" destId="{B9425DE0-A360-4590-9237-1F8244677B32}" srcOrd="3" destOrd="0" parTransId="{908EFEBE-6202-4C38-BC5F-F7B47F33A2C2}" sibTransId="{ED973D6E-4149-4631-94A6-087D088C648B}"/>
    <dgm:cxn modelId="{EBBF55EB-4624-4653-ADA0-C5C93B32FEA4}" srcId="{7A26D581-20F4-4352-A96F-9CD6C8BA9A50}" destId="{11F913CE-10AF-41B3-A44A-5E49F55D766B}" srcOrd="0" destOrd="0" parTransId="{AD90D0EA-2160-4776-9131-59502C0C9908}" sibTransId="{EAA59248-BDD4-490D-B40A-FEB2299586CF}"/>
    <dgm:cxn modelId="{D2A3B8EF-56D2-4BC2-B6D7-0EA7034066FA}" type="presOf" srcId="{51FA6BE5-003B-4AB0-88DD-15D3BD2951A8}" destId="{DEF07D71-3254-4DDD-97E5-0957E9FE2AC4}" srcOrd="0" destOrd="0" presId="urn:microsoft.com/office/officeart/2005/8/layout/vList2"/>
    <dgm:cxn modelId="{DF00ADF3-B601-46AB-9231-C2C1BD801223}" type="presOf" srcId="{052440CF-9490-4C98-9998-940D21C2F6C5}" destId="{276011B1-2C47-46F6-B496-D735CD8D1447}" srcOrd="0" destOrd="0" presId="urn:microsoft.com/office/officeart/2005/8/layout/vList2"/>
    <dgm:cxn modelId="{D480E0F7-11D7-47C2-94BF-DE41FCED5A72}" srcId="{7A26D581-20F4-4352-A96F-9CD6C8BA9A50}" destId="{51FA6BE5-003B-4AB0-88DD-15D3BD2951A8}" srcOrd="8" destOrd="0" parTransId="{5EDB3EDF-E628-457A-BA20-D1C71A7DB28A}" sibTransId="{B470E201-4446-45DB-B53C-EAA42B8062D3}"/>
    <dgm:cxn modelId="{A8F624EE-A031-4908-A8AE-FB6130711E3D}" type="presParOf" srcId="{6C65AFBA-A7B6-44EA-9BAB-0E82C77B66C2}" destId="{F7433510-45F1-4158-A233-EFAAE8DF3A62}" srcOrd="0" destOrd="0" presId="urn:microsoft.com/office/officeart/2005/8/layout/vList2"/>
    <dgm:cxn modelId="{215E6C9A-0C93-4C28-9173-B7140E3856F6}" type="presParOf" srcId="{6C65AFBA-A7B6-44EA-9BAB-0E82C77B66C2}" destId="{D8BF0DFE-CED9-44CE-9D02-939C85DEB22F}" srcOrd="1" destOrd="0" presId="urn:microsoft.com/office/officeart/2005/8/layout/vList2"/>
    <dgm:cxn modelId="{491A72AE-08C4-4258-BF1D-75BCBCED70C6}" type="presParOf" srcId="{6C65AFBA-A7B6-44EA-9BAB-0E82C77B66C2}" destId="{276011B1-2C47-46F6-B496-D735CD8D1447}" srcOrd="2" destOrd="0" presId="urn:microsoft.com/office/officeart/2005/8/layout/vList2"/>
    <dgm:cxn modelId="{2FFE927B-9365-48E5-A916-CC8C2597C5CA}" type="presParOf" srcId="{6C65AFBA-A7B6-44EA-9BAB-0E82C77B66C2}" destId="{BC753620-863A-4A4E-9596-2CE3BB766CAC}" srcOrd="3" destOrd="0" presId="urn:microsoft.com/office/officeart/2005/8/layout/vList2"/>
    <dgm:cxn modelId="{BF0A4373-EBBC-419B-B129-74A3234D6061}" type="presParOf" srcId="{6C65AFBA-A7B6-44EA-9BAB-0E82C77B66C2}" destId="{04F52580-C9F0-4DC6-BF83-40239F1AFE0E}" srcOrd="4" destOrd="0" presId="urn:microsoft.com/office/officeart/2005/8/layout/vList2"/>
    <dgm:cxn modelId="{E623654B-68D7-4310-A174-0EDCF0FE463E}" type="presParOf" srcId="{6C65AFBA-A7B6-44EA-9BAB-0E82C77B66C2}" destId="{9BA226E8-FB98-45AE-ACA6-5D4B45E65D09}" srcOrd="5" destOrd="0" presId="urn:microsoft.com/office/officeart/2005/8/layout/vList2"/>
    <dgm:cxn modelId="{4CDBB388-8252-4B26-BA07-E3CF99466AD8}" type="presParOf" srcId="{6C65AFBA-A7B6-44EA-9BAB-0E82C77B66C2}" destId="{86350324-A0C0-44D0-8D13-DF65D283C18F}" srcOrd="6" destOrd="0" presId="urn:microsoft.com/office/officeart/2005/8/layout/vList2"/>
    <dgm:cxn modelId="{22A689CA-2513-40D2-AA5E-E786119CEDE7}" type="presParOf" srcId="{6C65AFBA-A7B6-44EA-9BAB-0E82C77B66C2}" destId="{E5A38214-0FA5-446D-AF2D-86A4200E8743}" srcOrd="7" destOrd="0" presId="urn:microsoft.com/office/officeart/2005/8/layout/vList2"/>
    <dgm:cxn modelId="{EB7301E5-42BD-40B4-AFFF-961024CB8699}" type="presParOf" srcId="{6C65AFBA-A7B6-44EA-9BAB-0E82C77B66C2}" destId="{340ABC1F-545A-4429-9F16-EDB613BDDC8B}" srcOrd="8" destOrd="0" presId="urn:microsoft.com/office/officeart/2005/8/layout/vList2"/>
    <dgm:cxn modelId="{D2CF9E67-4659-46F5-A5B2-0D12C2342301}" type="presParOf" srcId="{6C65AFBA-A7B6-44EA-9BAB-0E82C77B66C2}" destId="{CD5A1AA9-20CA-489E-8174-A3F519AB0A0B}" srcOrd="9" destOrd="0" presId="urn:microsoft.com/office/officeart/2005/8/layout/vList2"/>
    <dgm:cxn modelId="{92CB1358-C1D4-42BE-B47D-61E06C2610BF}" type="presParOf" srcId="{6C65AFBA-A7B6-44EA-9BAB-0E82C77B66C2}" destId="{EA83FD20-E9EA-474D-95B2-3EB84B55C86A}" srcOrd="10" destOrd="0" presId="urn:microsoft.com/office/officeart/2005/8/layout/vList2"/>
    <dgm:cxn modelId="{1D9873A4-EE62-4671-814C-FF0918A9BA8F}" type="presParOf" srcId="{6C65AFBA-A7B6-44EA-9BAB-0E82C77B66C2}" destId="{7D90C51B-F834-41B3-8D83-7FBBF8A132D7}" srcOrd="11" destOrd="0" presId="urn:microsoft.com/office/officeart/2005/8/layout/vList2"/>
    <dgm:cxn modelId="{DA6E4D61-F90C-4D2E-9DEE-5E489FBF7B22}" type="presParOf" srcId="{6C65AFBA-A7B6-44EA-9BAB-0E82C77B66C2}" destId="{3D7CDE5D-6D55-42B8-8D4B-5D4DED04996D}" srcOrd="12" destOrd="0" presId="urn:microsoft.com/office/officeart/2005/8/layout/vList2"/>
    <dgm:cxn modelId="{9E0852AE-183D-4C69-AA9A-AF72250AEDBC}" type="presParOf" srcId="{6C65AFBA-A7B6-44EA-9BAB-0E82C77B66C2}" destId="{3679349B-3E9E-4BDD-948A-D9DFBA4DE0D3}" srcOrd="13" destOrd="0" presId="urn:microsoft.com/office/officeart/2005/8/layout/vList2"/>
    <dgm:cxn modelId="{0EE4B76A-C1A1-492D-A548-3C2A04436558}" type="presParOf" srcId="{6C65AFBA-A7B6-44EA-9BAB-0E82C77B66C2}" destId="{1934EBF0-123D-4E9A-8F30-8A574960623D}" srcOrd="14" destOrd="0" presId="urn:microsoft.com/office/officeart/2005/8/layout/vList2"/>
    <dgm:cxn modelId="{1A352B85-1D7E-4FF9-86EC-99B516D64101}" type="presParOf" srcId="{6C65AFBA-A7B6-44EA-9BAB-0E82C77B66C2}" destId="{D96473D5-7573-4B55-8BB5-A25C378B2A23}" srcOrd="15" destOrd="0" presId="urn:microsoft.com/office/officeart/2005/8/layout/vList2"/>
    <dgm:cxn modelId="{69421D43-E8AF-40B7-A261-B161D173668B}" type="presParOf" srcId="{6C65AFBA-A7B6-44EA-9BAB-0E82C77B66C2}" destId="{DEF07D71-3254-4DDD-97E5-0957E9FE2AC4}" srcOrd="1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E56E6F-4C14-4DFF-99EA-8A9F4B076C9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0A2E633-180A-48DB-AC92-04EF19165CE3}">
      <dgm:prSet/>
      <dgm:spPr/>
      <dgm:t>
        <a:bodyPr/>
        <a:lstStyle/>
        <a:p>
          <a:r>
            <a:rPr lang="en-US" b="0" i="0"/>
            <a:t>First - You must avoid harmful manual assisting operations, so far as it is reasonably practicable.</a:t>
          </a:r>
          <a:endParaRPr lang="en-US"/>
        </a:p>
      </dgm:t>
    </dgm:pt>
    <dgm:pt modelId="{434508AA-2F56-4E64-B9AD-505EF1F4BDB0}" type="parTrans" cxnId="{A94AED5C-EBFA-4F8D-B3BA-343B3AF25F20}">
      <dgm:prSet/>
      <dgm:spPr/>
      <dgm:t>
        <a:bodyPr/>
        <a:lstStyle/>
        <a:p>
          <a:endParaRPr lang="en-US"/>
        </a:p>
      </dgm:t>
    </dgm:pt>
    <dgm:pt modelId="{767DE6B8-96C0-4619-AC04-3D7646556AEC}" type="sibTrans" cxnId="{A94AED5C-EBFA-4F8D-B3BA-343B3AF25F20}">
      <dgm:prSet/>
      <dgm:spPr/>
      <dgm:t>
        <a:bodyPr/>
        <a:lstStyle/>
        <a:p>
          <a:endParaRPr lang="en-US"/>
        </a:p>
      </dgm:t>
    </dgm:pt>
    <dgm:pt modelId="{F6399A35-8926-4A6C-B9B1-3A396A453920}">
      <dgm:prSet/>
      <dgm:spPr/>
      <dgm:t>
        <a:bodyPr/>
        <a:lstStyle/>
        <a:p>
          <a:r>
            <a:rPr lang="en-US"/>
            <a:t>Second - </a:t>
          </a:r>
          <a:r>
            <a:rPr lang="en-US" b="0" i="0"/>
            <a:t>Assess the manual assisting operations that cannot be avoided.</a:t>
          </a:r>
          <a:endParaRPr lang="en-US"/>
        </a:p>
      </dgm:t>
    </dgm:pt>
    <dgm:pt modelId="{2710F9E9-6634-4F1B-8412-FCA286E058E9}" type="parTrans" cxnId="{D44082BB-218E-45DA-9CFB-A247282D731B}">
      <dgm:prSet/>
      <dgm:spPr/>
      <dgm:t>
        <a:bodyPr/>
        <a:lstStyle/>
        <a:p>
          <a:endParaRPr lang="en-US"/>
        </a:p>
      </dgm:t>
    </dgm:pt>
    <dgm:pt modelId="{8DECACCA-9EFE-4E34-B78D-D7ABC6FFF602}" type="sibTrans" cxnId="{D44082BB-218E-45DA-9CFB-A247282D731B}">
      <dgm:prSet/>
      <dgm:spPr/>
      <dgm:t>
        <a:bodyPr/>
        <a:lstStyle/>
        <a:p>
          <a:endParaRPr lang="en-US"/>
        </a:p>
      </dgm:t>
    </dgm:pt>
    <dgm:pt modelId="{617C01BC-D053-4AD3-95D5-61A649E65453}">
      <dgm:prSet/>
      <dgm:spPr/>
      <dgm:t>
        <a:bodyPr/>
        <a:lstStyle/>
        <a:p>
          <a:r>
            <a:rPr lang="en-US"/>
            <a:t>Third - </a:t>
          </a:r>
          <a:r>
            <a:rPr lang="en-US" b="0" i="0"/>
            <a:t>Reduce the risk of injury so far as it is reasonably practicable.</a:t>
          </a:r>
          <a:endParaRPr lang="en-US"/>
        </a:p>
      </dgm:t>
    </dgm:pt>
    <dgm:pt modelId="{8B87B962-09C8-4988-8382-AC50F99DCFB5}" type="parTrans" cxnId="{0E95940C-7810-40A4-A9C0-C3EE0D5E08BB}">
      <dgm:prSet/>
      <dgm:spPr/>
      <dgm:t>
        <a:bodyPr/>
        <a:lstStyle/>
        <a:p>
          <a:endParaRPr lang="en-US"/>
        </a:p>
      </dgm:t>
    </dgm:pt>
    <dgm:pt modelId="{EEA183F4-4EC3-4678-91F8-1DD14CDAF773}" type="sibTrans" cxnId="{0E95940C-7810-40A4-A9C0-C3EE0D5E08BB}">
      <dgm:prSet/>
      <dgm:spPr/>
      <dgm:t>
        <a:bodyPr/>
        <a:lstStyle/>
        <a:p>
          <a:endParaRPr lang="en-US"/>
        </a:p>
      </dgm:t>
    </dgm:pt>
    <dgm:pt modelId="{122D5D6C-81CC-4B33-A380-4FB0D871341B}" type="pres">
      <dgm:prSet presAssocID="{D7E56E6F-4C14-4DFF-99EA-8A9F4B076C99}" presName="root" presStyleCnt="0">
        <dgm:presLayoutVars>
          <dgm:dir/>
          <dgm:resizeHandles val="exact"/>
        </dgm:presLayoutVars>
      </dgm:prSet>
      <dgm:spPr/>
    </dgm:pt>
    <dgm:pt modelId="{71FF1761-1A0A-4C9F-A93A-4DF979152D53}" type="pres">
      <dgm:prSet presAssocID="{50A2E633-180A-48DB-AC92-04EF19165CE3}" presName="compNode" presStyleCnt="0"/>
      <dgm:spPr/>
    </dgm:pt>
    <dgm:pt modelId="{C82F4492-E9A0-4548-815F-DBF7619A02DF}" type="pres">
      <dgm:prSet presAssocID="{50A2E633-180A-48DB-AC92-04EF19165CE3}" presName="bgRect" presStyleLbl="bgShp" presStyleIdx="0" presStyleCnt="3"/>
      <dgm:spPr/>
    </dgm:pt>
    <dgm:pt modelId="{FBFDF6D0-E81D-4740-8233-1DD80E63585C}" type="pres">
      <dgm:prSet presAssocID="{50A2E633-180A-48DB-AC92-04EF19165CE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ACCD028C-B426-4803-802D-D8FC2699CCDD}" type="pres">
      <dgm:prSet presAssocID="{50A2E633-180A-48DB-AC92-04EF19165CE3}" presName="spaceRect" presStyleCnt="0"/>
      <dgm:spPr/>
    </dgm:pt>
    <dgm:pt modelId="{45F20E2A-B29F-4FEC-B699-90230D064F60}" type="pres">
      <dgm:prSet presAssocID="{50A2E633-180A-48DB-AC92-04EF19165CE3}" presName="parTx" presStyleLbl="revTx" presStyleIdx="0" presStyleCnt="3">
        <dgm:presLayoutVars>
          <dgm:chMax val="0"/>
          <dgm:chPref val="0"/>
        </dgm:presLayoutVars>
      </dgm:prSet>
      <dgm:spPr/>
    </dgm:pt>
    <dgm:pt modelId="{0C99E2E6-4860-49DD-BDCE-164E83FA756F}" type="pres">
      <dgm:prSet presAssocID="{767DE6B8-96C0-4619-AC04-3D7646556AEC}" presName="sibTrans" presStyleCnt="0"/>
      <dgm:spPr/>
    </dgm:pt>
    <dgm:pt modelId="{0E5640AE-5AA3-4F80-ADD3-C791F9830CB0}" type="pres">
      <dgm:prSet presAssocID="{F6399A35-8926-4A6C-B9B1-3A396A453920}" presName="compNode" presStyleCnt="0"/>
      <dgm:spPr/>
    </dgm:pt>
    <dgm:pt modelId="{B4A35020-B1E0-4B2A-8EB2-47ED4C5F54FC}" type="pres">
      <dgm:prSet presAssocID="{F6399A35-8926-4A6C-B9B1-3A396A453920}" presName="bgRect" presStyleLbl="bgShp" presStyleIdx="1" presStyleCnt="3"/>
      <dgm:spPr/>
    </dgm:pt>
    <dgm:pt modelId="{63C3DF35-84BE-4B7D-9762-1D003E67FE26}" type="pres">
      <dgm:prSet presAssocID="{F6399A35-8926-4A6C-B9B1-3A396A45392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rrow Circle"/>
        </a:ext>
      </dgm:extLst>
    </dgm:pt>
    <dgm:pt modelId="{9692A244-BC06-4BCC-83F1-9EAD18BC4D3D}" type="pres">
      <dgm:prSet presAssocID="{F6399A35-8926-4A6C-B9B1-3A396A453920}" presName="spaceRect" presStyleCnt="0"/>
      <dgm:spPr/>
    </dgm:pt>
    <dgm:pt modelId="{A7A58965-9D90-498A-BD0C-C787638A5391}" type="pres">
      <dgm:prSet presAssocID="{F6399A35-8926-4A6C-B9B1-3A396A453920}" presName="parTx" presStyleLbl="revTx" presStyleIdx="1" presStyleCnt="3">
        <dgm:presLayoutVars>
          <dgm:chMax val="0"/>
          <dgm:chPref val="0"/>
        </dgm:presLayoutVars>
      </dgm:prSet>
      <dgm:spPr/>
    </dgm:pt>
    <dgm:pt modelId="{BF83B57C-9C0A-4229-B4E1-2EAC91FE9579}" type="pres">
      <dgm:prSet presAssocID="{8DECACCA-9EFE-4E34-B78D-D7ABC6FFF602}" presName="sibTrans" presStyleCnt="0"/>
      <dgm:spPr/>
    </dgm:pt>
    <dgm:pt modelId="{E08C4821-F69B-4790-B2AB-4C3132CEAEAB}" type="pres">
      <dgm:prSet presAssocID="{617C01BC-D053-4AD3-95D5-61A649E65453}" presName="compNode" presStyleCnt="0"/>
      <dgm:spPr/>
    </dgm:pt>
    <dgm:pt modelId="{8B0AE509-CB36-4982-8888-758D0AE19C3D}" type="pres">
      <dgm:prSet presAssocID="{617C01BC-D053-4AD3-95D5-61A649E65453}" presName="bgRect" presStyleLbl="bgShp" presStyleIdx="2" presStyleCnt="3"/>
      <dgm:spPr/>
    </dgm:pt>
    <dgm:pt modelId="{8FCBE3B9-1654-4206-9A8E-EBA8E31986E1}" type="pres">
      <dgm:prSet presAssocID="{617C01BC-D053-4AD3-95D5-61A649E6545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al"/>
        </a:ext>
      </dgm:extLst>
    </dgm:pt>
    <dgm:pt modelId="{62A60030-C0B2-4D67-BE17-0F1432EAF4F1}" type="pres">
      <dgm:prSet presAssocID="{617C01BC-D053-4AD3-95D5-61A649E65453}" presName="spaceRect" presStyleCnt="0"/>
      <dgm:spPr/>
    </dgm:pt>
    <dgm:pt modelId="{3393453C-0EEB-4D65-9517-FCEC204AA195}" type="pres">
      <dgm:prSet presAssocID="{617C01BC-D053-4AD3-95D5-61A649E65453}" presName="parTx" presStyleLbl="revTx" presStyleIdx="2" presStyleCnt="3">
        <dgm:presLayoutVars>
          <dgm:chMax val="0"/>
          <dgm:chPref val="0"/>
        </dgm:presLayoutVars>
      </dgm:prSet>
      <dgm:spPr/>
    </dgm:pt>
  </dgm:ptLst>
  <dgm:cxnLst>
    <dgm:cxn modelId="{0E95940C-7810-40A4-A9C0-C3EE0D5E08BB}" srcId="{D7E56E6F-4C14-4DFF-99EA-8A9F4B076C99}" destId="{617C01BC-D053-4AD3-95D5-61A649E65453}" srcOrd="2" destOrd="0" parTransId="{8B87B962-09C8-4988-8382-AC50F99DCFB5}" sibTransId="{EEA183F4-4EC3-4678-91F8-1DD14CDAF773}"/>
    <dgm:cxn modelId="{A94AED5C-EBFA-4F8D-B3BA-343B3AF25F20}" srcId="{D7E56E6F-4C14-4DFF-99EA-8A9F4B076C99}" destId="{50A2E633-180A-48DB-AC92-04EF19165CE3}" srcOrd="0" destOrd="0" parTransId="{434508AA-2F56-4E64-B9AD-505EF1F4BDB0}" sibTransId="{767DE6B8-96C0-4619-AC04-3D7646556AEC}"/>
    <dgm:cxn modelId="{6DA9E866-B969-4037-B074-83E312F39FED}" type="presOf" srcId="{D7E56E6F-4C14-4DFF-99EA-8A9F4B076C99}" destId="{122D5D6C-81CC-4B33-A380-4FB0D871341B}" srcOrd="0" destOrd="0" presId="urn:microsoft.com/office/officeart/2018/2/layout/IconVerticalSolidList"/>
    <dgm:cxn modelId="{E2785A74-D5D0-4335-9BB6-9DB88B83CBF1}" type="presOf" srcId="{F6399A35-8926-4A6C-B9B1-3A396A453920}" destId="{A7A58965-9D90-498A-BD0C-C787638A5391}" srcOrd="0" destOrd="0" presId="urn:microsoft.com/office/officeart/2018/2/layout/IconVerticalSolidList"/>
    <dgm:cxn modelId="{7FF2917E-1BD2-44F4-AA6F-6DCC896CF30D}" type="presOf" srcId="{50A2E633-180A-48DB-AC92-04EF19165CE3}" destId="{45F20E2A-B29F-4FEC-B699-90230D064F60}" srcOrd="0" destOrd="0" presId="urn:microsoft.com/office/officeart/2018/2/layout/IconVerticalSolidList"/>
    <dgm:cxn modelId="{91EE0783-6112-4142-BC1E-893740B7809F}" type="presOf" srcId="{617C01BC-D053-4AD3-95D5-61A649E65453}" destId="{3393453C-0EEB-4D65-9517-FCEC204AA195}" srcOrd="0" destOrd="0" presId="urn:microsoft.com/office/officeart/2018/2/layout/IconVerticalSolidList"/>
    <dgm:cxn modelId="{D44082BB-218E-45DA-9CFB-A247282D731B}" srcId="{D7E56E6F-4C14-4DFF-99EA-8A9F4B076C99}" destId="{F6399A35-8926-4A6C-B9B1-3A396A453920}" srcOrd="1" destOrd="0" parTransId="{2710F9E9-6634-4F1B-8412-FCA286E058E9}" sibTransId="{8DECACCA-9EFE-4E34-B78D-D7ABC6FFF602}"/>
    <dgm:cxn modelId="{F8449990-742A-4D7B-8358-F3391BE92595}" type="presParOf" srcId="{122D5D6C-81CC-4B33-A380-4FB0D871341B}" destId="{71FF1761-1A0A-4C9F-A93A-4DF979152D53}" srcOrd="0" destOrd="0" presId="urn:microsoft.com/office/officeart/2018/2/layout/IconVerticalSolidList"/>
    <dgm:cxn modelId="{AE76E350-D235-4CD3-AF76-20AAE226D077}" type="presParOf" srcId="{71FF1761-1A0A-4C9F-A93A-4DF979152D53}" destId="{C82F4492-E9A0-4548-815F-DBF7619A02DF}" srcOrd="0" destOrd="0" presId="urn:microsoft.com/office/officeart/2018/2/layout/IconVerticalSolidList"/>
    <dgm:cxn modelId="{A571B98E-FF58-4292-A77B-6B0AFEDB6F6B}" type="presParOf" srcId="{71FF1761-1A0A-4C9F-A93A-4DF979152D53}" destId="{FBFDF6D0-E81D-4740-8233-1DD80E63585C}" srcOrd="1" destOrd="0" presId="urn:microsoft.com/office/officeart/2018/2/layout/IconVerticalSolidList"/>
    <dgm:cxn modelId="{2B1E90CC-C7CA-4CDC-BD22-2081D2BB8318}" type="presParOf" srcId="{71FF1761-1A0A-4C9F-A93A-4DF979152D53}" destId="{ACCD028C-B426-4803-802D-D8FC2699CCDD}" srcOrd="2" destOrd="0" presId="urn:microsoft.com/office/officeart/2018/2/layout/IconVerticalSolidList"/>
    <dgm:cxn modelId="{99BA6C42-06FA-463A-B6BF-608EA163A97E}" type="presParOf" srcId="{71FF1761-1A0A-4C9F-A93A-4DF979152D53}" destId="{45F20E2A-B29F-4FEC-B699-90230D064F60}" srcOrd="3" destOrd="0" presId="urn:microsoft.com/office/officeart/2018/2/layout/IconVerticalSolidList"/>
    <dgm:cxn modelId="{1B6E8477-9C68-4256-BD62-0372D9B36CEA}" type="presParOf" srcId="{122D5D6C-81CC-4B33-A380-4FB0D871341B}" destId="{0C99E2E6-4860-49DD-BDCE-164E83FA756F}" srcOrd="1" destOrd="0" presId="urn:microsoft.com/office/officeart/2018/2/layout/IconVerticalSolidList"/>
    <dgm:cxn modelId="{D5867980-D56B-4C68-8C01-1C9BC9BCAFAC}" type="presParOf" srcId="{122D5D6C-81CC-4B33-A380-4FB0D871341B}" destId="{0E5640AE-5AA3-4F80-ADD3-C791F9830CB0}" srcOrd="2" destOrd="0" presId="urn:microsoft.com/office/officeart/2018/2/layout/IconVerticalSolidList"/>
    <dgm:cxn modelId="{20A9AD7B-E7BB-42B7-9FF9-90BEFA75A261}" type="presParOf" srcId="{0E5640AE-5AA3-4F80-ADD3-C791F9830CB0}" destId="{B4A35020-B1E0-4B2A-8EB2-47ED4C5F54FC}" srcOrd="0" destOrd="0" presId="urn:microsoft.com/office/officeart/2018/2/layout/IconVerticalSolidList"/>
    <dgm:cxn modelId="{646D1499-1708-4CEE-8469-6BFB6916EB69}" type="presParOf" srcId="{0E5640AE-5AA3-4F80-ADD3-C791F9830CB0}" destId="{63C3DF35-84BE-4B7D-9762-1D003E67FE26}" srcOrd="1" destOrd="0" presId="urn:microsoft.com/office/officeart/2018/2/layout/IconVerticalSolidList"/>
    <dgm:cxn modelId="{8EE6F3B1-D253-4B89-A731-361A8B3FC678}" type="presParOf" srcId="{0E5640AE-5AA3-4F80-ADD3-C791F9830CB0}" destId="{9692A244-BC06-4BCC-83F1-9EAD18BC4D3D}" srcOrd="2" destOrd="0" presId="urn:microsoft.com/office/officeart/2018/2/layout/IconVerticalSolidList"/>
    <dgm:cxn modelId="{2E19A0B2-F41A-4044-9518-6DCE1E53DEB0}" type="presParOf" srcId="{0E5640AE-5AA3-4F80-ADD3-C791F9830CB0}" destId="{A7A58965-9D90-498A-BD0C-C787638A5391}" srcOrd="3" destOrd="0" presId="urn:microsoft.com/office/officeart/2018/2/layout/IconVerticalSolidList"/>
    <dgm:cxn modelId="{555C6607-93A3-4B02-A20C-A96E1E18F317}" type="presParOf" srcId="{122D5D6C-81CC-4B33-A380-4FB0D871341B}" destId="{BF83B57C-9C0A-4229-B4E1-2EAC91FE9579}" srcOrd="3" destOrd="0" presId="urn:microsoft.com/office/officeart/2018/2/layout/IconVerticalSolidList"/>
    <dgm:cxn modelId="{7934B818-CE20-4498-8885-655C46E1D300}" type="presParOf" srcId="{122D5D6C-81CC-4B33-A380-4FB0D871341B}" destId="{E08C4821-F69B-4790-B2AB-4C3132CEAEAB}" srcOrd="4" destOrd="0" presId="urn:microsoft.com/office/officeart/2018/2/layout/IconVerticalSolidList"/>
    <dgm:cxn modelId="{AE96974C-FC62-48B6-A94C-407B9DAC92AB}" type="presParOf" srcId="{E08C4821-F69B-4790-B2AB-4C3132CEAEAB}" destId="{8B0AE509-CB36-4982-8888-758D0AE19C3D}" srcOrd="0" destOrd="0" presId="urn:microsoft.com/office/officeart/2018/2/layout/IconVerticalSolidList"/>
    <dgm:cxn modelId="{14BDAEE1-626B-4D32-8001-F97DB93BB99B}" type="presParOf" srcId="{E08C4821-F69B-4790-B2AB-4C3132CEAEAB}" destId="{8FCBE3B9-1654-4206-9A8E-EBA8E31986E1}" srcOrd="1" destOrd="0" presId="urn:microsoft.com/office/officeart/2018/2/layout/IconVerticalSolidList"/>
    <dgm:cxn modelId="{BD4F32D9-1114-425A-9D92-E2AFDFAAD046}" type="presParOf" srcId="{E08C4821-F69B-4790-B2AB-4C3132CEAEAB}" destId="{62A60030-C0B2-4D67-BE17-0F1432EAF4F1}" srcOrd="2" destOrd="0" presId="urn:microsoft.com/office/officeart/2018/2/layout/IconVerticalSolidList"/>
    <dgm:cxn modelId="{740F453F-16BF-4616-8776-460091BFBEDD}" type="presParOf" srcId="{E08C4821-F69B-4790-B2AB-4C3132CEAEAB}" destId="{3393453C-0EEB-4D65-9517-FCEC204AA1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EA48720-5711-4821-B727-DC91CAEF963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C861E02-6792-44FD-AF4C-F717CCBA0ACE}">
      <dgm:prSet/>
      <dgm:spPr/>
      <dgm:t>
        <a:bodyPr/>
        <a:lstStyle/>
        <a:p>
          <a:r>
            <a:rPr lang="en-US"/>
            <a:t>Follow prescribed safe systems of volunteering</a:t>
          </a:r>
        </a:p>
      </dgm:t>
    </dgm:pt>
    <dgm:pt modelId="{498E031E-46B4-43F2-A424-81C8A6E492FF}" type="parTrans" cxnId="{79DE1C1F-7676-43AA-9CF4-5348AC174E2C}">
      <dgm:prSet/>
      <dgm:spPr/>
      <dgm:t>
        <a:bodyPr/>
        <a:lstStyle/>
        <a:p>
          <a:endParaRPr lang="en-US"/>
        </a:p>
      </dgm:t>
    </dgm:pt>
    <dgm:pt modelId="{1E5E76B7-3629-4DB8-8774-9CA2982A96A6}" type="sibTrans" cxnId="{79DE1C1F-7676-43AA-9CF4-5348AC174E2C}">
      <dgm:prSet/>
      <dgm:spPr/>
      <dgm:t>
        <a:bodyPr/>
        <a:lstStyle/>
        <a:p>
          <a:endParaRPr lang="en-US"/>
        </a:p>
      </dgm:t>
    </dgm:pt>
    <dgm:pt modelId="{71E80694-6C0A-41BA-BDAF-3F713F5EBD77}">
      <dgm:prSet/>
      <dgm:spPr/>
      <dgm:t>
        <a:bodyPr/>
        <a:lstStyle/>
        <a:p>
          <a:r>
            <a:rPr lang="en-US"/>
            <a:t>Be aware of, and understand your organisation's moving and handling policy</a:t>
          </a:r>
        </a:p>
      </dgm:t>
    </dgm:pt>
    <dgm:pt modelId="{89E509E2-7460-4427-95DC-8997BFB28802}" type="parTrans" cxnId="{60FE8389-22F4-4C32-A6C1-76AEC45DE1CF}">
      <dgm:prSet/>
      <dgm:spPr/>
      <dgm:t>
        <a:bodyPr/>
        <a:lstStyle/>
        <a:p>
          <a:endParaRPr lang="en-US"/>
        </a:p>
      </dgm:t>
    </dgm:pt>
    <dgm:pt modelId="{0201D6E6-9B5F-474A-B2E3-CEEFD9A2EACD}" type="sibTrans" cxnId="{60FE8389-22F4-4C32-A6C1-76AEC45DE1CF}">
      <dgm:prSet/>
      <dgm:spPr/>
      <dgm:t>
        <a:bodyPr/>
        <a:lstStyle/>
        <a:p>
          <a:endParaRPr lang="en-US"/>
        </a:p>
      </dgm:t>
    </dgm:pt>
    <dgm:pt modelId="{1748CA73-F11B-4EA4-B55B-B135FD685979}">
      <dgm:prSet/>
      <dgm:spPr/>
      <dgm:t>
        <a:bodyPr/>
        <a:lstStyle/>
        <a:p>
          <a:r>
            <a:rPr lang="en-US"/>
            <a:t>Use equipment provided properly</a:t>
          </a:r>
        </a:p>
      </dgm:t>
    </dgm:pt>
    <dgm:pt modelId="{2F68B41A-5FD8-4976-9789-6073BFD6645F}" type="parTrans" cxnId="{BE11EC0B-0E4B-44C7-9830-35D4BE36A67A}">
      <dgm:prSet/>
      <dgm:spPr/>
      <dgm:t>
        <a:bodyPr/>
        <a:lstStyle/>
        <a:p>
          <a:endParaRPr lang="en-US"/>
        </a:p>
      </dgm:t>
    </dgm:pt>
    <dgm:pt modelId="{BEB6D075-AB9A-41B3-AC54-C6B207F40136}" type="sibTrans" cxnId="{BE11EC0B-0E4B-44C7-9830-35D4BE36A67A}">
      <dgm:prSet/>
      <dgm:spPr/>
      <dgm:t>
        <a:bodyPr/>
        <a:lstStyle/>
        <a:p>
          <a:endParaRPr lang="en-US"/>
        </a:p>
      </dgm:t>
    </dgm:pt>
    <dgm:pt modelId="{87FB24DA-3936-460C-8BCC-60B13206966F}">
      <dgm:prSet/>
      <dgm:spPr/>
      <dgm:t>
        <a:bodyPr/>
        <a:lstStyle/>
        <a:p>
          <a:r>
            <a:rPr lang="en-US"/>
            <a:t>Do not misuse or interfere with equipment provided for your safety</a:t>
          </a:r>
        </a:p>
      </dgm:t>
    </dgm:pt>
    <dgm:pt modelId="{5BC01AF7-B8AF-4CC5-98DC-76F330D88631}" type="parTrans" cxnId="{A02BC352-0E47-4051-830B-74B14432AE25}">
      <dgm:prSet/>
      <dgm:spPr/>
      <dgm:t>
        <a:bodyPr/>
        <a:lstStyle/>
        <a:p>
          <a:endParaRPr lang="en-US"/>
        </a:p>
      </dgm:t>
    </dgm:pt>
    <dgm:pt modelId="{3186319B-D21A-4C73-BFDC-49385BA680EE}" type="sibTrans" cxnId="{A02BC352-0E47-4051-830B-74B14432AE25}">
      <dgm:prSet/>
      <dgm:spPr/>
      <dgm:t>
        <a:bodyPr/>
        <a:lstStyle/>
        <a:p>
          <a:endParaRPr lang="en-US"/>
        </a:p>
      </dgm:t>
    </dgm:pt>
    <dgm:pt modelId="{CE39E919-4958-46CD-A4C8-E2F0CED6B51F}">
      <dgm:prSet/>
      <dgm:spPr/>
      <dgm:t>
        <a:bodyPr/>
        <a:lstStyle/>
        <a:p>
          <a:r>
            <a:rPr lang="en-US"/>
            <a:t>Tell your organisation if you identify hazardous handling activities or any defects in equipment</a:t>
          </a:r>
        </a:p>
      </dgm:t>
    </dgm:pt>
    <dgm:pt modelId="{14A2597D-B83D-46A8-A0D2-F2B8EC0B714F}" type="parTrans" cxnId="{DEFACC9F-9A63-4FD4-B1D4-A97653D7A6C6}">
      <dgm:prSet/>
      <dgm:spPr/>
      <dgm:t>
        <a:bodyPr/>
        <a:lstStyle/>
        <a:p>
          <a:endParaRPr lang="en-US"/>
        </a:p>
      </dgm:t>
    </dgm:pt>
    <dgm:pt modelId="{86E80621-6627-44D3-84D0-E727931D83C9}" type="sibTrans" cxnId="{DEFACC9F-9A63-4FD4-B1D4-A97653D7A6C6}">
      <dgm:prSet/>
      <dgm:spPr/>
      <dgm:t>
        <a:bodyPr/>
        <a:lstStyle/>
        <a:p>
          <a:endParaRPr lang="en-US"/>
        </a:p>
      </dgm:t>
    </dgm:pt>
    <dgm:pt modelId="{5C7B9F35-6FBB-4768-89ED-44DF6270B4BF}">
      <dgm:prSet/>
      <dgm:spPr/>
      <dgm:t>
        <a:bodyPr/>
        <a:lstStyle/>
        <a:p>
          <a:r>
            <a:rPr lang="en-US"/>
            <a:t>Ensure your activities don’t put others at risk</a:t>
          </a:r>
        </a:p>
      </dgm:t>
    </dgm:pt>
    <dgm:pt modelId="{DF50ABE8-BDB7-480B-BF11-AD9272EA0F7E}" type="parTrans" cxnId="{FE65C924-7107-4873-98E6-894703769FE7}">
      <dgm:prSet/>
      <dgm:spPr/>
      <dgm:t>
        <a:bodyPr/>
        <a:lstStyle/>
        <a:p>
          <a:endParaRPr lang="en-US"/>
        </a:p>
      </dgm:t>
    </dgm:pt>
    <dgm:pt modelId="{BCD82CDB-D0A4-4C4E-915D-C702E41782E5}" type="sibTrans" cxnId="{FE65C924-7107-4873-98E6-894703769FE7}">
      <dgm:prSet/>
      <dgm:spPr/>
      <dgm:t>
        <a:bodyPr/>
        <a:lstStyle/>
        <a:p>
          <a:endParaRPr lang="en-US"/>
        </a:p>
      </dgm:t>
    </dgm:pt>
    <dgm:pt modelId="{7735419B-D358-42D8-BAA3-3FCD9AA5B648}">
      <dgm:prSet/>
      <dgm:spPr/>
      <dgm:t>
        <a:bodyPr/>
        <a:lstStyle/>
        <a:p>
          <a:r>
            <a:rPr lang="en-US" dirty="0"/>
            <a:t>It is important to be able to identify situations where you should not carry out specific tasks, unless you have had specialist training. If in doubt, ask your volunteer coordinator.</a:t>
          </a:r>
        </a:p>
      </dgm:t>
    </dgm:pt>
    <dgm:pt modelId="{2732C59F-0A6E-4E8B-A858-311545CC6B66}" type="parTrans" cxnId="{AEFDB0B3-839D-459A-8F7D-5DFD1E2C37DB}">
      <dgm:prSet/>
      <dgm:spPr/>
      <dgm:t>
        <a:bodyPr/>
        <a:lstStyle/>
        <a:p>
          <a:endParaRPr lang="en-US"/>
        </a:p>
      </dgm:t>
    </dgm:pt>
    <dgm:pt modelId="{9B4B49E6-B353-4755-9A71-B2F8D58E0F78}" type="sibTrans" cxnId="{AEFDB0B3-839D-459A-8F7D-5DFD1E2C37DB}">
      <dgm:prSet/>
      <dgm:spPr/>
      <dgm:t>
        <a:bodyPr/>
        <a:lstStyle/>
        <a:p>
          <a:endParaRPr lang="en-US"/>
        </a:p>
      </dgm:t>
    </dgm:pt>
    <dgm:pt modelId="{4A035208-9C49-49EC-912A-DF7CA5006BB1}" type="pres">
      <dgm:prSet presAssocID="{BEA48720-5711-4821-B727-DC91CAEF9639}" presName="root" presStyleCnt="0">
        <dgm:presLayoutVars>
          <dgm:dir/>
          <dgm:resizeHandles val="exact"/>
        </dgm:presLayoutVars>
      </dgm:prSet>
      <dgm:spPr/>
    </dgm:pt>
    <dgm:pt modelId="{7C9C3A16-6CB8-46DA-8A98-74C67ABB2700}" type="pres">
      <dgm:prSet presAssocID="{0C861E02-6792-44FD-AF4C-F717CCBA0ACE}" presName="compNode" presStyleCnt="0"/>
      <dgm:spPr/>
    </dgm:pt>
    <dgm:pt modelId="{650E92E4-7168-43B4-841E-046295DE6EB3}" type="pres">
      <dgm:prSet presAssocID="{0C861E02-6792-44FD-AF4C-F717CCBA0ACE}" presName="bgRect" presStyleLbl="bgShp" presStyleIdx="0" presStyleCnt="7"/>
      <dgm:spPr/>
    </dgm:pt>
    <dgm:pt modelId="{43B396E5-EE4D-4277-85E4-714B941487BC}" type="pres">
      <dgm:prSet presAssocID="{0C861E02-6792-44FD-AF4C-F717CCBA0ACE}"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FE608A97-B1FD-4FB3-9242-0AF3B84BD45A}" type="pres">
      <dgm:prSet presAssocID="{0C861E02-6792-44FD-AF4C-F717CCBA0ACE}" presName="spaceRect" presStyleCnt="0"/>
      <dgm:spPr/>
    </dgm:pt>
    <dgm:pt modelId="{6E3AEC6D-6702-41E6-B07D-3895ABDBC454}" type="pres">
      <dgm:prSet presAssocID="{0C861E02-6792-44FD-AF4C-F717CCBA0ACE}" presName="parTx" presStyleLbl="revTx" presStyleIdx="0" presStyleCnt="7">
        <dgm:presLayoutVars>
          <dgm:chMax val="0"/>
          <dgm:chPref val="0"/>
        </dgm:presLayoutVars>
      </dgm:prSet>
      <dgm:spPr/>
    </dgm:pt>
    <dgm:pt modelId="{E4ADB78A-03B4-4FB1-B772-AA2B8859C970}" type="pres">
      <dgm:prSet presAssocID="{1E5E76B7-3629-4DB8-8774-9CA2982A96A6}" presName="sibTrans" presStyleCnt="0"/>
      <dgm:spPr/>
    </dgm:pt>
    <dgm:pt modelId="{25DF29EB-9258-4F78-9C42-D4C679DD74D6}" type="pres">
      <dgm:prSet presAssocID="{71E80694-6C0A-41BA-BDAF-3F713F5EBD77}" presName="compNode" presStyleCnt="0"/>
      <dgm:spPr/>
    </dgm:pt>
    <dgm:pt modelId="{715D5634-26CE-48BD-BA20-D73D9F2D4AB4}" type="pres">
      <dgm:prSet presAssocID="{71E80694-6C0A-41BA-BDAF-3F713F5EBD77}" presName="bgRect" presStyleLbl="bgShp" presStyleIdx="1" presStyleCnt="7"/>
      <dgm:spPr/>
    </dgm:pt>
    <dgm:pt modelId="{16335D4F-166E-430C-9829-465DE1C1B20E}" type="pres">
      <dgm:prSet presAssocID="{71E80694-6C0A-41BA-BDAF-3F713F5EBD77}"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357496E2-C8EE-4A38-8DE4-19CAB0913C83}" type="pres">
      <dgm:prSet presAssocID="{71E80694-6C0A-41BA-BDAF-3F713F5EBD77}" presName="spaceRect" presStyleCnt="0"/>
      <dgm:spPr/>
    </dgm:pt>
    <dgm:pt modelId="{8978B968-4D0F-415F-B058-097617F9086C}" type="pres">
      <dgm:prSet presAssocID="{71E80694-6C0A-41BA-BDAF-3F713F5EBD77}" presName="parTx" presStyleLbl="revTx" presStyleIdx="1" presStyleCnt="7">
        <dgm:presLayoutVars>
          <dgm:chMax val="0"/>
          <dgm:chPref val="0"/>
        </dgm:presLayoutVars>
      </dgm:prSet>
      <dgm:spPr/>
    </dgm:pt>
    <dgm:pt modelId="{BD025F4C-38B7-494B-B0AF-BF0D78370436}" type="pres">
      <dgm:prSet presAssocID="{0201D6E6-9B5F-474A-B2E3-CEEFD9A2EACD}" presName="sibTrans" presStyleCnt="0"/>
      <dgm:spPr/>
    </dgm:pt>
    <dgm:pt modelId="{B1E1B347-9AA1-4F6C-BB16-040B71C5243D}" type="pres">
      <dgm:prSet presAssocID="{1748CA73-F11B-4EA4-B55B-B135FD685979}" presName="compNode" presStyleCnt="0"/>
      <dgm:spPr/>
    </dgm:pt>
    <dgm:pt modelId="{CEDC28C8-BB61-45FC-B744-DE4FF8ABE2B7}" type="pres">
      <dgm:prSet presAssocID="{1748CA73-F11B-4EA4-B55B-B135FD685979}" presName="bgRect" presStyleLbl="bgShp" presStyleIdx="2" presStyleCnt="7"/>
      <dgm:spPr/>
    </dgm:pt>
    <dgm:pt modelId="{5E3014FD-6C3C-4E54-ACB6-07EEC1E1E538}" type="pres">
      <dgm:prSet presAssocID="{1748CA73-F11B-4EA4-B55B-B135FD685979}"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16D1E7FE-2F12-4DCF-BA1D-919B34E41B91}" type="pres">
      <dgm:prSet presAssocID="{1748CA73-F11B-4EA4-B55B-B135FD685979}" presName="spaceRect" presStyleCnt="0"/>
      <dgm:spPr/>
    </dgm:pt>
    <dgm:pt modelId="{595A297D-ACFC-4C4F-BD5B-CD2496701A2B}" type="pres">
      <dgm:prSet presAssocID="{1748CA73-F11B-4EA4-B55B-B135FD685979}" presName="parTx" presStyleLbl="revTx" presStyleIdx="2" presStyleCnt="7">
        <dgm:presLayoutVars>
          <dgm:chMax val="0"/>
          <dgm:chPref val="0"/>
        </dgm:presLayoutVars>
      </dgm:prSet>
      <dgm:spPr/>
    </dgm:pt>
    <dgm:pt modelId="{0BB5BAAA-823A-4D30-8425-97EAEDBA9B50}" type="pres">
      <dgm:prSet presAssocID="{BEB6D075-AB9A-41B3-AC54-C6B207F40136}" presName="sibTrans" presStyleCnt="0"/>
      <dgm:spPr/>
    </dgm:pt>
    <dgm:pt modelId="{3DED08B3-9146-4D67-804B-1911D97D8593}" type="pres">
      <dgm:prSet presAssocID="{87FB24DA-3936-460C-8BCC-60B13206966F}" presName="compNode" presStyleCnt="0"/>
      <dgm:spPr/>
    </dgm:pt>
    <dgm:pt modelId="{42C015E9-7883-4D28-83A7-0E3ADD64FF06}" type="pres">
      <dgm:prSet presAssocID="{87FB24DA-3936-460C-8BCC-60B13206966F}" presName="bgRect" presStyleLbl="bgShp" presStyleIdx="3" presStyleCnt="7"/>
      <dgm:spPr/>
    </dgm:pt>
    <dgm:pt modelId="{385A7DAA-D186-48E2-99C5-2A1DBA276678}" type="pres">
      <dgm:prSet presAssocID="{87FB24DA-3936-460C-8BCC-60B13206966F}"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Warning"/>
        </a:ext>
      </dgm:extLst>
    </dgm:pt>
    <dgm:pt modelId="{C404F115-AD62-43AC-AFC8-86F431203594}" type="pres">
      <dgm:prSet presAssocID="{87FB24DA-3936-460C-8BCC-60B13206966F}" presName="spaceRect" presStyleCnt="0"/>
      <dgm:spPr/>
    </dgm:pt>
    <dgm:pt modelId="{760A8A93-2BDD-4B25-B0CC-7D5F15F767F8}" type="pres">
      <dgm:prSet presAssocID="{87FB24DA-3936-460C-8BCC-60B13206966F}" presName="parTx" presStyleLbl="revTx" presStyleIdx="3" presStyleCnt="7">
        <dgm:presLayoutVars>
          <dgm:chMax val="0"/>
          <dgm:chPref val="0"/>
        </dgm:presLayoutVars>
      </dgm:prSet>
      <dgm:spPr/>
    </dgm:pt>
    <dgm:pt modelId="{04AF3CE3-08ED-47E9-88B7-C35D9FC9D85A}" type="pres">
      <dgm:prSet presAssocID="{3186319B-D21A-4C73-BFDC-49385BA680EE}" presName="sibTrans" presStyleCnt="0"/>
      <dgm:spPr/>
    </dgm:pt>
    <dgm:pt modelId="{AD9967A4-F428-401A-A2CF-EDF1A6A28D4F}" type="pres">
      <dgm:prSet presAssocID="{CE39E919-4958-46CD-A4C8-E2F0CED6B51F}" presName="compNode" presStyleCnt="0"/>
      <dgm:spPr/>
    </dgm:pt>
    <dgm:pt modelId="{C6C27B90-5BB0-4C31-8624-4A8D49CEA602}" type="pres">
      <dgm:prSet presAssocID="{CE39E919-4958-46CD-A4C8-E2F0CED6B51F}" presName="bgRect" presStyleLbl="bgShp" presStyleIdx="4" presStyleCnt="7"/>
      <dgm:spPr/>
    </dgm:pt>
    <dgm:pt modelId="{0CB0E430-3108-4EAC-B01E-1A745FAB6579}" type="pres">
      <dgm:prSet presAssocID="{CE39E919-4958-46CD-A4C8-E2F0CED6B51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Irritant"/>
        </a:ext>
      </dgm:extLst>
    </dgm:pt>
    <dgm:pt modelId="{7C0E3902-019C-4149-92F9-BACCE87943C6}" type="pres">
      <dgm:prSet presAssocID="{CE39E919-4958-46CD-A4C8-E2F0CED6B51F}" presName="spaceRect" presStyleCnt="0"/>
      <dgm:spPr/>
    </dgm:pt>
    <dgm:pt modelId="{70E043E8-E66A-4B89-BC89-9C0FD1490105}" type="pres">
      <dgm:prSet presAssocID="{CE39E919-4958-46CD-A4C8-E2F0CED6B51F}" presName="parTx" presStyleLbl="revTx" presStyleIdx="4" presStyleCnt="7">
        <dgm:presLayoutVars>
          <dgm:chMax val="0"/>
          <dgm:chPref val="0"/>
        </dgm:presLayoutVars>
      </dgm:prSet>
      <dgm:spPr/>
    </dgm:pt>
    <dgm:pt modelId="{040DBC0D-1896-4498-B567-D0F99AD95618}" type="pres">
      <dgm:prSet presAssocID="{86E80621-6627-44D3-84D0-E727931D83C9}" presName="sibTrans" presStyleCnt="0"/>
      <dgm:spPr/>
    </dgm:pt>
    <dgm:pt modelId="{866263B7-E5C7-4C67-B4BC-A685530E5441}" type="pres">
      <dgm:prSet presAssocID="{5C7B9F35-6FBB-4768-89ED-44DF6270B4BF}" presName="compNode" presStyleCnt="0"/>
      <dgm:spPr/>
    </dgm:pt>
    <dgm:pt modelId="{26AFFC53-5104-4003-85E1-C5E67393D394}" type="pres">
      <dgm:prSet presAssocID="{5C7B9F35-6FBB-4768-89ED-44DF6270B4BF}" presName="bgRect" presStyleLbl="bgShp" presStyleIdx="5" presStyleCnt="7"/>
      <dgm:spPr/>
    </dgm:pt>
    <dgm:pt modelId="{5AE07396-73C7-47CB-8281-155C3F4AFEE1}" type="pres">
      <dgm:prSet presAssocID="{5C7B9F35-6FBB-4768-89ED-44DF6270B4BF}"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heckmark"/>
        </a:ext>
      </dgm:extLst>
    </dgm:pt>
    <dgm:pt modelId="{ABAD3FAE-C3D0-4515-B39E-FFD4C7421AE7}" type="pres">
      <dgm:prSet presAssocID="{5C7B9F35-6FBB-4768-89ED-44DF6270B4BF}" presName="spaceRect" presStyleCnt="0"/>
      <dgm:spPr/>
    </dgm:pt>
    <dgm:pt modelId="{1A20D1B1-3CB6-4A79-8447-97134E643C4A}" type="pres">
      <dgm:prSet presAssocID="{5C7B9F35-6FBB-4768-89ED-44DF6270B4BF}" presName="parTx" presStyleLbl="revTx" presStyleIdx="5" presStyleCnt="7">
        <dgm:presLayoutVars>
          <dgm:chMax val="0"/>
          <dgm:chPref val="0"/>
        </dgm:presLayoutVars>
      </dgm:prSet>
      <dgm:spPr/>
    </dgm:pt>
    <dgm:pt modelId="{D1E14FE3-ACDC-4047-9FD8-7ABADDEC780F}" type="pres">
      <dgm:prSet presAssocID="{BCD82CDB-D0A4-4C4E-915D-C702E41782E5}" presName="sibTrans" presStyleCnt="0"/>
      <dgm:spPr/>
    </dgm:pt>
    <dgm:pt modelId="{F06B6D2F-24F3-4066-B921-B42857451A52}" type="pres">
      <dgm:prSet presAssocID="{7735419B-D358-42D8-BAA3-3FCD9AA5B648}" presName="compNode" presStyleCnt="0"/>
      <dgm:spPr/>
    </dgm:pt>
    <dgm:pt modelId="{2B72B2EB-7DE3-4B29-B038-A91D9C890F6D}" type="pres">
      <dgm:prSet presAssocID="{7735419B-D358-42D8-BAA3-3FCD9AA5B648}" presName="bgRect" presStyleLbl="bgShp" presStyleIdx="6" presStyleCnt="7"/>
      <dgm:spPr/>
    </dgm:pt>
    <dgm:pt modelId="{CAA8367A-9401-49EE-8D06-DBA0BF2ED368}" type="pres">
      <dgm:prSet presAssocID="{7735419B-D358-42D8-BAA3-3FCD9AA5B648}"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Head with Gears"/>
        </a:ext>
      </dgm:extLst>
    </dgm:pt>
    <dgm:pt modelId="{AE5C1D43-A613-4CD3-8F32-DA912F8702B8}" type="pres">
      <dgm:prSet presAssocID="{7735419B-D358-42D8-BAA3-3FCD9AA5B648}" presName="spaceRect" presStyleCnt="0"/>
      <dgm:spPr/>
    </dgm:pt>
    <dgm:pt modelId="{6C5DAD01-0AE8-4E20-9E8F-C053581510AC}" type="pres">
      <dgm:prSet presAssocID="{7735419B-D358-42D8-BAA3-3FCD9AA5B648}" presName="parTx" presStyleLbl="revTx" presStyleIdx="6" presStyleCnt="7" custScaleY="152217">
        <dgm:presLayoutVars>
          <dgm:chMax val="0"/>
          <dgm:chPref val="0"/>
        </dgm:presLayoutVars>
      </dgm:prSet>
      <dgm:spPr/>
    </dgm:pt>
  </dgm:ptLst>
  <dgm:cxnLst>
    <dgm:cxn modelId="{BE11EC0B-0E4B-44C7-9830-35D4BE36A67A}" srcId="{BEA48720-5711-4821-B727-DC91CAEF9639}" destId="{1748CA73-F11B-4EA4-B55B-B135FD685979}" srcOrd="2" destOrd="0" parTransId="{2F68B41A-5FD8-4976-9789-6073BFD6645F}" sibTransId="{BEB6D075-AB9A-41B3-AC54-C6B207F40136}"/>
    <dgm:cxn modelId="{64C4D214-2EED-4E38-8C76-1AA68165B11D}" type="presOf" srcId="{7735419B-D358-42D8-BAA3-3FCD9AA5B648}" destId="{6C5DAD01-0AE8-4E20-9E8F-C053581510AC}" srcOrd="0" destOrd="0" presId="urn:microsoft.com/office/officeart/2018/2/layout/IconVerticalSolidList"/>
    <dgm:cxn modelId="{79DE1C1F-7676-43AA-9CF4-5348AC174E2C}" srcId="{BEA48720-5711-4821-B727-DC91CAEF9639}" destId="{0C861E02-6792-44FD-AF4C-F717CCBA0ACE}" srcOrd="0" destOrd="0" parTransId="{498E031E-46B4-43F2-A424-81C8A6E492FF}" sibTransId="{1E5E76B7-3629-4DB8-8774-9CA2982A96A6}"/>
    <dgm:cxn modelId="{FE65C924-7107-4873-98E6-894703769FE7}" srcId="{BEA48720-5711-4821-B727-DC91CAEF9639}" destId="{5C7B9F35-6FBB-4768-89ED-44DF6270B4BF}" srcOrd="5" destOrd="0" parTransId="{DF50ABE8-BDB7-480B-BF11-AD9272EA0F7E}" sibTransId="{BCD82CDB-D0A4-4C4E-915D-C702E41782E5}"/>
    <dgm:cxn modelId="{C2411E2C-159E-4E52-9D90-C9D245237443}" type="presOf" srcId="{87FB24DA-3936-460C-8BCC-60B13206966F}" destId="{760A8A93-2BDD-4B25-B0CC-7D5F15F767F8}" srcOrd="0" destOrd="0" presId="urn:microsoft.com/office/officeart/2018/2/layout/IconVerticalSolidList"/>
    <dgm:cxn modelId="{255FB72E-7325-47A8-B6AC-15E9FBBBA1D9}" type="presOf" srcId="{CE39E919-4958-46CD-A4C8-E2F0CED6B51F}" destId="{70E043E8-E66A-4B89-BC89-9C0FD1490105}" srcOrd="0" destOrd="0" presId="urn:microsoft.com/office/officeart/2018/2/layout/IconVerticalSolidList"/>
    <dgm:cxn modelId="{74F33F5F-AA4B-491B-BD4C-0D342096FD85}" type="presOf" srcId="{71E80694-6C0A-41BA-BDAF-3F713F5EBD77}" destId="{8978B968-4D0F-415F-B058-097617F9086C}" srcOrd="0" destOrd="0" presId="urn:microsoft.com/office/officeart/2018/2/layout/IconVerticalSolidList"/>
    <dgm:cxn modelId="{A02BC352-0E47-4051-830B-74B14432AE25}" srcId="{BEA48720-5711-4821-B727-DC91CAEF9639}" destId="{87FB24DA-3936-460C-8BCC-60B13206966F}" srcOrd="3" destOrd="0" parTransId="{5BC01AF7-B8AF-4CC5-98DC-76F330D88631}" sibTransId="{3186319B-D21A-4C73-BFDC-49385BA680EE}"/>
    <dgm:cxn modelId="{3CC01183-BB0F-4630-847E-A653FE9534BA}" type="presOf" srcId="{0C861E02-6792-44FD-AF4C-F717CCBA0ACE}" destId="{6E3AEC6D-6702-41E6-B07D-3895ABDBC454}" srcOrd="0" destOrd="0" presId="urn:microsoft.com/office/officeart/2018/2/layout/IconVerticalSolidList"/>
    <dgm:cxn modelId="{60FE8389-22F4-4C32-A6C1-76AEC45DE1CF}" srcId="{BEA48720-5711-4821-B727-DC91CAEF9639}" destId="{71E80694-6C0A-41BA-BDAF-3F713F5EBD77}" srcOrd="1" destOrd="0" parTransId="{89E509E2-7460-4427-95DC-8997BFB28802}" sibTransId="{0201D6E6-9B5F-474A-B2E3-CEEFD9A2EACD}"/>
    <dgm:cxn modelId="{DEFACC9F-9A63-4FD4-B1D4-A97653D7A6C6}" srcId="{BEA48720-5711-4821-B727-DC91CAEF9639}" destId="{CE39E919-4958-46CD-A4C8-E2F0CED6B51F}" srcOrd="4" destOrd="0" parTransId="{14A2597D-B83D-46A8-A0D2-F2B8EC0B714F}" sibTransId="{86E80621-6627-44D3-84D0-E727931D83C9}"/>
    <dgm:cxn modelId="{5091A8AF-F6B2-4DBD-88DD-9D93D65A9CDE}" type="presOf" srcId="{BEA48720-5711-4821-B727-DC91CAEF9639}" destId="{4A035208-9C49-49EC-912A-DF7CA5006BB1}" srcOrd="0" destOrd="0" presId="urn:microsoft.com/office/officeart/2018/2/layout/IconVerticalSolidList"/>
    <dgm:cxn modelId="{AEFDB0B3-839D-459A-8F7D-5DFD1E2C37DB}" srcId="{BEA48720-5711-4821-B727-DC91CAEF9639}" destId="{7735419B-D358-42D8-BAA3-3FCD9AA5B648}" srcOrd="6" destOrd="0" parTransId="{2732C59F-0A6E-4E8B-A858-311545CC6B66}" sibTransId="{9B4B49E6-B353-4755-9A71-B2F8D58E0F78}"/>
    <dgm:cxn modelId="{5A3F39D1-A48B-4BFA-914A-9AAF90D30A54}" type="presOf" srcId="{5C7B9F35-6FBB-4768-89ED-44DF6270B4BF}" destId="{1A20D1B1-3CB6-4A79-8447-97134E643C4A}" srcOrd="0" destOrd="0" presId="urn:microsoft.com/office/officeart/2018/2/layout/IconVerticalSolidList"/>
    <dgm:cxn modelId="{F566D9EB-4649-49D3-9C12-5816498FE0A1}" type="presOf" srcId="{1748CA73-F11B-4EA4-B55B-B135FD685979}" destId="{595A297D-ACFC-4C4F-BD5B-CD2496701A2B}" srcOrd="0" destOrd="0" presId="urn:microsoft.com/office/officeart/2018/2/layout/IconVerticalSolidList"/>
    <dgm:cxn modelId="{871CCF4C-7074-4993-8B7D-430CD4D6BA68}" type="presParOf" srcId="{4A035208-9C49-49EC-912A-DF7CA5006BB1}" destId="{7C9C3A16-6CB8-46DA-8A98-74C67ABB2700}" srcOrd="0" destOrd="0" presId="urn:microsoft.com/office/officeart/2018/2/layout/IconVerticalSolidList"/>
    <dgm:cxn modelId="{56E3D271-39F0-483D-96A6-95D6CB7DC9EE}" type="presParOf" srcId="{7C9C3A16-6CB8-46DA-8A98-74C67ABB2700}" destId="{650E92E4-7168-43B4-841E-046295DE6EB3}" srcOrd="0" destOrd="0" presId="urn:microsoft.com/office/officeart/2018/2/layout/IconVerticalSolidList"/>
    <dgm:cxn modelId="{8D317013-D21F-40C1-8DA3-C4582DE0310A}" type="presParOf" srcId="{7C9C3A16-6CB8-46DA-8A98-74C67ABB2700}" destId="{43B396E5-EE4D-4277-85E4-714B941487BC}" srcOrd="1" destOrd="0" presId="urn:microsoft.com/office/officeart/2018/2/layout/IconVerticalSolidList"/>
    <dgm:cxn modelId="{A39D50DD-4D8D-4F32-96D2-9953C9EEDC05}" type="presParOf" srcId="{7C9C3A16-6CB8-46DA-8A98-74C67ABB2700}" destId="{FE608A97-B1FD-4FB3-9242-0AF3B84BD45A}" srcOrd="2" destOrd="0" presId="urn:microsoft.com/office/officeart/2018/2/layout/IconVerticalSolidList"/>
    <dgm:cxn modelId="{46976EA1-83D4-471D-BA06-AF4667950396}" type="presParOf" srcId="{7C9C3A16-6CB8-46DA-8A98-74C67ABB2700}" destId="{6E3AEC6D-6702-41E6-B07D-3895ABDBC454}" srcOrd="3" destOrd="0" presId="urn:microsoft.com/office/officeart/2018/2/layout/IconVerticalSolidList"/>
    <dgm:cxn modelId="{49C1C984-40E9-49D1-BED8-C852A69DA2E5}" type="presParOf" srcId="{4A035208-9C49-49EC-912A-DF7CA5006BB1}" destId="{E4ADB78A-03B4-4FB1-B772-AA2B8859C970}" srcOrd="1" destOrd="0" presId="urn:microsoft.com/office/officeart/2018/2/layout/IconVerticalSolidList"/>
    <dgm:cxn modelId="{1EEB3E28-175D-42F7-900A-F6A381FCAC71}" type="presParOf" srcId="{4A035208-9C49-49EC-912A-DF7CA5006BB1}" destId="{25DF29EB-9258-4F78-9C42-D4C679DD74D6}" srcOrd="2" destOrd="0" presId="urn:microsoft.com/office/officeart/2018/2/layout/IconVerticalSolidList"/>
    <dgm:cxn modelId="{E245646D-D185-43FA-932D-E909C1F56A14}" type="presParOf" srcId="{25DF29EB-9258-4F78-9C42-D4C679DD74D6}" destId="{715D5634-26CE-48BD-BA20-D73D9F2D4AB4}" srcOrd="0" destOrd="0" presId="urn:microsoft.com/office/officeart/2018/2/layout/IconVerticalSolidList"/>
    <dgm:cxn modelId="{3E5990D4-359F-46EC-846F-66921E692688}" type="presParOf" srcId="{25DF29EB-9258-4F78-9C42-D4C679DD74D6}" destId="{16335D4F-166E-430C-9829-465DE1C1B20E}" srcOrd="1" destOrd="0" presId="urn:microsoft.com/office/officeart/2018/2/layout/IconVerticalSolidList"/>
    <dgm:cxn modelId="{BBE40764-C763-4893-8434-6C40025FE32C}" type="presParOf" srcId="{25DF29EB-9258-4F78-9C42-D4C679DD74D6}" destId="{357496E2-C8EE-4A38-8DE4-19CAB0913C83}" srcOrd="2" destOrd="0" presId="urn:microsoft.com/office/officeart/2018/2/layout/IconVerticalSolidList"/>
    <dgm:cxn modelId="{67897A9A-3784-4BE1-9335-116E4C27E79D}" type="presParOf" srcId="{25DF29EB-9258-4F78-9C42-D4C679DD74D6}" destId="{8978B968-4D0F-415F-B058-097617F9086C}" srcOrd="3" destOrd="0" presId="urn:microsoft.com/office/officeart/2018/2/layout/IconVerticalSolidList"/>
    <dgm:cxn modelId="{33E620B4-3C74-4E1E-A5A6-895CB0513B82}" type="presParOf" srcId="{4A035208-9C49-49EC-912A-DF7CA5006BB1}" destId="{BD025F4C-38B7-494B-B0AF-BF0D78370436}" srcOrd="3" destOrd="0" presId="urn:microsoft.com/office/officeart/2018/2/layout/IconVerticalSolidList"/>
    <dgm:cxn modelId="{106E11DB-2C91-41B0-B31D-3A1519C276BF}" type="presParOf" srcId="{4A035208-9C49-49EC-912A-DF7CA5006BB1}" destId="{B1E1B347-9AA1-4F6C-BB16-040B71C5243D}" srcOrd="4" destOrd="0" presId="urn:microsoft.com/office/officeart/2018/2/layout/IconVerticalSolidList"/>
    <dgm:cxn modelId="{B78414A2-953B-4461-A545-05768AB63E49}" type="presParOf" srcId="{B1E1B347-9AA1-4F6C-BB16-040B71C5243D}" destId="{CEDC28C8-BB61-45FC-B744-DE4FF8ABE2B7}" srcOrd="0" destOrd="0" presId="urn:microsoft.com/office/officeart/2018/2/layout/IconVerticalSolidList"/>
    <dgm:cxn modelId="{7377A56B-17AF-45E3-9DE0-F9FF5B73ABF8}" type="presParOf" srcId="{B1E1B347-9AA1-4F6C-BB16-040B71C5243D}" destId="{5E3014FD-6C3C-4E54-ACB6-07EEC1E1E538}" srcOrd="1" destOrd="0" presId="urn:microsoft.com/office/officeart/2018/2/layout/IconVerticalSolidList"/>
    <dgm:cxn modelId="{F0AE1157-8EEA-4B84-814B-56017F84C3FB}" type="presParOf" srcId="{B1E1B347-9AA1-4F6C-BB16-040B71C5243D}" destId="{16D1E7FE-2F12-4DCF-BA1D-919B34E41B91}" srcOrd="2" destOrd="0" presId="urn:microsoft.com/office/officeart/2018/2/layout/IconVerticalSolidList"/>
    <dgm:cxn modelId="{670B5267-ACD9-4BF6-AB98-51AA5E361600}" type="presParOf" srcId="{B1E1B347-9AA1-4F6C-BB16-040B71C5243D}" destId="{595A297D-ACFC-4C4F-BD5B-CD2496701A2B}" srcOrd="3" destOrd="0" presId="urn:microsoft.com/office/officeart/2018/2/layout/IconVerticalSolidList"/>
    <dgm:cxn modelId="{79CD5FA1-A383-4272-AD84-0073F5FA1192}" type="presParOf" srcId="{4A035208-9C49-49EC-912A-DF7CA5006BB1}" destId="{0BB5BAAA-823A-4D30-8425-97EAEDBA9B50}" srcOrd="5" destOrd="0" presId="urn:microsoft.com/office/officeart/2018/2/layout/IconVerticalSolidList"/>
    <dgm:cxn modelId="{7B5F958F-073C-4DAA-9209-478507D8D31C}" type="presParOf" srcId="{4A035208-9C49-49EC-912A-DF7CA5006BB1}" destId="{3DED08B3-9146-4D67-804B-1911D97D8593}" srcOrd="6" destOrd="0" presId="urn:microsoft.com/office/officeart/2018/2/layout/IconVerticalSolidList"/>
    <dgm:cxn modelId="{E23BEB88-5C4C-4B75-AE09-47B804D2B155}" type="presParOf" srcId="{3DED08B3-9146-4D67-804B-1911D97D8593}" destId="{42C015E9-7883-4D28-83A7-0E3ADD64FF06}" srcOrd="0" destOrd="0" presId="urn:microsoft.com/office/officeart/2018/2/layout/IconVerticalSolidList"/>
    <dgm:cxn modelId="{33B72746-877A-43F6-86CA-63A7A2AC846C}" type="presParOf" srcId="{3DED08B3-9146-4D67-804B-1911D97D8593}" destId="{385A7DAA-D186-48E2-99C5-2A1DBA276678}" srcOrd="1" destOrd="0" presId="urn:microsoft.com/office/officeart/2018/2/layout/IconVerticalSolidList"/>
    <dgm:cxn modelId="{3BF301BF-9ABB-4691-A474-031FEE1925F5}" type="presParOf" srcId="{3DED08B3-9146-4D67-804B-1911D97D8593}" destId="{C404F115-AD62-43AC-AFC8-86F431203594}" srcOrd="2" destOrd="0" presId="urn:microsoft.com/office/officeart/2018/2/layout/IconVerticalSolidList"/>
    <dgm:cxn modelId="{4573E963-4C12-4E34-BCDE-49198AC3CE01}" type="presParOf" srcId="{3DED08B3-9146-4D67-804B-1911D97D8593}" destId="{760A8A93-2BDD-4B25-B0CC-7D5F15F767F8}" srcOrd="3" destOrd="0" presId="urn:microsoft.com/office/officeart/2018/2/layout/IconVerticalSolidList"/>
    <dgm:cxn modelId="{39C7CEE4-43A3-4F0A-A4B4-78B86792E143}" type="presParOf" srcId="{4A035208-9C49-49EC-912A-DF7CA5006BB1}" destId="{04AF3CE3-08ED-47E9-88B7-C35D9FC9D85A}" srcOrd="7" destOrd="0" presId="urn:microsoft.com/office/officeart/2018/2/layout/IconVerticalSolidList"/>
    <dgm:cxn modelId="{8E07F5AC-5456-4346-8303-53BE11F0828C}" type="presParOf" srcId="{4A035208-9C49-49EC-912A-DF7CA5006BB1}" destId="{AD9967A4-F428-401A-A2CF-EDF1A6A28D4F}" srcOrd="8" destOrd="0" presId="urn:microsoft.com/office/officeart/2018/2/layout/IconVerticalSolidList"/>
    <dgm:cxn modelId="{FC6D132F-3FAD-46F2-A7BD-82A2A71B10E1}" type="presParOf" srcId="{AD9967A4-F428-401A-A2CF-EDF1A6A28D4F}" destId="{C6C27B90-5BB0-4C31-8624-4A8D49CEA602}" srcOrd="0" destOrd="0" presId="urn:microsoft.com/office/officeart/2018/2/layout/IconVerticalSolidList"/>
    <dgm:cxn modelId="{9144BA63-400A-4448-A39A-A83D5394EB5C}" type="presParOf" srcId="{AD9967A4-F428-401A-A2CF-EDF1A6A28D4F}" destId="{0CB0E430-3108-4EAC-B01E-1A745FAB6579}" srcOrd="1" destOrd="0" presId="urn:microsoft.com/office/officeart/2018/2/layout/IconVerticalSolidList"/>
    <dgm:cxn modelId="{6923C3EB-F17E-4DBA-8895-9FD099224C04}" type="presParOf" srcId="{AD9967A4-F428-401A-A2CF-EDF1A6A28D4F}" destId="{7C0E3902-019C-4149-92F9-BACCE87943C6}" srcOrd="2" destOrd="0" presId="urn:microsoft.com/office/officeart/2018/2/layout/IconVerticalSolidList"/>
    <dgm:cxn modelId="{79A53973-3C41-43BB-9CA3-C132D788FE18}" type="presParOf" srcId="{AD9967A4-F428-401A-A2CF-EDF1A6A28D4F}" destId="{70E043E8-E66A-4B89-BC89-9C0FD1490105}" srcOrd="3" destOrd="0" presId="urn:microsoft.com/office/officeart/2018/2/layout/IconVerticalSolidList"/>
    <dgm:cxn modelId="{A6CFB6B6-3944-4FB8-BB3D-FDB55B737134}" type="presParOf" srcId="{4A035208-9C49-49EC-912A-DF7CA5006BB1}" destId="{040DBC0D-1896-4498-B567-D0F99AD95618}" srcOrd="9" destOrd="0" presId="urn:microsoft.com/office/officeart/2018/2/layout/IconVerticalSolidList"/>
    <dgm:cxn modelId="{42F2891A-EE7A-45BD-BB0B-6F40724CD949}" type="presParOf" srcId="{4A035208-9C49-49EC-912A-DF7CA5006BB1}" destId="{866263B7-E5C7-4C67-B4BC-A685530E5441}" srcOrd="10" destOrd="0" presId="urn:microsoft.com/office/officeart/2018/2/layout/IconVerticalSolidList"/>
    <dgm:cxn modelId="{9E8178DF-C0C6-472E-AA95-9DC91FFB3A19}" type="presParOf" srcId="{866263B7-E5C7-4C67-B4BC-A685530E5441}" destId="{26AFFC53-5104-4003-85E1-C5E67393D394}" srcOrd="0" destOrd="0" presId="urn:microsoft.com/office/officeart/2018/2/layout/IconVerticalSolidList"/>
    <dgm:cxn modelId="{A3DFE573-1C7D-4B27-97B4-6200772162F3}" type="presParOf" srcId="{866263B7-E5C7-4C67-B4BC-A685530E5441}" destId="{5AE07396-73C7-47CB-8281-155C3F4AFEE1}" srcOrd="1" destOrd="0" presId="urn:microsoft.com/office/officeart/2018/2/layout/IconVerticalSolidList"/>
    <dgm:cxn modelId="{6DC1A5BF-4E37-46C4-8F70-47D68D93ECD3}" type="presParOf" srcId="{866263B7-E5C7-4C67-B4BC-A685530E5441}" destId="{ABAD3FAE-C3D0-4515-B39E-FFD4C7421AE7}" srcOrd="2" destOrd="0" presId="urn:microsoft.com/office/officeart/2018/2/layout/IconVerticalSolidList"/>
    <dgm:cxn modelId="{396D4974-B709-41AA-BF26-A117988C3499}" type="presParOf" srcId="{866263B7-E5C7-4C67-B4BC-A685530E5441}" destId="{1A20D1B1-3CB6-4A79-8447-97134E643C4A}" srcOrd="3" destOrd="0" presId="urn:microsoft.com/office/officeart/2018/2/layout/IconVerticalSolidList"/>
    <dgm:cxn modelId="{2A217B41-82F2-4575-9F00-C9285E0793C6}" type="presParOf" srcId="{4A035208-9C49-49EC-912A-DF7CA5006BB1}" destId="{D1E14FE3-ACDC-4047-9FD8-7ABADDEC780F}" srcOrd="11" destOrd="0" presId="urn:microsoft.com/office/officeart/2018/2/layout/IconVerticalSolidList"/>
    <dgm:cxn modelId="{CFFE0738-7D2D-4DB8-A9D3-382B7D679C8F}" type="presParOf" srcId="{4A035208-9C49-49EC-912A-DF7CA5006BB1}" destId="{F06B6D2F-24F3-4066-B921-B42857451A52}" srcOrd="12" destOrd="0" presId="urn:microsoft.com/office/officeart/2018/2/layout/IconVerticalSolidList"/>
    <dgm:cxn modelId="{52CF8A95-9A27-4426-A834-A4438022E86F}" type="presParOf" srcId="{F06B6D2F-24F3-4066-B921-B42857451A52}" destId="{2B72B2EB-7DE3-4B29-B038-A91D9C890F6D}" srcOrd="0" destOrd="0" presId="urn:microsoft.com/office/officeart/2018/2/layout/IconVerticalSolidList"/>
    <dgm:cxn modelId="{854011CB-3D4C-4F40-A919-08C148C408D3}" type="presParOf" srcId="{F06B6D2F-24F3-4066-B921-B42857451A52}" destId="{CAA8367A-9401-49EE-8D06-DBA0BF2ED368}" srcOrd="1" destOrd="0" presId="urn:microsoft.com/office/officeart/2018/2/layout/IconVerticalSolidList"/>
    <dgm:cxn modelId="{045BAA93-ADAA-476E-A4E6-38D123719194}" type="presParOf" srcId="{F06B6D2F-24F3-4066-B921-B42857451A52}" destId="{AE5C1D43-A613-4CD3-8F32-DA912F8702B8}" srcOrd="2" destOrd="0" presId="urn:microsoft.com/office/officeart/2018/2/layout/IconVerticalSolidList"/>
    <dgm:cxn modelId="{8179AC99-A4E9-4B81-A443-2359CCA1DBFE}" type="presParOf" srcId="{F06B6D2F-24F3-4066-B921-B42857451A52}" destId="{6C5DAD01-0AE8-4E20-9E8F-C053581510A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CBA1E4-F461-4F84-855D-B7CF7683CEBB}">
      <dsp:nvSpPr>
        <dsp:cNvPr id="0" name=""/>
        <dsp:cNvSpPr/>
      </dsp:nvSpPr>
      <dsp:spPr>
        <a:xfrm>
          <a:off x="0" y="87709"/>
          <a:ext cx="6172199" cy="12660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Soap and water</a:t>
          </a:r>
          <a:endParaRPr lang="en-US" sz="1900" kern="1200"/>
        </a:p>
      </dsp:txBody>
      <dsp:txXfrm>
        <a:off x="61804" y="149513"/>
        <a:ext cx="6048591" cy="1142459"/>
      </dsp:txXfrm>
    </dsp:sp>
    <dsp:sp modelId="{BEF03F9D-1867-417E-9550-AE0CDAE6D156}">
      <dsp:nvSpPr>
        <dsp:cNvPr id="0" name=""/>
        <dsp:cNvSpPr/>
      </dsp:nvSpPr>
      <dsp:spPr>
        <a:xfrm>
          <a:off x="0" y="1408497"/>
          <a:ext cx="6172199" cy="12660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Hand sanitisers</a:t>
          </a:r>
          <a:endParaRPr lang="en-US" sz="1900" kern="1200"/>
        </a:p>
      </dsp:txBody>
      <dsp:txXfrm>
        <a:off x="61804" y="1470301"/>
        <a:ext cx="6048591" cy="1142459"/>
      </dsp:txXfrm>
    </dsp:sp>
    <dsp:sp modelId="{FA52E9EA-1F14-4B9F-8709-EE28425CB15C}">
      <dsp:nvSpPr>
        <dsp:cNvPr id="0" name=""/>
        <dsp:cNvSpPr/>
      </dsp:nvSpPr>
      <dsp:spPr>
        <a:xfrm>
          <a:off x="0" y="2729285"/>
          <a:ext cx="6172199" cy="12660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Ensuring you are aware of and follow the guidelines in your organisation for hand hygiene</a:t>
          </a:r>
          <a:endParaRPr lang="en-US" sz="1900" kern="1200"/>
        </a:p>
      </dsp:txBody>
      <dsp:txXfrm>
        <a:off x="61804" y="2791089"/>
        <a:ext cx="6048591" cy="1142459"/>
      </dsp:txXfrm>
    </dsp:sp>
    <dsp:sp modelId="{04804DAD-67E4-4C41-991C-4C8DDA484627}">
      <dsp:nvSpPr>
        <dsp:cNvPr id="0" name=""/>
        <dsp:cNvSpPr/>
      </dsp:nvSpPr>
      <dsp:spPr>
        <a:xfrm>
          <a:off x="0" y="4050072"/>
          <a:ext cx="6172199" cy="12660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0" kern="1200" dirty="0"/>
            <a:t>Regular and correct hand washing is vital to help prevent spread of the coronavirus and other diseases (COVID-19).</a:t>
          </a:r>
          <a:endParaRPr lang="en-US" sz="1900" kern="1200" dirty="0"/>
        </a:p>
      </dsp:txBody>
      <dsp:txXfrm>
        <a:off x="61804" y="4111876"/>
        <a:ext cx="6048591" cy="11424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2E663-891B-4B36-A6A9-31E72C9D3D58}">
      <dsp:nvSpPr>
        <dsp:cNvPr id="0" name=""/>
        <dsp:cNvSpPr/>
      </dsp:nvSpPr>
      <dsp:spPr>
        <a:xfrm>
          <a:off x="0" y="161459"/>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dirty="0"/>
            <a:t>Encourage it to bleed</a:t>
          </a:r>
          <a:endParaRPr lang="en-US" sz="1200" kern="1200" dirty="0"/>
        </a:p>
      </dsp:txBody>
      <dsp:txXfrm>
        <a:off x="27758" y="189217"/>
        <a:ext cx="6116683" cy="513103"/>
      </dsp:txXfrm>
    </dsp:sp>
    <dsp:sp modelId="{8264CFEF-DA43-41B0-BF61-6F2DDF6695B2}">
      <dsp:nvSpPr>
        <dsp:cNvPr id="0" name=""/>
        <dsp:cNvSpPr/>
      </dsp:nvSpPr>
      <dsp:spPr>
        <a:xfrm>
          <a:off x="0" y="764639"/>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Wash it</a:t>
          </a:r>
          <a:endParaRPr lang="en-US" sz="1200" kern="1200"/>
        </a:p>
      </dsp:txBody>
      <dsp:txXfrm>
        <a:off x="27758" y="792397"/>
        <a:ext cx="6116683" cy="513103"/>
      </dsp:txXfrm>
    </dsp:sp>
    <dsp:sp modelId="{13D9C26E-2A0D-4C43-A4AF-CF06A80A734E}">
      <dsp:nvSpPr>
        <dsp:cNvPr id="0" name=""/>
        <dsp:cNvSpPr/>
      </dsp:nvSpPr>
      <dsp:spPr>
        <a:xfrm>
          <a:off x="0" y="1367819"/>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Dry and cover it</a:t>
          </a:r>
          <a:endParaRPr lang="en-US" sz="1200" kern="1200"/>
        </a:p>
      </dsp:txBody>
      <dsp:txXfrm>
        <a:off x="27758" y="1395577"/>
        <a:ext cx="6116683" cy="513103"/>
      </dsp:txXfrm>
    </dsp:sp>
    <dsp:sp modelId="{60BE734E-CDD5-4586-A537-85D2B6FA4231}">
      <dsp:nvSpPr>
        <dsp:cNvPr id="0" name=""/>
        <dsp:cNvSpPr/>
      </dsp:nvSpPr>
      <dsp:spPr>
        <a:xfrm>
          <a:off x="0" y="1970999"/>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Seek medical advice</a:t>
          </a:r>
          <a:endParaRPr lang="en-US" sz="1200" kern="1200"/>
        </a:p>
      </dsp:txBody>
      <dsp:txXfrm>
        <a:off x="27758" y="1998757"/>
        <a:ext cx="6116683" cy="513103"/>
      </dsp:txXfrm>
    </dsp:sp>
    <dsp:sp modelId="{BEA3A644-9E7E-4CB5-B232-91EA9DDF9F86}">
      <dsp:nvSpPr>
        <dsp:cNvPr id="0" name=""/>
        <dsp:cNvSpPr/>
      </dsp:nvSpPr>
      <dsp:spPr>
        <a:xfrm>
          <a:off x="0" y="2574179"/>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Report it</a:t>
          </a:r>
          <a:endParaRPr lang="en-US" sz="1200" kern="1200"/>
        </a:p>
      </dsp:txBody>
      <dsp:txXfrm>
        <a:off x="27758" y="2601937"/>
        <a:ext cx="6116683" cy="513103"/>
      </dsp:txXfrm>
    </dsp:sp>
    <dsp:sp modelId="{E52D2C21-BD16-4D18-A975-743B15AA7658}">
      <dsp:nvSpPr>
        <dsp:cNvPr id="0" name=""/>
        <dsp:cNvSpPr/>
      </dsp:nvSpPr>
      <dsp:spPr>
        <a:xfrm>
          <a:off x="0" y="3177359"/>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Ensure you know and follow your organisation’s policy on the management of sharps injuries</a:t>
          </a:r>
          <a:endParaRPr lang="en-US" sz="1200" kern="1200"/>
        </a:p>
      </dsp:txBody>
      <dsp:txXfrm>
        <a:off x="27758" y="3205117"/>
        <a:ext cx="6116683" cy="513103"/>
      </dsp:txXfrm>
    </dsp:sp>
    <dsp:sp modelId="{0C227603-4FD3-47B8-9B2B-136DE97DD8F1}">
      <dsp:nvSpPr>
        <dsp:cNvPr id="0" name=""/>
        <dsp:cNvSpPr/>
      </dsp:nvSpPr>
      <dsp:spPr>
        <a:xfrm>
          <a:off x="0" y="3780539"/>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If a sharps injury occurs to someone else, help them to seek medical advice.</a:t>
          </a:r>
          <a:endParaRPr lang="en-US" sz="1200" kern="1200"/>
        </a:p>
      </dsp:txBody>
      <dsp:txXfrm>
        <a:off x="27758" y="3808297"/>
        <a:ext cx="6116683" cy="513103"/>
      </dsp:txXfrm>
    </dsp:sp>
    <dsp:sp modelId="{7D5A5A4F-63DD-4B0D-BB54-0864101665CF}">
      <dsp:nvSpPr>
        <dsp:cNvPr id="0" name=""/>
        <dsp:cNvSpPr/>
      </dsp:nvSpPr>
      <dsp:spPr>
        <a:xfrm>
          <a:off x="0" y="4383719"/>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0" i="0" kern="1200"/>
            <a:t>If you come across any sharps, you should immediately inform a responsible member of staff.  Do not touch or attempt to dispose of them.</a:t>
          </a:r>
          <a:endParaRPr lang="en-US" sz="1200" kern="1200"/>
        </a:p>
      </dsp:txBody>
      <dsp:txXfrm>
        <a:off x="27758" y="4411477"/>
        <a:ext cx="6116683" cy="5131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25E86-932A-4077-AA8F-8B1926ED0C54}">
      <dsp:nvSpPr>
        <dsp:cNvPr id="0" name=""/>
        <dsp:cNvSpPr/>
      </dsp:nvSpPr>
      <dsp:spPr>
        <a:xfrm>
          <a:off x="0" y="455712"/>
          <a:ext cx="1719956" cy="10319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Health and Safety audits/inspections, </a:t>
          </a:r>
          <a:endParaRPr lang="en-US" sz="1300" kern="1200" dirty="0"/>
        </a:p>
      </dsp:txBody>
      <dsp:txXfrm>
        <a:off x="0" y="455712"/>
        <a:ext cx="1719956" cy="1031974"/>
      </dsp:txXfrm>
    </dsp:sp>
    <dsp:sp modelId="{3C9B737E-DAFF-4EB6-AB88-C9254FFD8042}">
      <dsp:nvSpPr>
        <dsp:cNvPr id="0" name=""/>
        <dsp:cNvSpPr/>
      </dsp:nvSpPr>
      <dsp:spPr>
        <a:xfrm>
          <a:off x="1891952" y="455712"/>
          <a:ext cx="1719956" cy="10319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Staff and </a:t>
          </a:r>
        </a:p>
        <a:p>
          <a:pPr marL="0" lvl="0" indent="0" algn="ctr" defTabSz="577850">
            <a:lnSpc>
              <a:spcPct val="90000"/>
            </a:lnSpc>
            <a:spcBef>
              <a:spcPct val="0"/>
            </a:spcBef>
            <a:spcAft>
              <a:spcPct val="35000"/>
            </a:spcAft>
            <a:buNone/>
          </a:pPr>
          <a:r>
            <a:rPr lang="en-US" sz="1300" b="0" i="0" kern="1200" dirty="0"/>
            <a:t>Volunteer training</a:t>
          </a:r>
          <a:endParaRPr lang="en-US" sz="1300" kern="1200" dirty="0"/>
        </a:p>
      </dsp:txBody>
      <dsp:txXfrm>
        <a:off x="1891952" y="455712"/>
        <a:ext cx="1719956" cy="1031974"/>
      </dsp:txXfrm>
    </dsp:sp>
    <dsp:sp modelId="{CFBE41AC-777A-4E14-B859-1A4FFD066800}">
      <dsp:nvSpPr>
        <dsp:cNvPr id="0" name=""/>
        <dsp:cNvSpPr/>
      </dsp:nvSpPr>
      <dsp:spPr>
        <a:xfrm>
          <a:off x="3783905" y="455712"/>
          <a:ext cx="1719956" cy="10319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Policies </a:t>
          </a:r>
          <a:endParaRPr lang="en-US" sz="1300" kern="1200" dirty="0"/>
        </a:p>
      </dsp:txBody>
      <dsp:txXfrm>
        <a:off x="3783905" y="455712"/>
        <a:ext cx="1719956" cy="1031974"/>
      </dsp:txXfrm>
    </dsp:sp>
    <dsp:sp modelId="{AB427E06-8AF0-43F5-8A4B-B48AC99DF828}">
      <dsp:nvSpPr>
        <dsp:cNvPr id="0" name=""/>
        <dsp:cNvSpPr/>
      </dsp:nvSpPr>
      <dsp:spPr>
        <a:xfrm>
          <a:off x="0" y="1659681"/>
          <a:ext cx="1719956" cy="10319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Guidelines and procedures </a:t>
          </a:r>
          <a:endParaRPr lang="en-US" sz="1300" kern="1200" dirty="0"/>
        </a:p>
      </dsp:txBody>
      <dsp:txXfrm>
        <a:off x="0" y="1659681"/>
        <a:ext cx="1719956" cy="1031974"/>
      </dsp:txXfrm>
    </dsp:sp>
    <dsp:sp modelId="{C585E59D-D68E-4076-8A6A-4E634E6911ED}">
      <dsp:nvSpPr>
        <dsp:cNvPr id="0" name=""/>
        <dsp:cNvSpPr/>
      </dsp:nvSpPr>
      <dsp:spPr>
        <a:xfrm>
          <a:off x="1891952" y="1659681"/>
          <a:ext cx="1719956" cy="10319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Safe work equipment and facilities </a:t>
          </a:r>
          <a:endParaRPr lang="en-US" sz="1300" kern="1200" dirty="0"/>
        </a:p>
      </dsp:txBody>
      <dsp:txXfrm>
        <a:off x="1891952" y="1659681"/>
        <a:ext cx="1719956" cy="1031974"/>
      </dsp:txXfrm>
    </dsp:sp>
    <dsp:sp modelId="{3720E2AA-8884-4479-8624-C112FB46A13F}">
      <dsp:nvSpPr>
        <dsp:cNvPr id="0" name=""/>
        <dsp:cNvSpPr/>
      </dsp:nvSpPr>
      <dsp:spPr>
        <a:xfrm>
          <a:off x="3783905" y="1659681"/>
          <a:ext cx="1719956" cy="10319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Risk assessments, </a:t>
          </a:r>
          <a:endParaRPr lang="en-US" sz="1300" kern="1200" dirty="0"/>
        </a:p>
      </dsp:txBody>
      <dsp:txXfrm>
        <a:off x="3783905" y="1659681"/>
        <a:ext cx="1719956" cy="1031974"/>
      </dsp:txXfrm>
    </dsp:sp>
    <dsp:sp modelId="{94886FFA-A2B3-4040-B697-F86AD4BB7C45}">
      <dsp:nvSpPr>
        <dsp:cNvPr id="0" name=""/>
        <dsp:cNvSpPr/>
      </dsp:nvSpPr>
      <dsp:spPr>
        <a:xfrm>
          <a:off x="0" y="2863651"/>
          <a:ext cx="1719956" cy="10319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Fire precautions, </a:t>
          </a:r>
          <a:endParaRPr lang="en-US" sz="1300" kern="1200" dirty="0"/>
        </a:p>
      </dsp:txBody>
      <dsp:txXfrm>
        <a:off x="0" y="2863651"/>
        <a:ext cx="1719956" cy="1031974"/>
      </dsp:txXfrm>
    </dsp:sp>
    <dsp:sp modelId="{C4712403-1CBC-42F5-8490-F39BC513ABD4}">
      <dsp:nvSpPr>
        <dsp:cNvPr id="0" name=""/>
        <dsp:cNvSpPr/>
      </dsp:nvSpPr>
      <dsp:spPr>
        <a:xfrm>
          <a:off x="1891952" y="2863651"/>
          <a:ext cx="1719956" cy="10319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Safety signs  </a:t>
          </a:r>
          <a:endParaRPr lang="en-US" sz="1300" kern="1200" dirty="0"/>
        </a:p>
      </dsp:txBody>
      <dsp:txXfrm>
        <a:off x="1891952" y="2863651"/>
        <a:ext cx="1719956" cy="1031974"/>
      </dsp:txXfrm>
    </dsp:sp>
    <dsp:sp modelId="{E7386F1B-5647-4A95-A9F7-859DBECE0AAE}">
      <dsp:nvSpPr>
        <dsp:cNvPr id="0" name=""/>
        <dsp:cNvSpPr/>
      </dsp:nvSpPr>
      <dsp:spPr>
        <a:xfrm>
          <a:off x="3783905" y="2863651"/>
          <a:ext cx="1719956" cy="103197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0" i="0" kern="1200" dirty="0"/>
            <a:t>Employer’s liability insurance</a:t>
          </a:r>
          <a:endParaRPr lang="en-US" sz="1300" kern="1200" dirty="0"/>
        </a:p>
      </dsp:txBody>
      <dsp:txXfrm>
        <a:off x="3783905" y="2863651"/>
        <a:ext cx="1719956" cy="10319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EBF6C-236F-478A-B608-AA715AD71B86}">
      <dsp:nvSpPr>
        <dsp:cNvPr id="0" name=""/>
        <dsp:cNvSpPr/>
      </dsp:nvSpPr>
      <dsp:spPr>
        <a:xfrm>
          <a:off x="0" y="334388"/>
          <a:ext cx="2832739" cy="1699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dirty="0"/>
            <a:t>Wear any personal protective equipment (PPE) that is required</a:t>
          </a:r>
          <a:endParaRPr lang="en-US" sz="2000" kern="1200" dirty="0"/>
        </a:p>
      </dsp:txBody>
      <dsp:txXfrm>
        <a:off x="0" y="334388"/>
        <a:ext cx="2832739" cy="1699643"/>
      </dsp:txXfrm>
    </dsp:sp>
    <dsp:sp modelId="{9D37F9CA-8DFA-43A6-8C7A-0E38A6B34A64}">
      <dsp:nvSpPr>
        <dsp:cNvPr id="0" name=""/>
        <dsp:cNvSpPr/>
      </dsp:nvSpPr>
      <dsp:spPr>
        <a:xfrm>
          <a:off x="3116012" y="334388"/>
          <a:ext cx="2832739" cy="1699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Follow policies and procedures</a:t>
          </a:r>
          <a:endParaRPr lang="en-US" sz="2800" kern="1200" dirty="0"/>
        </a:p>
      </dsp:txBody>
      <dsp:txXfrm>
        <a:off x="3116012" y="334388"/>
        <a:ext cx="2832739" cy="1699643"/>
      </dsp:txXfrm>
    </dsp:sp>
    <dsp:sp modelId="{9373368E-A9E0-48DF-A903-425ADD538F53}">
      <dsp:nvSpPr>
        <dsp:cNvPr id="0" name=""/>
        <dsp:cNvSpPr/>
      </dsp:nvSpPr>
      <dsp:spPr>
        <a:xfrm>
          <a:off x="6232025" y="334388"/>
          <a:ext cx="2832739" cy="1699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Report unsafe activities</a:t>
          </a:r>
          <a:endParaRPr lang="en-US" sz="2800" kern="1200" dirty="0"/>
        </a:p>
      </dsp:txBody>
      <dsp:txXfrm>
        <a:off x="6232025" y="334388"/>
        <a:ext cx="2832739" cy="1699643"/>
      </dsp:txXfrm>
    </dsp:sp>
    <dsp:sp modelId="{71BA1C66-F76C-48B7-8276-EB23D5FE0211}">
      <dsp:nvSpPr>
        <dsp:cNvPr id="0" name=""/>
        <dsp:cNvSpPr/>
      </dsp:nvSpPr>
      <dsp:spPr>
        <a:xfrm>
          <a:off x="1558006" y="2317305"/>
          <a:ext cx="2832739" cy="1699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Report unsafe situations or conditions</a:t>
          </a:r>
          <a:endParaRPr lang="en-US" sz="2800" kern="1200" dirty="0"/>
        </a:p>
      </dsp:txBody>
      <dsp:txXfrm>
        <a:off x="1558006" y="2317305"/>
        <a:ext cx="2832739" cy="1699643"/>
      </dsp:txXfrm>
    </dsp:sp>
    <dsp:sp modelId="{5A9C46C6-3C61-4619-B454-DD8EAB8C28C3}">
      <dsp:nvSpPr>
        <dsp:cNvPr id="0" name=""/>
        <dsp:cNvSpPr/>
      </dsp:nvSpPr>
      <dsp:spPr>
        <a:xfrm>
          <a:off x="4674019" y="2317305"/>
          <a:ext cx="2832739" cy="169964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Report accidents and near misses.</a:t>
          </a:r>
          <a:endParaRPr lang="en-US" sz="2800" kern="1200" dirty="0"/>
        </a:p>
      </dsp:txBody>
      <dsp:txXfrm>
        <a:off x="4674019" y="2317305"/>
        <a:ext cx="2832739" cy="16996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38A250-3EAA-4656-867A-E3463674FB24}">
      <dsp:nvSpPr>
        <dsp:cNvPr id="0" name=""/>
        <dsp:cNvSpPr/>
      </dsp:nvSpPr>
      <dsp:spPr>
        <a:xfrm>
          <a:off x="0" y="521009"/>
          <a:ext cx="4489622" cy="7995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dirty="0" err="1"/>
            <a:t>Organisation</a:t>
          </a:r>
          <a:endParaRPr lang="en-US" sz="2800" b="1" kern="1200" dirty="0"/>
        </a:p>
      </dsp:txBody>
      <dsp:txXfrm>
        <a:off x="39031" y="560040"/>
        <a:ext cx="4411560" cy="721493"/>
      </dsp:txXfrm>
    </dsp:sp>
    <dsp:sp modelId="{9AF05087-EA9A-4161-9DF0-93C61B42B060}">
      <dsp:nvSpPr>
        <dsp:cNvPr id="0" name=""/>
        <dsp:cNvSpPr/>
      </dsp:nvSpPr>
      <dsp:spPr>
        <a:xfrm>
          <a:off x="0" y="1423234"/>
          <a:ext cx="4489622" cy="18971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dirty="0"/>
            <a:t>It shall be the duty of every employer to ensure, so far as is reasonably practicable, the health, safety and welfare at work of all his/her employees </a:t>
          </a:r>
          <a:endParaRPr lang="en-US" sz="1800" kern="1200" dirty="0"/>
        </a:p>
      </dsp:txBody>
      <dsp:txXfrm>
        <a:off x="92611" y="1515845"/>
        <a:ext cx="4304400" cy="17119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433510-45F1-4158-A233-EFAAE8DF3A62}">
      <dsp:nvSpPr>
        <dsp:cNvPr id="0" name=""/>
        <dsp:cNvSpPr/>
      </dsp:nvSpPr>
      <dsp:spPr>
        <a:xfrm>
          <a:off x="0" y="4895"/>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To prevent/</a:t>
          </a:r>
          <a:r>
            <a:rPr lang="en-US" sz="1200" b="1" i="0" kern="1200" dirty="0" err="1"/>
            <a:t>minimise</a:t>
          </a:r>
          <a:r>
            <a:rPr lang="en-US" sz="1200" b="1" i="0" kern="1200" dirty="0"/>
            <a:t> risks and incidents</a:t>
          </a:r>
          <a:endParaRPr lang="en-US" sz="1200" b="1" kern="1200" dirty="0"/>
        </a:p>
      </dsp:txBody>
      <dsp:txXfrm>
        <a:off x="27758" y="32653"/>
        <a:ext cx="6116683" cy="513103"/>
      </dsp:txXfrm>
    </dsp:sp>
    <dsp:sp modelId="{276011B1-2C47-46F6-B496-D735CD8D1447}">
      <dsp:nvSpPr>
        <dsp:cNvPr id="0" name=""/>
        <dsp:cNvSpPr/>
      </dsp:nvSpPr>
      <dsp:spPr>
        <a:xfrm>
          <a:off x="0" y="608075"/>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To learn from mistakes and make the appropriate change to prevent it from happening again</a:t>
          </a:r>
          <a:endParaRPr lang="en-US" sz="1200" b="1" kern="1200" dirty="0"/>
        </a:p>
      </dsp:txBody>
      <dsp:txXfrm>
        <a:off x="27758" y="635833"/>
        <a:ext cx="6116683" cy="513103"/>
      </dsp:txXfrm>
    </dsp:sp>
    <dsp:sp modelId="{04F52580-C9F0-4DC6-BF83-40239F1AFE0E}">
      <dsp:nvSpPr>
        <dsp:cNvPr id="0" name=""/>
        <dsp:cNvSpPr/>
      </dsp:nvSpPr>
      <dsp:spPr>
        <a:xfrm>
          <a:off x="0" y="1211255"/>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For a safer working environment</a:t>
          </a:r>
          <a:endParaRPr lang="en-US" sz="1200" b="1" kern="1200" dirty="0"/>
        </a:p>
      </dsp:txBody>
      <dsp:txXfrm>
        <a:off x="27758" y="1239013"/>
        <a:ext cx="6116683" cy="513103"/>
      </dsp:txXfrm>
    </dsp:sp>
    <dsp:sp modelId="{86350324-A0C0-44D0-8D13-DF65D283C18F}">
      <dsp:nvSpPr>
        <dsp:cNvPr id="0" name=""/>
        <dsp:cNvSpPr/>
      </dsp:nvSpPr>
      <dsp:spPr>
        <a:xfrm>
          <a:off x="0" y="1814435"/>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To comply with legislation</a:t>
          </a:r>
          <a:endParaRPr lang="en-US" sz="1200" b="1" kern="1200" dirty="0"/>
        </a:p>
      </dsp:txBody>
      <dsp:txXfrm>
        <a:off x="27758" y="1842193"/>
        <a:ext cx="6116683" cy="513103"/>
      </dsp:txXfrm>
    </dsp:sp>
    <dsp:sp modelId="{340ABC1F-545A-4429-9F16-EDB613BDDC8B}">
      <dsp:nvSpPr>
        <dsp:cNvPr id="0" name=""/>
        <dsp:cNvSpPr/>
      </dsp:nvSpPr>
      <dsp:spPr>
        <a:xfrm>
          <a:off x="0" y="2417615"/>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To comply with the </a:t>
          </a:r>
          <a:r>
            <a:rPr lang="en-US" sz="1200" b="1" i="0" kern="1200" dirty="0" err="1"/>
            <a:t>organisation’s</a:t>
          </a:r>
          <a:r>
            <a:rPr lang="en-US" sz="1200" b="1" i="0" kern="1200" dirty="0"/>
            <a:t> policies</a:t>
          </a:r>
          <a:endParaRPr lang="en-US" sz="1200" b="1" kern="1200" dirty="0"/>
        </a:p>
      </dsp:txBody>
      <dsp:txXfrm>
        <a:off x="27758" y="2445373"/>
        <a:ext cx="6116683" cy="513103"/>
      </dsp:txXfrm>
    </dsp:sp>
    <dsp:sp modelId="{EA83FD20-E9EA-474D-95B2-3EB84B55C86A}">
      <dsp:nvSpPr>
        <dsp:cNvPr id="0" name=""/>
        <dsp:cNvSpPr/>
      </dsp:nvSpPr>
      <dsp:spPr>
        <a:xfrm>
          <a:off x="0" y="3020795"/>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To maintain a record of events and actions</a:t>
          </a:r>
          <a:endParaRPr lang="en-US" sz="1200" b="1" kern="1200" dirty="0"/>
        </a:p>
      </dsp:txBody>
      <dsp:txXfrm>
        <a:off x="27758" y="3048553"/>
        <a:ext cx="6116683" cy="513103"/>
      </dsp:txXfrm>
    </dsp:sp>
    <dsp:sp modelId="{3D7CDE5D-6D55-42B8-8D4B-5D4DED04996D}">
      <dsp:nvSpPr>
        <dsp:cNvPr id="0" name=""/>
        <dsp:cNvSpPr/>
      </dsp:nvSpPr>
      <dsp:spPr>
        <a:xfrm>
          <a:off x="0" y="3623975"/>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To identify trends</a:t>
          </a:r>
          <a:endParaRPr lang="en-US" sz="1200" b="1" kern="1200" dirty="0"/>
        </a:p>
      </dsp:txBody>
      <dsp:txXfrm>
        <a:off x="27758" y="3651733"/>
        <a:ext cx="6116683" cy="513103"/>
      </dsp:txXfrm>
    </dsp:sp>
    <dsp:sp modelId="{1934EBF0-123D-4E9A-8F30-8A574960623D}">
      <dsp:nvSpPr>
        <dsp:cNvPr id="0" name=""/>
        <dsp:cNvSpPr/>
      </dsp:nvSpPr>
      <dsp:spPr>
        <a:xfrm>
          <a:off x="0" y="4227155"/>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To encourage openness and fairness</a:t>
          </a:r>
          <a:endParaRPr lang="en-US" sz="1200" b="1" kern="1200" dirty="0"/>
        </a:p>
      </dsp:txBody>
      <dsp:txXfrm>
        <a:off x="27758" y="4254913"/>
        <a:ext cx="6116683" cy="513103"/>
      </dsp:txXfrm>
    </dsp:sp>
    <dsp:sp modelId="{DEF07D71-3254-4DDD-97E5-0957E9FE2AC4}">
      <dsp:nvSpPr>
        <dsp:cNvPr id="0" name=""/>
        <dsp:cNvSpPr/>
      </dsp:nvSpPr>
      <dsp:spPr>
        <a:xfrm>
          <a:off x="0" y="4830335"/>
          <a:ext cx="6172199" cy="5686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i="0" kern="1200" dirty="0"/>
            <a:t>Refer to your local policies and procedures for reporting procedures</a:t>
          </a:r>
          <a:r>
            <a:rPr lang="en-US" sz="1200" b="0" i="0" kern="1200" dirty="0"/>
            <a:t> </a:t>
          </a:r>
          <a:endParaRPr lang="en-US" sz="1200" kern="1200" dirty="0"/>
        </a:p>
      </dsp:txBody>
      <dsp:txXfrm>
        <a:off x="27758" y="4858093"/>
        <a:ext cx="6116683" cy="51310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2F4492-E9A0-4548-815F-DBF7619A02DF}">
      <dsp:nvSpPr>
        <dsp:cNvPr id="0" name=""/>
        <dsp:cNvSpPr/>
      </dsp:nvSpPr>
      <dsp:spPr>
        <a:xfrm>
          <a:off x="0" y="659"/>
          <a:ext cx="6172199" cy="15435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FDF6D0-E81D-4740-8233-1DD80E63585C}">
      <dsp:nvSpPr>
        <dsp:cNvPr id="0" name=""/>
        <dsp:cNvSpPr/>
      </dsp:nvSpPr>
      <dsp:spPr>
        <a:xfrm>
          <a:off x="466933" y="347965"/>
          <a:ext cx="848969" cy="8489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F20E2A-B29F-4FEC-B699-90230D064F60}">
      <dsp:nvSpPr>
        <dsp:cNvPr id="0" name=""/>
        <dsp:cNvSpPr/>
      </dsp:nvSpPr>
      <dsp:spPr>
        <a:xfrm>
          <a:off x="1782835" y="659"/>
          <a:ext cx="4389364" cy="154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62" tIns="163362" rIns="163362" bIns="163362" numCol="1" spcCol="1270" anchor="ctr" anchorCtr="0">
          <a:noAutofit/>
        </a:bodyPr>
        <a:lstStyle/>
        <a:p>
          <a:pPr marL="0" lvl="0" indent="0" algn="l" defTabSz="800100">
            <a:lnSpc>
              <a:spcPct val="90000"/>
            </a:lnSpc>
            <a:spcBef>
              <a:spcPct val="0"/>
            </a:spcBef>
            <a:spcAft>
              <a:spcPct val="35000"/>
            </a:spcAft>
            <a:buNone/>
          </a:pPr>
          <a:r>
            <a:rPr lang="en-US" sz="1800" b="0" i="0" kern="1200"/>
            <a:t>First - You must avoid harmful manual assisting operations, so far as it is reasonably practicable.</a:t>
          </a:r>
          <a:endParaRPr lang="en-US" sz="1800" kern="1200"/>
        </a:p>
      </dsp:txBody>
      <dsp:txXfrm>
        <a:off x="1782835" y="659"/>
        <a:ext cx="4389364" cy="1543580"/>
      </dsp:txXfrm>
    </dsp:sp>
    <dsp:sp modelId="{B4A35020-B1E0-4B2A-8EB2-47ED4C5F54FC}">
      <dsp:nvSpPr>
        <dsp:cNvPr id="0" name=""/>
        <dsp:cNvSpPr/>
      </dsp:nvSpPr>
      <dsp:spPr>
        <a:xfrm>
          <a:off x="0" y="1930134"/>
          <a:ext cx="6172199" cy="15435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C3DF35-84BE-4B7D-9762-1D003E67FE26}">
      <dsp:nvSpPr>
        <dsp:cNvPr id="0" name=""/>
        <dsp:cNvSpPr/>
      </dsp:nvSpPr>
      <dsp:spPr>
        <a:xfrm>
          <a:off x="466933" y="2277440"/>
          <a:ext cx="848969" cy="8489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A58965-9D90-498A-BD0C-C787638A5391}">
      <dsp:nvSpPr>
        <dsp:cNvPr id="0" name=""/>
        <dsp:cNvSpPr/>
      </dsp:nvSpPr>
      <dsp:spPr>
        <a:xfrm>
          <a:off x="1782835" y="1930134"/>
          <a:ext cx="4389364" cy="154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62" tIns="163362" rIns="163362" bIns="163362" numCol="1" spcCol="1270" anchor="ctr" anchorCtr="0">
          <a:noAutofit/>
        </a:bodyPr>
        <a:lstStyle/>
        <a:p>
          <a:pPr marL="0" lvl="0" indent="0" algn="l" defTabSz="800100">
            <a:lnSpc>
              <a:spcPct val="90000"/>
            </a:lnSpc>
            <a:spcBef>
              <a:spcPct val="0"/>
            </a:spcBef>
            <a:spcAft>
              <a:spcPct val="35000"/>
            </a:spcAft>
            <a:buNone/>
          </a:pPr>
          <a:r>
            <a:rPr lang="en-US" sz="1800" kern="1200"/>
            <a:t>Second - </a:t>
          </a:r>
          <a:r>
            <a:rPr lang="en-US" sz="1800" b="0" i="0" kern="1200"/>
            <a:t>Assess the manual assisting operations that cannot be avoided.</a:t>
          </a:r>
          <a:endParaRPr lang="en-US" sz="1800" kern="1200"/>
        </a:p>
      </dsp:txBody>
      <dsp:txXfrm>
        <a:off x="1782835" y="1930134"/>
        <a:ext cx="4389364" cy="1543580"/>
      </dsp:txXfrm>
    </dsp:sp>
    <dsp:sp modelId="{8B0AE509-CB36-4982-8888-758D0AE19C3D}">
      <dsp:nvSpPr>
        <dsp:cNvPr id="0" name=""/>
        <dsp:cNvSpPr/>
      </dsp:nvSpPr>
      <dsp:spPr>
        <a:xfrm>
          <a:off x="0" y="3859610"/>
          <a:ext cx="6172199" cy="154358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CBE3B9-1654-4206-9A8E-EBA8E31986E1}">
      <dsp:nvSpPr>
        <dsp:cNvPr id="0" name=""/>
        <dsp:cNvSpPr/>
      </dsp:nvSpPr>
      <dsp:spPr>
        <a:xfrm>
          <a:off x="466933" y="4206915"/>
          <a:ext cx="848969" cy="84896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93453C-0EEB-4D65-9517-FCEC204AA195}">
      <dsp:nvSpPr>
        <dsp:cNvPr id="0" name=""/>
        <dsp:cNvSpPr/>
      </dsp:nvSpPr>
      <dsp:spPr>
        <a:xfrm>
          <a:off x="1782835" y="3859610"/>
          <a:ext cx="4389364" cy="1543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362" tIns="163362" rIns="163362" bIns="163362" numCol="1" spcCol="1270" anchor="ctr" anchorCtr="0">
          <a:noAutofit/>
        </a:bodyPr>
        <a:lstStyle/>
        <a:p>
          <a:pPr marL="0" lvl="0" indent="0" algn="l" defTabSz="800100">
            <a:lnSpc>
              <a:spcPct val="90000"/>
            </a:lnSpc>
            <a:spcBef>
              <a:spcPct val="0"/>
            </a:spcBef>
            <a:spcAft>
              <a:spcPct val="35000"/>
            </a:spcAft>
            <a:buNone/>
          </a:pPr>
          <a:r>
            <a:rPr lang="en-US" sz="1800" kern="1200"/>
            <a:t>Third - </a:t>
          </a:r>
          <a:r>
            <a:rPr lang="en-US" sz="1800" b="0" i="0" kern="1200"/>
            <a:t>Reduce the risk of injury so far as it is reasonably practicable.</a:t>
          </a:r>
          <a:endParaRPr lang="en-US" sz="1800" kern="1200"/>
        </a:p>
      </dsp:txBody>
      <dsp:txXfrm>
        <a:off x="1782835" y="3859610"/>
        <a:ext cx="4389364" cy="15435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0E92E4-7168-43B4-841E-046295DE6EB3}">
      <dsp:nvSpPr>
        <dsp:cNvPr id="0" name=""/>
        <dsp:cNvSpPr/>
      </dsp:nvSpPr>
      <dsp:spPr>
        <a:xfrm>
          <a:off x="0" y="1915"/>
          <a:ext cx="10837862" cy="4903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B396E5-EE4D-4277-85E4-714B941487BC}">
      <dsp:nvSpPr>
        <dsp:cNvPr id="0" name=""/>
        <dsp:cNvSpPr/>
      </dsp:nvSpPr>
      <dsp:spPr>
        <a:xfrm>
          <a:off x="148325" y="112240"/>
          <a:ext cx="269682" cy="2696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3AEC6D-6702-41E6-B07D-3895ABDBC454}">
      <dsp:nvSpPr>
        <dsp:cNvPr id="0" name=""/>
        <dsp:cNvSpPr/>
      </dsp:nvSpPr>
      <dsp:spPr>
        <a:xfrm>
          <a:off x="566333" y="1915"/>
          <a:ext cx="10271528" cy="49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894" tIns="51894" rIns="51894" bIns="51894" numCol="1" spcCol="1270" anchor="ctr" anchorCtr="0">
          <a:noAutofit/>
        </a:bodyPr>
        <a:lstStyle/>
        <a:p>
          <a:pPr marL="0" lvl="0" indent="0" algn="l" defTabSz="666750">
            <a:lnSpc>
              <a:spcPct val="90000"/>
            </a:lnSpc>
            <a:spcBef>
              <a:spcPct val="0"/>
            </a:spcBef>
            <a:spcAft>
              <a:spcPct val="35000"/>
            </a:spcAft>
            <a:buNone/>
          </a:pPr>
          <a:r>
            <a:rPr lang="en-US" sz="1500" kern="1200"/>
            <a:t>Follow prescribed safe systems of volunteering</a:t>
          </a:r>
        </a:p>
      </dsp:txBody>
      <dsp:txXfrm>
        <a:off x="566333" y="1915"/>
        <a:ext cx="10271528" cy="490332"/>
      </dsp:txXfrm>
    </dsp:sp>
    <dsp:sp modelId="{715D5634-26CE-48BD-BA20-D73D9F2D4AB4}">
      <dsp:nvSpPr>
        <dsp:cNvPr id="0" name=""/>
        <dsp:cNvSpPr/>
      </dsp:nvSpPr>
      <dsp:spPr>
        <a:xfrm>
          <a:off x="0" y="614830"/>
          <a:ext cx="10837862" cy="4903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335D4F-166E-430C-9829-465DE1C1B20E}">
      <dsp:nvSpPr>
        <dsp:cNvPr id="0" name=""/>
        <dsp:cNvSpPr/>
      </dsp:nvSpPr>
      <dsp:spPr>
        <a:xfrm>
          <a:off x="148325" y="725155"/>
          <a:ext cx="269682" cy="2696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78B968-4D0F-415F-B058-097617F9086C}">
      <dsp:nvSpPr>
        <dsp:cNvPr id="0" name=""/>
        <dsp:cNvSpPr/>
      </dsp:nvSpPr>
      <dsp:spPr>
        <a:xfrm>
          <a:off x="566333" y="614830"/>
          <a:ext cx="10271528" cy="49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894" tIns="51894" rIns="51894" bIns="51894" numCol="1" spcCol="1270" anchor="ctr" anchorCtr="0">
          <a:noAutofit/>
        </a:bodyPr>
        <a:lstStyle/>
        <a:p>
          <a:pPr marL="0" lvl="0" indent="0" algn="l" defTabSz="666750">
            <a:lnSpc>
              <a:spcPct val="90000"/>
            </a:lnSpc>
            <a:spcBef>
              <a:spcPct val="0"/>
            </a:spcBef>
            <a:spcAft>
              <a:spcPct val="35000"/>
            </a:spcAft>
            <a:buNone/>
          </a:pPr>
          <a:r>
            <a:rPr lang="en-US" sz="1500" kern="1200"/>
            <a:t>Be aware of, and understand your organisation's moving and handling policy</a:t>
          </a:r>
        </a:p>
      </dsp:txBody>
      <dsp:txXfrm>
        <a:off x="566333" y="614830"/>
        <a:ext cx="10271528" cy="490332"/>
      </dsp:txXfrm>
    </dsp:sp>
    <dsp:sp modelId="{CEDC28C8-BB61-45FC-B744-DE4FF8ABE2B7}">
      <dsp:nvSpPr>
        <dsp:cNvPr id="0" name=""/>
        <dsp:cNvSpPr/>
      </dsp:nvSpPr>
      <dsp:spPr>
        <a:xfrm>
          <a:off x="0" y="1227746"/>
          <a:ext cx="10837862" cy="4903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3014FD-6C3C-4E54-ACB6-07EEC1E1E538}">
      <dsp:nvSpPr>
        <dsp:cNvPr id="0" name=""/>
        <dsp:cNvSpPr/>
      </dsp:nvSpPr>
      <dsp:spPr>
        <a:xfrm>
          <a:off x="148325" y="1338070"/>
          <a:ext cx="269682" cy="2696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5A297D-ACFC-4C4F-BD5B-CD2496701A2B}">
      <dsp:nvSpPr>
        <dsp:cNvPr id="0" name=""/>
        <dsp:cNvSpPr/>
      </dsp:nvSpPr>
      <dsp:spPr>
        <a:xfrm>
          <a:off x="566333" y="1227746"/>
          <a:ext cx="10271528" cy="49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894" tIns="51894" rIns="51894" bIns="51894" numCol="1" spcCol="1270" anchor="ctr" anchorCtr="0">
          <a:noAutofit/>
        </a:bodyPr>
        <a:lstStyle/>
        <a:p>
          <a:pPr marL="0" lvl="0" indent="0" algn="l" defTabSz="666750">
            <a:lnSpc>
              <a:spcPct val="90000"/>
            </a:lnSpc>
            <a:spcBef>
              <a:spcPct val="0"/>
            </a:spcBef>
            <a:spcAft>
              <a:spcPct val="35000"/>
            </a:spcAft>
            <a:buNone/>
          </a:pPr>
          <a:r>
            <a:rPr lang="en-US" sz="1500" kern="1200"/>
            <a:t>Use equipment provided properly</a:t>
          </a:r>
        </a:p>
      </dsp:txBody>
      <dsp:txXfrm>
        <a:off x="566333" y="1227746"/>
        <a:ext cx="10271528" cy="490332"/>
      </dsp:txXfrm>
    </dsp:sp>
    <dsp:sp modelId="{42C015E9-7883-4D28-83A7-0E3ADD64FF06}">
      <dsp:nvSpPr>
        <dsp:cNvPr id="0" name=""/>
        <dsp:cNvSpPr/>
      </dsp:nvSpPr>
      <dsp:spPr>
        <a:xfrm>
          <a:off x="0" y="1840661"/>
          <a:ext cx="10837862" cy="4903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5A7DAA-D186-48E2-99C5-2A1DBA276678}">
      <dsp:nvSpPr>
        <dsp:cNvPr id="0" name=""/>
        <dsp:cNvSpPr/>
      </dsp:nvSpPr>
      <dsp:spPr>
        <a:xfrm>
          <a:off x="148325" y="1950986"/>
          <a:ext cx="269682" cy="2696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0A8A93-2BDD-4B25-B0CC-7D5F15F767F8}">
      <dsp:nvSpPr>
        <dsp:cNvPr id="0" name=""/>
        <dsp:cNvSpPr/>
      </dsp:nvSpPr>
      <dsp:spPr>
        <a:xfrm>
          <a:off x="566333" y="1840661"/>
          <a:ext cx="10271528" cy="49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894" tIns="51894" rIns="51894" bIns="51894" numCol="1" spcCol="1270" anchor="ctr" anchorCtr="0">
          <a:noAutofit/>
        </a:bodyPr>
        <a:lstStyle/>
        <a:p>
          <a:pPr marL="0" lvl="0" indent="0" algn="l" defTabSz="666750">
            <a:lnSpc>
              <a:spcPct val="90000"/>
            </a:lnSpc>
            <a:spcBef>
              <a:spcPct val="0"/>
            </a:spcBef>
            <a:spcAft>
              <a:spcPct val="35000"/>
            </a:spcAft>
            <a:buNone/>
          </a:pPr>
          <a:r>
            <a:rPr lang="en-US" sz="1500" kern="1200"/>
            <a:t>Do not misuse or interfere with equipment provided for your safety</a:t>
          </a:r>
        </a:p>
      </dsp:txBody>
      <dsp:txXfrm>
        <a:off x="566333" y="1840661"/>
        <a:ext cx="10271528" cy="490332"/>
      </dsp:txXfrm>
    </dsp:sp>
    <dsp:sp modelId="{C6C27B90-5BB0-4C31-8624-4A8D49CEA602}">
      <dsp:nvSpPr>
        <dsp:cNvPr id="0" name=""/>
        <dsp:cNvSpPr/>
      </dsp:nvSpPr>
      <dsp:spPr>
        <a:xfrm>
          <a:off x="0" y="2453576"/>
          <a:ext cx="10837862" cy="4903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B0E430-3108-4EAC-B01E-1A745FAB6579}">
      <dsp:nvSpPr>
        <dsp:cNvPr id="0" name=""/>
        <dsp:cNvSpPr/>
      </dsp:nvSpPr>
      <dsp:spPr>
        <a:xfrm>
          <a:off x="148325" y="2563901"/>
          <a:ext cx="269682" cy="2696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E043E8-E66A-4B89-BC89-9C0FD1490105}">
      <dsp:nvSpPr>
        <dsp:cNvPr id="0" name=""/>
        <dsp:cNvSpPr/>
      </dsp:nvSpPr>
      <dsp:spPr>
        <a:xfrm>
          <a:off x="566333" y="2453576"/>
          <a:ext cx="10271528" cy="49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894" tIns="51894" rIns="51894" bIns="51894" numCol="1" spcCol="1270" anchor="ctr" anchorCtr="0">
          <a:noAutofit/>
        </a:bodyPr>
        <a:lstStyle/>
        <a:p>
          <a:pPr marL="0" lvl="0" indent="0" algn="l" defTabSz="666750">
            <a:lnSpc>
              <a:spcPct val="90000"/>
            </a:lnSpc>
            <a:spcBef>
              <a:spcPct val="0"/>
            </a:spcBef>
            <a:spcAft>
              <a:spcPct val="35000"/>
            </a:spcAft>
            <a:buNone/>
          </a:pPr>
          <a:r>
            <a:rPr lang="en-US" sz="1500" kern="1200"/>
            <a:t>Tell your organisation if you identify hazardous handling activities or any defects in equipment</a:t>
          </a:r>
        </a:p>
      </dsp:txBody>
      <dsp:txXfrm>
        <a:off x="566333" y="2453576"/>
        <a:ext cx="10271528" cy="490332"/>
      </dsp:txXfrm>
    </dsp:sp>
    <dsp:sp modelId="{26AFFC53-5104-4003-85E1-C5E67393D394}">
      <dsp:nvSpPr>
        <dsp:cNvPr id="0" name=""/>
        <dsp:cNvSpPr/>
      </dsp:nvSpPr>
      <dsp:spPr>
        <a:xfrm>
          <a:off x="0" y="3066492"/>
          <a:ext cx="10837862" cy="4903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E07396-73C7-47CB-8281-155C3F4AFEE1}">
      <dsp:nvSpPr>
        <dsp:cNvPr id="0" name=""/>
        <dsp:cNvSpPr/>
      </dsp:nvSpPr>
      <dsp:spPr>
        <a:xfrm>
          <a:off x="148325" y="3176816"/>
          <a:ext cx="269682" cy="26968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20D1B1-3CB6-4A79-8447-97134E643C4A}">
      <dsp:nvSpPr>
        <dsp:cNvPr id="0" name=""/>
        <dsp:cNvSpPr/>
      </dsp:nvSpPr>
      <dsp:spPr>
        <a:xfrm>
          <a:off x="566333" y="3066492"/>
          <a:ext cx="10271528" cy="4903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894" tIns="51894" rIns="51894" bIns="51894" numCol="1" spcCol="1270" anchor="ctr" anchorCtr="0">
          <a:noAutofit/>
        </a:bodyPr>
        <a:lstStyle/>
        <a:p>
          <a:pPr marL="0" lvl="0" indent="0" algn="l" defTabSz="666750">
            <a:lnSpc>
              <a:spcPct val="90000"/>
            </a:lnSpc>
            <a:spcBef>
              <a:spcPct val="0"/>
            </a:spcBef>
            <a:spcAft>
              <a:spcPct val="35000"/>
            </a:spcAft>
            <a:buNone/>
          </a:pPr>
          <a:r>
            <a:rPr lang="en-US" sz="1500" kern="1200"/>
            <a:t>Ensure your activities don’t put others at risk</a:t>
          </a:r>
        </a:p>
      </dsp:txBody>
      <dsp:txXfrm>
        <a:off x="566333" y="3066492"/>
        <a:ext cx="10271528" cy="490332"/>
      </dsp:txXfrm>
    </dsp:sp>
    <dsp:sp modelId="{2B72B2EB-7DE3-4B29-B038-A91D9C890F6D}">
      <dsp:nvSpPr>
        <dsp:cNvPr id="0" name=""/>
        <dsp:cNvSpPr/>
      </dsp:nvSpPr>
      <dsp:spPr>
        <a:xfrm>
          <a:off x="0" y="3807425"/>
          <a:ext cx="10837862" cy="49033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A8367A-9401-49EE-8D06-DBA0BF2ED368}">
      <dsp:nvSpPr>
        <dsp:cNvPr id="0" name=""/>
        <dsp:cNvSpPr/>
      </dsp:nvSpPr>
      <dsp:spPr>
        <a:xfrm>
          <a:off x="148325" y="3917750"/>
          <a:ext cx="269682" cy="26968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5DAD01-0AE8-4E20-9E8F-C053581510AC}">
      <dsp:nvSpPr>
        <dsp:cNvPr id="0" name=""/>
        <dsp:cNvSpPr/>
      </dsp:nvSpPr>
      <dsp:spPr>
        <a:xfrm>
          <a:off x="566333" y="3679407"/>
          <a:ext cx="10271528" cy="746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1894" tIns="51894" rIns="51894" bIns="51894" numCol="1" spcCol="1270" anchor="ctr" anchorCtr="0">
          <a:noAutofit/>
        </a:bodyPr>
        <a:lstStyle/>
        <a:p>
          <a:pPr marL="0" lvl="0" indent="0" algn="l" defTabSz="666750">
            <a:lnSpc>
              <a:spcPct val="90000"/>
            </a:lnSpc>
            <a:spcBef>
              <a:spcPct val="0"/>
            </a:spcBef>
            <a:spcAft>
              <a:spcPct val="35000"/>
            </a:spcAft>
            <a:buNone/>
          </a:pPr>
          <a:r>
            <a:rPr lang="en-US" sz="1500" kern="1200" dirty="0"/>
            <a:t>It is important to be able to identify situations where you should not carry out specific tasks, unless you have had specialist training. If in doubt, ask your volunteer coordinator.</a:t>
          </a:r>
        </a:p>
      </dsp:txBody>
      <dsp:txXfrm>
        <a:off x="566333" y="3679407"/>
        <a:ext cx="10271528" cy="7463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5/21/2024</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5/21/2024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v.uk/government/publications/covid-19-residential-care-supported-living-and-home-care-guidance/covid-19-guidance-on-home-care-provisi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rPr>
              <a:t>The infection, prevention and control guidance in this session has been updated in light of the coronavirus (COVID-19) pandemic.</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effectLst/>
              <a:latin typeface="Arial" panose="020B0604020202020204" pitchFamily="34" charset="0"/>
            </a:endParaRPr>
          </a:p>
          <a:p>
            <a:pPr algn="l" fontAlgn="base"/>
            <a:r>
              <a:rPr lang="en-US" sz="1400" b="0" i="0" u="none" strike="noStrike" dirty="0">
                <a:solidFill>
                  <a:srgbClr val="FFFFFF"/>
                </a:solidFill>
                <a:effectLst/>
                <a:latin typeface="Arial" panose="020B0604020202020204" pitchFamily="34" charset="0"/>
                <a:cs typeface="Arial" panose="020B0604020202020204" pitchFamily="34" charset="0"/>
              </a:rPr>
              <a:t>Learning Objectives</a:t>
            </a:r>
          </a:p>
          <a:p>
            <a:pPr algn="l" fontAlgn="base">
              <a:buFont typeface="Arial" panose="020B0604020202020204" pitchFamily="34" charset="0"/>
              <a:buChar char="•"/>
            </a:pPr>
            <a:r>
              <a:rPr lang="en-US" b="0" i="0" u="none" strike="noStrike" dirty="0">
                <a:solidFill>
                  <a:srgbClr val="FFFFFF"/>
                </a:solidFill>
                <a:effectLst/>
                <a:latin typeface="Arial" panose="020B0604020202020204" pitchFamily="34" charset="0"/>
              </a:rPr>
              <a:t>Identify ways that are consistent with legislation, policies and procedures for maintaining our own and others’ health and safety</a:t>
            </a:r>
          </a:p>
          <a:p>
            <a:pPr algn="l" fontAlgn="base">
              <a:buFont typeface="Arial" panose="020B0604020202020204" pitchFamily="34" charset="0"/>
              <a:buChar char="•"/>
            </a:pPr>
            <a:r>
              <a:rPr lang="en-US" b="0" i="0" u="none" strike="noStrike" dirty="0">
                <a:solidFill>
                  <a:srgbClr val="FFFFFF"/>
                </a:solidFill>
                <a:effectLst/>
                <a:latin typeface="Arial" panose="020B0604020202020204" pitchFamily="34" charset="0"/>
              </a:rPr>
              <a:t>Define the meaning of hazard, risk and risk assessment</a:t>
            </a:r>
          </a:p>
          <a:p>
            <a:pPr algn="l" fontAlgn="base">
              <a:buFont typeface="Arial" panose="020B0604020202020204" pitchFamily="34" charset="0"/>
              <a:buChar char="•"/>
            </a:pPr>
            <a:r>
              <a:rPr lang="en-US" b="0" i="0" u="none" strike="noStrike" dirty="0" err="1">
                <a:solidFill>
                  <a:srgbClr val="FFFFFF"/>
                </a:solidFill>
                <a:effectLst/>
                <a:latin typeface="Arial" panose="020B0604020202020204" pitchFamily="34" charset="0"/>
              </a:rPr>
              <a:t>Recognise</a:t>
            </a:r>
            <a:r>
              <a:rPr lang="en-US" b="0" i="0" u="none" strike="noStrike" dirty="0">
                <a:solidFill>
                  <a:srgbClr val="FFFFFF"/>
                </a:solidFill>
                <a:effectLst/>
                <a:latin typeface="Arial" panose="020B0604020202020204" pitchFamily="34" charset="0"/>
              </a:rPr>
              <a:t> common hazards</a:t>
            </a:r>
          </a:p>
          <a:p>
            <a:pPr algn="l" fontAlgn="base">
              <a:buFont typeface="Arial" panose="020B0604020202020204" pitchFamily="34" charset="0"/>
              <a:buChar char="•"/>
            </a:pPr>
            <a:endParaRPr lang="en-US" b="0" i="0" u="none" strike="noStrike" dirty="0">
              <a:solidFill>
                <a:srgbClr val="FFFFFF"/>
              </a:solidFill>
              <a:effectLst/>
              <a:latin typeface="Arial" panose="020B0604020202020204" pitchFamily="34" charset="0"/>
            </a:endParaRPr>
          </a:p>
          <a:p>
            <a:pPr algn="l" fontAlgn="base"/>
            <a:r>
              <a:rPr lang="en-US" sz="1200" b="1" i="0" u="none" strike="noStrike" dirty="0">
                <a:effectLst/>
                <a:latin typeface="Arial" panose="020B0604020202020204" pitchFamily="34" charset="0"/>
              </a:rPr>
              <a:t>Your own health and safety is very important.</a:t>
            </a:r>
          </a:p>
          <a:p>
            <a:pPr algn="l" fontAlgn="base"/>
            <a:r>
              <a:rPr lang="en-US" sz="1200" b="0" i="0" u="none" strike="noStrike" dirty="0">
                <a:effectLst/>
                <a:latin typeface="Arial" panose="020B0604020202020204" pitchFamily="34" charset="0"/>
              </a:rPr>
              <a:t>During this pandemic, you </a:t>
            </a:r>
            <a:r>
              <a:rPr lang="en-US" sz="1200" b="1" i="0" u="none" strike="noStrike" dirty="0">
                <a:effectLst/>
                <a:latin typeface="Arial" panose="020B0604020202020204" pitchFamily="34" charset="0"/>
              </a:rPr>
              <a:t>must take care of yourself</a:t>
            </a:r>
            <a:r>
              <a:rPr lang="en-US" sz="1200" b="0" i="0" u="none" strike="noStrike" dirty="0">
                <a:effectLst/>
                <a:latin typeface="Arial" panose="020B0604020202020204" pitchFamily="34" charset="0"/>
              </a:rPr>
              <a:t> and</a:t>
            </a:r>
            <a:r>
              <a:rPr lang="en-US" sz="1200" b="1" i="0" u="none" strike="noStrike" dirty="0">
                <a:effectLst/>
                <a:latin typeface="Arial" panose="020B0604020202020204" pitchFamily="34" charset="0"/>
              </a:rPr>
              <a:t> stay at home if</a:t>
            </a:r>
            <a:r>
              <a:rPr lang="en-US" sz="1200" b="0" i="0" u="none" strike="noStrike" dirty="0">
                <a:effectLst/>
                <a:latin typeface="Arial" panose="020B0604020202020204" pitchFamily="34" charset="0"/>
              </a:rPr>
              <a:t>:</a:t>
            </a:r>
          </a:p>
          <a:p>
            <a:pPr algn="l" fontAlgn="base">
              <a:buFont typeface="Arial" panose="020B0604020202020204" pitchFamily="34" charset="0"/>
              <a:buChar char="•"/>
            </a:pPr>
            <a:r>
              <a:rPr lang="en-US" sz="1200" b="0" i="0" dirty="0">
                <a:effectLst/>
                <a:latin typeface="Arial" panose="020B0604020202020204" pitchFamily="34" charset="0"/>
              </a:rPr>
              <a:t>You exhibit any symptoms of the coronavirus</a:t>
            </a:r>
          </a:p>
          <a:p>
            <a:pPr algn="l" fontAlgn="base">
              <a:buFont typeface="Arial" panose="020B0604020202020204" pitchFamily="34" charset="0"/>
              <a:buChar char="•"/>
            </a:pPr>
            <a:r>
              <a:rPr lang="en-US" sz="1200" b="0" i="0" dirty="0">
                <a:effectLst/>
                <a:latin typeface="Arial" panose="020B0604020202020204" pitchFamily="34" charset="0"/>
              </a:rPr>
              <a:t>Anyone you live with is unwell or shows symptoms of the coronavirus</a:t>
            </a:r>
          </a:p>
          <a:p>
            <a:pPr algn="l" fontAlgn="base">
              <a:buFont typeface="Arial" panose="020B0604020202020204" pitchFamily="34" charset="0"/>
              <a:buChar char="•"/>
            </a:pPr>
            <a:r>
              <a:rPr lang="en-US" sz="1200" b="0" i="0" dirty="0">
                <a:effectLst/>
                <a:latin typeface="Arial" panose="020B0604020202020204" pitchFamily="34" charset="0"/>
              </a:rPr>
              <a:t>You are an individual who is 'shielded'</a:t>
            </a:r>
          </a:p>
          <a:p>
            <a:pPr algn="l" fontAlgn="base"/>
            <a:r>
              <a:rPr lang="en-US" sz="1200" b="1" i="0" u="none" strike="noStrike" dirty="0">
                <a:effectLst/>
                <a:latin typeface="Arial" panose="020B0604020202020204" pitchFamily="34" charset="0"/>
              </a:rPr>
              <a:t>If any of the above applies to you, follow Government guidelines and do not attend the place where you volunteer.</a:t>
            </a:r>
            <a:endParaRPr lang="en-US" sz="1200" b="0" i="0" u="none" strike="noStrike" dirty="0">
              <a:effectLst/>
              <a:latin typeface="Arial" panose="020B0604020202020204" pitchFamily="34" charset="0"/>
            </a:endParaRPr>
          </a:p>
          <a:p>
            <a:pPr algn="l" fontAlgn="base">
              <a:buFont typeface="Arial" panose="020B0604020202020204" pitchFamily="34" charset="0"/>
              <a:buNone/>
            </a:pPr>
            <a:endParaRPr lang="en-US" b="0" i="0" u="none" strike="noStrike" dirty="0">
              <a:solidFill>
                <a:srgbClr val="FFFFFF"/>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dirty="0">
              <a:effectLst/>
              <a:latin typeface="Arial" panose="020B0604020202020204" pitchFamily="34" charset="0"/>
            </a:endParaRPr>
          </a:p>
          <a:p>
            <a:pPr algn="l" fontAlgn="base"/>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317979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17</a:t>
            </a:fld>
            <a:endParaRPr lang="en-US"/>
          </a:p>
        </p:txBody>
      </p:sp>
    </p:spTree>
    <p:extLst>
      <p:ext uri="{BB962C8B-B14F-4D97-AF65-F5344CB8AC3E}">
        <p14:creationId xmlns:p14="http://schemas.microsoft.com/office/powerpoint/2010/main" val="221638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Arial" panose="020B0604020202020204" pitchFamily="34" charset="0"/>
              </a:rPr>
              <a:t>This is a brief overview of risk assessment. As a volunteer you would not normally be responsible for undertaking formal risk assessments. If, however, there is an expectation that this will be your responsibility, you should seek further advice from your </a:t>
            </a:r>
            <a:r>
              <a:rPr lang="en-US" sz="1200" b="0" i="0" u="none" strike="noStrike" dirty="0" err="1">
                <a:effectLst/>
                <a:latin typeface="Arial" panose="020B0604020202020204" pitchFamily="34" charset="0"/>
              </a:rPr>
              <a:t>organisation</a:t>
            </a:r>
            <a:r>
              <a:rPr lang="en-US" sz="1200" b="0" i="0" u="none" strike="noStrike" dirty="0">
                <a:effectLst/>
                <a:latin typeface="Arial" panose="020B0604020202020204" pitchFamily="34" charset="0"/>
              </a:rPr>
              <a:t>.</a:t>
            </a: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24</a:t>
            </a:fld>
            <a:endParaRPr lang="en-US" noProof="0" dirty="0"/>
          </a:p>
        </p:txBody>
      </p:sp>
    </p:spTree>
    <p:extLst>
      <p:ext uri="{BB962C8B-B14F-4D97-AF65-F5344CB8AC3E}">
        <p14:creationId xmlns:p14="http://schemas.microsoft.com/office/powerpoint/2010/main" val="3933644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effectLst/>
                <a:latin typeface="Arial" panose="020B0604020202020204" pitchFamily="34" charset="0"/>
              </a:rPr>
              <a:t>Unfortunately, people can't always be protected from harm. All volunteer workplaces involve people collaborating towards the well-being of those needing care or support. Mistakes happen through things like lack of knowledge, poor communication or not sharing information, stress, negligence or being distracted. Mistakes are seen as adverse events, incidents, errors or near misses.</a:t>
            </a:r>
            <a:endParaRPr lang="en-GB" sz="1200" dirty="0"/>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26</a:t>
            </a:fld>
            <a:endParaRPr lang="en-US" noProof="0" dirty="0"/>
          </a:p>
        </p:txBody>
      </p:sp>
    </p:spTree>
    <p:extLst>
      <p:ext uri="{BB962C8B-B14F-4D97-AF65-F5344CB8AC3E}">
        <p14:creationId xmlns:p14="http://schemas.microsoft.com/office/powerpoint/2010/main" val="382260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TILE – Acronym for Task, Individual capability, Load, Environment</a:t>
            </a:r>
          </a:p>
        </p:txBody>
      </p:sp>
      <p:sp>
        <p:nvSpPr>
          <p:cNvPr id="4" name="Slide Number Placeholder 3"/>
          <p:cNvSpPr>
            <a:spLocks noGrp="1"/>
          </p:cNvSpPr>
          <p:nvPr>
            <p:ph type="sldNum" sz="quarter" idx="5"/>
          </p:nvPr>
        </p:nvSpPr>
        <p:spPr/>
        <p:txBody>
          <a:bodyPr/>
          <a:lstStyle/>
          <a:p>
            <a:fld id="{6336304E-FDE3-4B4F-A3B7-EBE87F3FA5E2}" type="slidenum">
              <a:rPr lang="en-US" noProof="0" smtClean="0"/>
              <a:t>34</a:t>
            </a:fld>
            <a:endParaRPr lang="en-US" noProof="0" dirty="0"/>
          </a:p>
        </p:txBody>
      </p:sp>
    </p:spTree>
    <p:extLst>
      <p:ext uri="{BB962C8B-B14F-4D97-AF65-F5344CB8AC3E}">
        <p14:creationId xmlns:p14="http://schemas.microsoft.com/office/powerpoint/2010/main" val="4252134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36</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effectLst/>
              </a:rPr>
              <a:t>This session has been designed to give you an awareness of the subject Health and Safety. </a:t>
            </a:r>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285139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fontAlgn="base">
              <a:lnSpc>
                <a:spcPct val="90000"/>
              </a:lnSpc>
              <a:spcAft>
                <a:spcPts val="600"/>
              </a:spcAft>
              <a:buFont typeface="Arial" panose="020B0604020202020204" pitchFamily="34" charset="0"/>
              <a:buChar char="•"/>
            </a:pPr>
            <a:r>
              <a:rPr lang="en-US" sz="1200" b="0" i="0" u="none" strike="noStrike" dirty="0">
                <a:effectLst/>
              </a:rPr>
              <a:t>Infection and infectious diseases in humans are caused when harmful germs enter the body and grow. </a:t>
            </a:r>
            <a:r>
              <a:rPr lang="en-US" sz="1200" b="1" i="0" u="none" strike="noStrike" dirty="0">
                <a:effectLst/>
              </a:rPr>
              <a:t>These germs are so small that they can only be seen using a microscope.</a:t>
            </a:r>
          </a:p>
          <a:p>
            <a:pPr indent="-228600" fontAlgn="base">
              <a:lnSpc>
                <a:spcPct val="90000"/>
              </a:lnSpc>
              <a:spcAft>
                <a:spcPts val="600"/>
              </a:spcAft>
              <a:buFont typeface="Arial" panose="020B0604020202020204" pitchFamily="34" charset="0"/>
              <a:buChar char="•"/>
            </a:pPr>
            <a:r>
              <a:rPr lang="en-US" sz="1200" b="0" i="0" u="none" strike="noStrike" dirty="0">
                <a:effectLst/>
              </a:rPr>
              <a:t>Infectious diseases, </a:t>
            </a:r>
            <a:r>
              <a:rPr lang="en-US" sz="1200" b="1" i="0" u="none" strike="noStrike" dirty="0">
                <a:effectLst/>
              </a:rPr>
              <a:t>unlike other diseases such as heart disease and diabetes</a:t>
            </a:r>
            <a:r>
              <a:rPr lang="en-US" sz="1200" b="0" i="0" u="none" strike="noStrike" dirty="0">
                <a:effectLst/>
              </a:rPr>
              <a:t>, can spread from person to person. As with all illnesses, prevention is better than cure.</a:t>
            </a:r>
          </a:p>
          <a:p>
            <a:pPr indent="-228600" fontAlgn="base">
              <a:lnSpc>
                <a:spcPct val="90000"/>
              </a:lnSpc>
              <a:spcAft>
                <a:spcPts val="600"/>
              </a:spcAft>
              <a:buFont typeface="Arial" panose="020B0604020202020204" pitchFamily="34" charset="0"/>
              <a:buChar char="•"/>
            </a:pPr>
            <a:r>
              <a:rPr lang="en-US" sz="1200" b="0" i="0" dirty="0">
                <a:effectLst/>
              </a:rPr>
              <a:t>You have an important role to play in preventing the spread of infections. </a:t>
            </a:r>
          </a:p>
          <a:p>
            <a:pPr indent="-228600" fontAlgn="base">
              <a:lnSpc>
                <a:spcPct val="90000"/>
              </a:lnSpc>
              <a:spcAft>
                <a:spcPts val="600"/>
              </a:spcAft>
              <a:buFont typeface="Arial" panose="020B0604020202020204" pitchFamily="34" charset="0"/>
              <a:buChar char="•"/>
            </a:pPr>
            <a:r>
              <a:rPr lang="en-US" sz="1200" b="0" i="0" dirty="0">
                <a:effectLst/>
              </a:rPr>
              <a:t>It is your responsibility to keep up to date with your own vaccinations in line with the UK vaccination schedule as it is your duty as an individual to avoid spreading infection. If you are carrying germs, you can transmit them to the people you support directly or you can transfer them from other people or equipment. This can be </a:t>
            </a:r>
            <a:r>
              <a:rPr lang="en-US" sz="1200" b="0" i="0" dirty="0" err="1">
                <a:effectLst/>
              </a:rPr>
              <a:t>minimised</a:t>
            </a:r>
            <a:r>
              <a:rPr lang="en-US" sz="1200" b="0" i="0" dirty="0">
                <a:effectLst/>
              </a:rPr>
              <a:t> by following good hand washing procedures, good personal hygiene habits and staying at home if you are ill.</a:t>
            </a:r>
            <a:endParaRPr lang="en-US" sz="1200" b="0" i="0" u="none" strike="noStrike" dirty="0">
              <a:effectLst/>
            </a:endParaRPr>
          </a:p>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4</a:t>
            </a:fld>
            <a:endParaRPr lang="en-US" noProof="0" dirty="0"/>
          </a:p>
        </p:txBody>
      </p:sp>
    </p:spTree>
    <p:extLst>
      <p:ext uri="{BB962C8B-B14F-4D97-AF65-F5344CB8AC3E}">
        <p14:creationId xmlns:p14="http://schemas.microsoft.com/office/powerpoint/2010/main" val="2825639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i="0" u="none" strike="noStrike" dirty="0">
              <a:effectLst/>
            </a:endParaRP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5</a:t>
            </a:fld>
            <a:endParaRPr lang="en-US" noProof="0" dirty="0"/>
          </a:p>
        </p:txBody>
      </p:sp>
    </p:spTree>
    <p:extLst>
      <p:ext uri="{BB962C8B-B14F-4D97-AF65-F5344CB8AC3E}">
        <p14:creationId xmlns:p14="http://schemas.microsoft.com/office/powerpoint/2010/main" val="1554317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None/>
            </a:pPr>
            <a:r>
              <a:rPr lang="en-US" sz="1200" kern="1200" dirty="0">
                <a:latin typeface="+mn-lt"/>
                <a:ea typeface="+mn-ea"/>
                <a:cs typeface="+mn-cs"/>
              </a:rPr>
              <a:t>In light of the coronavirus (COVID-19) pandemic, if you are working in a healthcare environment, all healthcare professionals and volunteers may be required to wear PPE when in contact with patients.</a:t>
            </a:r>
          </a:p>
          <a:p>
            <a:pPr marL="0" indent="0" fontAlgn="base">
              <a:buNone/>
            </a:pPr>
            <a:r>
              <a:rPr lang="en-US" sz="1200" kern="1200" dirty="0">
                <a:latin typeface="+mn-lt"/>
                <a:ea typeface="+mn-ea"/>
                <a:cs typeface="+mn-cs"/>
              </a:rPr>
              <a:t>As a volunteer you will be advised of the precautions you have to take. </a:t>
            </a:r>
          </a:p>
          <a:p>
            <a:pPr marL="0" indent="0" fontAlgn="base">
              <a:buNone/>
            </a:pPr>
            <a:r>
              <a:rPr lang="en-US" sz="1200" kern="1200" dirty="0">
                <a:latin typeface="+mn-lt"/>
                <a:ea typeface="+mn-ea"/>
                <a:cs typeface="+mn-cs"/>
              </a:rPr>
              <a:t>Your volunteer coordinator, or the healthcare staff you are working with, will advise you on whether you should wear PPE before you carry out your volunteer role. </a:t>
            </a:r>
          </a:p>
          <a:p>
            <a:pPr marL="0" indent="0" fontAlgn="base">
              <a:buNone/>
            </a:pPr>
            <a:r>
              <a:rPr lang="en-US" sz="1200" kern="1200" dirty="0">
                <a:latin typeface="+mn-lt"/>
                <a:ea typeface="+mn-ea"/>
                <a:cs typeface="+mn-cs"/>
              </a:rPr>
              <a:t>We also recommend that you refer to national guidance on delivering care. You can view this guidance by selecting </a:t>
            </a:r>
            <a:r>
              <a:rPr lang="en-US" sz="1200" kern="1200" dirty="0">
                <a:latin typeface="+mn-lt"/>
                <a:ea typeface="+mn-ea"/>
                <a:cs typeface="+mn-cs"/>
                <a:hlinkClick r:id="rId3">
                  <a:extLst>
                    <a:ext uri="{A12FA001-AC4F-418D-AE19-62706E023703}">
                      <ahyp:hlinkClr xmlns:ahyp="http://schemas.microsoft.com/office/drawing/2018/hyperlinkcolor" val="tx"/>
                    </a:ext>
                  </a:extLst>
                </a:hlinkClick>
              </a:rPr>
              <a:t>this link</a:t>
            </a:r>
            <a:r>
              <a:rPr lang="en-US" sz="1200" kern="1200" dirty="0">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8</a:t>
            </a:fld>
            <a:endParaRPr lang="en-US" noProof="0" dirty="0"/>
          </a:p>
        </p:txBody>
      </p:sp>
    </p:spTree>
    <p:extLst>
      <p:ext uri="{BB962C8B-B14F-4D97-AF65-F5344CB8AC3E}">
        <p14:creationId xmlns:p14="http://schemas.microsoft.com/office/powerpoint/2010/main" val="1943871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FFFFFF"/>
                </a:solidFill>
                <a:effectLst/>
                <a:latin typeface="Arial" panose="020B0604020202020204" pitchFamily="34" charset="0"/>
              </a:rPr>
              <a:t>Non-verbal communication includes body language, such as gestures, facial expressions, eye contact and posture.</a:t>
            </a:r>
          </a:p>
          <a:p>
            <a:endParaRPr lang="en-US" sz="1200" b="0" i="0" dirty="0">
              <a:solidFill>
                <a:srgbClr val="FFFFFF"/>
              </a:solidFill>
              <a:effectLst/>
              <a:latin typeface="Arial" panose="020B0604020202020204" pitchFamily="34" charset="0"/>
            </a:endParaRPr>
          </a:p>
          <a:p>
            <a:pPr algn="l" fontAlgn="base"/>
            <a:r>
              <a:rPr lang="en-US" sz="1200" b="0" i="0" u="none" strike="noStrike" kern="1200" dirty="0">
                <a:effectLst/>
                <a:latin typeface="+mn-lt"/>
                <a:ea typeface="+mn-ea"/>
                <a:cs typeface="+mn-cs"/>
              </a:rPr>
              <a:t>Communication is:</a:t>
            </a:r>
          </a:p>
          <a:p>
            <a:pPr algn="l" fontAlgn="base"/>
            <a:r>
              <a:rPr lang="en-US" sz="1200" b="0" i="0" kern="1200" dirty="0">
                <a:effectLst/>
                <a:latin typeface="+mn-lt"/>
                <a:ea typeface="+mn-ea"/>
                <a:cs typeface="+mn-cs"/>
              </a:rPr>
              <a:t>55% from non-verbal/body language</a:t>
            </a:r>
          </a:p>
          <a:p>
            <a:pPr algn="l" fontAlgn="base"/>
            <a:r>
              <a:rPr lang="en-US" sz="1200" b="0" i="0" kern="1200" dirty="0">
                <a:effectLst/>
                <a:latin typeface="+mn-lt"/>
                <a:ea typeface="+mn-ea"/>
                <a:cs typeface="+mn-cs"/>
              </a:rPr>
              <a:t>38% from the tone of voice</a:t>
            </a:r>
          </a:p>
          <a:p>
            <a:pPr algn="l" fontAlgn="base"/>
            <a:r>
              <a:rPr lang="en-US" sz="1200" b="0" i="0" kern="1200" dirty="0">
                <a:effectLst/>
                <a:latin typeface="+mn-lt"/>
                <a:ea typeface="+mn-ea"/>
                <a:cs typeface="+mn-cs"/>
              </a:rPr>
              <a:t>7% from the spoken word</a:t>
            </a:r>
          </a:p>
          <a:p>
            <a:pPr algn="l" fontAlgn="base"/>
            <a:endParaRPr lang="en-US" sz="1200" b="0" i="0" kern="1200" dirty="0">
              <a:effectLst/>
              <a:latin typeface="+mn-lt"/>
              <a:ea typeface="+mn-ea"/>
              <a:cs typeface="+mn-cs"/>
            </a:endParaRPr>
          </a:p>
          <a:p>
            <a:pPr algn="l" fontAlgn="base"/>
            <a:r>
              <a:rPr lang="en-US" sz="1200" b="0" i="0" u="none" strike="noStrike" kern="1200" dirty="0">
                <a:effectLst/>
                <a:latin typeface="+mn-lt"/>
                <a:ea typeface="+mn-ea"/>
                <a:cs typeface="+mn-cs"/>
              </a:rPr>
              <a:t>In other words:</a:t>
            </a:r>
          </a:p>
          <a:p>
            <a:pPr algn="l" fontAlgn="base"/>
            <a:r>
              <a:rPr lang="en-US" sz="1200" b="0" i="0" kern="1200" dirty="0">
                <a:effectLst/>
                <a:latin typeface="+mn-lt"/>
                <a:ea typeface="+mn-ea"/>
                <a:cs typeface="+mn-cs"/>
              </a:rPr>
              <a:t>What you say is less important than how you say it</a:t>
            </a:r>
          </a:p>
          <a:p>
            <a:pPr algn="l" fontAlgn="base"/>
            <a:r>
              <a:rPr lang="en-US" sz="1200" b="0" i="0" kern="1200" dirty="0">
                <a:effectLst/>
                <a:latin typeface="+mn-lt"/>
                <a:ea typeface="+mn-ea"/>
                <a:cs typeface="+mn-cs"/>
              </a:rPr>
              <a:t>People can be persuaded by attitude and appearance</a:t>
            </a:r>
          </a:p>
          <a:p>
            <a:pPr algn="l" fontAlgn="base"/>
            <a:r>
              <a:rPr lang="en-US" sz="1200" b="1" i="0" u="none" strike="noStrike" kern="1200" dirty="0">
                <a:effectLst/>
                <a:latin typeface="+mn-lt"/>
                <a:ea typeface="+mn-ea"/>
                <a:cs typeface="+mn-cs"/>
              </a:rPr>
              <a:t>Non-verbal communication is particularly important when dealing with emotional issues.</a:t>
            </a:r>
            <a:endParaRPr lang="en-US" sz="1200" b="0" i="0" u="none" strike="noStrike" kern="1200" dirty="0">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9</a:t>
            </a:fld>
            <a:endParaRPr lang="en-US" noProof="0" dirty="0"/>
          </a:p>
        </p:txBody>
      </p:sp>
    </p:spTree>
    <p:extLst>
      <p:ext uri="{BB962C8B-B14F-4D97-AF65-F5344CB8AC3E}">
        <p14:creationId xmlns:p14="http://schemas.microsoft.com/office/powerpoint/2010/main" val="1614083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smtClean="0"/>
              <a:t>10</a:t>
            </a:fld>
            <a:endParaRPr lang="en-US"/>
          </a:p>
        </p:txBody>
      </p:sp>
    </p:spTree>
    <p:extLst>
      <p:ext uri="{BB962C8B-B14F-4D97-AF65-F5344CB8AC3E}">
        <p14:creationId xmlns:p14="http://schemas.microsoft.com/office/powerpoint/2010/main" val="4092240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base" latinLnBrk="0" hangingPunct="1">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rPr>
              <a:t>As health and safety is usually tailored to a number of approaches, dependent on which area in the </a:t>
            </a:r>
            <a:r>
              <a:rPr kumimoji="0" lang="en-US" sz="1200" b="0" i="0" u="none" strike="noStrike" kern="1200" cap="none" spc="0" normalizeH="0" baseline="0" noProof="0" dirty="0" err="1">
                <a:ln>
                  <a:noFill/>
                </a:ln>
                <a:effectLst/>
                <a:uLnTx/>
                <a:uFillTx/>
              </a:rPr>
              <a:t>organisation</a:t>
            </a:r>
            <a:r>
              <a:rPr kumimoji="0" lang="en-US" sz="1200" b="0" i="0" u="none" strike="noStrike" kern="1200" cap="none" spc="0" normalizeH="0" baseline="0" noProof="0" dirty="0">
                <a:ln>
                  <a:noFill/>
                </a:ln>
                <a:effectLst/>
                <a:uLnTx/>
                <a:uFillTx/>
              </a:rPr>
              <a:t> you volunteer for, there may be elements of the session that are not applicable to you. In particular, there are key tasks relating to health and safety that should not be carried out without special training.</a:t>
            </a:r>
          </a:p>
          <a:p>
            <a:pPr marL="0" marR="0" lvl="0" indent="0" defTabSz="914400" rtl="0" eaLnBrk="1" fontAlgn="base" latinLnBrk="0" hangingPunct="1">
              <a:spcBef>
                <a:spcPts val="100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effectLst/>
              <a:uLnTx/>
              <a:uFillTx/>
            </a:endParaRPr>
          </a:p>
          <a:p>
            <a:pPr marL="0" marR="0" lvl="0" indent="0" defTabSz="914400" rtl="0" eaLnBrk="1" fontAlgn="base" latinLnBrk="0" hangingPunct="1">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effectLst/>
                <a:uLnTx/>
                <a:uFillTx/>
              </a:rPr>
              <a:t>If you are unsure of whether it applies to you, then please consult your volunteer coordinator.</a:t>
            </a:r>
          </a:p>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12</a:t>
            </a:fld>
            <a:endParaRPr lang="en-US"/>
          </a:p>
        </p:txBody>
      </p:sp>
    </p:spTree>
    <p:extLst>
      <p:ext uri="{BB962C8B-B14F-4D97-AF65-F5344CB8AC3E}">
        <p14:creationId xmlns:p14="http://schemas.microsoft.com/office/powerpoint/2010/main" val="3209794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13</a:t>
            </a:fld>
            <a:endParaRPr lang="en-US"/>
          </a:p>
        </p:txBody>
      </p:sp>
    </p:spTree>
    <p:extLst>
      <p:ext uri="{BB962C8B-B14F-4D97-AF65-F5344CB8AC3E}">
        <p14:creationId xmlns:p14="http://schemas.microsoft.com/office/powerpoint/2010/main" val="3890409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631199"/>
            <a:ext cx="5143500" cy="1574626"/>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622859"/>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5" name="Picture 4" descr="Home - elearning for healthcare">
            <a:extLst>
              <a:ext uri="{FF2B5EF4-FFF2-40B4-BE49-F238E27FC236}">
                <a16:creationId xmlns:a16="http://schemas.microsoft.com/office/drawing/2014/main" id="{86E37FAF-33C8-AF13-9AA2-72FF5EC92B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43650" y="1702721"/>
            <a:ext cx="1541895" cy="726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0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F0FB9C-2878-A0DA-9102-5FB5FBA3294F}"/>
              </a:ext>
            </a:extLst>
          </p:cNvPr>
          <p:cNvSpPr/>
          <p:nvPr userDrawn="1"/>
        </p:nvSpPr>
        <p:spPr>
          <a:xfrm>
            <a:off x="8308181" y="1630018"/>
            <a:ext cx="3883819" cy="52279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BFF02DFA-E99D-1A21-E6E8-667718020F4B}"/>
              </a:ext>
            </a:extLst>
          </p:cNvPr>
          <p:cNvSpPr/>
          <p:nvPr userDrawn="1"/>
        </p:nvSpPr>
        <p:spPr>
          <a:xfrm>
            <a:off x="0" y="1630018"/>
            <a:ext cx="3883819" cy="52279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5227982"/>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1" name="Rectangle 10">
            <a:extLst>
              <a:ext uri="{FF2B5EF4-FFF2-40B4-BE49-F238E27FC236}">
                <a16:creationId xmlns:a16="http://schemas.microsoft.com/office/drawing/2014/main" id="{EFFD6AFF-07FF-E188-FB2D-ED27E3EA0DA7}"/>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a:extLst>
              <a:ext uri="{FF2B5EF4-FFF2-40B4-BE49-F238E27FC236}">
                <a16:creationId xmlns:a16="http://schemas.microsoft.com/office/drawing/2014/main" id="{90601972-A48C-309F-65F1-5CDAADA419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126" y="6191775"/>
            <a:ext cx="942924" cy="43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35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6" name="Rectangle 5">
            <a:extLst>
              <a:ext uri="{FF2B5EF4-FFF2-40B4-BE49-F238E27FC236}">
                <a16:creationId xmlns:a16="http://schemas.microsoft.com/office/drawing/2014/main" id="{F98B8E09-A310-A1F4-EEF9-8793EF1473BD}"/>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descr="Home - elearning for healthcare">
            <a:extLst>
              <a:ext uri="{FF2B5EF4-FFF2-40B4-BE49-F238E27FC236}">
                <a16:creationId xmlns:a16="http://schemas.microsoft.com/office/drawing/2014/main" id="{119AF668-41E5-C42C-B581-5F6431549A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400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Rectangle 2">
            <a:extLst>
              <a:ext uri="{FF2B5EF4-FFF2-40B4-BE49-F238E27FC236}">
                <a16:creationId xmlns:a16="http://schemas.microsoft.com/office/drawing/2014/main" id="{0152EA71-33E7-AA1D-4887-AEA28E1B1E8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2" name="Picture 1" descr="Home - elearning for healthcare">
            <a:extLst>
              <a:ext uri="{FF2B5EF4-FFF2-40B4-BE49-F238E27FC236}">
                <a16:creationId xmlns:a16="http://schemas.microsoft.com/office/drawing/2014/main" id="{92124A22-C443-BBED-0A1D-B0629BFECD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760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18900000" flipH="1" flipV="1">
            <a:off x="5971069" y="-1371603"/>
            <a:ext cx="7119182" cy="8798125"/>
            <a:chOff x="11114088" y="2241550"/>
            <a:chExt cx="1905000" cy="2354263"/>
          </a:xfrm>
          <a:solidFill>
            <a:schemeClr val="bg2">
              <a:alpha val="20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Rectangle 2">
            <a:extLst>
              <a:ext uri="{FF2B5EF4-FFF2-40B4-BE49-F238E27FC236}">
                <a16:creationId xmlns:a16="http://schemas.microsoft.com/office/drawing/2014/main" id="{0152EA71-33E7-AA1D-4887-AEA28E1B1E8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3" descr="Home - elearning for healthcare">
            <a:extLst>
              <a:ext uri="{FF2B5EF4-FFF2-40B4-BE49-F238E27FC236}">
                <a16:creationId xmlns:a16="http://schemas.microsoft.com/office/drawing/2014/main" id="{3351DAB1-5402-FFD6-7B77-BE1E34F316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59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4" name="Rectangle 3">
            <a:extLst>
              <a:ext uri="{FF2B5EF4-FFF2-40B4-BE49-F238E27FC236}">
                <a16:creationId xmlns:a16="http://schemas.microsoft.com/office/drawing/2014/main" id="{AC3310D5-500B-6930-F84B-F85C070B9B7A}"/>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descr="Home - elearning for healthcare">
            <a:extLst>
              <a:ext uri="{FF2B5EF4-FFF2-40B4-BE49-F238E27FC236}">
                <a16:creationId xmlns:a16="http://schemas.microsoft.com/office/drawing/2014/main" id="{ADBB8E9D-A883-057F-6E93-A80B3A2B5E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503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 name="Title 1">
            <a:extLst>
              <a:ext uri="{FF2B5EF4-FFF2-40B4-BE49-F238E27FC236}">
                <a16:creationId xmlns:a16="http://schemas.microsoft.com/office/drawing/2014/main" id="{F9137F26-985B-953C-35D5-DF86162BAA3C}"/>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dirty="0"/>
              <a:t>Click to edit Master title style</a:t>
            </a:r>
          </a:p>
        </p:txBody>
      </p:sp>
      <p:pic>
        <p:nvPicPr>
          <p:cNvPr id="3" name="Picture 4">
            <a:extLst>
              <a:ext uri="{FF2B5EF4-FFF2-40B4-BE49-F238E27FC236}">
                <a16:creationId xmlns:a16="http://schemas.microsoft.com/office/drawing/2014/main" id="{C1A6662A-4D3A-9197-CECB-2C9C8602E43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69778" y="1193634"/>
            <a:ext cx="1833196" cy="84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4">
            <a:extLst>
              <a:ext uri="{FF2B5EF4-FFF2-40B4-BE49-F238E27FC236}">
                <a16:creationId xmlns:a16="http://schemas.microsoft.com/office/drawing/2014/main" id="{7FA90CCA-591C-DF99-E649-B00ED5748E9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3612" y="1193634"/>
            <a:ext cx="1833196" cy="84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pic>
        <p:nvPicPr>
          <p:cNvPr id="3" name="Picture 2">
            <a:extLst>
              <a:ext uri="{FF2B5EF4-FFF2-40B4-BE49-F238E27FC236}">
                <a16:creationId xmlns:a16="http://schemas.microsoft.com/office/drawing/2014/main" id="{26916F85-4321-2229-D82B-0C91E12F7C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126" y="6191775"/>
            <a:ext cx="942924" cy="43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Rectangle 2">
            <a:extLst>
              <a:ext uri="{FF2B5EF4-FFF2-40B4-BE49-F238E27FC236}">
                <a16:creationId xmlns:a16="http://schemas.microsoft.com/office/drawing/2014/main" id="{1E953404-3F7B-ECAF-6728-4783D3B677D7}"/>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descr="Home - elearning for healthcare">
            <a:extLst>
              <a:ext uri="{FF2B5EF4-FFF2-40B4-BE49-F238E27FC236}">
                <a16:creationId xmlns:a16="http://schemas.microsoft.com/office/drawing/2014/main" id="{9555372E-69AB-D1B9-74A7-73423C2DF5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75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6" name="Picture 4">
            <a:extLst>
              <a:ext uri="{FF2B5EF4-FFF2-40B4-BE49-F238E27FC236}">
                <a16:creationId xmlns:a16="http://schemas.microsoft.com/office/drawing/2014/main" id="{CE61475C-224F-C9E2-36C5-342BDDCAF6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3612" y="1193634"/>
            <a:ext cx="1833196" cy="846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Rectangle 2">
            <a:extLst>
              <a:ext uri="{FF2B5EF4-FFF2-40B4-BE49-F238E27FC236}">
                <a16:creationId xmlns:a16="http://schemas.microsoft.com/office/drawing/2014/main" id="{209CFC7A-16B6-8158-4CC4-6776992F7C52}"/>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descr="Home - elearning for healthcare">
            <a:extLst>
              <a:ext uri="{FF2B5EF4-FFF2-40B4-BE49-F238E27FC236}">
                <a16:creationId xmlns:a16="http://schemas.microsoft.com/office/drawing/2014/main" id="{35CA16A7-7961-9350-FEA8-1E86778AA8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9342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Rectangle 2">
            <a:extLst>
              <a:ext uri="{FF2B5EF4-FFF2-40B4-BE49-F238E27FC236}">
                <a16:creationId xmlns:a16="http://schemas.microsoft.com/office/drawing/2014/main" id="{3C7A1ED5-01D5-4593-07DE-8A99A5879CA7}"/>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descr="Home - elearning for healthcare">
            <a:extLst>
              <a:ext uri="{FF2B5EF4-FFF2-40B4-BE49-F238E27FC236}">
                <a16:creationId xmlns:a16="http://schemas.microsoft.com/office/drawing/2014/main" id="{B2072694-4A81-5B20-01D6-EF6BFEC7A3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794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7"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hasCustomPrompt="1"/>
          </p:nvPr>
        </p:nvSpPr>
        <p:spPr>
          <a:xfrm>
            <a:off x="839788" y="457200"/>
            <a:ext cx="3932237" cy="1600200"/>
          </a:xfrm>
        </p:spPr>
        <p:txBody>
          <a:bodyPr anchor="b"/>
          <a:lstStyle>
            <a:lvl1pPr>
              <a:defRPr sz="3200">
                <a:solidFill>
                  <a:schemeClr val="accent1"/>
                </a:solidFill>
              </a:defRPr>
            </a:lvl1pPr>
          </a:lstStyle>
          <a:p>
            <a:r>
              <a:rPr lang="en-US" noProof="0" dirty="0"/>
              <a:t>CLICK TO EDIT MASTER TITLE STYLE</a:t>
            </a:r>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3" name="Rectangle 2">
            <a:extLst>
              <a:ext uri="{FF2B5EF4-FFF2-40B4-BE49-F238E27FC236}">
                <a16:creationId xmlns:a16="http://schemas.microsoft.com/office/drawing/2014/main" id="{5C1E5E52-2517-2B19-E163-9904A66BE684}"/>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descr="Home - elearning for healthcare">
            <a:extLst>
              <a:ext uri="{FF2B5EF4-FFF2-40B4-BE49-F238E27FC236}">
                <a16:creationId xmlns:a16="http://schemas.microsoft.com/office/drawing/2014/main" id="{A9C67BDF-7D80-F859-AEA5-E1962D7302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85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hasCustomPrompt="1"/>
          </p:nvPr>
        </p:nvSpPr>
        <p:spPr>
          <a:xfrm>
            <a:off x="839788" y="457200"/>
            <a:ext cx="3932237" cy="1600200"/>
          </a:xfrm>
        </p:spPr>
        <p:txBody>
          <a:bodyPr anchor="b"/>
          <a:lstStyle>
            <a:lvl1pPr>
              <a:defRPr sz="3200">
                <a:solidFill>
                  <a:schemeClr val="accent1"/>
                </a:solidFill>
              </a:defRPr>
            </a:lvl1pPr>
          </a:lstStyle>
          <a:p>
            <a:r>
              <a:rPr lang="en-US" noProof="0" dirty="0"/>
              <a:t>CLICK TO EDIT MASTER TITLE STYLE</a:t>
            </a:r>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3" name="Rectangle 2">
            <a:extLst>
              <a:ext uri="{FF2B5EF4-FFF2-40B4-BE49-F238E27FC236}">
                <a16:creationId xmlns:a16="http://schemas.microsoft.com/office/drawing/2014/main" id="{1AD6FEA2-D876-1173-798F-02F1B66B90A8}"/>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4" name="Picture 4" descr="Home - elearning for healthcare">
            <a:extLst>
              <a:ext uri="{FF2B5EF4-FFF2-40B4-BE49-F238E27FC236}">
                <a16:creationId xmlns:a16="http://schemas.microsoft.com/office/drawing/2014/main" id="{4827DBC5-A498-E653-AF05-0C4ECF55E9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31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3524250" y="2572870"/>
            <a:ext cx="5143500" cy="1726562"/>
          </a:xfrm>
        </p:spPr>
        <p:txBody>
          <a:bodyPr anchor="b">
            <a:noAutofit/>
          </a:bodyPr>
          <a:lstStyle>
            <a:lvl1pPr algn="ctr">
              <a:defRPr sz="5400" b="1" cap="all" baseline="0">
                <a:solidFill>
                  <a:schemeClr val="bg1"/>
                </a:solidFill>
                <a:latin typeface="+mj-lt"/>
              </a:defRPr>
            </a:lvl1pPr>
          </a:lstStyle>
          <a:p>
            <a:r>
              <a:rPr lang="en-US" noProof="0" dirty="0"/>
              <a:t>Title comes here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Tree>
    <p:extLst>
      <p:ext uri="{BB962C8B-B14F-4D97-AF65-F5344CB8AC3E}">
        <p14:creationId xmlns:p14="http://schemas.microsoft.com/office/powerpoint/2010/main" val="5696942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pic>
        <p:nvPicPr>
          <p:cNvPr id="4" name="Picture 4">
            <a:extLst>
              <a:ext uri="{FF2B5EF4-FFF2-40B4-BE49-F238E27FC236}">
                <a16:creationId xmlns:a16="http://schemas.microsoft.com/office/drawing/2014/main" id="{C861F98D-ADFB-089C-31BB-4DD7D6587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7853" y="6042290"/>
            <a:ext cx="1098667" cy="507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1991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solidFill>
                  <a:schemeClr val="accent1"/>
                </a:solidFill>
              </a:defRPr>
            </a:lvl1pPr>
          </a:lstStyle>
          <a:p>
            <a:r>
              <a:rPr lang="en-US" noProof="0" dirty="0"/>
              <a:t>Click to edit Master title style</a:t>
            </a:r>
          </a:p>
        </p:txBody>
      </p:sp>
      <p:pic>
        <p:nvPicPr>
          <p:cNvPr id="4" name="Picture 4" descr="Home - elearning for healthcare">
            <a:extLst>
              <a:ext uri="{FF2B5EF4-FFF2-40B4-BE49-F238E27FC236}">
                <a16:creationId xmlns:a16="http://schemas.microsoft.com/office/drawing/2014/main" id="{B817841E-22E2-6C82-3B95-FD3D710730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208438"/>
      </p:ext>
    </p:extLst>
  </p:cSld>
  <p:clrMapOvr>
    <a:masterClrMapping/>
  </p:clrMapOvr>
  <p:extLst>
    <p:ext uri="{DCECCB84-F9BA-43D5-87BE-67443E8EF086}">
      <p15:sldGuideLst xmlns:p15="http://schemas.microsoft.com/office/powerpoint/2012/main">
        <p15:guide id="1" orient="horz" pos="4065" userDrawn="1">
          <p15:clr>
            <a:srgbClr val="FBAE40"/>
          </p15:clr>
        </p15:guide>
        <p15:guide id="2" orient="horz" pos="420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1991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6778903" y="0"/>
            <a:ext cx="5413097" cy="496083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solidFill>
                  <a:schemeClr val="accent1"/>
                </a:solidFill>
              </a:defRPr>
            </a:lvl1pPr>
          </a:lstStyle>
          <a:p>
            <a:r>
              <a:rPr lang="en-US" noProof="0" dirty="0"/>
              <a:t>Click to edit Master title style</a:t>
            </a:r>
          </a:p>
        </p:txBody>
      </p:sp>
      <p:grpSp>
        <p:nvGrpSpPr>
          <p:cNvPr id="9" name="Group 8">
            <a:extLst>
              <a:ext uri="{FF2B5EF4-FFF2-40B4-BE49-F238E27FC236}">
                <a16:creationId xmlns:a16="http://schemas.microsoft.com/office/drawing/2014/main" id="{4EE57D22-8B89-030E-D1CC-56C15F654536}"/>
              </a:ext>
            </a:extLst>
          </p:cNvPr>
          <p:cNvGrpSpPr/>
          <p:nvPr userDrawn="1"/>
        </p:nvGrpSpPr>
        <p:grpSpPr>
          <a:xfrm>
            <a:off x="4685748" y="3187264"/>
            <a:ext cx="3124751" cy="3861672"/>
            <a:chOff x="4314162" y="3077007"/>
            <a:chExt cx="3124751" cy="3861672"/>
          </a:xfrm>
          <a:solidFill>
            <a:schemeClr val="bg1">
              <a:lumMod val="95000"/>
              <a:alpha val="30000"/>
            </a:schemeClr>
          </a:solidFill>
        </p:grpSpPr>
        <p:sp>
          <p:nvSpPr>
            <p:cNvPr id="5" name="Freeform 5">
              <a:extLst>
                <a:ext uri="{FF2B5EF4-FFF2-40B4-BE49-F238E27FC236}">
                  <a16:creationId xmlns:a16="http://schemas.microsoft.com/office/drawing/2014/main" id="{C4A58C70-9400-9A51-FE6B-19686C72F58A}"/>
                </a:ext>
              </a:extLst>
            </p:cNvPr>
            <p:cNvSpPr>
              <a:spLocks/>
            </p:cNvSpPr>
            <p:nvPr/>
          </p:nvSpPr>
          <p:spPr bwMode="auto">
            <a:xfrm rot="19082419">
              <a:off x="4314162" y="3077007"/>
              <a:ext cx="3124751" cy="3861672"/>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6" name="Freeform 6">
              <a:extLst>
                <a:ext uri="{FF2B5EF4-FFF2-40B4-BE49-F238E27FC236}">
                  <a16:creationId xmlns:a16="http://schemas.microsoft.com/office/drawing/2014/main" id="{26CF60CE-FAB2-6F40-38EF-3D5862866517}"/>
                </a:ext>
              </a:extLst>
            </p:cNvPr>
            <p:cNvSpPr>
              <a:spLocks/>
            </p:cNvSpPr>
            <p:nvPr/>
          </p:nvSpPr>
          <p:spPr bwMode="auto">
            <a:xfrm rot="19082419">
              <a:off x="4912756" y="3905619"/>
              <a:ext cx="1369683" cy="2744573"/>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noProof="0" dirty="0"/>
            </a:p>
          </p:txBody>
        </p:sp>
        <p:sp>
          <p:nvSpPr>
            <p:cNvPr id="8" name="Freeform 7">
              <a:extLst>
                <a:ext uri="{FF2B5EF4-FFF2-40B4-BE49-F238E27FC236}">
                  <a16:creationId xmlns:a16="http://schemas.microsoft.com/office/drawing/2014/main" id="{69F1AA98-E9D4-0CA7-A9E3-94188D47B9FA}"/>
                </a:ext>
              </a:extLst>
            </p:cNvPr>
            <p:cNvSpPr>
              <a:spLocks/>
            </p:cNvSpPr>
            <p:nvPr/>
          </p:nvSpPr>
          <p:spPr bwMode="auto">
            <a:xfrm rot="19082419">
              <a:off x="5413601" y="4636366"/>
              <a:ext cx="502565" cy="1179594"/>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noProof="0" dirty="0"/>
            </a:p>
          </p:txBody>
        </p:sp>
      </p:grpSp>
      <p:pic>
        <p:nvPicPr>
          <p:cNvPr id="2" name="Picture 4" descr="Home - elearning for healthcare">
            <a:extLst>
              <a:ext uri="{FF2B5EF4-FFF2-40B4-BE49-F238E27FC236}">
                <a16:creationId xmlns:a16="http://schemas.microsoft.com/office/drawing/2014/main" id="{9DB6CF95-47DB-561B-BE8F-8FF0F8DDC5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814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solidFill>
                  <a:schemeClr val="accent1"/>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1991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
        <p:nvSpPr>
          <p:cNvPr id="6" name="Rectangle 5">
            <a:extLst>
              <a:ext uri="{FF2B5EF4-FFF2-40B4-BE49-F238E27FC236}">
                <a16:creationId xmlns:a16="http://schemas.microsoft.com/office/drawing/2014/main" id="{84EACC30-5DCC-CDBC-D403-C8AFC1DD3DF8}"/>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descr="Home - elearning for healthcare">
            <a:extLst>
              <a:ext uri="{FF2B5EF4-FFF2-40B4-BE49-F238E27FC236}">
                <a16:creationId xmlns:a16="http://schemas.microsoft.com/office/drawing/2014/main" id="{A091A9A6-2081-A845-7789-D2917C073B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986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25463" y="801517"/>
            <a:ext cx="4937211" cy="1325563"/>
          </a:xfrm>
        </p:spPr>
        <p:txBody>
          <a:bodyPr lIns="0" tIns="0" rIns="0" bIns="0">
            <a:noAutofit/>
          </a:bodyPr>
          <a:lstStyle>
            <a:lvl1pPr>
              <a:defRPr sz="3200" b="1" cap="all" baseline="0">
                <a:solidFill>
                  <a:schemeClr val="accent1"/>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1991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8953500" y="988536"/>
            <a:ext cx="3230091"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6104154"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6451550"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sp>
        <p:nvSpPr>
          <p:cNvPr id="6" name="Rectangle 5">
            <a:extLst>
              <a:ext uri="{FF2B5EF4-FFF2-40B4-BE49-F238E27FC236}">
                <a16:creationId xmlns:a16="http://schemas.microsoft.com/office/drawing/2014/main" id="{84EACC30-5DCC-CDBC-D403-C8AFC1DD3DF8}"/>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descr="Home - elearning for healthcare">
            <a:extLst>
              <a:ext uri="{FF2B5EF4-FFF2-40B4-BE49-F238E27FC236}">
                <a16:creationId xmlns:a16="http://schemas.microsoft.com/office/drawing/2014/main" id="{EFFE97B4-07B2-05D3-6AF3-CD04A9CD3F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6276" y="6246147"/>
            <a:ext cx="838971" cy="395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59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F0FB9C-2878-A0DA-9102-5FB5FBA3294F}"/>
              </a:ext>
            </a:extLst>
          </p:cNvPr>
          <p:cNvSpPr/>
          <p:nvPr userDrawn="1"/>
        </p:nvSpPr>
        <p:spPr>
          <a:xfrm>
            <a:off x="8308181" y="1630018"/>
            <a:ext cx="3883819" cy="52279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BFF02DFA-E99D-1A21-E6E8-667718020F4B}"/>
              </a:ext>
            </a:extLst>
          </p:cNvPr>
          <p:cNvSpPr/>
          <p:nvPr userDrawn="1"/>
        </p:nvSpPr>
        <p:spPr>
          <a:xfrm>
            <a:off x="0" y="1630018"/>
            <a:ext cx="3883819" cy="52279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solidFill>
                  <a:schemeClr val="accent1"/>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5227982"/>
          </a:xfrm>
          <a:solidFill>
            <a:schemeClr val="bg2">
              <a:lumMod val="90000"/>
            </a:schemeClr>
          </a:solidFill>
        </p:spPr>
        <p:txBody>
          <a:bodyPr anchor="ctr"/>
          <a:lstStyle>
            <a:lvl1pPr marL="0" indent="0" algn="ctr">
              <a:buNone/>
              <a:defRPr/>
            </a:lvl1pPr>
          </a:lstStyle>
          <a:p>
            <a:r>
              <a:rPr lang="en-US" noProof="0" dirty="0"/>
              <a:t>Click icon to add picture</a:t>
            </a:r>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11" name="Rectangle 10">
            <a:extLst>
              <a:ext uri="{FF2B5EF4-FFF2-40B4-BE49-F238E27FC236}">
                <a16:creationId xmlns:a16="http://schemas.microsoft.com/office/drawing/2014/main" id="{EFFD6AFF-07FF-E188-FB2D-ED27E3EA0DA7}"/>
              </a:ext>
            </a:extLst>
          </p:cNvPr>
          <p:cNvSpPr/>
          <p:nvPr userDrawn="1"/>
        </p:nvSpPr>
        <p:spPr>
          <a:xfrm rot="10800000">
            <a:off x="515938" y="-16721"/>
            <a:ext cx="1258618" cy="110506"/>
          </a:xfrm>
          <a:prstGeom prst="rect">
            <a:avLst/>
          </a:prstGeom>
          <a:solidFill>
            <a:srgbClr val="2C5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a:extLst>
              <a:ext uri="{FF2B5EF4-FFF2-40B4-BE49-F238E27FC236}">
                <a16:creationId xmlns:a16="http://schemas.microsoft.com/office/drawing/2014/main" id="{CB4D876F-8323-CD0B-57E1-CE73941F5D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9126" y="6191775"/>
            <a:ext cx="942924" cy="435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033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5/21/2024</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51" r:id="rId4"/>
    <p:sldLayoutId id="2147483650" r:id="rId5"/>
    <p:sldLayoutId id="2147483678" r:id="rId6"/>
    <p:sldLayoutId id="2147483661" r:id="rId7"/>
    <p:sldLayoutId id="2147483675" r:id="rId8"/>
    <p:sldLayoutId id="2147483662" r:id="rId9"/>
    <p:sldLayoutId id="2147483677" r:id="rId10"/>
    <p:sldLayoutId id="2147483663" r:id="rId11"/>
    <p:sldLayoutId id="2147483654" r:id="rId12"/>
    <p:sldLayoutId id="2147483676"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8.jp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9C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343650" y="3381375"/>
            <a:ext cx="5351882" cy="1053914"/>
          </a:xfrm>
        </p:spPr>
        <p:txBody>
          <a:bodyPr/>
          <a:lstStyle/>
          <a:p>
            <a:br>
              <a:rPr lang="en-GB" sz="3200" dirty="0"/>
            </a:br>
            <a:r>
              <a:rPr lang="en-GB" sz="3200" dirty="0"/>
              <a:t> </a:t>
            </a:r>
            <a:br>
              <a:rPr lang="en-GB" sz="1200" dirty="0"/>
            </a:br>
            <a:r>
              <a:rPr lang="en-GB" sz="3200" dirty="0"/>
              <a:t>Infection Prevention and Control</a:t>
            </a:r>
            <a:endParaRPr lang="en-US" sz="3200" dirty="0"/>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a:xfrm>
            <a:off x="6343650" y="4497459"/>
            <a:ext cx="5143500" cy="503167"/>
          </a:xfrm>
        </p:spPr>
        <p:txBody>
          <a:bodyPr/>
          <a:lstStyle/>
          <a:p>
            <a:r>
              <a:rPr lang="en-US" sz="2000" kern="1600" spc="300" dirty="0"/>
              <a:t>VOLUNTEER </a:t>
            </a:r>
            <a:r>
              <a:rPr lang="en-US" sz="2000" kern="1600" spc="300" dirty="0" err="1"/>
              <a:t>iNDUCTION</a:t>
            </a:r>
            <a:endParaRPr lang="en-US" sz="2000" kern="1600" spc="300" dirty="0"/>
          </a:p>
        </p:txBody>
      </p:sp>
      <p:sp>
        <p:nvSpPr>
          <p:cNvPr id="6" name="TextBox 5">
            <a:extLst>
              <a:ext uri="{FF2B5EF4-FFF2-40B4-BE49-F238E27FC236}">
                <a16:creationId xmlns:a16="http://schemas.microsoft.com/office/drawing/2014/main" id="{2047D55D-27A8-3462-24E6-98F2FCA9150F}"/>
              </a:ext>
            </a:extLst>
          </p:cNvPr>
          <p:cNvSpPr txBox="1"/>
          <p:nvPr/>
        </p:nvSpPr>
        <p:spPr>
          <a:xfrm flipH="1">
            <a:off x="6343650" y="2493705"/>
            <a:ext cx="4434841" cy="1077218"/>
          </a:xfrm>
          <a:prstGeom prst="rect">
            <a:avLst/>
          </a:prstGeom>
          <a:noFill/>
        </p:spPr>
        <p:txBody>
          <a:bodyPr wrap="square" rtlCol="0">
            <a:spAutoFit/>
          </a:bodyPr>
          <a:lstStyle/>
          <a:p>
            <a:r>
              <a:rPr lang="en-GB" sz="3200" dirty="0">
                <a:solidFill>
                  <a:schemeClr val="bg1"/>
                </a:solidFill>
                <a:latin typeface="+mj-lt"/>
              </a:rPr>
              <a:t>HEALTH AND SAFETY AND </a:t>
            </a:r>
          </a:p>
        </p:txBody>
      </p:sp>
      <p:pic>
        <p:nvPicPr>
          <p:cNvPr id="11" name="Picture Placeholder 10" descr="A close-up of a person's hands&#10;&#10;Description automatically generated">
            <a:extLst>
              <a:ext uri="{FF2B5EF4-FFF2-40B4-BE49-F238E27FC236}">
                <a16:creationId xmlns:a16="http://schemas.microsoft.com/office/drawing/2014/main" id="{4FE24ED9-8C70-58B7-54B9-C22A7B40B5DA}"/>
              </a:ext>
            </a:extLst>
          </p:cNvPr>
          <p:cNvPicPr>
            <a:picLocks noGrp="1" noChangeAspect="1"/>
          </p:cNvPicPr>
          <p:nvPr>
            <p:ph type="pic" sz="quarter" idx="10"/>
          </p:nvPr>
        </p:nvPicPr>
        <p:blipFill>
          <a:blip r:embed="rId3"/>
          <a:srcRect l="14520" r="14520"/>
          <a:stretch>
            <a:fillRect/>
          </a:stretch>
        </p:blipFill>
        <p:spPr/>
      </p:pic>
    </p:spTree>
    <p:extLst>
      <p:ext uri="{BB962C8B-B14F-4D97-AF65-F5344CB8AC3E}">
        <p14:creationId xmlns:p14="http://schemas.microsoft.com/office/powerpoint/2010/main" val="316717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9E86D983-CA14-7952-FC67-A22B1A749FE8}"/>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10</a:t>
            </a:fld>
            <a:endParaRPr lang="en-US" noProof="0"/>
          </a:p>
        </p:txBody>
      </p:sp>
      <p:sp>
        <p:nvSpPr>
          <p:cNvPr id="5" name="Title 4">
            <a:extLst>
              <a:ext uri="{FF2B5EF4-FFF2-40B4-BE49-F238E27FC236}">
                <a16:creationId xmlns:a16="http://schemas.microsoft.com/office/drawing/2014/main" id="{F93E6094-F5EB-F6B0-1B58-8FFB25D59D07}"/>
              </a:ext>
            </a:extLst>
          </p:cNvPr>
          <p:cNvSpPr>
            <a:spLocks noGrp="1"/>
          </p:cNvSpPr>
          <p:nvPr>
            <p:ph type="title"/>
          </p:nvPr>
        </p:nvSpPr>
        <p:spPr>
          <a:xfrm>
            <a:off x="834209" y="424736"/>
            <a:ext cx="3932237" cy="1600200"/>
          </a:xfrm>
        </p:spPr>
        <p:txBody>
          <a:bodyPr vert="horz" lIns="91440" tIns="45720" rIns="91440" bIns="45720" rtlCol="0" anchor="b">
            <a:normAutofit/>
          </a:bodyPr>
          <a:lstStyle/>
          <a:p>
            <a:r>
              <a:rPr lang="en-US" kern="1200" dirty="0">
                <a:latin typeface="+mj-lt"/>
                <a:ea typeface="+mj-ea"/>
                <a:cs typeface="+mj-cs"/>
              </a:rPr>
              <a:t>Management of sharps injuries:</a:t>
            </a:r>
            <a:br>
              <a:rPr lang="en-US" kern="1200" dirty="0">
                <a:latin typeface="+mj-lt"/>
                <a:ea typeface="+mj-ea"/>
                <a:cs typeface="+mj-cs"/>
              </a:rPr>
            </a:br>
            <a:endParaRPr lang="en-US" kern="1200" dirty="0">
              <a:latin typeface="+mj-lt"/>
              <a:ea typeface="+mj-ea"/>
              <a:cs typeface="+mj-cs"/>
            </a:endParaRPr>
          </a:p>
        </p:txBody>
      </p:sp>
      <p:sp>
        <p:nvSpPr>
          <p:cNvPr id="4" name="TextBox 3">
            <a:extLst>
              <a:ext uri="{FF2B5EF4-FFF2-40B4-BE49-F238E27FC236}">
                <a16:creationId xmlns:a16="http://schemas.microsoft.com/office/drawing/2014/main" id="{1CBF505F-5DAF-87DB-4720-3B8043FB123C}"/>
              </a:ext>
            </a:extLst>
          </p:cNvPr>
          <p:cNvSpPr txBox="1"/>
          <p:nvPr/>
        </p:nvSpPr>
        <p:spPr>
          <a:xfrm>
            <a:off x="839788" y="2057400"/>
            <a:ext cx="3932237" cy="3811588"/>
          </a:xfrm>
          <a:prstGeom prst="rect">
            <a:avLst/>
          </a:prstGeom>
        </p:spPr>
        <p:txBody>
          <a:bodyPr vert="horz" lIns="91440" tIns="45720" rIns="91440" bIns="45720" rtlCol="0">
            <a:normAutofit/>
          </a:bodyPr>
          <a:lstStyle/>
          <a:p>
            <a:pPr>
              <a:lnSpc>
                <a:spcPct val="90000"/>
              </a:lnSpc>
              <a:spcBef>
                <a:spcPts val="1000"/>
              </a:spcBef>
            </a:pPr>
            <a:r>
              <a:rPr lang="en-US" sz="1600" b="0" i="0" kern="1200" dirty="0">
                <a:latin typeface="+mn-lt"/>
                <a:ea typeface="+mn-ea"/>
                <a:cs typeface="+mn-cs"/>
              </a:rPr>
              <a:t>A sharps injury is an incident which causes a sharp instrument to penetrate the skin. Sharps injuries can result in the transmission of blood-borne viruses such as Hepatitis B, Hepatitis C and HIV.</a:t>
            </a:r>
            <a:endParaRPr lang="en-US" sz="1600" kern="1200" dirty="0">
              <a:latin typeface="+mn-lt"/>
              <a:ea typeface="+mn-ea"/>
              <a:cs typeface="+mn-cs"/>
            </a:endParaRPr>
          </a:p>
        </p:txBody>
      </p:sp>
      <p:sp>
        <p:nvSpPr>
          <p:cNvPr id="12" name="Content Placeholder 2">
            <a:extLst>
              <a:ext uri="{FF2B5EF4-FFF2-40B4-BE49-F238E27FC236}">
                <a16:creationId xmlns:a16="http://schemas.microsoft.com/office/drawing/2014/main" id="{9AEC3B1C-A05A-92D0-9920-2D6D47609A76}"/>
              </a:ext>
            </a:extLst>
          </p:cNvPr>
          <p:cNvSpPr txBox="1">
            <a:spLocks/>
          </p:cNvSpPr>
          <p:nvPr/>
        </p:nvSpPr>
        <p:spPr>
          <a:xfrm>
            <a:off x="524647" y="1834334"/>
            <a:ext cx="4551362" cy="34813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US" sz="1300" b="1" kern="1200" dirty="0">
              <a:latin typeface="+mn-lt"/>
              <a:ea typeface="+mn-ea"/>
              <a:cs typeface="+mn-cs"/>
            </a:endParaRPr>
          </a:p>
        </p:txBody>
      </p:sp>
      <p:sp>
        <p:nvSpPr>
          <p:cNvPr id="18" name="Content Placeholder 2">
            <a:extLst>
              <a:ext uri="{FF2B5EF4-FFF2-40B4-BE49-F238E27FC236}">
                <a16:creationId xmlns:a16="http://schemas.microsoft.com/office/drawing/2014/main" id="{9DE56295-F6B6-5E41-B96A-54F9F4A93386}"/>
              </a:ext>
            </a:extLst>
          </p:cNvPr>
          <p:cNvSpPr txBox="1">
            <a:spLocks/>
          </p:cNvSpPr>
          <p:nvPr/>
        </p:nvSpPr>
        <p:spPr>
          <a:xfrm>
            <a:off x="6019486" y="1834334"/>
            <a:ext cx="4551363" cy="1162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US" sz="2400" kern="1200" dirty="0">
              <a:latin typeface="+mj-lt"/>
              <a:ea typeface="+mn-ea"/>
              <a:cs typeface="+mn-cs"/>
            </a:endParaRPr>
          </a:p>
        </p:txBody>
      </p:sp>
      <p:sp>
        <p:nvSpPr>
          <p:cNvPr id="3" name="Slide Number Placeholder 2" hidden="1">
            <a:extLst>
              <a:ext uri="{FF2B5EF4-FFF2-40B4-BE49-F238E27FC236}">
                <a16:creationId xmlns:a16="http://schemas.microsoft.com/office/drawing/2014/main" id="{EB5F9B50-CED9-4961-91E8-058BE256771F}"/>
              </a:ext>
            </a:extLst>
          </p:cNvPr>
          <p:cNvSpPr>
            <a:spLocks noGrp="1"/>
          </p:cNvSpPr>
          <p:nvPr>
            <p:ph type="sldNum" sz="quarter" idx="4294967295"/>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10</a:t>
            </a:fld>
            <a:endParaRPr lang="en-US"/>
          </a:p>
        </p:txBody>
      </p:sp>
      <p:graphicFrame>
        <p:nvGraphicFramePr>
          <p:cNvPr id="6" name="Content Placeholder 2">
            <a:extLst>
              <a:ext uri="{FF2B5EF4-FFF2-40B4-BE49-F238E27FC236}">
                <a16:creationId xmlns:a16="http://schemas.microsoft.com/office/drawing/2014/main" id="{83B6FA8B-B632-2306-910C-6F9A9C50DCC3}"/>
              </a:ext>
            </a:extLst>
          </p:cNvPr>
          <p:cNvGraphicFramePr>
            <a:graphicFrameLocks/>
          </p:cNvGraphicFramePr>
          <p:nvPr>
            <p:extLst>
              <p:ext uri="{D42A27DB-BD31-4B8C-83A1-F6EECF244321}">
                <p14:modId xmlns:p14="http://schemas.microsoft.com/office/powerpoint/2010/main" val="274129312"/>
              </p:ext>
            </p:extLst>
          </p:nvPr>
        </p:nvGraphicFramePr>
        <p:xfrm>
          <a:off x="5436933" y="439484"/>
          <a:ext cx="6172200" cy="5113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B56E6982-2FCF-7E16-FD46-54B5D3620127}"/>
              </a:ext>
            </a:extLst>
          </p:cNvPr>
          <p:cNvSpPr txBox="1"/>
          <p:nvPr/>
        </p:nvSpPr>
        <p:spPr>
          <a:xfrm>
            <a:off x="867593" y="3841335"/>
            <a:ext cx="6248400" cy="369332"/>
          </a:xfrm>
          <a:prstGeom prst="rect">
            <a:avLst/>
          </a:prstGeom>
          <a:noFill/>
        </p:spPr>
        <p:txBody>
          <a:bodyPr wrap="square">
            <a:spAutoFit/>
          </a:bodyPr>
          <a:lstStyle/>
          <a:p>
            <a:pPr lvl="0"/>
            <a:r>
              <a:rPr lang="en-US" b="0" i="0" dirty="0">
                <a:highlight>
                  <a:srgbClr val="CBD5EB"/>
                </a:highlight>
              </a:rPr>
              <a:t>If a sharp injury occurs to you:</a:t>
            </a:r>
            <a:endParaRPr lang="en-US" dirty="0">
              <a:highlight>
                <a:srgbClr val="CBD5EB"/>
              </a:highlight>
            </a:endParaRPr>
          </a:p>
        </p:txBody>
      </p:sp>
    </p:spTree>
    <p:extLst>
      <p:ext uri="{BB962C8B-B14F-4D97-AF65-F5344CB8AC3E}">
        <p14:creationId xmlns:p14="http://schemas.microsoft.com/office/powerpoint/2010/main" val="116993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EE9C-7AD6-322A-D35B-6599372B8D56}"/>
              </a:ext>
            </a:extLst>
          </p:cNvPr>
          <p:cNvSpPr>
            <a:spLocks noGrp="1"/>
          </p:cNvSpPr>
          <p:nvPr>
            <p:ph type="ctrTitle"/>
          </p:nvPr>
        </p:nvSpPr>
        <p:spPr>
          <a:xfrm>
            <a:off x="3361690" y="2186790"/>
            <a:ext cx="5640070" cy="1726562"/>
          </a:xfrm>
        </p:spPr>
        <p:txBody>
          <a:bodyPr/>
          <a:lstStyle/>
          <a:p>
            <a:r>
              <a:rPr lang="en-GB" dirty="0"/>
              <a:t>Health and safety</a:t>
            </a:r>
          </a:p>
        </p:txBody>
      </p:sp>
    </p:spTree>
    <p:extLst>
      <p:ext uri="{BB962C8B-B14F-4D97-AF65-F5344CB8AC3E}">
        <p14:creationId xmlns:p14="http://schemas.microsoft.com/office/powerpoint/2010/main" val="3416912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458EF-CE81-0C26-E6FA-8DF914B3E59D}"/>
              </a:ext>
            </a:extLst>
          </p:cNvPr>
          <p:cNvSpPr>
            <a:spLocks noGrp="1"/>
          </p:cNvSpPr>
          <p:nvPr>
            <p:ph type="title"/>
          </p:nvPr>
        </p:nvSpPr>
        <p:spPr>
          <a:xfrm>
            <a:off x="831850" y="182563"/>
            <a:ext cx="10515600" cy="940181"/>
          </a:xfrm>
        </p:spPr>
        <p:txBody>
          <a:bodyPr anchor="b">
            <a:normAutofit/>
          </a:bodyPr>
          <a:lstStyle/>
          <a:p>
            <a:r>
              <a:rPr lang="en-US" b="0" i="0" dirty="0">
                <a:effectLst/>
              </a:rPr>
              <a:t>Why is Health and Safety Important?</a:t>
            </a:r>
            <a:endParaRPr lang="en-GB"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type="body" idx="1"/>
          </p:nvPr>
        </p:nvSpPr>
        <p:spPr>
          <a:xfrm>
            <a:off x="2145737" y="1314330"/>
            <a:ext cx="7900525" cy="764460"/>
          </a:xfrm>
        </p:spPr>
        <p:txBody>
          <a:bodyPr>
            <a:normAutofit/>
          </a:bodyPr>
          <a:lstStyle/>
          <a:p>
            <a:pPr marL="0" indent="0" fontAlgn="base"/>
            <a:r>
              <a:rPr lang="en-US" sz="1500" dirty="0"/>
              <a:t>Health and safety is usually tailored to a number of approaches and there are key tasks that should not be carried out without special training. </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smtClean="0"/>
              <a:pPr>
                <a:spcAft>
                  <a:spcPts val="600"/>
                </a:spcAft>
              </a:pPr>
              <a:t>12</a:t>
            </a:fld>
            <a:endParaRPr lang="en-US"/>
          </a:p>
        </p:txBody>
      </p:sp>
      <p:pic>
        <p:nvPicPr>
          <p:cNvPr id="11" name="Picture Placeholder 10" descr="A picture containing text, office supplies, computer, computer&#10;&#10;Description automatically generated">
            <a:extLst>
              <a:ext uri="{FF2B5EF4-FFF2-40B4-BE49-F238E27FC236}">
                <a16:creationId xmlns:a16="http://schemas.microsoft.com/office/drawing/2014/main" id="{87CDCD83-6172-E798-C801-C04ED9BDC0EA}"/>
              </a:ext>
            </a:extLst>
          </p:cNvPr>
          <p:cNvPicPr>
            <a:picLocks noGrp="1" noChangeAspect="1"/>
          </p:cNvPicPr>
          <p:nvPr>
            <p:ph type="pic" sz="quarter" idx="13"/>
          </p:nvPr>
        </p:nvPicPr>
        <p:blipFill rotWithShape="1">
          <a:blip r:embed="rId3"/>
          <a:srcRect t="32948" r="1" b="13277"/>
          <a:stretch/>
        </p:blipFill>
        <p:spPr>
          <a:xfrm>
            <a:off x="2993041" y="2270376"/>
            <a:ext cx="6206400" cy="4587625"/>
          </a:xfrm>
          <a:noFill/>
        </p:spPr>
      </p:pic>
    </p:spTree>
    <p:extLst>
      <p:ext uri="{BB962C8B-B14F-4D97-AF65-F5344CB8AC3E}">
        <p14:creationId xmlns:p14="http://schemas.microsoft.com/office/powerpoint/2010/main" val="417592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
            <a:extLst>
              <a:ext uri="{FF2B5EF4-FFF2-40B4-BE49-F238E27FC236}">
                <a16:creationId xmlns:a16="http://schemas.microsoft.com/office/drawing/2014/main" id="{A51CB978-ECA4-70DB-D7A3-F2645C6E5437}"/>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13</a:t>
            </a:fld>
            <a:endParaRPr lang="en-US"/>
          </a:p>
        </p:txBody>
      </p:sp>
      <p:sp>
        <p:nvSpPr>
          <p:cNvPr id="10" name="TextBox 9">
            <a:extLst>
              <a:ext uri="{FF2B5EF4-FFF2-40B4-BE49-F238E27FC236}">
                <a16:creationId xmlns:a16="http://schemas.microsoft.com/office/drawing/2014/main" id="{8BB2DFB8-3A4F-8AAD-FCDE-0E34C30C15F7}"/>
              </a:ext>
            </a:extLst>
          </p:cNvPr>
          <p:cNvSpPr txBox="1"/>
          <p:nvPr/>
        </p:nvSpPr>
        <p:spPr>
          <a:xfrm>
            <a:off x="681074" y="2152956"/>
            <a:ext cx="5181600" cy="4351338"/>
          </a:xfrm>
          <a:prstGeom prst="rect">
            <a:avLst/>
          </a:prstGeom>
        </p:spPr>
        <p:txBody>
          <a:bodyPr vert="horz" lIns="91440" tIns="45720" rIns="91440" bIns="45720" rtlCol="0">
            <a:normAutofit/>
          </a:bodyPr>
          <a:lstStyle/>
          <a:p>
            <a:pPr>
              <a:lnSpc>
                <a:spcPct val="90000"/>
              </a:lnSpc>
              <a:spcBef>
                <a:spcPts val="1000"/>
              </a:spcBef>
              <a:spcAft>
                <a:spcPts val="600"/>
              </a:spcAft>
            </a:pPr>
            <a:r>
              <a:rPr lang="en-US" sz="2400" dirty="0"/>
              <a:t>Some examples of the procedures and provisions in place across </a:t>
            </a:r>
            <a:r>
              <a:rPr lang="en-US" sz="2400" dirty="0" err="1"/>
              <a:t>organisations</a:t>
            </a:r>
            <a:r>
              <a:rPr lang="en-US" sz="2400" dirty="0"/>
              <a:t>:</a:t>
            </a:r>
          </a:p>
        </p:txBody>
      </p:sp>
      <p:sp>
        <p:nvSpPr>
          <p:cNvPr id="6" name="Title 1">
            <a:extLst>
              <a:ext uri="{FF2B5EF4-FFF2-40B4-BE49-F238E27FC236}">
                <a16:creationId xmlns:a16="http://schemas.microsoft.com/office/drawing/2014/main" id="{BD48A45F-A419-D557-D1B3-1264E0A1E3D4}"/>
              </a:ext>
            </a:extLst>
          </p:cNvPr>
          <p:cNvSpPr>
            <a:spLocks noGrp="1"/>
          </p:cNvSpPr>
          <p:nvPr>
            <p:ph type="title"/>
          </p:nvPr>
        </p:nvSpPr>
        <p:spPr>
          <a:xfrm>
            <a:off x="515938" y="246621"/>
            <a:ext cx="11150600" cy="920336"/>
          </a:xfrm>
        </p:spPr>
        <p:txBody>
          <a:bodyPr vert="horz" lIns="0" tIns="0" rIns="0" bIns="0" rtlCol="0" anchor="b">
            <a:normAutofit/>
          </a:bodyPr>
          <a:lstStyle/>
          <a:p>
            <a:r>
              <a:rPr lang="en-US" b="1" i="0" kern="1200" cap="all" baseline="0">
                <a:effectLst/>
                <a:latin typeface="+mj-lt"/>
                <a:ea typeface="+mj-ea"/>
                <a:cs typeface="+mj-cs"/>
              </a:rPr>
              <a:t>How can your organisation ensure that it is committed to delivering services safely?</a:t>
            </a:r>
            <a:endParaRPr lang="en-US" b="1" kern="1200" cap="all" baseline="0">
              <a:latin typeface="+mj-lt"/>
              <a:ea typeface="+mj-ea"/>
              <a:cs typeface="+mj-cs"/>
            </a:endParaRPr>
          </a:p>
        </p:txBody>
      </p:sp>
      <p:sp>
        <p:nvSpPr>
          <p:cNvPr id="4" name="Slide Number Placeholder 3" hidden="1">
            <a:extLst>
              <a:ext uri="{FF2B5EF4-FFF2-40B4-BE49-F238E27FC236}">
                <a16:creationId xmlns:a16="http://schemas.microsoft.com/office/drawing/2014/main" id="{0BDDBFEE-BC50-46CF-AB8F-D145B99B57A6}"/>
              </a:ext>
            </a:extLst>
          </p:cNvPr>
          <p:cNvSpPr>
            <a:spLocks noGrp="1"/>
          </p:cNvSpPr>
          <p:nvPr>
            <p:ph type="sldNum" sz="quarter" idx="4294967295"/>
          </p:nvPr>
        </p:nvSpPr>
        <p:spPr>
          <a:xfrm>
            <a:off x="11363696" y="6455739"/>
            <a:ext cx="294460" cy="187367"/>
          </a:xfrm>
        </p:spPr>
        <p:txBody>
          <a:bodyPr anchor="ctr">
            <a:normAutofit/>
          </a:bodyPr>
          <a:lstStyle/>
          <a:p>
            <a:pPr>
              <a:lnSpc>
                <a:spcPct val="90000"/>
              </a:lnSpc>
              <a:spcAft>
                <a:spcPts val="600"/>
              </a:spcAft>
            </a:pPr>
            <a:fld id="{9EC71654-96A5-4280-94F3-931C61A9F92C}" type="slidenum">
              <a:rPr lang="en-US" sz="600" smtClean="0"/>
              <a:pPr>
                <a:lnSpc>
                  <a:spcPct val="90000"/>
                </a:lnSpc>
                <a:spcAft>
                  <a:spcPts val="600"/>
                </a:spcAft>
              </a:pPr>
              <a:t>13</a:t>
            </a:fld>
            <a:endParaRPr lang="en-US" sz="600"/>
          </a:p>
        </p:txBody>
      </p:sp>
      <p:graphicFrame>
        <p:nvGraphicFramePr>
          <p:cNvPr id="23" name="TextBox 6">
            <a:extLst>
              <a:ext uri="{FF2B5EF4-FFF2-40B4-BE49-F238E27FC236}">
                <a16:creationId xmlns:a16="http://schemas.microsoft.com/office/drawing/2014/main" id="{FC4CD1E1-5AE5-620D-FC75-F9DEF1091D19}"/>
              </a:ext>
            </a:extLst>
          </p:cNvPr>
          <p:cNvGraphicFramePr/>
          <p:nvPr>
            <p:extLst>
              <p:ext uri="{D42A27DB-BD31-4B8C-83A1-F6EECF244321}">
                <p14:modId xmlns:p14="http://schemas.microsoft.com/office/powerpoint/2010/main" val="197401106"/>
              </p:ext>
            </p:extLst>
          </p:nvPr>
        </p:nvGraphicFramePr>
        <p:xfrm>
          <a:off x="6007064" y="1395967"/>
          <a:ext cx="55038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744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CB7780-BCF8-8336-B28E-CB65783FBC6E}"/>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14</a:t>
            </a:fld>
            <a:endParaRPr lang="en-US"/>
          </a:p>
        </p:txBody>
      </p:sp>
      <p:sp>
        <p:nvSpPr>
          <p:cNvPr id="3" name="Title 2">
            <a:extLst>
              <a:ext uri="{FF2B5EF4-FFF2-40B4-BE49-F238E27FC236}">
                <a16:creationId xmlns:a16="http://schemas.microsoft.com/office/drawing/2014/main" id="{B227F56F-5A66-D262-C65B-B5FF5B9326DC}"/>
              </a:ext>
            </a:extLst>
          </p:cNvPr>
          <p:cNvSpPr>
            <a:spLocks noGrp="1"/>
          </p:cNvSpPr>
          <p:nvPr>
            <p:ph type="title"/>
          </p:nvPr>
        </p:nvSpPr>
        <p:spPr>
          <a:xfrm>
            <a:off x="515938" y="499595"/>
            <a:ext cx="7546514" cy="1325563"/>
          </a:xfrm>
        </p:spPr>
        <p:txBody>
          <a:bodyPr vert="horz" lIns="0" tIns="0" rIns="0" bIns="0" rtlCol="0" anchor="ctr">
            <a:normAutofit/>
          </a:bodyPr>
          <a:lstStyle/>
          <a:p>
            <a:r>
              <a:rPr lang="en-US" b="1" kern="1200" cap="all" baseline="0" dirty="0"/>
              <a:t>WHAT CAN WE DO TO KEEP SAFE?</a:t>
            </a:r>
          </a:p>
        </p:txBody>
      </p:sp>
      <p:graphicFrame>
        <p:nvGraphicFramePr>
          <p:cNvPr id="8" name="TextBox 5">
            <a:extLst>
              <a:ext uri="{FF2B5EF4-FFF2-40B4-BE49-F238E27FC236}">
                <a16:creationId xmlns:a16="http://schemas.microsoft.com/office/drawing/2014/main" id="{811EFDEE-EA35-1441-5853-0EF95F69A6F3}"/>
              </a:ext>
            </a:extLst>
          </p:cNvPr>
          <p:cNvGraphicFramePr/>
          <p:nvPr>
            <p:extLst>
              <p:ext uri="{D42A27DB-BD31-4B8C-83A1-F6EECF244321}">
                <p14:modId xmlns:p14="http://schemas.microsoft.com/office/powerpoint/2010/main" val="310496801"/>
              </p:ext>
            </p:extLst>
          </p:nvPr>
        </p:nvGraphicFramePr>
        <p:xfrm>
          <a:off x="1456344" y="1825158"/>
          <a:ext cx="906476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156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E0C6343-6FFA-8CBE-A927-50523557D88A}"/>
              </a:ext>
            </a:extLst>
          </p:cNvPr>
          <p:cNvSpPr txBox="1">
            <a:spLocks/>
          </p:cNvSpPr>
          <p:nvPr/>
        </p:nvSpPr>
        <p:spPr>
          <a:xfrm>
            <a:off x="519910" y="1825625"/>
            <a:ext cx="4914189" cy="4351338"/>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2000" b="1" dirty="0"/>
              <a:t>The law aims to:</a:t>
            </a:r>
            <a:endParaRPr lang="en-US" sz="2000" dirty="0"/>
          </a:p>
          <a:p>
            <a:pPr fontAlgn="base"/>
            <a:r>
              <a:rPr lang="en-US" sz="2000" dirty="0"/>
              <a:t>Prevent people getting injured or suffering illness caused through work</a:t>
            </a:r>
          </a:p>
          <a:p>
            <a:pPr fontAlgn="base"/>
            <a:r>
              <a:rPr lang="en-US" sz="2000" dirty="0"/>
              <a:t>Encourage high standards of health and safety</a:t>
            </a:r>
          </a:p>
          <a:p>
            <a:pPr marL="0" indent="0" fontAlgn="base">
              <a:buNone/>
            </a:pPr>
            <a:r>
              <a:rPr lang="en-US" sz="2000" b="1" dirty="0"/>
              <a:t>The law says:</a:t>
            </a:r>
            <a:endParaRPr lang="en-US" sz="2000" dirty="0"/>
          </a:p>
          <a:p>
            <a:pPr fontAlgn="base"/>
            <a:r>
              <a:rPr lang="en-US" sz="2000" dirty="0"/>
              <a:t>You have a right to a safe workplace</a:t>
            </a:r>
          </a:p>
          <a:p>
            <a:pPr fontAlgn="base"/>
            <a:r>
              <a:rPr lang="en-US" sz="2000" dirty="0"/>
              <a:t>Your </a:t>
            </a:r>
            <a:r>
              <a:rPr lang="en-US" sz="2000" dirty="0" err="1"/>
              <a:t>organisation</a:t>
            </a:r>
            <a:r>
              <a:rPr lang="en-US" sz="2000" dirty="0"/>
              <a:t> must keep you safe</a:t>
            </a:r>
          </a:p>
          <a:p>
            <a:pPr fontAlgn="base"/>
            <a:r>
              <a:rPr lang="en-US" sz="2000" dirty="0"/>
              <a:t>You also have responsibility for your own safety</a:t>
            </a:r>
          </a:p>
          <a:p>
            <a:endParaRPr lang="en-US" sz="2000" dirty="0"/>
          </a:p>
        </p:txBody>
      </p:sp>
      <p:sp>
        <p:nvSpPr>
          <p:cNvPr id="3" name="Slide Number Placeholder 2">
            <a:extLst>
              <a:ext uri="{FF2B5EF4-FFF2-40B4-BE49-F238E27FC236}">
                <a16:creationId xmlns:a16="http://schemas.microsoft.com/office/drawing/2014/main" id="{5F2F56F8-081A-F4F4-79B9-00A19D11E9D8}"/>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15</a:t>
            </a:fld>
            <a:endParaRPr lang="en-US"/>
          </a:p>
        </p:txBody>
      </p:sp>
      <p:pic>
        <p:nvPicPr>
          <p:cNvPr id="6" name="Picture 5">
            <a:extLst>
              <a:ext uri="{FF2B5EF4-FFF2-40B4-BE49-F238E27FC236}">
                <a16:creationId xmlns:a16="http://schemas.microsoft.com/office/drawing/2014/main" id="{112ABB1C-96E5-A182-5B0A-9282EE6DB2B4}"/>
              </a:ext>
            </a:extLst>
          </p:cNvPr>
          <p:cNvPicPr>
            <a:picLocks noChangeAspect="1"/>
          </p:cNvPicPr>
          <p:nvPr/>
        </p:nvPicPr>
        <p:blipFill rotWithShape="1">
          <a:blip r:embed="rId2"/>
          <a:srcRect l="5976" r="16549" b="-2"/>
          <a:stretch/>
        </p:blipFill>
        <p:spPr>
          <a:xfrm>
            <a:off x="5884648" y="10"/>
            <a:ext cx="6307353" cy="578036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noFill/>
        </p:spPr>
      </p:pic>
      <p:sp>
        <p:nvSpPr>
          <p:cNvPr id="2" name="Title 1">
            <a:extLst>
              <a:ext uri="{FF2B5EF4-FFF2-40B4-BE49-F238E27FC236}">
                <a16:creationId xmlns:a16="http://schemas.microsoft.com/office/drawing/2014/main" id="{E00302A0-5F2D-6781-02A6-87BC6510471A}"/>
              </a:ext>
            </a:extLst>
          </p:cNvPr>
          <p:cNvSpPr>
            <a:spLocks noGrp="1"/>
          </p:cNvSpPr>
          <p:nvPr>
            <p:ph type="title"/>
          </p:nvPr>
        </p:nvSpPr>
        <p:spPr>
          <a:xfrm>
            <a:off x="515938" y="499595"/>
            <a:ext cx="4937211" cy="1325563"/>
          </a:xfrm>
        </p:spPr>
        <p:txBody>
          <a:bodyPr vert="horz" lIns="0" tIns="0" rIns="0" bIns="0" rtlCol="0" anchor="ctr">
            <a:normAutofit/>
          </a:bodyPr>
          <a:lstStyle/>
          <a:p>
            <a:r>
              <a:rPr lang="en-US" b="1" kern="1200" cap="all" baseline="0">
                <a:latin typeface="+mj-lt"/>
                <a:ea typeface="+mj-ea"/>
                <a:cs typeface="+mj-cs"/>
              </a:rPr>
              <a:t>The legal stuff</a:t>
            </a:r>
          </a:p>
        </p:txBody>
      </p:sp>
    </p:spTree>
    <p:extLst>
      <p:ext uri="{BB962C8B-B14F-4D97-AF65-F5344CB8AC3E}">
        <p14:creationId xmlns:p14="http://schemas.microsoft.com/office/powerpoint/2010/main" val="2351171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01EC30-D237-2AF8-48B3-E9745F2B067D}"/>
              </a:ext>
            </a:extLst>
          </p:cNvPr>
          <p:cNvSpPr txBox="1"/>
          <p:nvPr/>
        </p:nvSpPr>
        <p:spPr>
          <a:xfrm>
            <a:off x="2270760" y="3932535"/>
            <a:ext cx="6959600" cy="923330"/>
          </a:xfrm>
          <a:prstGeom prst="rect">
            <a:avLst/>
          </a:prstGeom>
          <a:noFill/>
        </p:spPr>
        <p:txBody>
          <a:bodyPr wrap="square">
            <a:spAutoFit/>
          </a:bodyPr>
          <a:lstStyle/>
          <a:p>
            <a:pPr marL="0" indent="0">
              <a:spcBef>
                <a:spcPct val="0"/>
              </a:spcBef>
              <a:spcAft>
                <a:spcPts val="600"/>
              </a:spcAft>
              <a:buNone/>
            </a:pPr>
            <a:r>
              <a:rPr lang="en-US" sz="1800" kern="1200" cap="all" baseline="0" dirty="0">
                <a:solidFill>
                  <a:schemeClr val="bg1"/>
                </a:solidFill>
                <a:ea typeface="+mj-ea"/>
                <a:cs typeface="+mj-cs"/>
              </a:rPr>
              <a:t>There is health and safety legislation that relates to different workplaces. It's important to know how this legislation applies to you.</a:t>
            </a:r>
          </a:p>
        </p:txBody>
      </p:sp>
      <p:sp>
        <p:nvSpPr>
          <p:cNvPr id="6" name="TextBox 5">
            <a:extLst>
              <a:ext uri="{FF2B5EF4-FFF2-40B4-BE49-F238E27FC236}">
                <a16:creationId xmlns:a16="http://schemas.microsoft.com/office/drawing/2014/main" id="{E654F254-3091-1905-9640-30AFE89B93B9}"/>
              </a:ext>
            </a:extLst>
          </p:cNvPr>
          <p:cNvSpPr txBox="1"/>
          <p:nvPr/>
        </p:nvSpPr>
        <p:spPr>
          <a:xfrm>
            <a:off x="2270760" y="1305560"/>
            <a:ext cx="8559800" cy="1938992"/>
          </a:xfrm>
          <a:prstGeom prst="rect">
            <a:avLst/>
          </a:prstGeom>
          <a:noFill/>
        </p:spPr>
        <p:txBody>
          <a:bodyPr wrap="square">
            <a:spAutoFit/>
          </a:bodyPr>
          <a:lstStyle/>
          <a:p>
            <a:pPr>
              <a:spcAft>
                <a:spcPts val="600"/>
              </a:spcAft>
            </a:pPr>
            <a:r>
              <a:rPr lang="en-US" sz="2400" dirty="0">
                <a:solidFill>
                  <a:schemeClr val="bg1"/>
                </a:solidFill>
                <a:latin typeface="+mj-lt"/>
                <a:ea typeface="+mn-ea"/>
                <a:cs typeface="+mn-cs"/>
              </a:rPr>
              <a:t>All </a:t>
            </a:r>
            <a:r>
              <a:rPr lang="en-US" sz="2400" dirty="0" err="1">
                <a:solidFill>
                  <a:schemeClr val="bg1"/>
                </a:solidFill>
                <a:latin typeface="+mj-lt"/>
                <a:ea typeface="+mn-ea"/>
                <a:cs typeface="+mn-cs"/>
              </a:rPr>
              <a:t>organisations</a:t>
            </a:r>
            <a:r>
              <a:rPr lang="en-US" sz="2400" dirty="0">
                <a:solidFill>
                  <a:schemeClr val="bg1"/>
                </a:solidFill>
                <a:latin typeface="+mj-lt"/>
                <a:ea typeface="+mn-ea"/>
                <a:cs typeface="+mn-cs"/>
              </a:rPr>
              <a:t> have legal responsibility under the Health and Safety at Work etc. Act 1974 and Management of Health and Safety at Work Regulations 1999 to ensure the health, safety and welfare at work of their employees and volunteers.</a:t>
            </a:r>
          </a:p>
        </p:txBody>
      </p:sp>
    </p:spTree>
    <p:extLst>
      <p:ext uri="{BB962C8B-B14F-4D97-AF65-F5344CB8AC3E}">
        <p14:creationId xmlns:p14="http://schemas.microsoft.com/office/powerpoint/2010/main" val="1881342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193AD73-5C4B-A0AC-C2BE-B0A53EF343C7}"/>
              </a:ext>
            </a:extLst>
          </p:cNvPr>
          <p:cNvSpPr txBox="1"/>
          <p:nvPr/>
        </p:nvSpPr>
        <p:spPr>
          <a:xfrm>
            <a:off x="622616" y="2004668"/>
            <a:ext cx="5679861" cy="3985007"/>
          </a:xfrm>
          <a:prstGeom prst="rect">
            <a:avLst/>
          </a:prstGeom>
        </p:spPr>
        <p:txBody>
          <a:bodyPr vert="horz" lIns="0" tIns="0" rIns="0" bIns="0" rtlCol="0">
            <a:normAutofit fontScale="92500" lnSpcReduction="10000"/>
          </a:bodyPr>
          <a:lstStyle/>
          <a:p>
            <a:pPr fontAlgn="base">
              <a:lnSpc>
                <a:spcPct val="90000"/>
              </a:lnSpc>
              <a:spcAft>
                <a:spcPts val="600"/>
              </a:spcAft>
            </a:pPr>
            <a:r>
              <a:rPr lang="en-US" b="0" i="0" dirty="0">
                <a:effectLst/>
                <a:highlight>
                  <a:srgbClr val="CBD5EB"/>
                </a:highlight>
              </a:rPr>
              <a:t>Health and Safety at Work etc. Act (1974)</a:t>
            </a:r>
          </a:p>
          <a:p>
            <a:pPr fontAlgn="base">
              <a:lnSpc>
                <a:spcPct val="90000"/>
              </a:lnSpc>
              <a:spcAft>
                <a:spcPts val="600"/>
              </a:spcAft>
            </a:pPr>
            <a:endParaRPr lang="en-US" sz="800" b="0" i="0" dirty="0">
              <a:effectLst/>
              <a:highlight>
                <a:srgbClr val="CBD5EB"/>
              </a:highlight>
            </a:endParaRPr>
          </a:p>
          <a:p>
            <a:pPr fontAlgn="base">
              <a:lnSpc>
                <a:spcPct val="90000"/>
              </a:lnSpc>
              <a:spcAft>
                <a:spcPts val="600"/>
              </a:spcAft>
            </a:pPr>
            <a:r>
              <a:rPr lang="en-US" b="0" i="0" dirty="0">
                <a:effectLst/>
                <a:highlight>
                  <a:srgbClr val="CBD5EB"/>
                </a:highlight>
              </a:rPr>
              <a:t>Management of Health and Safety at Work Regulations (1999)</a:t>
            </a:r>
          </a:p>
          <a:p>
            <a:pPr fontAlgn="base">
              <a:lnSpc>
                <a:spcPct val="90000"/>
              </a:lnSpc>
              <a:spcAft>
                <a:spcPts val="600"/>
              </a:spcAft>
            </a:pPr>
            <a:endParaRPr lang="en-US" sz="800" b="0" i="0" dirty="0">
              <a:effectLst/>
              <a:highlight>
                <a:srgbClr val="CBD5EB"/>
              </a:highlight>
            </a:endParaRPr>
          </a:p>
          <a:p>
            <a:pPr fontAlgn="base">
              <a:lnSpc>
                <a:spcPct val="90000"/>
              </a:lnSpc>
              <a:spcAft>
                <a:spcPts val="600"/>
              </a:spcAft>
            </a:pPr>
            <a:r>
              <a:rPr lang="en-US" b="0" i="0" dirty="0">
                <a:effectLst/>
                <a:highlight>
                  <a:srgbClr val="CBD5EB"/>
                </a:highlight>
              </a:rPr>
              <a:t>Manual Handling Operations (1992) (amended 2002)</a:t>
            </a:r>
          </a:p>
          <a:p>
            <a:pPr fontAlgn="base">
              <a:lnSpc>
                <a:spcPct val="90000"/>
              </a:lnSpc>
              <a:spcAft>
                <a:spcPts val="600"/>
              </a:spcAft>
            </a:pPr>
            <a:endParaRPr lang="en-US" sz="800" b="0" i="0" dirty="0">
              <a:effectLst/>
              <a:highlight>
                <a:srgbClr val="CBD5EB"/>
              </a:highlight>
            </a:endParaRPr>
          </a:p>
          <a:p>
            <a:pPr fontAlgn="base">
              <a:lnSpc>
                <a:spcPct val="90000"/>
              </a:lnSpc>
              <a:spcAft>
                <a:spcPts val="600"/>
              </a:spcAft>
            </a:pPr>
            <a:r>
              <a:rPr lang="en-US" b="0" i="0" dirty="0">
                <a:effectLst/>
                <a:highlight>
                  <a:srgbClr val="CBD5EB"/>
                </a:highlight>
              </a:rPr>
              <a:t>Display Screen Equipment Regulations (1992) (amended by the Health and Safety (Miscellaneous Amendments) Regulations (2002)</a:t>
            </a:r>
          </a:p>
          <a:p>
            <a:pPr fontAlgn="base">
              <a:lnSpc>
                <a:spcPct val="90000"/>
              </a:lnSpc>
              <a:spcAft>
                <a:spcPts val="600"/>
              </a:spcAft>
            </a:pPr>
            <a:endParaRPr lang="en-US" sz="900" b="0" i="0" dirty="0">
              <a:effectLst/>
              <a:highlight>
                <a:srgbClr val="CBD5EB"/>
              </a:highlight>
            </a:endParaRPr>
          </a:p>
          <a:p>
            <a:pPr fontAlgn="base">
              <a:lnSpc>
                <a:spcPct val="90000"/>
              </a:lnSpc>
              <a:spcAft>
                <a:spcPts val="600"/>
              </a:spcAft>
            </a:pPr>
            <a:r>
              <a:rPr lang="en-US" b="0" i="0" dirty="0">
                <a:effectLst/>
                <a:highlight>
                  <a:srgbClr val="CBD5EB"/>
                </a:highlight>
              </a:rPr>
              <a:t>Personal Protective Equipment at Work Regulations (1992)</a:t>
            </a:r>
          </a:p>
          <a:p>
            <a:pPr fontAlgn="base">
              <a:lnSpc>
                <a:spcPct val="90000"/>
              </a:lnSpc>
              <a:spcAft>
                <a:spcPts val="600"/>
              </a:spcAft>
            </a:pPr>
            <a:endParaRPr lang="en-US" sz="900" b="0" i="0" dirty="0">
              <a:effectLst/>
              <a:highlight>
                <a:srgbClr val="CBD5EB"/>
              </a:highlight>
            </a:endParaRPr>
          </a:p>
          <a:p>
            <a:pPr fontAlgn="base">
              <a:lnSpc>
                <a:spcPct val="90000"/>
              </a:lnSpc>
              <a:spcAft>
                <a:spcPts val="600"/>
              </a:spcAft>
            </a:pPr>
            <a:r>
              <a:rPr lang="en-US" b="0" i="0" dirty="0">
                <a:effectLst/>
                <a:highlight>
                  <a:srgbClr val="CBD5EB"/>
                </a:highlight>
              </a:rPr>
              <a:t>Control of Substances Hazardous to Health Regulations (COSHH) (2002)</a:t>
            </a:r>
          </a:p>
        </p:txBody>
      </p:sp>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17</a:t>
            </a:fld>
            <a:endParaRPr lang="en-US"/>
          </a:p>
        </p:txBody>
      </p:sp>
      <p:pic>
        <p:nvPicPr>
          <p:cNvPr id="16" name="Picture Placeholder 15" descr="A close-up of a health and safety policy statement&#10;&#10;Description automatically generated">
            <a:extLst>
              <a:ext uri="{FF2B5EF4-FFF2-40B4-BE49-F238E27FC236}">
                <a16:creationId xmlns:a16="http://schemas.microsoft.com/office/drawing/2014/main" id="{36D4FE5B-8CBF-E243-BD29-AAFF7AA9AF7B}"/>
              </a:ext>
            </a:extLst>
          </p:cNvPr>
          <p:cNvPicPr>
            <a:picLocks noGrp="1" noChangeAspect="1"/>
          </p:cNvPicPr>
          <p:nvPr>
            <p:ph type="pic" sz="quarter" idx="13"/>
          </p:nvPr>
        </p:nvPicPr>
        <p:blipFill rotWithShape="1">
          <a:blip r:embed="rId3"/>
          <a:srcRect l="5677" r="16852" b="2"/>
          <a:stretch/>
        </p:blipFill>
        <p:spPr>
          <a:xfrm>
            <a:off x="6778903" y="10"/>
            <a:ext cx="5413097" cy="4960822"/>
          </a:xfrm>
          <a:noFill/>
        </p:spPr>
      </p:pic>
      <p:sp>
        <p:nvSpPr>
          <p:cNvPr id="3" name="TextBox 2">
            <a:extLst>
              <a:ext uri="{FF2B5EF4-FFF2-40B4-BE49-F238E27FC236}">
                <a16:creationId xmlns:a16="http://schemas.microsoft.com/office/drawing/2014/main" id="{ADBCA1EE-0EBB-7C8F-C65E-4F9DA5251800}"/>
              </a:ext>
            </a:extLst>
          </p:cNvPr>
          <p:cNvSpPr txBox="1"/>
          <p:nvPr/>
        </p:nvSpPr>
        <p:spPr>
          <a:xfrm>
            <a:off x="515938" y="499595"/>
            <a:ext cx="5234867" cy="1325563"/>
          </a:xfrm>
          <a:prstGeom prst="rect">
            <a:avLst/>
          </a:prstGeom>
        </p:spPr>
        <p:txBody>
          <a:bodyPr vert="horz" lIns="0" tIns="0" rIns="0" bIns="0" rtlCol="0" anchor="ctr">
            <a:normAutofit/>
          </a:bodyPr>
          <a:lstStyle/>
          <a:p>
            <a:pPr>
              <a:lnSpc>
                <a:spcPct val="90000"/>
              </a:lnSpc>
              <a:spcBef>
                <a:spcPct val="0"/>
              </a:spcBef>
              <a:spcAft>
                <a:spcPts val="600"/>
              </a:spcAft>
            </a:pPr>
            <a:r>
              <a:rPr lang="en-US" sz="2400" b="1" i="0" kern="1200" cap="all" baseline="0" dirty="0">
                <a:solidFill>
                  <a:schemeClr val="accent1"/>
                </a:solidFill>
                <a:effectLst/>
                <a:latin typeface="+mj-lt"/>
                <a:ea typeface="+mj-ea"/>
                <a:cs typeface="+mj-cs"/>
              </a:rPr>
              <a:t>Some of the legislation that may apply to you as a volunteer include:</a:t>
            </a:r>
            <a:endParaRPr lang="en-US" sz="2400" b="1" kern="1200" cap="all" baseline="0" dirty="0">
              <a:solidFill>
                <a:schemeClr val="accent1"/>
              </a:solidFill>
              <a:latin typeface="+mj-lt"/>
              <a:ea typeface="+mj-ea"/>
              <a:cs typeface="+mj-cs"/>
            </a:endParaRPr>
          </a:p>
        </p:txBody>
      </p:sp>
      <p:sp>
        <p:nvSpPr>
          <p:cNvPr id="12" name="Title 1">
            <a:extLst>
              <a:ext uri="{FF2B5EF4-FFF2-40B4-BE49-F238E27FC236}">
                <a16:creationId xmlns:a16="http://schemas.microsoft.com/office/drawing/2014/main" id="{E9AF24AC-C15B-C4E5-C730-AE82DF1EA13C}"/>
              </a:ext>
            </a:extLst>
          </p:cNvPr>
          <p:cNvSpPr txBox="1">
            <a:spLocks/>
          </p:cNvSpPr>
          <p:nvPr/>
        </p:nvSpPr>
        <p:spPr>
          <a:xfrm>
            <a:off x="525054" y="1055873"/>
            <a:ext cx="11141891" cy="39251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endParaRPr lang="en-US" dirty="0">
              <a:solidFill>
                <a:schemeClr val="accent1"/>
              </a:solidFill>
            </a:endParaRPr>
          </a:p>
        </p:txBody>
      </p:sp>
    </p:spTree>
    <p:extLst>
      <p:ext uri="{BB962C8B-B14F-4D97-AF65-F5344CB8AC3E}">
        <p14:creationId xmlns:p14="http://schemas.microsoft.com/office/powerpoint/2010/main" val="3265318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6A24E7A-26A7-B2FE-D6FA-88AB0CF84CDE}"/>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18</a:t>
            </a:fld>
            <a:endParaRPr lang="en-US" noProof="0"/>
          </a:p>
        </p:txBody>
      </p:sp>
      <p:sp>
        <p:nvSpPr>
          <p:cNvPr id="7" name="Title 1">
            <a:extLst>
              <a:ext uri="{FF2B5EF4-FFF2-40B4-BE49-F238E27FC236}">
                <a16:creationId xmlns:a16="http://schemas.microsoft.com/office/drawing/2014/main" id="{44AD6052-69A8-86EE-A837-94DEBDCD0315}"/>
              </a:ext>
            </a:extLst>
          </p:cNvPr>
          <p:cNvSpPr>
            <a:spLocks noGrp="1"/>
          </p:cNvSpPr>
          <p:nvPr>
            <p:ph type="title"/>
          </p:nvPr>
        </p:nvSpPr>
        <p:spPr>
          <a:xfrm>
            <a:off x="515938" y="500063"/>
            <a:ext cx="4937125" cy="1325562"/>
          </a:xfrm>
        </p:spPr>
        <p:txBody>
          <a:bodyPr anchor="ctr">
            <a:normAutofit/>
          </a:bodyPr>
          <a:lstStyle/>
          <a:p>
            <a:r>
              <a:rPr lang="en-US" sz="2700" b="0" i="0" dirty="0">
                <a:effectLst/>
              </a:rPr>
              <a:t>Control of Substances Hazardous to Health (COSHH) Regulations 2002</a:t>
            </a:r>
            <a:endParaRPr lang="en-GB" sz="2700" dirty="0"/>
          </a:p>
        </p:txBody>
      </p:sp>
      <p:pic>
        <p:nvPicPr>
          <p:cNvPr id="17" name="Picture Placeholder 16" descr="A group of blue barrels with labels&#10;&#10;Description automatically generated">
            <a:extLst>
              <a:ext uri="{FF2B5EF4-FFF2-40B4-BE49-F238E27FC236}">
                <a16:creationId xmlns:a16="http://schemas.microsoft.com/office/drawing/2014/main" id="{CD8604B5-D6B7-401A-A00E-F5A1F70F1E4D}"/>
              </a:ext>
            </a:extLst>
          </p:cNvPr>
          <p:cNvPicPr>
            <a:picLocks noGrp="1" noChangeAspect="1"/>
          </p:cNvPicPr>
          <p:nvPr>
            <p:ph type="pic" sz="quarter" idx="13"/>
          </p:nvPr>
        </p:nvPicPr>
        <p:blipFill>
          <a:blip r:embed="rId2"/>
          <a:srcRect l="11302" r="11302"/>
          <a:stretch>
            <a:fillRect/>
          </a:stretch>
        </p:blipFill>
        <p:spPr/>
      </p:pic>
      <p:sp>
        <p:nvSpPr>
          <p:cNvPr id="11" name="TextBox 10">
            <a:extLst>
              <a:ext uri="{FF2B5EF4-FFF2-40B4-BE49-F238E27FC236}">
                <a16:creationId xmlns:a16="http://schemas.microsoft.com/office/drawing/2014/main" id="{F66E44A0-6B7C-4815-5FBD-3DABD39084A1}"/>
              </a:ext>
            </a:extLst>
          </p:cNvPr>
          <p:cNvSpPr txBox="1"/>
          <p:nvPr/>
        </p:nvSpPr>
        <p:spPr>
          <a:xfrm>
            <a:off x="515938" y="2072847"/>
            <a:ext cx="6100916" cy="1200329"/>
          </a:xfrm>
          <a:prstGeom prst="rect">
            <a:avLst/>
          </a:prstGeom>
          <a:noFill/>
        </p:spPr>
        <p:txBody>
          <a:bodyPr wrap="square">
            <a:spAutoFit/>
          </a:bodyPr>
          <a:lstStyle/>
          <a:p>
            <a:pPr fontAlgn="base"/>
            <a:r>
              <a:rPr lang="en-US" sz="1800" b="0" i="0" u="none" strike="noStrike" dirty="0">
                <a:effectLst/>
              </a:rPr>
              <a:t>These regulations help protect people against hazardous substances. </a:t>
            </a:r>
          </a:p>
          <a:p>
            <a:pPr fontAlgn="base"/>
            <a:r>
              <a:rPr lang="en-US" sz="1800" b="0" i="0" u="none" strike="noStrike" dirty="0">
                <a:effectLst/>
              </a:rPr>
              <a:t>Examples include cleaning products such as bleach, dust, fumes and waste products.</a:t>
            </a:r>
          </a:p>
        </p:txBody>
      </p:sp>
      <p:sp>
        <p:nvSpPr>
          <p:cNvPr id="13" name="TextBox 12">
            <a:extLst>
              <a:ext uri="{FF2B5EF4-FFF2-40B4-BE49-F238E27FC236}">
                <a16:creationId xmlns:a16="http://schemas.microsoft.com/office/drawing/2014/main" id="{1E1883F8-02A6-15A6-BFE3-9A3B0417C10C}"/>
              </a:ext>
            </a:extLst>
          </p:cNvPr>
          <p:cNvSpPr txBox="1"/>
          <p:nvPr/>
        </p:nvSpPr>
        <p:spPr>
          <a:xfrm>
            <a:off x="515938" y="3516812"/>
            <a:ext cx="6100916" cy="923330"/>
          </a:xfrm>
          <a:prstGeom prst="rect">
            <a:avLst/>
          </a:prstGeom>
          <a:noFill/>
        </p:spPr>
        <p:txBody>
          <a:bodyPr wrap="square">
            <a:spAutoFit/>
          </a:bodyPr>
          <a:lstStyle/>
          <a:p>
            <a:pPr fontAlgn="base"/>
            <a:r>
              <a:rPr lang="en-US" sz="1800" b="0" i="0" u="none" strike="noStrike" dirty="0">
                <a:effectLst/>
              </a:rPr>
              <a:t>Hazardous substances are usually indicated by hazard signs, such as the diamonds you can see on the picture to the left.</a:t>
            </a:r>
          </a:p>
        </p:txBody>
      </p:sp>
      <p:sp>
        <p:nvSpPr>
          <p:cNvPr id="15" name="TextBox 14">
            <a:extLst>
              <a:ext uri="{FF2B5EF4-FFF2-40B4-BE49-F238E27FC236}">
                <a16:creationId xmlns:a16="http://schemas.microsoft.com/office/drawing/2014/main" id="{2B1BDC91-AC5F-86BA-A106-2B9FB91B7D84}"/>
              </a:ext>
            </a:extLst>
          </p:cNvPr>
          <p:cNvSpPr txBox="1"/>
          <p:nvPr/>
        </p:nvSpPr>
        <p:spPr>
          <a:xfrm>
            <a:off x="515938" y="4771913"/>
            <a:ext cx="6100916" cy="923330"/>
          </a:xfrm>
          <a:prstGeom prst="rect">
            <a:avLst/>
          </a:prstGeom>
          <a:noFill/>
        </p:spPr>
        <p:txBody>
          <a:bodyPr wrap="square">
            <a:spAutoFit/>
          </a:bodyPr>
          <a:lstStyle/>
          <a:p>
            <a:pPr fontAlgn="base"/>
            <a:r>
              <a:rPr lang="en-US" sz="1800" b="0" i="0" u="none" strike="noStrike" dirty="0">
                <a:effectLst/>
              </a:rPr>
              <a:t>COSHH assessments should be available. These contain information about how to work safely with hazardous substances.</a:t>
            </a:r>
          </a:p>
        </p:txBody>
      </p:sp>
    </p:spTree>
    <p:extLst>
      <p:ext uri="{BB962C8B-B14F-4D97-AF65-F5344CB8AC3E}">
        <p14:creationId xmlns:p14="http://schemas.microsoft.com/office/powerpoint/2010/main" val="72623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A9702B-ADCD-082A-FD79-EE462B82D055}"/>
              </a:ext>
            </a:extLst>
          </p:cNvPr>
          <p:cNvSpPr txBox="1"/>
          <p:nvPr/>
        </p:nvSpPr>
        <p:spPr>
          <a:xfrm>
            <a:off x="630079" y="2504253"/>
            <a:ext cx="5413097" cy="2636207"/>
          </a:xfrm>
          <a:prstGeom prst="rect">
            <a:avLst/>
          </a:prstGeom>
        </p:spPr>
        <p:txBody>
          <a:bodyPr vert="horz" lIns="0" tIns="0" rIns="0" bIns="0" rtlCol="0">
            <a:normAutofit fontScale="92500" lnSpcReduction="10000"/>
          </a:bodyPr>
          <a:lstStyle/>
          <a:p>
            <a:pPr>
              <a:lnSpc>
                <a:spcPct val="90000"/>
              </a:lnSpc>
              <a:spcAft>
                <a:spcPts val="600"/>
              </a:spcAft>
            </a:pPr>
            <a:r>
              <a:rPr lang="en-US" b="0" i="0" dirty="0" err="1">
                <a:effectLst/>
              </a:rPr>
              <a:t>Organisations</a:t>
            </a:r>
            <a:r>
              <a:rPr lang="en-US" b="0" i="0" dirty="0">
                <a:effectLst/>
              </a:rPr>
              <a:t> have duties concerning the provision and use of personal protective equipment (PPE). </a:t>
            </a:r>
          </a:p>
          <a:p>
            <a:pPr>
              <a:lnSpc>
                <a:spcPct val="90000"/>
              </a:lnSpc>
              <a:spcAft>
                <a:spcPts val="600"/>
              </a:spcAft>
            </a:pPr>
            <a:endParaRPr lang="en-US" dirty="0"/>
          </a:p>
          <a:p>
            <a:pPr>
              <a:lnSpc>
                <a:spcPct val="90000"/>
              </a:lnSpc>
              <a:spcAft>
                <a:spcPts val="600"/>
              </a:spcAft>
            </a:pPr>
            <a:r>
              <a:rPr lang="en-US" b="0" i="0" dirty="0">
                <a:effectLst/>
              </a:rPr>
              <a:t>PPE is equipment that will protect the user against health or safety risks. </a:t>
            </a:r>
          </a:p>
          <a:p>
            <a:pPr>
              <a:lnSpc>
                <a:spcPct val="90000"/>
              </a:lnSpc>
              <a:spcAft>
                <a:spcPts val="600"/>
              </a:spcAft>
            </a:pPr>
            <a:endParaRPr lang="en-US" b="0" i="0" dirty="0">
              <a:effectLst/>
            </a:endParaRPr>
          </a:p>
          <a:p>
            <a:pPr>
              <a:lnSpc>
                <a:spcPct val="90000"/>
              </a:lnSpc>
              <a:spcAft>
                <a:spcPts val="600"/>
              </a:spcAft>
            </a:pPr>
            <a:r>
              <a:rPr lang="en-US" b="0" i="0" dirty="0">
                <a:effectLst/>
              </a:rPr>
              <a:t>It can include items such as safety helmets, gloves, eye protection, high-visibility clothing, safety footwear and safety harnesses.</a:t>
            </a:r>
            <a:endParaRPr lang="en-US" dirty="0"/>
          </a:p>
        </p:txBody>
      </p:sp>
      <p:sp>
        <p:nvSpPr>
          <p:cNvPr id="2" name="Slide Number Placeholder 1">
            <a:extLst>
              <a:ext uri="{FF2B5EF4-FFF2-40B4-BE49-F238E27FC236}">
                <a16:creationId xmlns:a16="http://schemas.microsoft.com/office/drawing/2014/main" id="{495C6288-0FC0-FCA7-FC98-43FC9F112447}"/>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19</a:t>
            </a:fld>
            <a:endParaRPr lang="en-US"/>
          </a:p>
        </p:txBody>
      </p:sp>
      <p:pic>
        <p:nvPicPr>
          <p:cNvPr id="14" name="Picture 13">
            <a:extLst>
              <a:ext uri="{FF2B5EF4-FFF2-40B4-BE49-F238E27FC236}">
                <a16:creationId xmlns:a16="http://schemas.microsoft.com/office/drawing/2014/main" id="{A618A9F5-2396-0AC9-705B-BB8479584300}"/>
              </a:ext>
            </a:extLst>
          </p:cNvPr>
          <p:cNvPicPr>
            <a:picLocks noChangeAspect="1"/>
          </p:cNvPicPr>
          <p:nvPr/>
        </p:nvPicPr>
        <p:blipFill rotWithShape="1">
          <a:blip r:embed="rId2"/>
          <a:srcRect r="22528" b="2"/>
          <a:stretch/>
        </p:blipFill>
        <p:spPr>
          <a:xfrm>
            <a:off x="6778903" y="10"/>
            <a:ext cx="5413097" cy="496082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noFill/>
        </p:spPr>
      </p:pic>
      <p:sp>
        <p:nvSpPr>
          <p:cNvPr id="10" name="TextBox 9">
            <a:extLst>
              <a:ext uri="{FF2B5EF4-FFF2-40B4-BE49-F238E27FC236}">
                <a16:creationId xmlns:a16="http://schemas.microsoft.com/office/drawing/2014/main" id="{3FD368AD-420A-5687-A288-5268A420E832}"/>
              </a:ext>
            </a:extLst>
          </p:cNvPr>
          <p:cNvSpPr txBox="1"/>
          <p:nvPr/>
        </p:nvSpPr>
        <p:spPr>
          <a:xfrm>
            <a:off x="630079" y="589349"/>
            <a:ext cx="4937211" cy="1325563"/>
          </a:xfrm>
          <a:prstGeom prst="rect">
            <a:avLst/>
          </a:prstGeom>
        </p:spPr>
        <p:txBody>
          <a:bodyPr vert="horz" lIns="0" tIns="0" rIns="0" bIns="0" rtlCol="0" anchor="ctr">
            <a:normAutofit/>
          </a:bodyPr>
          <a:lstStyle/>
          <a:p>
            <a:pPr>
              <a:lnSpc>
                <a:spcPct val="90000"/>
              </a:lnSpc>
              <a:spcBef>
                <a:spcPct val="0"/>
              </a:spcBef>
              <a:spcAft>
                <a:spcPts val="600"/>
              </a:spcAft>
            </a:pPr>
            <a:r>
              <a:rPr lang="en-US" sz="3200" b="1" kern="1200" cap="all" baseline="0" dirty="0">
                <a:solidFill>
                  <a:schemeClr val="accent1"/>
                </a:solidFill>
                <a:latin typeface="+mj-lt"/>
                <a:ea typeface="+mj-ea"/>
                <a:cs typeface="+mj-cs"/>
              </a:rPr>
              <a:t>Personal Protective Equipment at Work Regulations (1992)</a:t>
            </a:r>
          </a:p>
        </p:txBody>
      </p:sp>
      <p:sp>
        <p:nvSpPr>
          <p:cNvPr id="7" name="Title 1">
            <a:extLst>
              <a:ext uri="{FF2B5EF4-FFF2-40B4-BE49-F238E27FC236}">
                <a16:creationId xmlns:a16="http://schemas.microsoft.com/office/drawing/2014/main" id="{68C55643-416A-3404-327F-88E56E85A5C6}"/>
              </a:ext>
            </a:extLst>
          </p:cNvPr>
          <p:cNvSpPr txBox="1">
            <a:spLocks/>
          </p:cNvSpPr>
          <p:nvPr/>
        </p:nvSpPr>
        <p:spPr>
          <a:xfrm>
            <a:off x="525054" y="1055873"/>
            <a:ext cx="11141891" cy="39251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endParaRPr lang="en-US" dirty="0">
              <a:solidFill>
                <a:schemeClr val="accent1"/>
              </a:solidFill>
            </a:endParaRPr>
          </a:p>
        </p:txBody>
      </p:sp>
    </p:spTree>
    <p:extLst>
      <p:ext uri="{BB962C8B-B14F-4D97-AF65-F5344CB8AC3E}">
        <p14:creationId xmlns:p14="http://schemas.microsoft.com/office/powerpoint/2010/main" val="158686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6EE9C-7AD6-322A-D35B-6599372B8D56}"/>
              </a:ext>
            </a:extLst>
          </p:cNvPr>
          <p:cNvSpPr>
            <a:spLocks noGrp="1"/>
          </p:cNvSpPr>
          <p:nvPr>
            <p:ph type="ctrTitle"/>
          </p:nvPr>
        </p:nvSpPr>
        <p:spPr>
          <a:xfrm>
            <a:off x="3361690" y="2186790"/>
            <a:ext cx="5640070" cy="1726562"/>
          </a:xfrm>
        </p:spPr>
        <p:txBody>
          <a:bodyPr/>
          <a:lstStyle/>
          <a:p>
            <a:r>
              <a:rPr lang="en-GB" dirty="0"/>
              <a:t>INFECTION PREVENTION</a:t>
            </a:r>
          </a:p>
        </p:txBody>
      </p:sp>
    </p:spTree>
    <p:extLst>
      <p:ext uri="{BB962C8B-B14F-4D97-AF65-F5344CB8AC3E}">
        <p14:creationId xmlns:p14="http://schemas.microsoft.com/office/powerpoint/2010/main" val="3566097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A938D8-FE59-31D6-60A8-C210974C306B}"/>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20</a:t>
            </a:fld>
            <a:endParaRPr lang="en-US" noProof="0"/>
          </a:p>
        </p:txBody>
      </p:sp>
      <p:sp>
        <p:nvSpPr>
          <p:cNvPr id="8" name="Content Placeholder 2">
            <a:extLst>
              <a:ext uri="{FF2B5EF4-FFF2-40B4-BE49-F238E27FC236}">
                <a16:creationId xmlns:a16="http://schemas.microsoft.com/office/drawing/2014/main" id="{8F854131-FDBE-747F-07DE-7C2B677BDB79}"/>
              </a:ext>
            </a:extLst>
          </p:cNvPr>
          <p:cNvSpPr>
            <a:spLocks noGrp="1"/>
          </p:cNvSpPr>
          <p:nvPr>
            <p:ph idx="1"/>
          </p:nvPr>
        </p:nvSpPr>
        <p:spPr>
          <a:xfrm>
            <a:off x="515938" y="1770541"/>
            <a:ext cx="10837862" cy="4351338"/>
          </a:xfrm>
        </p:spPr>
        <p:txBody>
          <a:bodyPr>
            <a:normAutofit/>
          </a:bodyPr>
          <a:lstStyle/>
          <a:p>
            <a:pPr marL="0" indent="0" fontAlgn="base">
              <a:buNone/>
            </a:pPr>
            <a:r>
              <a:rPr lang="en-US" sz="2400" b="1" i="0" u="none" strike="noStrike" dirty="0">
                <a:effectLst/>
              </a:rPr>
              <a:t>If an </a:t>
            </a:r>
            <a:r>
              <a:rPr lang="en-US" sz="2400" b="1" i="0" u="none" strike="noStrike" dirty="0" err="1">
                <a:effectLst/>
              </a:rPr>
              <a:t>organisation</a:t>
            </a:r>
            <a:r>
              <a:rPr lang="en-US" sz="2400" b="1" i="0" u="none" strike="noStrike" dirty="0">
                <a:effectLst/>
              </a:rPr>
              <a:t> fails to meet its responsibilities and comply with health and safety legislation, it can have serious consequences. These include:</a:t>
            </a:r>
          </a:p>
          <a:p>
            <a:pPr marL="0" indent="0" fontAlgn="base">
              <a:buNone/>
            </a:pPr>
            <a:endParaRPr lang="en-US" sz="2400" b="0" i="0" u="none" strike="noStrike" dirty="0">
              <a:effectLst/>
            </a:endParaRPr>
          </a:p>
          <a:p>
            <a:pPr fontAlgn="base">
              <a:buFont typeface="Arial" panose="020B0604020202020204" pitchFamily="34" charset="0"/>
              <a:buChar char="•"/>
            </a:pPr>
            <a:r>
              <a:rPr lang="en-US" sz="2400" b="0" i="0" dirty="0">
                <a:effectLst/>
              </a:rPr>
              <a:t>Prosecution, notices, fines and imprisonment</a:t>
            </a:r>
          </a:p>
          <a:p>
            <a:pPr fontAlgn="base">
              <a:buFont typeface="Arial" panose="020B0604020202020204" pitchFamily="34" charset="0"/>
              <a:buChar char="•"/>
            </a:pPr>
            <a:r>
              <a:rPr lang="en-US" sz="2400" b="0" i="0" dirty="0">
                <a:effectLst/>
              </a:rPr>
              <a:t>Claims and complaints</a:t>
            </a:r>
          </a:p>
          <a:p>
            <a:pPr fontAlgn="base">
              <a:buFont typeface="Arial" panose="020B0604020202020204" pitchFamily="34" charset="0"/>
              <a:buChar char="•"/>
            </a:pPr>
            <a:r>
              <a:rPr lang="en-US" sz="2400" b="0" i="0" dirty="0">
                <a:effectLst/>
              </a:rPr>
              <a:t>Damage to reputation, credibility and morale</a:t>
            </a:r>
          </a:p>
          <a:p>
            <a:endParaRPr lang="en-GB" dirty="0"/>
          </a:p>
        </p:txBody>
      </p:sp>
      <p:sp>
        <p:nvSpPr>
          <p:cNvPr id="6" name="Title 1">
            <a:extLst>
              <a:ext uri="{FF2B5EF4-FFF2-40B4-BE49-F238E27FC236}">
                <a16:creationId xmlns:a16="http://schemas.microsoft.com/office/drawing/2014/main" id="{C47D9B34-69ED-A940-2445-BA38C3DFE00F}"/>
              </a:ext>
            </a:extLst>
          </p:cNvPr>
          <p:cNvSpPr>
            <a:spLocks noGrp="1"/>
          </p:cNvSpPr>
          <p:nvPr>
            <p:ph type="title"/>
          </p:nvPr>
        </p:nvSpPr>
        <p:spPr>
          <a:xfrm>
            <a:off x="515938" y="246063"/>
            <a:ext cx="11150600" cy="920750"/>
          </a:xfrm>
        </p:spPr>
        <p:txBody>
          <a:bodyPr anchor="b">
            <a:normAutofit/>
          </a:bodyPr>
          <a:lstStyle/>
          <a:p>
            <a:r>
              <a:rPr lang="en-GB"/>
              <a:t>Responsibilities</a:t>
            </a:r>
          </a:p>
        </p:txBody>
      </p:sp>
    </p:spTree>
    <p:extLst>
      <p:ext uri="{BB962C8B-B14F-4D97-AF65-F5344CB8AC3E}">
        <p14:creationId xmlns:p14="http://schemas.microsoft.com/office/powerpoint/2010/main" val="63013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A646F6-9183-819D-D200-1F165FA885CB}"/>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21</a:t>
            </a:fld>
            <a:endParaRPr lang="en-US"/>
          </a:p>
        </p:txBody>
      </p:sp>
      <p:sp>
        <p:nvSpPr>
          <p:cNvPr id="5" name="Title 4">
            <a:extLst>
              <a:ext uri="{FF2B5EF4-FFF2-40B4-BE49-F238E27FC236}">
                <a16:creationId xmlns:a16="http://schemas.microsoft.com/office/drawing/2014/main" id="{9E2BE50F-503C-1112-01EF-923883F3C51C}"/>
              </a:ext>
            </a:extLst>
          </p:cNvPr>
          <p:cNvSpPr>
            <a:spLocks noGrp="1"/>
          </p:cNvSpPr>
          <p:nvPr>
            <p:ph type="title"/>
          </p:nvPr>
        </p:nvSpPr>
        <p:spPr>
          <a:xfrm>
            <a:off x="849620" y="826779"/>
            <a:ext cx="8795825" cy="875071"/>
          </a:xfrm>
        </p:spPr>
        <p:txBody>
          <a:bodyPr vert="horz" lIns="91440" tIns="45720" rIns="91440" bIns="45720" rtlCol="0" anchor="b">
            <a:noAutofit/>
          </a:bodyPr>
          <a:lstStyle/>
          <a:p>
            <a:r>
              <a:rPr lang="en-US" sz="2800" b="0" i="0" kern="1200" dirty="0">
                <a:effectLst/>
                <a:latin typeface="+mj-lt"/>
                <a:ea typeface="+mj-ea"/>
                <a:cs typeface="+mj-cs"/>
              </a:rPr>
              <a:t>You and your </a:t>
            </a:r>
            <a:r>
              <a:rPr lang="en-US" sz="2800" b="0" i="0" kern="1200" dirty="0" err="1">
                <a:effectLst/>
                <a:latin typeface="+mj-lt"/>
                <a:ea typeface="+mj-ea"/>
                <a:cs typeface="+mj-cs"/>
              </a:rPr>
              <a:t>organisation</a:t>
            </a:r>
            <a:r>
              <a:rPr lang="en-US" sz="2800" b="0" i="0" kern="1200" dirty="0">
                <a:effectLst/>
                <a:latin typeface="+mj-lt"/>
                <a:ea typeface="+mj-ea"/>
                <a:cs typeface="+mj-cs"/>
              </a:rPr>
              <a:t> have certain responsibilities in relation to the Health and Safety at Work Act.</a:t>
            </a:r>
            <a:endParaRPr lang="en-US" sz="2800" kern="1200" dirty="0">
              <a:latin typeface="+mj-lt"/>
              <a:ea typeface="+mj-ea"/>
              <a:cs typeface="+mj-cs"/>
            </a:endParaRPr>
          </a:p>
        </p:txBody>
      </p:sp>
      <p:sp>
        <p:nvSpPr>
          <p:cNvPr id="9" name="TextBox 8">
            <a:extLst>
              <a:ext uri="{FF2B5EF4-FFF2-40B4-BE49-F238E27FC236}">
                <a16:creationId xmlns:a16="http://schemas.microsoft.com/office/drawing/2014/main" id="{8FC0F19B-6E7D-73AD-6C54-A72555733477}"/>
              </a:ext>
            </a:extLst>
          </p:cNvPr>
          <p:cNvSpPr txBox="1"/>
          <p:nvPr/>
        </p:nvSpPr>
        <p:spPr>
          <a:xfrm>
            <a:off x="6519454" y="1701850"/>
            <a:ext cx="4844242" cy="4329370"/>
          </a:xfrm>
          <a:prstGeom prst="rect">
            <a:avLst/>
          </a:prstGeom>
        </p:spPr>
        <p:txBody>
          <a:bodyPr vert="horz" lIns="91440" tIns="45720" rIns="91440" bIns="45720" rtlCol="0">
            <a:noAutofit/>
          </a:bodyPr>
          <a:lstStyle/>
          <a:p>
            <a:pPr algn="ctr" fontAlgn="base">
              <a:lnSpc>
                <a:spcPct val="90000"/>
              </a:lnSpc>
              <a:spcBef>
                <a:spcPts val="1000"/>
              </a:spcBef>
            </a:pPr>
            <a:r>
              <a:rPr lang="en-US" sz="2000" b="1" i="0" u="none" strike="noStrike" kern="1200" dirty="0">
                <a:effectLst/>
                <a:latin typeface="+mn-lt"/>
                <a:ea typeface="+mn-ea"/>
                <a:cs typeface="+mn-cs"/>
              </a:rPr>
              <a:t>Volunteer</a:t>
            </a:r>
          </a:p>
          <a:p>
            <a:pPr fontAlgn="base">
              <a:lnSpc>
                <a:spcPct val="90000"/>
              </a:lnSpc>
              <a:spcBef>
                <a:spcPts val="1000"/>
              </a:spcBef>
            </a:pPr>
            <a:r>
              <a:rPr lang="en-US" sz="1400" b="0" i="0" u="none" strike="noStrike" kern="1200" dirty="0">
                <a:effectLst/>
                <a:latin typeface="+mn-lt"/>
                <a:ea typeface="+mn-ea"/>
                <a:cs typeface="+mn-cs"/>
              </a:rPr>
              <a:t>No person shall intentionally or recklessly interfere with or misuse anything provided in the interests of health and safety. Volunteers should:</a:t>
            </a:r>
          </a:p>
          <a:p>
            <a:pPr marL="171450" indent="-171450" fontAlgn="base">
              <a:lnSpc>
                <a:spcPct val="90000"/>
              </a:lnSpc>
              <a:spcBef>
                <a:spcPts val="1000"/>
              </a:spcBef>
              <a:buFont typeface="Arial" panose="020B0604020202020204" pitchFamily="34" charset="0"/>
              <a:buChar char="•"/>
            </a:pPr>
            <a:r>
              <a:rPr lang="en-US" sz="1400" b="0" i="0" u="none" strike="noStrike" kern="1200" dirty="0">
                <a:effectLst/>
                <a:latin typeface="+mn-lt"/>
                <a:ea typeface="+mn-ea"/>
                <a:cs typeface="+mn-cs"/>
              </a:rPr>
              <a:t>Take responsibility for their own health and safety and that of others who may be affected by their acts or omissions</a:t>
            </a:r>
          </a:p>
          <a:p>
            <a:pPr marL="171450" indent="-171450" fontAlgn="base">
              <a:lnSpc>
                <a:spcPct val="90000"/>
              </a:lnSpc>
              <a:spcBef>
                <a:spcPts val="1000"/>
              </a:spcBef>
              <a:buFont typeface="Arial" panose="020B0604020202020204" pitchFamily="34" charset="0"/>
              <a:buChar char="•"/>
            </a:pPr>
            <a:r>
              <a:rPr lang="en-US" sz="1400" b="0" i="0" u="none" strike="noStrike" kern="1200" dirty="0">
                <a:effectLst/>
                <a:latin typeface="+mn-lt"/>
                <a:ea typeface="+mn-ea"/>
                <a:cs typeface="+mn-cs"/>
              </a:rPr>
              <a:t>Co-operate with their </a:t>
            </a:r>
            <a:r>
              <a:rPr lang="en-US" sz="1400" b="0" i="0" u="none" strike="noStrike" kern="1200" dirty="0" err="1">
                <a:effectLst/>
                <a:latin typeface="+mn-lt"/>
                <a:ea typeface="+mn-ea"/>
                <a:cs typeface="+mn-cs"/>
              </a:rPr>
              <a:t>organisation</a:t>
            </a:r>
            <a:r>
              <a:rPr lang="en-US" sz="1400" b="0" i="0" u="none" strike="noStrike" kern="1200" dirty="0">
                <a:effectLst/>
                <a:latin typeface="+mn-lt"/>
                <a:ea typeface="+mn-ea"/>
                <a:cs typeface="+mn-cs"/>
              </a:rPr>
              <a:t> on health and safety issues</a:t>
            </a:r>
          </a:p>
          <a:p>
            <a:pPr marL="171450" indent="-171450" fontAlgn="base">
              <a:lnSpc>
                <a:spcPct val="90000"/>
              </a:lnSpc>
              <a:spcBef>
                <a:spcPts val="1000"/>
              </a:spcBef>
              <a:buFont typeface="Arial" panose="020B0604020202020204" pitchFamily="34" charset="0"/>
              <a:buChar char="•"/>
            </a:pPr>
            <a:r>
              <a:rPr lang="en-US" sz="1400" b="0" i="0" u="none" strike="noStrike" kern="1200" dirty="0">
                <a:effectLst/>
                <a:latin typeface="+mn-lt"/>
                <a:ea typeface="+mn-ea"/>
                <a:cs typeface="+mn-cs"/>
              </a:rPr>
              <a:t>Be familiar with and follow policies, procedures and instructions</a:t>
            </a:r>
          </a:p>
          <a:p>
            <a:pPr marL="171450" indent="-171450" fontAlgn="base">
              <a:lnSpc>
                <a:spcPct val="90000"/>
              </a:lnSpc>
              <a:spcBef>
                <a:spcPts val="1000"/>
              </a:spcBef>
              <a:buFont typeface="Arial" panose="020B0604020202020204" pitchFamily="34" charset="0"/>
              <a:buChar char="•"/>
            </a:pPr>
            <a:r>
              <a:rPr lang="en-US" sz="1400" b="0" i="0" u="none" strike="noStrike" kern="1200" dirty="0">
                <a:effectLst/>
                <a:latin typeface="+mn-lt"/>
                <a:ea typeface="+mn-ea"/>
                <a:cs typeface="+mn-cs"/>
              </a:rPr>
              <a:t>Report any accidents, damage, unsafe acts or conditions, near misses, or loss as soon as reasonably possible</a:t>
            </a:r>
          </a:p>
          <a:p>
            <a:pPr marL="171450" indent="-171450" fontAlgn="base">
              <a:lnSpc>
                <a:spcPct val="90000"/>
              </a:lnSpc>
              <a:spcBef>
                <a:spcPts val="1000"/>
              </a:spcBef>
              <a:buFont typeface="Arial" panose="020B0604020202020204" pitchFamily="34" charset="0"/>
              <a:buChar char="•"/>
            </a:pPr>
            <a:r>
              <a:rPr lang="en-US" sz="1400" b="0" i="0" u="none" strike="noStrike" kern="1200" dirty="0">
                <a:effectLst/>
                <a:latin typeface="+mn-lt"/>
                <a:ea typeface="+mn-ea"/>
                <a:cs typeface="+mn-cs"/>
              </a:rPr>
              <a:t>Ensure that they immediately report any condition which may affect their ability to volunteer safely</a:t>
            </a:r>
          </a:p>
          <a:p>
            <a:pPr marL="171450" indent="-171450" fontAlgn="base">
              <a:lnSpc>
                <a:spcPct val="90000"/>
              </a:lnSpc>
              <a:spcBef>
                <a:spcPts val="1000"/>
              </a:spcBef>
              <a:buFont typeface="Arial" panose="020B0604020202020204" pitchFamily="34" charset="0"/>
              <a:buChar char="•"/>
            </a:pPr>
            <a:r>
              <a:rPr lang="en-US" sz="1400" b="0" i="0" u="none" strike="noStrike" kern="1200" dirty="0">
                <a:effectLst/>
                <a:latin typeface="+mn-lt"/>
                <a:ea typeface="+mn-ea"/>
                <a:cs typeface="+mn-cs"/>
              </a:rPr>
              <a:t>Ensure that they attend any related training courses provided for them </a:t>
            </a:r>
          </a:p>
        </p:txBody>
      </p:sp>
      <p:graphicFrame>
        <p:nvGraphicFramePr>
          <p:cNvPr id="11" name="TextBox 6">
            <a:extLst>
              <a:ext uri="{FF2B5EF4-FFF2-40B4-BE49-F238E27FC236}">
                <a16:creationId xmlns:a16="http://schemas.microsoft.com/office/drawing/2014/main" id="{BD4CF9E5-DF1C-1F4B-031D-A432EC0310D9}"/>
              </a:ext>
            </a:extLst>
          </p:cNvPr>
          <p:cNvGraphicFramePr/>
          <p:nvPr>
            <p:extLst>
              <p:ext uri="{D42A27DB-BD31-4B8C-83A1-F6EECF244321}">
                <p14:modId xmlns:p14="http://schemas.microsoft.com/office/powerpoint/2010/main" val="1518058807"/>
              </p:ext>
            </p:extLst>
          </p:nvPr>
        </p:nvGraphicFramePr>
        <p:xfrm>
          <a:off x="849620" y="1975491"/>
          <a:ext cx="4489622" cy="3811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0260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A5F7D66-6718-C6FE-FF6B-569E1F3BE183}"/>
              </a:ext>
            </a:extLst>
          </p:cNvPr>
          <p:cNvSpPr>
            <a:spLocks noGrp="1"/>
          </p:cNvSpPr>
          <p:nvPr>
            <p:ph type="title"/>
          </p:nvPr>
        </p:nvSpPr>
        <p:spPr>
          <a:xfrm>
            <a:off x="519910" y="437724"/>
            <a:ext cx="4937211" cy="1325563"/>
          </a:xfrm>
        </p:spPr>
        <p:txBody>
          <a:bodyPr anchor="ctr">
            <a:normAutofit/>
          </a:bodyPr>
          <a:lstStyle/>
          <a:p>
            <a:r>
              <a:rPr lang="en-GB" dirty="0"/>
              <a:t>Risks and hazards</a:t>
            </a:r>
            <a:endParaRPr lang="en-US" dirty="0"/>
          </a:p>
        </p:txBody>
      </p:sp>
      <p:sp>
        <p:nvSpPr>
          <p:cNvPr id="2" name="Slide Number Placeholder 1">
            <a:extLst>
              <a:ext uri="{FF2B5EF4-FFF2-40B4-BE49-F238E27FC236}">
                <a16:creationId xmlns:a16="http://schemas.microsoft.com/office/drawing/2014/main" id="{CF203F48-F213-C9BD-C401-A57CA59D5351}"/>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22</a:t>
            </a:fld>
            <a:endParaRPr lang="en-US" noProof="0"/>
          </a:p>
        </p:txBody>
      </p:sp>
      <p:pic>
        <p:nvPicPr>
          <p:cNvPr id="7" name="Picture Placeholder 6" descr="Close-up of a dictionary page with words&#10;&#10;Description automatically generated with low confidence">
            <a:extLst>
              <a:ext uri="{FF2B5EF4-FFF2-40B4-BE49-F238E27FC236}">
                <a16:creationId xmlns:a16="http://schemas.microsoft.com/office/drawing/2014/main" id="{A604163D-E969-E830-F318-1B3180242894}"/>
              </a:ext>
            </a:extLst>
          </p:cNvPr>
          <p:cNvPicPr>
            <a:picLocks noGrp="1" noChangeAspect="1"/>
          </p:cNvPicPr>
          <p:nvPr>
            <p:ph type="pic" sz="quarter" idx="13"/>
          </p:nvPr>
        </p:nvPicPr>
        <p:blipFill>
          <a:blip r:embed="rId2"/>
          <a:srcRect l="14500" r="14500"/>
          <a:stretch/>
        </p:blipFill>
        <p:spPr>
          <a:xfrm>
            <a:off x="6451550" y="988539"/>
            <a:ext cx="4884848" cy="4884841"/>
          </a:xfrm>
          <a:noFill/>
        </p:spPr>
      </p:pic>
      <p:sp>
        <p:nvSpPr>
          <p:cNvPr id="6" name="TextBox 5">
            <a:extLst>
              <a:ext uri="{FF2B5EF4-FFF2-40B4-BE49-F238E27FC236}">
                <a16:creationId xmlns:a16="http://schemas.microsoft.com/office/drawing/2014/main" id="{CB5996A7-CDA2-3E0A-69CB-2D14EC1DF4F1}"/>
              </a:ext>
            </a:extLst>
          </p:cNvPr>
          <p:cNvSpPr txBox="1"/>
          <p:nvPr/>
        </p:nvSpPr>
        <p:spPr>
          <a:xfrm>
            <a:off x="477336" y="2048618"/>
            <a:ext cx="6096000" cy="4154984"/>
          </a:xfrm>
          <a:prstGeom prst="rect">
            <a:avLst/>
          </a:prstGeom>
          <a:noFill/>
        </p:spPr>
        <p:txBody>
          <a:bodyPr wrap="square">
            <a:spAutoFit/>
          </a:bodyPr>
          <a:lstStyle/>
          <a:p>
            <a:pPr marL="0" indent="0" fontAlgn="base">
              <a:buNone/>
            </a:pPr>
            <a:r>
              <a:rPr lang="en-US" sz="1600" b="1" i="0" u="sng" strike="noStrike" dirty="0">
                <a:effectLst/>
              </a:rPr>
              <a:t>Hazard</a:t>
            </a:r>
          </a:p>
          <a:p>
            <a:pPr marL="0" indent="0" fontAlgn="base">
              <a:buNone/>
            </a:pPr>
            <a:endParaRPr lang="en-US" sz="600" b="1" i="0" u="none" strike="noStrike" dirty="0">
              <a:effectLst/>
            </a:endParaRPr>
          </a:p>
          <a:p>
            <a:pPr fontAlgn="base"/>
            <a:r>
              <a:rPr lang="en-US" sz="1600" b="0" i="0" u="none" strike="noStrike" dirty="0">
                <a:effectLst/>
              </a:rPr>
              <a:t>A </a:t>
            </a:r>
            <a:r>
              <a:rPr lang="en-US" sz="1600" b="1" i="0" u="none" strike="noStrike" dirty="0">
                <a:effectLst/>
              </a:rPr>
              <a:t>hazard </a:t>
            </a:r>
            <a:r>
              <a:rPr lang="en-US" sz="1600" b="0" i="0" u="none" strike="noStrike" dirty="0">
                <a:effectLst/>
              </a:rPr>
              <a:t>is anything with the potential to cause harm, for example:</a:t>
            </a:r>
          </a:p>
          <a:p>
            <a:pPr fontAlgn="base">
              <a:buFont typeface="Arial" panose="020B0604020202020204" pitchFamily="34" charset="0"/>
              <a:buChar char="•"/>
            </a:pPr>
            <a:r>
              <a:rPr lang="en-US" sz="1600" b="0" i="0" u="none" strike="noStrike" dirty="0">
                <a:effectLst/>
              </a:rPr>
              <a:t>Uneven or wet floors</a:t>
            </a:r>
          </a:p>
          <a:p>
            <a:pPr fontAlgn="base">
              <a:buFont typeface="Arial" panose="020B0604020202020204" pitchFamily="34" charset="0"/>
              <a:buChar char="•"/>
            </a:pPr>
            <a:r>
              <a:rPr lang="en-US" sz="1600" b="0" i="0" u="none" strike="noStrike" dirty="0">
                <a:effectLst/>
              </a:rPr>
              <a:t>Cables stretched across walkways</a:t>
            </a:r>
          </a:p>
          <a:p>
            <a:pPr fontAlgn="base">
              <a:buFont typeface="Arial" panose="020B0604020202020204" pitchFamily="34" charset="0"/>
              <a:buChar char="•"/>
            </a:pPr>
            <a:r>
              <a:rPr lang="en-US" sz="1600" b="0" i="0" u="none" strike="noStrike" dirty="0">
                <a:effectLst/>
              </a:rPr>
              <a:t>Hazardous materials such as cleaning products</a:t>
            </a:r>
          </a:p>
          <a:p>
            <a:pPr fontAlgn="base"/>
            <a:endParaRPr lang="en-US" sz="600" b="0" i="0" u="none" strike="noStrike" dirty="0">
              <a:effectLst/>
            </a:endParaRPr>
          </a:p>
          <a:p>
            <a:pPr marL="0" indent="0" fontAlgn="base">
              <a:buNone/>
            </a:pPr>
            <a:r>
              <a:rPr lang="en-US" sz="1600" b="1" i="0" u="sng" strike="noStrike" dirty="0">
                <a:effectLst/>
                <a:cs typeface="Arial" panose="020B0604020202020204" pitchFamily="34" charset="0"/>
              </a:rPr>
              <a:t>Risk</a:t>
            </a:r>
          </a:p>
          <a:p>
            <a:pPr marL="0" indent="0" fontAlgn="base">
              <a:buNone/>
            </a:pPr>
            <a:endParaRPr lang="en-US" sz="600" b="1" i="0" u="none" strike="noStrike" dirty="0">
              <a:effectLst/>
              <a:cs typeface="Arial" panose="020B0604020202020204" pitchFamily="34" charset="0"/>
            </a:endParaRPr>
          </a:p>
          <a:p>
            <a:pPr fontAlgn="base"/>
            <a:r>
              <a:rPr lang="en-US" sz="1600" b="1" i="0" u="none" strike="noStrike" dirty="0">
                <a:effectLst/>
                <a:cs typeface="Arial" panose="020B0604020202020204" pitchFamily="34" charset="0"/>
              </a:rPr>
              <a:t>Risk</a:t>
            </a:r>
            <a:r>
              <a:rPr lang="en-US" sz="1600" b="0" i="0" u="none" strike="noStrike" dirty="0">
                <a:effectLst/>
                <a:cs typeface="Arial" panose="020B0604020202020204" pitchFamily="34" charset="0"/>
              </a:rPr>
              <a:t> is the likelihood and consequences of that harm occurring.</a:t>
            </a:r>
          </a:p>
          <a:p>
            <a:pPr fontAlgn="base"/>
            <a:r>
              <a:rPr lang="en-US" sz="1600" b="1" i="0" u="none" strike="noStrike" dirty="0">
                <a:effectLst/>
                <a:cs typeface="Arial" panose="020B0604020202020204" pitchFamily="34" charset="0"/>
              </a:rPr>
              <a:t>Significant risk</a:t>
            </a:r>
            <a:r>
              <a:rPr lang="en-US" sz="1600" b="0" i="0" u="none" strike="noStrike" dirty="0">
                <a:effectLst/>
                <a:cs typeface="Arial" panose="020B0604020202020204" pitchFamily="34" charset="0"/>
              </a:rPr>
              <a:t> is capable of creating a real risk to health and safety.</a:t>
            </a:r>
          </a:p>
          <a:p>
            <a:pPr fontAlgn="base"/>
            <a:endParaRPr lang="en-US" sz="600" b="0" i="0" u="sng" strike="noStrike" dirty="0">
              <a:effectLst/>
              <a:cs typeface="Arial" panose="020B0604020202020204" pitchFamily="34" charset="0"/>
            </a:endParaRPr>
          </a:p>
          <a:p>
            <a:pPr marL="0" indent="0" fontAlgn="base">
              <a:buNone/>
            </a:pPr>
            <a:r>
              <a:rPr lang="en-US" sz="1600" b="1" i="0" u="sng" strike="noStrike" dirty="0">
                <a:effectLst/>
                <a:cs typeface="Arial" panose="020B0604020202020204" pitchFamily="34" charset="0"/>
              </a:rPr>
              <a:t>Safe</a:t>
            </a:r>
          </a:p>
          <a:p>
            <a:pPr marL="0" indent="0" fontAlgn="base">
              <a:buNone/>
            </a:pPr>
            <a:endParaRPr lang="en-US" sz="600" b="1" i="0" u="none" strike="noStrike" dirty="0">
              <a:effectLst/>
              <a:cs typeface="Arial" panose="020B0604020202020204" pitchFamily="34" charset="0"/>
            </a:endParaRPr>
          </a:p>
          <a:p>
            <a:pPr marL="0" fontAlgn="base"/>
            <a:r>
              <a:rPr lang="en-US" sz="1600" b="1" i="0" u="none" strike="noStrike" dirty="0">
                <a:effectLst/>
                <a:cs typeface="Arial" panose="020B0604020202020204" pitchFamily="34" charset="0"/>
              </a:rPr>
              <a:t>Safe</a:t>
            </a:r>
            <a:r>
              <a:rPr lang="en-US" sz="1600" b="0" i="0" u="none" strike="noStrike" dirty="0">
                <a:effectLst/>
                <a:cs typeface="Arial" panose="020B0604020202020204" pitchFamily="34" charset="0"/>
              </a:rPr>
              <a:t> is about being protected from, or not exposed to, danger or risk.</a:t>
            </a:r>
          </a:p>
        </p:txBody>
      </p:sp>
      <p:sp>
        <p:nvSpPr>
          <p:cNvPr id="11" name="TextBox 10">
            <a:extLst>
              <a:ext uri="{FF2B5EF4-FFF2-40B4-BE49-F238E27FC236}">
                <a16:creationId xmlns:a16="http://schemas.microsoft.com/office/drawing/2014/main" id="{4A46841F-6454-D33A-8671-4CC1A4373D01}"/>
              </a:ext>
            </a:extLst>
          </p:cNvPr>
          <p:cNvSpPr txBox="1"/>
          <p:nvPr/>
        </p:nvSpPr>
        <p:spPr>
          <a:xfrm>
            <a:off x="477336" y="1393955"/>
            <a:ext cx="6096000" cy="369332"/>
          </a:xfrm>
          <a:prstGeom prst="rect">
            <a:avLst/>
          </a:prstGeom>
          <a:noFill/>
        </p:spPr>
        <p:txBody>
          <a:bodyPr wrap="square">
            <a:spAutoFit/>
          </a:bodyPr>
          <a:lstStyle/>
          <a:p>
            <a:pPr marL="0" indent="0">
              <a:buNone/>
            </a:pPr>
            <a:r>
              <a:rPr lang="en-GB" sz="1800" dirty="0"/>
              <a:t>What do we mean by risks and hazards?</a:t>
            </a:r>
          </a:p>
        </p:txBody>
      </p:sp>
    </p:spTree>
    <p:extLst>
      <p:ext uri="{BB962C8B-B14F-4D97-AF65-F5344CB8AC3E}">
        <p14:creationId xmlns:p14="http://schemas.microsoft.com/office/powerpoint/2010/main" val="2874900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4">
            <a:extLst>
              <a:ext uri="{FF2B5EF4-FFF2-40B4-BE49-F238E27FC236}">
                <a16:creationId xmlns:a16="http://schemas.microsoft.com/office/drawing/2014/main" id="{F06F78D6-370B-AE08-865A-D69FC2E466AE}"/>
              </a:ext>
            </a:extLst>
          </p:cNvPr>
          <p:cNvSpPr>
            <a:spLocks noGrp="1"/>
          </p:cNvSpPr>
          <p:nvPr>
            <p:ph type="title"/>
          </p:nvPr>
        </p:nvSpPr>
        <p:spPr>
          <a:xfrm>
            <a:off x="519910" y="415927"/>
            <a:ext cx="4937211" cy="1325563"/>
          </a:xfrm>
        </p:spPr>
        <p:txBody>
          <a:bodyPr anchor="ctr">
            <a:normAutofit/>
          </a:bodyPr>
          <a:lstStyle/>
          <a:p>
            <a:r>
              <a:rPr lang="en-GB" dirty="0"/>
              <a:t>Risk assessments</a:t>
            </a:r>
            <a:endParaRPr lang="en-US" dirty="0"/>
          </a:p>
        </p:txBody>
      </p:sp>
      <p:sp>
        <p:nvSpPr>
          <p:cNvPr id="10" name="Content Placeholder 1">
            <a:extLst>
              <a:ext uri="{FF2B5EF4-FFF2-40B4-BE49-F238E27FC236}">
                <a16:creationId xmlns:a16="http://schemas.microsoft.com/office/drawing/2014/main" id="{E2250AFF-7E1A-8C1D-DBF7-600CB1D309BB}"/>
              </a:ext>
            </a:extLst>
          </p:cNvPr>
          <p:cNvSpPr>
            <a:spLocks noGrp="1"/>
          </p:cNvSpPr>
          <p:nvPr>
            <p:ph idx="1"/>
          </p:nvPr>
        </p:nvSpPr>
        <p:spPr>
          <a:xfrm>
            <a:off x="542932" y="1522046"/>
            <a:ext cx="4914189" cy="4351338"/>
          </a:xfrm>
        </p:spPr>
        <p:txBody>
          <a:bodyPr>
            <a:normAutofit/>
          </a:bodyPr>
          <a:lstStyle/>
          <a:p>
            <a:pPr marL="0" marR="0" lvl="0" indent="0" defTabSz="914400" rtl="0" eaLnBrk="1" fontAlgn="base" latinLnBrk="0" hangingPunct="1">
              <a:spcBef>
                <a:spcPts val="1000"/>
              </a:spcBef>
              <a:spcAft>
                <a:spcPts val="0"/>
              </a:spcAft>
              <a:buClrTx/>
              <a:buSzTx/>
              <a:buNone/>
              <a:tabLst/>
              <a:defRPr/>
            </a:pPr>
            <a:r>
              <a:rPr kumimoji="0" lang="en-US" sz="1700" b="0" i="0" u="none" strike="noStrike" kern="1200" cap="none" spc="0" normalizeH="0" baseline="0" noProof="0" dirty="0">
                <a:ln>
                  <a:noFill/>
                </a:ln>
                <a:effectLst/>
                <a:uLnTx/>
                <a:uFillTx/>
              </a:rPr>
              <a:t>In order to identify hazards that have the potential to cause harm and ensure that the associated risks are well controlled, you should:</a:t>
            </a:r>
          </a:p>
          <a:p>
            <a:pPr marL="228600" marR="0" lvl="0" indent="-228600" defTabSz="914400" rtl="0" eaLnBrk="1" fontAlgn="base" latinLnBrk="0" hangingPunct="1">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rPr>
              <a:t>Know about the hazards and risks in your </a:t>
            </a:r>
            <a:r>
              <a:rPr kumimoji="0" lang="en-US" sz="1700" b="0" i="0" u="none" strike="noStrike" kern="1200" cap="none" spc="0" normalizeH="0" baseline="0" noProof="0" dirty="0" err="1">
                <a:ln>
                  <a:noFill/>
                </a:ln>
                <a:effectLst/>
                <a:uLnTx/>
                <a:uFillTx/>
              </a:rPr>
              <a:t>organisation</a:t>
            </a:r>
            <a:endParaRPr kumimoji="0" lang="en-US" sz="1700" b="0" i="0" u="none" strike="noStrike" kern="1200" cap="none" spc="0" normalizeH="0" baseline="0" noProof="0" dirty="0">
              <a:ln>
                <a:noFill/>
              </a:ln>
              <a:effectLst/>
              <a:uLnTx/>
              <a:uFillTx/>
            </a:endParaRPr>
          </a:p>
          <a:p>
            <a:pPr marL="228600" marR="0" lvl="0" indent="-228600" defTabSz="914400" rtl="0" eaLnBrk="1" fontAlgn="base" latinLnBrk="0" hangingPunct="1">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rPr>
              <a:t>Make sure the risks stay controlled</a:t>
            </a:r>
          </a:p>
          <a:p>
            <a:pPr marL="0" marR="0" lvl="0" indent="0" defTabSz="914400" rtl="0" eaLnBrk="1" fontAlgn="base" latinLnBrk="0" hangingPunct="1">
              <a:spcBef>
                <a:spcPts val="1000"/>
              </a:spcBef>
              <a:spcAft>
                <a:spcPts val="0"/>
              </a:spcAft>
              <a:buClrTx/>
              <a:buSzTx/>
              <a:tabLst/>
              <a:defRPr/>
            </a:pPr>
            <a:endParaRPr kumimoji="0" lang="en-US" sz="1700" b="0" i="0" u="none" strike="noStrike" kern="1200" cap="none" spc="0" normalizeH="0" baseline="0" noProof="0" dirty="0">
              <a:ln>
                <a:noFill/>
              </a:ln>
              <a:effectLst/>
              <a:uLnTx/>
              <a:uFillTx/>
            </a:endParaRPr>
          </a:p>
          <a:p>
            <a:pPr marL="0" marR="0" lvl="0" indent="0" defTabSz="914400" rtl="0" eaLnBrk="1" fontAlgn="base" latinLnBrk="0" hangingPunct="1">
              <a:spcBef>
                <a:spcPts val="1000"/>
              </a:spcBef>
              <a:spcAft>
                <a:spcPts val="0"/>
              </a:spcAft>
              <a:buClrTx/>
              <a:buSzTx/>
              <a:buNone/>
              <a:tabLst/>
              <a:defRPr/>
            </a:pPr>
            <a:r>
              <a:rPr kumimoji="0" lang="en-US" sz="1700" b="1" i="0" u="none" strike="noStrike" kern="1200" cap="none" spc="0" normalizeH="0" baseline="0" noProof="0" dirty="0">
                <a:ln>
                  <a:noFill/>
                </a:ln>
                <a:effectLst/>
                <a:uLnTx/>
                <a:uFillTx/>
              </a:rPr>
              <a:t>Risk is a part of everyday life:</a:t>
            </a:r>
          </a:p>
          <a:p>
            <a:pPr marL="228600" marR="0" lvl="0" indent="-228600" defTabSz="914400" rtl="0" eaLnBrk="1" fontAlgn="base" latinLnBrk="0" hangingPunct="1">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rPr>
              <a:t>You can’t eliminate them all</a:t>
            </a:r>
          </a:p>
          <a:p>
            <a:pPr marL="228600" marR="0" lvl="0" indent="-228600" defTabSz="914400" rtl="0" eaLnBrk="1" fontAlgn="base" latinLnBrk="0" hangingPunct="1">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rPr>
              <a:t>You can identify the significant risks that affect you</a:t>
            </a:r>
          </a:p>
          <a:p>
            <a:pPr marL="228600" marR="0" lvl="0" indent="-228600" defTabSz="914400" rtl="0" eaLnBrk="1" fontAlgn="base" latinLnBrk="0" hangingPunct="1">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effectLst/>
                <a:uLnTx/>
                <a:uFillTx/>
              </a:rPr>
              <a:t>You should know what to do to manage them responsibly</a:t>
            </a:r>
          </a:p>
          <a:p>
            <a:pPr marL="0" indent="0"/>
            <a:endParaRPr lang="en-US" sz="1700" dirty="0"/>
          </a:p>
        </p:txBody>
      </p:sp>
      <p:sp>
        <p:nvSpPr>
          <p:cNvPr id="2" name="Slide Number Placeholder 1">
            <a:extLst>
              <a:ext uri="{FF2B5EF4-FFF2-40B4-BE49-F238E27FC236}">
                <a16:creationId xmlns:a16="http://schemas.microsoft.com/office/drawing/2014/main" id="{498FA0E7-D296-7D92-D3DB-5461031DD2F9}"/>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23</a:t>
            </a:fld>
            <a:endParaRPr lang="en-US" noProof="0"/>
          </a:p>
        </p:txBody>
      </p:sp>
      <p:pic>
        <p:nvPicPr>
          <p:cNvPr id="7" name="Picture Placeholder 6" descr="A red book with a yellow triangle and black text&#10;&#10;Description automatically generated with medium confidence">
            <a:extLst>
              <a:ext uri="{FF2B5EF4-FFF2-40B4-BE49-F238E27FC236}">
                <a16:creationId xmlns:a16="http://schemas.microsoft.com/office/drawing/2014/main" id="{FB16BA3F-F617-2FCA-25A2-DAEF170A1001}"/>
              </a:ext>
            </a:extLst>
          </p:cNvPr>
          <p:cNvPicPr>
            <a:picLocks noGrp="1" noChangeAspect="1"/>
          </p:cNvPicPr>
          <p:nvPr>
            <p:ph type="pic" sz="quarter" idx="13"/>
          </p:nvPr>
        </p:nvPicPr>
        <p:blipFill rotWithShape="1">
          <a:blip r:embed="rId2"/>
          <a:srcRect l="14347" r="14653" b="-1"/>
          <a:stretch/>
        </p:blipFill>
        <p:spPr>
          <a:xfrm>
            <a:off x="6451550" y="988536"/>
            <a:ext cx="4884848" cy="4884848"/>
          </a:xfrm>
          <a:noFill/>
        </p:spPr>
      </p:pic>
    </p:spTree>
    <p:extLst>
      <p:ext uri="{BB962C8B-B14F-4D97-AF65-F5344CB8AC3E}">
        <p14:creationId xmlns:p14="http://schemas.microsoft.com/office/powerpoint/2010/main" val="3040712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56BA92-5B9F-DBD4-E7D9-D97AD5A144BC}"/>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24</a:t>
            </a:fld>
            <a:endParaRPr lang="en-US" noProof="0"/>
          </a:p>
        </p:txBody>
      </p:sp>
      <p:pic>
        <p:nvPicPr>
          <p:cNvPr id="7" name="Picture Placeholder 6" descr="A picture containing line, yellow, rectangle&#10;&#10;Description automatically generated">
            <a:extLst>
              <a:ext uri="{FF2B5EF4-FFF2-40B4-BE49-F238E27FC236}">
                <a16:creationId xmlns:a16="http://schemas.microsoft.com/office/drawing/2014/main" id="{58D52792-8B50-B064-1F05-957BD737235F}"/>
              </a:ext>
            </a:extLst>
          </p:cNvPr>
          <p:cNvPicPr>
            <a:picLocks noGrp="1" noChangeAspect="1"/>
          </p:cNvPicPr>
          <p:nvPr>
            <p:ph idx="1"/>
          </p:nvPr>
        </p:nvPicPr>
        <p:blipFill>
          <a:blip r:embed="rId3"/>
          <a:stretch>
            <a:fillRect/>
          </a:stretch>
        </p:blipFill>
        <p:spPr>
          <a:xfrm>
            <a:off x="5183188" y="2109692"/>
            <a:ext cx="6172200" cy="2638615"/>
          </a:xfrm>
          <a:noFill/>
        </p:spPr>
      </p:pic>
      <p:sp>
        <p:nvSpPr>
          <p:cNvPr id="8" name="Content Placeholder 2">
            <a:extLst>
              <a:ext uri="{FF2B5EF4-FFF2-40B4-BE49-F238E27FC236}">
                <a16:creationId xmlns:a16="http://schemas.microsoft.com/office/drawing/2014/main" id="{FFA61FF2-895E-17EB-497E-4985C8751B68}"/>
              </a:ext>
            </a:extLst>
          </p:cNvPr>
          <p:cNvSpPr>
            <a:spLocks noGrp="1"/>
          </p:cNvSpPr>
          <p:nvPr>
            <p:ph type="body" sz="half" idx="2"/>
          </p:nvPr>
        </p:nvSpPr>
        <p:spPr>
          <a:xfrm>
            <a:off x="702136" y="1711998"/>
            <a:ext cx="3932237" cy="3154311"/>
          </a:xfrm>
        </p:spPr>
        <p:txBody>
          <a:bodyPr>
            <a:normAutofit/>
          </a:bodyPr>
          <a:lstStyle/>
          <a:p>
            <a:pPr marL="342900" indent="-342900" fontAlgn="base">
              <a:buAutoNum type="arabicPeriod"/>
            </a:pPr>
            <a:r>
              <a:rPr lang="en-US" sz="1800" b="0" i="0" dirty="0">
                <a:effectLst/>
              </a:rPr>
              <a:t>Identify the hazards</a:t>
            </a:r>
          </a:p>
          <a:p>
            <a:pPr marL="342900" indent="-342900" fontAlgn="base">
              <a:buFont typeface="Arial" panose="020B0604020202020204" pitchFamily="34" charset="0"/>
              <a:buAutoNum type="arabicPeriod"/>
            </a:pPr>
            <a:r>
              <a:rPr lang="en-US" sz="1800" b="0" i="0" dirty="0">
                <a:effectLst/>
              </a:rPr>
              <a:t>Decide who might be harmed and how</a:t>
            </a:r>
          </a:p>
          <a:p>
            <a:pPr marL="342900" indent="-342900" fontAlgn="base">
              <a:buFont typeface="Arial" panose="020B0604020202020204" pitchFamily="34" charset="0"/>
              <a:buAutoNum type="arabicPeriod"/>
            </a:pPr>
            <a:r>
              <a:rPr lang="en-US" sz="1800" b="0" i="0" dirty="0">
                <a:effectLst/>
              </a:rPr>
              <a:t>Evaluate the risks and decide on precautions</a:t>
            </a:r>
          </a:p>
          <a:p>
            <a:pPr marL="342900" indent="-342900" fontAlgn="base">
              <a:buFont typeface="Arial" panose="020B0604020202020204" pitchFamily="34" charset="0"/>
              <a:buAutoNum type="arabicPeriod"/>
            </a:pPr>
            <a:r>
              <a:rPr lang="en-US" sz="1800" b="0" i="0" dirty="0">
                <a:effectLst/>
              </a:rPr>
              <a:t>Record your findings and implement them</a:t>
            </a:r>
          </a:p>
          <a:p>
            <a:pPr marL="342900" indent="-342900" fontAlgn="base">
              <a:buFont typeface="Arial" panose="020B0604020202020204" pitchFamily="34" charset="0"/>
              <a:buAutoNum type="arabicPeriod"/>
            </a:pPr>
            <a:r>
              <a:rPr lang="en-US" sz="1800" b="0" i="0" dirty="0">
                <a:effectLst/>
              </a:rPr>
              <a:t>Review your assessment and update if necessary</a:t>
            </a:r>
          </a:p>
          <a:p>
            <a:pPr marL="342900" indent="-342900" fontAlgn="base">
              <a:buFont typeface="Arial" panose="020B0604020202020204" pitchFamily="34" charset="0"/>
              <a:buAutoNum type="arabicPeriod"/>
            </a:pPr>
            <a:endParaRPr lang="en-US" sz="1800" b="0" i="0" dirty="0">
              <a:effectLst/>
            </a:endParaRPr>
          </a:p>
          <a:p>
            <a:pPr marL="342900" indent="-342900" fontAlgn="base">
              <a:buFont typeface="Arial" panose="020B0604020202020204" pitchFamily="34" charset="0"/>
              <a:buAutoNum type="arabicPeriod"/>
            </a:pPr>
            <a:endParaRPr lang="en-US" sz="1800" b="0" i="0" dirty="0">
              <a:effectLst/>
            </a:endParaRPr>
          </a:p>
          <a:p>
            <a:pPr marL="342900" indent="-342900" fontAlgn="base">
              <a:buFont typeface="Arial" panose="020B0604020202020204" pitchFamily="34" charset="0"/>
              <a:buAutoNum type="arabicPeriod"/>
            </a:pPr>
            <a:endParaRPr lang="en-US" sz="1800" b="0" i="0" dirty="0">
              <a:effectLst/>
            </a:endParaRPr>
          </a:p>
          <a:p>
            <a:pPr marL="342900" indent="-342900" fontAlgn="base">
              <a:buAutoNum type="arabicPeriod"/>
            </a:pPr>
            <a:endParaRPr lang="en-US" sz="1800" b="0" i="0" dirty="0">
              <a:effectLst/>
            </a:endParaRPr>
          </a:p>
          <a:p>
            <a:pPr marL="342900" indent="-342900" fontAlgn="base">
              <a:buAutoNum type="arabicPeriod"/>
            </a:pPr>
            <a:endParaRPr lang="en-US" sz="1800" b="0" i="0" dirty="0">
              <a:effectLst/>
            </a:endParaRPr>
          </a:p>
          <a:p>
            <a:endParaRPr lang="en-GB" sz="1100" dirty="0"/>
          </a:p>
        </p:txBody>
      </p:sp>
      <p:sp>
        <p:nvSpPr>
          <p:cNvPr id="4" name="TextBox 3">
            <a:extLst>
              <a:ext uri="{FF2B5EF4-FFF2-40B4-BE49-F238E27FC236}">
                <a16:creationId xmlns:a16="http://schemas.microsoft.com/office/drawing/2014/main" id="{E9A0765A-8671-489B-0D63-B71870DCB280}"/>
              </a:ext>
            </a:extLst>
          </p:cNvPr>
          <p:cNvSpPr txBox="1"/>
          <p:nvPr/>
        </p:nvSpPr>
        <p:spPr>
          <a:xfrm>
            <a:off x="5183188" y="621276"/>
            <a:ext cx="6248400" cy="646331"/>
          </a:xfrm>
          <a:prstGeom prst="rect">
            <a:avLst/>
          </a:prstGeom>
          <a:noFill/>
        </p:spPr>
        <p:txBody>
          <a:bodyPr wrap="square">
            <a:spAutoFit/>
          </a:bodyPr>
          <a:lstStyle/>
          <a:p>
            <a:pPr marL="0" indent="0" fontAlgn="base">
              <a:buNone/>
            </a:pPr>
            <a:r>
              <a:rPr lang="en-US" sz="1800" b="0" i="0" u="none" strike="noStrike" dirty="0">
                <a:effectLst/>
              </a:rPr>
              <a:t>There are</a:t>
            </a:r>
            <a:r>
              <a:rPr lang="en-US" sz="1800" b="1" i="0" u="none" strike="noStrike" dirty="0">
                <a:effectLst/>
              </a:rPr>
              <a:t> five steps</a:t>
            </a:r>
            <a:r>
              <a:rPr lang="en-US" sz="1800" b="0" i="0" u="none" strike="noStrike" dirty="0">
                <a:effectLst/>
              </a:rPr>
              <a:t> to carrying out a risk assessment:</a:t>
            </a:r>
          </a:p>
        </p:txBody>
      </p:sp>
    </p:spTree>
    <p:extLst>
      <p:ext uri="{BB962C8B-B14F-4D97-AF65-F5344CB8AC3E}">
        <p14:creationId xmlns:p14="http://schemas.microsoft.com/office/powerpoint/2010/main" val="2823453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3F18E-6FE3-C068-515D-B3B0807CC222}"/>
              </a:ext>
            </a:extLst>
          </p:cNvPr>
          <p:cNvSpPr>
            <a:spLocks noGrp="1"/>
          </p:cNvSpPr>
          <p:nvPr>
            <p:ph type="title"/>
          </p:nvPr>
        </p:nvSpPr>
        <p:spPr/>
        <p:txBody>
          <a:bodyPr/>
          <a:lstStyle/>
          <a:p>
            <a:r>
              <a:rPr lang="en-GB" dirty="0"/>
              <a:t>Slips, trips and falls</a:t>
            </a:r>
          </a:p>
        </p:txBody>
      </p:sp>
      <p:sp>
        <p:nvSpPr>
          <p:cNvPr id="3" name="Content Placeholder 2">
            <a:extLst>
              <a:ext uri="{FF2B5EF4-FFF2-40B4-BE49-F238E27FC236}">
                <a16:creationId xmlns:a16="http://schemas.microsoft.com/office/drawing/2014/main" id="{14A93CF4-D5C3-1199-2403-267B71E54615}"/>
              </a:ext>
            </a:extLst>
          </p:cNvPr>
          <p:cNvSpPr>
            <a:spLocks noGrp="1"/>
          </p:cNvSpPr>
          <p:nvPr>
            <p:ph idx="1"/>
          </p:nvPr>
        </p:nvSpPr>
        <p:spPr>
          <a:xfrm>
            <a:off x="548485" y="1855122"/>
            <a:ext cx="4914189" cy="4351338"/>
          </a:xfrm>
        </p:spPr>
        <p:txBody>
          <a:bodyPr/>
          <a:lstStyle/>
          <a:p>
            <a:pPr marL="0" indent="0" fontAlgn="base">
              <a:buNone/>
            </a:pPr>
            <a:r>
              <a:rPr lang="en-US" sz="1600" b="0" i="0" u="none" strike="noStrike" dirty="0">
                <a:effectLst/>
              </a:rPr>
              <a:t>Slips, trips and falls can happen anywhere. They are the biggest cause of serious injuries to others. To prevent slips, trips and falls:</a:t>
            </a:r>
          </a:p>
          <a:p>
            <a:pPr marL="0" indent="0" fontAlgn="base">
              <a:buNone/>
            </a:pPr>
            <a:endParaRPr lang="en-US" sz="1600" b="0" i="0" u="none" strike="noStrike" dirty="0">
              <a:effectLst/>
            </a:endParaRPr>
          </a:p>
          <a:p>
            <a:pPr fontAlgn="base">
              <a:buFont typeface="Arial" panose="020B0604020202020204" pitchFamily="34" charset="0"/>
              <a:buChar char="•"/>
            </a:pPr>
            <a:r>
              <a:rPr lang="en-US" sz="1600" b="0" i="0" dirty="0">
                <a:effectLst/>
              </a:rPr>
              <a:t>Wear sensible, suitable footwear</a:t>
            </a:r>
          </a:p>
          <a:p>
            <a:pPr fontAlgn="base">
              <a:buFont typeface="Arial" panose="020B0604020202020204" pitchFamily="34" charset="0"/>
              <a:buChar char="•"/>
            </a:pPr>
            <a:r>
              <a:rPr lang="en-US" sz="1600" b="0" i="0" dirty="0">
                <a:effectLst/>
              </a:rPr>
              <a:t>Clean up and report spillages</a:t>
            </a:r>
          </a:p>
          <a:p>
            <a:pPr fontAlgn="base">
              <a:buFont typeface="Arial" panose="020B0604020202020204" pitchFamily="34" charset="0"/>
              <a:buChar char="•"/>
            </a:pPr>
            <a:r>
              <a:rPr lang="en-US" sz="1600" b="0" i="0" dirty="0">
                <a:effectLst/>
              </a:rPr>
              <a:t>Remove and report obstructions</a:t>
            </a:r>
          </a:p>
          <a:p>
            <a:pPr fontAlgn="base">
              <a:buFont typeface="Arial" panose="020B0604020202020204" pitchFamily="34" charset="0"/>
              <a:buChar char="•"/>
            </a:pPr>
            <a:r>
              <a:rPr lang="en-US" sz="1600" b="0" i="0" dirty="0">
                <a:effectLst/>
              </a:rPr>
              <a:t>Keep walkways and work areas clear and well lit</a:t>
            </a:r>
          </a:p>
          <a:p>
            <a:pPr fontAlgn="base">
              <a:buFont typeface="Arial" panose="020B0604020202020204" pitchFamily="34" charset="0"/>
              <a:buChar char="•"/>
            </a:pPr>
            <a:r>
              <a:rPr lang="en-US" sz="1600" b="0" i="0" dirty="0">
                <a:effectLst/>
              </a:rPr>
              <a:t>Plan cleaning schedules appropriately</a:t>
            </a:r>
          </a:p>
          <a:p>
            <a:endParaRPr lang="en-GB" dirty="0"/>
          </a:p>
        </p:txBody>
      </p:sp>
      <p:sp>
        <p:nvSpPr>
          <p:cNvPr id="4" name="Slide Number Placeholder 3">
            <a:extLst>
              <a:ext uri="{FF2B5EF4-FFF2-40B4-BE49-F238E27FC236}">
                <a16:creationId xmlns:a16="http://schemas.microsoft.com/office/drawing/2014/main" id="{36BCAC9D-3E5C-355C-05A1-8D88A0234041}"/>
              </a:ext>
            </a:extLst>
          </p:cNvPr>
          <p:cNvSpPr>
            <a:spLocks noGrp="1"/>
          </p:cNvSpPr>
          <p:nvPr>
            <p:ph type="sldNum" sz="quarter" idx="12"/>
          </p:nvPr>
        </p:nvSpPr>
        <p:spPr/>
        <p:txBody>
          <a:bodyPr/>
          <a:lstStyle/>
          <a:p>
            <a:fld id="{9EC71654-96A5-4280-94F3-931C61A9F92C}" type="slidenum">
              <a:rPr lang="en-US" noProof="0" smtClean="0"/>
              <a:pPr/>
              <a:t>25</a:t>
            </a:fld>
            <a:endParaRPr lang="en-US" noProof="0" dirty="0"/>
          </a:p>
        </p:txBody>
      </p:sp>
      <p:pic>
        <p:nvPicPr>
          <p:cNvPr id="7" name="Picture Placeholder 6" descr="A yellow sign with a black and yellow triangle on a floor&#10;&#10;Description automatically generated">
            <a:extLst>
              <a:ext uri="{FF2B5EF4-FFF2-40B4-BE49-F238E27FC236}">
                <a16:creationId xmlns:a16="http://schemas.microsoft.com/office/drawing/2014/main" id="{A8191ADC-CDF0-259E-91CE-77A6F4598CC3}"/>
              </a:ext>
            </a:extLst>
          </p:cNvPr>
          <p:cNvPicPr>
            <a:picLocks noGrp="1" noChangeAspect="1"/>
          </p:cNvPicPr>
          <p:nvPr>
            <p:ph type="pic" sz="quarter" idx="13"/>
          </p:nvPr>
        </p:nvPicPr>
        <p:blipFill>
          <a:blip r:embed="rId2"/>
          <a:srcRect l="14533" r="14533"/>
          <a:stretch>
            <a:fillRect/>
          </a:stretch>
        </p:blipFill>
        <p:spPr/>
      </p:pic>
    </p:spTree>
    <p:extLst>
      <p:ext uri="{BB962C8B-B14F-4D97-AF65-F5344CB8AC3E}">
        <p14:creationId xmlns:p14="http://schemas.microsoft.com/office/powerpoint/2010/main" val="3287268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E35178-90F0-C778-0449-230DC40C028F}"/>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26</a:t>
            </a:fld>
            <a:endParaRPr lang="en-US" noProof="0"/>
          </a:p>
        </p:txBody>
      </p:sp>
      <p:sp>
        <p:nvSpPr>
          <p:cNvPr id="6" name="Title 3">
            <a:extLst>
              <a:ext uri="{FF2B5EF4-FFF2-40B4-BE49-F238E27FC236}">
                <a16:creationId xmlns:a16="http://schemas.microsoft.com/office/drawing/2014/main" id="{CE85D27A-C248-B667-99CF-B6E52187071A}"/>
              </a:ext>
            </a:extLst>
          </p:cNvPr>
          <p:cNvSpPr>
            <a:spLocks noGrp="1"/>
          </p:cNvSpPr>
          <p:nvPr>
            <p:ph type="body" sz="half" idx="2"/>
          </p:nvPr>
        </p:nvSpPr>
        <p:spPr>
          <a:xfrm>
            <a:off x="630135" y="872920"/>
            <a:ext cx="3932237" cy="2556080"/>
          </a:xfrm>
        </p:spPr>
        <p:txBody>
          <a:bodyPr anchor="b">
            <a:noAutofit/>
          </a:bodyPr>
          <a:lstStyle/>
          <a:p>
            <a:pPr algn="r"/>
            <a:r>
              <a:rPr lang="en-US" sz="2000" b="0" i="0" dirty="0">
                <a:effectLst/>
              </a:rPr>
              <a:t>Unfortunately, people can't always be protected from harm and mistakes do happen. </a:t>
            </a:r>
          </a:p>
          <a:p>
            <a:pPr algn="r"/>
            <a:r>
              <a:rPr lang="en-US" sz="2000" b="0" i="0" dirty="0">
                <a:effectLst/>
              </a:rPr>
              <a:t>Mistakes are seen as adverse events, incidents, errors or near misses</a:t>
            </a:r>
            <a:r>
              <a:rPr lang="en-US" sz="2000" b="0" i="0" dirty="0">
                <a:effectLst/>
                <a:latin typeface="Arial" panose="020B0604020202020204" pitchFamily="34" charset="0"/>
              </a:rPr>
              <a:t>.</a:t>
            </a:r>
            <a:endParaRPr lang="en-GB" sz="2000" dirty="0"/>
          </a:p>
        </p:txBody>
      </p:sp>
      <p:sp>
        <p:nvSpPr>
          <p:cNvPr id="7" name="Content Placeholder 4">
            <a:extLst>
              <a:ext uri="{FF2B5EF4-FFF2-40B4-BE49-F238E27FC236}">
                <a16:creationId xmlns:a16="http://schemas.microsoft.com/office/drawing/2014/main" id="{AEDD8E6B-BCE1-EC31-E0CC-A9FC4562B9A7}"/>
              </a:ext>
            </a:extLst>
          </p:cNvPr>
          <p:cNvSpPr>
            <a:spLocks noGrp="1"/>
          </p:cNvSpPr>
          <p:nvPr>
            <p:ph idx="1"/>
          </p:nvPr>
        </p:nvSpPr>
        <p:spPr>
          <a:xfrm>
            <a:off x="5183188" y="457200"/>
            <a:ext cx="6172200" cy="5403850"/>
          </a:xfrm>
        </p:spPr>
        <p:txBody>
          <a:bodyPr anchor="ctr">
            <a:normAutofit/>
          </a:bodyPr>
          <a:lstStyle/>
          <a:p>
            <a:pPr marL="0" indent="0">
              <a:buNone/>
            </a:pPr>
            <a:r>
              <a:rPr lang="en-GB" sz="1800" b="1" u="sng" dirty="0">
                <a:cs typeface="Arial" panose="020B0604020202020204" pitchFamily="34" charset="0"/>
              </a:rPr>
              <a:t>Adverse events</a:t>
            </a:r>
          </a:p>
          <a:p>
            <a:pPr marL="0" indent="0">
              <a:buNone/>
            </a:pPr>
            <a:r>
              <a:rPr lang="en-US" sz="1800" b="0" i="0" dirty="0">
                <a:effectLst/>
                <a:cs typeface="Arial" panose="020B0604020202020204" pitchFamily="34" charset="0"/>
              </a:rPr>
              <a:t>Action or lack of action that leads to unexpected, unintended and preventable harm.</a:t>
            </a:r>
            <a:endParaRPr lang="en-GB" sz="1800" b="0" i="0" dirty="0">
              <a:effectLst/>
              <a:cs typeface="Arial" panose="020B0604020202020204" pitchFamily="34" charset="0"/>
            </a:endParaRPr>
          </a:p>
          <a:p>
            <a:pPr marL="0" indent="0">
              <a:buNone/>
            </a:pPr>
            <a:r>
              <a:rPr lang="en-GB" sz="1800" b="1" u="sng" dirty="0">
                <a:cs typeface="Arial" panose="020B0604020202020204" pitchFamily="34" charset="0"/>
              </a:rPr>
              <a:t>Incidents</a:t>
            </a:r>
          </a:p>
          <a:p>
            <a:pPr marL="0" indent="0">
              <a:buNone/>
            </a:pPr>
            <a:r>
              <a:rPr lang="en-US" sz="1800" b="0" i="0" dirty="0">
                <a:effectLst/>
                <a:cs typeface="Arial" panose="020B0604020202020204" pitchFamily="34" charset="0"/>
              </a:rPr>
              <a:t>Specific negative events. Incidents are described as events which need investigation as they caused severe harm or damage to either the person receiving care or the </a:t>
            </a:r>
            <a:r>
              <a:rPr lang="en-US" sz="1800" b="0" i="0" dirty="0" err="1">
                <a:effectLst/>
                <a:cs typeface="Arial" panose="020B0604020202020204" pitchFamily="34" charset="0"/>
              </a:rPr>
              <a:t>organisation</a:t>
            </a:r>
            <a:r>
              <a:rPr lang="en-US" sz="1800" b="0" i="0" dirty="0">
                <a:effectLst/>
                <a:cs typeface="Arial" panose="020B0604020202020204" pitchFamily="34" charset="0"/>
              </a:rPr>
              <a:t>.</a:t>
            </a:r>
          </a:p>
          <a:p>
            <a:pPr marL="0" indent="0">
              <a:buNone/>
            </a:pPr>
            <a:r>
              <a:rPr lang="en-US" sz="1800" b="1" u="sng" dirty="0">
                <a:cs typeface="Arial" panose="020B0604020202020204" pitchFamily="34" charset="0"/>
              </a:rPr>
              <a:t>Errors</a:t>
            </a:r>
          </a:p>
          <a:p>
            <a:pPr marL="0" indent="0">
              <a:buNone/>
            </a:pPr>
            <a:r>
              <a:rPr lang="en-US" sz="1800" b="0" i="0" dirty="0">
                <a:effectLst/>
                <a:cs typeface="Arial" panose="020B0604020202020204" pitchFamily="34" charset="0"/>
              </a:rPr>
              <a:t>Not doing something as it should have been done, for example, through bad planning or being forgetful.</a:t>
            </a:r>
          </a:p>
          <a:p>
            <a:pPr marL="0" indent="0">
              <a:buNone/>
            </a:pPr>
            <a:r>
              <a:rPr lang="en-US" sz="1800" b="1" u="sng" dirty="0">
                <a:cs typeface="Arial" panose="020B0604020202020204" pitchFamily="34" charset="0"/>
              </a:rPr>
              <a:t>Near misses</a:t>
            </a:r>
          </a:p>
          <a:p>
            <a:pPr marL="0" indent="0">
              <a:buNone/>
            </a:pPr>
            <a:r>
              <a:rPr lang="en-US" sz="1800" b="0" i="0" dirty="0">
                <a:effectLst/>
                <a:cs typeface="Arial" panose="020B0604020202020204" pitchFamily="34" charset="0"/>
              </a:rPr>
              <a:t>Situations where an action could have harmed the individual but, either by chance or purpose, was prevented.</a:t>
            </a:r>
            <a:endParaRPr lang="en-GB" sz="1800" dirty="0">
              <a:cs typeface="Arial" panose="020B0604020202020204" pitchFamily="34" charset="0"/>
            </a:endParaRPr>
          </a:p>
        </p:txBody>
      </p:sp>
    </p:spTree>
    <p:extLst>
      <p:ext uri="{BB962C8B-B14F-4D97-AF65-F5344CB8AC3E}">
        <p14:creationId xmlns:p14="http://schemas.microsoft.com/office/powerpoint/2010/main" val="2054992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98B7B3-A4D8-4A9F-9013-284D25FC7D20}"/>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27</a:t>
            </a:fld>
            <a:endParaRPr lang="en-US" noProof="0"/>
          </a:p>
        </p:txBody>
      </p:sp>
      <p:sp>
        <p:nvSpPr>
          <p:cNvPr id="4" name="Title 3">
            <a:extLst>
              <a:ext uri="{FF2B5EF4-FFF2-40B4-BE49-F238E27FC236}">
                <a16:creationId xmlns:a16="http://schemas.microsoft.com/office/drawing/2014/main" id="{B2F118AC-65B5-E1C5-3D23-ECAC0EF16273}"/>
              </a:ext>
            </a:extLst>
          </p:cNvPr>
          <p:cNvSpPr>
            <a:spLocks noGrp="1"/>
          </p:cNvSpPr>
          <p:nvPr>
            <p:ph type="title"/>
          </p:nvPr>
        </p:nvSpPr>
        <p:spPr>
          <a:xfrm>
            <a:off x="836612" y="567369"/>
            <a:ext cx="3932237" cy="1600200"/>
          </a:xfrm>
        </p:spPr>
        <p:txBody>
          <a:bodyPr anchor="b">
            <a:normAutofit/>
          </a:bodyPr>
          <a:lstStyle/>
          <a:p>
            <a:r>
              <a:rPr lang="en-GB" sz="3000" dirty="0"/>
              <a:t>Incidents and near misses should be reported</a:t>
            </a:r>
          </a:p>
        </p:txBody>
      </p:sp>
      <p:graphicFrame>
        <p:nvGraphicFramePr>
          <p:cNvPr id="6" name="Content Placeholder 2">
            <a:extLst>
              <a:ext uri="{FF2B5EF4-FFF2-40B4-BE49-F238E27FC236}">
                <a16:creationId xmlns:a16="http://schemas.microsoft.com/office/drawing/2014/main" id="{8381E431-1D21-F283-245A-A9315CD491C1}"/>
              </a:ext>
            </a:extLst>
          </p:cNvPr>
          <p:cNvGraphicFramePr>
            <a:graphicFrameLocks noGrp="1"/>
          </p:cNvGraphicFramePr>
          <p:nvPr>
            <p:ph idx="1"/>
            <p:extLst>
              <p:ext uri="{D42A27DB-BD31-4B8C-83A1-F6EECF244321}">
                <p14:modId xmlns:p14="http://schemas.microsoft.com/office/powerpoint/2010/main" val="722779887"/>
              </p:ext>
            </p:extLst>
          </p:nvPr>
        </p:nvGraphicFramePr>
        <p:xfrm>
          <a:off x="5183188" y="457201"/>
          <a:ext cx="6172200" cy="540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3162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A1D18-8284-D18C-4EE4-F31187C6B8D4}"/>
              </a:ext>
            </a:extLst>
          </p:cNvPr>
          <p:cNvSpPr>
            <a:spLocks noGrp="1"/>
          </p:cNvSpPr>
          <p:nvPr>
            <p:ph type="title"/>
          </p:nvPr>
        </p:nvSpPr>
        <p:spPr/>
        <p:txBody>
          <a:bodyPr/>
          <a:lstStyle/>
          <a:p>
            <a:r>
              <a:rPr lang="en-GB" sz="4000" dirty="0"/>
              <a:t>Moving and assisting</a:t>
            </a:r>
            <a:endParaRPr lang="en-GB" dirty="0"/>
          </a:p>
        </p:txBody>
      </p:sp>
      <p:sp>
        <p:nvSpPr>
          <p:cNvPr id="3" name="Slide Number Placeholder 2">
            <a:extLst>
              <a:ext uri="{FF2B5EF4-FFF2-40B4-BE49-F238E27FC236}">
                <a16:creationId xmlns:a16="http://schemas.microsoft.com/office/drawing/2014/main" id="{E38FCC6F-3D5C-B4FC-A00D-7B7519EA9893}"/>
              </a:ext>
            </a:extLst>
          </p:cNvPr>
          <p:cNvSpPr>
            <a:spLocks noGrp="1"/>
          </p:cNvSpPr>
          <p:nvPr>
            <p:ph type="sldNum" sz="quarter" idx="12"/>
          </p:nvPr>
        </p:nvSpPr>
        <p:spPr/>
        <p:txBody>
          <a:bodyPr/>
          <a:lstStyle/>
          <a:p>
            <a:fld id="{9EC71654-96A5-4280-94F3-931C61A9F92C}" type="slidenum">
              <a:rPr lang="en-US" noProof="0" smtClean="0"/>
              <a:pPr/>
              <a:t>28</a:t>
            </a:fld>
            <a:endParaRPr lang="en-US" noProof="0" dirty="0"/>
          </a:p>
        </p:txBody>
      </p:sp>
      <p:sp>
        <p:nvSpPr>
          <p:cNvPr id="6" name="TextBox 5">
            <a:extLst>
              <a:ext uri="{FF2B5EF4-FFF2-40B4-BE49-F238E27FC236}">
                <a16:creationId xmlns:a16="http://schemas.microsoft.com/office/drawing/2014/main" id="{28AB7200-F0F8-5BAF-D388-86312B2FF517}"/>
              </a:ext>
            </a:extLst>
          </p:cNvPr>
          <p:cNvSpPr txBox="1"/>
          <p:nvPr/>
        </p:nvSpPr>
        <p:spPr>
          <a:xfrm>
            <a:off x="1556979" y="1567024"/>
            <a:ext cx="9065342" cy="3570208"/>
          </a:xfrm>
          <a:prstGeom prst="rect">
            <a:avLst/>
          </a:prstGeom>
          <a:noFill/>
        </p:spPr>
        <p:txBody>
          <a:bodyPr wrap="square">
            <a:spAutoFit/>
          </a:bodyPr>
          <a:lstStyle/>
          <a:p>
            <a:pPr marL="0" indent="0">
              <a:buNone/>
            </a:pPr>
            <a:r>
              <a:rPr lang="en-US" sz="2000" b="0" i="0" dirty="0">
                <a:solidFill>
                  <a:schemeClr val="bg1"/>
                </a:solidFill>
                <a:effectLst/>
              </a:rPr>
              <a:t>The regulations define </a:t>
            </a:r>
            <a:r>
              <a:rPr lang="en-US" sz="2000" b="1" i="0" dirty="0">
                <a:solidFill>
                  <a:schemeClr val="bg1"/>
                </a:solidFill>
                <a:effectLst/>
              </a:rPr>
              <a:t>moving and handling </a:t>
            </a:r>
            <a:r>
              <a:rPr lang="en-US" sz="2000" b="0" i="0" dirty="0">
                <a:solidFill>
                  <a:schemeClr val="bg1"/>
                </a:solidFill>
                <a:effectLst/>
              </a:rPr>
              <a:t>as:</a:t>
            </a:r>
          </a:p>
          <a:p>
            <a:pPr marL="0" indent="0">
              <a:buNone/>
            </a:pPr>
            <a:endParaRPr lang="en-US" sz="2000" b="0" i="0" dirty="0">
              <a:solidFill>
                <a:schemeClr val="bg1"/>
              </a:solidFill>
              <a:effectLst/>
            </a:endParaRPr>
          </a:p>
          <a:p>
            <a:pPr marL="0" indent="0">
              <a:buNone/>
            </a:pPr>
            <a:r>
              <a:rPr lang="en-US" sz="2000" b="0" i="1" dirty="0">
                <a:solidFill>
                  <a:schemeClr val="bg1"/>
                </a:solidFill>
                <a:effectLst/>
              </a:rPr>
              <a:t>“Any transporting or supporting of a load (including the lifting, putting down, pushing, pulling, carrying or moving thereof) by hand or bodily force.”</a:t>
            </a:r>
          </a:p>
          <a:p>
            <a:pPr marL="0" indent="0">
              <a:buNone/>
            </a:pPr>
            <a:endParaRPr lang="en-US" sz="1800" b="0" i="1" dirty="0">
              <a:solidFill>
                <a:schemeClr val="bg1"/>
              </a:solidFill>
              <a:effectLst/>
            </a:endParaRPr>
          </a:p>
          <a:p>
            <a:pPr marL="0" indent="0" fontAlgn="base">
              <a:buNone/>
            </a:pPr>
            <a:r>
              <a:rPr lang="en-US" sz="1800" b="0" i="0" u="none" strike="noStrike" dirty="0">
                <a:solidFill>
                  <a:schemeClr val="bg1"/>
                </a:solidFill>
                <a:effectLst/>
              </a:rPr>
              <a:t>As a volunteer, you should only be expected to </a:t>
            </a:r>
            <a:r>
              <a:rPr lang="en-US" sz="1800" b="1" i="0" u="none" strike="noStrike" dirty="0">
                <a:solidFill>
                  <a:schemeClr val="bg1"/>
                </a:solidFill>
                <a:effectLst/>
              </a:rPr>
              <a:t>assist </a:t>
            </a:r>
            <a:r>
              <a:rPr lang="en-US" sz="1800" b="0" i="0" u="none" strike="noStrike" dirty="0">
                <a:solidFill>
                  <a:schemeClr val="bg1"/>
                </a:solidFill>
                <a:effectLst/>
              </a:rPr>
              <a:t>people rather than be responsible for actual </a:t>
            </a:r>
            <a:r>
              <a:rPr lang="en-US" sz="1800" b="1" i="0" u="none" strike="noStrike" dirty="0">
                <a:solidFill>
                  <a:schemeClr val="bg1"/>
                </a:solidFill>
                <a:effectLst/>
              </a:rPr>
              <a:t>handling</a:t>
            </a:r>
            <a:r>
              <a:rPr lang="en-US" sz="1800" b="0" i="0" u="none" strike="noStrike" dirty="0">
                <a:solidFill>
                  <a:schemeClr val="bg1"/>
                </a:solidFill>
                <a:effectLst/>
              </a:rPr>
              <a:t> tasks, for example, using specialist equipment to help get someone out of bed. So here we will refer to</a:t>
            </a:r>
            <a:r>
              <a:rPr lang="en-US" sz="1800" b="1" i="0" u="none" strike="noStrike" dirty="0">
                <a:solidFill>
                  <a:schemeClr val="bg1"/>
                </a:solidFill>
                <a:effectLst/>
              </a:rPr>
              <a:t> moving and assisting.</a:t>
            </a:r>
            <a:endParaRPr lang="en-US" sz="1800" b="0" i="0" u="none" strike="noStrike" dirty="0">
              <a:solidFill>
                <a:schemeClr val="bg1"/>
              </a:solidFill>
              <a:effectLst/>
            </a:endParaRPr>
          </a:p>
          <a:p>
            <a:pPr marL="0" indent="0" fontAlgn="base">
              <a:buNone/>
            </a:pPr>
            <a:endParaRPr lang="en-US" sz="1800" b="0" i="0" u="none" strike="noStrike" dirty="0">
              <a:solidFill>
                <a:schemeClr val="bg1"/>
              </a:solidFill>
              <a:effectLst/>
            </a:endParaRPr>
          </a:p>
          <a:p>
            <a:pPr marL="0" indent="0" fontAlgn="base">
              <a:buNone/>
            </a:pPr>
            <a:r>
              <a:rPr lang="en-US" sz="1800" b="0" i="0" u="none" strike="noStrike" dirty="0">
                <a:solidFill>
                  <a:schemeClr val="bg1"/>
                </a:solidFill>
                <a:effectLst/>
              </a:rPr>
              <a:t>We are all at risk from moving and assisting injuries.</a:t>
            </a:r>
          </a:p>
        </p:txBody>
      </p:sp>
    </p:spTree>
    <p:extLst>
      <p:ext uri="{BB962C8B-B14F-4D97-AF65-F5344CB8AC3E}">
        <p14:creationId xmlns:p14="http://schemas.microsoft.com/office/powerpoint/2010/main" val="3890367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9B5684-2B59-CC36-5D50-7D36308CC62F}"/>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29</a:t>
            </a:fld>
            <a:endParaRPr lang="en-US"/>
          </a:p>
        </p:txBody>
      </p:sp>
      <p:sp>
        <p:nvSpPr>
          <p:cNvPr id="6" name="Title 1">
            <a:extLst>
              <a:ext uri="{FF2B5EF4-FFF2-40B4-BE49-F238E27FC236}">
                <a16:creationId xmlns:a16="http://schemas.microsoft.com/office/drawing/2014/main" id="{DB496248-9E90-E2E9-4EA9-A5DB5173007D}"/>
              </a:ext>
            </a:extLst>
          </p:cNvPr>
          <p:cNvSpPr>
            <a:spLocks noGrp="1"/>
          </p:cNvSpPr>
          <p:nvPr>
            <p:ph type="title"/>
          </p:nvPr>
        </p:nvSpPr>
        <p:spPr>
          <a:xfrm>
            <a:off x="839788" y="457200"/>
            <a:ext cx="3932237" cy="963976"/>
          </a:xfrm>
        </p:spPr>
        <p:txBody>
          <a:bodyPr vert="horz" lIns="91440" tIns="45720" rIns="91440" bIns="45720" rtlCol="0" anchor="b">
            <a:normAutofit/>
          </a:bodyPr>
          <a:lstStyle/>
          <a:p>
            <a:r>
              <a:rPr lang="en-US" kern="1200" dirty="0">
                <a:latin typeface="+mj-lt"/>
                <a:ea typeface="+mj-ea"/>
                <a:cs typeface="+mj-cs"/>
              </a:rPr>
              <a:t>MANAGING RISK</a:t>
            </a:r>
          </a:p>
        </p:txBody>
      </p:sp>
      <p:sp>
        <p:nvSpPr>
          <p:cNvPr id="4" name="TextBox 3">
            <a:extLst>
              <a:ext uri="{FF2B5EF4-FFF2-40B4-BE49-F238E27FC236}">
                <a16:creationId xmlns:a16="http://schemas.microsoft.com/office/drawing/2014/main" id="{B894F058-EEA5-3C87-9C67-E4739BE0C826}"/>
              </a:ext>
            </a:extLst>
          </p:cNvPr>
          <p:cNvSpPr txBox="1"/>
          <p:nvPr/>
        </p:nvSpPr>
        <p:spPr>
          <a:xfrm>
            <a:off x="839788" y="2057400"/>
            <a:ext cx="3932237" cy="3811588"/>
          </a:xfrm>
          <a:prstGeom prst="rect">
            <a:avLst/>
          </a:prstGeom>
        </p:spPr>
        <p:txBody>
          <a:bodyPr vert="horz" lIns="91440" tIns="45720" rIns="91440" bIns="45720" rtlCol="0">
            <a:normAutofit/>
          </a:bodyPr>
          <a:lstStyle/>
          <a:p>
            <a:pPr>
              <a:lnSpc>
                <a:spcPct val="90000"/>
              </a:lnSpc>
              <a:spcBef>
                <a:spcPts val="1000"/>
              </a:spcBef>
            </a:pPr>
            <a:r>
              <a:rPr lang="en-US" sz="1600" kern="1200" dirty="0">
                <a:latin typeface="+mn-lt"/>
                <a:ea typeface="+mn-ea"/>
                <a:cs typeface="+mn-cs"/>
              </a:rPr>
              <a:t>In order to help manage any risks from manual assisting, you must follow these steps:</a:t>
            </a:r>
          </a:p>
        </p:txBody>
      </p:sp>
      <p:graphicFrame>
        <p:nvGraphicFramePr>
          <p:cNvPr id="11" name="Content Placeholder 6">
            <a:extLst>
              <a:ext uri="{FF2B5EF4-FFF2-40B4-BE49-F238E27FC236}">
                <a16:creationId xmlns:a16="http://schemas.microsoft.com/office/drawing/2014/main" id="{89D50B8B-9454-6E0F-C4E7-C1CF92ACA4E3}"/>
              </a:ext>
            </a:extLst>
          </p:cNvPr>
          <p:cNvGraphicFramePr>
            <a:graphicFrameLocks noGrp="1"/>
          </p:cNvGraphicFramePr>
          <p:nvPr>
            <p:ph idx="1"/>
            <p:extLst>
              <p:ext uri="{D42A27DB-BD31-4B8C-83A1-F6EECF244321}">
                <p14:modId xmlns:p14="http://schemas.microsoft.com/office/powerpoint/2010/main" val="1407049592"/>
              </p:ext>
            </p:extLst>
          </p:nvPr>
        </p:nvGraphicFramePr>
        <p:xfrm>
          <a:off x="5183188" y="457201"/>
          <a:ext cx="6172200" cy="5403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2034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C4F2C67E-7C28-C17F-4D33-CD23C9B645B3}"/>
              </a:ext>
            </a:extLst>
          </p:cNvPr>
          <p:cNvSpPr>
            <a:spLocks noGrp="1"/>
          </p:cNvSpPr>
          <p:nvPr>
            <p:ph idx="1"/>
          </p:nvPr>
        </p:nvSpPr>
        <p:spPr>
          <a:xfrm>
            <a:off x="519910" y="1825625"/>
            <a:ext cx="4914189" cy="4351338"/>
          </a:xfrm>
        </p:spPr>
        <p:txBody>
          <a:bodyPr>
            <a:normAutofit/>
          </a:bodyPr>
          <a:lstStyle/>
          <a:p>
            <a:pPr fontAlgn="base"/>
            <a:r>
              <a:rPr lang="en-US" sz="1700" b="0" i="0" u="none" strike="noStrike" dirty="0">
                <a:effectLst/>
              </a:rPr>
              <a:t>It is important to remember that, as a volunteer, </a:t>
            </a:r>
            <a:r>
              <a:rPr lang="en-US" sz="1700" b="1" i="0" u="none" strike="noStrike" dirty="0">
                <a:effectLst/>
              </a:rPr>
              <a:t>it is not your role</a:t>
            </a:r>
            <a:r>
              <a:rPr lang="en-US" sz="1700" b="0" i="0" u="none" strike="noStrike" dirty="0">
                <a:effectLst/>
              </a:rPr>
              <a:t> to deal directly with health and safety issues. It is, however, your duty to know when and how to report any potential concerns.</a:t>
            </a:r>
          </a:p>
          <a:p>
            <a:pPr fontAlgn="base"/>
            <a:r>
              <a:rPr lang="en-US" sz="1700" b="0" i="0" u="none" strike="noStrike" dirty="0">
                <a:effectLst/>
              </a:rPr>
              <a:t>As long as you are well, you can attend your volunteering role, but you must listen to the health and care professionals you work with and follow their explicit directions.</a:t>
            </a:r>
          </a:p>
          <a:p>
            <a:pPr fontAlgn="base"/>
            <a:r>
              <a:rPr lang="en-US" sz="1700" b="0" i="0" u="none" strike="noStrike" dirty="0">
                <a:effectLst/>
              </a:rPr>
              <a:t>If you are unsure about your role or have any questions or difficulty understanding the content of this session, please contact your volunteer coordinator for support.</a:t>
            </a:r>
          </a:p>
          <a:p>
            <a:endParaRPr lang="en-GB" sz="1700" dirty="0"/>
          </a:p>
        </p:txBody>
      </p:sp>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smtClean="0"/>
              <a:pPr>
                <a:spcAft>
                  <a:spcPts val="600"/>
                </a:spcAft>
              </a:pPr>
              <a:t>3</a:t>
            </a:fld>
            <a:endParaRPr lang="en-US"/>
          </a:p>
        </p:txBody>
      </p:sp>
      <p:pic>
        <p:nvPicPr>
          <p:cNvPr id="7" name="Picture Placeholder 6">
            <a:extLst>
              <a:ext uri="{FF2B5EF4-FFF2-40B4-BE49-F238E27FC236}">
                <a16:creationId xmlns:a16="http://schemas.microsoft.com/office/drawing/2014/main" id="{E9DAA99D-9D77-5041-38A6-ACE2AE6E116B}"/>
              </a:ext>
            </a:extLst>
          </p:cNvPr>
          <p:cNvPicPr>
            <a:picLocks noGrp="1" noChangeAspect="1"/>
          </p:cNvPicPr>
          <p:nvPr>
            <p:ph type="pic" sz="quarter" idx="13"/>
          </p:nvPr>
        </p:nvPicPr>
        <p:blipFill rotWithShape="1">
          <a:blip r:embed="rId3"/>
          <a:srcRect l="4968" r="9922" b="1"/>
          <a:stretch/>
        </p:blipFill>
        <p:spPr>
          <a:xfrm>
            <a:off x="5884648" y="10"/>
            <a:ext cx="6307353" cy="5780362"/>
          </a:xfrm>
          <a:prstGeom prst="rect">
            <a:avLst/>
          </a:prstGeom>
          <a:noFill/>
        </p:spPr>
      </p:pic>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515938" y="499595"/>
            <a:ext cx="4937211" cy="1325563"/>
          </a:xfrm>
        </p:spPr>
        <p:txBody>
          <a:bodyPr anchor="ctr">
            <a:normAutofit/>
          </a:bodyPr>
          <a:lstStyle/>
          <a:p>
            <a:r>
              <a:rPr lang="en-US" dirty="0"/>
              <a:t>Coronavirus Information</a:t>
            </a:r>
          </a:p>
        </p:txBody>
      </p:sp>
    </p:spTree>
    <p:extLst>
      <p:ext uri="{BB962C8B-B14F-4D97-AF65-F5344CB8AC3E}">
        <p14:creationId xmlns:p14="http://schemas.microsoft.com/office/powerpoint/2010/main" val="433561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BB8F49-E276-4B03-26DE-909938D96B94}"/>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30</a:t>
            </a:fld>
            <a:endParaRPr lang="en-US" noProof="0"/>
          </a:p>
        </p:txBody>
      </p:sp>
      <p:sp>
        <p:nvSpPr>
          <p:cNvPr id="5" name="Title 1">
            <a:extLst>
              <a:ext uri="{FF2B5EF4-FFF2-40B4-BE49-F238E27FC236}">
                <a16:creationId xmlns:a16="http://schemas.microsoft.com/office/drawing/2014/main" id="{347061F1-205F-CE1E-5793-68A9D650E805}"/>
              </a:ext>
            </a:extLst>
          </p:cNvPr>
          <p:cNvSpPr>
            <a:spLocks noGrp="1"/>
          </p:cNvSpPr>
          <p:nvPr>
            <p:ph type="title"/>
          </p:nvPr>
        </p:nvSpPr>
        <p:spPr>
          <a:xfrm>
            <a:off x="880688" y="2557750"/>
            <a:ext cx="9443184" cy="706560"/>
          </a:xfrm>
        </p:spPr>
        <p:txBody>
          <a:bodyPr anchor="b">
            <a:normAutofit/>
          </a:bodyPr>
          <a:lstStyle/>
          <a:p>
            <a:r>
              <a:rPr lang="en-US" sz="2000" dirty="0"/>
              <a:t>Both the </a:t>
            </a:r>
            <a:r>
              <a:rPr lang="en-US" sz="2000" dirty="0" err="1"/>
              <a:t>organisation</a:t>
            </a:r>
            <a:r>
              <a:rPr lang="en-US" sz="2000" dirty="0"/>
              <a:t> and individual volunteers are responsible for ensuring they take steps to </a:t>
            </a:r>
            <a:r>
              <a:rPr lang="en-US" sz="2000" dirty="0" err="1"/>
              <a:t>minimise</a:t>
            </a:r>
            <a:r>
              <a:rPr lang="en-US" sz="2000" dirty="0"/>
              <a:t> injuries.</a:t>
            </a:r>
            <a:endParaRPr lang="en-GB" sz="2000" dirty="0"/>
          </a:p>
        </p:txBody>
      </p:sp>
      <p:sp>
        <p:nvSpPr>
          <p:cNvPr id="6" name="Content Placeholder 2">
            <a:extLst>
              <a:ext uri="{FF2B5EF4-FFF2-40B4-BE49-F238E27FC236}">
                <a16:creationId xmlns:a16="http://schemas.microsoft.com/office/drawing/2014/main" id="{F981564C-6D2C-D994-BC2D-48CDDF3CEB60}"/>
              </a:ext>
            </a:extLst>
          </p:cNvPr>
          <p:cNvSpPr>
            <a:spLocks noGrp="1"/>
          </p:cNvSpPr>
          <p:nvPr>
            <p:ph type="body" sz="half" idx="2"/>
          </p:nvPr>
        </p:nvSpPr>
        <p:spPr>
          <a:xfrm>
            <a:off x="3130942" y="3593691"/>
            <a:ext cx="5120337" cy="2787444"/>
          </a:xfrm>
        </p:spPr>
        <p:txBody>
          <a:bodyPr>
            <a:normAutofit/>
          </a:bodyPr>
          <a:lstStyle/>
          <a:p>
            <a:r>
              <a:rPr lang="en-US" sz="2400" b="1" dirty="0" err="1">
                <a:solidFill>
                  <a:srgbClr val="2C567A"/>
                </a:solidFill>
              </a:rPr>
              <a:t>Organisation's</a:t>
            </a:r>
            <a:r>
              <a:rPr lang="en-US" sz="2400" b="1" dirty="0">
                <a:solidFill>
                  <a:srgbClr val="2C567A"/>
                </a:solidFill>
              </a:rPr>
              <a:t> responsibilities:</a:t>
            </a:r>
          </a:p>
          <a:p>
            <a:pPr marL="342900" indent="-342900">
              <a:buFont typeface="Arial" panose="020B0604020202020204" pitchFamily="34" charset="0"/>
              <a:buChar char="•"/>
            </a:pPr>
            <a:r>
              <a:rPr lang="en-US" sz="2000" dirty="0"/>
              <a:t>Implement relevant policies and guidelines</a:t>
            </a:r>
          </a:p>
          <a:p>
            <a:pPr marL="342900" indent="-342900">
              <a:buFont typeface="Arial" panose="020B0604020202020204" pitchFamily="34" charset="0"/>
              <a:buChar char="•"/>
            </a:pPr>
            <a:r>
              <a:rPr lang="en-US" sz="2000" dirty="0"/>
              <a:t>Undertake risk assessments</a:t>
            </a:r>
          </a:p>
          <a:p>
            <a:pPr marL="342900" indent="-342900">
              <a:buFont typeface="Arial" panose="020B0604020202020204" pitchFamily="34" charset="0"/>
              <a:buChar char="•"/>
            </a:pPr>
            <a:r>
              <a:rPr lang="en-US" sz="2000" dirty="0"/>
              <a:t>Provide training and guidance</a:t>
            </a:r>
          </a:p>
          <a:p>
            <a:pPr marL="342900" indent="-342900">
              <a:buFont typeface="Arial" panose="020B0604020202020204" pitchFamily="34" charset="0"/>
              <a:buChar char="•"/>
            </a:pPr>
            <a:r>
              <a:rPr lang="en-US" sz="2000" dirty="0"/>
              <a:t>Provide specialist equipment to support safer moving If appropriate</a:t>
            </a:r>
            <a:endParaRPr lang="en-GB" sz="2000" dirty="0"/>
          </a:p>
        </p:txBody>
      </p:sp>
      <p:pic>
        <p:nvPicPr>
          <p:cNvPr id="8" name="Picture Placeholder 7" descr="A close up of a blue box&#10;&#10;Description automatically generated with low confidence">
            <a:extLst>
              <a:ext uri="{FF2B5EF4-FFF2-40B4-BE49-F238E27FC236}">
                <a16:creationId xmlns:a16="http://schemas.microsoft.com/office/drawing/2014/main" id="{4A862E4F-177B-A901-B34F-9C09FE197E8E}"/>
              </a:ext>
            </a:extLst>
          </p:cNvPr>
          <p:cNvPicPr>
            <a:picLocks noGrp="1" noChangeAspect="1"/>
          </p:cNvPicPr>
          <p:nvPr>
            <p:ph idx="1"/>
          </p:nvPr>
        </p:nvPicPr>
        <p:blipFill rotWithShape="1">
          <a:blip r:embed="rId2"/>
          <a:stretch/>
        </p:blipFill>
        <p:spPr>
          <a:xfrm>
            <a:off x="0" y="0"/>
            <a:ext cx="12192000" cy="2368627"/>
          </a:xfrm>
          <a:noFill/>
        </p:spPr>
      </p:pic>
    </p:spTree>
    <p:extLst>
      <p:ext uri="{BB962C8B-B14F-4D97-AF65-F5344CB8AC3E}">
        <p14:creationId xmlns:p14="http://schemas.microsoft.com/office/powerpoint/2010/main" val="287601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0DAFCE-0B1D-D1BF-035B-229CD867FBFA}"/>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31</a:t>
            </a:fld>
            <a:endParaRPr lang="en-US" noProof="0"/>
          </a:p>
        </p:txBody>
      </p:sp>
      <p:sp>
        <p:nvSpPr>
          <p:cNvPr id="5" name="Title 1">
            <a:extLst>
              <a:ext uri="{FF2B5EF4-FFF2-40B4-BE49-F238E27FC236}">
                <a16:creationId xmlns:a16="http://schemas.microsoft.com/office/drawing/2014/main" id="{39C31CD6-6208-DD80-4180-023472331AF8}"/>
              </a:ext>
            </a:extLst>
          </p:cNvPr>
          <p:cNvSpPr>
            <a:spLocks noGrp="1"/>
          </p:cNvSpPr>
          <p:nvPr>
            <p:ph type="title"/>
          </p:nvPr>
        </p:nvSpPr>
        <p:spPr>
          <a:xfrm>
            <a:off x="515938" y="246063"/>
            <a:ext cx="11150600" cy="920750"/>
          </a:xfrm>
        </p:spPr>
        <p:txBody>
          <a:bodyPr anchor="b">
            <a:normAutofit/>
          </a:bodyPr>
          <a:lstStyle/>
          <a:p>
            <a:r>
              <a:rPr lang="en-GB"/>
              <a:t>Volunteer's responsibilities</a:t>
            </a:r>
          </a:p>
        </p:txBody>
      </p:sp>
      <p:graphicFrame>
        <p:nvGraphicFramePr>
          <p:cNvPr id="8" name="Content Placeholder 2">
            <a:extLst>
              <a:ext uri="{FF2B5EF4-FFF2-40B4-BE49-F238E27FC236}">
                <a16:creationId xmlns:a16="http://schemas.microsoft.com/office/drawing/2014/main" id="{A3526711-79D8-53BD-7211-EF259F5285C1}"/>
              </a:ext>
            </a:extLst>
          </p:cNvPr>
          <p:cNvGraphicFramePr>
            <a:graphicFrameLocks noGrp="1"/>
          </p:cNvGraphicFramePr>
          <p:nvPr>
            <p:ph idx="1"/>
            <p:extLst>
              <p:ext uri="{D42A27DB-BD31-4B8C-83A1-F6EECF244321}">
                <p14:modId xmlns:p14="http://schemas.microsoft.com/office/powerpoint/2010/main" val="2717173035"/>
              </p:ext>
            </p:extLst>
          </p:nvPr>
        </p:nvGraphicFramePr>
        <p:xfrm>
          <a:off x="515938" y="1501160"/>
          <a:ext cx="10837862" cy="4427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2574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1EDAD0-65B0-2A21-DBAA-B7B56EEA89A1}"/>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32</a:t>
            </a:fld>
            <a:endParaRPr lang="en-US" noProof="0"/>
          </a:p>
        </p:txBody>
      </p:sp>
      <p:pic>
        <p:nvPicPr>
          <p:cNvPr id="7" name="Picture 6">
            <a:extLst>
              <a:ext uri="{FF2B5EF4-FFF2-40B4-BE49-F238E27FC236}">
                <a16:creationId xmlns:a16="http://schemas.microsoft.com/office/drawing/2014/main" id="{1BF6A545-53D7-0981-BA48-01BC0DA2B9A8}"/>
              </a:ext>
            </a:extLst>
          </p:cNvPr>
          <p:cNvPicPr>
            <a:picLocks noChangeAspect="1"/>
          </p:cNvPicPr>
          <p:nvPr/>
        </p:nvPicPr>
        <p:blipFill>
          <a:blip r:embed="rId2"/>
          <a:stretch>
            <a:fillRect/>
          </a:stretch>
        </p:blipFill>
        <p:spPr>
          <a:xfrm>
            <a:off x="1799292" y="1825625"/>
            <a:ext cx="2937154" cy="4351338"/>
          </a:xfrm>
          <a:prstGeom prst="rect">
            <a:avLst/>
          </a:prstGeom>
          <a:noFill/>
        </p:spPr>
      </p:pic>
      <p:sp>
        <p:nvSpPr>
          <p:cNvPr id="6" name="Content Placeholder 2">
            <a:extLst>
              <a:ext uri="{FF2B5EF4-FFF2-40B4-BE49-F238E27FC236}">
                <a16:creationId xmlns:a16="http://schemas.microsoft.com/office/drawing/2014/main" id="{3D6707FE-8827-746C-C171-CF458AA95CB6}"/>
              </a:ext>
            </a:extLst>
          </p:cNvPr>
          <p:cNvSpPr>
            <a:spLocks noGrp="1"/>
          </p:cNvSpPr>
          <p:nvPr>
            <p:ph sz="half" idx="2"/>
          </p:nvPr>
        </p:nvSpPr>
        <p:spPr>
          <a:xfrm>
            <a:off x="6182096" y="1715456"/>
            <a:ext cx="5181600" cy="4351338"/>
          </a:xfrm>
        </p:spPr>
        <p:txBody>
          <a:bodyPr>
            <a:normAutofit lnSpcReduction="10000"/>
          </a:bodyPr>
          <a:lstStyle/>
          <a:p>
            <a:pPr marL="0" indent="0">
              <a:buNone/>
            </a:pPr>
            <a:r>
              <a:rPr lang="en-US" sz="2000" b="1" dirty="0"/>
              <a:t>Common injuries</a:t>
            </a:r>
          </a:p>
          <a:p>
            <a:pPr marL="0" indent="0">
              <a:buNone/>
            </a:pPr>
            <a:r>
              <a:rPr lang="en-US" sz="1600" dirty="0"/>
              <a:t>Musculoskeletal disorders to the back and limbs include:</a:t>
            </a:r>
          </a:p>
          <a:p>
            <a:pPr marL="0" indent="0">
              <a:buNone/>
            </a:pPr>
            <a:r>
              <a:rPr lang="en-US" sz="1600" dirty="0"/>
              <a:t>Damage to:</a:t>
            </a:r>
          </a:p>
          <a:p>
            <a:r>
              <a:rPr lang="en-US" sz="1600" dirty="0"/>
              <a:t>Joints</a:t>
            </a:r>
          </a:p>
          <a:p>
            <a:r>
              <a:rPr lang="en-US" sz="1600" dirty="0"/>
              <a:t>Muscles</a:t>
            </a:r>
          </a:p>
          <a:p>
            <a:r>
              <a:rPr lang="en-US" sz="1600" dirty="0"/>
              <a:t>Tendons and ligaments</a:t>
            </a:r>
          </a:p>
          <a:p>
            <a:r>
              <a:rPr lang="en-US" sz="1600" dirty="0"/>
              <a:t>Intervertebral discs</a:t>
            </a:r>
          </a:p>
          <a:p>
            <a:r>
              <a:rPr lang="en-US" sz="1600" dirty="0"/>
              <a:t>Repetitive strain injury (RSI)</a:t>
            </a:r>
          </a:p>
          <a:p>
            <a:r>
              <a:rPr lang="en-US" sz="1600" dirty="0"/>
              <a:t>Hernias</a:t>
            </a:r>
          </a:p>
          <a:p>
            <a:r>
              <a:rPr lang="en-US" sz="1600" dirty="0"/>
              <a:t>Abrasions/bruises</a:t>
            </a:r>
          </a:p>
          <a:p>
            <a:r>
              <a:rPr lang="en-US" sz="1600" dirty="0"/>
              <a:t>Wear and tear</a:t>
            </a:r>
          </a:p>
          <a:p>
            <a:r>
              <a:rPr lang="en-US" sz="1600" dirty="0"/>
              <a:t>Fractures</a:t>
            </a:r>
            <a:endParaRPr lang="en-GB" sz="1600" dirty="0"/>
          </a:p>
        </p:txBody>
      </p:sp>
      <p:sp>
        <p:nvSpPr>
          <p:cNvPr id="5" name="Title 1">
            <a:extLst>
              <a:ext uri="{FF2B5EF4-FFF2-40B4-BE49-F238E27FC236}">
                <a16:creationId xmlns:a16="http://schemas.microsoft.com/office/drawing/2014/main" id="{88860068-7972-54E7-3F53-0323991EBD8E}"/>
              </a:ext>
            </a:extLst>
          </p:cNvPr>
          <p:cNvSpPr>
            <a:spLocks noGrp="1"/>
          </p:cNvSpPr>
          <p:nvPr>
            <p:ph type="title"/>
          </p:nvPr>
        </p:nvSpPr>
        <p:spPr>
          <a:xfrm>
            <a:off x="515938" y="246063"/>
            <a:ext cx="11150600" cy="920750"/>
          </a:xfrm>
        </p:spPr>
        <p:txBody>
          <a:bodyPr anchor="b">
            <a:normAutofit/>
          </a:bodyPr>
          <a:lstStyle/>
          <a:p>
            <a:r>
              <a:rPr lang="en-US" dirty="0"/>
              <a:t>Common Injuries and Healthy Back Care</a:t>
            </a:r>
            <a:endParaRPr lang="en-GB" dirty="0"/>
          </a:p>
        </p:txBody>
      </p:sp>
    </p:spTree>
    <p:extLst>
      <p:ext uri="{BB962C8B-B14F-4D97-AF65-F5344CB8AC3E}">
        <p14:creationId xmlns:p14="http://schemas.microsoft.com/office/powerpoint/2010/main" val="58794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2FC258-5E84-54F0-AAB7-F0B02D9CC364}"/>
              </a:ext>
            </a:extLst>
          </p:cNvPr>
          <p:cNvSpPr>
            <a:spLocks noGrp="1"/>
          </p:cNvSpPr>
          <p:nvPr>
            <p:ph type="title"/>
          </p:nvPr>
        </p:nvSpPr>
        <p:spPr>
          <a:xfrm>
            <a:off x="519910" y="500062"/>
            <a:ext cx="4937211" cy="1325563"/>
          </a:xfrm>
        </p:spPr>
        <p:txBody>
          <a:bodyPr vert="horz" lIns="0" tIns="0" rIns="0" bIns="0" rtlCol="0" anchor="ctr">
            <a:normAutofit/>
          </a:bodyPr>
          <a:lstStyle/>
          <a:p>
            <a:r>
              <a:rPr lang="en-US" b="1" i="0" kern="1200" cap="all" baseline="0" dirty="0">
                <a:effectLst/>
                <a:latin typeface="+mj-lt"/>
                <a:ea typeface="+mj-ea"/>
                <a:cs typeface="+mj-cs"/>
              </a:rPr>
              <a:t>Promoting healthy back care</a:t>
            </a:r>
            <a:endParaRPr lang="en-US" b="1" kern="1200" cap="all" baseline="0" dirty="0">
              <a:latin typeface="+mj-lt"/>
              <a:ea typeface="+mj-ea"/>
              <a:cs typeface="+mj-cs"/>
            </a:endParaRPr>
          </a:p>
        </p:txBody>
      </p:sp>
      <p:sp>
        <p:nvSpPr>
          <p:cNvPr id="8" name="Content Placeholder 2">
            <a:extLst>
              <a:ext uri="{FF2B5EF4-FFF2-40B4-BE49-F238E27FC236}">
                <a16:creationId xmlns:a16="http://schemas.microsoft.com/office/drawing/2014/main" id="{AD82C7A4-0442-F29A-659C-72B67A2C202A}"/>
              </a:ext>
            </a:extLst>
          </p:cNvPr>
          <p:cNvSpPr txBox="1">
            <a:spLocks/>
          </p:cNvSpPr>
          <p:nvPr/>
        </p:nvSpPr>
        <p:spPr>
          <a:xfrm>
            <a:off x="542932" y="2080407"/>
            <a:ext cx="4914189" cy="3792977"/>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spcBef>
                <a:spcPts val="1000"/>
              </a:spcBef>
              <a:spcAft>
                <a:spcPts val="0"/>
              </a:spcAft>
              <a:buClrTx/>
              <a:buSzTx/>
              <a:buNone/>
              <a:tabLst/>
              <a:defRPr/>
            </a:pPr>
            <a:r>
              <a:rPr kumimoji="0" lang="en-US" sz="2000" b="1" i="0" strike="noStrike" cap="none" spc="0" normalizeH="0" baseline="0" dirty="0">
                <a:ln>
                  <a:noFill/>
                </a:ln>
                <a:effectLst/>
                <a:uLnTx/>
                <a:uFillTx/>
              </a:rPr>
              <a:t>Key activities include:</a:t>
            </a:r>
          </a:p>
          <a:p>
            <a:pPr marL="228600" marR="0" lvl="0" fontAlgn="auto">
              <a:spcBef>
                <a:spcPts val="1000"/>
              </a:spcBef>
              <a:spcAft>
                <a:spcPts val="0"/>
              </a:spcAft>
              <a:buClrTx/>
              <a:buSzTx/>
              <a:tabLst/>
              <a:defRPr/>
            </a:pPr>
            <a:r>
              <a:rPr kumimoji="0" lang="en-US" sz="1800" b="0" i="0" u="none" strike="noStrike" cap="none" spc="0" normalizeH="0" baseline="0" dirty="0">
                <a:ln>
                  <a:noFill/>
                </a:ln>
                <a:effectLst/>
                <a:uLnTx/>
                <a:uFillTx/>
              </a:rPr>
              <a:t>Always ensure a good posture</a:t>
            </a:r>
          </a:p>
          <a:p>
            <a:pPr marL="228600" marR="0" lvl="0" fontAlgn="auto">
              <a:spcBef>
                <a:spcPts val="1000"/>
              </a:spcBef>
              <a:spcAft>
                <a:spcPts val="0"/>
              </a:spcAft>
              <a:buClrTx/>
              <a:buSzTx/>
              <a:tabLst/>
              <a:defRPr/>
            </a:pPr>
            <a:r>
              <a:rPr kumimoji="0" lang="en-US" sz="1800" b="0" i="0" u="none" strike="noStrike" cap="none" spc="0" normalizeH="0" baseline="0" dirty="0">
                <a:ln>
                  <a:noFill/>
                </a:ln>
                <a:effectLst/>
                <a:uLnTx/>
                <a:uFillTx/>
              </a:rPr>
              <a:t>Try to use a chair with a backrest. Change how you sit every few minutes</a:t>
            </a:r>
          </a:p>
          <a:p>
            <a:pPr marL="228600" marR="0" lvl="0" fontAlgn="auto">
              <a:spcBef>
                <a:spcPts val="1000"/>
              </a:spcBef>
              <a:spcAft>
                <a:spcPts val="0"/>
              </a:spcAft>
              <a:buClrTx/>
              <a:buSzTx/>
              <a:tabLst/>
              <a:defRPr/>
            </a:pPr>
            <a:r>
              <a:rPr kumimoji="0" lang="en-US" sz="1800" b="0" i="0" u="none" strike="noStrike" cap="none" spc="0" normalizeH="0" baseline="0" dirty="0">
                <a:ln>
                  <a:noFill/>
                </a:ln>
                <a:effectLst/>
                <a:uLnTx/>
                <a:uFillTx/>
              </a:rPr>
              <a:t>Stay active and exercise. Particularly strengthen abdominal and back muscles</a:t>
            </a:r>
          </a:p>
          <a:p>
            <a:pPr marL="228600" marR="0" lvl="0" fontAlgn="auto">
              <a:spcBef>
                <a:spcPts val="1000"/>
              </a:spcBef>
              <a:spcAft>
                <a:spcPts val="0"/>
              </a:spcAft>
              <a:buClrTx/>
              <a:buSzTx/>
              <a:tabLst/>
              <a:defRPr/>
            </a:pPr>
            <a:r>
              <a:rPr kumimoji="0" lang="en-US" sz="1800" b="0" i="0" u="none" strike="noStrike" cap="none" spc="0" normalizeH="0" baseline="0" dirty="0">
                <a:ln>
                  <a:noFill/>
                </a:ln>
                <a:effectLst/>
                <a:uLnTx/>
                <a:uFillTx/>
              </a:rPr>
              <a:t>Maintain a healthy weight</a:t>
            </a:r>
          </a:p>
          <a:p>
            <a:pPr marL="228600" marR="0" lvl="0" fontAlgn="auto">
              <a:spcBef>
                <a:spcPts val="1000"/>
              </a:spcBef>
              <a:spcAft>
                <a:spcPts val="0"/>
              </a:spcAft>
              <a:buClrTx/>
              <a:buSzTx/>
              <a:tabLst/>
              <a:defRPr/>
            </a:pPr>
            <a:r>
              <a:rPr kumimoji="0" lang="en-US" sz="1800" b="0" i="0" u="none" strike="noStrike" cap="none" spc="0" normalizeH="0" baseline="0" dirty="0">
                <a:ln>
                  <a:noFill/>
                </a:ln>
                <a:effectLst/>
                <a:uLnTx/>
                <a:uFillTx/>
              </a:rPr>
              <a:t>Quit smoking</a:t>
            </a:r>
          </a:p>
          <a:p>
            <a:pPr marL="228600" marR="0" lvl="0" fontAlgn="auto">
              <a:spcBef>
                <a:spcPts val="1000"/>
              </a:spcBef>
              <a:spcAft>
                <a:spcPts val="0"/>
              </a:spcAft>
              <a:buClrTx/>
              <a:buSzTx/>
              <a:tabLst/>
              <a:defRPr/>
            </a:pPr>
            <a:r>
              <a:rPr kumimoji="0" lang="en-US" sz="1800" b="0" i="0" u="none" strike="noStrike" cap="none" spc="0" normalizeH="0" baseline="0" dirty="0">
                <a:ln>
                  <a:noFill/>
                </a:ln>
                <a:effectLst/>
                <a:uLnTx/>
                <a:uFillTx/>
              </a:rPr>
              <a:t>Reduce stress</a:t>
            </a:r>
          </a:p>
        </p:txBody>
      </p:sp>
      <p:sp>
        <p:nvSpPr>
          <p:cNvPr id="2" name="Slide Number Placeholder 1">
            <a:extLst>
              <a:ext uri="{FF2B5EF4-FFF2-40B4-BE49-F238E27FC236}">
                <a16:creationId xmlns:a16="http://schemas.microsoft.com/office/drawing/2014/main" id="{CB65EBCD-6B0C-0F69-50EB-1CD479D6D593}"/>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33</a:t>
            </a:fld>
            <a:endParaRPr lang="en-US"/>
          </a:p>
        </p:txBody>
      </p:sp>
      <p:pic>
        <p:nvPicPr>
          <p:cNvPr id="6" name="Picture 2">
            <a:extLst>
              <a:ext uri="{FF2B5EF4-FFF2-40B4-BE49-F238E27FC236}">
                <a16:creationId xmlns:a16="http://schemas.microsoft.com/office/drawing/2014/main" id="{51F47990-4661-1FE9-EDEA-D79E7DB404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99" r="6953" b="3"/>
          <a:stretch/>
        </p:blipFill>
        <p:spPr bwMode="auto">
          <a:xfrm>
            <a:off x="6451550" y="988536"/>
            <a:ext cx="4884848" cy="4884848"/>
          </a:xfrm>
          <a:prstGeom prst="ellipse">
            <a:avLst/>
          </a:prstGeom>
          <a:noFill/>
          <a:effectLst/>
        </p:spPr>
      </p:pic>
    </p:spTree>
    <p:extLst>
      <p:ext uri="{BB962C8B-B14F-4D97-AF65-F5344CB8AC3E}">
        <p14:creationId xmlns:p14="http://schemas.microsoft.com/office/powerpoint/2010/main" val="281380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AB8725A-9F39-A3F3-0427-1C259FCE5106}"/>
              </a:ext>
            </a:extLst>
          </p:cNvPr>
          <p:cNvPicPr>
            <a:picLocks noGrp="1" noChangeAspect="1"/>
          </p:cNvPicPr>
          <p:nvPr>
            <p:ph idx="1"/>
          </p:nvPr>
        </p:nvPicPr>
        <p:blipFill>
          <a:blip r:embed="rId3"/>
          <a:stretch>
            <a:fillRect/>
          </a:stretch>
        </p:blipFill>
        <p:spPr>
          <a:xfrm>
            <a:off x="894484" y="2247442"/>
            <a:ext cx="8945992" cy="3459295"/>
          </a:xfrm>
          <a:noFill/>
        </p:spPr>
      </p:pic>
      <p:sp>
        <p:nvSpPr>
          <p:cNvPr id="2" name="Slide Number Placeholder 1">
            <a:extLst>
              <a:ext uri="{FF2B5EF4-FFF2-40B4-BE49-F238E27FC236}">
                <a16:creationId xmlns:a16="http://schemas.microsoft.com/office/drawing/2014/main" id="{8665AAC5-EE33-4E53-A4F5-BA3DA1368665}"/>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34</a:t>
            </a:fld>
            <a:endParaRPr lang="en-US"/>
          </a:p>
        </p:txBody>
      </p:sp>
      <p:pic>
        <p:nvPicPr>
          <p:cNvPr id="5" name="Picture 2">
            <a:extLst>
              <a:ext uri="{FF2B5EF4-FFF2-40B4-BE49-F238E27FC236}">
                <a16:creationId xmlns:a16="http://schemas.microsoft.com/office/drawing/2014/main" id="{DA492EBB-9EE3-866D-810A-C947787DFAB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948" b="7511"/>
          <a:stretch/>
        </p:blipFill>
        <p:spPr bwMode="auto">
          <a:xfrm>
            <a:off x="6738853" y="477562"/>
            <a:ext cx="5413097" cy="1647466"/>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noFill/>
        </p:spPr>
      </p:pic>
      <p:sp>
        <p:nvSpPr>
          <p:cNvPr id="6" name="Title 1">
            <a:extLst>
              <a:ext uri="{FF2B5EF4-FFF2-40B4-BE49-F238E27FC236}">
                <a16:creationId xmlns:a16="http://schemas.microsoft.com/office/drawing/2014/main" id="{FA9E8B89-D14B-0665-8A36-6207840A0572}"/>
              </a:ext>
            </a:extLst>
          </p:cNvPr>
          <p:cNvSpPr txBox="1">
            <a:spLocks/>
          </p:cNvSpPr>
          <p:nvPr/>
        </p:nvSpPr>
        <p:spPr>
          <a:xfrm>
            <a:off x="515938" y="499595"/>
            <a:ext cx="4937211"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000" b="1" kern="1200" cap="all" baseline="0" dirty="0">
                <a:solidFill>
                  <a:schemeClr val="accent1"/>
                </a:solidFill>
                <a:latin typeface="+mj-lt"/>
                <a:ea typeface="+mj-ea"/>
                <a:cs typeface="+mj-cs"/>
              </a:rPr>
              <a:t>The ergonomic approach to the assessment of risk involves fitting the job to the person, rather than the person to the job.</a:t>
            </a:r>
          </a:p>
        </p:txBody>
      </p:sp>
    </p:spTree>
    <p:extLst>
      <p:ext uri="{BB962C8B-B14F-4D97-AF65-F5344CB8AC3E}">
        <p14:creationId xmlns:p14="http://schemas.microsoft.com/office/powerpoint/2010/main" val="873726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5EB33A-3400-F51B-CF62-9F1A885C870B}"/>
              </a:ext>
            </a:extLst>
          </p:cNvPr>
          <p:cNvSpPr>
            <a:spLocks noGrp="1"/>
          </p:cNvSpPr>
          <p:nvPr>
            <p:ph type="sldNum" sz="quarter" idx="12"/>
          </p:nvPr>
        </p:nvSpPr>
        <p:spPr/>
        <p:txBody>
          <a:bodyPr/>
          <a:lstStyle/>
          <a:p>
            <a:fld id="{9EC71654-96A5-4280-94F3-931C61A9F92C}" type="slidenum">
              <a:rPr lang="en-US" noProof="0" smtClean="0"/>
              <a:pPr/>
              <a:t>35</a:t>
            </a:fld>
            <a:endParaRPr lang="en-US" noProof="0" dirty="0"/>
          </a:p>
        </p:txBody>
      </p:sp>
      <p:sp>
        <p:nvSpPr>
          <p:cNvPr id="5" name="Title 1">
            <a:extLst>
              <a:ext uri="{FF2B5EF4-FFF2-40B4-BE49-F238E27FC236}">
                <a16:creationId xmlns:a16="http://schemas.microsoft.com/office/drawing/2014/main" id="{84D16D87-714F-43F4-538E-C544726926D5}"/>
              </a:ext>
            </a:extLst>
          </p:cNvPr>
          <p:cNvSpPr>
            <a:spLocks noGrp="1"/>
          </p:cNvSpPr>
          <p:nvPr>
            <p:ph type="title"/>
          </p:nvPr>
        </p:nvSpPr>
        <p:spPr>
          <a:xfrm>
            <a:off x="515938" y="369888"/>
            <a:ext cx="4616501" cy="887412"/>
          </a:xfrm>
        </p:spPr>
        <p:txBody>
          <a:bodyPr anchor="b">
            <a:normAutofit fontScale="90000"/>
          </a:bodyPr>
          <a:lstStyle/>
          <a:p>
            <a:r>
              <a:rPr lang="en-GB" sz="4000" b="0" i="0" dirty="0">
                <a:solidFill>
                  <a:srgbClr val="2C567A"/>
                </a:solidFill>
                <a:effectLst/>
              </a:rPr>
              <a:t>Session Summary</a:t>
            </a:r>
            <a:endParaRPr lang="en-GB" sz="4000" dirty="0">
              <a:solidFill>
                <a:srgbClr val="2C567A"/>
              </a:solidFill>
            </a:endParaRPr>
          </a:p>
        </p:txBody>
      </p:sp>
      <p:sp>
        <p:nvSpPr>
          <p:cNvPr id="6" name="Content Placeholder 5">
            <a:extLst>
              <a:ext uri="{FF2B5EF4-FFF2-40B4-BE49-F238E27FC236}">
                <a16:creationId xmlns:a16="http://schemas.microsoft.com/office/drawing/2014/main" id="{4B670C0A-AF14-7312-D663-8CBC89F516B3}"/>
              </a:ext>
            </a:extLst>
          </p:cNvPr>
          <p:cNvSpPr>
            <a:spLocks noGrp="1"/>
          </p:cNvSpPr>
          <p:nvPr>
            <p:ph idx="1"/>
          </p:nvPr>
        </p:nvSpPr>
        <p:spPr>
          <a:xfrm>
            <a:off x="673064" y="1501161"/>
            <a:ext cx="10837862" cy="4351338"/>
          </a:xfrm>
        </p:spPr>
        <p:txBody>
          <a:bodyPr anchor="ctr">
            <a:normAutofit/>
          </a:bodyPr>
          <a:lstStyle/>
          <a:p>
            <a:r>
              <a:rPr lang="en-US" sz="1600" dirty="0"/>
              <a:t>Your </a:t>
            </a:r>
            <a:r>
              <a:rPr lang="en-US" sz="1600" dirty="0" err="1"/>
              <a:t>organisation's</a:t>
            </a:r>
            <a:r>
              <a:rPr lang="en-US" sz="1600" dirty="0"/>
              <a:t> policies, guidelines and procedures in relation to health, safety and welfare should be readily available</a:t>
            </a:r>
          </a:p>
          <a:p>
            <a:r>
              <a:rPr lang="en-US" sz="1600" dirty="0"/>
              <a:t>Any issues around health and safety should be reported/discussed with your volunteer coordinator</a:t>
            </a:r>
          </a:p>
          <a:p>
            <a:pPr marL="0" indent="0">
              <a:buNone/>
            </a:pPr>
            <a:r>
              <a:rPr lang="en-US" sz="1600" b="1" dirty="0"/>
              <a:t>What can we all do to keep safe?</a:t>
            </a:r>
          </a:p>
          <a:p>
            <a:r>
              <a:rPr lang="en-US" sz="1600" dirty="0"/>
              <a:t>Wash your hands regularly</a:t>
            </a:r>
          </a:p>
          <a:p>
            <a:r>
              <a:rPr lang="en-US" sz="1600" dirty="0"/>
              <a:t>Wear any personal protective equipment (PPE) that is required</a:t>
            </a:r>
          </a:p>
          <a:p>
            <a:r>
              <a:rPr lang="en-US" sz="1600" dirty="0"/>
              <a:t>Follow policies and procedures</a:t>
            </a:r>
          </a:p>
          <a:p>
            <a:r>
              <a:rPr lang="en-US" sz="1600" dirty="0"/>
              <a:t>Report unsafe activities</a:t>
            </a:r>
          </a:p>
          <a:p>
            <a:r>
              <a:rPr lang="en-US" sz="1600" dirty="0"/>
              <a:t>Report unsafe situations or conditions - make them safe if you can without putting yourself at risk</a:t>
            </a:r>
          </a:p>
          <a:p>
            <a:r>
              <a:rPr lang="en-US" sz="1600" dirty="0"/>
              <a:t>Report accidents and near misses</a:t>
            </a:r>
            <a:endParaRPr lang="en-GB" sz="1600" dirty="0"/>
          </a:p>
        </p:txBody>
      </p:sp>
    </p:spTree>
    <p:extLst>
      <p:ext uri="{BB962C8B-B14F-4D97-AF65-F5344CB8AC3E}">
        <p14:creationId xmlns:p14="http://schemas.microsoft.com/office/powerpoint/2010/main" val="2615832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469777" y="3158641"/>
            <a:ext cx="5722223" cy="921807"/>
          </a:xfrm>
        </p:spPr>
        <p:txBody>
          <a:bodyPr/>
          <a:lstStyle/>
          <a:p>
            <a:r>
              <a:rPr lang="en-US" dirty="0"/>
              <a:t>Thank you!</a:t>
            </a:r>
          </a:p>
        </p:txBody>
      </p:sp>
      <p:pic>
        <p:nvPicPr>
          <p:cNvPr id="2" name="Picture 2" descr="HEE elfh Hub">
            <a:extLst>
              <a:ext uri="{FF2B5EF4-FFF2-40B4-BE49-F238E27FC236}">
                <a16:creationId xmlns:a16="http://schemas.microsoft.com/office/drawing/2014/main" id="{460145E3-7C6C-2D67-AE6E-7A83FF638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5019" y="5696011"/>
            <a:ext cx="2641938" cy="9933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11" descr="A large building with a clock tower and fountain in front&#10;&#10;Description automatically generated with low confidence">
            <a:extLst>
              <a:ext uri="{FF2B5EF4-FFF2-40B4-BE49-F238E27FC236}">
                <a16:creationId xmlns:a16="http://schemas.microsoft.com/office/drawing/2014/main" id="{26221CB6-6427-D66C-D850-9DEB4D883DDA}"/>
              </a:ext>
            </a:extLst>
          </p:cNvPr>
          <p:cNvPicPr>
            <a:picLocks noGrp="1" noChangeAspect="1"/>
          </p:cNvPicPr>
          <p:nvPr>
            <p:ph type="pic" sz="quarter" idx="10"/>
          </p:nvPr>
        </p:nvPicPr>
        <p:blipFill>
          <a:blip r:embed="rId4"/>
          <a:srcRect l="16650" r="16650"/>
          <a:stretch>
            <a:fillRect/>
          </a:stretch>
        </p:blipFill>
        <p:spPr>
          <a:xfrm>
            <a:off x="909116" y="776169"/>
            <a:ext cx="5305661" cy="5305661"/>
          </a:xfrm>
        </p:spPr>
      </p:pic>
    </p:spTree>
    <p:extLst>
      <p:ext uri="{BB962C8B-B14F-4D97-AF65-F5344CB8AC3E}">
        <p14:creationId xmlns:p14="http://schemas.microsoft.com/office/powerpoint/2010/main" val="1124779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E967F1-D25A-0761-7080-E54D0E7CEDB5}"/>
              </a:ext>
            </a:extLst>
          </p:cNvPr>
          <p:cNvSpPr>
            <a:spLocks noGrp="1"/>
          </p:cNvSpPr>
          <p:nvPr>
            <p:ph type="sldNum" sz="quarter" idx="12"/>
          </p:nvPr>
        </p:nvSpPr>
        <p:spPr/>
        <p:txBody>
          <a:bodyPr/>
          <a:lstStyle/>
          <a:p>
            <a:fld id="{9EC71654-96A5-4280-94F3-931C61A9F92C}" type="slidenum">
              <a:rPr lang="en-US" noProof="0" smtClean="0"/>
              <a:pPr/>
              <a:t>37</a:t>
            </a:fld>
            <a:endParaRPr lang="en-US" noProof="0" dirty="0"/>
          </a:p>
        </p:txBody>
      </p:sp>
      <p:sp>
        <p:nvSpPr>
          <p:cNvPr id="5" name="TextBox 4">
            <a:extLst>
              <a:ext uri="{FF2B5EF4-FFF2-40B4-BE49-F238E27FC236}">
                <a16:creationId xmlns:a16="http://schemas.microsoft.com/office/drawing/2014/main" id="{DC464993-54FB-F0ED-57A0-91902A23954F}"/>
              </a:ext>
            </a:extLst>
          </p:cNvPr>
          <p:cNvSpPr txBox="1"/>
          <p:nvPr/>
        </p:nvSpPr>
        <p:spPr>
          <a:xfrm>
            <a:off x="2294603" y="1945885"/>
            <a:ext cx="7785568" cy="1169551"/>
          </a:xfrm>
          <a:prstGeom prst="rect">
            <a:avLst/>
          </a:prstGeom>
          <a:noFill/>
        </p:spPr>
        <p:txBody>
          <a:bodyPr wrap="square">
            <a:spAutoFit/>
          </a:bodyPr>
          <a:lstStyle/>
          <a:p>
            <a:pPr marL="0" indent="0" algn="ctr">
              <a:buNone/>
            </a:pPr>
            <a:r>
              <a:rPr lang="en-GB" sz="1400" dirty="0"/>
              <a:t>The content of this training was developed by NHS England, E-Learning for Healthcare and has been adapted by </a:t>
            </a:r>
            <a:r>
              <a:rPr lang="en-GB" sz="1400" b="1" dirty="0"/>
              <a:t>Bradford Teaching Hospitals NHS Foundation Trust</a:t>
            </a:r>
            <a:r>
              <a:rPr lang="en-GB" sz="1400" dirty="0"/>
              <a:t>, to provide an accessible format, ensuring that all volunteers have the same basic learning when they start in their role. </a:t>
            </a:r>
          </a:p>
          <a:p>
            <a:pPr marL="0" indent="0">
              <a:buNone/>
            </a:pPr>
            <a:endParaRPr lang="en-GB" sz="1400" dirty="0"/>
          </a:p>
        </p:txBody>
      </p:sp>
      <p:pic>
        <p:nvPicPr>
          <p:cNvPr id="3074" name="Picture 2">
            <a:extLst>
              <a:ext uri="{FF2B5EF4-FFF2-40B4-BE49-F238E27FC236}">
                <a16:creationId xmlns:a16="http://schemas.microsoft.com/office/drawing/2014/main" id="{AF74B1C0-5CC2-07FF-E64A-99AC48E47A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7829" y="3429000"/>
            <a:ext cx="1334028" cy="10399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me - elearning for healthcare">
            <a:extLst>
              <a:ext uri="{FF2B5EF4-FFF2-40B4-BE49-F238E27FC236}">
                <a16:creationId xmlns:a16="http://schemas.microsoft.com/office/drawing/2014/main" id="{953954D7-4B4A-F49E-576E-423EEE8869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387" y="3429000"/>
            <a:ext cx="2194237" cy="1033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236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911F5E-FEA7-283B-5C87-14D4D147AF9E}"/>
              </a:ext>
            </a:extLst>
          </p:cNvPr>
          <p:cNvSpPr>
            <a:spLocks noGrp="1"/>
          </p:cNvSpPr>
          <p:nvPr>
            <p:ph type="title"/>
          </p:nvPr>
        </p:nvSpPr>
        <p:spPr>
          <a:xfrm>
            <a:off x="519910" y="607967"/>
            <a:ext cx="4937211" cy="1325563"/>
          </a:xfrm>
        </p:spPr>
        <p:txBody>
          <a:bodyPr vert="horz" lIns="0" tIns="0" rIns="0" bIns="0" rtlCol="0" anchor="ctr">
            <a:normAutofit/>
          </a:bodyPr>
          <a:lstStyle/>
          <a:p>
            <a:r>
              <a:rPr lang="en-US" b="1" kern="1200" cap="all" baseline="0" dirty="0">
                <a:latin typeface="+mj-lt"/>
                <a:ea typeface="+mj-ea"/>
                <a:cs typeface="+mj-cs"/>
              </a:rPr>
              <a:t>Hand Hygiene</a:t>
            </a:r>
          </a:p>
        </p:txBody>
      </p:sp>
      <p:sp>
        <p:nvSpPr>
          <p:cNvPr id="4" name="TextBox 3">
            <a:extLst>
              <a:ext uri="{FF2B5EF4-FFF2-40B4-BE49-F238E27FC236}">
                <a16:creationId xmlns:a16="http://schemas.microsoft.com/office/drawing/2014/main" id="{9AF2A80B-C92F-5CD4-798A-16597F53500D}"/>
              </a:ext>
            </a:extLst>
          </p:cNvPr>
          <p:cNvSpPr txBox="1"/>
          <p:nvPr/>
        </p:nvSpPr>
        <p:spPr>
          <a:xfrm>
            <a:off x="519910" y="1825625"/>
            <a:ext cx="4914189" cy="4351338"/>
          </a:xfrm>
          <a:prstGeom prst="rect">
            <a:avLst/>
          </a:prstGeom>
        </p:spPr>
        <p:txBody>
          <a:bodyPr vert="horz" lIns="0" tIns="0" rIns="0" bIns="0" rtlCol="0">
            <a:normAutofit/>
          </a:bodyPr>
          <a:lstStyle/>
          <a:p>
            <a:pPr indent="-228600" fontAlgn="base">
              <a:lnSpc>
                <a:spcPct val="90000"/>
              </a:lnSpc>
              <a:spcAft>
                <a:spcPts val="600"/>
              </a:spcAft>
              <a:buFont typeface="Arial" panose="020B0604020202020204" pitchFamily="34" charset="0"/>
              <a:buChar char="•"/>
            </a:pPr>
            <a:r>
              <a:rPr lang="en-US" sz="1500" b="0" i="0" u="none" strike="noStrike" dirty="0">
                <a:effectLst/>
              </a:rPr>
              <a:t>Infection and infectious diseases in humans are caused when harmful germs enter the body and grow. </a:t>
            </a:r>
          </a:p>
          <a:p>
            <a:pPr indent="-228600" fontAlgn="base">
              <a:lnSpc>
                <a:spcPct val="90000"/>
              </a:lnSpc>
              <a:spcAft>
                <a:spcPts val="600"/>
              </a:spcAft>
              <a:buFont typeface="Arial" panose="020B0604020202020204" pitchFamily="34" charset="0"/>
              <a:buChar char="•"/>
            </a:pPr>
            <a:r>
              <a:rPr lang="en-US" sz="1500" b="0" i="0" u="none" strike="noStrike" dirty="0">
                <a:effectLst/>
              </a:rPr>
              <a:t> Infectious diseases</a:t>
            </a:r>
            <a:r>
              <a:rPr lang="en-US" sz="1500" dirty="0"/>
              <a:t> </a:t>
            </a:r>
            <a:r>
              <a:rPr lang="en-US" sz="1500" b="0" i="0" u="none" strike="noStrike" dirty="0">
                <a:effectLst/>
              </a:rPr>
              <a:t>can spread from person to person. As with all illnesses, prevention is better than cure.</a:t>
            </a:r>
          </a:p>
          <a:p>
            <a:pPr indent="-228600" fontAlgn="base">
              <a:lnSpc>
                <a:spcPct val="90000"/>
              </a:lnSpc>
              <a:spcAft>
                <a:spcPts val="600"/>
              </a:spcAft>
              <a:buFont typeface="Arial" panose="020B0604020202020204" pitchFamily="34" charset="0"/>
              <a:buChar char="•"/>
            </a:pPr>
            <a:r>
              <a:rPr lang="en-US" sz="1500" b="0" i="0" u="none" strike="noStrike" dirty="0">
                <a:effectLst/>
              </a:rPr>
              <a:t> </a:t>
            </a:r>
            <a:r>
              <a:rPr lang="en-US" sz="1500" b="0" i="0" dirty="0">
                <a:effectLst/>
              </a:rPr>
              <a:t>You have an important role to play in preventing the spread of infections. </a:t>
            </a:r>
          </a:p>
          <a:p>
            <a:pPr indent="-228600" fontAlgn="base">
              <a:lnSpc>
                <a:spcPct val="90000"/>
              </a:lnSpc>
              <a:spcAft>
                <a:spcPts val="600"/>
              </a:spcAft>
              <a:buFont typeface="Arial" panose="020B0604020202020204" pitchFamily="34" charset="0"/>
              <a:buChar char="•"/>
            </a:pPr>
            <a:r>
              <a:rPr lang="en-US" sz="1500" b="0" i="0" dirty="0">
                <a:effectLst/>
              </a:rPr>
              <a:t>It is your responsibility to keep up to date with your own vaccinations in line with the UK vaccination schedule as it is your duty as an individual to avoid spreading infection. </a:t>
            </a:r>
          </a:p>
          <a:p>
            <a:pPr indent="-228600" fontAlgn="base">
              <a:lnSpc>
                <a:spcPct val="90000"/>
              </a:lnSpc>
              <a:spcAft>
                <a:spcPts val="600"/>
              </a:spcAft>
              <a:buFont typeface="Arial" panose="020B0604020202020204" pitchFamily="34" charset="0"/>
              <a:buChar char="•"/>
            </a:pPr>
            <a:r>
              <a:rPr lang="en-US" sz="1500" b="0" i="0" dirty="0">
                <a:effectLst/>
              </a:rPr>
              <a:t>If you are carrying germs, you can transmit them to the people you support directly or you can transfer them from other people or equipment. </a:t>
            </a:r>
          </a:p>
          <a:p>
            <a:pPr indent="-228600" fontAlgn="base">
              <a:lnSpc>
                <a:spcPct val="90000"/>
              </a:lnSpc>
              <a:spcAft>
                <a:spcPts val="600"/>
              </a:spcAft>
              <a:buFont typeface="Arial" panose="020B0604020202020204" pitchFamily="34" charset="0"/>
              <a:buChar char="•"/>
            </a:pPr>
            <a:r>
              <a:rPr lang="en-US" sz="1500" b="0" i="0" dirty="0">
                <a:effectLst/>
              </a:rPr>
              <a:t>This can be </a:t>
            </a:r>
            <a:r>
              <a:rPr lang="en-US" sz="1500" b="0" i="0" dirty="0" err="1">
                <a:effectLst/>
              </a:rPr>
              <a:t>minimised</a:t>
            </a:r>
            <a:r>
              <a:rPr lang="en-US" sz="1500" b="0" i="0" dirty="0">
                <a:effectLst/>
              </a:rPr>
              <a:t> by following good hand washing procedures, good personal hygiene habits and staying at home if you are ill.</a:t>
            </a:r>
            <a:endParaRPr lang="en-US" sz="1500" b="0" i="0" u="none" strike="noStrike" dirty="0">
              <a:effectLst/>
            </a:endParaRPr>
          </a:p>
        </p:txBody>
      </p:sp>
      <p:sp>
        <p:nvSpPr>
          <p:cNvPr id="2" name="Slide Number Placeholder 1">
            <a:extLst>
              <a:ext uri="{FF2B5EF4-FFF2-40B4-BE49-F238E27FC236}">
                <a16:creationId xmlns:a16="http://schemas.microsoft.com/office/drawing/2014/main" id="{E668D7CE-0756-4C36-B665-7BEB4733EF8A}"/>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4</a:t>
            </a:fld>
            <a:endParaRPr lang="en-US"/>
          </a:p>
        </p:txBody>
      </p:sp>
      <p:pic>
        <p:nvPicPr>
          <p:cNvPr id="5" name="Picture 4">
            <a:extLst>
              <a:ext uri="{FF2B5EF4-FFF2-40B4-BE49-F238E27FC236}">
                <a16:creationId xmlns:a16="http://schemas.microsoft.com/office/drawing/2014/main" id="{3D5BD738-AE7C-B46E-932B-63033D78B56C}"/>
              </a:ext>
            </a:extLst>
          </p:cNvPr>
          <p:cNvPicPr>
            <a:picLocks noChangeAspect="1"/>
          </p:cNvPicPr>
          <p:nvPr/>
        </p:nvPicPr>
        <p:blipFill rotWithShape="1">
          <a:blip r:embed="rId3"/>
          <a:srcRect l="29000" r="-1" b="-1"/>
          <a:stretch/>
        </p:blipFill>
        <p:spPr>
          <a:xfrm>
            <a:off x="6451550" y="988536"/>
            <a:ext cx="4884848" cy="4884848"/>
          </a:xfrm>
          <a:prstGeom prst="ellipse">
            <a:avLst/>
          </a:prstGeom>
          <a:noFill/>
        </p:spPr>
      </p:pic>
      <p:sp>
        <p:nvSpPr>
          <p:cNvPr id="7" name="Content Placeholder 2">
            <a:extLst>
              <a:ext uri="{FF2B5EF4-FFF2-40B4-BE49-F238E27FC236}">
                <a16:creationId xmlns:a16="http://schemas.microsoft.com/office/drawing/2014/main" id="{9BB4F71E-A1DF-8C52-C398-F73ADF15C45F}"/>
              </a:ext>
            </a:extLst>
          </p:cNvPr>
          <p:cNvSpPr txBox="1">
            <a:spLocks/>
          </p:cNvSpPr>
          <p:nvPr/>
        </p:nvSpPr>
        <p:spPr>
          <a:xfrm>
            <a:off x="521543" y="1764484"/>
            <a:ext cx="399147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endParaRPr lang="en-US" sz="1300" b="0" i="0" u="none" strike="noStrike" dirty="0">
              <a:effectLst/>
              <a:cs typeface="Arial" panose="020B0604020202020204" pitchFamily="34" charset="0"/>
            </a:endParaRPr>
          </a:p>
        </p:txBody>
      </p:sp>
    </p:spTree>
    <p:extLst>
      <p:ext uri="{BB962C8B-B14F-4D97-AF65-F5344CB8AC3E}">
        <p14:creationId xmlns:p14="http://schemas.microsoft.com/office/powerpoint/2010/main" val="59582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1">
            <a:extLst>
              <a:ext uri="{FF2B5EF4-FFF2-40B4-BE49-F238E27FC236}">
                <a16:creationId xmlns:a16="http://schemas.microsoft.com/office/drawing/2014/main" id="{50FCF267-94A4-BEC1-2452-4989617C43F6}"/>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5</a:t>
            </a:fld>
            <a:endParaRPr lang="en-US"/>
          </a:p>
        </p:txBody>
      </p:sp>
      <p:sp>
        <p:nvSpPr>
          <p:cNvPr id="5" name="Title 1">
            <a:extLst>
              <a:ext uri="{FF2B5EF4-FFF2-40B4-BE49-F238E27FC236}">
                <a16:creationId xmlns:a16="http://schemas.microsoft.com/office/drawing/2014/main" id="{D90D355C-4199-4DA4-BD2D-191829D4460C}"/>
              </a:ext>
            </a:extLst>
          </p:cNvPr>
          <p:cNvSpPr>
            <a:spLocks noGrp="1"/>
          </p:cNvSpPr>
          <p:nvPr>
            <p:ph type="title"/>
          </p:nvPr>
        </p:nvSpPr>
        <p:spPr>
          <a:xfrm>
            <a:off x="836612" y="291947"/>
            <a:ext cx="3932237" cy="1600200"/>
          </a:xfrm>
        </p:spPr>
        <p:txBody>
          <a:bodyPr vert="horz" lIns="91440" tIns="45720" rIns="91440" bIns="45720" rtlCol="0" anchor="b">
            <a:normAutofit/>
          </a:bodyPr>
          <a:lstStyle/>
          <a:p>
            <a:r>
              <a:rPr lang="en-US" kern="1200" dirty="0">
                <a:latin typeface="+mj-lt"/>
                <a:ea typeface="+mj-ea"/>
                <a:cs typeface="+mj-cs"/>
              </a:rPr>
              <a:t>EFFECTIVE HANDWASHING</a:t>
            </a:r>
          </a:p>
        </p:txBody>
      </p:sp>
      <p:sp>
        <p:nvSpPr>
          <p:cNvPr id="3" name="TextBox 2">
            <a:extLst>
              <a:ext uri="{FF2B5EF4-FFF2-40B4-BE49-F238E27FC236}">
                <a16:creationId xmlns:a16="http://schemas.microsoft.com/office/drawing/2014/main" id="{27904BB2-F127-6CE1-1E8A-CC56C60AFEA9}"/>
              </a:ext>
            </a:extLst>
          </p:cNvPr>
          <p:cNvSpPr txBox="1"/>
          <p:nvPr/>
        </p:nvSpPr>
        <p:spPr>
          <a:xfrm>
            <a:off x="839788" y="2269474"/>
            <a:ext cx="3932237" cy="3599513"/>
          </a:xfrm>
          <a:prstGeom prst="rect">
            <a:avLst/>
          </a:prstGeom>
        </p:spPr>
        <p:txBody>
          <a:bodyPr vert="horz" lIns="91440" tIns="45720" rIns="91440" bIns="45720" rtlCol="0">
            <a:normAutofit/>
          </a:bodyPr>
          <a:lstStyle/>
          <a:p>
            <a:pPr>
              <a:lnSpc>
                <a:spcPct val="90000"/>
              </a:lnSpc>
              <a:spcBef>
                <a:spcPts val="1000"/>
              </a:spcBef>
            </a:pPr>
            <a:r>
              <a:rPr lang="en-US" sz="1600" b="0" i="0" kern="1200" dirty="0">
                <a:latin typeface="+mn-lt"/>
                <a:ea typeface="+mn-ea"/>
                <a:cs typeface="+mn-cs"/>
              </a:rPr>
              <a:t>One of the most effective measures in the prevention of transmission of infection is improving hand hygiene. Hand hygiene can be performed using</a:t>
            </a:r>
            <a:endParaRPr lang="en-US" sz="1600" kern="1200" dirty="0">
              <a:latin typeface="+mn-lt"/>
              <a:ea typeface="+mn-ea"/>
              <a:cs typeface="+mn-cs"/>
            </a:endParaRPr>
          </a:p>
        </p:txBody>
      </p:sp>
      <p:graphicFrame>
        <p:nvGraphicFramePr>
          <p:cNvPr id="17" name="TextBox 2">
            <a:extLst>
              <a:ext uri="{FF2B5EF4-FFF2-40B4-BE49-F238E27FC236}">
                <a16:creationId xmlns:a16="http://schemas.microsoft.com/office/drawing/2014/main" id="{956A9EF9-C67D-4262-B64D-AB6477DC6614}"/>
              </a:ext>
            </a:extLst>
          </p:cNvPr>
          <p:cNvGraphicFramePr/>
          <p:nvPr>
            <p:extLst>
              <p:ext uri="{D42A27DB-BD31-4B8C-83A1-F6EECF244321}">
                <p14:modId xmlns:p14="http://schemas.microsoft.com/office/powerpoint/2010/main" val="1212598972"/>
              </p:ext>
            </p:extLst>
          </p:nvPr>
        </p:nvGraphicFramePr>
        <p:xfrm>
          <a:off x="5183188" y="457201"/>
          <a:ext cx="6172200" cy="5403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41177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6EA1D58-51C9-98E3-9F22-01C854F75AA9}"/>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noProof="0" smtClean="0"/>
              <a:pPr>
                <a:spcAft>
                  <a:spcPts val="600"/>
                </a:spcAft>
              </a:pPr>
              <a:t>6</a:t>
            </a:fld>
            <a:endParaRPr lang="en-US" noProof="0"/>
          </a:p>
        </p:txBody>
      </p:sp>
      <p:pic>
        <p:nvPicPr>
          <p:cNvPr id="11" name="Picture Placeholder 10">
            <a:extLst>
              <a:ext uri="{FF2B5EF4-FFF2-40B4-BE49-F238E27FC236}">
                <a16:creationId xmlns:a16="http://schemas.microsoft.com/office/drawing/2014/main" id="{D88810D0-C53C-3D66-A4F6-B60A673D1EC0}"/>
              </a:ext>
            </a:extLst>
          </p:cNvPr>
          <p:cNvPicPr>
            <a:picLocks noGrp="1" noChangeAspect="1"/>
          </p:cNvPicPr>
          <p:nvPr>
            <p:ph idx="1"/>
          </p:nvPr>
        </p:nvPicPr>
        <p:blipFill rotWithShape="1">
          <a:blip r:embed="rId2"/>
          <a:srcRect r="2862" b="-1"/>
          <a:stretch/>
        </p:blipFill>
        <p:spPr>
          <a:xfrm>
            <a:off x="672307" y="1635679"/>
            <a:ext cx="10837862" cy="4351338"/>
          </a:xfrm>
          <a:prstGeom prst="rect">
            <a:avLst/>
          </a:prstGeom>
          <a:noFill/>
        </p:spPr>
      </p:pic>
      <p:sp>
        <p:nvSpPr>
          <p:cNvPr id="16" name="Title 3">
            <a:extLst>
              <a:ext uri="{FF2B5EF4-FFF2-40B4-BE49-F238E27FC236}">
                <a16:creationId xmlns:a16="http://schemas.microsoft.com/office/drawing/2014/main" id="{CA05F973-715E-B7E4-EA0B-F669CFFC674A}"/>
              </a:ext>
            </a:extLst>
          </p:cNvPr>
          <p:cNvSpPr>
            <a:spLocks noGrp="1"/>
          </p:cNvSpPr>
          <p:nvPr>
            <p:ph type="title"/>
          </p:nvPr>
        </p:nvSpPr>
        <p:spPr>
          <a:xfrm>
            <a:off x="515938" y="246621"/>
            <a:ext cx="11150600" cy="920336"/>
          </a:xfrm>
        </p:spPr>
        <p:txBody>
          <a:bodyPr anchor="b">
            <a:normAutofit/>
          </a:bodyPr>
          <a:lstStyle/>
          <a:p>
            <a:r>
              <a:rPr lang="en-US" dirty="0"/>
              <a:t>Handwashing technique</a:t>
            </a:r>
          </a:p>
        </p:txBody>
      </p:sp>
    </p:spTree>
    <p:extLst>
      <p:ext uri="{BB962C8B-B14F-4D97-AF65-F5344CB8AC3E}">
        <p14:creationId xmlns:p14="http://schemas.microsoft.com/office/powerpoint/2010/main" val="520231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EE2474-806D-1A9F-0C47-5E708F858077}"/>
              </a:ext>
            </a:extLst>
          </p:cNvPr>
          <p:cNvSpPr>
            <a:spLocks noGrp="1"/>
          </p:cNvSpPr>
          <p:nvPr>
            <p:ph type="sldNum" sz="quarter" idx="12"/>
          </p:nvPr>
        </p:nvSpPr>
        <p:spPr/>
        <p:txBody>
          <a:bodyPr/>
          <a:lstStyle/>
          <a:p>
            <a:fld id="{9EC71654-96A5-4280-94F3-931C61A9F92C}" type="slidenum">
              <a:rPr lang="en-US" noProof="0" smtClean="0"/>
              <a:pPr/>
              <a:t>7</a:t>
            </a:fld>
            <a:endParaRPr lang="en-US" noProof="0" dirty="0"/>
          </a:p>
        </p:txBody>
      </p:sp>
      <p:sp>
        <p:nvSpPr>
          <p:cNvPr id="5" name="Content Placeholder 2">
            <a:extLst>
              <a:ext uri="{FF2B5EF4-FFF2-40B4-BE49-F238E27FC236}">
                <a16:creationId xmlns:a16="http://schemas.microsoft.com/office/drawing/2014/main" id="{31D3F50A-41AC-1B19-EEB6-972E7FAA65B9}"/>
              </a:ext>
            </a:extLst>
          </p:cNvPr>
          <p:cNvSpPr>
            <a:spLocks noGrp="1"/>
          </p:cNvSpPr>
          <p:nvPr>
            <p:ph idx="1"/>
          </p:nvPr>
        </p:nvSpPr>
        <p:spPr>
          <a:xfrm>
            <a:off x="515938" y="2263146"/>
            <a:ext cx="10837862" cy="2172929"/>
          </a:xfrm>
        </p:spPr>
        <p:txBody>
          <a:bodyPr>
            <a:normAutofit/>
          </a:bodyPr>
          <a:lstStyle/>
          <a:p>
            <a:pPr marL="0" indent="0" algn="l" fontAlgn="base">
              <a:buNone/>
            </a:pPr>
            <a:r>
              <a:rPr lang="en-US" sz="2200" b="1" i="0" u="none" strike="noStrike" dirty="0">
                <a:effectLst/>
              </a:rPr>
              <a:t>PPE equipment includes:</a:t>
            </a:r>
          </a:p>
          <a:p>
            <a:pPr algn="l" fontAlgn="base">
              <a:buFont typeface="Arial" panose="020B0604020202020204" pitchFamily="34" charset="0"/>
              <a:buChar char="•"/>
            </a:pPr>
            <a:r>
              <a:rPr lang="en-US" sz="2200" b="0" i="0" dirty="0">
                <a:effectLst/>
              </a:rPr>
              <a:t>Gloves</a:t>
            </a:r>
          </a:p>
          <a:p>
            <a:pPr algn="l" fontAlgn="base">
              <a:buFont typeface="Arial" panose="020B0604020202020204" pitchFamily="34" charset="0"/>
              <a:buChar char="•"/>
            </a:pPr>
            <a:r>
              <a:rPr lang="en-US" sz="2200" b="0" i="0" dirty="0">
                <a:effectLst/>
              </a:rPr>
              <a:t>Aprons/gowns</a:t>
            </a:r>
          </a:p>
          <a:p>
            <a:pPr algn="l" fontAlgn="base">
              <a:buFont typeface="Arial" panose="020B0604020202020204" pitchFamily="34" charset="0"/>
              <a:buChar char="•"/>
            </a:pPr>
            <a:r>
              <a:rPr lang="en-US" sz="2200" b="0" i="0" dirty="0">
                <a:effectLst/>
              </a:rPr>
              <a:t>Masks</a:t>
            </a:r>
          </a:p>
          <a:p>
            <a:pPr algn="l" fontAlgn="base">
              <a:buFont typeface="Arial" panose="020B0604020202020204" pitchFamily="34" charset="0"/>
              <a:buChar char="•"/>
            </a:pPr>
            <a:r>
              <a:rPr lang="en-US" sz="2200" b="0" i="0" dirty="0">
                <a:effectLst/>
              </a:rPr>
              <a:t>Protective eyewear</a:t>
            </a:r>
          </a:p>
          <a:p>
            <a:pPr marL="0" indent="0">
              <a:buNone/>
            </a:pPr>
            <a:endParaRPr lang="en-GB" dirty="0"/>
          </a:p>
        </p:txBody>
      </p:sp>
      <p:sp>
        <p:nvSpPr>
          <p:cNvPr id="6" name="Title 1">
            <a:extLst>
              <a:ext uri="{FF2B5EF4-FFF2-40B4-BE49-F238E27FC236}">
                <a16:creationId xmlns:a16="http://schemas.microsoft.com/office/drawing/2014/main" id="{10621C3F-13A5-43D0-2B56-0130DD38D94A}"/>
              </a:ext>
            </a:extLst>
          </p:cNvPr>
          <p:cNvSpPr>
            <a:spLocks noGrp="1"/>
          </p:cNvSpPr>
          <p:nvPr>
            <p:ph type="title"/>
          </p:nvPr>
        </p:nvSpPr>
        <p:spPr>
          <a:xfrm>
            <a:off x="515938" y="246063"/>
            <a:ext cx="11150600" cy="920750"/>
          </a:xfrm>
        </p:spPr>
        <p:txBody>
          <a:bodyPr/>
          <a:lstStyle/>
          <a:p>
            <a:r>
              <a:rPr lang="en-GB" dirty="0"/>
              <a:t>Personal Protective Equipment (PPE)</a:t>
            </a:r>
          </a:p>
        </p:txBody>
      </p:sp>
      <p:sp>
        <p:nvSpPr>
          <p:cNvPr id="4" name="TextBox 3">
            <a:extLst>
              <a:ext uri="{FF2B5EF4-FFF2-40B4-BE49-F238E27FC236}">
                <a16:creationId xmlns:a16="http://schemas.microsoft.com/office/drawing/2014/main" id="{931648B6-C701-9B35-9EE5-511B530C8A9C}"/>
              </a:ext>
            </a:extLst>
          </p:cNvPr>
          <p:cNvSpPr txBox="1"/>
          <p:nvPr/>
        </p:nvSpPr>
        <p:spPr>
          <a:xfrm>
            <a:off x="515938" y="1292545"/>
            <a:ext cx="11142218" cy="646331"/>
          </a:xfrm>
          <a:prstGeom prst="rect">
            <a:avLst/>
          </a:prstGeom>
          <a:noFill/>
        </p:spPr>
        <p:txBody>
          <a:bodyPr wrap="square">
            <a:spAutoFit/>
          </a:bodyPr>
          <a:lstStyle/>
          <a:p>
            <a:pPr marL="0" indent="0" algn="l" fontAlgn="base">
              <a:buNone/>
            </a:pPr>
            <a:r>
              <a:rPr lang="en-US" b="0" i="0" u="none" strike="noStrike" dirty="0">
                <a:effectLst/>
              </a:rPr>
              <a:t>PPE is designed to protect healthcare workers from exposure to potentially infectious material.</a:t>
            </a:r>
          </a:p>
          <a:p>
            <a:pPr marL="0" indent="0" algn="l" fontAlgn="base">
              <a:buNone/>
            </a:pPr>
            <a:r>
              <a:rPr lang="en-US" b="0" i="0" u="none" strike="noStrike" dirty="0">
                <a:effectLst/>
              </a:rPr>
              <a:t>Make sure you know and use the appropriate PPE for the situation.</a:t>
            </a:r>
          </a:p>
        </p:txBody>
      </p:sp>
      <p:sp>
        <p:nvSpPr>
          <p:cNvPr id="8" name="TextBox 7">
            <a:extLst>
              <a:ext uri="{FF2B5EF4-FFF2-40B4-BE49-F238E27FC236}">
                <a16:creationId xmlns:a16="http://schemas.microsoft.com/office/drawing/2014/main" id="{11D32A89-696C-2C82-7D9F-D86D7DC15506}"/>
              </a:ext>
            </a:extLst>
          </p:cNvPr>
          <p:cNvSpPr txBox="1"/>
          <p:nvPr/>
        </p:nvSpPr>
        <p:spPr>
          <a:xfrm>
            <a:off x="523122" y="4760346"/>
            <a:ext cx="10987804" cy="923330"/>
          </a:xfrm>
          <a:prstGeom prst="rect">
            <a:avLst/>
          </a:prstGeom>
          <a:noFill/>
        </p:spPr>
        <p:txBody>
          <a:bodyPr wrap="square">
            <a:spAutoFit/>
          </a:bodyPr>
          <a:lstStyle/>
          <a:p>
            <a:pPr algn="l" fontAlgn="base"/>
            <a:r>
              <a:rPr lang="en-US" sz="1800" b="0" i="0" u="none" strike="noStrike" dirty="0">
                <a:effectLst/>
              </a:rPr>
              <a:t>This is not an exhaustive list. It is your responsibility to use PPE in line with local policy and the requirements of your role. If your role involves the use of PPE, your </a:t>
            </a:r>
            <a:r>
              <a:rPr lang="en-US" sz="1800" b="0" i="0" u="none" strike="noStrike" dirty="0" err="1">
                <a:effectLst/>
              </a:rPr>
              <a:t>organisation</a:t>
            </a:r>
            <a:r>
              <a:rPr lang="en-US" sz="1800" b="0" i="0" u="none" strike="noStrike" dirty="0">
                <a:effectLst/>
              </a:rPr>
              <a:t> will provide additional training and support specific to the activity.</a:t>
            </a:r>
          </a:p>
        </p:txBody>
      </p:sp>
    </p:spTree>
    <p:extLst>
      <p:ext uri="{BB962C8B-B14F-4D97-AF65-F5344CB8AC3E}">
        <p14:creationId xmlns:p14="http://schemas.microsoft.com/office/powerpoint/2010/main" val="1344148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318AB3-1406-849C-6F9E-3EFDA2E4F32B}"/>
              </a:ext>
            </a:extLst>
          </p:cNvPr>
          <p:cNvSpPr>
            <a:spLocks noGrp="1"/>
          </p:cNvSpPr>
          <p:nvPr>
            <p:ph type="sldNum" sz="quarter" idx="12"/>
          </p:nvPr>
        </p:nvSpPr>
        <p:spPr>
          <a:xfrm>
            <a:off x="11363696" y="6455739"/>
            <a:ext cx="294460" cy="187367"/>
          </a:xfrm>
        </p:spPr>
        <p:txBody>
          <a:bodyPr vert="horz" lIns="0" tIns="0" rIns="0" bIns="0" rtlCol="0" anchor="ctr">
            <a:normAutofit/>
          </a:bodyPr>
          <a:lstStyle/>
          <a:p>
            <a:pPr>
              <a:spcAft>
                <a:spcPts val="600"/>
              </a:spcAft>
            </a:pPr>
            <a:fld id="{9EC71654-96A5-4280-94F3-931C61A9F92C}" type="slidenum">
              <a:rPr lang="en-US" smtClean="0"/>
              <a:pPr>
                <a:spcAft>
                  <a:spcPts val="600"/>
                </a:spcAft>
              </a:pPr>
              <a:t>8</a:t>
            </a:fld>
            <a:endParaRPr lang="en-US"/>
          </a:p>
        </p:txBody>
      </p:sp>
      <p:sp>
        <p:nvSpPr>
          <p:cNvPr id="5" name="Title 3">
            <a:extLst>
              <a:ext uri="{FF2B5EF4-FFF2-40B4-BE49-F238E27FC236}">
                <a16:creationId xmlns:a16="http://schemas.microsoft.com/office/drawing/2014/main" id="{C31FF4EE-83D3-B846-9E93-36052CC144DA}"/>
              </a:ext>
            </a:extLst>
          </p:cNvPr>
          <p:cNvSpPr>
            <a:spLocks noGrp="1"/>
          </p:cNvSpPr>
          <p:nvPr>
            <p:ph type="title"/>
          </p:nvPr>
        </p:nvSpPr>
        <p:spPr>
          <a:xfrm>
            <a:off x="839788" y="457201"/>
            <a:ext cx="4420470" cy="1211826"/>
          </a:xfrm>
        </p:spPr>
        <p:txBody>
          <a:bodyPr vert="horz" lIns="91440" tIns="45720" rIns="91440" bIns="45720" rtlCol="0" anchor="b">
            <a:normAutofit/>
          </a:bodyPr>
          <a:lstStyle/>
          <a:p>
            <a:r>
              <a:rPr lang="en-US" kern="1200" dirty="0">
                <a:latin typeface="+mj-lt"/>
                <a:ea typeface="+mj-ea"/>
                <a:cs typeface="+mj-cs"/>
              </a:rPr>
              <a:t>Personal Protective Equipment (PPE)</a:t>
            </a:r>
          </a:p>
        </p:txBody>
      </p:sp>
      <p:sp>
        <p:nvSpPr>
          <p:cNvPr id="7" name="Content Placeholder 4">
            <a:extLst>
              <a:ext uri="{FF2B5EF4-FFF2-40B4-BE49-F238E27FC236}">
                <a16:creationId xmlns:a16="http://schemas.microsoft.com/office/drawing/2014/main" id="{EA804460-43DE-D03D-2FEF-6E53F96A504D}"/>
              </a:ext>
            </a:extLst>
          </p:cNvPr>
          <p:cNvSpPr txBox="1">
            <a:spLocks/>
          </p:cNvSpPr>
          <p:nvPr/>
        </p:nvSpPr>
        <p:spPr>
          <a:xfrm>
            <a:off x="839788" y="2448232"/>
            <a:ext cx="3932237" cy="3420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600" kern="1200" dirty="0">
                <a:latin typeface="+mn-lt"/>
                <a:ea typeface="+mn-ea"/>
                <a:cs typeface="+mn-cs"/>
              </a:rPr>
              <a:t>In light of the coronavirus (COVID-19) pandemic, if you are working in a healthcare environment, all healthcare professionals and volunteers may be required to wear PPE when in contact with patients.</a:t>
            </a:r>
          </a:p>
          <a:p>
            <a:pPr marL="0" indent="0" fontAlgn="base">
              <a:buNone/>
            </a:pPr>
            <a:r>
              <a:rPr lang="en-US" sz="1600" kern="1200" dirty="0">
                <a:latin typeface="+mn-lt"/>
                <a:ea typeface="+mn-ea"/>
                <a:cs typeface="+mn-cs"/>
              </a:rPr>
              <a:t>As a volunteer you will be advised of the precautions you have to take</a:t>
            </a:r>
            <a:r>
              <a:rPr lang="en-US" sz="1600" dirty="0"/>
              <a:t> before you carry out your volunteer role. </a:t>
            </a:r>
            <a:endParaRPr lang="en-US" sz="1600" kern="1200" dirty="0">
              <a:latin typeface="+mn-lt"/>
              <a:ea typeface="+mn-ea"/>
              <a:cs typeface="+mn-cs"/>
            </a:endParaRPr>
          </a:p>
          <a:p>
            <a:pPr marL="0" indent="0">
              <a:buNone/>
            </a:pPr>
            <a:endParaRPr lang="en-US" sz="1400" kern="1200" dirty="0">
              <a:latin typeface="+mn-lt"/>
              <a:ea typeface="+mn-ea"/>
              <a:cs typeface="+mn-cs"/>
            </a:endParaRPr>
          </a:p>
        </p:txBody>
      </p:sp>
      <p:pic>
        <p:nvPicPr>
          <p:cNvPr id="6" name="Content Placeholder 5">
            <a:extLst>
              <a:ext uri="{FF2B5EF4-FFF2-40B4-BE49-F238E27FC236}">
                <a16:creationId xmlns:a16="http://schemas.microsoft.com/office/drawing/2014/main" id="{7EC0CCDF-C1FB-4F93-9180-0CF1C6FC8A22}"/>
              </a:ext>
            </a:extLst>
          </p:cNvPr>
          <p:cNvPicPr>
            <a:picLocks noGrp="1" noChangeAspect="1"/>
          </p:cNvPicPr>
          <p:nvPr>
            <p:ph idx="1"/>
          </p:nvPr>
        </p:nvPicPr>
        <p:blipFill>
          <a:blip r:embed="rId3"/>
          <a:stretch>
            <a:fillRect/>
          </a:stretch>
        </p:blipFill>
        <p:spPr>
          <a:xfrm>
            <a:off x="6357675" y="457201"/>
            <a:ext cx="3823225" cy="5403850"/>
          </a:xfrm>
          <a:prstGeom prst="rect">
            <a:avLst/>
          </a:prstGeom>
          <a:noFill/>
        </p:spPr>
      </p:pic>
    </p:spTree>
    <p:extLst>
      <p:ext uri="{BB962C8B-B14F-4D97-AF65-F5344CB8AC3E}">
        <p14:creationId xmlns:p14="http://schemas.microsoft.com/office/powerpoint/2010/main" val="1452613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0AF6018-45FD-D85C-ED39-7B8BD3E89BDE}"/>
              </a:ext>
            </a:extLst>
          </p:cNvPr>
          <p:cNvSpPr>
            <a:spLocks noGrp="1"/>
          </p:cNvSpPr>
          <p:nvPr>
            <p:ph type="title"/>
          </p:nvPr>
        </p:nvSpPr>
        <p:spPr>
          <a:xfrm>
            <a:off x="831850" y="182563"/>
            <a:ext cx="10515600" cy="940181"/>
          </a:xfrm>
        </p:spPr>
        <p:txBody>
          <a:bodyPr vert="horz" lIns="91440" tIns="45720" rIns="91440" bIns="45720" rtlCol="0" anchor="b">
            <a:normAutofit/>
          </a:bodyPr>
          <a:lstStyle/>
          <a:p>
            <a:r>
              <a:rPr lang="en-US" b="1" kern="1200" cap="all" baseline="0" dirty="0">
                <a:latin typeface="+mj-lt"/>
                <a:ea typeface="+mj-ea"/>
                <a:cs typeface="+mj-cs"/>
              </a:rPr>
              <a:t>Sharps</a:t>
            </a:r>
          </a:p>
        </p:txBody>
      </p:sp>
      <p:sp>
        <p:nvSpPr>
          <p:cNvPr id="3" name="Content Placeholder 5">
            <a:extLst>
              <a:ext uri="{FF2B5EF4-FFF2-40B4-BE49-F238E27FC236}">
                <a16:creationId xmlns:a16="http://schemas.microsoft.com/office/drawing/2014/main" id="{BE38CD7D-C7AB-961D-6D6E-44C81AE64903}"/>
              </a:ext>
            </a:extLst>
          </p:cNvPr>
          <p:cNvSpPr txBox="1">
            <a:spLocks/>
          </p:cNvSpPr>
          <p:nvPr/>
        </p:nvSpPr>
        <p:spPr>
          <a:xfrm>
            <a:off x="2139387" y="1463304"/>
            <a:ext cx="7900525" cy="76446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0" kern="1200" cap="none" baseline="0" dirty="0">
                <a:solidFill>
                  <a:schemeClr val="bg1"/>
                </a:solidFill>
                <a:latin typeface="+mn-lt"/>
                <a:ea typeface="+mn-ea"/>
                <a:cs typeface="+mn-cs"/>
              </a:rPr>
              <a:t>Volunteers </a:t>
            </a:r>
            <a:r>
              <a:rPr lang="en-US" sz="2200" b="1" u="sng" kern="1200" cap="none" baseline="0" dirty="0">
                <a:solidFill>
                  <a:schemeClr val="bg1"/>
                </a:solidFill>
                <a:latin typeface="+mn-lt"/>
                <a:ea typeface="+mn-ea"/>
                <a:cs typeface="+mn-cs"/>
              </a:rPr>
              <a:t>should not </a:t>
            </a:r>
            <a:r>
              <a:rPr lang="en-US" sz="1800" b="0" kern="1200" cap="none" baseline="0" dirty="0">
                <a:solidFill>
                  <a:schemeClr val="bg1"/>
                </a:solidFill>
                <a:latin typeface="+mn-lt"/>
                <a:ea typeface="+mn-ea"/>
                <a:cs typeface="+mn-cs"/>
              </a:rPr>
              <a:t>be involved in the handling/use of/disposable of sharps. </a:t>
            </a:r>
          </a:p>
          <a:p>
            <a:pPr marL="0" indent="0" algn="ctr">
              <a:buNone/>
            </a:pPr>
            <a:r>
              <a:rPr lang="en-US" sz="1800" b="0" kern="1200" cap="none" baseline="0" dirty="0">
                <a:solidFill>
                  <a:schemeClr val="bg1"/>
                </a:solidFill>
                <a:latin typeface="+mn-lt"/>
                <a:ea typeface="+mn-ea"/>
                <a:cs typeface="+mn-cs"/>
              </a:rPr>
              <a:t>Sharps include needles, cutters etc.</a:t>
            </a:r>
          </a:p>
          <a:p>
            <a:pPr marL="0" indent="0" algn="ctr">
              <a:buNone/>
            </a:pPr>
            <a:endParaRPr lang="en-US" sz="1800" b="0" kern="1200" cap="none" baseline="0" dirty="0">
              <a:solidFill>
                <a:schemeClr val="bg1"/>
              </a:solidFill>
              <a:latin typeface="+mn-lt"/>
              <a:ea typeface="+mn-ea"/>
              <a:cs typeface="+mn-cs"/>
            </a:endParaRPr>
          </a:p>
        </p:txBody>
      </p:sp>
      <p:sp>
        <p:nvSpPr>
          <p:cNvPr id="9" name="Slide Number Placeholder 3">
            <a:extLst>
              <a:ext uri="{FF2B5EF4-FFF2-40B4-BE49-F238E27FC236}">
                <a16:creationId xmlns:a16="http://schemas.microsoft.com/office/drawing/2014/main" id="{60BC3BFC-34B3-8334-1B7D-9DD4538E5767}"/>
              </a:ext>
            </a:extLst>
          </p:cNvPr>
          <p:cNvSpPr>
            <a:spLocks noGrp="1"/>
          </p:cNvSpPr>
          <p:nvPr>
            <p:ph type="sldNum" sz="quarter" idx="12"/>
          </p:nvPr>
        </p:nvSpPr>
        <p:spPr>
          <a:xfrm>
            <a:off x="11363696" y="6455739"/>
            <a:ext cx="294460" cy="187367"/>
          </a:xfrm>
        </p:spPr>
        <p:txBody>
          <a:bodyPr/>
          <a:lstStyle/>
          <a:p>
            <a:pPr>
              <a:spcAft>
                <a:spcPts val="600"/>
              </a:spcAft>
            </a:pPr>
            <a:fld id="{9EC71654-96A5-4280-94F3-931C61A9F92C}" type="slidenum">
              <a:rPr lang="en-US" noProof="0" smtClean="0"/>
              <a:pPr>
                <a:spcAft>
                  <a:spcPts val="600"/>
                </a:spcAft>
              </a:pPr>
              <a:t>9</a:t>
            </a:fld>
            <a:endParaRPr lang="en-US" noProof="0"/>
          </a:p>
        </p:txBody>
      </p:sp>
      <p:pic>
        <p:nvPicPr>
          <p:cNvPr id="4" name="Picture Placeholder 3">
            <a:extLst>
              <a:ext uri="{FF2B5EF4-FFF2-40B4-BE49-F238E27FC236}">
                <a16:creationId xmlns:a16="http://schemas.microsoft.com/office/drawing/2014/main" id="{692F9BE1-916A-E0B0-726E-613C485AAA3B}"/>
              </a:ext>
            </a:extLst>
          </p:cNvPr>
          <p:cNvPicPr>
            <a:picLocks noGrp="1" noChangeAspect="1"/>
          </p:cNvPicPr>
          <p:nvPr>
            <p:ph type="pic" sz="quarter" idx="13"/>
          </p:nvPr>
        </p:nvPicPr>
        <p:blipFill rotWithShape="1">
          <a:blip r:embed="rId3"/>
          <a:srcRect t="7396" b="7396"/>
          <a:stretch/>
        </p:blipFill>
        <p:spPr>
          <a:xfrm>
            <a:off x="3516279" y="2829368"/>
            <a:ext cx="5159441" cy="3813738"/>
          </a:xfrm>
          <a:prstGeom prst="rect">
            <a:avLst/>
          </a:prstGeom>
          <a:noFill/>
        </p:spPr>
      </p:pic>
    </p:spTree>
    <p:extLst>
      <p:ext uri="{BB962C8B-B14F-4D97-AF65-F5344CB8AC3E}">
        <p14:creationId xmlns:p14="http://schemas.microsoft.com/office/powerpoint/2010/main" val="703477504"/>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ustom 1">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E40349E594CE438DDE19725CC8A547" ma:contentTypeVersion="14" ma:contentTypeDescription="Create a new document." ma:contentTypeScope="" ma:versionID="d5b86f14ba31b113c1583c070cd2f075">
  <xsd:schema xmlns:xsd="http://www.w3.org/2001/XMLSchema" xmlns:xs="http://www.w3.org/2001/XMLSchema" xmlns:p="http://schemas.microsoft.com/office/2006/metadata/properties" xmlns:ns2="bb26d714-6ba5-4fbb-bc7a-bcb71a138c9e" xmlns:ns3="6de0e44f-7103-4968-b029-ab61045137cc" targetNamespace="http://schemas.microsoft.com/office/2006/metadata/properties" ma:root="true" ma:fieldsID="d05f6bacf37b1128c1c7047e49449017" ns2:_="" ns3:_="">
    <xsd:import namespace="bb26d714-6ba5-4fbb-bc7a-bcb71a138c9e"/>
    <xsd:import namespace="6de0e44f-7103-4968-b029-ab61045137c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_Flow_SignoffStatu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26d714-6ba5-4fbb-bc7a-bcb71a138c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Flow_SignoffStatus" ma:index="12" nillable="true" ma:displayName="Sign-off status" ma:internalName="Sign_x002d_off_x0020_status">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aa280da-1518-41bb-867d-1d4548b8aca0"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e0e44f-7103-4968-b029-ab61045137cc"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45f569b-93f8-44ae-8b69-b0ee6f7925c6}" ma:internalName="TaxCatchAll" ma:showField="CatchAllData" ma:web="6de0e44f-7103-4968-b029-ab61045137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b26d714-6ba5-4fbb-bc7a-bcb71a138c9e">
      <Terms xmlns="http://schemas.microsoft.com/office/infopath/2007/PartnerControls"/>
    </lcf76f155ced4ddcb4097134ff3c332f>
    <TaxCatchAll xmlns="6de0e44f-7103-4968-b029-ab61045137cc" xsi:nil="true"/>
    <_Flow_SignoffStatus xmlns="bb26d714-6ba5-4fbb-bc7a-bcb71a138c9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BEFF2F-EE67-4194-A8EB-AF269CE757B2}"/>
</file>

<file path=customXml/itemProps2.xml><?xml version="1.0" encoding="utf-8"?>
<ds:datastoreItem xmlns:ds="http://schemas.openxmlformats.org/officeDocument/2006/customXml" ds:itemID="{CEA9B47F-3DD8-4645-81DC-B88780643C07}">
  <ds:schemaRefs>
    <ds:schemaRef ds:uri="http://purl.org/dc/terms/"/>
    <ds:schemaRef ds:uri="http://schemas.microsoft.com/office/infopath/2007/PartnerControls"/>
    <ds:schemaRef ds:uri="http://www.w3.org/XML/1998/namespace"/>
    <ds:schemaRef ds:uri="http://schemas.openxmlformats.org/package/2006/metadata/core-properties"/>
    <ds:schemaRef ds:uri="20b28440-8dfa-435f-beff-44b945816e3d"/>
    <ds:schemaRef ds:uri="http://schemas.microsoft.com/office/2006/documentManagement/types"/>
    <ds:schemaRef ds:uri="http://purl.org/dc/elements/1.1/"/>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B0C07E3D-60A7-4F4E-8208-D9CCD01982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2539</TotalTime>
  <Words>3041</Words>
  <Application>Microsoft Office PowerPoint</Application>
  <PresentationFormat>Widescreen</PresentationFormat>
  <Paragraphs>332</Paragraphs>
  <Slides>37</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Poppins</vt:lpstr>
      <vt:lpstr>Poppins SemiBold</vt:lpstr>
      <vt:lpstr>Office Theme</vt:lpstr>
      <vt:lpstr>   Infection Prevention and Control</vt:lpstr>
      <vt:lpstr>INFECTION PREVENTION</vt:lpstr>
      <vt:lpstr>Coronavirus Information</vt:lpstr>
      <vt:lpstr>Hand Hygiene</vt:lpstr>
      <vt:lpstr>EFFECTIVE HANDWASHING</vt:lpstr>
      <vt:lpstr>Handwashing technique</vt:lpstr>
      <vt:lpstr>Personal Protective Equipment (PPE)</vt:lpstr>
      <vt:lpstr>Personal Protective Equipment (PPE)</vt:lpstr>
      <vt:lpstr>Sharps</vt:lpstr>
      <vt:lpstr>Management of sharps injuries: </vt:lpstr>
      <vt:lpstr>Health and safety</vt:lpstr>
      <vt:lpstr>Why is Health and Safety Important?</vt:lpstr>
      <vt:lpstr>How can your organisation ensure that it is committed to delivering services safely?</vt:lpstr>
      <vt:lpstr>WHAT CAN WE DO TO KEEP SAFE?</vt:lpstr>
      <vt:lpstr>The legal stuff</vt:lpstr>
      <vt:lpstr>PowerPoint Presentation</vt:lpstr>
      <vt:lpstr>PowerPoint Presentation</vt:lpstr>
      <vt:lpstr>Control of Substances Hazardous to Health (COSHH) Regulations 2002</vt:lpstr>
      <vt:lpstr>PowerPoint Presentation</vt:lpstr>
      <vt:lpstr>Responsibilities</vt:lpstr>
      <vt:lpstr>You and your organisation have certain responsibilities in relation to the Health and Safety at Work Act.</vt:lpstr>
      <vt:lpstr>Risks and hazards</vt:lpstr>
      <vt:lpstr>Risk assessments</vt:lpstr>
      <vt:lpstr>PowerPoint Presentation</vt:lpstr>
      <vt:lpstr>Slips, trips and falls</vt:lpstr>
      <vt:lpstr>PowerPoint Presentation</vt:lpstr>
      <vt:lpstr>Incidents and near misses should be reported</vt:lpstr>
      <vt:lpstr>Moving and assisting</vt:lpstr>
      <vt:lpstr>MANAGING RISK</vt:lpstr>
      <vt:lpstr>Both the organisation and individual volunteers are responsible for ensuring they take steps to minimise injuries.</vt:lpstr>
      <vt:lpstr>Volunteer's responsibilities</vt:lpstr>
      <vt:lpstr>Common Injuries and Healthy Back Care</vt:lpstr>
      <vt:lpstr>Promoting healthy back care</vt:lpstr>
      <vt:lpstr>PowerPoint Presentation</vt:lpstr>
      <vt:lpstr>Session Summary</vt:lpstr>
      <vt:lpstr>Thank you!</vt:lpstr>
      <vt:lpstr>PowerPoint Presentation</vt:lpstr>
    </vt:vector>
  </TitlesOfParts>
  <Company>Bradford Teaching Hospitals NHS Foundation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for volunteers</dc:title>
  <dc:creator>Amy Hemingway</dc:creator>
  <cp:lastModifiedBy>Clare Bancroft</cp:lastModifiedBy>
  <cp:revision>15</cp:revision>
  <dcterms:created xsi:type="dcterms:W3CDTF">2023-04-06T10:31:30Z</dcterms:created>
  <dcterms:modified xsi:type="dcterms:W3CDTF">2024-05-21T10:04:22Z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0x010100A1E40349E594CE438DDE19725CC8A547</vt:lpwstr>
  </property>
</Properties>
</file>