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8" r:id="rId5"/>
    <p:sldId id="269" r:id="rId6"/>
    <p:sldId id="256" r:id="rId7"/>
    <p:sldId id="294" r:id="rId8"/>
    <p:sldId id="295" r:id="rId9"/>
    <p:sldId id="297" r:id="rId10"/>
    <p:sldId id="298" r:id="rId11"/>
    <p:sldId id="280" r:id="rId12"/>
    <p:sldId id="279" r:id="rId13"/>
    <p:sldId id="301" r:id="rId14"/>
    <p:sldId id="276" r:id="rId15"/>
    <p:sldId id="30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5EB"/>
    <a:srgbClr val="0072C7"/>
    <a:srgbClr val="2C567A"/>
    <a:srgbClr val="0099CC"/>
    <a:srgbClr val="E7E6E6"/>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018" autoAdjust="0"/>
  </p:normalViewPr>
  <p:slideViewPr>
    <p:cSldViewPr snapToGrid="0" showGuides="1">
      <p:cViewPr varScale="1">
        <p:scale>
          <a:sx n="57" d="100"/>
          <a:sy n="57" d="100"/>
        </p:scale>
        <p:origin x="980" y="3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63559-1717-4C0A-9419-C111448F4A7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8F43E23-118C-456E-BD28-679BB92854D1}">
      <dgm:prSet custT="1"/>
      <dgm:spPr/>
      <dgm:t>
        <a:bodyPr/>
        <a:lstStyle/>
        <a:p>
          <a:pPr>
            <a:lnSpc>
              <a:spcPct val="100000"/>
            </a:lnSpc>
          </a:pPr>
          <a:r>
            <a:rPr lang="en-US" sz="1100" dirty="0"/>
            <a:t>If you see a fire, smell smoke or suspect a fire - raise the alarm</a:t>
          </a:r>
        </a:p>
        <a:p>
          <a:pPr>
            <a:lnSpc>
              <a:spcPct val="100000"/>
            </a:lnSpc>
          </a:pPr>
          <a:r>
            <a:rPr lang="en-US" sz="1100" dirty="0"/>
            <a:t>Do not tackle the fire</a:t>
          </a:r>
        </a:p>
        <a:p>
          <a:pPr>
            <a:lnSpc>
              <a:spcPct val="100000"/>
            </a:lnSpc>
          </a:pPr>
          <a:r>
            <a:rPr lang="en-US" sz="1100" dirty="0"/>
            <a:t>Close doors and windows if it’s safe to do so</a:t>
          </a:r>
        </a:p>
        <a:p>
          <a:pPr>
            <a:lnSpc>
              <a:spcPct val="100000"/>
            </a:lnSpc>
          </a:pPr>
          <a:r>
            <a:rPr lang="en-US" sz="1100" dirty="0"/>
            <a:t>Follow local evacuation procedures. Trained staff will deal with any vulnerable people</a:t>
          </a:r>
        </a:p>
      </dgm:t>
    </dgm:pt>
    <dgm:pt modelId="{E6775819-11A4-44D7-BF4A-5733D22172A3}" type="parTrans" cxnId="{95964D7F-B168-471F-8C61-E1B99D91582C}">
      <dgm:prSet/>
      <dgm:spPr/>
      <dgm:t>
        <a:bodyPr/>
        <a:lstStyle/>
        <a:p>
          <a:endParaRPr lang="en-US"/>
        </a:p>
      </dgm:t>
    </dgm:pt>
    <dgm:pt modelId="{34623436-440F-4FBF-B3EE-22A0A19D440F}" type="sibTrans" cxnId="{95964D7F-B168-471F-8C61-E1B99D91582C}">
      <dgm:prSet/>
      <dgm:spPr/>
      <dgm:t>
        <a:bodyPr/>
        <a:lstStyle/>
        <a:p>
          <a:endParaRPr lang="en-US"/>
        </a:p>
      </dgm:t>
    </dgm:pt>
    <dgm:pt modelId="{23D5D0CF-FB7C-489B-815D-AAF2874EC58B}">
      <dgm:prSet/>
      <dgm:spPr/>
      <dgm:t>
        <a:bodyPr/>
        <a:lstStyle/>
        <a:p>
          <a:pPr>
            <a:lnSpc>
              <a:spcPct val="100000"/>
            </a:lnSpc>
          </a:pPr>
          <a:endParaRPr lang="en-US" dirty="0"/>
        </a:p>
      </dgm:t>
    </dgm:pt>
    <dgm:pt modelId="{67448F2E-7307-4413-8D4B-8D66CA4EB2E4}" type="parTrans" cxnId="{7CA9A08F-080E-4C61-AB0F-010C24804370}">
      <dgm:prSet/>
      <dgm:spPr/>
      <dgm:t>
        <a:bodyPr/>
        <a:lstStyle/>
        <a:p>
          <a:endParaRPr lang="en-US"/>
        </a:p>
      </dgm:t>
    </dgm:pt>
    <dgm:pt modelId="{78A518C2-93A5-4EA7-BDFC-FC9B7604E983}" type="sibTrans" cxnId="{7CA9A08F-080E-4C61-AB0F-010C24804370}">
      <dgm:prSet/>
      <dgm:spPr/>
      <dgm:t>
        <a:bodyPr/>
        <a:lstStyle/>
        <a:p>
          <a:endParaRPr lang="en-US"/>
        </a:p>
      </dgm:t>
    </dgm:pt>
    <dgm:pt modelId="{0F662E55-A985-4848-8100-27318704E3C2}">
      <dgm:prSet custT="1"/>
      <dgm:spPr/>
      <dgm:t>
        <a:bodyPr/>
        <a:lstStyle/>
        <a:p>
          <a:pPr>
            <a:lnSpc>
              <a:spcPct val="100000"/>
            </a:lnSpc>
          </a:pPr>
          <a:r>
            <a:rPr lang="en-US" sz="1100" dirty="0"/>
            <a:t>Exit the building as quickly as possible</a:t>
          </a:r>
        </a:p>
        <a:p>
          <a:pPr>
            <a:lnSpc>
              <a:spcPct val="100000"/>
            </a:lnSpc>
          </a:pPr>
          <a:r>
            <a:rPr lang="en-US" sz="1100" dirty="0"/>
            <a:t>Do not stop to collect personal belongings</a:t>
          </a:r>
        </a:p>
        <a:p>
          <a:pPr>
            <a:lnSpc>
              <a:spcPct val="100000"/>
            </a:lnSpc>
          </a:pPr>
          <a:r>
            <a:rPr lang="en-US" sz="1100" dirty="0"/>
            <a:t>Do not use standard lifts</a:t>
          </a:r>
        </a:p>
        <a:p>
          <a:pPr>
            <a:lnSpc>
              <a:spcPct val="100000"/>
            </a:lnSpc>
          </a:pPr>
          <a:r>
            <a:rPr lang="en-US" sz="1100" dirty="0"/>
            <a:t>Meet well away from the building at an agreed assembly point</a:t>
          </a:r>
        </a:p>
        <a:p>
          <a:pPr>
            <a:lnSpc>
              <a:spcPct val="100000"/>
            </a:lnSpc>
          </a:pPr>
          <a:r>
            <a:rPr lang="en-US" sz="1100" dirty="0"/>
            <a:t>Do not return to the building until told it is safe to do so</a:t>
          </a:r>
        </a:p>
        <a:p>
          <a:pPr>
            <a:lnSpc>
              <a:spcPct val="100000"/>
            </a:lnSpc>
          </a:pPr>
          <a:r>
            <a:rPr lang="en-US" sz="1100" dirty="0"/>
            <a:t>Follow any instructions from fire marshals/wardens and the emergency services  </a:t>
          </a:r>
        </a:p>
      </dgm:t>
    </dgm:pt>
    <dgm:pt modelId="{0E08A7B2-A901-4972-8CD9-EB22944E19CC}" type="sibTrans" cxnId="{CAAD3262-A80F-4A57-AF22-F9C0C60A13C8}">
      <dgm:prSet/>
      <dgm:spPr/>
      <dgm:t>
        <a:bodyPr/>
        <a:lstStyle/>
        <a:p>
          <a:endParaRPr lang="en-US"/>
        </a:p>
      </dgm:t>
    </dgm:pt>
    <dgm:pt modelId="{A5F87D8D-0713-4E52-BFE0-CAE11D13AC9C}" type="parTrans" cxnId="{CAAD3262-A80F-4A57-AF22-F9C0C60A13C8}">
      <dgm:prSet/>
      <dgm:spPr/>
      <dgm:t>
        <a:bodyPr/>
        <a:lstStyle/>
        <a:p>
          <a:endParaRPr lang="en-US"/>
        </a:p>
      </dgm:t>
    </dgm:pt>
    <dgm:pt modelId="{FFB53EEE-46AA-45B7-8641-E1FD819FE670}" type="pres">
      <dgm:prSet presAssocID="{4D663559-1717-4C0A-9419-C111448F4A72}" presName="root" presStyleCnt="0">
        <dgm:presLayoutVars>
          <dgm:dir/>
          <dgm:resizeHandles val="exact"/>
        </dgm:presLayoutVars>
      </dgm:prSet>
      <dgm:spPr/>
    </dgm:pt>
    <dgm:pt modelId="{1440D3C0-F3E4-4DC6-9310-D101DD2A00AD}" type="pres">
      <dgm:prSet presAssocID="{A8F43E23-118C-456E-BD28-679BB92854D1}" presName="compNode" presStyleCnt="0"/>
      <dgm:spPr/>
    </dgm:pt>
    <dgm:pt modelId="{715B49CF-C073-486C-8203-0D279E9598E5}" type="pres">
      <dgm:prSet presAssocID="{A8F43E23-118C-456E-BD28-679BB92854D1}" presName="bgRect" presStyleLbl="bgShp" presStyleIdx="0" presStyleCnt="2" custScaleX="100000" custScaleY="167327" custLinFactNeighborX="2915" custLinFactNeighborY="53235"/>
      <dgm:spPr/>
    </dgm:pt>
    <dgm:pt modelId="{82382120-14AF-4E84-B236-B96F591A5E19}" type="pres">
      <dgm:prSet presAssocID="{A8F43E23-118C-456E-BD28-679BB92854D1}" presName="iconRect" presStyleLbl="node1" presStyleIdx="0" presStyleCnt="2" custFlipVert="1" custFlipHor="1" custScaleX="100000" custScaleY="100294" custLinFactY="100000" custLinFactNeighborX="15495" custLinFactNeighborY="180378"/>
      <dgm:spPr>
        <a:ln>
          <a:noFill/>
        </a:ln>
      </dgm:spPr>
    </dgm:pt>
    <dgm:pt modelId="{94B53BBD-C129-4184-9F41-24E827F73D27}" type="pres">
      <dgm:prSet presAssocID="{A8F43E23-118C-456E-BD28-679BB92854D1}" presName="spaceRect" presStyleCnt="0"/>
      <dgm:spPr/>
    </dgm:pt>
    <dgm:pt modelId="{A55F1D57-1BB7-4AD2-A22E-9193D1E72E04}" type="pres">
      <dgm:prSet presAssocID="{A8F43E23-118C-456E-BD28-679BB92854D1}" presName="parTx" presStyleLbl="revTx" presStyleIdx="0" presStyleCnt="3" custScaleX="127074" custLinFactNeighborX="-4417" custLinFactNeighborY="3296">
        <dgm:presLayoutVars>
          <dgm:chMax val="0"/>
          <dgm:chPref val="0"/>
        </dgm:presLayoutVars>
      </dgm:prSet>
      <dgm:spPr/>
    </dgm:pt>
    <dgm:pt modelId="{1BE4CA36-F6E5-490A-9D2F-B6AE2D92C412}" type="pres">
      <dgm:prSet presAssocID="{34623436-440F-4FBF-B3EE-22A0A19D440F}" presName="sibTrans" presStyleCnt="0"/>
      <dgm:spPr/>
    </dgm:pt>
    <dgm:pt modelId="{F4972F21-F6FC-440C-AB62-B3877475414D}" type="pres">
      <dgm:prSet presAssocID="{0F662E55-A985-4848-8100-27318704E3C2}" presName="compNode" presStyleCnt="0"/>
      <dgm:spPr/>
    </dgm:pt>
    <dgm:pt modelId="{02E8ABE0-0668-42B1-8663-63C519F585A8}" type="pres">
      <dgm:prSet presAssocID="{0F662E55-A985-4848-8100-27318704E3C2}" presName="bgRect" presStyleLbl="bgShp" presStyleIdx="1" presStyleCnt="2" custScaleY="181137" custLinFactNeighborX="1838" custLinFactNeighborY="3204"/>
      <dgm:spPr/>
    </dgm:pt>
    <dgm:pt modelId="{D4BEFED3-F3E4-48C8-B013-4E7E7A0C84F5}" type="pres">
      <dgm:prSet presAssocID="{0F662E55-A985-4848-8100-27318704E3C2}" presName="iconRect" presStyleLbl="node1" presStyleIdx="1" presStyleCnt="2" custLinFactY="-100000" custLinFactNeighborX="-16691" custLinFactNeighborY="-13076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re with solid fill"/>
        </a:ext>
      </dgm:extLst>
    </dgm:pt>
    <dgm:pt modelId="{8E5BF71D-66C8-45F6-82C5-88F63B6349D2}" type="pres">
      <dgm:prSet presAssocID="{0F662E55-A985-4848-8100-27318704E3C2}" presName="spaceRect" presStyleCnt="0"/>
      <dgm:spPr/>
    </dgm:pt>
    <dgm:pt modelId="{B738CC46-67C2-4273-9A34-5C3FD83DBB42}" type="pres">
      <dgm:prSet presAssocID="{0F662E55-A985-4848-8100-27318704E3C2}" presName="parTx" presStyleLbl="revTx" presStyleIdx="1" presStyleCnt="3" custScaleX="157950" custLinFactNeighborX="15406" custLinFactNeighborY="-18951">
        <dgm:presLayoutVars>
          <dgm:chMax val="0"/>
          <dgm:chPref val="0"/>
        </dgm:presLayoutVars>
      </dgm:prSet>
      <dgm:spPr/>
    </dgm:pt>
    <dgm:pt modelId="{A823480F-2BA3-4FCC-8F08-98D3CBCB7310}" type="pres">
      <dgm:prSet presAssocID="{0F662E55-A985-4848-8100-27318704E3C2}" presName="desTx" presStyleLbl="revTx" presStyleIdx="2" presStyleCnt="3">
        <dgm:presLayoutVars/>
      </dgm:prSet>
      <dgm:spPr/>
    </dgm:pt>
  </dgm:ptLst>
  <dgm:cxnLst>
    <dgm:cxn modelId="{CAAD3262-A80F-4A57-AF22-F9C0C60A13C8}" srcId="{4D663559-1717-4C0A-9419-C111448F4A72}" destId="{0F662E55-A985-4848-8100-27318704E3C2}" srcOrd="1" destOrd="0" parTransId="{A5F87D8D-0713-4E52-BFE0-CAE11D13AC9C}" sibTransId="{0E08A7B2-A901-4972-8CD9-EB22944E19CC}"/>
    <dgm:cxn modelId="{65564B4E-B564-4D42-B2B6-B8E465849DBD}" type="presOf" srcId="{23D5D0CF-FB7C-489B-815D-AAF2874EC58B}" destId="{A823480F-2BA3-4FCC-8F08-98D3CBCB7310}" srcOrd="0" destOrd="0" presId="urn:microsoft.com/office/officeart/2018/2/layout/IconVerticalSolidList"/>
    <dgm:cxn modelId="{95964D7F-B168-471F-8C61-E1B99D91582C}" srcId="{4D663559-1717-4C0A-9419-C111448F4A72}" destId="{A8F43E23-118C-456E-BD28-679BB92854D1}" srcOrd="0" destOrd="0" parTransId="{E6775819-11A4-44D7-BF4A-5733D22172A3}" sibTransId="{34623436-440F-4FBF-B3EE-22A0A19D440F}"/>
    <dgm:cxn modelId="{7CA9A08F-080E-4C61-AB0F-010C24804370}" srcId="{0F662E55-A985-4848-8100-27318704E3C2}" destId="{23D5D0CF-FB7C-489B-815D-AAF2874EC58B}" srcOrd="0" destOrd="0" parTransId="{67448F2E-7307-4413-8D4B-8D66CA4EB2E4}" sibTransId="{78A518C2-93A5-4EA7-BDFC-FC9B7604E983}"/>
    <dgm:cxn modelId="{C1FA3095-47A9-47EB-A338-D58776D537C5}" type="presOf" srcId="{A8F43E23-118C-456E-BD28-679BB92854D1}" destId="{A55F1D57-1BB7-4AD2-A22E-9193D1E72E04}" srcOrd="0" destOrd="0" presId="urn:microsoft.com/office/officeart/2018/2/layout/IconVerticalSolidList"/>
    <dgm:cxn modelId="{CA11879A-FB9B-4553-8D7D-D21DBFDFA8B1}" type="presOf" srcId="{0F662E55-A985-4848-8100-27318704E3C2}" destId="{B738CC46-67C2-4273-9A34-5C3FD83DBB42}" srcOrd="0" destOrd="0" presId="urn:microsoft.com/office/officeart/2018/2/layout/IconVerticalSolidList"/>
    <dgm:cxn modelId="{45C621A3-0D3A-4D1C-AFB5-491814CF0EF9}" type="presOf" srcId="{4D663559-1717-4C0A-9419-C111448F4A72}" destId="{FFB53EEE-46AA-45B7-8641-E1FD819FE670}" srcOrd="0" destOrd="0" presId="urn:microsoft.com/office/officeart/2018/2/layout/IconVerticalSolidList"/>
    <dgm:cxn modelId="{EFE63D77-4D80-46A6-8816-D76DEB456B82}" type="presParOf" srcId="{FFB53EEE-46AA-45B7-8641-E1FD819FE670}" destId="{1440D3C0-F3E4-4DC6-9310-D101DD2A00AD}" srcOrd="0" destOrd="0" presId="urn:microsoft.com/office/officeart/2018/2/layout/IconVerticalSolidList"/>
    <dgm:cxn modelId="{1C5B3898-B899-453A-BC34-13E07C8E0CD5}" type="presParOf" srcId="{1440D3C0-F3E4-4DC6-9310-D101DD2A00AD}" destId="{715B49CF-C073-486C-8203-0D279E9598E5}" srcOrd="0" destOrd="0" presId="urn:microsoft.com/office/officeart/2018/2/layout/IconVerticalSolidList"/>
    <dgm:cxn modelId="{631EF2EF-C440-42AB-9BD1-A52944C05060}" type="presParOf" srcId="{1440D3C0-F3E4-4DC6-9310-D101DD2A00AD}" destId="{82382120-14AF-4E84-B236-B96F591A5E19}" srcOrd="1" destOrd="0" presId="urn:microsoft.com/office/officeart/2018/2/layout/IconVerticalSolidList"/>
    <dgm:cxn modelId="{FAC1EEEE-9F89-420C-B030-287E2AFFF9A4}" type="presParOf" srcId="{1440D3C0-F3E4-4DC6-9310-D101DD2A00AD}" destId="{94B53BBD-C129-4184-9F41-24E827F73D27}" srcOrd="2" destOrd="0" presId="urn:microsoft.com/office/officeart/2018/2/layout/IconVerticalSolidList"/>
    <dgm:cxn modelId="{5376EBE2-3EBD-4D28-A274-A84CE68F896A}" type="presParOf" srcId="{1440D3C0-F3E4-4DC6-9310-D101DD2A00AD}" destId="{A55F1D57-1BB7-4AD2-A22E-9193D1E72E04}" srcOrd="3" destOrd="0" presId="urn:microsoft.com/office/officeart/2018/2/layout/IconVerticalSolidList"/>
    <dgm:cxn modelId="{C9AA28BC-2047-4AC4-B287-8C43922AE1AB}" type="presParOf" srcId="{FFB53EEE-46AA-45B7-8641-E1FD819FE670}" destId="{1BE4CA36-F6E5-490A-9D2F-B6AE2D92C412}" srcOrd="1" destOrd="0" presId="urn:microsoft.com/office/officeart/2018/2/layout/IconVerticalSolidList"/>
    <dgm:cxn modelId="{B03952E3-2962-4756-8228-18453D654AEE}" type="presParOf" srcId="{FFB53EEE-46AA-45B7-8641-E1FD819FE670}" destId="{F4972F21-F6FC-440C-AB62-B3877475414D}" srcOrd="2" destOrd="0" presId="urn:microsoft.com/office/officeart/2018/2/layout/IconVerticalSolidList"/>
    <dgm:cxn modelId="{240FC475-615B-47DA-9499-C3AC0915E331}" type="presParOf" srcId="{F4972F21-F6FC-440C-AB62-B3877475414D}" destId="{02E8ABE0-0668-42B1-8663-63C519F585A8}" srcOrd="0" destOrd="0" presId="urn:microsoft.com/office/officeart/2018/2/layout/IconVerticalSolidList"/>
    <dgm:cxn modelId="{B1F460E2-A1A7-4BDE-BAF5-2D0C37A79237}" type="presParOf" srcId="{F4972F21-F6FC-440C-AB62-B3877475414D}" destId="{D4BEFED3-F3E4-48C8-B013-4E7E7A0C84F5}" srcOrd="1" destOrd="0" presId="urn:microsoft.com/office/officeart/2018/2/layout/IconVerticalSolidList"/>
    <dgm:cxn modelId="{96330B5E-BD2F-4FF8-874A-045A4E5F1D2A}" type="presParOf" srcId="{F4972F21-F6FC-440C-AB62-B3877475414D}" destId="{8E5BF71D-66C8-45F6-82C5-88F63B6349D2}" srcOrd="2" destOrd="0" presId="urn:microsoft.com/office/officeart/2018/2/layout/IconVerticalSolidList"/>
    <dgm:cxn modelId="{358A2627-59D8-4E93-8F57-3F3BDA1C94BA}" type="presParOf" srcId="{F4972F21-F6FC-440C-AB62-B3877475414D}" destId="{B738CC46-67C2-4273-9A34-5C3FD83DBB42}" srcOrd="3" destOrd="0" presId="urn:microsoft.com/office/officeart/2018/2/layout/IconVerticalSolidList"/>
    <dgm:cxn modelId="{1432E3ED-CCA4-4A2E-9111-A7754AB87C37}" type="presParOf" srcId="{F4972F21-F6FC-440C-AB62-B3877475414D}" destId="{A823480F-2BA3-4FCC-8F08-98D3CBCB731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B49CF-C073-486C-8203-0D279E9598E5}">
      <dsp:nvSpPr>
        <dsp:cNvPr id="0" name=""/>
        <dsp:cNvSpPr/>
      </dsp:nvSpPr>
      <dsp:spPr>
        <a:xfrm>
          <a:off x="0" y="1025319"/>
          <a:ext cx="6780213" cy="19916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82120-14AF-4E84-B236-B96F591A5E19}">
      <dsp:nvSpPr>
        <dsp:cNvPr id="0" name=""/>
        <dsp:cNvSpPr/>
      </dsp:nvSpPr>
      <dsp:spPr>
        <a:xfrm flipH="1" flipV="1">
          <a:off x="701361" y="4114939"/>
          <a:ext cx="1186970" cy="1188135"/>
        </a:xfrm>
        <a:prstGeom prst="rect">
          <a:avLst/>
        </a:prstGeom>
        <a:solidFill>
          <a:schemeClr val="accent2">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F1D57-1BB7-4AD2-A22E-9193D1E72E04}">
      <dsp:nvSpPr>
        <dsp:cNvPr id="0" name=""/>
        <dsp:cNvSpPr/>
      </dsp:nvSpPr>
      <dsp:spPr>
        <a:xfrm>
          <a:off x="1635140" y="863428"/>
          <a:ext cx="5101854" cy="21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79" tIns="228179" rIns="228179" bIns="228179" numCol="1" spcCol="1270" anchor="ctr" anchorCtr="0">
          <a:noAutofit/>
        </a:bodyPr>
        <a:lstStyle/>
        <a:p>
          <a:pPr marL="0" lvl="0" indent="0" algn="l" defTabSz="488950">
            <a:lnSpc>
              <a:spcPct val="100000"/>
            </a:lnSpc>
            <a:spcBef>
              <a:spcPct val="0"/>
            </a:spcBef>
            <a:spcAft>
              <a:spcPct val="35000"/>
            </a:spcAft>
            <a:buNone/>
          </a:pPr>
          <a:r>
            <a:rPr lang="en-US" sz="1100" kern="1200" dirty="0"/>
            <a:t>If you see a fire, smell smoke or suspect a fire - raise the alarm</a:t>
          </a:r>
        </a:p>
        <a:p>
          <a:pPr marL="0" lvl="0" indent="0" algn="l" defTabSz="488950">
            <a:lnSpc>
              <a:spcPct val="100000"/>
            </a:lnSpc>
            <a:spcBef>
              <a:spcPct val="0"/>
            </a:spcBef>
            <a:spcAft>
              <a:spcPct val="35000"/>
            </a:spcAft>
            <a:buNone/>
          </a:pPr>
          <a:r>
            <a:rPr lang="en-US" sz="1100" kern="1200" dirty="0"/>
            <a:t>Do not tackle the fire</a:t>
          </a:r>
        </a:p>
        <a:p>
          <a:pPr marL="0" lvl="0" indent="0" algn="l" defTabSz="488950">
            <a:lnSpc>
              <a:spcPct val="100000"/>
            </a:lnSpc>
            <a:spcBef>
              <a:spcPct val="0"/>
            </a:spcBef>
            <a:spcAft>
              <a:spcPct val="35000"/>
            </a:spcAft>
            <a:buNone/>
          </a:pPr>
          <a:r>
            <a:rPr lang="en-US" sz="1100" kern="1200" dirty="0"/>
            <a:t>Close doors and windows if it’s safe to do so</a:t>
          </a:r>
        </a:p>
        <a:p>
          <a:pPr marL="0" lvl="0" indent="0" algn="l" defTabSz="488950">
            <a:lnSpc>
              <a:spcPct val="100000"/>
            </a:lnSpc>
            <a:spcBef>
              <a:spcPct val="0"/>
            </a:spcBef>
            <a:spcAft>
              <a:spcPct val="35000"/>
            </a:spcAft>
            <a:buNone/>
          </a:pPr>
          <a:r>
            <a:rPr lang="en-US" sz="1100" kern="1200" dirty="0"/>
            <a:t>Follow local evacuation procedures. Trained staff will deal with any vulnerable people</a:t>
          </a:r>
        </a:p>
      </dsp:txBody>
      <dsp:txXfrm>
        <a:off x="1635140" y="863428"/>
        <a:ext cx="5101854" cy="2156020"/>
      </dsp:txXfrm>
    </dsp:sp>
    <dsp:sp modelId="{02E8ABE0-0668-42B1-8663-63C519F585A8}">
      <dsp:nvSpPr>
        <dsp:cNvPr id="0" name=""/>
        <dsp:cNvSpPr/>
      </dsp:nvSpPr>
      <dsp:spPr>
        <a:xfrm>
          <a:off x="-9498" y="3435774"/>
          <a:ext cx="6780213" cy="21560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BEFED3-F3E4-48C8-B013-4E7E7A0C84F5}">
      <dsp:nvSpPr>
        <dsp:cNvPr id="0" name=""/>
        <dsp:cNvSpPr/>
      </dsp:nvSpPr>
      <dsp:spPr>
        <a:xfrm>
          <a:off x="319323" y="1149580"/>
          <a:ext cx="1186970" cy="118465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38CC46-67C2-4273-9A34-5C3FD83DBB42}">
      <dsp:nvSpPr>
        <dsp:cNvPr id="0" name=""/>
        <dsp:cNvSpPr/>
      </dsp:nvSpPr>
      <dsp:spPr>
        <a:xfrm>
          <a:off x="1941966" y="3471925"/>
          <a:ext cx="4819205" cy="21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79" tIns="228179" rIns="228179" bIns="228179" numCol="1" spcCol="1270" anchor="ctr" anchorCtr="0">
          <a:noAutofit/>
        </a:bodyPr>
        <a:lstStyle/>
        <a:p>
          <a:pPr marL="0" lvl="0" indent="0" algn="l" defTabSz="488950">
            <a:lnSpc>
              <a:spcPct val="100000"/>
            </a:lnSpc>
            <a:spcBef>
              <a:spcPct val="0"/>
            </a:spcBef>
            <a:spcAft>
              <a:spcPct val="35000"/>
            </a:spcAft>
            <a:buNone/>
          </a:pPr>
          <a:r>
            <a:rPr lang="en-US" sz="1100" kern="1200" dirty="0"/>
            <a:t>Exit the building as quickly as possible</a:t>
          </a:r>
        </a:p>
        <a:p>
          <a:pPr marL="0" lvl="0" indent="0" algn="l" defTabSz="488950">
            <a:lnSpc>
              <a:spcPct val="100000"/>
            </a:lnSpc>
            <a:spcBef>
              <a:spcPct val="0"/>
            </a:spcBef>
            <a:spcAft>
              <a:spcPct val="35000"/>
            </a:spcAft>
            <a:buNone/>
          </a:pPr>
          <a:r>
            <a:rPr lang="en-US" sz="1100" kern="1200" dirty="0"/>
            <a:t>Do not stop to collect personal belongings</a:t>
          </a:r>
        </a:p>
        <a:p>
          <a:pPr marL="0" lvl="0" indent="0" algn="l" defTabSz="488950">
            <a:lnSpc>
              <a:spcPct val="100000"/>
            </a:lnSpc>
            <a:spcBef>
              <a:spcPct val="0"/>
            </a:spcBef>
            <a:spcAft>
              <a:spcPct val="35000"/>
            </a:spcAft>
            <a:buNone/>
          </a:pPr>
          <a:r>
            <a:rPr lang="en-US" sz="1100" kern="1200" dirty="0"/>
            <a:t>Do not use standard lifts</a:t>
          </a:r>
        </a:p>
        <a:p>
          <a:pPr marL="0" lvl="0" indent="0" algn="l" defTabSz="488950">
            <a:lnSpc>
              <a:spcPct val="100000"/>
            </a:lnSpc>
            <a:spcBef>
              <a:spcPct val="0"/>
            </a:spcBef>
            <a:spcAft>
              <a:spcPct val="35000"/>
            </a:spcAft>
            <a:buNone/>
          </a:pPr>
          <a:r>
            <a:rPr lang="en-US" sz="1100" kern="1200" dirty="0"/>
            <a:t>Meet well away from the building at an agreed assembly point</a:t>
          </a:r>
        </a:p>
        <a:p>
          <a:pPr marL="0" lvl="0" indent="0" algn="l" defTabSz="488950">
            <a:lnSpc>
              <a:spcPct val="100000"/>
            </a:lnSpc>
            <a:spcBef>
              <a:spcPct val="0"/>
            </a:spcBef>
            <a:spcAft>
              <a:spcPct val="35000"/>
            </a:spcAft>
            <a:buNone/>
          </a:pPr>
          <a:r>
            <a:rPr lang="en-US" sz="1100" kern="1200" dirty="0"/>
            <a:t>Do not return to the building until told it is safe to do so</a:t>
          </a:r>
        </a:p>
        <a:p>
          <a:pPr marL="0" lvl="0" indent="0" algn="l" defTabSz="488950">
            <a:lnSpc>
              <a:spcPct val="100000"/>
            </a:lnSpc>
            <a:spcBef>
              <a:spcPct val="0"/>
            </a:spcBef>
            <a:spcAft>
              <a:spcPct val="35000"/>
            </a:spcAft>
            <a:buNone/>
          </a:pPr>
          <a:r>
            <a:rPr lang="en-US" sz="1100" kern="1200" dirty="0"/>
            <a:t>Follow any instructions from fire marshals/wardens and the emergency services  </a:t>
          </a:r>
        </a:p>
      </dsp:txBody>
      <dsp:txXfrm>
        <a:off x="1941966" y="3471925"/>
        <a:ext cx="4819205" cy="2156020"/>
      </dsp:txXfrm>
    </dsp:sp>
    <dsp:sp modelId="{A823480F-2BA3-4FCC-8F08-98D3CBCB7310}">
      <dsp:nvSpPr>
        <dsp:cNvPr id="0" name=""/>
        <dsp:cNvSpPr/>
      </dsp:nvSpPr>
      <dsp:spPr>
        <a:xfrm>
          <a:off x="5407065" y="3880512"/>
          <a:ext cx="870906" cy="2156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179" tIns="228179" rIns="228179" bIns="228179"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5407065" y="3880512"/>
        <a:ext cx="870906" cy="21560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600" b="0" i="0" u="none" strike="noStrike" dirty="0">
                <a:solidFill>
                  <a:srgbClr val="FEFFFF"/>
                </a:solidFill>
                <a:effectLst/>
              </a:rPr>
              <a:t>By the end of this session you will be able to:</a:t>
            </a:r>
          </a:p>
          <a:p>
            <a:pPr algn="l" fontAlgn="base">
              <a:buFont typeface="Arial" panose="020B0604020202020204" pitchFamily="34" charset="0"/>
              <a:buChar char="•"/>
            </a:pPr>
            <a:r>
              <a:rPr lang="en-US" sz="1200" b="0" i="0" dirty="0">
                <a:solidFill>
                  <a:srgbClr val="FFFFFF"/>
                </a:solidFill>
                <a:effectLst/>
                <a:latin typeface="Arial" panose="020B0604020202020204" pitchFamily="34" charset="0"/>
              </a:rPr>
              <a:t>Define the characteristics of fire, smoke and toxic fumes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EFFFF"/>
                </a:solidFill>
                <a:effectLst/>
              </a:rPr>
              <a:t>Identify the main fire hazards in your volunteering environment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EFFFF"/>
                </a:solidFill>
                <a:effectLst/>
              </a:rPr>
              <a:t>Describe the actions required when discovering a fire in your volunteering environment, including how to raise alarm, what action to take when an alarm is raised, evacuation procedures and associated escape routes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EFFFF"/>
                </a:solidFill>
                <a:effectLst/>
              </a:rPr>
              <a:t>Describe basic fire safety and fire safety protocols</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FEFFFF"/>
                </a:solidFill>
                <a:effectLst/>
              </a:rPr>
              <a:t>Explain how to practice and promote fire prevention</a:t>
            </a:r>
            <a:endParaRPr lang="en-US" sz="1200" dirty="0">
              <a:solidFill>
                <a:srgbClr val="FEFFFF"/>
              </a:solidFill>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FEFFFF"/>
              </a:solidFill>
              <a:effectLst/>
            </a:endParaRPr>
          </a:p>
          <a:p>
            <a:pPr algn="l" fontAlgn="base">
              <a:buFont typeface="Arial" panose="020B0604020202020204" pitchFamily="34" charset="0"/>
              <a:buChar char="•"/>
            </a:pPr>
            <a:endParaRPr lang="en-US" sz="1200" b="0" i="0" dirty="0">
              <a:solidFill>
                <a:srgbClr val="FFFFFF"/>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11</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3</a:t>
            </a:fld>
            <a:endParaRPr lang="en-US" noProof="0" dirty="0"/>
          </a:p>
        </p:txBody>
      </p:sp>
    </p:spTree>
    <p:extLst>
      <p:ext uri="{BB962C8B-B14F-4D97-AF65-F5344CB8AC3E}">
        <p14:creationId xmlns:p14="http://schemas.microsoft.com/office/powerpoint/2010/main" val="282563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374669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dirty="0">
                <a:latin typeface="Arial" panose="020B0604020202020204" pitchFamily="34" charset="0"/>
                <a:cs typeface="Arial" panose="020B0604020202020204" pitchFamily="34" charset="0"/>
              </a:rPr>
              <a:t>As part of your induction, you will be informed by your volunteer coordinator of any particular risks in the area where you are volunteering which could include:</a:t>
            </a:r>
          </a:p>
          <a:p>
            <a:pPr marL="342900" indent="-342900" fontAlgn="base">
              <a:buFontTx/>
              <a:buChar char="-"/>
            </a:pPr>
            <a:endParaRPr lang="en-US" sz="1200" b="1" dirty="0">
              <a:latin typeface="Arial" panose="020B0604020202020204" pitchFamily="34" charset="0"/>
              <a:cs typeface="Arial" panose="020B0604020202020204" pitchFamily="34" charset="0"/>
            </a:endParaRPr>
          </a:p>
          <a:p>
            <a:pPr marL="342900" indent="-342900" fontAlgn="base">
              <a:buFontTx/>
              <a:buChar char="-"/>
            </a:pPr>
            <a:r>
              <a:rPr lang="en-US" sz="1200" b="1" dirty="0">
                <a:latin typeface="Arial" panose="020B0604020202020204" pitchFamily="34" charset="0"/>
                <a:cs typeface="Arial" panose="020B0604020202020204" pitchFamily="34" charset="0"/>
              </a:rPr>
              <a:t>What fire hazards have been identified and what are the preventive measures?</a:t>
            </a:r>
          </a:p>
          <a:p>
            <a:pPr marL="342900" indent="-342900" fontAlgn="base">
              <a:buFontTx/>
              <a:buChar char="-"/>
            </a:pPr>
            <a:r>
              <a:rPr lang="en-US" sz="1200" b="1" dirty="0">
                <a:latin typeface="Arial" panose="020B0604020202020204" pitchFamily="34" charset="0"/>
                <a:cs typeface="Arial" panose="020B0604020202020204" pitchFamily="34" charset="0"/>
              </a:rPr>
              <a:t>What actions have been taken to remove or reduce the chance of fire occurring?</a:t>
            </a:r>
          </a:p>
          <a:p>
            <a:pPr marL="342900" indent="-342900" fontAlgn="base">
              <a:buFontTx/>
              <a:buChar char="-"/>
            </a:pPr>
            <a:r>
              <a:rPr lang="en-US" sz="1200" b="1" dirty="0">
                <a:latin typeface="Arial" panose="020B0604020202020204" pitchFamily="34" charset="0"/>
                <a:cs typeface="Arial" panose="020B0604020202020204" pitchFamily="34" charset="0"/>
              </a:rPr>
              <a:t>Who is at risk? Consider the most vulnerable people</a:t>
            </a:r>
          </a:p>
          <a:p>
            <a:pPr marL="342900" indent="-342900" fontAlgn="base">
              <a:buFontTx/>
              <a:buChar char="-"/>
            </a:pPr>
            <a:r>
              <a:rPr lang="en-US" sz="1200" b="1" dirty="0">
                <a:latin typeface="Arial" panose="020B0604020202020204" pitchFamily="34" charset="0"/>
                <a:cs typeface="Arial" panose="020B0604020202020204" pitchFamily="34" charset="0"/>
              </a:rPr>
              <a:t>What should people do in the case of a fire?</a:t>
            </a:r>
          </a:p>
          <a:p>
            <a:pPr marL="342900" indent="-342900" fontAlgn="base">
              <a:buFontTx/>
              <a:buChar char="-"/>
            </a:pPr>
            <a:r>
              <a:rPr lang="en-US" sz="1200" b="1" dirty="0">
                <a:latin typeface="Arial" panose="020B0604020202020204" pitchFamily="34" charset="0"/>
                <a:cs typeface="Arial" panose="020B0604020202020204" pitchFamily="34" charset="0"/>
              </a:rPr>
              <a:t>What is the emergency plan for your location?</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5</a:t>
            </a:fld>
            <a:endParaRPr lang="en-US" noProof="0" dirty="0"/>
          </a:p>
        </p:txBody>
      </p:sp>
    </p:spTree>
    <p:extLst>
      <p:ext uri="{BB962C8B-B14F-4D97-AF65-F5344CB8AC3E}">
        <p14:creationId xmlns:p14="http://schemas.microsoft.com/office/powerpoint/2010/main" val="100963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Fire fighting equipment: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u="none" strike="noStrike" dirty="0">
                <a:effectLst/>
                <a:latin typeface="Arial" panose="020B0604020202020204" pitchFamily="34" charset="0"/>
                <a:cs typeface="Arial" panose="020B0604020202020204" pitchFamily="34" charset="0"/>
              </a:rPr>
              <a:t>As a volunteer it is not your role to use fire extinguishers. Most </a:t>
            </a:r>
            <a:r>
              <a:rPr lang="en-US" sz="1200" i="0" u="none" strike="noStrike" dirty="0" err="1">
                <a:effectLst/>
                <a:latin typeface="Arial" panose="020B0604020202020204" pitchFamily="34" charset="0"/>
                <a:cs typeface="Arial" panose="020B0604020202020204" pitchFamily="34" charset="0"/>
              </a:rPr>
              <a:t>organisations</a:t>
            </a:r>
            <a:r>
              <a:rPr lang="en-US" sz="1200" i="0" u="none" strike="noStrike" dirty="0">
                <a:effectLst/>
                <a:latin typeface="Arial" panose="020B0604020202020204" pitchFamily="34" charset="0"/>
                <a:cs typeface="Arial" panose="020B0604020202020204" pitchFamily="34" charset="0"/>
              </a:rPr>
              <a:t> will have designated Fire Marshalls who will be trained in the proper use of fire extinguishers. Make sure you know who your Fire Marshall is.</a:t>
            </a:r>
            <a:endParaRPr lang="en-GB"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336304E-FDE3-4B4F-A3B7-EBE87F3FA5E2}" type="slidenum">
              <a:rPr lang="en-US" noProof="0" smtClean="0"/>
              <a:t>7</a:t>
            </a:fld>
            <a:endParaRPr lang="en-US" noProof="0" dirty="0"/>
          </a:p>
        </p:txBody>
      </p:sp>
    </p:spTree>
    <p:extLst>
      <p:ext uri="{BB962C8B-B14F-4D97-AF65-F5344CB8AC3E}">
        <p14:creationId xmlns:p14="http://schemas.microsoft.com/office/powerpoint/2010/main" val="230803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3222240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9</a:t>
            </a:fld>
            <a:endParaRPr lang="en-US"/>
          </a:p>
        </p:txBody>
      </p:sp>
    </p:spTree>
    <p:extLst>
      <p:ext uri="{BB962C8B-B14F-4D97-AF65-F5344CB8AC3E}">
        <p14:creationId xmlns:p14="http://schemas.microsoft.com/office/powerpoint/2010/main" val="1262545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1971056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7A52B9E5-6D7B-863E-05B8-FA61BEC2A65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DD2C1C22-3FAD-2B3C-61B5-665FAD93590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86DA5003-4159-8B9C-E85F-7609BF9633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864" y="6211841"/>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4566D304-AEE2-E2B8-2938-6350824343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864" y="6211841"/>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D4B1AD7B-32E5-8640-88A2-CAEB8B6B1B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7864" y="6211841"/>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7F3B89C5-43AF-0D6D-D9EC-74BFCED113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7C0A2EFB-ABB3-A222-385B-BD97F794FE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2804D1BE-C2FA-962B-CA73-503C2CD4D9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B1CB8491-3C7E-396D-2A95-344BB81ED2B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EC8D6C14-C17D-DAA7-98C1-E7A3E0A63D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085BBED1-6085-0331-152B-3D44003804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 name="Picture 2" descr="E-Learning for Health">
            <a:extLst>
              <a:ext uri="{FF2B5EF4-FFF2-40B4-BE49-F238E27FC236}">
                <a16:creationId xmlns:a16="http://schemas.microsoft.com/office/drawing/2014/main" id="{A9B9DAFE-F8B2-BF14-E3F8-075A79E211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8961" y="6296456"/>
            <a:ext cx="504836" cy="34964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EE98470A-2599-71CC-8A89-9A26982DD30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B03034CD-1F6A-5D8E-DE7C-6DB2CAE70E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815E0657-4923-0EF9-B490-B4B5311CC6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9715E56D-B18B-4D37-597D-38E18DDE2A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3855BD1B-11B7-5F74-3088-4BB9CD0570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2557C7C7-97E9-AA69-35E5-020F3396F6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5330CBEE-DA62-7EA1-D08D-400C37D2A1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9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856259"/>
            <a:ext cx="5351882" cy="993314"/>
          </a:xfrm>
        </p:spPr>
        <p:txBody>
          <a:bodyPr/>
          <a:lstStyle/>
          <a:p>
            <a:r>
              <a:rPr lang="en-US" sz="4400" dirty="0"/>
              <a:t>FIRE SAFETY</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3888481"/>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8" name="Picture Placeholder 7">
            <a:extLst>
              <a:ext uri="{FF2B5EF4-FFF2-40B4-BE49-F238E27FC236}">
                <a16:creationId xmlns:a16="http://schemas.microsoft.com/office/drawing/2014/main" id="{3247DB14-917B-F494-2638-802C6B4684B7}"/>
              </a:ext>
            </a:extLst>
          </p:cNvPr>
          <p:cNvPicPr>
            <a:picLocks noGrp="1" noChangeAspect="1"/>
          </p:cNvPicPr>
          <p:nvPr>
            <p:ph type="pic" sz="quarter" idx="10"/>
          </p:nvPr>
        </p:nvPicPr>
        <p:blipFill>
          <a:blip r:embed="rId3"/>
          <a:srcRect l="23750" r="23750"/>
          <a:stretch>
            <a:fillRect/>
          </a:stretch>
        </p:blipFill>
        <p:spPr>
          <a:xfrm>
            <a:off x="890953" y="767046"/>
            <a:ext cx="5171741" cy="5171741"/>
          </a:xfrm>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10</a:t>
            </a:fld>
            <a:endParaRPr lang="en-US"/>
          </a:p>
        </p:txBody>
      </p:sp>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Key points</a:t>
            </a:r>
          </a:p>
        </p:txBody>
      </p:sp>
      <p:sp>
        <p:nvSpPr>
          <p:cNvPr id="4" name="TextBox 3">
            <a:extLst>
              <a:ext uri="{FF2B5EF4-FFF2-40B4-BE49-F238E27FC236}">
                <a16:creationId xmlns:a16="http://schemas.microsoft.com/office/drawing/2014/main" id="{BF6D61D8-0803-3C82-E25A-C69CEEBD5DE4}"/>
              </a:ext>
            </a:extLst>
          </p:cNvPr>
          <p:cNvSpPr txBox="1"/>
          <p:nvPr/>
        </p:nvSpPr>
        <p:spPr>
          <a:xfrm>
            <a:off x="1266824" y="1824722"/>
            <a:ext cx="8010525" cy="4216539"/>
          </a:xfrm>
          <a:prstGeom prst="rect">
            <a:avLst/>
          </a:prstGeom>
          <a:noFill/>
        </p:spPr>
        <p:txBody>
          <a:bodyPr wrap="square">
            <a:spAutoFit/>
          </a:bodyPr>
          <a:lstStyle/>
          <a:p>
            <a:pPr marL="285750" lvl="0" indent="-285750">
              <a:buFont typeface="Arial" panose="020B0604020202020204" pitchFamily="34" charset="0"/>
              <a:buChar char="•"/>
            </a:pPr>
            <a:r>
              <a:rPr lang="en-US" sz="1400" dirty="0"/>
              <a:t>A fire needs three elements to stay alight: oxygen, heat and fuel</a:t>
            </a:r>
          </a:p>
          <a:p>
            <a:pPr marL="285750" lvl="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The most common cause of fire in </a:t>
            </a:r>
            <a:r>
              <a:rPr lang="en-US" sz="1400" dirty="0" err="1"/>
              <a:t>organisations</a:t>
            </a:r>
            <a:r>
              <a:rPr lang="en-US" sz="1400" dirty="0"/>
              <a:t> is electricity</a:t>
            </a:r>
          </a:p>
          <a:p>
            <a:endParaRPr lang="en-US" sz="1400" dirty="0"/>
          </a:p>
          <a:p>
            <a:pPr marL="285750" indent="-285750">
              <a:buFont typeface="Arial" panose="020B0604020202020204" pitchFamily="34" charset="0"/>
              <a:buChar char="•"/>
            </a:pPr>
            <a:r>
              <a:rPr lang="en-US" sz="1400" dirty="0"/>
              <a:t>Protective measures should be taken to reduce the risk of fire, such as keeping fire doors closed and reducing fire hazards</a:t>
            </a:r>
          </a:p>
          <a:p>
            <a:endParaRPr lang="en-US" sz="1400" dirty="0"/>
          </a:p>
          <a:p>
            <a:pPr marL="285750" indent="-285750">
              <a:buFont typeface="Arial" panose="020B0604020202020204" pitchFamily="34" charset="0"/>
              <a:buChar char="•"/>
            </a:pPr>
            <a:r>
              <a:rPr lang="en-US" sz="1400" dirty="0"/>
              <a:t>All staff and volunteers should </a:t>
            </a:r>
            <a:r>
              <a:rPr lang="en-US" sz="1400" dirty="0" err="1"/>
              <a:t>familiarise</a:t>
            </a:r>
            <a:r>
              <a:rPr lang="en-US" sz="1400" dirty="0"/>
              <a:t> themselves with the </a:t>
            </a:r>
            <a:r>
              <a:rPr lang="en-US" sz="1400" dirty="0" err="1"/>
              <a:t>organisation’s</a:t>
            </a:r>
            <a:r>
              <a:rPr lang="en-US" sz="1400" dirty="0"/>
              <a:t> procedure in the event of a fire</a:t>
            </a:r>
          </a:p>
          <a:p>
            <a:endParaRPr lang="en-GB" sz="1400" dirty="0"/>
          </a:p>
          <a:p>
            <a:pPr marL="285750" indent="-285750">
              <a:buFont typeface="Arial" panose="020B0604020202020204" pitchFamily="34" charset="0"/>
              <a:buChar char="•"/>
            </a:pPr>
            <a:r>
              <a:rPr lang="en-US" sz="1400" dirty="0"/>
              <a:t>All staff and volunteers should be acquainted with the location of fire exits and the evacuation protocol for their working area</a:t>
            </a:r>
          </a:p>
          <a:p>
            <a:endParaRPr lang="en-US" sz="1400" dirty="0"/>
          </a:p>
          <a:p>
            <a:pPr marL="285750" indent="-285750">
              <a:buFont typeface="Arial" panose="020B0604020202020204" pitchFamily="34" charset="0"/>
              <a:buChar char="•"/>
            </a:pPr>
            <a:r>
              <a:rPr lang="en-US" sz="1400" dirty="0"/>
              <a:t>Regular and timely fire risk assessments should be carried out by trained staff</a:t>
            </a:r>
            <a:endParaRPr lang="en-GB" sz="14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a:p>
            <a:pPr marL="285750" lvl="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7215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a:xfrm>
            <a:off x="11363696" y="6455739"/>
            <a:ext cx="294460" cy="187367"/>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71654-96A5-4280-94F3-931C61A9F92C}" type="slidenum">
              <a:rPr lang="en-US" smtClean="0"/>
              <a:pPr/>
              <a:t>12</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24647" y="669929"/>
            <a:ext cx="4937211" cy="832816"/>
          </a:xfrm>
        </p:spPr>
        <p:txBody>
          <a:bodyPr/>
          <a:lstStyle/>
          <a:p>
            <a:r>
              <a:rPr lang="en-US" dirty="0"/>
              <a:t>The ELEMENTS OF FIRE</a:t>
            </a:r>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24647" y="2102304"/>
            <a:ext cx="3991476" cy="3245666"/>
          </a:xfrm>
        </p:spPr>
        <p:txBody>
          <a:bodyPr/>
          <a:lstStyle/>
          <a:p>
            <a:pPr marL="0" indent="0" fontAlgn="base">
              <a:lnSpc>
                <a:spcPct val="100000"/>
              </a:lnSpc>
              <a:buNone/>
            </a:pPr>
            <a:r>
              <a:rPr lang="en-US" sz="2000" b="1" dirty="0"/>
              <a:t>What is fire?</a:t>
            </a:r>
          </a:p>
          <a:p>
            <a:pPr marL="0" indent="0" algn="ctr" fontAlgn="base">
              <a:lnSpc>
                <a:spcPct val="100000"/>
              </a:lnSpc>
              <a:buNone/>
            </a:pPr>
            <a:endParaRPr lang="en-US" sz="1600" b="1" dirty="0"/>
          </a:p>
          <a:p>
            <a:pPr fontAlgn="base">
              <a:lnSpc>
                <a:spcPct val="100000"/>
              </a:lnSpc>
            </a:pPr>
            <a:r>
              <a:rPr lang="en-US" sz="1300" dirty="0"/>
              <a:t>It is a chemical reaction producing smoke, heat and flames</a:t>
            </a:r>
          </a:p>
          <a:p>
            <a:pPr fontAlgn="base">
              <a:lnSpc>
                <a:spcPct val="100000"/>
              </a:lnSpc>
            </a:pPr>
            <a:r>
              <a:rPr lang="en-US" sz="1300" b="0" i="0" u="none" strike="noStrike" dirty="0">
                <a:effectLst/>
              </a:rPr>
              <a:t>Produces dangerous toxic gases</a:t>
            </a:r>
          </a:p>
          <a:p>
            <a:pPr fontAlgn="base">
              <a:lnSpc>
                <a:spcPct val="100000"/>
              </a:lnSpc>
            </a:pPr>
            <a:r>
              <a:rPr lang="en-US" sz="1300" dirty="0"/>
              <a:t>May cause disorientation</a:t>
            </a:r>
          </a:p>
          <a:p>
            <a:pPr fontAlgn="base">
              <a:lnSpc>
                <a:spcPct val="100000"/>
              </a:lnSpc>
            </a:pPr>
            <a:r>
              <a:rPr lang="en-US" sz="1300" b="0" i="0" u="none" strike="noStrike" dirty="0">
                <a:effectLst/>
              </a:rPr>
              <a:t>May damage property</a:t>
            </a:r>
          </a:p>
          <a:p>
            <a:pPr fontAlgn="base">
              <a:lnSpc>
                <a:spcPct val="100000"/>
              </a:lnSpc>
            </a:pPr>
            <a:r>
              <a:rPr lang="en-US" sz="1300" dirty="0"/>
              <a:t>May cause injury or death</a:t>
            </a:r>
            <a:endParaRPr lang="en-US" sz="1300" b="0" i="0" u="none" strike="noStrike" dirty="0">
              <a:effectLst/>
            </a:endParaRP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2</a:t>
            </a:fld>
            <a:endParaRPr lang="en-US" dirty="0"/>
          </a:p>
        </p:txBody>
      </p:sp>
      <p:pic>
        <p:nvPicPr>
          <p:cNvPr id="8" name="Picture Placeholder 7">
            <a:extLst>
              <a:ext uri="{FF2B5EF4-FFF2-40B4-BE49-F238E27FC236}">
                <a16:creationId xmlns:a16="http://schemas.microsoft.com/office/drawing/2014/main" id="{01176733-5D6A-1D54-51DF-E454EAFDE5B3}"/>
              </a:ext>
            </a:extLst>
          </p:cNvPr>
          <p:cNvPicPr>
            <a:picLocks noGrp="1" noChangeAspect="1"/>
          </p:cNvPicPr>
          <p:nvPr>
            <p:ph type="pic" sz="quarter" idx="13"/>
          </p:nvPr>
        </p:nvPicPr>
        <p:blipFill>
          <a:blip r:embed="rId3"/>
          <a:srcRect l="22658" r="22658"/>
          <a:stretch>
            <a:fillRect/>
          </a:stretch>
        </p:blipFill>
        <p:spPr>
          <a:xfrm>
            <a:off x="6610350" y="0"/>
            <a:ext cx="5581651" cy="5115303"/>
          </a:xfrm>
        </p:spPr>
      </p:pic>
    </p:spTree>
    <p:extLst>
      <p:ext uri="{BB962C8B-B14F-4D97-AF65-F5344CB8AC3E}">
        <p14:creationId xmlns:p14="http://schemas.microsoft.com/office/powerpoint/2010/main" val="433561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729620" y="638978"/>
            <a:ext cx="3932237" cy="1165034"/>
          </a:xfrm>
        </p:spPr>
        <p:txBody>
          <a:bodyPr vert="horz" lIns="91440" tIns="45720" rIns="91440" bIns="45720" rtlCol="0" anchor="b">
            <a:normAutofit/>
          </a:bodyPr>
          <a:lstStyle/>
          <a:p>
            <a:r>
              <a:rPr lang="en-US" b="1" kern="1200" cap="all" baseline="0" dirty="0">
                <a:latin typeface="+mj-lt"/>
                <a:ea typeface="+mj-ea"/>
                <a:cs typeface="+mj-cs"/>
              </a:rPr>
              <a:t>The elements of fire</a:t>
            </a:r>
          </a:p>
        </p:txBody>
      </p:sp>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883855" y="2178585"/>
            <a:ext cx="3932237" cy="38115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2000" kern="1200" dirty="0">
                <a:latin typeface="+mn-lt"/>
                <a:ea typeface="+mn-ea"/>
                <a:cs typeface="+mn-cs"/>
              </a:rPr>
              <a:t>A fire needs </a:t>
            </a:r>
            <a:r>
              <a:rPr lang="en-US" sz="2000" dirty="0"/>
              <a:t>t</a:t>
            </a:r>
            <a:r>
              <a:rPr lang="en-US" sz="2000" kern="1200" dirty="0">
                <a:latin typeface="+mn-lt"/>
                <a:ea typeface="+mn-ea"/>
                <a:cs typeface="+mn-cs"/>
              </a:rPr>
              <a:t>hree elements:</a:t>
            </a:r>
          </a:p>
          <a:p>
            <a:pPr marL="0" indent="0" fontAlgn="base">
              <a:buNone/>
            </a:pPr>
            <a:endParaRPr lang="en-US" sz="2000" kern="1200" dirty="0">
              <a:latin typeface="+mn-lt"/>
              <a:ea typeface="+mn-ea"/>
              <a:cs typeface="+mn-cs"/>
            </a:endParaRPr>
          </a:p>
          <a:p>
            <a:pPr marL="0" indent="0" fontAlgn="base">
              <a:buNone/>
            </a:pPr>
            <a:r>
              <a:rPr lang="en-US" sz="2000" b="1" kern="1200" dirty="0">
                <a:highlight>
                  <a:srgbClr val="CBD5EB"/>
                </a:highlight>
                <a:latin typeface="+mn-lt"/>
                <a:ea typeface="+mn-ea"/>
                <a:cs typeface="+mn-cs"/>
              </a:rPr>
              <a:t>Oxygen</a:t>
            </a:r>
          </a:p>
          <a:p>
            <a:pPr marL="0" indent="0" fontAlgn="base">
              <a:buNone/>
            </a:pPr>
            <a:r>
              <a:rPr lang="en-US" sz="2000" b="1" kern="1200" dirty="0">
                <a:highlight>
                  <a:srgbClr val="CBD5EB"/>
                </a:highlight>
                <a:latin typeface="+mn-lt"/>
                <a:ea typeface="+mn-ea"/>
                <a:cs typeface="+mn-cs"/>
              </a:rPr>
              <a:t>Heat</a:t>
            </a:r>
          </a:p>
          <a:p>
            <a:pPr marL="0" indent="0" fontAlgn="base">
              <a:buNone/>
            </a:pPr>
            <a:r>
              <a:rPr lang="en-US" sz="2000" b="1" kern="1200" dirty="0">
                <a:highlight>
                  <a:srgbClr val="CBD5EB"/>
                </a:highlight>
                <a:latin typeface="+mn-lt"/>
                <a:ea typeface="+mn-ea"/>
                <a:cs typeface="+mn-cs"/>
              </a:rPr>
              <a:t>Fuel</a:t>
            </a:r>
          </a:p>
          <a:p>
            <a:pPr marL="0" indent="0" fontAlgn="base">
              <a:buNone/>
            </a:pPr>
            <a:endParaRPr lang="en-US" sz="2000" kern="1200" dirty="0">
              <a:latin typeface="+mn-lt"/>
              <a:ea typeface="+mn-ea"/>
              <a:cs typeface="+mn-cs"/>
            </a:endParaRPr>
          </a:p>
          <a:p>
            <a:pPr marL="0" indent="0" fontAlgn="base">
              <a:buNone/>
            </a:pPr>
            <a:r>
              <a:rPr lang="en-US" sz="2000" b="1" kern="1200" dirty="0">
                <a:latin typeface="+mn-lt"/>
                <a:ea typeface="+mn-ea"/>
                <a:cs typeface="+mn-cs"/>
              </a:rPr>
              <a:t>Take one of these elements away and the fire will be extinguished.</a:t>
            </a:r>
          </a:p>
          <a:p>
            <a:pPr marL="0" indent="0" fontAlgn="base">
              <a:buNone/>
            </a:pPr>
            <a:endParaRPr lang="en-US" sz="1600" kern="1200" dirty="0">
              <a:latin typeface="+mn-lt"/>
              <a:ea typeface="+mn-ea"/>
              <a:cs typeface="+mn-cs"/>
            </a:endParaRPr>
          </a:p>
          <a:p>
            <a:pPr marL="0" indent="0" fontAlgn="base">
              <a:buNone/>
            </a:pPr>
            <a:endParaRPr lang="en-US" sz="1600" kern="1200" dirty="0">
              <a:latin typeface="+mn-lt"/>
              <a:ea typeface="+mn-ea"/>
              <a:cs typeface="+mn-cs"/>
            </a:endParaRPr>
          </a:p>
          <a:p>
            <a:pPr marL="0" indent="0" fontAlgn="base">
              <a:buNone/>
            </a:pPr>
            <a:endParaRPr lang="en-US" sz="1600" kern="1200" dirty="0">
              <a:latin typeface="+mn-lt"/>
              <a:ea typeface="+mn-ea"/>
              <a:cs typeface="+mn-cs"/>
            </a:endParaRPr>
          </a:p>
        </p:txBody>
      </p:sp>
      <p:pic>
        <p:nvPicPr>
          <p:cNvPr id="3" name="Picture 2" descr="Logo, company name&#10;&#10;Description automatically generated">
            <a:extLst>
              <a:ext uri="{FF2B5EF4-FFF2-40B4-BE49-F238E27FC236}">
                <a16:creationId xmlns:a16="http://schemas.microsoft.com/office/drawing/2014/main" id="{5BD45190-6E0A-33FB-BB6B-5A7BE65FF9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863" y="1005254"/>
            <a:ext cx="5228225" cy="4470129"/>
          </a:xfrm>
          <a:prstGeom prst="rect">
            <a:avLst/>
          </a:prstGeom>
          <a:noFill/>
        </p:spPr>
      </p:pic>
    </p:spTree>
    <p:extLst>
      <p:ext uri="{BB962C8B-B14F-4D97-AF65-F5344CB8AC3E}">
        <p14:creationId xmlns:p14="http://schemas.microsoft.com/office/powerpoint/2010/main" val="595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11F5E-FEA7-283B-5C87-14D4D147AF9E}"/>
              </a:ext>
            </a:extLst>
          </p:cNvPr>
          <p:cNvSpPr>
            <a:spLocks noGrp="1"/>
          </p:cNvSpPr>
          <p:nvPr>
            <p:ph type="title"/>
          </p:nvPr>
        </p:nvSpPr>
        <p:spPr>
          <a:xfrm>
            <a:off x="458788" y="430042"/>
            <a:ext cx="4937211" cy="1325563"/>
          </a:xfrm>
        </p:spPr>
        <p:txBody>
          <a:bodyPr vert="horz" lIns="0" tIns="0" rIns="0" bIns="0" rtlCol="0" anchor="ctr">
            <a:normAutofit/>
          </a:bodyPr>
          <a:lstStyle/>
          <a:p>
            <a:r>
              <a:rPr lang="en-US" b="1" kern="1200" cap="all" baseline="0" dirty="0">
                <a:latin typeface="+mj-lt"/>
                <a:ea typeface="+mj-ea"/>
                <a:cs typeface="+mj-cs"/>
              </a:rPr>
              <a:t>The elements of fire</a:t>
            </a:r>
          </a:p>
        </p:txBody>
      </p:sp>
      <p:sp>
        <p:nvSpPr>
          <p:cNvPr id="7" name="Content Placeholder 2">
            <a:extLst>
              <a:ext uri="{FF2B5EF4-FFF2-40B4-BE49-F238E27FC236}">
                <a16:creationId xmlns:a16="http://schemas.microsoft.com/office/drawing/2014/main" id="{9BB4F71E-A1DF-8C52-C398-F73ADF15C45F}"/>
              </a:ext>
            </a:extLst>
          </p:cNvPr>
          <p:cNvSpPr txBox="1">
            <a:spLocks/>
          </p:cNvSpPr>
          <p:nvPr/>
        </p:nvSpPr>
        <p:spPr>
          <a:xfrm>
            <a:off x="548485" y="2317580"/>
            <a:ext cx="4914189" cy="290529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400" dirty="0"/>
              <a:t>One of the biggest cause of fires in </a:t>
            </a:r>
            <a:r>
              <a:rPr lang="en-US" sz="1400" dirty="0" err="1"/>
              <a:t>organisations</a:t>
            </a:r>
            <a:r>
              <a:rPr lang="en-US" sz="1400" dirty="0"/>
              <a:t> is electricity. </a:t>
            </a:r>
          </a:p>
          <a:p>
            <a:pPr marL="0" indent="0" fontAlgn="base">
              <a:buNone/>
            </a:pPr>
            <a:r>
              <a:rPr lang="en-US" sz="1400" dirty="0"/>
              <a:t>Therefore, you must:</a:t>
            </a:r>
          </a:p>
          <a:p>
            <a:pPr marL="0" indent="0" fontAlgn="base">
              <a:buNone/>
            </a:pPr>
            <a:endParaRPr lang="en-US" sz="1400" dirty="0"/>
          </a:p>
          <a:p>
            <a:pPr fontAlgn="base"/>
            <a:r>
              <a:rPr lang="en-US" sz="1400" dirty="0"/>
              <a:t>Turn off equipment when not in use</a:t>
            </a:r>
          </a:p>
          <a:p>
            <a:pPr fontAlgn="base"/>
            <a:r>
              <a:rPr lang="en-US" sz="1400" dirty="0"/>
              <a:t>Report faulty equipment to a member of staff</a:t>
            </a:r>
          </a:p>
          <a:p>
            <a:pPr fontAlgn="base"/>
            <a:r>
              <a:rPr lang="en-US" sz="1400" dirty="0"/>
              <a:t>Avoid using extension cables</a:t>
            </a:r>
          </a:p>
          <a:p>
            <a:pPr fontAlgn="base"/>
            <a:r>
              <a:rPr lang="en-US" sz="1400" dirty="0"/>
              <a:t>Ensure electric cables are not trapped or pinched</a:t>
            </a:r>
          </a:p>
          <a:p>
            <a:pPr fontAlgn="base"/>
            <a:r>
              <a:rPr lang="en-US" sz="1400" dirty="0"/>
              <a:t>Ensure vents on electric equipment are not obstructed</a:t>
            </a:r>
            <a:endParaRPr lang="en-US" sz="1300" dirty="0"/>
          </a:p>
          <a:p>
            <a:pPr marL="0" indent="0" fontAlgn="base">
              <a:buNone/>
            </a:pPr>
            <a:endParaRPr lang="en-US" sz="1500" dirty="0"/>
          </a:p>
          <a:p>
            <a:pPr marL="0" indent="0" fontAlgn="base">
              <a:buNone/>
            </a:pPr>
            <a:endParaRPr lang="en-US" sz="1500" dirty="0"/>
          </a:p>
        </p:txBody>
      </p:sp>
      <p:sp>
        <p:nvSpPr>
          <p:cNvPr id="2" name="Slide Number Placeholder 1">
            <a:extLst>
              <a:ext uri="{FF2B5EF4-FFF2-40B4-BE49-F238E27FC236}">
                <a16:creationId xmlns:a16="http://schemas.microsoft.com/office/drawing/2014/main" id="{E668D7CE-0756-4C36-B665-7BEB4733EF8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pic>
        <p:nvPicPr>
          <p:cNvPr id="9" name="Picture 4">
            <a:extLst>
              <a:ext uri="{FF2B5EF4-FFF2-40B4-BE49-F238E27FC236}">
                <a16:creationId xmlns:a16="http://schemas.microsoft.com/office/drawing/2014/main" id="{6B3B34A4-34EB-A11A-6CAE-97A5F7A4A7C9}"/>
              </a:ext>
            </a:extLst>
          </p:cNvPr>
          <p:cNvPicPr>
            <a:picLocks noChangeAspect="1" noChangeArrowheads="1"/>
          </p:cNvPicPr>
          <p:nvPr/>
        </p:nvPicPr>
        <p:blipFill>
          <a:blip r:embed="rId3"/>
          <a:srcRect l="15918" r="15918"/>
          <a:stretch/>
        </p:blipFill>
        <p:spPr bwMode="auto">
          <a:xfrm>
            <a:off x="6451550" y="988536"/>
            <a:ext cx="4884848" cy="4884848"/>
          </a:xfrm>
          <a:prstGeom prst="ellipse">
            <a:avLst/>
          </a:prstGeom>
          <a:solidFill>
            <a:srgbClr val="FFFFFF"/>
          </a:solidFill>
        </p:spPr>
      </p:pic>
    </p:spTree>
    <p:extLst>
      <p:ext uri="{BB962C8B-B14F-4D97-AF65-F5344CB8AC3E}">
        <p14:creationId xmlns:p14="http://schemas.microsoft.com/office/powerpoint/2010/main" val="230632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0D355C-4199-4DA4-BD2D-191829D4460C}"/>
              </a:ext>
            </a:extLst>
          </p:cNvPr>
          <p:cNvSpPr>
            <a:spLocks noGrp="1"/>
          </p:cNvSpPr>
          <p:nvPr>
            <p:ph type="ctrTitle"/>
          </p:nvPr>
        </p:nvSpPr>
        <p:spPr>
          <a:xfrm>
            <a:off x="2827522" y="1280160"/>
            <a:ext cx="6267450" cy="1084446"/>
          </a:xfrm>
        </p:spPr>
        <p:txBody>
          <a:bodyPr vert="horz" lIns="91440" tIns="45720" rIns="91440" bIns="45720" rtlCol="0" anchor="b">
            <a:normAutofit/>
          </a:bodyPr>
          <a:lstStyle/>
          <a:p>
            <a:r>
              <a:rPr lang="en-US" b="1" i="0" u="none" strike="noStrike" dirty="0">
                <a:effectLst/>
              </a:rPr>
              <a:t>Risk assessment</a:t>
            </a:r>
            <a:endParaRPr lang="en-US" kern="1200" dirty="0"/>
          </a:p>
        </p:txBody>
      </p:sp>
      <p:sp>
        <p:nvSpPr>
          <p:cNvPr id="3" name="TextBox 2">
            <a:extLst>
              <a:ext uri="{FF2B5EF4-FFF2-40B4-BE49-F238E27FC236}">
                <a16:creationId xmlns:a16="http://schemas.microsoft.com/office/drawing/2014/main" id="{7D1ECBFC-A395-BE71-294F-DF2F611D9DD4}"/>
              </a:ext>
            </a:extLst>
          </p:cNvPr>
          <p:cNvSpPr txBox="1"/>
          <p:nvPr/>
        </p:nvSpPr>
        <p:spPr>
          <a:xfrm>
            <a:off x="2904424" y="2538193"/>
            <a:ext cx="6963876" cy="2585323"/>
          </a:xfrm>
          <a:prstGeom prst="rect">
            <a:avLst/>
          </a:prstGeom>
          <a:noFill/>
        </p:spPr>
        <p:txBody>
          <a:bodyPr wrap="square">
            <a:spAutoFit/>
          </a:bodyPr>
          <a:lstStyle/>
          <a:p>
            <a:pPr marL="0" indent="0" fontAlgn="base">
              <a:buNone/>
            </a:pPr>
            <a:r>
              <a:rPr lang="en-US" sz="1800" b="1" i="0" u="none" strike="noStrike" dirty="0">
                <a:solidFill>
                  <a:schemeClr val="bg1"/>
                </a:solidFill>
                <a:effectLst/>
                <a:latin typeface="Arial" panose="020B0604020202020204" pitchFamily="34" charset="0"/>
                <a:cs typeface="Arial" panose="020B0604020202020204" pitchFamily="34" charset="0"/>
              </a:rPr>
              <a:t>Fire regulations say that all </a:t>
            </a:r>
            <a:r>
              <a:rPr lang="en-US" sz="1800" b="1" i="0" u="none" strike="noStrike" dirty="0" err="1">
                <a:solidFill>
                  <a:schemeClr val="bg1"/>
                </a:solidFill>
                <a:effectLst/>
                <a:latin typeface="Arial" panose="020B0604020202020204" pitchFamily="34" charset="0"/>
                <a:cs typeface="Arial" panose="020B0604020202020204" pitchFamily="34" charset="0"/>
              </a:rPr>
              <a:t>organisations</a:t>
            </a:r>
            <a:r>
              <a:rPr lang="en-US" sz="1800" b="1" i="0" u="none" strike="noStrike" dirty="0">
                <a:solidFill>
                  <a:schemeClr val="bg1"/>
                </a:solidFill>
                <a:effectLst/>
                <a:latin typeface="Arial" panose="020B0604020202020204" pitchFamily="34" charset="0"/>
                <a:cs typeface="Arial" panose="020B0604020202020204" pitchFamily="34" charset="0"/>
              </a:rPr>
              <a:t> should:</a:t>
            </a:r>
          </a:p>
          <a:p>
            <a:pPr marL="0" indent="0" fontAlgn="base">
              <a:buNone/>
            </a:pPr>
            <a:endParaRPr lang="en-US" sz="1800" b="1" i="0" u="none" strike="noStrike" dirty="0">
              <a:solidFill>
                <a:schemeClr val="bg1"/>
              </a:solidFill>
              <a:effectLst/>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US" sz="1800" b="1" i="0" u="none" strike="noStrike" dirty="0">
                <a:solidFill>
                  <a:schemeClr val="bg1"/>
                </a:solidFill>
                <a:effectLst/>
                <a:latin typeface="Arial" panose="020B0604020202020204" pitchFamily="34" charset="0"/>
                <a:cs typeface="Arial" panose="020B0604020202020204" pitchFamily="34" charset="0"/>
              </a:rPr>
              <a:t>Carry out regular and timely fire risk assessments</a:t>
            </a:r>
          </a:p>
          <a:p>
            <a:pPr marL="285750" indent="-285750" fontAlgn="base">
              <a:buFont typeface="Arial" panose="020B0604020202020204" pitchFamily="34" charset="0"/>
              <a:buChar char="•"/>
            </a:pPr>
            <a:r>
              <a:rPr lang="en-US" sz="1800" b="1" i="0" u="none" strike="noStrike" dirty="0">
                <a:solidFill>
                  <a:schemeClr val="bg1"/>
                </a:solidFill>
                <a:effectLst/>
                <a:latin typeface="Arial" panose="020B0604020202020204" pitchFamily="34" charset="0"/>
                <a:cs typeface="Arial" panose="020B0604020202020204" pitchFamily="34" charset="0"/>
              </a:rPr>
              <a:t>Ensure that their staff and volunteers know where the fire exits are and that they are familiar with the evacuation protocol</a:t>
            </a:r>
          </a:p>
          <a:p>
            <a:pPr marL="285750" indent="-285750" fontAlgn="base">
              <a:buFont typeface="Arial" panose="020B0604020202020204" pitchFamily="34" charset="0"/>
              <a:buChar char="•"/>
            </a:pPr>
            <a:r>
              <a:rPr lang="en-US" sz="1800" b="1" i="0" u="none" strike="noStrike" dirty="0">
                <a:solidFill>
                  <a:schemeClr val="bg1"/>
                </a:solidFill>
                <a:effectLst/>
                <a:latin typeface="Arial" panose="020B0604020202020204" pitchFamily="34" charset="0"/>
                <a:cs typeface="Arial" panose="020B0604020202020204" pitchFamily="34" charset="0"/>
              </a:rPr>
              <a:t>Ensure that their staff and volunteers </a:t>
            </a:r>
            <a:r>
              <a:rPr lang="en-US" sz="1800" b="1" i="0" u="none" strike="noStrike" dirty="0" err="1">
                <a:solidFill>
                  <a:schemeClr val="bg1"/>
                </a:solidFill>
                <a:effectLst/>
                <a:latin typeface="Arial" panose="020B0604020202020204" pitchFamily="34" charset="0"/>
                <a:cs typeface="Arial" panose="020B0604020202020204" pitchFamily="34" charset="0"/>
              </a:rPr>
              <a:t>familiarise</a:t>
            </a:r>
            <a:r>
              <a:rPr lang="en-US" sz="1800" b="1" i="0" u="none" strike="noStrike" dirty="0">
                <a:solidFill>
                  <a:schemeClr val="bg1"/>
                </a:solidFill>
                <a:effectLst/>
                <a:latin typeface="Arial" panose="020B0604020202020204" pitchFamily="34" charset="0"/>
                <a:cs typeface="Arial" panose="020B0604020202020204" pitchFamily="34" charset="0"/>
              </a:rPr>
              <a:t> themselves with the </a:t>
            </a:r>
            <a:r>
              <a:rPr lang="en-US" sz="1800" b="1" i="0" u="none" strike="noStrike" dirty="0" err="1">
                <a:solidFill>
                  <a:schemeClr val="bg1"/>
                </a:solidFill>
                <a:effectLst/>
                <a:latin typeface="Arial" panose="020B0604020202020204" pitchFamily="34" charset="0"/>
                <a:cs typeface="Arial" panose="020B0604020202020204" pitchFamily="34" charset="0"/>
              </a:rPr>
              <a:t>organisation’s</a:t>
            </a:r>
            <a:r>
              <a:rPr lang="en-US" sz="1800" b="1" i="0" u="none" strike="noStrike" dirty="0">
                <a:solidFill>
                  <a:schemeClr val="bg1"/>
                </a:solidFill>
                <a:effectLst/>
                <a:latin typeface="Arial" panose="020B0604020202020204" pitchFamily="34" charset="0"/>
                <a:cs typeface="Arial" panose="020B0604020202020204" pitchFamily="34" charset="0"/>
              </a:rPr>
              <a:t> fire safety policy and fire risk assessment</a:t>
            </a:r>
          </a:p>
        </p:txBody>
      </p:sp>
    </p:spTree>
    <p:extLst>
      <p:ext uri="{BB962C8B-B14F-4D97-AF65-F5344CB8AC3E}">
        <p14:creationId xmlns:p14="http://schemas.microsoft.com/office/powerpoint/2010/main" val="57982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4">
            <a:extLst>
              <a:ext uri="{FF2B5EF4-FFF2-40B4-BE49-F238E27FC236}">
                <a16:creationId xmlns:a16="http://schemas.microsoft.com/office/drawing/2014/main" id="{D4F58F81-945B-3AF9-2909-4474003E453A}"/>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a:latin typeface="+mj-lt"/>
                <a:ea typeface="+mj-ea"/>
                <a:cs typeface="+mj-cs"/>
              </a:rPr>
              <a:t>Reducing the risk of fire</a:t>
            </a:r>
          </a:p>
        </p:txBody>
      </p:sp>
      <p:sp>
        <p:nvSpPr>
          <p:cNvPr id="5" name="Slide Number Placeholder 4">
            <a:extLst>
              <a:ext uri="{FF2B5EF4-FFF2-40B4-BE49-F238E27FC236}">
                <a16:creationId xmlns:a16="http://schemas.microsoft.com/office/drawing/2014/main" id="{4461D84C-3BAD-DCA9-DE79-0052EA9C4BE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6</a:t>
            </a:fld>
            <a:endParaRPr lang="en-US"/>
          </a:p>
        </p:txBody>
      </p:sp>
      <p:pic>
        <p:nvPicPr>
          <p:cNvPr id="13" name="Content Placeholder 12">
            <a:extLst>
              <a:ext uri="{FF2B5EF4-FFF2-40B4-BE49-F238E27FC236}">
                <a16:creationId xmlns:a16="http://schemas.microsoft.com/office/drawing/2014/main" id="{BABD6A1E-94BD-FB65-F1A1-20672B4AB20F}"/>
              </a:ext>
            </a:extLst>
          </p:cNvPr>
          <p:cNvPicPr>
            <a:picLocks noGrp="1" noChangeAspect="1"/>
          </p:cNvPicPr>
          <p:nvPr>
            <p:ph type="pic" sz="quarter" idx="13"/>
          </p:nvPr>
        </p:nvPicPr>
        <p:blipFill rotWithShape="1">
          <a:blip r:embed="rId2"/>
          <a:srcRect l="15916" r="23083" b="-1"/>
          <a:stretch/>
        </p:blipFill>
        <p:spPr>
          <a:xfrm>
            <a:off x="6795772" y="1870129"/>
            <a:ext cx="1430337" cy="1430337"/>
          </a:xfrm>
          <a:noFill/>
        </p:spPr>
      </p:pic>
      <p:pic>
        <p:nvPicPr>
          <p:cNvPr id="16" name="Content Placeholder 15">
            <a:extLst>
              <a:ext uri="{FF2B5EF4-FFF2-40B4-BE49-F238E27FC236}">
                <a16:creationId xmlns:a16="http://schemas.microsoft.com/office/drawing/2014/main" id="{BB384BBF-3E51-7FDD-2D45-1EFEFCBF299E}"/>
              </a:ext>
            </a:extLst>
          </p:cNvPr>
          <p:cNvPicPr>
            <a:picLocks noGrp="1" noChangeAspect="1"/>
          </p:cNvPicPr>
          <p:nvPr>
            <p:ph type="pic" sz="quarter" idx="14"/>
          </p:nvPr>
        </p:nvPicPr>
        <p:blipFill rotWithShape="1">
          <a:blip r:embed="rId3"/>
          <a:srcRect l="30047" r="3696" b="-9"/>
          <a:stretch/>
        </p:blipFill>
        <p:spPr>
          <a:xfrm>
            <a:off x="9648155" y="1848535"/>
            <a:ext cx="1430337" cy="1430337"/>
          </a:xfrm>
          <a:noFill/>
        </p:spPr>
      </p:pic>
      <p:sp>
        <p:nvSpPr>
          <p:cNvPr id="24" name="Content Placeholder 2">
            <a:extLst>
              <a:ext uri="{FF2B5EF4-FFF2-40B4-BE49-F238E27FC236}">
                <a16:creationId xmlns:a16="http://schemas.microsoft.com/office/drawing/2014/main" id="{DBE77506-488E-5311-8244-6AACCE8405BD}"/>
              </a:ext>
            </a:extLst>
          </p:cNvPr>
          <p:cNvSpPr txBox="1">
            <a:spLocks/>
          </p:cNvSpPr>
          <p:nvPr/>
        </p:nvSpPr>
        <p:spPr>
          <a:xfrm>
            <a:off x="570048" y="4156022"/>
            <a:ext cx="2588705" cy="1749005"/>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00000"/>
              </a:lnSpc>
              <a:spcAft>
                <a:spcPts val="600"/>
              </a:spcAft>
              <a:buNone/>
            </a:pPr>
            <a:r>
              <a:rPr lang="en-US" sz="1400" dirty="0"/>
              <a:t>Keep fire doors closed, they must NOT be wedged open</a:t>
            </a:r>
          </a:p>
          <a:p>
            <a:pPr fontAlgn="base">
              <a:spcAft>
                <a:spcPts val="600"/>
              </a:spcAft>
            </a:pPr>
            <a:endParaRPr lang="en-US" sz="1400" b="1" kern="1200" dirty="0">
              <a:latin typeface="+mn-lt"/>
              <a:ea typeface="+mn-ea"/>
              <a:cs typeface="+mn-cs"/>
            </a:endParaRPr>
          </a:p>
        </p:txBody>
      </p:sp>
      <p:sp>
        <p:nvSpPr>
          <p:cNvPr id="33" name="Content Placeholder 8">
            <a:extLst>
              <a:ext uri="{FF2B5EF4-FFF2-40B4-BE49-F238E27FC236}">
                <a16:creationId xmlns:a16="http://schemas.microsoft.com/office/drawing/2014/main" id="{8D80ED2C-E4AC-3182-4FCD-6971CA1CA36A}"/>
              </a:ext>
            </a:extLst>
          </p:cNvPr>
          <p:cNvSpPr>
            <a:spLocks noGrp="1"/>
          </p:cNvSpPr>
          <p:nvPr>
            <p:ph idx="17"/>
          </p:nvPr>
        </p:nvSpPr>
        <p:spPr>
          <a:xfrm>
            <a:off x="524454" y="3539268"/>
            <a:ext cx="2588705" cy="495389"/>
          </a:xfrm>
        </p:spPr>
        <p:txBody>
          <a:bodyPr/>
          <a:lstStyle/>
          <a:p>
            <a:endParaRPr lang="en-US" sz="1600" b="1" dirty="0"/>
          </a:p>
          <a:p>
            <a:r>
              <a:rPr lang="en-US" sz="1600" b="1" dirty="0"/>
              <a:t>Fire doors</a:t>
            </a:r>
          </a:p>
          <a:p>
            <a:endParaRPr lang="en-US" dirty="0"/>
          </a:p>
        </p:txBody>
      </p:sp>
      <p:sp>
        <p:nvSpPr>
          <p:cNvPr id="20" name="Content Placeholder 2">
            <a:extLst>
              <a:ext uri="{FF2B5EF4-FFF2-40B4-BE49-F238E27FC236}">
                <a16:creationId xmlns:a16="http://schemas.microsoft.com/office/drawing/2014/main" id="{1D93AF0B-A0F6-DAA6-7542-40D217ECF522}"/>
              </a:ext>
            </a:extLst>
          </p:cNvPr>
          <p:cNvSpPr txBox="1">
            <a:spLocks/>
          </p:cNvSpPr>
          <p:nvPr/>
        </p:nvSpPr>
        <p:spPr>
          <a:xfrm>
            <a:off x="3425478" y="4156022"/>
            <a:ext cx="2588705" cy="1749005"/>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600"/>
              </a:spcAft>
              <a:buNone/>
            </a:pPr>
            <a:r>
              <a:rPr lang="en-US" sz="1400" dirty="0"/>
              <a:t>Fire alarms alert people when smoke or heat is detected</a:t>
            </a:r>
          </a:p>
          <a:p>
            <a:pPr marL="0" indent="0" algn="ctr" fontAlgn="base">
              <a:spcAft>
                <a:spcPts val="600"/>
              </a:spcAft>
              <a:buNone/>
            </a:pPr>
            <a:endParaRPr lang="en-US" sz="1200" kern="1200" dirty="0">
              <a:latin typeface="+mn-lt"/>
              <a:ea typeface="+mn-ea"/>
              <a:cs typeface="+mn-cs"/>
            </a:endParaRPr>
          </a:p>
        </p:txBody>
      </p:sp>
      <p:sp>
        <p:nvSpPr>
          <p:cNvPr id="35" name="Content Placeholder 11">
            <a:extLst>
              <a:ext uri="{FF2B5EF4-FFF2-40B4-BE49-F238E27FC236}">
                <a16:creationId xmlns:a16="http://schemas.microsoft.com/office/drawing/2014/main" id="{B5E6943B-07EC-8823-3502-C255FBC0A1ED}"/>
              </a:ext>
            </a:extLst>
          </p:cNvPr>
          <p:cNvSpPr>
            <a:spLocks noGrp="1"/>
          </p:cNvSpPr>
          <p:nvPr>
            <p:ph idx="20"/>
          </p:nvPr>
        </p:nvSpPr>
        <p:spPr>
          <a:xfrm>
            <a:off x="6216589" y="4185655"/>
            <a:ext cx="2588705" cy="1749005"/>
          </a:xfrm>
        </p:spPr>
        <p:txBody>
          <a:bodyPr/>
          <a:lstStyle/>
          <a:p>
            <a:r>
              <a:rPr lang="en-US" sz="1400" i="0" u="none" strike="noStrike" kern="1200" dirty="0">
                <a:effectLst/>
                <a:latin typeface="+mn-lt"/>
                <a:ea typeface="+mn-ea"/>
                <a:cs typeface="+mn-cs"/>
              </a:rPr>
              <a:t>Fire signs are designed and used to meet fire safety needs and help ensure you comply with current legislation. Legislation states that "all premises should clearly mark emergency exits and escape routes“.</a:t>
            </a:r>
            <a:endParaRPr lang="en-US" sz="1400" kern="1200" dirty="0">
              <a:latin typeface="+mn-lt"/>
              <a:ea typeface="+mn-ea"/>
              <a:cs typeface="+mn-cs"/>
            </a:endParaRPr>
          </a:p>
          <a:p>
            <a:endParaRPr lang="en-US" dirty="0"/>
          </a:p>
        </p:txBody>
      </p:sp>
      <p:sp>
        <p:nvSpPr>
          <p:cNvPr id="37" name="Content Placeholder 12">
            <a:extLst>
              <a:ext uri="{FF2B5EF4-FFF2-40B4-BE49-F238E27FC236}">
                <a16:creationId xmlns:a16="http://schemas.microsoft.com/office/drawing/2014/main" id="{01A893F9-47A1-86C2-F8F4-12C392218B6C}"/>
              </a:ext>
            </a:extLst>
          </p:cNvPr>
          <p:cNvSpPr>
            <a:spLocks noGrp="1"/>
          </p:cNvSpPr>
          <p:nvPr>
            <p:ph idx="21"/>
          </p:nvPr>
        </p:nvSpPr>
        <p:spPr>
          <a:xfrm>
            <a:off x="6230236" y="3508249"/>
            <a:ext cx="2588705" cy="495389"/>
          </a:xfrm>
        </p:spPr>
        <p:txBody>
          <a:bodyPr/>
          <a:lstStyle/>
          <a:p>
            <a:endParaRPr lang="en-US" sz="1600" b="1" kern="1200" dirty="0">
              <a:latin typeface="+mn-lt"/>
              <a:ea typeface="+mn-ea"/>
              <a:cs typeface="+mn-cs"/>
            </a:endParaRPr>
          </a:p>
          <a:p>
            <a:r>
              <a:rPr lang="en-US" sz="1600" b="1" kern="1200" dirty="0">
                <a:ea typeface="+mn-ea"/>
                <a:cs typeface="+mn-cs"/>
              </a:rPr>
              <a:t>Fire signage</a:t>
            </a:r>
          </a:p>
          <a:p>
            <a:endParaRPr lang="en-US" dirty="0"/>
          </a:p>
        </p:txBody>
      </p:sp>
      <p:sp>
        <p:nvSpPr>
          <p:cNvPr id="39" name="Content Placeholder 13">
            <a:extLst>
              <a:ext uri="{FF2B5EF4-FFF2-40B4-BE49-F238E27FC236}">
                <a16:creationId xmlns:a16="http://schemas.microsoft.com/office/drawing/2014/main" id="{59670D6B-793C-F00F-6BF2-25DE1E2F4613}"/>
              </a:ext>
            </a:extLst>
          </p:cNvPr>
          <p:cNvSpPr>
            <a:spLocks noGrp="1"/>
          </p:cNvSpPr>
          <p:nvPr>
            <p:ph idx="22"/>
          </p:nvPr>
        </p:nvSpPr>
        <p:spPr>
          <a:xfrm>
            <a:off x="9078843" y="4185656"/>
            <a:ext cx="2588705" cy="1749005"/>
          </a:xfrm>
        </p:spPr>
        <p:txBody>
          <a:bodyPr/>
          <a:lstStyle/>
          <a:p>
            <a:r>
              <a:rPr lang="en-US" sz="1400" i="0" u="none" strike="noStrike" kern="1200" dirty="0">
                <a:effectLst/>
                <a:latin typeface="+mn-lt"/>
                <a:ea typeface="+mn-ea"/>
                <a:cs typeface="+mn-cs"/>
              </a:rPr>
              <a:t>Emergency escape lighting is part of an emergency lighting system that provides illumination for the safety of people leaving a location.</a:t>
            </a:r>
            <a:endParaRPr lang="en-US" sz="1400" kern="1200" dirty="0">
              <a:latin typeface="+mn-lt"/>
              <a:ea typeface="+mn-ea"/>
              <a:cs typeface="+mn-cs"/>
            </a:endParaRPr>
          </a:p>
          <a:p>
            <a:endParaRPr lang="en-US" dirty="0"/>
          </a:p>
        </p:txBody>
      </p:sp>
      <p:sp>
        <p:nvSpPr>
          <p:cNvPr id="41" name="Content Placeholder 14">
            <a:extLst>
              <a:ext uri="{FF2B5EF4-FFF2-40B4-BE49-F238E27FC236}">
                <a16:creationId xmlns:a16="http://schemas.microsoft.com/office/drawing/2014/main" id="{35D8FD7C-7E92-80EC-EEC3-E223DE56FD26}"/>
              </a:ext>
            </a:extLst>
          </p:cNvPr>
          <p:cNvSpPr>
            <a:spLocks noGrp="1"/>
          </p:cNvSpPr>
          <p:nvPr>
            <p:ph idx="23"/>
          </p:nvPr>
        </p:nvSpPr>
        <p:spPr>
          <a:xfrm>
            <a:off x="9078843" y="3664578"/>
            <a:ext cx="2588705" cy="495389"/>
          </a:xfrm>
        </p:spPr>
        <p:txBody>
          <a:bodyPr/>
          <a:lstStyle/>
          <a:p>
            <a:endParaRPr lang="en-US" sz="1600" b="1" kern="1200" dirty="0">
              <a:latin typeface="+mn-lt"/>
              <a:ea typeface="+mn-ea"/>
              <a:cs typeface="+mn-cs"/>
            </a:endParaRPr>
          </a:p>
          <a:p>
            <a:r>
              <a:rPr lang="en-US" sz="1600" b="1" kern="1200" dirty="0">
                <a:ea typeface="+mn-ea"/>
                <a:cs typeface="+mn-cs"/>
              </a:rPr>
              <a:t>Emergency escape lighting</a:t>
            </a:r>
          </a:p>
          <a:p>
            <a:endParaRPr lang="en-US" dirty="0"/>
          </a:p>
        </p:txBody>
      </p:sp>
      <p:pic>
        <p:nvPicPr>
          <p:cNvPr id="2" name="Content Placeholder 12" descr="A close-up of a sign&#10;&#10;Description automatically generated">
            <a:extLst>
              <a:ext uri="{FF2B5EF4-FFF2-40B4-BE49-F238E27FC236}">
                <a16:creationId xmlns:a16="http://schemas.microsoft.com/office/drawing/2014/main" id="{D010068F-8FFC-7348-40D7-11522F2725B0}"/>
              </a:ext>
            </a:extLst>
          </p:cNvPr>
          <p:cNvPicPr>
            <a:picLocks noGrp="1" noChangeAspect="1"/>
          </p:cNvPicPr>
          <p:nvPr>
            <p:ph type="pic" sz="quarter" idx="15"/>
          </p:nvPr>
        </p:nvPicPr>
        <p:blipFill>
          <a:blip r:embed="rId4"/>
          <a:srcRect l="12598" r="12598"/>
          <a:stretch>
            <a:fillRect/>
          </a:stretch>
        </p:blipFill>
        <p:spPr>
          <a:xfrm>
            <a:off x="1113508" y="1842515"/>
            <a:ext cx="1430337" cy="1430338"/>
          </a:xfrm>
        </p:spPr>
      </p:pic>
      <p:pic>
        <p:nvPicPr>
          <p:cNvPr id="3" name="Content Placeholder 15" descr="A red and black fire alarm&#10;&#10;Description automatically generated">
            <a:extLst>
              <a:ext uri="{FF2B5EF4-FFF2-40B4-BE49-F238E27FC236}">
                <a16:creationId xmlns:a16="http://schemas.microsoft.com/office/drawing/2014/main" id="{8737A88D-7978-5E7F-967E-B15971B12FE0}"/>
              </a:ext>
            </a:extLst>
          </p:cNvPr>
          <p:cNvPicPr>
            <a:picLocks noGrp="1" noChangeAspect="1"/>
          </p:cNvPicPr>
          <p:nvPr>
            <p:ph type="pic" sz="quarter" idx="16"/>
          </p:nvPr>
        </p:nvPicPr>
        <p:blipFill>
          <a:blip r:embed="rId5"/>
          <a:srcRect/>
          <a:stretch>
            <a:fillRect/>
          </a:stretch>
        </p:blipFill>
        <p:spPr>
          <a:xfrm>
            <a:off x="3954639" y="1831442"/>
            <a:ext cx="1430338" cy="1430338"/>
          </a:xfrm>
        </p:spPr>
      </p:pic>
      <p:sp>
        <p:nvSpPr>
          <p:cNvPr id="7" name="Content Placeholder 8">
            <a:extLst>
              <a:ext uri="{FF2B5EF4-FFF2-40B4-BE49-F238E27FC236}">
                <a16:creationId xmlns:a16="http://schemas.microsoft.com/office/drawing/2014/main" id="{E6A0A8ED-2B71-6CB4-DD3E-A2AC0178203B}"/>
              </a:ext>
            </a:extLst>
          </p:cNvPr>
          <p:cNvSpPr txBox="1">
            <a:spLocks/>
          </p:cNvSpPr>
          <p:nvPr/>
        </p:nvSpPr>
        <p:spPr>
          <a:xfrm>
            <a:off x="3367982" y="3539266"/>
            <a:ext cx="2588705" cy="495389"/>
          </a:xfrm>
          <a:prstGeom prst="rect">
            <a:avLst/>
          </a:prstGeom>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cap="all" baseline="0">
                <a:solidFill>
                  <a:srgbClr val="0D1D5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dirty="0"/>
              <a:t>Fire ALARM</a:t>
            </a:r>
          </a:p>
          <a:p>
            <a:endParaRPr lang="en-US" dirty="0"/>
          </a:p>
        </p:txBody>
      </p:sp>
    </p:spTree>
    <p:extLst>
      <p:ext uri="{BB962C8B-B14F-4D97-AF65-F5344CB8AC3E}">
        <p14:creationId xmlns:p14="http://schemas.microsoft.com/office/powerpoint/2010/main" val="280373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61D84C-3BAD-DCA9-DE79-0052EA9C4BE8}"/>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7</a:t>
            </a:fld>
            <a:endParaRPr lang="en-US" noProof="0"/>
          </a:p>
        </p:txBody>
      </p:sp>
      <p:pic>
        <p:nvPicPr>
          <p:cNvPr id="13" name="Content Placeholder 12">
            <a:extLst>
              <a:ext uri="{FF2B5EF4-FFF2-40B4-BE49-F238E27FC236}">
                <a16:creationId xmlns:a16="http://schemas.microsoft.com/office/drawing/2014/main" id="{BABD6A1E-94BD-FB65-F1A1-20672B4AB20F}"/>
              </a:ext>
            </a:extLst>
          </p:cNvPr>
          <p:cNvPicPr>
            <a:picLocks noGrp="1" noChangeAspect="1"/>
          </p:cNvPicPr>
          <p:nvPr>
            <p:ph sz="half" idx="1"/>
          </p:nvPr>
        </p:nvPicPr>
        <p:blipFill>
          <a:blip r:embed="rId3"/>
          <a:srcRect/>
          <a:stretch/>
        </p:blipFill>
        <p:spPr>
          <a:xfrm>
            <a:off x="7257413" y="3251863"/>
            <a:ext cx="2476184" cy="2468224"/>
          </a:xfrm>
        </p:spPr>
      </p:pic>
      <p:pic>
        <p:nvPicPr>
          <p:cNvPr id="16" name="Content Placeholder 15">
            <a:extLst>
              <a:ext uri="{FF2B5EF4-FFF2-40B4-BE49-F238E27FC236}">
                <a16:creationId xmlns:a16="http://schemas.microsoft.com/office/drawing/2014/main" id="{BB384BBF-3E51-7FDD-2D45-1EFEFCBF299E}"/>
              </a:ext>
            </a:extLst>
          </p:cNvPr>
          <p:cNvPicPr>
            <a:picLocks noGrp="1" noChangeAspect="1"/>
          </p:cNvPicPr>
          <p:nvPr>
            <p:ph sz="half" idx="2"/>
          </p:nvPr>
        </p:nvPicPr>
        <p:blipFill>
          <a:blip r:embed="rId4"/>
          <a:srcRect/>
          <a:stretch/>
        </p:blipFill>
        <p:spPr>
          <a:xfrm>
            <a:off x="1899576" y="3243903"/>
            <a:ext cx="2476184" cy="2476184"/>
          </a:xfrm>
        </p:spPr>
      </p:pic>
      <p:sp>
        <p:nvSpPr>
          <p:cNvPr id="23" name="Title 4">
            <a:extLst>
              <a:ext uri="{FF2B5EF4-FFF2-40B4-BE49-F238E27FC236}">
                <a16:creationId xmlns:a16="http://schemas.microsoft.com/office/drawing/2014/main" id="{D4F58F81-945B-3AF9-2909-4474003E453A}"/>
              </a:ext>
            </a:extLst>
          </p:cNvPr>
          <p:cNvSpPr>
            <a:spLocks noGrp="1"/>
          </p:cNvSpPr>
          <p:nvPr>
            <p:ph type="title"/>
          </p:nvPr>
        </p:nvSpPr>
        <p:spPr>
          <a:xfrm>
            <a:off x="515938" y="246621"/>
            <a:ext cx="11150600" cy="920336"/>
          </a:xfrm>
        </p:spPr>
        <p:txBody>
          <a:bodyPr/>
          <a:lstStyle/>
          <a:p>
            <a:r>
              <a:rPr lang="en-US" dirty="0"/>
              <a:t>Reducing the risk of fire</a:t>
            </a:r>
          </a:p>
        </p:txBody>
      </p:sp>
      <p:sp>
        <p:nvSpPr>
          <p:cNvPr id="11" name="Subtitle 2">
            <a:extLst>
              <a:ext uri="{FF2B5EF4-FFF2-40B4-BE49-F238E27FC236}">
                <a16:creationId xmlns:a16="http://schemas.microsoft.com/office/drawing/2014/main" id="{4689B268-8687-2E12-B5E3-361473D12CFF}"/>
              </a:ext>
            </a:extLst>
          </p:cNvPr>
          <p:cNvSpPr txBox="1">
            <a:spLocks/>
          </p:cNvSpPr>
          <p:nvPr/>
        </p:nvSpPr>
        <p:spPr>
          <a:xfrm>
            <a:off x="513600" y="1161804"/>
            <a:ext cx="11152937" cy="284485"/>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kern="1600" dirty="0"/>
              <a:t>What can be done to reduce the risk of fire?</a:t>
            </a:r>
          </a:p>
        </p:txBody>
      </p:sp>
      <p:sp>
        <p:nvSpPr>
          <p:cNvPr id="20" name="Content Placeholder 2">
            <a:extLst>
              <a:ext uri="{FF2B5EF4-FFF2-40B4-BE49-F238E27FC236}">
                <a16:creationId xmlns:a16="http://schemas.microsoft.com/office/drawing/2014/main" id="{1D93AF0B-A0F6-DAA6-7542-40D217ECF522}"/>
              </a:ext>
            </a:extLst>
          </p:cNvPr>
          <p:cNvSpPr txBox="1">
            <a:spLocks/>
          </p:cNvSpPr>
          <p:nvPr/>
        </p:nvSpPr>
        <p:spPr>
          <a:xfrm>
            <a:off x="6090068" y="1695136"/>
            <a:ext cx="4810875" cy="11610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lnSpc>
                <a:spcPct val="100000"/>
              </a:lnSpc>
              <a:spcAft>
                <a:spcPts val="600"/>
              </a:spcAft>
              <a:buNone/>
            </a:pPr>
            <a:r>
              <a:rPr lang="en-US" sz="1800" b="1" dirty="0"/>
              <a:t>Evacuation procedures</a:t>
            </a:r>
          </a:p>
          <a:p>
            <a:pPr marL="0" indent="0" algn="ctr" fontAlgn="base">
              <a:buNone/>
            </a:pPr>
            <a:r>
              <a:rPr lang="en-US" sz="1200" dirty="0">
                <a:cs typeface="Arial" panose="020B0604020202020204" pitchFamily="34" charset="0"/>
              </a:rPr>
              <a:t>You will be given information about local fire evacuation procedures on your induction. </a:t>
            </a:r>
          </a:p>
          <a:p>
            <a:pPr marL="0" indent="0" algn="ctr" fontAlgn="base">
              <a:buNone/>
            </a:pPr>
            <a:r>
              <a:rPr lang="en-US" sz="1200" dirty="0">
                <a:cs typeface="Arial" panose="020B0604020202020204" pitchFamily="34" charset="0"/>
              </a:rPr>
              <a:t>Each </a:t>
            </a:r>
            <a:r>
              <a:rPr lang="en-US" sz="1200" dirty="0" err="1">
                <a:cs typeface="Arial" panose="020B0604020202020204" pitchFamily="34" charset="0"/>
              </a:rPr>
              <a:t>organisation</a:t>
            </a:r>
            <a:r>
              <a:rPr lang="en-US" sz="1200" dirty="0">
                <a:cs typeface="Arial" panose="020B0604020202020204" pitchFamily="34" charset="0"/>
              </a:rPr>
              <a:t> will have a specific evacuation plan.</a:t>
            </a:r>
            <a:endParaRPr lang="en-GB" sz="1200" dirty="0">
              <a:cs typeface="Arial" panose="020B0604020202020204" pitchFamily="34" charset="0"/>
            </a:endParaRPr>
          </a:p>
          <a:p>
            <a:pPr marL="0" indent="0" algn="ctr" fontAlgn="base">
              <a:lnSpc>
                <a:spcPct val="100000"/>
              </a:lnSpc>
              <a:spcAft>
                <a:spcPts val="600"/>
              </a:spcAft>
              <a:buNone/>
            </a:pPr>
            <a:endParaRPr lang="en-US" sz="1200" dirty="0"/>
          </a:p>
        </p:txBody>
      </p:sp>
      <p:sp>
        <p:nvSpPr>
          <p:cNvPr id="24" name="Content Placeholder 2">
            <a:extLst>
              <a:ext uri="{FF2B5EF4-FFF2-40B4-BE49-F238E27FC236}">
                <a16:creationId xmlns:a16="http://schemas.microsoft.com/office/drawing/2014/main" id="{DBE77506-488E-5311-8244-6AACCE8405BD}"/>
              </a:ext>
            </a:extLst>
          </p:cNvPr>
          <p:cNvSpPr txBox="1">
            <a:spLocks/>
          </p:cNvSpPr>
          <p:nvPr/>
        </p:nvSpPr>
        <p:spPr>
          <a:xfrm>
            <a:off x="970732" y="1750063"/>
            <a:ext cx="4333872" cy="1299920"/>
          </a:xfrm>
          <a:prstGeom prst="rect">
            <a:avLst/>
          </a:prstGeom>
        </p:spPr>
        <p:txBody>
          <a:bodyPr vert="horz" lIns="0" tIns="0" rIns="0" bIns="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Aft>
                <a:spcPts val="600"/>
              </a:spcAft>
            </a:pPr>
            <a:r>
              <a:rPr lang="en-US" sz="3300" b="1" dirty="0"/>
              <a:t>Fire fighting equipment</a:t>
            </a:r>
          </a:p>
          <a:p>
            <a:pPr fontAlgn="base">
              <a:lnSpc>
                <a:spcPct val="100000"/>
              </a:lnSpc>
              <a:spcAft>
                <a:spcPts val="600"/>
              </a:spcAft>
            </a:pPr>
            <a:r>
              <a:rPr lang="en-US" sz="2200" i="0" u="none" strike="noStrike" dirty="0">
                <a:effectLst/>
                <a:cs typeface="Arial" panose="020B0604020202020204" pitchFamily="34" charset="0"/>
              </a:rPr>
              <a:t>Fire fighting equipment is available to use at the scene of a fire. </a:t>
            </a:r>
          </a:p>
          <a:p>
            <a:pPr fontAlgn="base">
              <a:lnSpc>
                <a:spcPct val="100000"/>
              </a:lnSpc>
              <a:spcAft>
                <a:spcPts val="600"/>
              </a:spcAft>
            </a:pPr>
            <a:r>
              <a:rPr lang="en-US" sz="2200" i="0" u="none" strike="noStrike" dirty="0">
                <a:effectLst/>
                <a:cs typeface="Arial" panose="020B0604020202020204" pitchFamily="34" charset="0"/>
              </a:rPr>
              <a:t>There are a number of different kinds of extinguisher available depending on the location.</a:t>
            </a:r>
          </a:p>
          <a:p>
            <a:pPr fontAlgn="base">
              <a:lnSpc>
                <a:spcPct val="100000"/>
              </a:lnSpc>
              <a:spcAft>
                <a:spcPts val="600"/>
              </a:spcAft>
            </a:pPr>
            <a:endParaRPr lang="en-US" sz="1800" b="1" dirty="0"/>
          </a:p>
        </p:txBody>
      </p:sp>
    </p:spTree>
    <p:extLst>
      <p:ext uri="{BB962C8B-B14F-4D97-AF65-F5344CB8AC3E}">
        <p14:creationId xmlns:p14="http://schemas.microsoft.com/office/powerpoint/2010/main" val="429471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8</a:t>
            </a:fld>
            <a:endParaRPr lang="en-US"/>
          </a:p>
        </p:txBody>
      </p:sp>
      <p:sp>
        <p:nvSpPr>
          <p:cNvPr id="14" name="Title 2">
            <a:extLst>
              <a:ext uri="{FF2B5EF4-FFF2-40B4-BE49-F238E27FC236}">
                <a16:creationId xmlns:a16="http://schemas.microsoft.com/office/drawing/2014/main" id="{B4208D2C-2198-783F-FF61-47B5BABC4D31}"/>
              </a:ext>
            </a:extLst>
          </p:cNvPr>
          <p:cNvSpPr>
            <a:spLocks noGrp="1"/>
          </p:cNvSpPr>
          <p:nvPr>
            <p:ph type="title"/>
          </p:nvPr>
        </p:nvSpPr>
        <p:spPr>
          <a:xfrm>
            <a:off x="839788" y="457200"/>
            <a:ext cx="3932237" cy="1600200"/>
          </a:xfrm>
        </p:spPr>
        <p:txBody>
          <a:bodyPr/>
          <a:lstStyle/>
          <a:p>
            <a:r>
              <a:rPr lang="en-US" dirty="0"/>
              <a:t>IN THE EVENT OF A FIRE</a:t>
            </a:r>
          </a:p>
        </p:txBody>
      </p:sp>
      <p:sp>
        <p:nvSpPr>
          <p:cNvPr id="8" name="Title 1">
            <a:extLst>
              <a:ext uri="{FF2B5EF4-FFF2-40B4-BE49-F238E27FC236}">
                <a16:creationId xmlns:a16="http://schemas.microsoft.com/office/drawing/2014/main" id="{75BAEB59-AD65-A079-1D02-008F5BA211B5}"/>
              </a:ext>
            </a:extLst>
          </p:cNvPr>
          <p:cNvSpPr txBox="1">
            <a:spLocks/>
          </p:cNvSpPr>
          <p:nvPr/>
        </p:nvSpPr>
        <p:spPr>
          <a:xfrm>
            <a:off x="839788" y="2476500"/>
            <a:ext cx="3932237" cy="2743201"/>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pPr>
              <a:spcBef>
                <a:spcPts val="1000"/>
              </a:spcBef>
            </a:pPr>
            <a:r>
              <a:rPr lang="en-GB" sz="1600" kern="1200" dirty="0">
                <a:latin typeface="+mn-lt"/>
                <a:ea typeface="+mn-ea"/>
                <a:cs typeface="+mn-cs"/>
              </a:rPr>
              <a:t>Whilst volunteering, what should you do if you smell smoke, see flames or hear a fire alarm?</a:t>
            </a:r>
          </a:p>
          <a:p>
            <a:pPr>
              <a:spcBef>
                <a:spcPts val="1000"/>
              </a:spcBef>
            </a:pPr>
            <a:endParaRPr lang="en-GB" sz="1600" kern="1200" dirty="0">
              <a:latin typeface="+mn-lt"/>
              <a:ea typeface="+mn-ea"/>
              <a:cs typeface="+mn-cs"/>
            </a:endParaRPr>
          </a:p>
          <a:p>
            <a:pPr>
              <a:spcBef>
                <a:spcPts val="1000"/>
              </a:spcBef>
            </a:pPr>
            <a:r>
              <a:rPr lang="en-GB" sz="1600" kern="1200" dirty="0">
                <a:latin typeface="+mn-lt"/>
                <a:ea typeface="+mn-ea"/>
                <a:cs typeface="+mn-cs"/>
              </a:rPr>
              <a:t>Each organisation's procedure will vary slightly but you should follow these general guidelines:</a:t>
            </a:r>
          </a:p>
          <a:p>
            <a:pPr>
              <a:spcBef>
                <a:spcPts val="1000"/>
              </a:spcBef>
            </a:pPr>
            <a:endParaRPr lang="en-US" sz="1600" kern="1200" dirty="0">
              <a:latin typeface="+mn-lt"/>
              <a:ea typeface="+mn-ea"/>
              <a:cs typeface="+mn-cs"/>
            </a:endParaRPr>
          </a:p>
          <a:p>
            <a:pPr>
              <a:spcBef>
                <a:spcPts val="1000"/>
              </a:spcBef>
            </a:pPr>
            <a:endParaRPr lang="en-US" sz="1600" kern="1200" dirty="0">
              <a:latin typeface="+mn-lt"/>
              <a:ea typeface="+mn-ea"/>
              <a:cs typeface="+mn-cs"/>
            </a:endParaRPr>
          </a:p>
        </p:txBody>
      </p:sp>
      <p:graphicFrame>
        <p:nvGraphicFramePr>
          <p:cNvPr id="10" name="Content Placeholder 2">
            <a:extLst>
              <a:ext uri="{FF2B5EF4-FFF2-40B4-BE49-F238E27FC236}">
                <a16:creationId xmlns:a16="http://schemas.microsoft.com/office/drawing/2014/main" id="{1E7DEEE1-D60B-3476-890E-F0C895326034}"/>
              </a:ext>
            </a:extLst>
          </p:cNvPr>
          <p:cNvGraphicFramePr>
            <a:graphicFrameLocks noGrp="1"/>
          </p:cNvGraphicFramePr>
          <p:nvPr>
            <p:ph idx="1"/>
            <p:extLst>
              <p:ext uri="{D42A27DB-BD31-4B8C-83A1-F6EECF244321}">
                <p14:modId xmlns:p14="http://schemas.microsoft.com/office/powerpoint/2010/main" val="3746023215"/>
              </p:ext>
            </p:extLst>
          </p:nvPr>
        </p:nvGraphicFramePr>
        <p:xfrm>
          <a:off x="5183187" y="214894"/>
          <a:ext cx="6780213" cy="6428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0FFFB013-C822-A316-2E0B-5BCD56D424D7}"/>
              </a:ext>
            </a:extLst>
          </p:cNvPr>
          <p:cNvSpPr txBox="1"/>
          <p:nvPr/>
        </p:nvSpPr>
        <p:spPr>
          <a:xfrm>
            <a:off x="5246687" y="2549128"/>
            <a:ext cx="1698626" cy="307777"/>
          </a:xfrm>
          <a:prstGeom prst="rect">
            <a:avLst/>
          </a:prstGeom>
          <a:noFill/>
        </p:spPr>
        <p:txBody>
          <a:bodyPr wrap="square">
            <a:spAutoFit/>
          </a:bodyPr>
          <a:lstStyle/>
          <a:p>
            <a:pPr marL="0" indent="0">
              <a:buNone/>
            </a:pPr>
            <a:r>
              <a:rPr lang="en-US" sz="1200" b="1" dirty="0"/>
              <a:t>If you smell smoke</a:t>
            </a:r>
            <a:r>
              <a:rPr lang="en-US" sz="1400" b="1" dirty="0"/>
              <a:t>:</a:t>
            </a:r>
          </a:p>
        </p:txBody>
      </p:sp>
      <p:sp>
        <p:nvSpPr>
          <p:cNvPr id="12" name="TextBox 11">
            <a:extLst>
              <a:ext uri="{FF2B5EF4-FFF2-40B4-BE49-F238E27FC236}">
                <a16:creationId xmlns:a16="http://schemas.microsoft.com/office/drawing/2014/main" id="{6430A91E-916E-58CF-7107-F74BC23CD41C}"/>
              </a:ext>
            </a:extLst>
          </p:cNvPr>
          <p:cNvSpPr txBox="1"/>
          <p:nvPr/>
        </p:nvSpPr>
        <p:spPr>
          <a:xfrm>
            <a:off x="5246687" y="5219701"/>
            <a:ext cx="2078038" cy="307777"/>
          </a:xfrm>
          <a:prstGeom prst="rect">
            <a:avLst/>
          </a:prstGeom>
          <a:noFill/>
        </p:spPr>
        <p:txBody>
          <a:bodyPr wrap="square">
            <a:spAutoFit/>
          </a:bodyPr>
          <a:lstStyle/>
          <a:p>
            <a:pPr marL="0" indent="0">
              <a:buNone/>
            </a:pPr>
            <a:r>
              <a:rPr lang="en-US" sz="1200" b="1" dirty="0"/>
              <a:t>If you hear a fire alarm</a:t>
            </a:r>
            <a:r>
              <a:rPr lang="en-US" sz="1400" b="1" dirty="0"/>
              <a:t>:</a:t>
            </a:r>
          </a:p>
        </p:txBody>
      </p:sp>
      <p:pic>
        <p:nvPicPr>
          <p:cNvPr id="16" name="Graphic 15" descr="Siren with solid fill">
            <a:extLst>
              <a:ext uri="{FF2B5EF4-FFF2-40B4-BE49-F238E27FC236}">
                <a16:creationId xmlns:a16="http://schemas.microsoft.com/office/drawing/2014/main" id="{35F7BD7C-F571-5042-3990-CB9FA29335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00687" y="3775075"/>
            <a:ext cx="1444626" cy="1444626"/>
          </a:xfrm>
          <a:prstGeom prst="rect">
            <a:avLst/>
          </a:prstGeom>
        </p:spPr>
      </p:pic>
    </p:spTree>
    <p:extLst>
      <p:ext uri="{BB962C8B-B14F-4D97-AF65-F5344CB8AC3E}">
        <p14:creationId xmlns:p14="http://schemas.microsoft.com/office/powerpoint/2010/main" val="331479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a:extLst>
              <a:ext uri="{FF2B5EF4-FFF2-40B4-BE49-F238E27FC236}">
                <a16:creationId xmlns:a16="http://schemas.microsoft.com/office/drawing/2014/main" id="{ECA116E9-78AE-5998-F758-573A283A8092}"/>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pic>
        <p:nvPicPr>
          <p:cNvPr id="6" name="Picture Placeholder 5" descr="A fire extinguisher and a sign&#10;&#10;Description automatically generated">
            <a:extLst>
              <a:ext uri="{FF2B5EF4-FFF2-40B4-BE49-F238E27FC236}">
                <a16:creationId xmlns:a16="http://schemas.microsoft.com/office/drawing/2014/main" id="{B36DB544-BECC-3766-4318-5F85175F44B4}"/>
              </a:ext>
            </a:extLst>
          </p:cNvPr>
          <p:cNvPicPr>
            <a:picLocks noGrp="1" noChangeAspect="1"/>
          </p:cNvPicPr>
          <p:nvPr>
            <p:ph sz="half" idx="1"/>
          </p:nvPr>
        </p:nvPicPr>
        <p:blipFill>
          <a:blip r:embed="rId3"/>
          <a:stretch>
            <a:fillRect/>
          </a:stretch>
        </p:blipFill>
        <p:spPr>
          <a:xfrm>
            <a:off x="1092200" y="1825625"/>
            <a:ext cx="4351338" cy="4351338"/>
          </a:xfrm>
          <a:noFill/>
        </p:spPr>
      </p:pic>
      <p:sp>
        <p:nvSpPr>
          <p:cNvPr id="23" name="Content Placeholder 2">
            <a:extLst>
              <a:ext uri="{FF2B5EF4-FFF2-40B4-BE49-F238E27FC236}">
                <a16:creationId xmlns:a16="http://schemas.microsoft.com/office/drawing/2014/main" id="{FC49A3CB-9590-2547-43DE-868333A6229B}"/>
              </a:ext>
            </a:extLst>
          </p:cNvPr>
          <p:cNvSpPr>
            <a:spLocks noGrp="1"/>
          </p:cNvSpPr>
          <p:nvPr>
            <p:ph sz="half" idx="2"/>
          </p:nvPr>
        </p:nvSpPr>
        <p:spPr>
          <a:xfrm>
            <a:off x="6172200" y="1825625"/>
            <a:ext cx="5181600" cy="4351338"/>
          </a:xfrm>
        </p:spPr>
        <p:txBody>
          <a:bodyPr>
            <a:normAutofit lnSpcReduction="10000"/>
          </a:bodyPr>
          <a:lstStyle/>
          <a:p>
            <a:pPr marL="0" indent="0">
              <a:buNone/>
            </a:pPr>
            <a:r>
              <a:rPr lang="en-US" sz="1600" b="1" dirty="0"/>
              <a:t>As a volunteer you should:</a:t>
            </a:r>
          </a:p>
          <a:p>
            <a:pPr marL="0" indent="0" algn="ctr">
              <a:buNone/>
            </a:pPr>
            <a:endParaRPr lang="en-US" sz="1600" b="1" dirty="0"/>
          </a:p>
          <a:p>
            <a:r>
              <a:rPr lang="en-US" sz="1400" dirty="0"/>
              <a:t>Understand and comply with your </a:t>
            </a:r>
            <a:r>
              <a:rPr lang="en-US" sz="1400" dirty="0" err="1"/>
              <a:t>organisation's</a:t>
            </a:r>
            <a:r>
              <a:rPr lang="en-US" sz="1400" dirty="0"/>
              <a:t> fire safety policy</a:t>
            </a:r>
          </a:p>
          <a:p>
            <a:r>
              <a:rPr lang="en-US" sz="1400" dirty="0"/>
              <a:t>Comply with the no smoking policy, ensure cigarette ends are put out properly and disposed of safely</a:t>
            </a:r>
          </a:p>
          <a:p>
            <a:r>
              <a:rPr lang="en-US" sz="1400" dirty="0"/>
              <a:t>Keep fire doors closed to stop the spread of fire, heat or smoke</a:t>
            </a:r>
          </a:p>
          <a:p>
            <a:r>
              <a:rPr lang="en-US" sz="1400" dirty="0"/>
              <a:t>Know what to do if you discover a fire or hear a fire alarm</a:t>
            </a:r>
          </a:p>
          <a:p>
            <a:r>
              <a:rPr lang="en-US" sz="1400" dirty="0"/>
              <a:t>Know what phone number to call in the case of a fire</a:t>
            </a:r>
          </a:p>
          <a:p>
            <a:r>
              <a:rPr lang="en-US" sz="1400" dirty="0"/>
              <a:t>Be familiar with your building's evacuation routes</a:t>
            </a:r>
          </a:p>
          <a:p>
            <a:r>
              <a:rPr lang="en-US" sz="1400" dirty="0"/>
              <a:t>Know where the fire extinguishers are in case you need to direct members of the fire brigade</a:t>
            </a:r>
          </a:p>
          <a:p>
            <a:r>
              <a:rPr lang="en-US" sz="1400" dirty="0"/>
              <a:t>Report any ideas for reducing the risk of fire in your area</a:t>
            </a:r>
            <a:endParaRPr lang="en-GB" sz="1400" dirty="0"/>
          </a:p>
          <a:p>
            <a:endParaRPr lang="en-US" sz="1400" dirty="0"/>
          </a:p>
        </p:txBody>
      </p:sp>
      <p:sp>
        <p:nvSpPr>
          <p:cNvPr id="25" name="Title 1">
            <a:extLst>
              <a:ext uri="{FF2B5EF4-FFF2-40B4-BE49-F238E27FC236}">
                <a16:creationId xmlns:a16="http://schemas.microsoft.com/office/drawing/2014/main" id="{043C6864-2C3F-2B1A-F776-450F5EB5D1E3}"/>
              </a:ext>
            </a:extLst>
          </p:cNvPr>
          <p:cNvSpPr>
            <a:spLocks noGrp="1"/>
          </p:cNvSpPr>
          <p:nvPr>
            <p:ph type="title"/>
          </p:nvPr>
        </p:nvSpPr>
        <p:spPr>
          <a:xfrm>
            <a:off x="520700" y="456171"/>
            <a:ext cx="11150600" cy="920336"/>
          </a:xfrm>
        </p:spPr>
        <p:txBody>
          <a:bodyPr anchor="b">
            <a:normAutofit/>
          </a:bodyPr>
          <a:lstStyle/>
          <a:p>
            <a:r>
              <a:rPr lang="en-US" dirty="0"/>
              <a:t>As a volunteer, what are your responsibilities in relation to fire safety?</a:t>
            </a:r>
            <a:endParaRPr lang="en-US" cap="none" dirty="0"/>
          </a:p>
        </p:txBody>
      </p:sp>
      <p:sp>
        <p:nvSpPr>
          <p:cNvPr id="4" name="Slide Number Placeholder 3" hidden="1">
            <a:extLst>
              <a:ext uri="{FF2B5EF4-FFF2-40B4-BE49-F238E27FC236}">
                <a16:creationId xmlns:a16="http://schemas.microsoft.com/office/drawing/2014/main" id="{0BDDBFEE-BC50-46CF-AB8F-D145B99B57A6}"/>
              </a:ext>
            </a:extLst>
          </p:cNvPr>
          <p:cNvSpPr>
            <a:spLocks noGrp="1"/>
          </p:cNvSpPr>
          <p:nvPr>
            <p:ph type="sldNum" sz="quarter" idx="4294967295"/>
          </p:nvPr>
        </p:nvSpPr>
        <p:spPr>
          <a:xfrm>
            <a:off x="11363696" y="6455739"/>
            <a:ext cx="294460" cy="187367"/>
          </a:xfrm>
        </p:spPr>
        <p:txBody>
          <a:bodyPr anchor="ctr">
            <a:normAutofit/>
          </a:bodyPr>
          <a:lstStyle/>
          <a:p>
            <a:pPr>
              <a:lnSpc>
                <a:spcPct val="90000"/>
              </a:lnSpc>
              <a:spcAft>
                <a:spcPts val="600"/>
              </a:spcAft>
            </a:pPr>
            <a:fld id="{9EC71654-96A5-4280-94F3-931C61A9F92C}" type="slidenum">
              <a:rPr lang="en-US" sz="600" smtClean="0"/>
              <a:pPr>
                <a:lnSpc>
                  <a:spcPct val="90000"/>
                </a:lnSpc>
                <a:spcAft>
                  <a:spcPts val="600"/>
                </a:spcAft>
              </a:pPr>
              <a:t>9</a:t>
            </a:fld>
            <a:endParaRPr lang="en-US" sz="600"/>
          </a:p>
        </p:txBody>
      </p:sp>
    </p:spTree>
    <p:extLst>
      <p:ext uri="{BB962C8B-B14F-4D97-AF65-F5344CB8AC3E}">
        <p14:creationId xmlns:p14="http://schemas.microsoft.com/office/powerpoint/2010/main" val="3471986898"/>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D7E064B-1958-4B98-BB3F-E2FCE2553668}"/>
</file>

<file path=docProps/app.xml><?xml version="1.0" encoding="utf-8"?>
<Properties xmlns="http://schemas.openxmlformats.org/officeDocument/2006/extended-properties" xmlns:vt="http://schemas.openxmlformats.org/officeDocument/2006/docPropsVTypes">
  <Template>Blue spheres presentation</Template>
  <TotalTime>3806</TotalTime>
  <Words>1002</Words>
  <Application>Microsoft Office PowerPoint</Application>
  <PresentationFormat>Widescreen</PresentationFormat>
  <Paragraphs>133</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Poppins</vt:lpstr>
      <vt:lpstr>Poppins SemiBold</vt:lpstr>
      <vt:lpstr>Office Theme</vt:lpstr>
      <vt:lpstr>FIRE SAFETY</vt:lpstr>
      <vt:lpstr>The ELEMENTS OF FIRE</vt:lpstr>
      <vt:lpstr>The elements of fire</vt:lpstr>
      <vt:lpstr>The elements of fire</vt:lpstr>
      <vt:lpstr>Risk assessment</vt:lpstr>
      <vt:lpstr>Reducing the risk of fire</vt:lpstr>
      <vt:lpstr>Reducing the risk of fire</vt:lpstr>
      <vt:lpstr>IN THE EVENT OF A FIRE</vt:lpstr>
      <vt:lpstr>As a volunteer, what are your responsibilities in relation to fire safety?</vt:lpstr>
      <vt:lpstr>Key points</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34</cp:revision>
  <dcterms:created xsi:type="dcterms:W3CDTF">2023-04-06T10:31:30Z</dcterms:created>
  <dcterms:modified xsi:type="dcterms:W3CDTF">2024-05-21T10:05:18Z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