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269" r:id="rId6"/>
    <p:sldId id="256" r:id="rId7"/>
    <p:sldId id="277" r:id="rId8"/>
    <p:sldId id="271" r:id="rId9"/>
    <p:sldId id="279" r:id="rId10"/>
    <p:sldId id="280" r:id="rId11"/>
    <p:sldId id="281" r:id="rId12"/>
    <p:sldId id="273" r:id="rId13"/>
    <p:sldId id="283" r:id="rId14"/>
    <p:sldId id="284" r:id="rId15"/>
    <p:sldId id="293" r:id="rId16"/>
    <p:sldId id="286" r:id="rId17"/>
    <p:sldId id="289" r:id="rId18"/>
    <p:sldId id="290" r:id="rId19"/>
    <p:sldId id="291" r:id="rId20"/>
    <p:sldId id="292" r:id="rId21"/>
    <p:sldId id="276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099CC"/>
    <a:srgbClr val="E7E6E6"/>
    <a:srgbClr val="CBD5EB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949" autoAdjust="0"/>
  </p:normalViewPr>
  <p:slideViewPr>
    <p:cSldViewPr snapToGrid="0" showGuides="1">
      <p:cViewPr varScale="1">
        <p:scale>
          <a:sx n="59" d="100"/>
          <a:sy n="59" d="100"/>
        </p:scale>
        <p:origin x="9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4DED3-468C-4CD0-B62F-4409B232F3E9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3B608B4-4401-4069-8F4B-5FFE16447731}">
      <dgm:prSet/>
      <dgm:spPr/>
      <dgm:t>
        <a:bodyPr/>
        <a:lstStyle/>
        <a:p>
          <a:r>
            <a:rPr lang="en-US" b="0" i="0" dirty="0"/>
            <a:t>Folding arms</a:t>
          </a:r>
          <a:endParaRPr lang="en-US" dirty="0"/>
        </a:p>
      </dgm:t>
    </dgm:pt>
    <dgm:pt modelId="{620FB114-3FDA-4B07-8AAA-CE60C8410EE0}" type="parTrans" cxnId="{1F764A98-0F19-4CB9-A850-805DC9C0AFD2}">
      <dgm:prSet/>
      <dgm:spPr/>
      <dgm:t>
        <a:bodyPr/>
        <a:lstStyle/>
        <a:p>
          <a:endParaRPr lang="en-US"/>
        </a:p>
      </dgm:t>
    </dgm:pt>
    <dgm:pt modelId="{B4A7D774-C19C-4F6D-AEB6-3DDD895612C1}" type="sibTrans" cxnId="{1F764A98-0F19-4CB9-A850-805DC9C0AFD2}">
      <dgm:prSet/>
      <dgm:spPr/>
      <dgm:t>
        <a:bodyPr/>
        <a:lstStyle/>
        <a:p>
          <a:endParaRPr lang="en-US"/>
        </a:p>
      </dgm:t>
    </dgm:pt>
    <dgm:pt modelId="{EC853944-311E-4496-B52E-B98CE82E9B3C}">
      <dgm:prSet/>
      <dgm:spPr/>
      <dgm:t>
        <a:bodyPr/>
        <a:lstStyle/>
        <a:p>
          <a:r>
            <a:rPr lang="en-US"/>
            <a:t>Getting upset</a:t>
          </a:r>
        </a:p>
      </dgm:t>
    </dgm:pt>
    <dgm:pt modelId="{05796A4A-0EC0-4CDB-A35A-AEEFA2D15BE8}" type="parTrans" cxnId="{AAE44D3A-7075-46A7-8E2C-BF330EB6C514}">
      <dgm:prSet/>
      <dgm:spPr/>
      <dgm:t>
        <a:bodyPr/>
        <a:lstStyle/>
        <a:p>
          <a:endParaRPr lang="en-US"/>
        </a:p>
      </dgm:t>
    </dgm:pt>
    <dgm:pt modelId="{BBA659E9-1440-4BA6-933D-476ED1696508}" type="sibTrans" cxnId="{AAE44D3A-7075-46A7-8E2C-BF330EB6C514}">
      <dgm:prSet/>
      <dgm:spPr/>
      <dgm:t>
        <a:bodyPr/>
        <a:lstStyle/>
        <a:p>
          <a:endParaRPr lang="en-US"/>
        </a:p>
      </dgm:t>
    </dgm:pt>
    <dgm:pt modelId="{2F554AFE-A135-4214-B3FD-8D82C333B650}">
      <dgm:prSet/>
      <dgm:spPr/>
      <dgm:t>
        <a:bodyPr/>
        <a:lstStyle/>
        <a:p>
          <a:r>
            <a:rPr lang="en-US" b="0" i="0"/>
            <a:t>Being distracted</a:t>
          </a:r>
          <a:endParaRPr lang="en-US"/>
        </a:p>
      </dgm:t>
    </dgm:pt>
    <dgm:pt modelId="{25507272-5BD7-4923-8D3E-1B25D587FE96}" type="parTrans" cxnId="{BA7CC254-0200-42DA-8DC6-BDED431C1D4A}">
      <dgm:prSet/>
      <dgm:spPr/>
      <dgm:t>
        <a:bodyPr/>
        <a:lstStyle/>
        <a:p>
          <a:endParaRPr lang="en-US"/>
        </a:p>
      </dgm:t>
    </dgm:pt>
    <dgm:pt modelId="{A9B928D9-8FDB-4453-A586-8DDD4A30F656}" type="sibTrans" cxnId="{BA7CC254-0200-42DA-8DC6-BDED431C1D4A}">
      <dgm:prSet/>
      <dgm:spPr/>
      <dgm:t>
        <a:bodyPr/>
        <a:lstStyle/>
        <a:p>
          <a:endParaRPr lang="en-US"/>
        </a:p>
      </dgm:t>
    </dgm:pt>
    <dgm:pt modelId="{6CDB158C-FB34-41AD-B229-880824B1EC92}">
      <dgm:prSet/>
      <dgm:spPr/>
      <dgm:t>
        <a:bodyPr/>
        <a:lstStyle/>
        <a:p>
          <a:r>
            <a:rPr lang="en-US" dirty="0"/>
            <a:t>Answering the phone during a conversation</a:t>
          </a:r>
        </a:p>
      </dgm:t>
    </dgm:pt>
    <dgm:pt modelId="{4A84BDC3-E1A4-4B91-91D6-BBA6071DD47E}" type="parTrans" cxnId="{A16F2857-FE75-4EE6-B857-70C51A19CB89}">
      <dgm:prSet/>
      <dgm:spPr/>
      <dgm:t>
        <a:bodyPr/>
        <a:lstStyle/>
        <a:p>
          <a:endParaRPr lang="en-US"/>
        </a:p>
      </dgm:t>
    </dgm:pt>
    <dgm:pt modelId="{6B1F1358-DC05-459E-8AE6-55F59169E9EB}" type="sibTrans" cxnId="{A16F2857-FE75-4EE6-B857-70C51A19CB89}">
      <dgm:prSet/>
      <dgm:spPr/>
      <dgm:t>
        <a:bodyPr/>
        <a:lstStyle/>
        <a:p>
          <a:endParaRPr lang="en-US"/>
        </a:p>
      </dgm:t>
    </dgm:pt>
    <dgm:pt modelId="{0E5F7340-A5E6-4584-95DE-61AD0CDA373B}" type="pres">
      <dgm:prSet presAssocID="{C144DED3-468C-4CD0-B62F-4409B232F3E9}" presName="root" presStyleCnt="0">
        <dgm:presLayoutVars>
          <dgm:dir/>
          <dgm:resizeHandles val="exact"/>
        </dgm:presLayoutVars>
      </dgm:prSet>
      <dgm:spPr/>
    </dgm:pt>
    <dgm:pt modelId="{F566AB21-7A62-409F-9F43-D04A74935D7D}" type="pres">
      <dgm:prSet presAssocID="{C144DED3-468C-4CD0-B62F-4409B232F3E9}" presName="container" presStyleCnt="0">
        <dgm:presLayoutVars>
          <dgm:dir/>
          <dgm:resizeHandles val="exact"/>
        </dgm:presLayoutVars>
      </dgm:prSet>
      <dgm:spPr/>
    </dgm:pt>
    <dgm:pt modelId="{CB285E12-3309-4A69-BD0E-8500D5AE55E5}" type="pres">
      <dgm:prSet presAssocID="{D3B608B4-4401-4069-8F4B-5FFE16447731}" presName="compNode" presStyleCnt="0"/>
      <dgm:spPr/>
    </dgm:pt>
    <dgm:pt modelId="{10BD86FF-E888-4C1D-B7B9-6AD46571F458}" type="pres">
      <dgm:prSet presAssocID="{D3B608B4-4401-4069-8F4B-5FFE16447731}" presName="iconBgRect" presStyleLbl="bgShp" presStyleIdx="0" presStyleCnt="4" custLinFactNeighborY="33446"/>
      <dgm:spPr/>
    </dgm:pt>
    <dgm:pt modelId="{C619C1EE-5944-48E7-AF61-34A8562714C1}" type="pres">
      <dgm:prSet presAssocID="{D3B608B4-4401-4069-8F4B-5FFE16447731}" presName="iconRect" presStyleLbl="node1" presStyleIdx="0" presStyleCnt="4" custLinFactNeighborY="576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8D8B3A23-7D2F-46A7-8928-E44AEFD51509}" type="pres">
      <dgm:prSet presAssocID="{D3B608B4-4401-4069-8F4B-5FFE16447731}" presName="spaceRect" presStyleCnt="0"/>
      <dgm:spPr/>
    </dgm:pt>
    <dgm:pt modelId="{6E2A62A7-5BE5-43A6-9172-D75D618811A6}" type="pres">
      <dgm:prSet presAssocID="{D3B608B4-4401-4069-8F4B-5FFE16447731}" presName="textRect" presStyleLbl="revTx" presStyleIdx="0" presStyleCnt="4" custLinFactNeighborY="33446">
        <dgm:presLayoutVars>
          <dgm:chMax val="1"/>
          <dgm:chPref val="1"/>
        </dgm:presLayoutVars>
      </dgm:prSet>
      <dgm:spPr/>
    </dgm:pt>
    <dgm:pt modelId="{EA8E488D-D716-4FAF-A959-5DDDFD943EE4}" type="pres">
      <dgm:prSet presAssocID="{B4A7D774-C19C-4F6D-AEB6-3DDD895612C1}" presName="sibTrans" presStyleLbl="sibTrans2D1" presStyleIdx="0" presStyleCnt="0"/>
      <dgm:spPr/>
    </dgm:pt>
    <dgm:pt modelId="{849ED681-7FCF-461D-8198-14BA9AC603D3}" type="pres">
      <dgm:prSet presAssocID="{EC853944-311E-4496-B52E-B98CE82E9B3C}" presName="compNode" presStyleCnt="0"/>
      <dgm:spPr/>
    </dgm:pt>
    <dgm:pt modelId="{E1564CF6-AB5B-45E3-9A5A-0FCDC38AB288}" type="pres">
      <dgm:prSet presAssocID="{EC853944-311E-4496-B52E-B98CE82E9B3C}" presName="iconBgRect" presStyleLbl="bgShp" presStyleIdx="1" presStyleCnt="4" custLinFactNeighborY="33446"/>
      <dgm:spPr/>
    </dgm:pt>
    <dgm:pt modelId="{5D51666D-80C0-4353-81B0-CB9F70D37238}" type="pres">
      <dgm:prSet presAssocID="{EC853944-311E-4496-B52E-B98CE82E9B3C}" presName="iconRect" presStyleLbl="node1" presStyleIdx="1" presStyleCnt="4" custLinFactNeighborY="5766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ying Face with No Fill"/>
        </a:ext>
      </dgm:extLst>
    </dgm:pt>
    <dgm:pt modelId="{F89E4339-3A84-41E7-A68E-2902CEA84275}" type="pres">
      <dgm:prSet presAssocID="{EC853944-311E-4496-B52E-B98CE82E9B3C}" presName="spaceRect" presStyleCnt="0"/>
      <dgm:spPr/>
    </dgm:pt>
    <dgm:pt modelId="{34DFE23E-F20D-45ED-8557-F3C764675886}" type="pres">
      <dgm:prSet presAssocID="{EC853944-311E-4496-B52E-B98CE82E9B3C}" presName="textRect" presStyleLbl="revTx" presStyleIdx="1" presStyleCnt="4" custLinFactNeighborY="33446">
        <dgm:presLayoutVars>
          <dgm:chMax val="1"/>
          <dgm:chPref val="1"/>
        </dgm:presLayoutVars>
      </dgm:prSet>
      <dgm:spPr/>
    </dgm:pt>
    <dgm:pt modelId="{E432E065-7C76-4E35-8D49-7B04707C2558}" type="pres">
      <dgm:prSet presAssocID="{BBA659E9-1440-4BA6-933D-476ED1696508}" presName="sibTrans" presStyleLbl="sibTrans2D1" presStyleIdx="0" presStyleCnt="0"/>
      <dgm:spPr/>
    </dgm:pt>
    <dgm:pt modelId="{D517F587-0326-4702-A700-AB73422F12A0}" type="pres">
      <dgm:prSet presAssocID="{2F554AFE-A135-4214-B3FD-8D82C333B650}" presName="compNode" presStyleCnt="0"/>
      <dgm:spPr/>
    </dgm:pt>
    <dgm:pt modelId="{C4D70578-E62F-4D5E-9C93-538A3AA47666}" type="pres">
      <dgm:prSet presAssocID="{2F554AFE-A135-4214-B3FD-8D82C333B650}" presName="iconBgRect" presStyleLbl="bgShp" presStyleIdx="2" presStyleCnt="4"/>
      <dgm:spPr/>
    </dgm:pt>
    <dgm:pt modelId="{8C0F6A5F-78CA-43F2-863B-20BE200EFEC0}" type="pres">
      <dgm:prSet presAssocID="{2F554AFE-A135-4214-B3FD-8D82C333B65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A4979F5E-64B2-416B-BD4D-83EB1B1FD33C}" type="pres">
      <dgm:prSet presAssocID="{2F554AFE-A135-4214-B3FD-8D82C333B650}" presName="spaceRect" presStyleCnt="0"/>
      <dgm:spPr/>
    </dgm:pt>
    <dgm:pt modelId="{42008D0A-DEC1-46B6-89BD-04F243804CDA}" type="pres">
      <dgm:prSet presAssocID="{2F554AFE-A135-4214-B3FD-8D82C333B650}" presName="textRect" presStyleLbl="revTx" presStyleIdx="2" presStyleCnt="4">
        <dgm:presLayoutVars>
          <dgm:chMax val="1"/>
          <dgm:chPref val="1"/>
        </dgm:presLayoutVars>
      </dgm:prSet>
      <dgm:spPr/>
    </dgm:pt>
    <dgm:pt modelId="{3E5892D4-8CDA-4AD6-B117-96D7FD0E4D98}" type="pres">
      <dgm:prSet presAssocID="{A9B928D9-8FDB-4453-A586-8DDD4A30F656}" presName="sibTrans" presStyleLbl="sibTrans2D1" presStyleIdx="0" presStyleCnt="0"/>
      <dgm:spPr/>
    </dgm:pt>
    <dgm:pt modelId="{BC748322-968E-4C20-8AA3-A6BFE79A85E1}" type="pres">
      <dgm:prSet presAssocID="{6CDB158C-FB34-41AD-B229-880824B1EC92}" presName="compNode" presStyleCnt="0"/>
      <dgm:spPr/>
    </dgm:pt>
    <dgm:pt modelId="{F809127D-B618-4FDC-A38D-5BCDF5795432}" type="pres">
      <dgm:prSet presAssocID="{6CDB158C-FB34-41AD-B229-880824B1EC92}" presName="iconBgRect" presStyleLbl="bgShp" presStyleIdx="3" presStyleCnt="4"/>
      <dgm:spPr/>
    </dgm:pt>
    <dgm:pt modelId="{101476A6-8B07-4986-B4AC-D2A4B3CAF61B}" type="pres">
      <dgm:prSet presAssocID="{6CDB158C-FB34-41AD-B229-880824B1EC9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D8B23CF5-E329-4F29-8929-C5ECF8EBAB4B}" type="pres">
      <dgm:prSet presAssocID="{6CDB158C-FB34-41AD-B229-880824B1EC92}" presName="spaceRect" presStyleCnt="0"/>
      <dgm:spPr/>
    </dgm:pt>
    <dgm:pt modelId="{E9ACE053-56F0-4117-B285-569C32D01A60}" type="pres">
      <dgm:prSet presAssocID="{6CDB158C-FB34-41AD-B229-880824B1EC9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4469902-E1D0-4E4D-A10A-D59A20F50A0C}" type="presOf" srcId="{B4A7D774-C19C-4F6D-AEB6-3DDD895612C1}" destId="{EA8E488D-D716-4FAF-A959-5DDDFD943EE4}" srcOrd="0" destOrd="0" presId="urn:microsoft.com/office/officeart/2018/2/layout/IconCircleList"/>
    <dgm:cxn modelId="{93919407-FA32-49F8-A194-265A044E8161}" type="presOf" srcId="{2F554AFE-A135-4214-B3FD-8D82C333B650}" destId="{42008D0A-DEC1-46B6-89BD-04F243804CDA}" srcOrd="0" destOrd="0" presId="urn:microsoft.com/office/officeart/2018/2/layout/IconCircleList"/>
    <dgm:cxn modelId="{BFCF641F-9035-4FC4-BD04-B656E47FC8F5}" type="presOf" srcId="{D3B608B4-4401-4069-8F4B-5FFE16447731}" destId="{6E2A62A7-5BE5-43A6-9172-D75D618811A6}" srcOrd="0" destOrd="0" presId="urn:microsoft.com/office/officeart/2018/2/layout/IconCircleList"/>
    <dgm:cxn modelId="{AAE44D3A-7075-46A7-8E2C-BF330EB6C514}" srcId="{C144DED3-468C-4CD0-B62F-4409B232F3E9}" destId="{EC853944-311E-4496-B52E-B98CE82E9B3C}" srcOrd="1" destOrd="0" parTransId="{05796A4A-0EC0-4CDB-A35A-AEEFA2D15BE8}" sibTransId="{BBA659E9-1440-4BA6-933D-476ED1696508}"/>
    <dgm:cxn modelId="{CBAE6650-39B8-41B6-96A0-36706AE1C228}" type="presOf" srcId="{EC853944-311E-4496-B52E-B98CE82E9B3C}" destId="{34DFE23E-F20D-45ED-8557-F3C764675886}" srcOrd="0" destOrd="0" presId="urn:microsoft.com/office/officeart/2018/2/layout/IconCircleList"/>
    <dgm:cxn modelId="{BA7CC254-0200-42DA-8DC6-BDED431C1D4A}" srcId="{C144DED3-468C-4CD0-B62F-4409B232F3E9}" destId="{2F554AFE-A135-4214-B3FD-8D82C333B650}" srcOrd="2" destOrd="0" parTransId="{25507272-5BD7-4923-8D3E-1B25D587FE96}" sibTransId="{A9B928D9-8FDB-4453-A586-8DDD4A30F656}"/>
    <dgm:cxn modelId="{A16F2857-FE75-4EE6-B857-70C51A19CB89}" srcId="{C144DED3-468C-4CD0-B62F-4409B232F3E9}" destId="{6CDB158C-FB34-41AD-B229-880824B1EC92}" srcOrd="3" destOrd="0" parTransId="{4A84BDC3-E1A4-4B91-91D6-BBA6071DD47E}" sibTransId="{6B1F1358-DC05-459E-8AE6-55F59169E9EB}"/>
    <dgm:cxn modelId="{EAA7EA96-D5CC-429A-8868-2DA68A9CD488}" type="presOf" srcId="{6CDB158C-FB34-41AD-B229-880824B1EC92}" destId="{E9ACE053-56F0-4117-B285-569C32D01A60}" srcOrd="0" destOrd="0" presId="urn:microsoft.com/office/officeart/2018/2/layout/IconCircleList"/>
    <dgm:cxn modelId="{AB732598-DB92-4F95-B751-E598F251771D}" type="presOf" srcId="{BBA659E9-1440-4BA6-933D-476ED1696508}" destId="{E432E065-7C76-4E35-8D49-7B04707C2558}" srcOrd="0" destOrd="0" presId="urn:microsoft.com/office/officeart/2018/2/layout/IconCircleList"/>
    <dgm:cxn modelId="{1F764A98-0F19-4CB9-A850-805DC9C0AFD2}" srcId="{C144DED3-468C-4CD0-B62F-4409B232F3E9}" destId="{D3B608B4-4401-4069-8F4B-5FFE16447731}" srcOrd="0" destOrd="0" parTransId="{620FB114-3FDA-4B07-8AAA-CE60C8410EE0}" sibTransId="{B4A7D774-C19C-4F6D-AEB6-3DDD895612C1}"/>
    <dgm:cxn modelId="{4E4D7CC5-AC30-4069-8BD2-BC02116690A6}" type="presOf" srcId="{C144DED3-468C-4CD0-B62F-4409B232F3E9}" destId="{0E5F7340-A5E6-4584-95DE-61AD0CDA373B}" srcOrd="0" destOrd="0" presId="urn:microsoft.com/office/officeart/2018/2/layout/IconCircleList"/>
    <dgm:cxn modelId="{D69857D8-F9EB-4252-B933-5343C709B7C2}" type="presOf" srcId="{A9B928D9-8FDB-4453-A586-8DDD4A30F656}" destId="{3E5892D4-8CDA-4AD6-B117-96D7FD0E4D98}" srcOrd="0" destOrd="0" presId="urn:microsoft.com/office/officeart/2018/2/layout/IconCircleList"/>
    <dgm:cxn modelId="{42854989-E8C6-4B59-8CE7-3AA0D2DB4CCB}" type="presParOf" srcId="{0E5F7340-A5E6-4584-95DE-61AD0CDA373B}" destId="{F566AB21-7A62-409F-9F43-D04A74935D7D}" srcOrd="0" destOrd="0" presId="urn:microsoft.com/office/officeart/2018/2/layout/IconCircleList"/>
    <dgm:cxn modelId="{B80E4132-5EE1-4B84-92E2-C57CD340DDFD}" type="presParOf" srcId="{F566AB21-7A62-409F-9F43-D04A74935D7D}" destId="{CB285E12-3309-4A69-BD0E-8500D5AE55E5}" srcOrd="0" destOrd="0" presId="urn:microsoft.com/office/officeart/2018/2/layout/IconCircleList"/>
    <dgm:cxn modelId="{BC9C6A3F-D773-46E7-9174-9B43ADAAE080}" type="presParOf" srcId="{CB285E12-3309-4A69-BD0E-8500D5AE55E5}" destId="{10BD86FF-E888-4C1D-B7B9-6AD46571F458}" srcOrd="0" destOrd="0" presId="urn:microsoft.com/office/officeart/2018/2/layout/IconCircleList"/>
    <dgm:cxn modelId="{6B16520E-8658-47CC-A83D-E14B62594CAE}" type="presParOf" srcId="{CB285E12-3309-4A69-BD0E-8500D5AE55E5}" destId="{C619C1EE-5944-48E7-AF61-34A8562714C1}" srcOrd="1" destOrd="0" presId="urn:microsoft.com/office/officeart/2018/2/layout/IconCircleList"/>
    <dgm:cxn modelId="{019D55A2-93F3-4326-B0BA-FC4D3FF6CB34}" type="presParOf" srcId="{CB285E12-3309-4A69-BD0E-8500D5AE55E5}" destId="{8D8B3A23-7D2F-46A7-8928-E44AEFD51509}" srcOrd="2" destOrd="0" presId="urn:microsoft.com/office/officeart/2018/2/layout/IconCircleList"/>
    <dgm:cxn modelId="{2E5D9885-BE3B-4A90-98CD-C20C8FEBD2AD}" type="presParOf" srcId="{CB285E12-3309-4A69-BD0E-8500D5AE55E5}" destId="{6E2A62A7-5BE5-43A6-9172-D75D618811A6}" srcOrd="3" destOrd="0" presId="urn:microsoft.com/office/officeart/2018/2/layout/IconCircleList"/>
    <dgm:cxn modelId="{6E852FE8-B483-454D-B971-85DD8477D99D}" type="presParOf" srcId="{F566AB21-7A62-409F-9F43-D04A74935D7D}" destId="{EA8E488D-D716-4FAF-A959-5DDDFD943EE4}" srcOrd="1" destOrd="0" presId="urn:microsoft.com/office/officeart/2018/2/layout/IconCircleList"/>
    <dgm:cxn modelId="{6DC93D8E-F360-4752-9167-889675754FE5}" type="presParOf" srcId="{F566AB21-7A62-409F-9F43-D04A74935D7D}" destId="{849ED681-7FCF-461D-8198-14BA9AC603D3}" srcOrd="2" destOrd="0" presId="urn:microsoft.com/office/officeart/2018/2/layout/IconCircleList"/>
    <dgm:cxn modelId="{08D72101-77D1-40D9-B324-5C3FE0B3DAD8}" type="presParOf" srcId="{849ED681-7FCF-461D-8198-14BA9AC603D3}" destId="{E1564CF6-AB5B-45E3-9A5A-0FCDC38AB288}" srcOrd="0" destOrd="0" presId="urn:microsoft.com/office/officeart/2018/2/layout/IconCircleList"/>
    <dgm:cxn modelId="{6CE899C9-4328-488C-90F9-AF830929909F}" type="presParOf" srcId="{849ED681-7FCF-461D-8198-14BA9AC603D3}" destId="{5D51666D-80C0-4353-81B0-CB9F70D37238}" srcOrd="1" destOrd="0" presId="urn:microsoft.com/office/officeart/2018/2/layout/IconCircleList"/>
    <dgm:cxn modelId="{5B9C7F14-6189-49B1-9FBB-DDDCEDAACF42}" type="presParOf" srcId="{849ED681-7FCF-461D-8198-14BA9AC603D3}" destId="{F89E4339-3A84-41E7-A68E-2902CEA84275}" srcOrd="2" destOrd="0" presId="urn:microsoft.com/office/officeart/2018/2/layout/IconCircleList"/>
    <dgm:cxn modelId="{EA6D3B40-185E-427D-A90A-1D521FDB1126}" type="presParOf" srcId="{849ED681-7FCF-461D-8198-14BA9AC603D3}" destId="{34DFE23E-F20D-45ED-8557-F3C764675886}" srcOrd="3" destOrd="0" presId="urn:microsoft.com/office/officeart/2018/2/layout/IconCircleList"/>
    <dgm:cxn modelId="{59384A91-95DA-42E0-A7AC-B114977F9695}" type="presParOf" srcId="{F566AB21-7A62-409F-9F43-D04A74935D7D}" destId="{E432E065-7C76-4E35-8D49-7B04707C2558}" srcOrd="3" destOrd="0" presId="urn:microsoft.com/office/officeart/2018/2/layout/IconCircleList"/>
    <dgm:cxn modelId="{8F2902E9-C480-4B32-B7B0-892BDB912C25}" type="presParOf" srcId="{F566AB21-7A62-409F-9F43-D04A74935D7D}" destId="{D517F587-0326-4702-A700-AB73422F12A0}" srcOrd="4" destOrd="0" presId="urn:microsoft.com/office/officeart/2018/2/layout/IconCircleList"/>
    <dgm:cxn modelId="{8BF9E1EB-C9F6-46E6-B202-F10A85A92B5F}" type="presParOf" srcId="{D517F587-0326-4702-A700-AB73422F12A0}" destId="{C4D70578-E62F-4D5E-9C93-538A3AA47666}" srcOrd="0" destOrd="0" presId="urn:microsoft.com/office/officeart/2018/2/layout/IconCircleList"/>
    <dgm:cxn modelId="{C40EF025-0916-413A-939D-0BE16771F536}" type="presParOf" srcId="{D517F587-0326-4702-A700-AB73422F12A0}" destId="{8C0F6A5F-78CA-43F2-863B-20BE200EFEC0}" srcOrd="1" destOrd="0" presId="urn:microsoft.com/office/officeart/2018/2/layout/IconCircleList"/>
    <dgm:cxn modelId="{19801753-01FA-45C8-BCE0-F2AFE736F6EB}" type="presParOf" srcId="{D517F587-0326-4702-A700-AB73422F12A0}" destId="{A4979F5E-64B2-416B-BD4D-83EB1B1FD33C}" srcOrd="2" destOrd="0" presId="urn:microsoft.com/office/officeart/2018/2/layout/IconCircleList"/>
    <dgm:cxn modelId="{62DFE37D-22A6-43B7-95BF-CDB97534F3F3}" type="presParOf" srcId="{D517F587-0326-4702-A700-AB73422F12A0}" destId="{42008D0A-DEC1-46B6-89BD-04F243804CDA}" srcOrd="3" destOrd="0" presId="urn:microsoft.com/office/officeart/2018/2/layout/IconCircleList"/>
    <dgm:cxn modelId="{0D7C415E-CEC2-472C-9123-B5C69B895AD4}" type="presParOf" srcId="{F566AB21-7A62-409F-9F43-D04A74935D7D}" destId="{3E5892D4-8CDA-4AD6-B117-96D7FD0E4D98}" srcOrd="5" destOrd="0" presId="urn:microsoft.com/office/officeart/2018/2/layout/IconCircleList"/>
    <dgm:cxn modelId="{5A8B51B1-A579-4446-BB01-F4B996418715}" type="presParOf" srcId="{F566AB21-7A62-409F-9F43-D04A74935D7D}" destId="{BC748322-968E-4C20-8AA3-A6BFE79A85E1}" srcOrd="6" destOrd="0" presId="urn:microsoft.com/office/officeart/2018/2/layout/IconCircleList"/>
    <dgm:cxn modelId="{5192EC48-10AD-44AB-9970-E7462CE126F4}" type="presParOf" srcId="{BC748322-968E-4C20-8AA3-A6BFE79A85E1}" destId="{F809127D-B618-4FDC-A38D-5BCDF5795432}" srcOrd="0" destOrd="0" presId="urn:microsoft.com/office/officeart/2018/2/layout/IconCircleList"/>
    <dgm:cxn modelId="{7582DF96-C3F5-4980-AD52-70DF99EB8797}" type="presParOf" srcId="{BC748322-968E-4C20-8AA3-A6BFE79A85E1}" destId="{101476A6-8B07-4986-B4AC-D2A4B3CAF61B}" srcOrd="1" destOrd="0" presId="urn:microsoft.com/office/officeart/2018/2/layout/IconCircleList"/>
    <dgm:cxn modelId="{EA3246F2-6814-4F5B-92B0-66B85E8FDFC5}" type="presParOf" srcId="{BC748322-968E-4C20-8AA3-A6BFE79A85E1}" destId="{D8B23CF5-E329-4F29-8929-C5ECF8EBAB4B}" srcOrd="2" destOrd="0" presId="urn:microsoft.com/office/officeart/2018/2/layout/IconCircleList"/>
    <dgm:cxn modelId="{722D5B97-8E17-4306-86CD-F450D0979065}" type="presParOf" srcId="{BC748322-968E-4C20-8AA3-A6BFE79A85E1}" destId="{E9ACE053-56F0-4117-B285-569C32D01A6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D86FF-E888-4C1D-B7B9-6AD46571F458}">
      <dsp:nvSpPr>
        <dsp:cNvPr id="0" name=""/>
        <dsp:cNvSpPr/>
      </dsp:nvSpPr>
      <dsp:spPr>
        <a:xfrm>
          <a:off x="4256" y="1479553"/>
          <a:ext cx="653538" cy="6535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9C1EE-5944-48E7-AF61-34A8562714C1}">
      <dsp:nvSpPr>
        <dsp:cNvPr id="0" name=""/>
        <dsp:cNvSpPr/>
      </dsp:nvSpPr>
      <dsp:spPr>
        <a:xfrm>
          <a:off x="141499" y="1616794"/>
          <a:ext cx="379052" cy="3790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A62A7-5BE5-43A6-9172-D75D618811A6}">
      <dsp:nvSpPr>
        <dsp:cNvPr id="0" name=""/>
        <dsp:cNvSpPr/>
      </dsp:nvSpPr>
      <dsp:spPr>
        <a:xfrm>
          <a:off x="797838" y="1479553"/>
          <a:ext cx="1540483" cy="6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Folding arms</a:t>
          </a:r>
          <a:endParaRPr lang="en-US" sz="1200" kern="1200" dirty="0"/>
        </a:p>
      </dsp:txBody>
      <dsp:txXfrm>
        <a:off x="797838" y="1479553"/>
        <a:ext cx="1540483" cy="653538"/>
      </dsp:txXfrm>
    </dsp:sp>
    <dsp:sp modelId="{E1564CF6-AB5B-45E3-9A5A-0FCDC38AB288}">
      <dsp:nvSpPr>
        <dsp:cNvPr id="0" name=""/>
        <dsp:cNvSpPr/>
      </dsp:nvSpPr>
      <dsp:spPr>
        <a:xfrm>
          <a:off x="2606740" y="1479553"/>
          <a:ext cx="653538" cy="6535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1666D-80C0-4353-81B0-CB9F70D37238}">
      <dsp:nvSpPr>
        <dsp:cNvPr id="0" name=""/>
        <dsp:cNvSpPr/>
      </dsp:nvSpPr>
      <dsp:spPr>
        <a:xfrm>
          <a:off x="2743983" y="1616794"/>
          <a:ext cx="379052" cy="3790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FE23E-F20D-45ED-8557-F3C764675886}">
      <dsp:nvSpPr>
        <dsp:cNvPr id="0" name=""/>
        <dsp:cNvSpPr/>
      </dsp:nvSpPr>
      <dsp:spPr>
        <a:xfrm>
          <a:off x="3400322" y="1479553"/>
          <a:ext cx="1540483" cy="6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Getting upset</a:t>
          </a:r>
        </a:p>
      </dsp:txBody>
      <dsp:txXfrm>
        <a:off x="3400322" y="1479553"/>
        <a:ext cx="1540483" cy="653538"/>
      </dsp:txXfrm>
    </dsp:sp>
    <dsp:sp modelId="{C4D70578-E62F-4D5E-9C93-538A3AA47666}">
      <dsp:nvSpPr>
        <dsp:cNvPr id="0" name=""/>
        <dsp:cNvSpPr/>
      </dsp:nvSpPr>
      <dsp:spPr>
        <a:xfrm>
          <a:off x="4256" y="2698765"/>
          <a:ext cx="653538" cy="6535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6A5F-78CA-43F2-863B-20BE200EFEC0}">
      <dsp:nvSpPr>
        <dsp:cNvPr id="0" name=""/>
        <dsp:cNvSpPr/>
      </dsp:nvSpPr>
      <dsp:spPr>
        <a:xfrm>
          <a:off x="141499" y="2836008"/>
          <a:ext cx="379052" cy="3790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08D0A-DEC1-46B6-89BD-04F243804CDA}">
      <dsp:nvSpPr>
        <dsp:cNvPr id="0" name=""/>
        <dsp:cNvSpPr/>
      </dsp:nvSpPr>
      <dsp:spPr>
        <a:xfrm>
          <a:off x="797838" y="2698765"/>
          <a:ext cx="1540483" cy="6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Being distracted</a:t>
          </a:r>
          <a:endParaRPr lang="en-US" sz="1200" kern="1200"/>
        </a:p>
      </dsp:txBody>
      <dsp:txXfrm>
        <a:off x="797838" y="2698765"/>
        <a:ext cx="1540483" cy="653538"/>
      </dsp:txXfrm>
    </dsp:sp>
    <dsp:sp modelId="{F809127D-B618-4FDC-A38D-5BCDF5795432}">
      <dsp:nvSpPr>
        <dsp:cNvPr id="0" name=""/>
        <dsp:cNvSpPr/>
      </dsp:nvSpPr>
      <dsp:spPr>
        <a:xfrm>
          <a:off x="2606740" y="2698765"/>
          <a:ext cx="653538" cy="6535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476A6-8B07-4986-B4AC-D2A4B3CAF61B}">
      <dsp:nvSpPr>
        <dsp:cNvPr id="0" name=""/>
        <dsp:cNvSpPr/>
      </dsp:nvSpPr>
      <dsp:spPr>
        <a:xfrm>
          <a:off x="2743983" y="2836008"/>
          <a:ext cx="379052" cy="3790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CE053-56F0-4117-B285-569C32D01A60}">
      <dsp:nvSpPr>
        <dsp:cNvPr id="0" name=""/>
        <dsp:cNvSpPr/>
      </dsp:nvSpPr>
      <dsp:spPr>
        <a:xfrm>
          <a:off x="3400322" y="2698765"/>
          <a:ext cx="1540483" cy="653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Answering the phone during a conversation</a:t>
          </a:r>
        </a:p>
      </dsp:txBody>
      <dsp:txXfrm>
        <a:off x="3400322" y="2698765"/>
        <a:ext cx="1540483" cy="653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5/21/2024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sz="1600" b="0" i="0" u="none" strike="noStrike" dirty="0">
                <a:solidFill>
                  <a:srgbClr val="FEFFFF"/>
                </a:solidFill>
                <a:effectLst/>
              </a:rPr>
              <a:t>By the end of this session you will be able to: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Identify good communication skills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List some of the common, but easily avoidable, communication errors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Identify how to improve your team playing skills through more effective communications with others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Consider the following:</a:t>
            </a:r>
          </a:p>
          <a:p>
            <a:pPr algn="l" fontAlgn="base"/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en-US" sz="1200" b="0" i="0" u="none" strike="noStrike" dirty="0">
                <a:effectLst/>
                <a:latin typeface="Arial" panose="020B0604020202020204" pitchFamily="34" charset="0"/>
              </a:rPr>
              <a:t>During a sensitive and emotional conversation, the volunteer receptionist stops the person to answer a personal phone call. When the conversation continues, the volunteer appears uninterested and is folding their arms and not making eye contact with the person.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How would this make you feel if you were the person talking to the volunteer?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If you were this volunteer, what would you have done differently?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9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09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80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effectLst/>
              </a:rPr>
              <a:t>This session covers what good communication is and examines some of the common communication errors that may arise during a volunteer's interactions with others.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563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EFFFF"/>
                </a:solidFill>
              </a:rPr>
              <a:t>Speaking clearly, with the intent to pass on the intended message, is a vital requirement for effective communication with others. </a:t>
            </a:r>
          </a:p>
          <a:p>
            <a:endParaRPr lang="en-US" sz="1200" dirty="0">
              <a:solidFill>
                <a:srgbClr val="FEFFFF"/>
              </a:solidFill>
            </a:endParaRPr>
          </a:p>
          <a:p>
            <a:pPr algn="l"/>
            <a:r>
              <a:rPr lang="en-US" sz="1200" b="0" i="0" u="none" strike="noStrike" dirty="0">
                <a:effectLst/>
              </a:rPr>
              <a:t>Q. How can you build trust and good relationships with others?</a:t>
            </a:r>
          </a:p>
          <a:p>
            <a:pPr algn="l"/>
            <a:endParaRPr lang="en-US" sz="1200" b="0" i="0" u="none" strike="noStrike" dirty="0">
              <a:effectLst/>
            </a:endParaRPr>
          </a:p>
          <a:p>
            <a:pPr algn="l"/>
            <a:r>
              <a:rPr lang="en-US" sz="1200" b="0" i="0" u="none" strike="noStrike" dirty="0">
                <a:effectLst/>
              </a:rPr>
              <a:t>Select one or more options </a:t>
            </a:r>
          </a:p>
          <a:p>
            <a:pPr algn="l"/>
            <a:endParaRPr lang="en-US" sz="1200" b="0" i="0" u="none" strike="noStrike" dirty="0">
              <a:effectLst/>
            </a:endParaRPr>
          </a:p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effectLst/>
                <a:highlight>
                  <a:srgbClr val="FFFF00"/>
                </a:highlight>
              </a:rPr>
              <a:t>Being honest and open</a:t>
            </a:r>
          </a:p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1200" dirty="0">
                <a:highlight>
                  <a:srgbClr val="FFFF00"/>
                </a:highlight>
              </a:rPr>
              <a:t>Using clear instructions</a:t>
            </a:r>
          </a:p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effectLst/>
              </a:rPr>
              <a:t>Asking that they speak to someone more qualified</a:t>
            </a:r>
          </a:p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effectLst/>
                <a:highlight>
                  <a:srgbClr val="FFFF00"/>
                </a:highlight>
              </a:rPr>
              <a:t>Showing empathy and understanding</a:t>
            </a:r>
          </a:p>
          <a:p>
            <a:pPr marL="0" indent="-228600" algn="l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effectLst/>
                <a:highlight>
                  <a:srgbClr val="FFFF00"/>
                </a:highlight>
              </a:rPr>
              <a:t>Actively listening and showing interest</a:t>
            </a:r>
            <a:br>
              <a:rPr lang="en-US" sz="1200" b="0" i="0" u="none" strike="noStrike" dirty="0">
                <a:effectLst/>
              </a:rPr>
            </a:br>
            <a:endParaRPr lang="en-US" sz="1200" b="0" i="0" u="none" strike="noStrike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431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FFFFFF"/>
                </a:solidFill>
                <a:effectLst/>
              </a:rPr>
              <a:t>Intro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</a:rPr>
              <a:t> - </a:t>
            </a:r>
            <a:r>
              <a:rPr lang="en-US" sz="1200" b="0" i="0" u="none" strike="noStrike" dirty="0" err="1">
                <a:solidFill>
                  <a:srgbClr val="FFFFFF"/>
                </a:solidFill>
                <a:effectLst/>
              </a:rPr>
              <a:t>Recognising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</a:rPr>
              <a:t> potential communication difficulties and accessing the appropriate support is vital. This can include the involvement of interpreters and </a:t>
            </a:r>
            <a:r>
              <a:rPr lang="en-US" sz="1200" b="0" i="0" u="none" strike="noStrike" dirty="0" err="1">
                <a:solidFill>
                  <a:srgbClr val="FFFFFF"/>
                </a:solidFill>
                <a:effectLst/>
              </a:rPr>
              <a:t>specialised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</a:rPr>
              <a:t> language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FFFFFF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FFFFFF"/>
                </a:solidFill>
                <a:effectLst/>
              </a:rPr>
              <a:t>Slide part 2 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</a:rPr>
              <a:t>- </a:t>
            </a:r>
            <a:r>
              <a:rPr lang="en-US" sz="1200" b="0" i="0" u="none" strike="noStrike" dirty="0">
                <a:solidFill>
                  <a:srgbClr val="FEFFFF"/>
                </a:solidFill>
                <a:effectLst/>
              </a:rPr>
              <a:t>You will need to think about what you and the person you are communicating with might need, to improve communication. This could include: (on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FFFFFF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4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40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Non-verbal communication includes body language, such as gestures, facial expressions, eye contact and posture.</a:t>
            </a:r>
          </a:p>
          <a:p>
            <a:endParaRPr lang="en-US" sz="12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en-US" sz="1200" b="0" i="0" u="none" strike="noStrike" kern="1200" dirty="0">
                <a:effectLst/>
                <a:latin typeface="+mn-lt"/>
                <a:ea typeface="+mn-ea"/>
                <a:cs typeface="+mn-cs"/>
              </a:rPr>
              <a:t>Communication is:</a:t>
            </a:r>
          </a:p>
          <a:p>
            <a:pPr algn="l" fontAlgn="base"/>
            <a:r>
              <a:rPr lang="en-US" sz="1200" b="0" i="0" kern="1200" dirty="0">
                <a:effectLst/>
                <a:latin typeface="+mn-lt"/>
                <a:ea typeface="+mn-ea"/>
                <a:cs typeface="+mn-cs"/>
              </a:rPr>
              <a:t>55% from non-verbal/body language</a:t>
            </a:r>
          </a:p>
          <a:p>
            <a:pPr algn="l" fontAlgn="base"/>
            <a:r>
              <a:rPr lang="en-US" sz="1200" b="0" i="0" kern="1200" dirty="0">
                <a:effectLst/>
                <a:latin typeface="+mn-lt"/>
                <a:ea typeface="+mn-ea"/>
                <a:cs typeface="+mn-cs"/>
              </a:rPr>
              <a:t>38% from the tone of voice</a:t>
            </a:r>
          </a:p>
          <a:p>
            <a:pPr algn="l" fontAlgn="base"/>
            <a:r>
              <a:rPr lang="en-US" sz="1200" b="0" i="0" kern="1200" dirty="0">
                <a:effectLst/>
                <a:latin typeface="+mn-lt"/>
                <a:ea typeface="+mn-ea"/>
                <a:cs typeface="+mn-cs"/>
              </a:rPr>
              <a:t>7% from the spoken word</a:t>
            </a:r>
          </a:p>
          <a:p>
            <a:pPr algn="l" fontAlgn="base"/>
            <a:endParaRPr lang="en-US" sz="1200" b="0" i="0" kern="1200" dirty="0">
              <a:effectLst/>
              <a:latin typeface="+mn-lt"/>
              <a:ea typeface="+mn-ea"/>
              <a:cs typeface="+mn-cs"/>
            </a:endParaRPr>
          </a:p>
          <a:p>
            <a:pPr algn="l" fontAlgn="base"/>
            <a:r>
              <a:rPr lang="en-US" sz="1200" b="0" i="0" u="none" strike="noStrike" kern="1200" dirty="0">
                <a:effectLst/>
                <a:latin typeface="+mn-lt"/>
                <a:ea typeface="+mn-ea"/>
                <a:cs typeface="+mn-cs"/>
              </a:rPr>
              <a:t>In other words:</a:t>
            </a:r>
          </a:p>
          <a:p>
            <a:pPr algn="l" fontAlgn="base"/>
            <a:r>
              <a:rPr lang="en-US" sz="1200" b="0" i="0" kern="1200" dirty="0">
                <a:effectLst/>
                <a:latin typeface="+mn-lt"/>
                <a:ea typeface="+mn-ea"/>
                <a:cs typeface="+mn-cs"/>
              </a:rPr>
              <a:t>What you say is less important than how you say it</a:t>
            </a:r>
          </a:p>
          <a:p>
            <a:pPr algn="l" fontAlgn="base"/>
            <a:r>
              <a:rPr lang="en-US" sz="1200" b="0" i="0" kern="1200" dirty="0">
                <a:effectLst/>
                <a:latin typeface="+mn-lt"/>
                <a:ea typeface="+mn-ea"/>
                <a:cs typeface="+mn-cs"/>
              </a:rPr>
              <a:t>People can be persuaded by attitude and appearance</a:t>
            </a:r>
          </a:p>
          <a:p>
            <a:pPr algn="l" fontAlgn="base"/>
            <a:r>
              <a:rPr lang="en-US" sz="1200" b="1" i="0" u="none" strike="noStrike" kern="1200" dirty="0">
                <a:effectLst/>
                <a:latin typeface="+mn-lt"/>
                <a:ea typeface="+mn-ea"/>
                <a:cs typeface="+mn-cs"/>
              </a:rPr>
              <a:t>Non-verbal communication is particularly important when dealing with emotional issues.</a:t>
            </a:r>
            <a:endParaRPr lang="en-US" sz="1200" b="0" i="0" u="none" strike="noStrike" kern="1200" dirty="0"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4083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4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631199"/>
            <a:ext cx="5143500" cy="1574626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622859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5" name="Picture 4" descr="Home - elearning for healthcare">
            <a:extLst>
              <a:ext uri="{FF2B5EF4-FFF2-40B4-BE49-F238E27FC236}">
                <a16:creationId xmlns:a16="http://schemas.microsoft.com/office/drawing/2014/main" id="{59ED9069-F23C-222D-8446-68B6A4FCB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702721"/>
            <a:ext cx="1541895" cy="7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F0FB9C-2878-A0DA-9102-5FB5FBA3294F}"/>
              </a:ext>
            </a:extLst>
          </p:cNvPr>
          <p:cNvSpPr/>
          <p:nvPr userDrawn="1"/>
        </p:nvSpPr>
        <p:spPr>
          <a:xfrm>
            <a:off x="8308181" y="1630018"/>
            <a:ext cx="3883819" cy="522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F02DFA-E99D-1A21-E6E8-667718020F4B}"/>
              </a:ext>
            </a:extLst>
          </p:cNvPr>
          <p:cNvSpPr/>
          <p:nvPr userDrawn="1"/>
        </p:nvSpPr>
        <p:spPr>
          <a:xfrm>
            <a:off x="0" y="1630018"/>
            <a:ext cx="3883819" cy="522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5227982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FD6AFF-07FF-E188-FB2D-ED27E3EA0DA7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D1374-D05D-C094-97B4-A439B8D1C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6" y="6191775"/>
            <a:ext cx="942924" cy="43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B8E09-A310-A1F4-EEF9-8793EF1473BD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5" name="Picture 4" descr="Home - elearning for healthcare">
            <a:extLst>
              <a:ext uri="{FF2B5EF4-FFF2-40B4-BE49-F238E27FC236}">
                <a16:creationId xmlns:a16="http://schemas.microsoft.com/office/drawing/2014/main" id="{3115F067-99D1-58BD-CB56-C6FF1817B9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52EA71-33E7-AA1D-4887-AEA28E1B1E8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2" name="Picture 4" descr="Home - elearning for healthcare">
            <a:extLst>
              <a:ext uri="{FF2B5EF4-FFF2-40B4-BE49-F238E27FC236}">
                <a16:creationId xmlns:a16="http://schemas.microsoft.com/office/drawing/2014/main" id="{CC5970EF-D98C-F73E-2496-47A116C5BB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18900000" flipH="1" flipV="1">
            <a:off x="5971069" y="-1371603"/>
            <a:ext cx="7119182" cy="8798125"/>
            <a:chOff x="11114088" y="2241550"/>
            <a:chExt cx="1905000" cy="2354263"/>
          </a:xfrm>
          <a:solidFill>
            <a:schemeClr val="bg2">
              <a:alpha val="20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52EA71-33E7-AA1D-4887-AEA28E1B1E8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E5616EAB-CB46-7758-48B4-42A1B84008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9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10D5-500B-6930-F84B-F85C070B9B7A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5" name="Picture 4" descr="Home - elearning for healthcare">
            <a:extLst>
              <a:ext uri="{FF2B5EF4-FFF2-40B4-BE49-F238E27FC236}">
                <a16:creationId xmlns:a16="http://schemas.microsoft.com/office/drawing/2014/main" id="{150BF36A-F649-D16E-2C54-F2D53E44C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D77626AD-0BE4-7ECB-7B0B-6040E235E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84" y="1423506"/>
            <a:ext cx="1668009" cy="7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137F26-985B-953C-35D5-DF86162B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dirty="0"/>
              <a:t>Click to edit Master title style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1A6662A-4D3A-9197-CECB-2C9C8602E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78" y="1193634"/>
            <a:ext cx="1833196" cy="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45167D06-5EEB-51BF-A5DE-2A39217628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12" y="1193634"/>
            <a:ext cx="1833196" cy="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628BE-787E-D8FB-3515-5B4C3D58B8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6" y="6191775"/>
            <a:ext cx="942924" cy="43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953404-3F7B-ECAF-6728-4783D3B677D7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C9C6834B-0B11-478E-468D-9A71FEBBE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CE61475C-224F-C9E2-36C5-342BDDCAF6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12" y="1193634"/>
            <a:ext cx="1833196" cy="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9CFC7A-16B6-8158-4CC4-6776992F7C52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6197C6D3-BF40-4C83-6EF6-9414AE5C8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7A1ED5-01D5-4593-07DE-8A99A5879CA7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3776B771-4EC3-0506-2B85-E0BFB00F2A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7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1E5E52-2517-2B19-E163-9904A66BE68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0375E673-C586-E319-BAB8-15FA90ABB1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D6FEA2-D876-1173-798F-02F1B66B90A8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13FEB025-52DC-0A5E-5770-A13C9DA34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4250" y="2572870"/>
            <a:ext cx="5143500" cy="1726562"/>
          </a:xfrm>
        </p:spPr>
        <p:txBody>
          <a:bodyPr anchor="b"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569694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8B91E2-BF11-2543-9B27-2F50E96EA9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3" y="6042290"/>
            <a:ext cx="1098667" cy="5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1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4" name="Picture 4" descr="Home - elearning for healthcare">
            <a:extLst>
              <a:ext uri="{FF2B5EF4-FFF2-40B4-BE49-F238E27FC236}">
                <a16:creationId xmlns:a16="http://schemas.microsoft.com/office/drawing/2014/main" id="{BAD4D937-25C1-2EB6-C085-34880892BA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1" y="6258183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1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8903" y="0"/>
            <a:ext cx="5413097" cy="496083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E57D22-8B89-030E-D1CC-56C15F654536}"/>
              </a:ext>
            </a:extLst>
          </p:cNvPr>
          <p:cNvGrpSpPr/>
          <p:nvPr userDrawn="1"/>
        </p:nvGrpSpPr>
        <p:grpSpPr>
          <a:xfrm>
            <a:off x="4685749" y="3187264"/>
            <a:ext cx="1410252" cy="1527611"/>
            <a:chOff x="4314162" y="3077007"/>
            <a:chExt cx="3124751" cy="3861672"/>
          </a:xfrm>
          <a:solidFill>
            <a:schemeClr val="bg1">
              <a:lumMod val="95000"/>
              <a:alpha val="30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4A58C70-9400-9A51-FE6B-19686C72F58A}"/>
                </a:ext>
              </a:extLst>
            </p:cNvPr>
            <p:cNvSpPr>
              <a:spLocks/>
            </p:cNvSpPr>
            <p:nvPr/>
          </p:nvSpPr>
          <p:spPr bwMode="auto">
            <a:xfrm rot="19082419">
              <a:off x="4314162" y="3077007"/>
              <a:ext cx="3124751" cy="3861672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6CF60CE-FAB2-6F40-38EF-3D5862866517}"/>
                </a:ext>
              </a:extLst>
            </p:cNvPr>
            <p:cNvSpPr>
              <a:spLocks/>
            </p:cNvSpPr>
            <p:nvPr/>
          </p:nvSpPr>
          <p:spPr bwMode="auto">
            <a:xfrm rot="19082419">
              <a:off x="4912756" y="3905619"/>
              <a:ext cx="1369683" cy="2744573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9F1AA98-E9D4-0CA7-A9E3-94188D47B9FA}"/>
                </a:ext>
              </a:extLst>
            </p:cNvPr>
            <p:cNvSpPr>
              <a:spLocks/>
            </p:cNvSpPr>
            <p:nvPr/>
          </p:nvSpPr>
          <p:spPr bwMode="auto">
            <a:xfrm rot="19082419">
              <a:off x="5413601" y="4636366"/>
              <a:ext cx="502565" cy="1179594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2052" name="Picture 4" descr="Home - elearning for healthcare">
            <a:extLst>
              <a:ext uri="{FF2B5EF4-FFF2-40B4-BE49-F238E27FC236}">
                <a16:creationId xmlns:a16="http://schemas.microsoft.com/office/drawing/2014/main" id="{267EB8D2-BB56-D715-E434-2A298B1A52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1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91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ACC30-5DCC-CDBC-D403-C8AFC1DD3DF8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5" name="Picture 4" descr="Home - elearning for healthcare">
            <a:extLst>
              <a:ext uri="{FF2B5EF4-FFF2-40B4-BE49-F238E27FC236}">
                <a16:creationId xmlns:a16="http://schemas.microsoft.com/office/drawing/2014/main" id="{DCDC824C-8282-D740-0A71-929794707B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3" y="801517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91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953500" y="988536"/>
            <a:ext cx="3230091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04154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1550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ACC30-5DCC-CDBC-D403-C8AFC1DD3DF8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5" name="Picture 4" descr="Home - elearning for healthcare">
            <a:extLst>
              <a:ext uri="{FF2B5EF4-FFF2-40B4-BE49-F238E27FC236}">
                <a16:creationId xmlns:a16="http://schemas.microsoft.com/office/drawing/2014/main" id="{C9CFA438-A7AC-262A-AB6D-4C1A0C7956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6246147"/>
            <a:ext cx="838971" cy="3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9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F0FB9C-2878-A0DA-9102-5FB5FBA3294F}"/>
              </a:ext>
            </a:extLst>
          </p:cNvPr>
          <p:cNvSpPr/>
          <p:nvPr userDrawn="1"/>
        </p:nvSpPr>
        <p:spPr>
          <a:xfrm>
            <a:off x="8308181" y="1630018"/>
            <a:ext cx="3883819" cy="522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F02DFA-E99D-1A21-E6E8-667718020F4B}"/>
              </a:ext>
            </a:extLst>
          </p:cNvPr>
          <p:cNvSpPr/>
          <p:nvPr userDrawn="1"/>
        </p:nvSpPr>
        <p:spPr>
          <a:xfrm>
            <a:off x="0" y="1630018"/>
            <a:ext cx="3883819" cy="522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5227982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FD6AFF-07FF-E188-FB2D-ED27E3EA0DA7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1B44605-620F-A2A9-270A-CC96295EE6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6" y="6191775"/>
            <a:ext cx="942924" cy="43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5/21/2024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4" r:id="rId3"/>
    <p:sldLayoutId id="2147483651" r:id="rId4"/>
    <p:sldLayoutId id="2147483650" r:id="rId5"/>
    <p:sldLayoutId id="2147483678" r:id="rId6"/>
    <p:sldLayoutId id="2147483661" r:id="rId7"/>
    <p:sldLayoutId id="2147483675" r:id="rId8"/>
    <p:sldLayoutId id="2147483662" r:id="rId9"/>
    <p:sldLayoutId id="2147483677" r:id="rId10"/>
    <p:sldLayoutId id="2147483663" r:id="rId11"/>
    <p:sldLayoutId id="2147483654" r:id="rId12"/>
    <p:sldLayoutId id="2147483676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2434336"/>
            <a:ext cx="5351882" cy="1608599"/>
          </a:xfrm>
        </p:spPr>
        <p:txBody>
          <a:bodyPr/>
          <a:lstStyle/>
          <a:p>
            <a:r>
              <a:rPr lang="en-US" sz="4400" dirty="0"/>
              <a:t>Communication</a:t>
            </a:r>
            <a:br>
              <a:rPr lang="en-US" sz="4400" dirty="0"/>
            </a:br>
            <a:r>
              <a:rPr lang="en-US" sz="4400" dirty="0"/>
              <a:t>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15740"/>
            <a:ext cx="5143500" cy="503167"/>
          </a:xfrm>
        </p:spPr>
        <p:txBody>
          <a:bodyPr/>
          <a:lstStyle/>
          <a:p>
            <a:r>
              <a:rPr lang="en-US" sz="2000" kern="1600" spc="300" dirty="0"/>
              <a:t>VOLUNTEER </a:t>
            </a:r>
            <a:r>
              <a:rPr lang="en-US" sz="2000" kern="1600" spc="300" dirty="0" err="1"/>
              <a:t>iNDUCTION</a:t>
            </a:r>
            <a:endParaRPr lang="en-US" sz="2000" kern="1600" spc="300" dirty="0"/>
          </a:p>
        </p:txBody>
      </p:sp>
      <p:pic>
        <p:nvPicPr>
          <p:cNvPr id="6" name="Picture Placeholder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E0159D6-6846-3285-B5F2-09A8D3D52F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514" r="10514"/>
          <a:stretch>
            <a:fillRect/>
          </a:stretch>
        </p:blipFill>
        <p:spPr>
          <a:xfrm>
            <a:off x="921203" y="691300"/>
            <a:ext cx="5305425" cy="5305425"/>
          </a:xfr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683385"/>
            <a:ext cx="5580062" cy="4590819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1400" b="1" i="0" u="none" strike="noStrike" dirty="0">
                <a:effectLst/>
              </a:rPr>
              <a:t>Active listening</a:t>
            </a:r>
            <a:r>
              <a:rPr lang="en-US" sz="1400" b="0" i="0" u="none" strike="noStrike" dirty="0">
                <a:effectLst/>
              </a:rPr>
              <a:t> is a structured way of listening and responding as it focuses on the person you are talking to. It requires you to suspend your own judgements. 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1200" b="0" i="0" u="none" strike="noStrike" dirty="0">
                <a:effectLst/>
              </a:rPr>
              <a:t>All volunteers should actively listen and respect other people's views and sensitivities.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1200" b="0" i="0" u="none" strike="noStrike" dirty="0">
                <a:effectLst/>
              </a:rPr>
              <a:t>Flexibility, empathy and a sensitive appreciation of other peoples’ points of view, facilitates good team working.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1200" b="0" i="0" u="none" strike="noStrike" dirty="0">
                <a:effectLst/>
              </a:rPr>
              <a:t>Here are some suggestions of how you can show you are actively listening to someone: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Give the person your full attention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Avoid distractions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Observe the person’s body language, whilst being aware of your own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Nod, smile and use other facial expressions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Encourage the person to continue, using ‘yes’, ‘uh huh’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Paraphrase, ask questions and </a:t>
            </a:r>
            <a:r>
              <a:rPr lang="en-US" sz="1100" b="0" i="0" dirty="0" err="1">
                <a:effectLst/>
              </a:rPr>
              <a:t>summarise</a:t>
            </a:r>
            <a:endParaRPr lang="en-US" sz="1100" b="0" i="0" dirty="0">
              <a:effectLst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Do not interrupt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0" i="0" dirty="0">
                <a:effectLst/>
              </a:rPr>
              <a:t>Check the person understands what you are saying by asking questions</a:t>
            </a: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5" name="Picture Placeholder 4" descr="A picture containing person, tree, outdoor, cellphone&#10;&#10;Description automatically generated">
            <a:extLst>
              <a:ext uri="{FF2B5EF4-FFF2-40B4-BE49-F238E27FC236}">
                <a16:creationId xmlns:a16="http://schemas.microsoft.com/office/drawing/2014/main" id="{2EAF70B9-4714-39E7-6BCD-21F6FCA2FA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5752" r="7997" b="-2"/>
          <a:stretch/>
        </p:blipFill>
        <p:spPr>
          <a:xfrm>
            <a:off x="6451550" y="988536"/>
            <a:ext cx="4884848" cy="4884848"/>
          </a:xfrm>
          <a:noFill/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00178F77-E76B-1A1E-2E60-E2BBEB04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83796"/>
            <a:ext cx="4946736" cy="1325563"/>
          </a:xfrm>
        </p:spPr>
        <p:txBody>
          <a:bodyPr/>
          <a:lstStyle/>
          <a:p>
            <a:r>
              <a:rPr lang="en-GB" dirty="0"/>
              <a:t>Active listening</a:t>
            </a:r>
          </a:p>
        </p:txBody>
      </p:sp>
    </p:spTree>
    <p:extLst>
      <p:ext uri="{BB962C8B-B14F-4D97-AF65-F5344CB8AC3E}">
        <p14:creationId xmlns:p14="http://schemas.microsoft.com/office/powerpoint/2010/main" val="417592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wo people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89E6A4C1-7A2F-97C7-4ACD-9D95441A60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1463" r="32288" b="1"/>
          <a:stretch/>
        </p:blipFill>
        <p:spPr>
          <a:xfrm>
            <a:off x="6096000" y="768485"/>
            <a:ext cx="5305662" cy="5305662"/>
          </a:xfr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FD2B19-F234-2BF1-9E8A-4FA5302C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57200"/>
            <a:ext cx="4517616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WRITTEN COMMUNICATION AND TEAMWORK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37" y="2190750"/>
            <a:ext cx="4630829" cy="3748496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1300" b="0" i="0" u="none" strike="noStrike" dirty="0">
                <a:effectLst/>
              </a:rPr>
              <a:t>As part of your volunteer role, you may be required to take notes, send e-mails, write letters, etc. Important points to consider when writing include: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Be as clear as possible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Address the person you are communicating with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Sign off with your name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Be polite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Get the message across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Use short sentences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Write in the order you wish them to read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Re-read and check before sending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Where possible, ask someone to check the writing before sending</a:t>
            </a:r>
            <a:endParaRPr lang="en-US" sz="1300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C71654-96A5-4280-94F3-931C61A9F92C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26744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02A0-5F2D-6781-02A6-87BC6510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35400"/>
            <a:ext cx="11150600" cy="920336"/>
          </a:xfrm>
        </p:spPr>
        <p:txBody>
          <a:bodyPr/>
          <a:lstStyle/>
          <a:p>
            <a:r>
              <a:rPr lang="en-GB" sz="2400" dirty="0">
                <a:solidFill>
                  <a:srgbClr val="2C567A"/>
                </a:solidFill>
              </a:rPr>
              <a:t>Look at this example email. </a:t>
            </a:r>
            <a:br>
              <a:rPr lang="en-GB" sz="2400" dirty="0">
                <a:solidFill>
                  <a:srgbClr val="2C567A"/>
                </a:solidFill>
              </a:rPr>
            </a:br>
            <a:r>
              <a:rPr lang="en-GB" sz="2400" dirty="0">
                <a:solidFill>
                  <a:srgbClr val="2C567A"/>
                </a:solidFill>
              </a:rPr>
              <a:t>Can you spot any common errors?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F56F8-081A-F4F4-79B9-00A19D11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AD06CC-8893-15A9-656A-4626B79F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968" y="1255736"/>
            <a:ext cx="9729493" cy="5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17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C6288-0FC0-FCA7-FC98-43FC9F11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8CC6C9-5482-0A5C-AC95-BFC66167474F}"/>
              </a:ext>
            </a:extLst>
          </p:cNvPr>
          <p:cNvSpPr txBox="1">
            <a:spLocks/>
          </p:cNvSpPr>
          <p:nvPr/>
        </p:nvSpPr>
        <p:spPr>
          <a:xfrm>
            <a:off x="515938" y="596900"/>
            <a:ext cx="4614862" cy="660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2C567A"/>
                </a:solidFill>
              </a:rPr>
              <a:t>COMMON MISTAKES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3B488-B35A-0962-D367-06ECC2A81EAE}"/>
              </a:ext>
            </a:extLst>
          </p:cNvPr>
          <p:cNvSpPr txBox="1"/>
          <p:nvPr/>
        </p:nvSpPr>
        <p:spPr>
          <a:xfrm>
            <a:off x="528638" y="1532527"/>
            <a:ext cx="5680573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effectLst/>
              </a:rPr>
              <a:t>Abbreviations</a:t>
            </a:r>
            <a:br>
              <a:rPr lang="en-US" sz="1100" b="0" i="0" u="none" strike="noStrike" dirty="0">
                <a:effectLst/>
              </a:rPr>
            </a:br>
            <a:br>
              <a:rPr lang="en-US" sz="1100" b="0" i="0" u="none" strike="noStrike" dirty="0">
                <a:effectLst/>
              </a:rPr>
            </a:br>
            <a:r>
              <a:rPr lang="en-US" sz="1100" i="0" u="none" strike="noStrike" dirty="0">
                <a:effectLst/>
              </a:rPr>
              <a:t>What does TTFN mean? </a:t>
            </a:r>
            <a:r>
              <a:rPr lang="en-US" sz="1100" b="0" i="0" u="none" strike="noStrike" dirty="0">
                <a:effectLst/>
              </a:rPr>
              <a:t>It actually means 'Ta </a:t>
            </a:r>
            <a:r>
              <a:rPr lang="en-US" sz="1100" b="0" i="0" u="none" strike="noStrike" dirty="0" err="1">
                <a:effectLst/>
              </a:rPr>
              <a:t>Ta</a:t>
            </a:r>
            <a:r>
              <a:rPr lang="en-US" sz="1100" b="0" i="0" u="none" strike="noStrike" dirty="0">
                <a:effectLst/>
              </a:rPr>
              <a:t> for Now' but the problem is many people might not know that.</a:t>
            </a:r>
            <a:br>
              <a:rPr lang="en-US" sz="1100" b="0" i="0" u="none" strike="noStrike" dirty="0">
                <a:effectLst/>
              </a:rPr>
            </a:br>
            <a:br>
              <a:rPr lang="en-US" sz="1100" b="0" i="0" u="none" strike="noStrike" dirty="0">
                <a:effectLst/>
              </a:rPr>
            </a:br>
            <a:r>
              <a:rPr lang="en-US" sz="1100" b="0" i="0" u="none" strike="noStrike" dirty="0">
                <a:effectLst/>
              </a:rPr>
              <a:t>TTFN is an abbreviation. Avoid using abbreviations wherever possible as you don't know if the person you are writing to will understand what you mean.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effectLst/>
              </a:rPr>
              <a:t>Not enough information</a:t>
            </a:r>
            <a:br>
              <a:rPr lang="en-US" sz="1100" b="0" i="0" u="none" strike="noStrike" dirty="0">
                <a:effectLst/>
              </a:rPr>
            </a:br>
            <a:br>
              <a:rPr lang="en-US" sz="1100" b="0" i="0" u="none" strike="noStrike" dirty="0">
                <a:effectLst/>
              </a:rPr>
            </a:br>
            <a:r>
              <a:rPr lang="en-US" sz="1100" b="0" i="0" u="none" strike="noStrike" dirty="0">
                <a:effectLst/>
              </a:rPr>
              <a:t>The invite says 'next month' but doesn't give a date. Ensure you have included all the information someone may need.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effectLst/>
              </a:rPr>
              <a:t>Spelling errors</a:t>
            </a:r>
            <a:br>
              <a:rPr lang="en-US" sz="1100" b="0" i="0" u="none" strike="noStrike" dirty="0">
                <a:effectLst/>
              </a:rPr>
            </a:br>
            <a:br>
              <a:rPr lang="en-US" sz="1100" b="0" i="0" u="none" strike="noStrike" dirty="0">
                <a:effectLst/>
              </a:rPr>
            </a:br>
            <a:r>
              <a:rPr lang="en-US" sz="1100" b="0" i="0" u="none" strike="noStrike" dirty="0">
                <a:effectLst/>
              </a:rPr>
              <a:t>There are some mistakes here - it should say '</a:t>
            </a:r>
            <a:r>
              <a:rPr lang="en-US" sz="1100" b="1" i="0" u="none" strike="noStrike" dirty="0">
                <a:effectLst/>
              </a:rPr>
              <a:t>your </a:t>
            </a:r>
            <a:r>
              <a:rPr lang="en-US" sz="1100" b="0" i="0" u="none" strike="noStrike" dirty="0" err="1">
                <a:effectLst/>
              </a:rPr>
              <a:t>sparkliest</a:t>
            </a:r>
            <a:r>
              <a:rPr lang="en-US" sz="1100" b="0" i="0" u="none" strike="noStrike" dirty="0">
                <a:effectLst/>
              </a:rPr>
              <a:t>' and the words 'and' and 'to' are repeated twice.</a:t>
            </a:r>
            <a:br>
              <a:rPr lang="en-US" sz="1100" b="0" i="0" u="none" strike="noStrike" dirty="0">
                <a:effectLst/>
              </a:rPr>
            </a:br>
            <a:br>
              <a:rPr lang="en-US" sz="1100" b="0" i="0" u="none" strike="noStrike" dirty="0">
                <a:effectLst/>
              </a:rPr>
            </a:br>
            <a:r>
              <a:rPr lang="en-US" sz="1100" b="0" i="0" u="none" strike="noStrike" dirty="0">
                <a:effectLst/>
              </a:rPr>
              <a:t>Most email and document software have spelling and grammar check tools so make sure you use them to check everything you've written is correct.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effectLst/>
              </a:rPr>
              <a:t>Sentence length</a:t>
            </a:r>
            <a:br>
              <a:rPr lang="en-US" sz="1100" b="0" i="0" u="none" strike="noStrike" dirty="0">
                <a:effectLst/>
              </a:rPr>
            </a:br>
            <a:br>
              <a:rPr lang="en-US" sz="1100" b="0" i="0" u="none" strike="noStrike" dirty="0">
                <a:effectLst/>
              </a:rPr>
            </a:br>
            <a:r>
              <a:rPr lang="en-US" sz="1100" b="0" i="0" dirty="0"/>
              <a:t>This is a really long sentence and it's difficult to take in all the information. Try and keep sentences short as it makes them easier to read.</a:t>
            </a:r>
            <a:endParaRPr lang="en-US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2B3D97-D2B7-2C4E-3CA5-6038383EAD59}"/>
              </a:ext>
            </a:extLst>
          </p:cNvPr>
          <p:cNvGrpSpPr/>
          <p:nvPr/>
        </p:nvGrpSpPr>
        <p:grpSpPr>
          <a:xfrm>
            <a:off x="7168778" y="2925762"/>
            <a:ext cx="5023222" cy="1006476"/>
            <a:chOff x="7696708" y="1532527"/>
            <a:chExt cx="5023222" cy="10064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0F871E-FE03-1191-B17A-A58965AA9A8B}"/>
                </a:ext>
              </a:extLst>
            </p:cNvPr>
            <p:cNvSpPr/>
            <p:nvPr/>
          </p:nvSpPr>
          <p:spPr>
            <a:xfrm>
              <a:off x="8114407" y="1532528"/>
              <a:ext cx="4605523" cy="1006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B4F8B64-349B-1B04-95F6-3CD6BF039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96708" y="1532527"/>
              <a:ext cx="1001899" cy="1001899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BA3995-8875-2850-2CDD-32A38A472657}"/>
              </a:ext>
            </a:extLst>
          </p:cNvPr>
          <p:cNvSpPr txBox="1">
            <a:spLocks/>
          </p:cNvSpPr>
          <p:nvPr/>
        </p:nvSpPr>
        <p:spPr>
          <a:xfrm>
            <a:off x="7726177" y="4180040"/>
            <a:ext cx="3940361" cy="183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</a:rPr>
              <a:t>Some common written communication errors include:</a:t>
            </a:r>
            <a:endParaRPr lang="en-US" sz="1100" dirty="0">
              <a:solidFill>
                <a:srgbClr val="333333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</a:rPr>
              <a:t>Use of abbreviations</a:t>
            </a:r>
            <a:endParaRPr lang="en-US" sz="1100" dirty="0">
              <a:solidFill>
                <a:srgbClr val="333333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</a:rPr>
              <a:t>Writing not readable</a:t>
            </a:r>
            <a:endParaRPr lang="en-US" sz="1100" dirty="0">
              <a:solidFill>
                <a:srgbClr val="333333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</a:rPr>
              <a:t>Not sticking to facts</a:t>
            </a:r>
            <a:endParaRPr lang="en-US" sz="1100" dirty="0">
              <a:solidFill>
                <a:srgbClr val="333333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</a:rPr>
              <a:t>Not being clear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4B1899A-371D-972A-8C82-C140177F26BE}"/>
              </a:ext>
            </a:extLst>
          </p:cNvPr>
          <p:cNvSpPr txBox="1">
            <a:spLocks/>
          </p:cNvSpPr>
          <p:nvPr/>
        </p:nvSpPr>
        <p:spPr>
          <a:xfrm>
            <a:off x="7726177" y="3178142"/>
            <a:ext cx="4124324" cy="564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 dirty="0">
                <a:solidFill>
                  <a:srgbClr val="2C567A"/>
                </a:solidFill>
                <a:latin typeface="+mj-lt"/>
              </a:rPr>
              <a:t>COMMON ERRORS</a:t>
            </a:r>
          </a:p>
        </p:txBody>
      </p:sp>
    </p:spTree>
    <p:extLst>
      <p:ext uri="{BB962C8B-B14F-4D97-AF65-F5344CB8AC3E}">
        <p14:creationId xmlns:p14="http://schemas.microsoft.com/office/powerpoint/2010/main" val="398370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54" y="1834334"/>
            <a:ext cx="5570946" cy="4230108"/>
          </a:xfrm>
        </p:spPr>
        <p:txBody>
          <a:bodyPr vert="horz" lIns="0" tIns="0" rIns="0" bIns="0" rtlCol="0">
            <a:normAutofit fontScale="85000" lnSpcReduction="20000"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en-US" sz="2100" dirty="0"/>
              <a:t>Volunteers are a vital part of an organization. Together with staff, volunteers form a team.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sz="1300" b="0" i="0" u="none" strike="noStrike" dirty="0">
                <a:effectLst/>
              </a:rPr>
              <a:t>Good team working involves:</a:t>
            </a:r>
          </a:p>
          <a:p>
            <a:pPr marL="1714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Having clear objectives that are understood by all team members</a:t>
            </a:r>
          </a:p>
          <a:p>
            <a:pPr marL="1714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Effective communication</a:t>
            </a:r>
          </a:p>
          <a:p>
            <a:pPr marL="1714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Mutual trust and support</a:t>
            </a:r>
          </a:p>
          <a:p>
            <a:pPr marL="1714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Sort out conflicts as early as possible</a:t>
            </a:r>
            <a:br>
              <a:rPr lang="en-US" sz="1100" b="0" i="0" u="none" strike="noStrike" dirty="0">
                <a:effectLst/>
              </a:rPr>
            </a:br>
            <a:endParaRPr lang="en-US" sz="1100" b="0" i="0" u="none" strike="noStrike" dirty="0">
              <a:effectLst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sz="1300" b="0" i="0" u="none" strike="noStrike" dirty="0">
                <a:effectLst/>
              </a:rPr>
              <a:t>Working with others involves:</a:t>
            </a:r>
          </a:p>
          <a:p>
            <a:pPr marL="2857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Taking responsibility for your own actions</a:t>
            </a:r>
          </a:p>
          <a:p>
            <a:pPr marL="2857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Communicating well</a:t>
            </a:r>
          </a:p>
          <a:p>
            <a:pPr marL="2857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Listening actively to the team leader and other team members</a:t>
            </a:r>
          </a:p>
          <a:p>
            <a:pPr marL="2857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Being honest, reliable, supportive and helpful</a:t>
            </a:r>
          </a:p>
          <a:p>
            <a:pPr marL="285750" fontAlgn="base">
              <a:lnSpc>
                <a:spcPct val="120000"/>
              </a:lnSpc>
            </a:pPr>
            <a:r>
              <a:rPr lang="en-US" sz="1300" b="0" i="0" u="none" strike="noStrike" dirty="0">
                <a:effectLst/>
              </a:rPr>
              <a:t>Acting in a professional manner - you are an ambassador for your </a:t>
            </a:r>
            <a:r>
              <a:rPr lang="en-US" sz="1300" b="0" i="0" u="none" strike="noStrike" dirty="0" err="1">
                <a:effectLst/>
              </a:rPr>
              <a:t>organisation</a:t>
            </a:r>
            <a:endParaRPr lang="en-U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7" name="Picture Placeholder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20A5AC96-E3C8-D70A-9A38-DB4A7B5F2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8430" r="20191"/>
          <a:stretch/>
        </p:blipFill>
        <p:spPr>
          <a:xfrm>
            <a:off x="6607297" y="10"/>
            <a:ext cx="5584703" cy="5118090"/>
          </a:xfr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9AF24AC-C15B-C4E5-C730-AE82DF1EA13C}"/>
              </a:ext>
            </a:extLst>
          </p:cNvPr>
          <p:cNvSpPr txBox="1">
            <a:spLocks/>
          </p:cNvSpPr>
          <p:nvPr/>
        </p:nvSpPr>
        <p:spPr>
          <a:xfrm>
            <a:off x="525054" y="1055873"/>
            <a:ext cx="11141891" cy="3925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teamwork</a:t>
            </a:r>
          </a:p>
        </p:txBody>
      </p:sp>
    </p:spTree>
    <p:extLst>
      <p:ext uri="{BB962C8B-B14F-4D97-AF65-F5344CB8AC3E}">
        <p14:creationId xmlns:p14="http://schemas.microsoft.com/office/powerpoint/2010/main" val="326531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DE79B6-8DF9-3270-00D8-EAFEBA36BE76}"/>
              </a:ext>
            </a:extLst>
          </p:cNvPr>
          <p:cNvSpPr/>
          <p:nvPr/>
        </p:nvSpPr>
        <p:spPr>
          <a:xfrm>
            <a:off x="505104" y="3519500"/>
            <a:ext cx="5503810" cy="342900"/>
          </a:xfrm>
          <a:prstGeom prst="rect">
            <a:avLst/>
          </a:prstGeom>
          <a:solidFill>
            <a:srgbClr val="CBD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385D50-6591-BE33-517F-8BABC4638675}"/>
              </a:ext>
            </a:extLst>
          </p:cNvPr>
          <p:cNvSpPr/>
          <p:nvPr/>
        </p:nvSpPr>
        <p:spPr>
          <a:xfrm>
            <a:off x="505105" y="1645648"/>
            <a:ext cx="10858591" cy="342900"/>
          </a:xfrm>
          <a:prstGeom prst="rect">
            <a:avLst/>
          </a:prstGeom>
          <a:solidFill>
            <a:srgbClr val="CBD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C6E3CF-CC26-2C87-0ED9-FA00C0ACBF20}"/>
              </a:ext>
            </a:extLst>
          </p:cNvPr>
          <p:cNvSpPr/>
          <p:nvPr/>
        </p:nvSpPr>
        <p:spPr>
          <a:xfrm>
            <a:off x="505105" y="2036440"/>
            <a:ext cx="5590896" cy="342900"/>
          </a:xfrm>
          <a:prstGeom prst="rect">
            <a:avLst/>
          </a:prstGeom>
          <a:solidFill>
            <a:srgbClr val="CBD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3B488-B35A-0962-D367-06ECC2A81EAE}"/>
              </a:ext>
            </a:extLst>
          </p:cNvPr>
          <p:cNvSpPr txBox="1"/>
          <p:nvPr/>
        </p:nvSpPr>
        <p:spPr>
          <a:xfrm>
            <a:off x="515938" y="1509849"/>
            <a:ext cx="11160124" cy="4465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200000"/>
              </a:lnSpc>
            </a:pPr>
            <a:r>
              <a:rPr lang="en-US" sz="1300" i="0" u="none" strike="noStrike" dirty="0">
                <a:effectLst/>
              </a:rPr>
              <a:t>Everything we do for the people we support, whether it is supporting the person to make choices, helping them up out of a chair </a:t>
            </a:r>
          </a:p>
          <a:p>
            <a:pPr algn="l" fontAlgn="base">
              <a:lnSpc>
                <a:spcPct val="200000"/>
              </a:lnSpc>
            </a:pPr>
            <a:r>
              <a:rPr lang="en-US" sz="1300" i="0" u="none" strike="noStrike" dirty="0">
                <a:effectLst/>
              </a:rPr>
              <a:t>or taking an arm when crossing the road, requires their consent.</a:t>
            </a:r>
          </a:p>
          <a:p>
            <a:pPr algn="l" fontAlgn="base">
              <a:lnSpc>
                <a:spcPct val="150000"/>
              </a:lnSpc>
            </a:pPr>
            <a:endParaRPr lang="en-US" sz="1300" b="0" i="0" u="none" strike="noStrike" dirty="0">
              <a:effectLst/>
            </a:endParaRPr>
          </a:p>
          <a:p>
            <a:pPr algn="l" fontAlgn="base">
              <a:lnSpc>
                <a:spcPct val="150000"/>
              </a:lnSpc>
            </a:pPr>
            <a:r>
              <a:rPr lang="en-US" sz="1300" b="0" i="0" u="none" strike="noStrike" dirty="0">
                <a:effectLst/>
              </a:rPr>
              <a:t>So how does a person give consent? The first step is to ask the question, such as:</a:t>
            </a:r>
          </a:p>
          <a:p>
            <a:pPr marL="285750" indent="-28575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dirty="0">
                <a:effectLst/>
              </a:rPr>
              <a:t>“Mr. Brown, is it OK if I take your arm whilst walking to stop you from falling?”</a:t>
            </a:r>
          </a:p>
          <a:p>
            <a:pPr marL="0" indent="0" algn="l" fontAlgn="base">
              <a:lnSpc>
                <a:spcPct val="150000"/>
              </a:lnSpc>
              <a:buNone/>
            </a:pPr>
            <a:endParaRPr lang="en-US" sz="1300" b="0" i="0" dirty="0">
              <a:effectLst/>
            </a:endParaRPr>
          </a:p>
          <a:p>
            <a:pPr marL="0" indent="0" algn="l" fontAlgn="base">
              <a:lnSpc>
                <a:spcPct val="150000"/>
              </a:lnSpc>
              <a:buNone/>
            </a:pPr>
            <a:r>
              <a:rPr lang="en-US" sz="1300" i="0" dirty="0">
                <a:effectLst/>
              </a:rPr>
              <a:t>What response would suggest Mr. Brown is giving you consent?</a:t>
            </a:r>
          </a:p>
          <a:p>
            <a:pPr algn="l" fontAlgn="base">
              <a:lnSpc>
                <a:spcPct val="150000"/>
              </a:lnSpc>
            </a:pPr>
            <a:endParaRPr lang="en-US" sz="1300" b="0" i="0" u="none" strike="noStrike" dirty="0">
              <a:effectLst/>
            </a:endParaRPr>
          </a:p>
          <a:p>
            <a:pPr algn="l" fontAlgn="base">
              <a:lnSpc>
                <a:spcPct val="150000"/>
              </a:lnSpc>
            </a:pPr>
            <a:r>
              <a:rPr lang="en-US" sz="1300" b="0" i="0" u="none" strike="noStrike" dirty="0">
                <a:effectLst/>
              </a:rPr>
              <a:t>The following responses from Mr. Brown could be considered as offering ‘consent’:</a:t>
            </a:r>
          </a:p>
          <a:p>
            <a:pPr marL="285750" indent="-28575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Saying 'yes' or something similar ('Alright', 'OK', etc.)</a:t>
            </a:r>
          </a:p>
          <a:p>
            <a:pPr marL="285750" indent="-28575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</a:rPr>
              <a:t>Nodding their head</a:t>
            </a:r>
          </a:p>
          <a:p>
            <a:pPr algn="l" fontAlgn="base">
              <a:lnSpc>
                <a:spcPct val="150000"/>
              </a:lnSpc>
            </a:pPr>
            <a:endParaRPr lang="en-US" sz="1300" b="0" i="0" u="none" strike="noStrike" dirty="0">
              <a:effectLst/>
            </a:endParaRPr>
          </a:p>
          <a:p>
            <a:pPr algn="l" fontAlgn="base">
              <a:lnSpc>
                <a:spcPct val="150000"/>
              </a:lnSpc>
            </a:pPr>
            <a:r>
              <a:rPr lang="en-US" sz="1300" b="0" i="0" u="none" strike="noStrike" dirty="0">
                <a:effectLst/>
              </a:rPr>
              <a:t>If you don’t receive any of these, you don’t have Mr. Brown's consent. If in doubt, please seek advice from your volunteer coordinator or a member of staff.</a:t>
            </a:r>
            <a:endParaRPr lang="en-GB" sz="13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C6288-0FC0-FCA7-FC98-43FC9F11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7A2801-5383-E783-672F-37960188FE7A}"/>
              </a:ext>
            </a:extLst>
          </p:cNvPr>
          <p:cNvSpPr txBox="1">
            <a:spLocks/>
          </p:cNvSpPr>
          <p:nvPr/>
        </p:nvSpPr>
        <p:spPr>
          <a:xfrm>
            <a:off x="525054" y="1055873"/>
            <a:ext cx="11141891" cy="3925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consent</a:t>
            </a:r>
          </a:p>
        </p:txBody>
      </p:sp>
    </p:spTree>
    <p:extLst>
      <p:ext uri="{BB962C8B-B14F-4D97-AF65-F5344CB8AC3E}">
        <p14:creationId xmlns:p14="http://schemas.microsoft.com/office/powerpoint/2010/main" val="130861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385D50-6591-BE33-517F-8BABC4638675}"/>
              </a:ext>
            </a:extLst>
          </p:cNvPr>
          <p:cNvSpPr/>
          <p:nvPr/>
        </p:nvSpPr>
        <p:spPr>
          <a:xfrm>
            <a:off x="566655" y="2157168"/>
            <a:ext cx="3640187" cy="342900"/>
          </a:xfrm>
          <a:prstGeom prst="rect">
            <a:avLst/>
          </a:prstGeom>
          <a:solidFill>
            <a:srgbClr val="CBD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3B488-B35A-0962-D367-06ECC2A81EAE}"/>
              </a:ext>
            </a:extLst>
          </p:cNvPr>
          <p:cNvSpPr txBox="1"/>
          <p:nvPr/>
        </p:nvSpPr>
        <p:spPr>
          <a:xfrm>
            <a:off x="522510" y="2109105"/>
            <a:ext cx="7654668" cy="2655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1300" i="0" u="none" strike="noStrike" dirty="0">
                <a:effectLst/>
              </a:rPr>
              <a:t>Knowing when to call for help is a key skill.</a:t>
            </a:r>
            <a:endParaRPr lang="en-US" sz="1300" dirty="0"/>
          </a:p>
          <a:p>
            <a:pPr fontAlgn="base">
              <a:lnSpc>
                <a:spcPct val="200000"/>
              </a:lnSpc>
            </a:pPr>
            <a:endParaRPr lang="en-US" sz="1300" b="0" i="0" u="none" strike="noStrike" dirty="0">
              <a:effectLst/>
            </a:endParaRPr>
          </a:p>
          <a:p>
            <a:pPr fontAlgn="base">
              <a:lnSpc>
                <a:spcPct val="150000"/>
              </a:lnSpc>
            </a:pPr>
            <a:r>
              <a:rPr lang="en-US" sz="1300" b="0" i="0" u="none" strike="noStrike" dirty="0">
                <a:effectLst/>
                <a:latin typeface="Arial" panose="020B0604020202020204" pitchFamily="34" charset="0"/>
              </a:rPr>
              <a:t>As a volunteer, people may share concerns, complaints or queries with you. However, </a:t>
            </a:r>
            <a:r>
              <a:rPr lang="en-US" sz="1300" b="0" i="0" u="none" strike="noStrike">
                <a:effectLst/>
                <a:latin typeface="Arial" panose="020B0604020202020204" pitchFamily="34" charset="0"/>
              </a:rPr>
              <a:t>it is not </a:t>
            </a:r>
            <a:r>
              <a:rPr lang="en-US" sz="1300" b="0" i="0" u="none" strike="noStrike" dirty="0">
                <a:effectLst/>
                <a:latin typeface="Arial" panose="020B0604020202020204" pitchFamily="34" charset="0"/>
              </a:rPr>
              <a:t>your responsibility to deal with issues shared with you. It </a:t>
            </a:r>
            <a:r>
              <a:rPr lang="en-US" sz="1300" b="1" i="0" u="none" strike="noStrike" dirty="0">
                <a:effectLst/>
                <a:latin typeface="Arial" panose="020B0604020202020204" pitchFamily="34" charset="0"/>
              </a:rPr>
              <a:t>is </a:t>
            </a:r>
            <a:r>
              <a:rPr lang="en-US" sz="1300" b="0" i="0" u="none" strike="noStrike" dirty="0">
                <a:effectLst/>
                <a:latin typeface="Arial" panose="020B0604020202020204" pitchFamily="34" charset="0"/>
              </a:rPr>
              <a:t>your responsibility to ensure that issues and related information is passed on to your volunteer coordinator or another relevant staff member. It is important you communicate this information in a clear and factual manner. This may require written notes and verbal communication. Apart from communicating this information with your volunteer coordinator or appropriate team member; this information should be kept </a:t>
            </a:r>
            <a:r>
              <a:rPr lang="en-US" sz="1300" b="1" i="0" u="none" strike="noStrike" dirty="0">
                <a:effectLst/>
                <a:latin typeface="Arial" panose="020B0604020202020204" pitchFamily="34" charset="0"/>
              </a:rPr>
              <a:t>confidential</a:t>
            </a:r>
            <a:r>
              <a:rPr lang="en-US" sz="1300" b="0" i="0" u="none" strike="noStrike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C6288-0FC0-FCA7-FC98-43FC9F11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55643-416A-3404-327F-88E56E85A5C6}"/>
              </a:ext>
            </a:extLst>
          </p:cNvPr>
          <p:cNvSpPr txBox="1">
            <a:spLocks/>
          </p:cNvSpPr>
          <p:nvPr/>
        </p:nvSpPr>
        <p:spPr>
          <a:xfrm>
            <a:off x="525054" y="1055873"/>
            <a:ext cx="11141891" cy="3925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Know your boundaries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A7A29E4-EB0E-4856-C485-73A6C4AB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7376"/>
          <a:stretch>
            <a:fillRect/>
          </a:stretch>
        </p:blipFill>
        <p:spPr bwMode="auto">
          <a:xfrm>
            <a:off x="7891174" y="347095"/>
            <a:ext cx="4219520" cy="38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867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73B488-B35A-0962-D367-06ECC2A81EAE}"/>
              </a:ext>
            </a:extLst>
          </p:cNvPr>
          <p:cNvSpPr txBox="1"/>
          <p:nvPr/>
        </p:nvSpPr>
        <p:spPr>
          <a:xfrm>
            <a:off x="515937" y="1907660"/>
            <a:ext cx="1116012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Communication is a vital skill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Communication is central to improving relationships with others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Good communication is an essential part of effective team working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Communication needs to consider the communication preferences of the person/s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Communication includes verbal and non-verbal aspects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Good telephone manners complement good communication skills, particularly in non-face-to-face contact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The development of good communication skills is a lifelong process, with no definite endpoint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US" sz="1300" b="0" i="0" u="none" strike="noStrike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</a:rPr>
              <a:t>As an ambassador for your </a:t>
            </a:r>
            <a:r>
              <a:rPr lang="en-US" sz="1300" b="0" i="0" u="none" strike="noStrike" dirty="0" err="1">
                <a:effectLst/>
              </a:rPr>
              <a:t>organisation</a:t>
            </a:r>
            <a:r>
              <a:rPr lang="en-US" sz="1300" b="0" i="0" u="none" strike="noStrike" dirty="0">
                <a:effectLst/>
              </a:rPr>
              <a:t> you should be polite, considerate and professional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C6288-0FC0-FCA7-FC98-43FC9F11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6EB60-9DFC-33A0-31E1-C5534F3EED73}"/>
              </a:ext>
            </a:extLst>
          </p:cNvPr>
          <p:cNvSpPr txBox="1">
            <a:spLocks/>
          </p:cNvSpPr>
          <p:nvPr/>
        </p:nvSpPr>
        <p:spPr>
          <a:xfrm>
            <a:off x="525054" y="1055873"/>
            <a:ext cx="11141891" cy="3925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1876014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158641"/>
            <a:ext cx="5722223" cy="92180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2" name="Picture Placeholder 11" descr="A large building with a clock tower and fountain in front&#10;&#10;Description automatically generated with low confidence">
            <a:extLst>
              <a:ext uri="{FF2B5EF4-FFF2-40B4-BE49-F238E27FC236}">
                <a16:creationId xmlns:a16="http://schemas.microsoft.com/office/drawing/2014/main" id="{26221CB6-6427-D66C-D850-9DEB4D883D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50" r="16650"/>
          <a:stretch>
            <a:fillRect/>
          </a:stretch>
        </p:blipFill>
        <p:spPr>
          <a:xfrm>
            <a:off x="909116" y="776169"/>
            <a:ext cx="5305661" cy="5305661"/>
          </a:xfrm>
        </p:spPr>
      </p:pic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E967F1-D25A-0761-7080-E54D0E7C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64993-54FB-F0ED-57A0-91902A23954F}"/>
              </a:ext>
            </a:extLst>
          </p:cNvPr>
          <p:cNvSpPr txBox="1"/>
          <p:nvPr/>
        </p:nvSpPr>
        <p:spPr>
          <a:xfrm>
            <a:off x="2294603" y="1945885"/>
            <a:ext cx="77855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400" dirty="0"/>
              <a:t>The content of this training was developed by NHS England, E-Learning for Healthcare and has been adapted by </a:t>
            </a:r>
            <a:r>
              <a:rPr lang="en-GB" sz="1400" b="1" dirty="0"/>
              <a:t>Bradford Teaching Hospitals NHS Foundation Trust</a:t>
            </a:r>
            <a:r>
              <a:rPr lang="en-GB" sz="1400" dirty="0"/>
              <a:t>, to provide an accessible format, ensuring that all volunteers have the same basic learning when they start in their role. 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F74B1C0-5CC2-07FF-E64A-99AC48E47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29" y="3429000"/>
            <a:ext cx="1334028" cy="10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- elearning for healthcare">
            <a:extLst>
              <a:ext uri="{FF2B5EF4-FFF2-40B4-BE49-F238E27FC236}">
                <a16:creationId xmlns:a16="http://schemas.microsoft.com/office/drawing/2014/main" id="{953954D7-4B4A-F49E-576E-423EEE88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87" y="3429000"/>
            <a:ext cx="2194237" cy="10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0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7" y="669929"/>
            <a:ext cx="4937211" cy="832816"/>
          </a:xfrm>
        </p:spPr>
        <p:txBody>
          <a:bodyPr/>
          <a:lstStyle/>
          <a:p>
            <a:r>
              <a:rPr lang="en-US" dirty="0"/>
              <a:t>The aim of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47" y="1983184"/>
            <a:ext cx="4628353" cy="2670297"/>
          </a:xfrm>
        </p:spPr>
        <p:txBody>
          <a:bodyPr/>
          <a:lstStyle/>
          <a:p>
            <a:pPr fontAlgn="base">
              <a:lnSpc>
                <a:spcPct val="100000"/>
              </a:lnSpc>
            </a:pPr>
            <a:r>
              <a:rPr lang="en-US" sz="1300" b="0" i="0" u="none" strike="noStrike" dirty="0">
                <a:effectLst/>
              </a:rPr>
              <a:t>The main aim of communication is to share information or ideas using the three types of communication explained in this session. There is a lot to consider when you are communicating during your volunteering activities. Poor communication can lead to conflict, complaints, confusion, mistakes and unsafe situations.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u="none" strike="noStrike" dirty="0">
                <a:effectLst/>
              </a:rPr>
              <a:t>Developing these skills will enable you to communicate with everyone, including your volunteer coordinator, the public, service users, managers and other volunteers.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7" name="Picture Placeholder 16" descr="A person and person laughing&#10;&#10;Description automatically generated with medium confidence">
            <a:extLst>
              <a:ext uri="{FF2B5EF4-FFF2-40B4-BE49-F238E27FC236}">
                <a16:creationId xmlns:a16="http://schemas.microsoft.com/office/drawing/2014/main" id="{0DA15917-765A-0240-0D78-0D738F0783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209" r="12209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3E86A-062B-FE79-A044-996FBD55DF14}"/>
              </a:ext>
            </a:extLst>
          </p:cNvPr>
          <p:cNvSpPr txBox="1"/>
          <p:nvPr/>
        </p:nvSpPr>
        <p:spPr>
          <a:xfrm>
            <a:off x="595266" y="4810754"/>
            <a:ext cx="5796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r>
              <a:rPr lang="en-US" sz="1800" b="1" i="0" u="none" strike="noStrike" dirty="0">
                <a:effectLst/>
              </a:rPr>
              <a:t>Good communication is important to every </a:t>
            </a:r>
            <a:r>
              <a:rPr lang="en-US" sz="1800" b="1" i="0" u="none" strike="noStrike" dirty="0" err="1">
                <a:effectLst/>
              </a:rPr>
              <a:t>organisation</a:t>
            </a:r>
            <a:r>
              <a:rPr lang="en-US" sz="1800" b="0" i="0" u="none" strike="noStrike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911F5E-FEA7-283B-5C87-14D4D147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7" y="669929"/>
            <a:ext cx="4937211" cy="8328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Types of communication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B4F71E-A1DF-8C52-C398-F73ADF15C45F}"/>
              </a:ext>
            </a:extLst>
          </p:cNvPr>
          <p:cNvSpPr txBox="1">
            <a:spLocks/>
          </p:cNvSpPr>
          <p:nvPr/>
        </p:nvSpPr>
        <p:spPr>
          <a:xfrm>
            <a:off x="521543" y="1764484"/>
            <a:ext cx="399147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sz="1300" b="0" i="0" dirty="0">
                <a:effectLst/>
              </a:rPr>
              <a:t>Communication can be grouped into three different types that complement each other and improve overall communication.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sz="1300" dirty="0"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300" b="1" i="0" u="none" strike="noStrike" dirty="0">
                <a:effectLst/>
              </a:rPr>
              <a:t>Verbal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b="0" i="0" u="none" strike="noStrike" dirty="0">
                <a:effectLst/>
              </a:rPr>
              <a:t>Discussions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b="0" i="0" u="none" strike="noStrike" dirty="0">
                <a:effectLst/>
              </a:rPr>
              <a:t>Group discussions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b="0" i="0" u="none" strike="noStrike" dirty="0">
                <a:effectLst/>
              </a:rPr>
              <a:t>Telephone conversations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300" dirty="0"/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b="1" i="0" u="none" strike="noStrike" dirty="0">
                <a:effectLst/>
                <a:cs typeface="Arial" panose="020B0604020202020204" pitchFamily="34" charset="0"/>
              </a:rPr>
              <a:t>Non-verbal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Body language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Eye contact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Active listening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Appearance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300" b="0" i="0" u="none" strike="noStrike" dirty="0">
              <a:effectLst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b="1" i="0" u="none" strike="noStrike" dirty="0">
                <a:effectLst/>
                <a:cs typeface="Arial" panose="020B0604020202020204" pitchFamily="34" charset="0"/>
              </a:rPr>
              <a:t>Written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Note-keeping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Letters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E-mails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b="0" i="0" u="none" strike="noStrike" dirty="0">
                <a:effectLst/>
                <a:cs typeface="Arial" panose="020B0604020202020204" pitchFamily="34" charset="0"/>
              </a:rPr>
              <a:t>Social media/marketing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B3B34A4-34EB-A11A-6CAE-97A5F7A4A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r="11966" b="-1"/>
          <a:stretch/>
        </p:blipFill>
        <p:spPr bwMode="auto">
          <a:xfrm>
            <a:off x="5358275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6BE44F3-7B59-D38D-F1C2-364B68692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7" b="1"/>
          <a:stretch/>
        </p:blipFill>
        <p:spPr bwMode="auto">
          <a:xfrm>
            <a:off x="6414150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38D34C7-B51A-FA83-D002-35B54187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r="40629" b="2"/>
          <a:stretch/>
        </p:blipFill>
        <p:spPr bwMode="auto">
          <a:xfrm>
            <a:off x="9933462" y="2400942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0D355C-4199-4DA4-BD2D-191829D44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2275" y="2671777"/>
            <a:ext cx="6267450" cy="15287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i="0" u="none" strike="noStrike" dirty="0">
                <a:effectLst/>
              </a:rPr>
              <a:t>Verbal communication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44117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Placeholder 82" descr="Comment Slash Silence outline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90627" y="1988373"/>
            <a:ext cx="502873" cy="50287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41" y="2908663"/>
            <a:ext cx="2856616" cy="2783477"/>
          </a:xfrm>
        </p:spPr>
        <p:txBody>
          <a:bodyPr>
            <a:normAutofit/>
          </a:bodyPr>
          <a:lstStyle/>
          <a:p>
            <a:pPr algn="l" fontAlgn="base">
              <a:lnSpc>
                <a:spcPct val="100000"/>
              </a:lnSpc>
              <a:spcAft>
                <a:spcPts val="600"/>
              </a:spcAft>
            </a:pPr>
            <a:r>
              <a:rPr lang="en-US" sz="1200" b="0" i="0" u="none" strike="noStrike" dirty="0">
                <a:effectLst/>
              </a:rPr>
              <a:t>Some of the verbal communication difficulties that you may face as a volunteer can include people with:</a:t>
            </a:r>
          </a:p>
          <a:p>
            <a:pPr marL="285750" indent="-285750" algn="l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Hearing loss</a:t>
            </a:r>
          </a:p>
          <a:p>
            <a:pPr marL="285750" indent="-285750" algn="l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Loss of sight</a:t>
            </a:r>
          </a:p>
          <a:p>
            <a:pPr marL="285750" indent="-285750" algn="l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Language barriers</a:t>
            </a:r>
          </a:p>
          <a:p>
            <a:pPr marL="285750" indent="-285750" algn="l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Speech defects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Learning disabilities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14399" r="14084"/>
          <a:stretch/>
        </p:blipFill>
        <p:spPr>
          <a:xfrm>
            <a:off x="3876675" y="1630980"/>
            <a:ext cx="4438650" cy="5227020"/>
          </a:xfrm>
        </p:spPr>
      </p:pic>
      <p:pic>
        <p:nvPicPr>
          <p:cNvPr id="85" name="Picture Placeholder 84" descr="Chat outline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926759" y="1916814"/>
            <a:ext cx="645992" cy="6459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CBAD84-443D-3B95-1E05-EA1CE70F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7" y="669929"/>
            <a:ext cx="11141891" cy="392517"/>
          </a:xfrm>
        </p:spPr>
        <p:txBody>
          <a:bodyPr/>
          <a:lstStyle/>
          <a:p>
            <a:r>
              <a:rPr lang="en-US" dirty="0"/>
              <a:t>Communication difficulties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E6EDF0D-D506-9E6B-C23C-5066A64968C4}"/>
              </a:ext>
            </a:extLst>
          </p:cNvPr>
          <p:cNvSpPr txBox="1">
            <a:spLocks/>
          </p:cNvSpPr>
          <p:nvPr/>
        </p:nvSpPr>
        <p:spPr>
          <a:xfrm>
            <a:off x="513600" y="1161804"/>
            <a:ext cx="11152937" cy="2844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kern="1600" dirty="0"/>
              <a:t>What are some of the verbal communication difficulties that you may face as a volunteer?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F11BA17-4E4E-64A5-580B-9341B93F68B3}"/>
              </a:ext>
            </a:extLst>
          </p:cNvPr>
          <p:cNvSpPr txBox="1">
            <a:spLocks/>
          </p:cNvSpPr>
          <p:nvPr/>
        </p:nvSpPr>
        <p:spPr>
          <a:xfrm>
            <a:off x="8812258" y="2908549"/>
            <a:ext cx="2856616" cy="354719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</a:pPr>
            <a:r>
              <a:rPr lang="en-US" sz="1400" b="0" i="0" u="none" strike="noStrike" dirty="0">
                <a:effectLst/>
              </a:rPr>
              <a:t>How might you overcome any potential communication difficulties?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Hearing aids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Symbol/picture cards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Signs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Translators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Writing boards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Other technical equipment</a:t>
            </a:r>
          </a:p>
          <a:p>
            <a:pPr algn="l" fontAlgn="base">
              <a:lnSpc>
                <a:spcPct val="120000"/>
              </a:lnSpc>
            </a:pPr>
            <a:r>
              <a:rPr lang="en-US" sz="1400" b="0" i="0" u="none" strike="noStrike" dirty="0">
                <a:effectLst/>
              </a:rPr>
              <a:t>As a volunteer, if you are unsure about a person's communication needs, it is important you ask your volunteer coordinator or a member of staff for assistance. You may also need to discuss communication needs with the person's family/</a:t>
            </a:r>
            <a:r>
              <a:rPr lang="en-US" sz="1400" b="0" i="0" u="none" strike="noStrike" dirty="0" err="1">
                <a:effectLst/>
              </a:rPr>
              <a:t>carer</a:t>
            </a:r>
            <a:r>
              <a:rPr lang="en-US" sz="1400" b="0" i="0" u="none" strike="noStrike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CA116E9-78AE-5998-F758-573A283A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C71654-96A5-4280-94F3-931C61A9F92C}" type="slidenum">
              <a:rPr lang="en-US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6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C49A3CB-9590-2547-43DE-868333A6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11" y="3276600"/>
            <a:ext cx="3660204" cy="2495550"/>
          </a:xfrm>
        </p:spPr>
        <p:txBody>
          <a:bodyPr/>
          <a:lstStyle/>
          <a:p>
            <a:pPr marL="0" indent="0" algn="l" fontAlgn="base">
              <a:lnSpc>
                <a:spcPct val="100000"/>
              </a:lnSpc>
              <a:buNone/>
            </a:pPr>
            <a:r>
              <a:rPr lang="en-US" sz="1300" b="0" i="0" u="none" strike="noStrike" dirty="0">
                <a:effectLst/>
              </a:rPr>
              <a:t>Some of the common verbal communication errors include: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Interrupting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Insensitivity regarding religion or culture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Failing to pass on concerns or fears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Asking pressing questions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Use of jargon without explanation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Sharing confidential information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43C6864-2C3F-2B1A-F776-450F5EB5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8" y="669929"/>
            <a:ext cx="3933052" cy="2406646"/>
          </a:xfrm>
        </p:spPr>
        <p:txBody>
          <a:bodyPr/>
          <a:lstStyle/>
          <a:p>
            <a:r>
              <a:rPr lang="en-GB" cap="none" dirty="0">
                <a:effectLst/>
                <a:ea typeface="Calibri" panose="020F0502020204030204" pitchFamily="34" charset="0"/>
              </a:rPr>
              <a:t>Common verbal communication errors when speaking to others</a:t>
            </a:r>
            <a:endParaRPr lang="en-US" cap="none" dirty="0"/>
          </a:p>
        </p:txBody>
      </p:sp>
      <p:pic>
        <p:nvPicPr>
          <p:cNvPr id="31" name="Picture Placeholder 30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0FF41810-5C1C-9011-8BDB-0CDFBA33BF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863" r="7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198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43" y="1834334"/>
            <a:ext cx="3919828" cy="3876369"/>
          </a:xfrm>
        </p:spPr>
        <p:txBody>
          <a:bodyPr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1300" b="0" i="0" u="none" strike="noStrike" dirty="0">
                <a:effectLst/>
              </a:rPr>
              <a:t>Developing good telephone communication skills is vital. A volunteer should always be courteous, polite and considerate when speaking directly or over the telephone.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1300" b="0" i="0" u="none" strike="noStrike" dirty="0">
                <a:effectLst/>
              </a:rPr>
              <a:t>These are basic skills which apply to everyday life. These skills include: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Ensuring that you introduce yourself at the beginning of a call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Being polite and courteous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 err="1">
                <a:effectLst/>
              </a:rPr>
              <a:t>Recognising</a:t>
            </a:r>
            <a:r>
              <a:rPr lang="en-US" sz="1300" b="0" i="0" dirty="0">
                <a:effectLst/>
              </a:rPr>
              <a:t> that the person at the other end of the phone is not usually able to see you, i.e. no reliance on body language</a:t>
            </a:r>
          </a:p>
          <a:p>
            <a:pPr fontAlgn="base">
              <a:lnSpc>
                <a:spcPct val="100000"/>
              </a:lnSpc>
            </a:pPr>
            <a:r>
              <a:rPr lang="en-US" sz="1300" b="0" i="0" dirty="0">
                <a:effectLst/>
              </a:rPr>
              <a:t>Using tone of voice and appropriate emphasis to make the message content as clear as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BAEB59-AD65-A079-1D02-008F5BA211B5}"/>
              </a:ext>
            </a:extLst>
          </p:cNvPr>
          <p:cNvSpPr txBox="1">
            <a:spLocks/>
          </p:cNvSpPr>
          <p:nvPr/>
        </p:nvSpPr>
        <p:spPr>
          <a:xfrm>
            <a:off x="524647" y="1055873"/>
            <a:ext cx="11141891" cy="3925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Telephone skills</a:t>
            </a:r>
          </a:p>
        </p:txBody>
      </p:sp>
      <p:pic>
        <p:nvPicPr>
          <p:cNvPr id="19" name="Picture Placeholder 18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0C8CE39B-FBBD-5226-73A9-78E526034F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898" r="68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479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0D355C-4199-4DA4-BD2D-191829D44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2275" y="2671777"/>
            <a:ext cx="6267450" cy="15287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i="0" u="none" strike="noStrike" dirty="0">
                <a:effectLst/>
              </a:rPr>
              <a:t>Non-Verbal communication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70347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9B71237-EC62-A1A3-0494-ECDD9E2FC0D4}"/>
              </a:ext>
            </a:extLst>
          </p:cNvPr>
          <p:cNvGrpSpPr/>
          <p:nvPr/>
        </p:nvGrpSpPr>
        <p:grpSpPr>
          <a:xfrm>
            <a:off x="876160" y="3888831"/>
            <a:ext cx="1504951" cy="1484240"/>
            <a:chOff x="823906" y="4164151"/>
            <a:chExt cx="1504951" cy="14842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B6FC92-6E73-9140-DAF0-B317E3C448A5}"/>
                </a:ext>
              </a:extLst>
            </p:cNvPr>
            <p:cNvSpPr/>
            <p:nvPr/>
          </p:nvSpPr>
          <p:spPr>
            <a:xfrm>
              <a:off x="823907" y="4492605"/>
              <a:ext cx="895350" cy="197327"/>
            </a:xfrm>
            <a:prstGeom prst="rect">
              <a:avLst/>
            </a:prstGeom>
            <a:solidFill>
              <a:srgbClr val="CBD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7EA086-C3B3-6599-F0EC-2F48A25BF8C9}"/>
                </a:ext>
              </a:extLst>
            </p:cNvPr>
            <p:cNvSpPr/>
            <p:nvPr/>
          </p:nvSpPr>
          <p:spPr>
            <a:xfrm>
              <a:off x="823906" y="4164151"/>
              <a:ext cx="1050132" cy="193833"/>
            </a:xfrm>
            <a:prstGeom prst="rect">
              <a:avLst/>
            </a:prstGeom>
            <a:solidFill>
              <a:srgbClr val="CBD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81F71FF-0261-A68C-ED34-AA2283DE556C}"/>
                </a:ext>
              </a:extLst>
            </p:cNvPr>
            <p:cNvSpPr/>
            <p:nvPr/>
          </p:nvSpPr>
          <p:spPr>
            <a:xfrm>
              <a:off x="823907" y="5131652"/>
              <a:ext cx="1504950" cy="195582"/>
            </a:xfrm>
            <a:prstGeom prst="rect">
              <a:avLst/>
            </a:prstGeom>
            <a:solidFill>
              <a:srgbClr val="CBD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9BC8FD-6587-1BED-1BA2-A27D771EA6AA}"/>
                </a:ext>
              </a:extLst>
            </p:cNvPr>
            <p:cNvSpPr/>
            <p:nvPr/>
          </p:nvSpPr>
          <p:spPr>
            <a:xfrm>
              <a:off x="823906" y="4801451"/>
              <a:ext cx="1504950" cy="195582"/>
            </a:xfrm>
            <a:prstGeom prst="rect">
              <a:avLst/>
            </a:prstGeom>
            <a:solidFill>
              <a:srgbClr val="CBD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7DC2A0-4014-2728-613F-04B37633857C}"/>
                </a:ext>
              </a:extLst>
            </p:cNvPr>
            <p:cNvSpPr/>
            <p:nvPr/>
          </p:nvSpPr>
          <p:spPr>
            <a:xfrm>
              <a:off x="823906" y="5442326"/>
              <a:ext cx="992982" cy="206065"/>
            </a:xfrm>
            <a:prstGeom prst="rect">
              <a:avLst/>
            </a:prstGeom>
            <a:solidFill>
              <a:srgbClr val="CBD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EC3B1C-A05A-92D0-9920-2D6D47609A76}"/>
              </a:ext>
            </a:extLst>
          </p:cNvPr>
          <p:cNvSpPr txBox="1">
            <a:spLocks/>
          </p:cNvSpPr>
          <p:nvPr/>
        </p:nvSpPr>
        <p:spPr>
          <a:xfrm>
            <a:off x="524647" y="1834334"/>
            <a:ext cx="4551362" cy="3481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sz="1300" b="0" i="0" kern="1200" cap="none" dirty="0">
                <a:latin typeface="+mn-lt"/>
                <a:ea typeface="+mn-ea"/>
                <a:cs typeface="+mn-cs"/>
              </a:rPr>
              <a:t>Non-verbal communication can be used to support, clarify or in some instances replace verbal communication. However, be aware, in some situations non-verbal communications can contradict verbal messages leading to confusion.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1300" b="0" i="0" kern="1200" cap="none" dirty="0">
                <a:latin typeface="+mn-lt"/>
                <a:ea typeface="+mn-ea"/>
                <a:cs typeface="+mn-cs"/>
              </a:rPr>
              <a:t>It is easy to take non-verbal communication for granted as it takes many forms.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1300" b="1" kern="1200" dirty="0">
                <a:latin typeface="+mn-lt"/>
                <a:ea typeface="+mn-ea"/>
                <a:cs typeface="+mn-cs"/>
              </a:rPr>
              <a:t>Examples of non-verbal communication:</a:t>
            </a:r>
          </a:p>
          <a:p>
            <a:pPr fontAlgn="base">
              <a:lnSpc>
                <a:spcPct val="100000"/>
              </a:lnSpc>
            </a:pPr>
            <a:r>
              <a:rPr lang="en-US" sz="1300" b="1" kern="1200" dirty="0">
                <a:latin typeface="+mn-lt"/>
                <a:ea typeface="+mn-ea"/>
                <a:cs typeface="+mn-cs"/>
              </a:rPr>
              <a:t>Slouching</a:t>
            </a:r>
          </a:p>
          <a:p>
            <a:pPr fontAlgn="base">
              <a:lnSpc>
                <a:spcPct val="100000"/>
              </a:lnSpc>
            </a:pPr>
            <a:r>
              <a:rPr lang="en-US" sz="1300" b="1" kern="1200" dirty="0">
                <a:latin typeface="+mn-lt"/>
                <a:ea typeface="+mn-ea"/>
                <a:cs typeface="+mn-cs"/>
              </a:rPr>
              <a:t>Pointing</a:t>
            </a:r>
          </a:p>
          <a:p>
            <a:pPr fontAlgn="base">
              <a:lnSpc>
                <a:spcPct val="100000"/>
              </a:lnSpc>
            </a:pPr>
            <a:r>
              <a:rPr lang="en-US" sz="1300" b="1" kern="1200" dirty="0">
                <a:latin typeface="+mn-lt"/>
                <a:ea typeface="+mn-ea"/>
                <a:cs typeface="+mn-cs"/>
              </a:rPr>
              <a:t>No eye contact</a:t>
            </a:r>
          </a:p>
          <a:p>
            <a:pPr fontAlgn="base">
              <a:lnSpc>
                <a:spcPct val="100000"/>
              </a:lnSpc>
            </a:pPr>
            <a:r>
              <a:rPr lang="en-US" sz="1300" b="1" kern="1200" dirty="0">
                <a:latin typeface="+mn-lt"/>
                <a:ea typeface="+mn-ea"/>
                <a:cs typeface="+mn-cs"/>
              </a:rPr>
              <a:t>Shaking hands</a:t>
            </a:r>
          </a:p>
          <a:p>
            <a:pPr fontAlgn="base">
              <a:lnSpc>
                <a:spcPct val="100000"/>
              </a:lnSpc>
            </a:pPr>
            <a:r>
              <a:rPr lang="en-US" sz="1300" b="1" kern="1200" dirty="0">
                <a:latin typeface="+mn-lt"/>
                <a:ea typeface="+mn-ea"/>
                <a:cs typeface="+mn-cs"/>
              </a:rPr>
              <a:t>Laughing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065F0FA-598C-1EF9-AF93-B01E0C7765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414637"/>
              </p:ext>
            </p:extLst>
          </p:nvPr>
        </p:nvGraphicFramePr>
        <p:xfrm>
          <a:off x="6106027" y="1935934"/>
          <a:ext cx="4945063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DE56295-F6B6-5E41-B96A-54F9F4A93386}"/>
              </a:ext>
            </a:extLst>
          </p:cNvPr>
          <p:cNvSpPr txBox="1">
            <a:spLocks/>
          </p:cNvSpPr>
          <p:nvPr/>
        </p:nvSpPr>
        <p:spPr>
          <a:xfrm>
            <a:off x="6019486" y="1834334"/>
            <a:ext cx="4551363" cy="1162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GB" sz="2400" b="0" i="0" dirty="0">
                <a:effectLst/>
                <a:latin typeface="+mj-lt"/>
              </a:rPr>
              <a:t>What are the common </a:t>
            </a:r>
            <a:br>
              <a:rPr lang="en-GB" sz="2400" b="0" i="0" dirty="0">
                <a:effectLst/>
                <a:latin typeface="+mj-lt"/>
              </a:rPr>
            </a:br>
            <a:r>
              <a:rPr lang="en-GB" sz="2400" b="0" i="0" dirty="0">
                <a:effectLst/>
                <a:latin typeface="+mj-lt"/>
              </a:rPr>
              <a:t>non-verbal communication errors that people make?</a:t>
            </a:r>
            <a:endParaRPr lang="en-US" sz="2400" kern="1200" dirty="0">
              <a:latin typeface="+mj-lt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9BD065B-0017-683A-18CF-15E2107A91FD}"/>
              </a:ext>
            </a:extLst>
          </p:cNvPr>
          <p:cNvSpPr txBox="1">
            <a:spLocks/>
          </p:cNvSpPr>
          <p:nvPr/>
        </p:nvSpPr>
        <p:spPr>
          <a:xfrm>
            <a:off x="524647" y="1018904"/>
            <a:ext cx="11141891" cy="468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Non-verbal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6993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E40349E594CE438DDE19725CC8A547" ma:contentTypeVersion="14" ma:contentTypeDescription="Create a new document." ma:contentTypeScope="" ma:versionID="d5b86f14ba31b113c1583c070cd2f075">
  <xsd:schema xmlns:xsd="http://www.w3.org/2001/XMLSchema" xmlns:xs="http://www.w3.org/2001/XMLSchema" xmlns:p="http://schemas.microsoft.com/office/2006/metadata/properties" xmlns:ns2="bb26d714-6ba5-4fbb-bc7a-bcb71a138c9e" xmlns:ns3="6de0e44f-7103-4968-b029-ab61045137cc" targetNamespace="http://schemas.microsoft.com/office/2006/metadata/properties" ma:root="true" ma:fieldsID="d05f6bacf37b1128c1c7047e49449017" ns2:_="" ns3:_="">
    <xsd:import namespace="bb26d714-6ba5-4fbb-bc7a-bcb71a138c9e"/>
    <xsd:import namespace="6de0e44f-7103-4968-b029-ab61045137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6d714-6ba5-4fbb-bc7a-bcb71a138c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aa280da-1518-41bb-867d-1d4548b8a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0e44f-7103-4968-b029-ab61045137c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45f569b-93f8-44ae-8b69-b0ee6f7925c6}" ma:internalName="TaxCatchAll" ma:showField="CatchAllData" ma:web="6de0e44f-7103-4968-b029-ab61045137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26d714-6ba5-4fbb-bc7a-bcb71a138c9e">
      <Terms xmlns="http://schemas.microsoft.com/office/infopath/2007/PartnerControls"/>
    </lcf76f155ced4ddcb4097134ff3c332f>
    <TaxCatchAll xmlns="6de0e44f-7103-4968-b029-ab61045137cc" xsi:nil="true"/>
    <_Flow_SignoffStatus xmlns="bb26d714-6ba5-4fbb-bc7a-bcb71a138c9e" xsi:nil="true"/>
  </documentManagement>
</p:properties>
</file>

<file path=customXml/itemProps1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E4938F-07E7-4F3D-9525-77DE0E3B8D20}"/>
</file>

<file path=customXml/itemProps3.xml><?xml version="1.0" encoding="utf-8"?>
<ds:datastoreItem xmlns:ds="http://schemas.openxmlformats.org/officeDocument/2006/customXml" ds:itemID="{CEA9B47F-3DD8-4645-81DC-B88780643C07}">
  <ds:schemaRefs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0b28440-8dfa-435f-beff-44b945816e3d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5511</TotalTime>
  <Words>1799</Words>
  <Application>Microsoft Office PowerPoint</Application>
  <PresentationFormat>Widescreen</PresentationFormat>
  <Paragraphs>224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Poppins</vt:lpstr>
      <vt:lpstr>Poppins SemiBold</vt:lpstr>
      <vt:lpstr>Office Theme</vt:lpstr>
      <vt:lpstr>Communication Skills</vt:lpstr>
      <vt:lpstr>The aim of communication</vt:lpstr>
      <vt:lpstr>Types of communication</vt:lpstr>
      <vt:lpstr>Verbal communication</vt:lpstr>
      <vt:lpstr>Communication difficulties</vt:lpstr>
      <vt:lpstr>Common verbal communication errors when speaking to others</vt:lpstr>
      <vt:lpstr>PowerPoint Presentation</vt:lpstr>
      <vt:lpstr>Non-Verbal communication</vt:lpstr>
      <vt:lpstr>PowerPoint Presentation</vt:lpstr>
      <vt:lpstr>Active listening</vt:lpstr>
      <vt:lpstr>WRITTEN COMMUNICATION AND TEAMWORK</vt:lpstr>
      <vt:lpstr>Look at this example email.  Can you spot any common errors?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Company>Bradford Teaching Hospitals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for volunteers</dc:title>
  <dc:creator>Amy Hemingway</dc:creator>
  <cp:lastModifiedBy>Clare Bancroft</cp:lastModifiedBy>
  <cp:revision>16</cp:revision>
  <dcterms:created xsi:type="dcterms:W3CDTF">2023-04-06T10:31:30Z</dcterms:created>
  <dcterms:modified xsi:type="dcterms:W3CDTF">2024-05-21T09:59:42Z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0x010100A1E40349E594CE438DDE19725CC8A547</vt:lpwstr>
  </property>
</Properties>
</file>