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6" r:id="rId5"/>
  </p:sldMasterIdLst>
  <p:notesMasterIdLst>
    <p:notesMasterId r:id="rId11"/>
  </p:notesMasterIdLst>
  <p:sldIdLst>
    <p:sldId id="316" r:id="rId6"/>
    <p:sldId id="336" r:id="rId7"/>
    <p:sldId id="335" r:id="rId8"/>
    <p:sldId id="337" r:id="rId9"/>
    <p:sldId id="338" r:id="rId10"/>
  </p:sldIdLst>
  <p:sldSz cx="6858000" cy="51435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 userDrawn="1">
          <p15:clr>
            <a:srgbClr val="A4A3A4"/>
          </p15:clr>
        </p15:guide>
        <p15:guide id="2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th Miller" initials="KM" lastIdx="1" clrIdx="0">
    <p:extLst>
      <p:ext uri="{19B8F6BF-5375-455C-9EA6-DF929625EA0E}">
        <p15:presenceInfo xmlns:p15="http://schemas.microsoft.com/office/powerpoint/2012/main" userId="S-1-5-21-1942464828-378638904-3880573118-2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154"/>
    <a:srgbClr val="602365"/>
    <a:srgbClr val="000000"/>
    <a:srgbClr val="642469"/>
    <a:srgbClr val="189DD9"/>
    <a:srgbClr val="00516A"/>
    <a:srgbClr val="FFFFFF"/>
    <a:srgbClr val="004685"/>
    <a:srgbClr val="EDEDED"/>
    <a:srgbClr val="A2D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265" autoAdjust="0"/>
  </p:normalViewPr>
  <p:slideViewPr>
    <p:cSldViewPr snapToGrid="0" snapToObjects="1" showGuides="1">
      <p:cViewPr>
        <p:scale>
          <a:sx n="125" d="100"/>
          <a:sy n="125" d="100"/>
        </p:scale>
        <p:origin x="1908" y="270"/>
      </p:cViewPr>
      <p:guideLst>
        <p:guide orient="horz" pos="305"/>
        <p:guide pos="21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0" d="100"/>
          <a:sy n="70" d="100"/>
        </p:scale>
        <p:origin x="34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F9AD6-6EDC-0948-A14C-5DEF32FE1F3F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E83B7-278F-6545-9C62-E36EB068C0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5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Title slide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2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7555" r="10418" b="8091"/>
          <a:stretch/>
        </p:blipFill>
        <p:spPr>
          <a:xfrm>
            <a:off x="-21516" y="-86061"/>
            <a:ext cx="6938683" cy="528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8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2" r="9118"/>
          <a:stretch/>
        </p:blipFill>
        <p:spPr>
          <a:xfrm>
            <a:off x="806825" y="1215"/>
            <a:ext cx="6078070" cy="514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5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7600" y="315630"/>
            <a:ext cx="63666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>
                <a:solidFill>
                  <a:srgbClr val="60236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929063" y="1266825"/>
            <a:ext cx="2683669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37601" y="1266825"/>
            <a:ext cx="3412856" cy="3390900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tx1"/>
              </a:buClr>
              <a:defRPr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tx1"/>
              </a:buClr>
              <a:defRPr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Clr>
                <a:schemeClr val="tx1"/>
              </a:buClr>
              <a:defRPr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5700" y="864000"/>
            <a:ext cx="6366600" cy="0"/>
          </a:xfrm>
          <a:prstGeom prst="line">
            <a:avLst/>
          </a:prstGeom>
          <a:ln w="12700">
            <a:solidFill>
              <a:srgbClr val="602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31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7600" y="315630"/>
            <a:ext cx="63666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37601" y="1266825"/>
            <a:ext cx="3412856" cy="3390900"/>
          </a:xfrm>
        </p:spPr>
        <p:txBody>
          <a:bodyPr>
            <a:noAutofit/>
          </a:bodyPr>
          <a:lstStyle>
            <a:lvl1pPr>
              <a:buClr>
                <a:srgbClr val="602365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rgbClr val="602365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rgbClr val="602365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rgbClr val="602365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Clr>
                <a:srgbClr val="602365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5700" y="864000"/>
            <a:ext cx="6366600" cy="0"/>
          </a:xfrm>
          <a:prstGeom prst="line">
            <a:avLst/>
          </a:prstGeom>
          <a:ln w="12700">
            <a:solidFill>
              <a:srgbClr val="602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026049" y="1266825"/>
            <a:ext cx="2412403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2"/>
            <a:ext cx="6858000" cy="862479"/>
          </a:xfrm>
          <a:prstGeom prst="rect">
            <a:avLst/>
          </a:prstGeom>
          <a:gradFill flip="none" rotWithShape="1">
            <a:gsLst>
              <a:gs pos="3000">
                <a:srgbClr val="602365"/>
              </a:gs>
              <a:gs pos="100000">
                <a:srgbClr val="189DD9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00299" y="240324"/>
            <a:ext cx="6226904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130936" y="1266825"/>
            <a:ext cx="2307516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0299" y="1266825"/>
            <a:ext cx="3507908" cy="3390900"/>
          </a:xfrm>
        </p:spPr>
        <p:txBody>
          <a:bodyPr>
            <a:noAutofit/>
          </a:bodyPr>
          <a:lstStyle>
            <a:lvl1pPr>
              <a:buClr>
                <a:srgbClr val="602365"/>
              </a:buClr>
              <a:defRPr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rgbClr val="602365"/>
              </a:buClr>
              <a:defRPr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rgbClr val="602365"/>
              </a:buClr>
              <a:defRPr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rgbClr val="602365"/>
              </a:buClr>
              <a:defRPr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Clr>
                <a:srgbClr val="602365"/>
              </a:buClr>
              <a:defRPr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72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600" y="315630"/>
            <a:ext cx="63666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00" y="1113751"/>
            <a:ext cx="63585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8000" y="4767263"/>
            <a:ext cx="294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6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1" r:id="rId2"/>
    <p:sldLayoutId id="2147483667" r:id="rId3"/>
    <p:sldLayoutId id="214748369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u="none" kern="1200">
          <a:solidFill>
            <a:schemeClr val="accent4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600" y="315630"/>
            <a:ext cx="63666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00" y="1113751"/>
            <a:ext cx="63585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8000" y="4767263"/>
            <a:ext cx="294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u="none" kern="1200">
          <a:solidFill>
            <a:srgbClr val="60236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7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7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engage.scot/COVID-volunteeri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47097" y="1731093"/>
            <a:ext cx="6452947" cy="118042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B</a:t>
            </a:r>
            <a:r>
              <a:rPr lang="en-GB" dirty="0" smtClean="0"/>
              <a:t>ringing </a:t>
            </a:r>
            <a:r>
              <a:rPr lang="en-GB" dirty="0"/>
              <a:t>volunteers back on site safely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73" y="493606"/>
            <a:ext cx="3119097" cy="500187"/>
          </a:xfrm>
          <a:prstGeom prst="rect">
            <a:avLst/>
          </a:prstGeom>
        </p:spPr>
      </p:pic>
      <p:sp>
        <p:nvSpPr>
          <p:cNvPr id="6" name="Text Placeholder 9"/>
          <p:cNvSpPr txBox="1">
            <a:spLocks/>
          </p:cNvSpPr>
          <p:nvPr/>
        </p:nvSpPr>
        <p:spPr>
          <a:xfrm>
            <a:off x="389828" y="3894671"/>
            <a:ext cx="4332289" cy="7285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/>
              <a:t>Alan Bigham, Programme Manager</a:t>
            </a:r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 smtClean="0"/>
              <a:t>Volunteering in NHSScotland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30</a:t>
            </a:r>
            <a:r>
              <a:rPr lang="en-US" sz="1600" dirty="0" smtClean="0"/>
              <a:t> September 2020</a:t>
            </a:r>
            <a:endParaRPr lang="en-GB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860" y="4377353"/>
            <a:ext cx="65548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Volunteering in NHS boards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00298" y="1266825"/>
            <a:ext cx="6093414" cy="3390900"/>
          </a:xfrm>
        </p:spPr>
        <p:txBody>
          <a:bodyPr/>
          <a:lstStyle/>
          <a:p>
            <a:r>
              <a:rPr lang="en-GB" dirty="0" smtClean="0"/>
              <a:t>Paused entirely</a:t>
            </a:r>
          </a:p>
          <a:p>
            <a:r>
              <a:rPr lang="en-GB" dirty="0" smtClean="0"/>
              <a:t>Very limited roles</a:t>
            </a:r>
            <a:br>
              <a:rPr lang="en-GB" dirty="0" smtClean="0"/>
            </a:br>
            <a:r>
              <a:rPr lang="en-GB" dirty="0" smtClean="0"/>
              <a:t>(e.g. gardening)</a:t>
            </a:r>
          </a:p>
          <a:p>
            <a:r>
              <a:rPr lang="en-GB" dirty="0" smtClean="0"/>
              <a:t>Limited roles, e.g. wayfinding, some wards</a:t>
            </a:r>
          </a:p>
          <a:p>
            <a:r>
              <a:rPr lang="en-GB" dirty="0" smtClean="0"/>
              <a:t>Open to recruitment (focus directed in response to COVID-19)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697" y="1095709"/>
            <a:ext cx="1702506" cy="957660"/>
          </a:xfrm>
          <a:prstGeom prst="rect">
            <a:avLst/>
          </a:prstGeom>
          <a:ln w="28575"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74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34444" y="251161"/>
            <a:ext cx="6523555" cy="375571"/>
          </a:xfrm>
        </p:spPr>
        <p:txBody>
          <a:bodyPr/>
          <a:lstStyle/>
          <a:p>
            <a:r>
              <a:rPr lang="en-GB" dirty="0" smtClean="0"/>
              <a:t>Impact of COVID-19 on NHS Boards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66" y="1060340"/>
            <a:ext cx="5675868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practice and guidance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2000" dirty="0" smtClean="0"/>
              <a:t>COVID-19 Age tool</a:t>
            </a:r>
          </a:p>
          <a:p>
            <a:r>
              <a:rPr lang="en-GB" sz="2000" dirty="0" smtClean="0"/>
              <a:t>Phased return</a:t>
            </a:r>
          </a:p>
          <a:p>
            <a:r>
              <a:rPr lang="en-GB" sz="2000" dirty="0"/>
              <a:t>Staggered </a:t>
            </a:r>
            <a:r>
              <a:rPr lang="en-GB" sz="2000" dirty="0" smtClean="0"/>
              <a:t>rotas</a:t>
            </a:r>
          </a:p>
          <a:p>
            <a:r>
              <a:rPr lang="en-GB" sz="2000" dirty="0" smtClean="0"/>
              <a:t>Health Protection Scotland guidance (inc distancing and PPE)</a:t>
            </a:r>
          </a:p>
          <a:p>
            <a:r>
              <a:rPr lang="en-GB" sz="2000" dirty="0" smtClean="0"/>
              <a:t>Face coverings and masks</a:t>
            </a:r>
          </a:p>
          <a:p>
            <a:r>
              <a:rPr lang="en-GB" sz="2000" dirty="0" smtClean="0"/>
              <a:t>Symptom reporting and contact </a:t>
            </a:r>
            <a:r>
              <a:rPr lang="en-GB" sz="2000" dirty="0"/>
              <a:t>tracing</a:t>
            </a:r>
            <a:endParaRPr lang="en-GB" sz="2000" dirty="0" smtClean="0"/>
          </a:p>
          <a:p>
            <a:r>
              <a:rPr lang="en-GB" sz="2000" dirty="0" smtClean="0"/>
              <a:t>Travel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714" y="1266826"/>
            <a:ext cx="2408489" cy="3390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965133" y="4749800"/>
            <a:ext cx="5686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https://www.hisengage.scot/COVID-volunteering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359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COVID-19 Age Tool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00298" y="1266825"/>
            <a:ext cx="6226903" cy="3390900"/>
          </a:xfrm>
        </p:spPr>
        <p:txBody>
          <a:bodyPr/>
          <a:lstStyle/>
          <a:p>
            <a:r>
              <a:rPr lang="en-GB" sz="2000" dirty="0" smtClean="0"/>
              <a:t>‘Covid age’</a:t>
            </a:r>
          </a:p>
          <a:p>
            <a:r>
              <a:rPr lang="en-GB" sz="2000" dirty="0" smtClean="0"/>
              <a:t>Risk factors</a:t>
            </a:r>
          </a:p>
          <a:p>
            <a:pPr lvl="1"/>
            <a:r>
              <a:rPr lang="en-GB" sz="1600" dirty="0" smtClean="0"/>
              <a:t>Age</a:t>
            </a:r>
          </a:p>
          <a:p>
            <a:pPr lvl="1"/>
            <a:r>
              <a:rPr lang="en-GB" sz="1600" dirty="0"/>
              <a:t>Ethnicity</a:t>
            </a:r>
          </a:p>
          <a:p>
            <a:pPr lvl="1"/>
            <a:r>
              <a:rPr lang="en-GB" sz="1600" dirty="0" smtClean="0"/>
              <a:t>Health factors</a:t>
            </a:r>
          </a:p>
          <a:p>
            <a:pPr lvl="1"/>
            <a:r>
              <a:rPr lang="en-GB" sz="1600" dirty="0" smtClean="0"/>
              <a:t>Sex</a:t>
            </a:r>
          </a:p>
          <a:p>
            <a:r>
              <a:rPr lang="en-GB" sz="2000" dirty="0" smtClean="0"/>
              <a:t>Viral prevalence</a:t>
            </a:r>
            <a:br>
              <a:rPr lang="en-GB" sz="2000" dirty="0" smtClean="0"/>
            </a:br>
            <a:r>
              <a:rPr lang="en-GB" sz="2000" dirty="0" smtClean="0"/>
              <a:t>(‘risk appetite’)</a:t>
            </a:r>
          </a:p>
          <a:p>
            <a:r>
              <a:rPr lang="en-GB" sz="2000" dirty="0" smtClean="0"/>
              <a:t>Clinical judgment</a:t>
            </a:r>
          </a:p>
          <a:p>
            <a:pPr lvl="1"/>
            <a:endParaRPr lang="en-GB" sz="1600" dirty="0" smtClean="0"/>
          </a:p>
          <a:p>
            <a:pPr lvl="1"/>
            <a:endParaRPr lang="en-GB" sz="1600" dirty="0"/>
          </a:p>
        </p:txBody>
      </p:sp>
      <p:pic>
        <p:nvPicPr>
          <p:cNvPr id="1026" name="Picture 2" descr="https://alama.org.uk/wp-content/themes/alama/dist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78" y="1242407"/>
            <a:ext cx="3576787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416" y="2485447"/>
            <a:ext cx="3714714" cy="222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2.xml><?xml version="1.0" encoding="utf-8"?>
<a:theme xmlns:a="http://schemas.openxmlformats.org/drawingml/2006/main" name="2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0fc823-f927-4b13-b746-572312a1c935">
      <Value>23</Value>
    </TaxCatchAll>
    <b0997d7f6f2b4bc7890c40ab47985429 xmlns="c90fc823-f927-4b13-b746-572312a1c93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2fbf1ff5-de18-469c-b676-07c9d4f1dcac</TermId>
        </TermInfo>
      </Terms>
    </b0997d7f6f2b4bc7890c40ab47985429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ase Document" ma:contentTypeID="0x0101009B9C30850FF64BE98BE1A18B621E9B38003B8DD66EA2A6EA4EA63CA2150F833E3B" ma:contentTypeVersion="4" ma:contentTypeDescription="Base Document" ma:contentTypeScope="" ma:versionID="9ad2226f5eeae3295bc401af5bb5a4c6">
  <xsd:schema xmlns:xsd="http://www.w3.org/2001/XMLSchema" xmlns:xs="http://www.w3.org/2001/XMLSchema" xmlns:p="http://schemas.microsoft.com/office/2006/metadata/properties" xmlns:ns1="c90fc823-f927-4b13-b746-572312a1c935" targetNamespace="http://schemas.microsoft.com/office/2006/metadata/properties" ma:root="true" ma:fieldsID="04b8239baac28b7491c0a2e1b00f4e0f" ns1:_="">
    <xsd:import namespace="c90fc823-f927-4b13-b746-572312a1c935"/>
    <xsd:element name="properties">
      <xsd:complexType>
        <xsd:sequence>
          <xsd:element name="documentManagement">
            <xsd:complexType>
              <xsd:all>
                <xsd:element ref="ns1:b0997d7f6f2b4bc7890c40ab47985429" minOccurs="0"/>
                <xsd:element ref="ns1:TaxCatchAll" minOccurs="0"/>
                <xsd:element ref="ns1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fc823-f927-4b13-b746-572312a1c935" elementFormDefault="qualified">
    <xsd:import namespace="http://schemas.microsoft.com/office/2006/documentManagement/types"/>
    <xsd:import namespace="http://schemas.microsoft.com/office/infopath/2007/PartnerControls"/>
    <xsd:element name="b0997d7f6f2b4bc7890c40ab47985429" ma:index="8" nillable="true" ma:taxonomy="true" ma:internalName="b0997d7f6f2b4bc7890c40ab47985429" ma:taxonomyFieldName="Departments" ma:displayName="Departments" ma:fieldId="{b0997d7f-6f2b-4bc7-890c-40ab47985429}" ma:sspId="12ec0724-cfef-4554-94cf-02961d342542" ma:termSetId="184a1858-4a21-4b18-a878-30e190b764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f5b355e-5b78-4275-9d55-722e430928fb}" ma:internalName="TaxCatchAll" ma:showField="CatchAllData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f5b355e-5b78-4275-9d55-722e430928fb}" ma:internalName="TaxCatchAllLabel" ma:readOnly="true" ma:showField="CatchAllDataLabel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7FCB93-7797-4234-8677-9CD568EECFE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90fc823-f927-4b13-b746-572312a1c93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890F6C6-6E64-405A-AC7A-6786BE2EE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fc823-f927-4b13-b746-572312a1c9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FEE1AE-4128-496B-ACCD-A73763ACAD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who we are what we do</Template>
  <TotalTime>2709</TotalTime>
  <Words>119</Words>
  <Application>Microsoft Office PowerPoint</Application>
  <PresentationFormat>Custom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1_Office Theme</vt:lpstr>
      <vt:lpstr>2_Office Theme</vt:lpstr>
      <vt:lpstr>PowerPoint Presentation</vt:lpstr>
      <vt:lpstr>Volunteering in NHS boards</vt:lpstr>
      <vt:lpstr>Impact of COVID-19 on NHS Boards</vt:lpstr>
      <vt:lpstr>Shared practice and guidance</vt:lpstr>
      <vt:lpstr>COVID-19 Age Tool</vt:lpstr>
    </vt:vector>
  </TitlesOfParts>
  <Company>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 are, what we do</dc:title>
  <dc:creator>Kenneth Miller</dc:creator>
  <cp:lastModifiedBy>Alan Bigham</cp:lastModifiedBy>
  <cp:revision>192</cp:revision>
  <cp:lastPrinted>2017-09-06T13:57:19Z</cp:lastPrinted>
  <dcterms:created xsi:type="dcterms:W3CDTF">2017-08-22T14:27:19Z</dcterms:created>
  <dcterms:modified xsi:type="dcterms:W3CDTF">2020-09-30T11:12:20Z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0x0101009B9C30850FF64BE98BE1A18B621E9B38003B8DD66EA2A6EA4EA63CA2150F833E3B</vt:lpwstr>
  </property>
  <property fmtid="{D5CDD505-2E9C-101B-9397-08002B2CF9AE}" pid="3" name="Departments">
    <vt:lpwstr>23;#Communications|2fbf1ff5-de18-469c-b676-07c9d4f1dcac</vt:lpwstr>
  </property>
</Properties>
</file>