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4AE5D-EAAB-42F7-AE75-578E183C2D0A}" type="doc">
      <dgm:prSet loTypeId="urn:microsoft.com/office/officeart/2005/8/layout/hList7" loCatId="picture" qsTypeId="urn:microsoft.com/office/officeart/2005/8/quickstyle/simple1" qsCatId="simple" csTypeId="urn:microsoft.com/office/officeart/2005/8/colors/colorful5" csCatId="colorful" phldr="1"/>
      <dgm:spPr/>
    </dgm:pt>
    <dgm:pt modelId="{EEF45A26-B2A8-4CAD-9427-3E479F09CC86}">
      <dgm:prSet phldrT="[Text]" custT="1"/>
      <dgm:spPr/>
      <dgm:t>
        <a:bodyPr/>
        <a:lstStyle/>
        <a:p>
          <a:r>
            <a:rPr lang="en-GB" sz="1000" b="1"/>
            <a:t>2010</a:t>
          </a:r>
        </a:p>
        <a:p>
          <a:endParaRPr lang="en-GB" sz="600"/>
        </a:p>
        <a:p>
          <a:r>
            <a:rPr lang="en-GB" sz="600"/>
            <a:t>Trials on Redlynch &amp; Farley Wards</a:t>
          </a:r>
        </a:p>
        <a:p>
          <a:endParaRPr lang="en-GB" sz="600"/>
        </a:p>
        <a:p>
          <a:r>
            <a:rPr lang="en-GB" sz="600"/>
            <a:t>Presentation to Trust board, after 6-7 months trial period</a:t>
          </a:r>
        </a:p>
        <a:p>
          <a:endParaRPr lang="en-GB" sz="600"/>
        </a:p>
        <a:p>
          <a:r>
            <a:rPr lang="en-GB" sz="600"/>
            <a:t>Engage initially funded via the Psychology Department's Budget</a:t>
          </a:r>
        </a:p>
        <a:p>
          <a:endParaRPr lang="en-GB" sz="600"/>
        </a:p>
      </dgm:t>
    </dgm:pt>
    <dgm:pt modelId="{84D64A32-6BD7-4F18-BCA4-EAC7640F24B9}" type="parTrans" cxnId="{72786770-3CAE-4068-BD96-6EA31B773878}">
      <dgm:prSet/>
      <dgm:spPr/>
      <dgm:t>
        <a:bodyPr/>
        <a:lstStyle/>
        <a:p>
          <a:endParaRPr lang="en-GB"/>
        </a:p>
      </dgm:t>
    </dgm:pt>
    <dgm:pt modelId="{55E2C155-F249-4C92-82A9-EC4002DDD4D6}" type="sibTrans" cxnId="{72786770-3CAE-4068-BD96-6EA31B773878}">
      <dgm:prSet/>
      <dgm:spPr/>
      <dgm:t>
        <a:bodyPr/>
        <a:lstStyle/>
        <a:p>
          <a:endParaRPr lang="en-GB"/>
        </a:p>
      </dgm:t>
    </dgm:pt>
    <dgm:pt modelId="{77B1A575-FA3E-4400-97D4-45F63D4AD767}">
      <dgm:prSet phldrT="[Text]" custT="1"/>
      <dgm:spPr/>
      <dgm:t>
        <a:bodyPr/>
        <a:lstStyle/>
        <a:p>
          <a:endParaRPr lang="en-GB" sz="1000" b="1" dirty="0" smtClean="0"/>
        </a:p>
        <a:p>
          <a:r>
            <a:rPr lang="en-GB" sz="1000" b="1" dirty="0" smtClean="0"/>
            <a:t>2011</a:t>
          </a:r>
          <a:endParaRPr lang="en-GB" sz="1000" b="1" dirty="0"/>
        </a:p>
        <a:p>
          <a:endParaRPr lang="en-GB" sz="600" dirty="0"/>
        </a:p>
        <a:p>
          <a:r>
            <a:rPr lang="en-GB" sz="600" dirty="0"/>
            <a:t>Won SDH's Service Improvement Award</a:t>
          </a:r>
        </a:p>
        <a:p>
          <a:endParaRPr lang="en-GB" sz="600" dirty="0"/>
        </a:p>
        <a:p>
          <a:r>
            <a:rPr lang="en-GB" sz="600" dirty="0"/>
            <a:t>Engage presented at a conference for cognitive and social stimulation in July 2011</a:t>
          </a:r>
        </a:p>
        <a:p>
          <a:endParaRPr lang="en-GB" sz="600" dirty="0"/>
        </a:p>
        <a:p>
          <a:endParaRPr lang="en-GB" sz="600" dirty="0"/>
        </a:p>
        <a:p>
          <a:endParaRPr lang="en-GB" sz="600" dirty="0"/>
        </a:p>
        <a:p>
          <a:endParaRPr lang="en-GB" sz="600" dirty="0"/>
        </a:p>
      </dgm:t>
    </dgm:pt>
    <dgm:pt modelId="{0860E5B0-CC58-4D3A-B1D3-48A9104EDFEB}" type="parTrans" cxnId="{9111BA11-5E82-4497-8725-6517262E6E7E}">
      <dgm:prSet/>
      <dgm:spPr/>
      <dgm:t>
        <a:bodyPr/>
        <a:lstStyle/>
        <a:p>
          <a:endParaRPr lang="en-GB"/>
        </a:p>
      </dgm:t>
    </dgm:pt>
    <dgm:pt modelId="{56BD872D-882D-4CF4-A91D-F33B88B03697}" type="sibTrans" cxnId="{9111BA11-5E82-4497-8725-6517262E6E7E}">
      <dgm:prSet/>
      <dgm:spPr/>
      <dgm:t>
        <a:bodyPr/>
        <a:lstStyle/>
        <a:p>
          <a:endParaRPr lang="en-GB"/>
        </a:p>
      </dgm:t>
    </dgm:pt>
    <dgm:pt modelId="{521A94B1-4649-4767-A3D7-466A333F6947}">
      <dgm:prSet phldrT="[Text]" custT="1"/>
      <dgm:spPr/>
      <dgm:t>
        <a:bodyPr/>
        <a:lstStyle/>
        <a:p>
          <a:r>
            <a:rPr lang="en-GB" sz="1000" b="1"/>
            <a:t>2012</a:t>
          </a:r>
        </a:p>
        <a:p>
          <a:endParaRPr lang="en-GB" sz="600"/>
        </a:p>
        <a:p>
          <a:r>
            <a:rPr lang="en-GB" sz="600"/>
            <a:t>Engage presented at the NHS Innovations for Older Adult Care and Dementia Partnership</a:t>
          </a:r>
        </a:p>
        <a:p>
          <a:endParaRPr lang="en-GB" sz="600"/>
        </a:p>
        <a:p>
          <a:r>
            <a:rPr lang="en-GB" sz="600"/>
            <a:t>Received 'Highly Commended' in SDH's Equality &amp; Diversity Award</a:t>
          </a:r>
        </a:p>
        <a:p>
          <a:endParaRPr lang="en-GB" sz="600"/>
        </a:p>
        <a:p>
          <a:endParaRPr lang="en-GB" sz="600"/>
        </a:p>
      </dgm:t>
    </dgm:pt>
    <dgm:pt modelId="{F679C66C-6779-43FB-ABA8-1188C659F41E}" type="parTrans" cxnId="{68031688-D2CE-428D-9B29-FED1A1E4BB84}">
      <dgm:prSet/>
      <dgm:spPr/>
      <dgm:t>
        <a:bodyPr/>
        <a:lstStyle/>
        <a:p>
          <a:endParaRPr lang="en-GB"/>
        </a:p>
      </dgm:t>
    </dgm:pt>
    <dgm:pt modelId="{0F5615FE-EC53-481D-A185-E630E3B87904}" type="sibTrans" cxnId="{68031688-D2CE-428D-9B29-FED1A1E4BB84}">
      <dgm:prSet/>
      <dgm:spPr/>
      <dgm:t>
        <a:bodyPr/>
        <a:lstStyle/>
        <a:p>
          <a:endParaRPr lang="en-GB"/>
        </a:p>
      </dgm:t>
    </dgm:pt>
    <dgm:pt modelId="{BE315CA3-55B7-45F5-AFCC-C46460553EE6}">
      <dgm:prSet phldrT="[Text]" custT="1"/>
      <dgm:spPr/>
      <dgm:t>
        <a:bodyPr/>
        <a:lstStyle/>
        <a:p>
          <a:endParaRPr lang="en-GB" sz="1000" b="1"/>
        </a:p>
        <a:p>
          <a:r>
            <a:rPr lang="en-GB" sz="1000" b="1"/>
            <a:t>2013</a:t>
          </a:r>
        </a:p>
        <a:p>
          <a:endParaRPr lang="en-GB" sz="600"/>
        </a:p>
        <a:p>
          <a:r>
            <a:rPr lang="en-GB" sz="600"/>
            <a:t>Our first sale of the Engage 'package' - to Poole Hospital</a:t>
          </a:r>
        </a:p>
        <a:p>
          <a:endParaRPr lang="en-GB" sz="600"/>
        </a:p>
        <a:p>
          <a:r>
            <a:rPr lang="en-GB" sz="600"/>
            <a:t>Finalist in the Innovation Categorgy at the National HSJ Awards (from 1100 entries)</a:t>
          </a:r>
        </a:p>
        <a:p>
          <a:endParaRPr lang="en-GB" sz="600"/>
        </a:p>
        <a:p>
          <a:r>
            <a:rPr lang="en-GB" sz="600"/>
            <a:t>Referred to as a 'beacon of good practice' in the National Dementia Audit</a:t>
          </a:r>
        </a:p>
      </dgm:t>
    </dgm:pt>
    <dgm:pt modelId="{37F1402B-EEEA-4CA7-87D3-2390CA03E7E5}" type="parTrans" cxnId="{8E2528CB-B3D0-4734-96C4-F77CA99FFDC4}">
      <dgm:prSet/>
      <dgm:spPr/>
      <dgm:t>
        <a:bodyPr/>
        <a:lstStyle/>
        <a:p>
          <a:endParaRPr lang="en-GB"/>
        </a:p>
      </dgm:t>
    </dgm:pt>
    <dgm:pt modelId="{74951151-27C7-4BD4-9953-AC2E0024C066}" type="sibTrans" cxnId="{8E2528CB-B3D0-4734-96C4-F77CA99FFDC4}">
      <dgm:prSet/>
      <dgm:spPr/>
      <dgm:t>
        <a:bodyPr/>
        <a:lstStyle/>
        <a:p>
          <a:endParaRPr lang="en-GB"/>
        </a:p>
      </dgm:t>
    </dgm:pt>
    <dgm:pt modelId="{AD518C30-0F6E-4B5E-B456-E9BBCDED1725}">
      <dgm:prSet phldrT="[Text]" custT="1"/>
      <dgm:spPr/>
      <dgm:t>
        <a:bodyPr/>
        <a:lstStyle/>
        <a:p>
          <a:endParaRPr lang="en-GB" sz="1000" b="1" dirty="0"/>
        </a:p>
        <a:p>
          <a:endParaRPr lang="en-GB" sz="1000" b="1" dirty="0"/>
        </a:p>
        <a:p>
          <a:endParaRPr lang="en-GB" sz="1000" b="1" dirty="0" smtClean="0"/>
        </a:p>
        <a:p>
          <a:r>
            <a:rPr lang="en-GB" sz="1000" b="1" dirty="0" smtClean="0"/>
            <a:t>2014</a:t>
          </a:r>
          <a:endParaRPr lang="en-GB" sz="1000" b="1" dirty="0"/>
        </a:p>
        <a:p>
          <a:endParaRPr lang="en-GB" sz="600" dirty="0"/>
        </a:p>
        <a:p>
          <a:r>
            <a:rPr lang="en-GB" sz="600" dirty="0"/>
            <a:t>Engage featured in several newspapers</a:t>
          </a:r>
        </a:p>
        <a:p>
          <a:endParaRPr lang="en-GB" sz="600" dirty="0"/>
        </a:p>
        <a:p>
          <a:r>
            <a:rPr lang="en-GB" sz="600" dirty="0"/>
            <a:t>Nigel North interviewed by BBC Wiltshire and SPIRE FM</a:t>
          </a:r>
        </a:p>
        <a:p>
          <a:endParaRPr lang="en-GB" sz="600" dirty="0"/>
        </a:p>
        <a:p>
          <a:r>
            <a:rPr lang="en-GB" sz="600" dirty="0"/>
            <a:t>Significant interest received from other NHS Trusts</a:t>
          </a:r>
        </a:p>
        <a:p>
          <a:endParaRPr lang="en-GB" sz="600" dirty="0"/>
        </a:p>
        <a:p>
          <a:r>
            <a:rPr lang="en-GB" sz="600" dirty="0"/>
            <a:t>Receiving referrals from all general hospital wards</a:t>
          </a:r>
        </a:p>
        <a:p>
          <a:endParaRPr lang="en-GB" sz="600" dirty="0"/>
        </a:p>
        <a:p>
          <a:endParaRPr lang="en-GB" sz="600" dirty="0"/>
        </a:p>
      </dgm:t>
    </dgm:pt>
    <dgm:pt modelId="{5DC6C3E8-5460-4CB7-81BA-FA5C5222CEA1}" type="parTrans" cxnId="{11ED3019-BA57-4719-B554-7EE7B018FB02}">
      <dgm:prSet/>
      <dgm:spPr/>
      <dgm:t>
        <a:bodyPr/>
        <a:lstStyle/>
        <a:p>
          <a:endParaRPr lang="en-GB"/>
        </a:p>
      </dgm:t>
    </dgm:pt>
    <dgm:pt modelId="{F12E7DEE-986D-48CA-9320-51F06BF16C1B}" type="sibTrans" cxnId="{11ED3019-BA57-4719-B554-7EE7B018FB02}">
      <dgm:prSet/>
      <dgm:spPr/>
      <dgm:t>
        <a:bodyPr/>
        <a:lstStyle/>
        <a:p>
          <a:endParaRPr lang="en-GB"/>
        </a:p>
      </dgm:t>
    </dgm:pt>
    <dgm:pt modelId="{67F9F28C-E546-40E2-8C9F-FA622136D494}">
      <dgm:prSet phldrT="[Text]" custT="1"/>
      <dgm:spPr/>
      <dgm:t>
        <a:bodyPr/>
        <a:lstStyle/>
        <a:p>
          <a:r>
            <a:rPr lang="en-GB" sz="1000" b="1"/>
            <a:t>2015</a:t>
          </a:r>
        </a:p>
        <a:p>
          <a:endParaRPr lang="en-GB" sz="600"/>
        </a:p>
        <a:p>
          <a:r>
            <a:rPr lang="en-GB" sz="600"/>
            <a:t>Our second sale of the Engage 'package' - to Port Talbot Hospital </a:t>
          </a:r>
        </a:p>
        <a:p>
          <a:endParaRPr lang="en-GB" sz="600"/>
        </a:p>
        <a:p>
          <a:endParaRPr lang="en-GB" sz="600"/>
        </a:p>
        <a:p>
          <a:endParaRPr lang="en-GB" sz="600"/>
        </a:p>
        <a:p>
          <a:endParaRPr lang="en-GB" sz="600"/>
        </a:p>
        <a:p>
          <a:endParaRPr lang="en-GB" sz="600"/>
        </a:p>
        <a:p>
          <a:endParaRPr lang="en-GB" sz="600"/>
        </a:p>
        <a:p>
          <a:endParaRPr lang="en-GB" sz="600"/>
        </a:p>
        <a:p>
          <a:endParaRPr lang="en-GB" sz="600"/>
        </a:p>
      </dgm:t>
    </dgm:pt>
    <dgm:pt modelId="{AD07536B-A6E3-46E4-81A3-B28101BDBD99}" type="parTrans" cxnId="{D57E20C0-C5CC-4AD9-9AC0-B52C0035E671}">
      <dgm:prSet/>
      <dgm:spPr/>
      <dgm:t>
        <a:bodyPr/>
        <a:lstStyle/>
        <a:p>
          <a:endParaRPr lang="en-GB"/>
        </a:p>
      </dgm:t>
    </dgm:pt>
    <dgm:pt modelId="{D29B0869-DBB0-4D0E-87F8-62CCAE373417}" type="sibTrans" cxnId="{D57E20C0-C5CC-4AD9-9AC0-B52C0035E671}">
      <dgm:prSet/>
      <dgm:spPr/>
      <dgm:t>
        <a:bodyPr/>
        <a:lstStyle/>
        <a:p>
          <a:endParaRPr lang="en-GB"/>
        </a:p>
      </dgm:t>
    </dgm:pt>
    <dgm:pt modelId="{A3B8C9AC-D32F-428A-9A70-597C8A4F5477}">
      <dgm:prSet phldrT="[Text]" custT="1"/>
      <dgm:spPr/>
      <dgm:t>
        <a:bodyPr/>
        <a:lstStyle/>
        <a:p>
          <a:endParaRPr lang="en-GB" sz="1000" b="1" dirty="0"/>
        </a:p>
        <a:p>
          <a:endParaRPr lang="en-GB" sz="1000" b="1" dirty="0"/>
        </a:p>
        <a:p>
          <a:endParaRPr lang="en-GB" sz="1000" b="1" dirty="0" smtClean="0"/>
        </a:p>
        <a:p>
          <a:r>
            <a:rPr lang="en-GB" sz="1000" b="1" dirty="0" smtClean="0"/>
            <a:t>2016</a:t>
          </a:r>
          <a:endParaRPr lang="en-GB" sz="1000" b="1" dirty="0"/>
        </a:p>
        <a:p>
          <a:endParaRPr lang="en-GB" sz="600" dirty="0"/>
        </a:p>
        <a:p>
          <a:r>
            <a:rPr lang="en-GB" sz="600" dirty="0"/>
            <a:t>Won the Queen's Award for Voluntary Service</a:t>
          </a:r>
        </a:p>
        <a:p>
          <a:r>
            <a:rPr lang="en-GB" sz="600" dirty="0"/>
            <a:t>Engage Coordinator, </a:t>
          </a:r>
          <a:r>
            <a:rPr lang="en-GB" sz="600" dirty="0" err="1"/>
            <a:t>Antointette</a:t>
          </a:r>
          <a:r>
            <a:rPr lang="en-GB" sz="600" dirty="0"/>
            <a:t> Broomfield &amp; Volunteer, Mike Pointer attended the Queen's Garden Party</a:t>
          </a:r>
        </a:p>
        <a:p>
          <a:r>
            <a:rPr lang="en-GB" sz="600" dirty="0"/>
            <a:t>Fundraising by Engage Volunteers raised £1,500 for the purchase of iPads to use with patients</a:t>
          </a:r>
        </a:p>
        <a:p>
          <a:r>
            <a:rPr lang="en-GB" sz="600" dirty="0"/>
            <a:t>Presented Engage at SDH's Hospital Round</a:t>
          </a:r>
        </a:p>
      </dgm:t>
    </dgm:pt>
    <dgm:pt modelId="{4DFBBBB0-D017-493C-8B7B-B14CAB8825C1}" type="parTrans" cxnId="{93CC66EC-5216-4FC4-A3D7-1F3CFB90607F}">
      <dgm:prSet/>
      <dgm:spPr/>
      <dgm:t>
        <a:bodyPr/>
        <a:lstStyle/>
        <a:p>
          <a:endParaRPr lang="en-GB"/>
        </a:p>
      </dgm:t>
    </dgm:pt>
    <dgm:pt modelId="{3B260B7C-E988-4CC2-9548-98E75244BFF8}" type="sibTrans" cxnId="{93CC66EC-5216-4FC4-A3D7-1F3CFB90607F}">
      <dgm:prSet/>
      <dgm:spPr/>
      <dgm:t>
        <a:bodyPr/>
        <a:lstStyle/>
        <a:p>
          <a:endParaRPr lang="en-GB"/>
        </a:p>
      </dgm:t>
    </dgm:pt>
    <dgm:pt modelId="{38733F6C-44A8-430D-9101-315D860C54E9}">
      <dgm:prSet custT="1"/>
      <dgm:spPr/>
      <dgm:t>
        <a:bodyPr/>
        <a:lstStyle/>
        <a:p>
          <a:r>
            <a:rPr lang="en-GB" sz="1000" b="1" dirty="0"/>
            <a:t>2017</a:t>
          </a:r>
        </a:p>
        <a:p>
          <a:endParaRPr lang="en-GB" sz="600" dirty="0"/>
        </a:p>
        <a:p>
          <a:r>
            <a:rPr lang="en-GB" sz="600" dirty="0"/>
            <a:t>Links made with AGE UK Salisbury: Sarah Homer delivered teaching to Age UK Volunteers</a:t>
          </a:r>
        </a:p>
        <a:p>
          <a:endParaRPr lang="en-GB" sz="600" dirty="0"/>
        </a:p>
        <a:p>
          <a:endParaRPr lang="en-GB" sz="600" dirty="0"/>
        </a:p>
      </dgm:t>
    </dgm:pt>
    <dgm:pt modelId="{A7F2B679-52F4-4640-B421-0872ED8FC945}" type="parTrans" cxnId="{581D2BDD-86B4-4B22-BD87-1D1349FC3A9D}">
      <dgm:prSet/>
      <dgm:spPr/>
      <dgm:t>
        <a:bodyPr/>
        <a:lstStyle/>
        <a:p>
          <a:endParaRPr lang="en-GB"/>
        </a:p>
      </dgm:t>
    </dgm:pt>
    <dgm:pt modelId="{EF125E4D-7BBC-4320-B3D7-601CB8D97A50}" type="sibTrans" cxnId="{581D2BDD-86B4-4B22-BD87-1D1349FC3A9D}">
      <dgm:prSet/>
      <dgm:spPr/>
      <dgm:t>
        <a:bodyPr/>
        <a:lstStyle/>
        <a:p>
          <a:endParaRPr lang="en-GB"/>
        </a:p>
      </dgm:t>
    </dgm:pt>
    <dgm:pt modelId="{0859F861-7B59-4B54-8462-527698F1208F}">
      <dgm:prSet custT="1"/>
      <dgm:spPr/>
      <dgm:t>
        <a:bodyPr/>
        <a:lstStyle/>
        <a:p>
          <a:endParaRPr lang="en-GB" sz="1000" b="1" dirty="0"/>
        </a:p>
        <a:p>
          <a:endParaRPr lang="en-GB" sz="1000" b="1" dirty="0" smtClean="0"/>
        </a:p>
        <a:p>
          <a:r>
            <a:rPr lang="en-GB" sz="1000" b="1" dirty="0" smtClean="0"/>
            <a:t>2018</a:t>
          </a:r>
          <a:endParaRPr lang="en-GB" sz="1000" b="1" dirty="0"/>
        </a:p>
        <a:p>
          <a:endParaRPr lang="en-GB" sz="600" dirty="0"/>
        </a:p>
        <a:p>
          <a:r>
            <a:rPr lang="en-GB" sz="600" dirty="0"/>
            <a:t>Joint 3rd Place Winner of the Wiltshire Life Awards for 'Community Group Award'</a:t>
          </a:r>
        </a:p>
        <a:p>
          <a:endParaRPr lang="en-GB" sz="600" dirty="0"/>
        </a:p>
        <a:p>
          <a:r>
            <a:rPr lang="en-GB" sz="600" dirty="0"/>
            <a:t>Nigel won Wiltshire Life's  'Lifetime Achievement Award'</a:t>
          </a:r>
        </a:p>
        <a:p>
          <a:endParaRPr lang="en-GB" sz="600" dirty="0"/>
        </a:p>
        <a:p>
          <a:r>
            <a:rPr lang="en-GB" sz="600" dirty="0"/>
            <a:t>Engage entered Waitrose's Community Nomination Scheme - awarded £349 by our local community</a:t>
          </a:r>
        </a:p>
        <a:p>
          <a:endParaRPr lang="en-GB" sz="600" dirty="0"/>
        </a:p>
        <a:p>
          <a:r>
            <a:rPr lang="en-GB" sz="600" dirty="0"/>
            <a:t>Presented Engage at SDH's Hospital Round</a:t>
          </a:r>
        </a:p>
      </dgm:t>
    </dgm:pt>
    <dgm:pt modelId="{501DCF3C-1F63-4CD7-916E-821A0A965904}" type="parTrans" cxnId="{B6C41A43-0E2D-49D7-B757-5CD468CCA224}">
      <dgm:prSet/>
      <dgm:spPr/>
      <dgm:t>
        <a:bodyPr/>
        <a:lstStyle/>
        <a:p>
          <a:endParaRPr lang="en-GB"/>
        </a:p>
      </dgm:t>
    </dgm:pt>
    <dgm:pt modelId="{7C178E35-0597-4F7D-B738-07417343BE1B}" type="sibTrans" cxnId="{B6C41A43-0E2D-49D7-B757-5CD468CCA224}">
      <dgm:prSet/>
      <dgm:spPr/>
      <dgm:t>
        <a:bodyPr/>
        <a:lstStyle/>
        <a:p>
          <a:endParaRPr lang="en-GB"/>
        </a:p>
      </dgm:t>
    </dgm:pt>
    <dgm:pt modelId="{4A1CD028-5A2A-42D7-A1FC-C8D5D2635AE2}">
      <dgm:prSet custT="1"/>
      <dgm:spPr/>
      <dgm:t>
        <a:bodyPr/>
        <a:lstStyle/>
        <a:p>
          <a:endParaRPr lang="en-GB" sz="1000" b="1"/>
        </a:p>
        <a:p>
          <a:endParaRPr lang="en-GB" sz="1000" b="1"/>
        </a:p>
        <a:p>
          <a:r>
            <a:rPr lang="en-GB" sz="1000" b="1"/>
            <a:t>2019</a:t>
          </a:r>
        </a:p>
        <a:p>
          <a:endParaRPr lang="en-GB" sz="800"/>
        </a:p>
        <a:p>
          <a:r>
            <a:rPr lang="en-GB" sz="800"/>
            <a:t>Awarded grant funding of £75,000 from Helpforce</a:t>
          </a:r>
        </a:p>
        <a:p>
          <a:endParaRPr lang="en-GB" sz="800"/>
        </a:p>
        <a:p>
          <a:r>
            <a:rPr lang="en-GB" sz="800"/>
            <a:t>Recruitment drive</a:t>
          </a:r>
        </a:p>
        <a:p>
          <a:r>
            <a:rPr lang="en-GB" sz="800"/>
            <a:t>Scaling to other NHS Trusts</a:t>
          </a:r>
        </a:p>
        <a:p>
          <a:r>
            <a:rPr lang="en-GB" sz="800"/>
            <a:t>Engage Working Party</a:t>
          </a:r>
        </a:p>
        <a:p>
          <a:r>
            <a:rPr lang="en-GB" sz="800"/>
            <a:t>Senior Convened Steering Group</a:t>
          </a:r>
        </a:p>
      </dgm:t>
    </dgm:pt>
    <dgm:pt modelId="{CE1CC850-669A-4516-967E-1F605DD0B811}" type="parTrans" cxnId="{0609D0B2-9958-43FA-8C42-CD1342651276}">
      <dgm:prSet/>
      <dgm:spPr/>
      <dgm:t>
        <a:bodyPr/>
        <a:lstStyle/>
        <a:p>
          <a:endParaRPr lang="en-GB"/>
        </a:p>
      </dgm:t>
    </dgm:pt>
    <dgm:pt modelId="{6084390D-0DC4-4219-A122-AA041137E86B}" type="sibTrans" cxnId="{0609D0B2-9958-43FA-8C42-CD1342651276}">
      <dgm:prSet/>
      <dgm:spPr/>
      <dgm:t>
        <a:bodyPr/>
        <a:lstStyle/>
        <a:p>
          <a:endParaRPr lang="en-GB"/>
        </a:p>
      </dgm:t>
    </dgm:pt>
    <dgm:pt modelId="{5D2A4E53-3100-409E-8902-9A8926E7E21D}" type="pres">
      <dgm:prSet presAssocID="{4634AE5D-EAAB-42F7-AE75-578E183C2D0A}" presName="Name0" presStyleCnt="0">
        <dgm:presLayoutVars>
          <dgm:dir/>
          <dgm:resizeHandles val="exact"/>
        </dgm:presLayoutVars>
      </dgm:prSet>
      <dgm:spPr/>
    </dgm:pt>
    <dgm:pt modelId="{6DCF3AD2-06AB-461F-8B11-BB2E49CCC9F4}" type="pres">
      <dgm:prSet presAssocID="{4634AE5D-EAAB-42F7-AE75-578E183C2D0A}" presName="fgShape" presStyleLbl="fgShp" presStyleIdx="0" presStyleCnt="1" custFlipVert="1" custScaleX="89401" custScaleY="78047" custLinFactNeighborX="0" custLinFactNeighborY="73442"/>
      <dgm:spPr/>
    </dgm:pt>
    <dgm:pt modelId="{9710561D-3638-4C22-9E2F-EB50A95AFA5A}" type="pres">
      <dgm:prSet presAssocID="{4634AE5D-EAAB-42F7-AE75-578E183C2D0A}" presName="linComp" presStyleCnt="0"/>
      <dgm:spPr/>
    </dgm:pt>
    <dgm:pt modelId="{648AAF06-158A-4ED2-ACFB-A418FDD8AE3F}" type="pres">
      <dgm:prSet presAssocID="{EEF45A26-B2A8-4CAD-9427-3E479F09CC86}" presName="compNode" presStyleCnt="0"/>
      <dgm:spPr/>
    </dgm:pt>
    <dgm:pt modelId="{805806CC-31D1-43EB-9820-B093DD188C07}" type="pres">
      <dgm:prSet presAssocID="{EEF45A26-B2A8-4CAD-9427-3E479F09CC86}" presName="bkgdShape" presStyleLbl="node1" presStyleIdx="0" presStyleCnt="10"/>
      <dgm:spPr/>
      <dgm:t>
        <a:bodyPr/>
        <a:lstStyle/>
        <a:p>
          <a:endParaRPr lang="en-GB"/>
        </a:p>
      </dgm:t>
    </dgm:pt>
    <dgm:pt modelId="{5692F967-C4FD-457B-959F-6CB3E617B09F}" type="pres">
      <dgm:prSet presAssocID="{EEF45A26-B2A8-4CAD-9427-3E479F09CC86}" presName="nodeTx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2887E0-3288-4750-9DDA-7BDDB4E0CB0F}" type="pres">
      <dgm:prSet presAssocID="{EEF45A26-B2A8-4CAD-9427-3E479F09CC86}" presName="invisiNode" presStyleLbl="node1" presStyleIdx="0" presStyleCnt="10"/>
      <dgm:spPr/>
    </dgm:pt>
    <dgm:pt modelId="{5821C321-1906-4339-8B0D-C439ED3F791C}" type="pres">
      <dgm:prSet presAssocID="{EEF45A26-B2A8-4CAD-9427-3E479F09CC86}" presName="imagNode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101AADF-D6A1-4E36-AD4B-0B04B8C1DEDB}" type="pres">
      <dgm:prSet presAssocID="{55E2C155-F249-4C92-82A9-EC4002DDD4D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FC929B-33CB-499F-A5E8-BB7D77DFE8DA}" type="pres">
      <dgm:prSet presAssocID="{77B1A575-FA3E-4400-97D4-45F63D4AD767}" presName="compNode" presStyleCnt="0"/>
      <dgm:spPr/>
    </dgm:pt>
    <dgm:pt modelId="{9EED1BB4-F520-4FAC-A59A-6DCA8A4770CD}" type="pres">
      <dgm:prSet presAssocID="{77B1A575-FA3E-4400-97D4-45F63D4AD767}" presName="bkgdShape" presStyleLbl="node1" presStyleIdx="1" presStyleCnt="10"/>
      <dgm:spPr/>
      <dgm:t>
        <a:bodyPr/>
        <a:lstStyle/>
        <a:p>
          <a:endParaRPr lang="en-GB"/>
        </a:p>
      </dgm:t>
    </dgm:pt>
    <dgm:pt modelId="{550F89A1-4F45-4B05-B6CD-FB308E0BBFB6}" type="pres">
      <dgm:prSet presAssocID="{77B1A575-FA3E-4400-97D4-45F63D4AD767}" presName="nodeTx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B80A22-F3A1-48FF-9D3D-C499FC4A4F9B}" type="pres">
      <dgm:prSet presAssocID="{77B1A575-FA3E-4400-97D4-45F63D4AD767}" presName="invisiNode" presStyleLbl="node1" presStyleIdx="1" presStyleCnt="10"/>
      <dgm:spPr/>
    </dgm:pt>
    <dgm:pt modelId="{5CFEB6ED-20C0-460E-8DE9-6DD7BB82466E}" type="pres">
      <dgm:prSet presAssocID="{77B1A575-FA3E-4400-97D4-45F63D4AD767}" presName="imagNode" presStyleLbl="fgImgPlace1" presStyleIdx="1" presStyleCnt="10" custLinFactNeighborX="2966" custLinFactNeighborY="-179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</dgm:spPr>
    </dgm:pt>
    <dgm:pt modelId="{1A6C9CA7-A4E5-411D-96E4-2162C598E6F8}" type="pres">
      <dgm:prSet presAssocID="{56BD872D-882D-4CF4-A91D-F33B88B0369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6045CF7-B754-4C0F-BD8F-FC3180C66072}" type="pres">
      <dgm:prSet presAssocID="{521A94B1-4649-4767-A3D7-466A333F6947}" presName="compNode" presStyleCnt="0"/>
      <dgm:spPr/>
    </dgm:pt>
    <dgm:pt modelId="{93BA2474-8C80-4A40-80FF-9EE59C6E48A4}" type="pres">
      <dgm:prSet presAssocID="{521A94B1-4649-4767-A3D7-466A333F6947}" presName="bkgdShape" presStyleLbl="node1" presStyleIdx="2" presStyleCnt="10"/>
      <dgm:spPr/>
      <dgm:t>
        <a:bodyPr/>
        <a:lstStyle/>
        <a:p>
          <a:endParaRPr lang="en-GB"/>
        </a:p>
      </dgm:t>
    </dgm:pt>
    <dgm:pt modelId="{B455AF05-4CA6-4A18-8637-F0B0DED5A556}" type="pres">
      <dgm:prSet presAssocID="{521A94B1-4649-4767-A3D7-466A333F6947}" presName="nodeTx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0DCE31-5BDA-4CB2-A861-BE0D2134C6BC}" type="pres">
      <dgm:prSet presAssocID="{521A94B1-4649-4767-A3D7-466A333F6947}" presName="invisiNode" presStyleLbl="node1" presStyleIdx="2" presStyleCnt="10"/>
      <dgm:spPr/>
    </dgm:pt>
    <dgm:pt modelId="{F8F1BB7D-25FE-4FD1-BDBD-80734D192FEC}" type="pres">
      <dgm:prSet presAssocID="{521A94B1-4649-4767-A3D7-466A333F6947}" presName="imagNode" presStyleLbl="fgImgPlace1" presStyleIdx="2" presStyleCnt="10" custAng="10800000" custFlipVert="1" custFlipHor="1" custScaleX="88626" custScaleY="9370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05D1685A-88E4-4F50-953A-3440F173EB6E}" type="pres">
      <dgm:prSet presAssocID="{0F5615FE-EC53-481D-A185-E630E3B8790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13CC8DE-1AC2-4BBD-A82B-0D3A82ACDD9C}" type="pres">
      <dgm:prSet presAssocID="{BE315CA3-55B7-45F5-AFCC-C46460553EE6}" presName="compNode" presStyleCnt="0"/>
      <dgm:spPr/>
    </dgm:pt>
    <dgm:pt modelId="{19453400-25AC-4A32-9398-D8A9D14E9CEE}" type="pres">
      <dgm:prSet presAssocID="{BE315CA3-55B7-45F5-AFCC-C46460553EE6}" presName="bkgdShape" presStyleLbl="node1" presStyleIdx="3" presStyleCnt="10"/>
      <dgm:spPr/>
      <dgm:t>
        <a:bodyPr/>
        <a:lstStyle/>
        <a:p>
          <a:endParaRPr lang="en-GB"/>
        </a:p>
      </dgm:t>
    </dgm:pt>
    <dgm:pt modelId="{D2A6D64D-D677-4070-AF46-D3A610D5C4CB}" type="pres">
      <dgm:prSet presAssocID="{BE315CA3-55B7-45F5-AFCC-C46460553EE6}" presName="nodeTx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738D89-4831-4AF2-85F4-3A5EACF3DEB0}" type="pres">
      <dgm:prSet presAssocID="{BE315CA3-55B7-45F5-AFCC-C46460553EE6}" presName="invisiNode" presStyleLbl="node1" presStyleIdx="3" presStyleCnt="10"/>
      <dgm:spPr/>
    </dgm:pt>
    <dgm:pt modelId="{94F78143-8D21-49E8-B484-22FA4ABB9DD0}" type="pres">
      <dgm:prSet presAssocID="{BE315CA3-55B7-45F5-AFCC-C46460553EE6}" presName="imagNode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7E03019-41DA-4511-BB1C-A41E632A5A56}" type="pres">
      <dgm:prSet presAssocID="{74951151-27C7-4BD4-9953-AC2E0024C06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6CBE60B-89DF-4D24-A3A2-C63243607802}" type="pres">
      <dgm:prSet presAssocID="{AD518C30-0F6E-4B5E-B456-E9BBCDED1725}" presName="compNode" presStyleCnt="0"/>
      <dgm:spPr/>
    </dgm:pt>
    <dgm:pt modelId="{D3E5EDAC-6060-4AB7-BB7E-C11F87FB5C16}" type="pres">
      <dgm:prSet presAssocID="{AD518C30-0F6E-4B5E-B456-E9BBCDED1725}" presName="bkgdShape" presStyleLbl="node1" presStyleIdx="4" presStyleCnt="10" custLinFactNeighborX="-756" custLinFactNeighborY="1327"/>
      <dgm:spPr/>
      <dgm:t>
        <a:bodyPr/>
        <a:lstStyle/>
        <a:p>
          <a:endParaRPr lang="en-GB"/>
        </a:p>
      </dgm:t>
    </dgm:pt>
    <dgm:pt modelId="{CA791626-4C28-46AC-A461-7E61776C4AD7}" type="pres">
      <dgm:prSet presAssocID="{AD518C30-0F6E-4B5E-B456-E9BBCDED1725}" presName="nodeTx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AFCC89-F2D4-4DBF-AB7D-D086A43C8C45}" type="pres">
      <dgm:prSet presAssocID="{AD518C30-0F6E-4B5E-B456-E9BBCDED1725}" presName="invisiNode" presStyleLbl="node1" presStyleIdx="4" presStyleCnt="10"/>
      <dgm:spPr/>
    </dgm:pt>
    <dgm:pt modelId="{A5B94998-1D25-4224-9ECA-4FA6F65B909E}" type="pres">
      <dgm:prSet presAssocID="{AD518C30-0F6E-4B5E-B456-E9BBCDED1725}" presName="imagNode" presStyleLbl="fgImgPlace1" presStyleIdx="4" presStyleCnt="10" custLinFactNeighborX="-10025" custLinFactNeighborY="809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</dgm:spPr>
    </dgm:pt>
    <dgm:pt modelId="{73F1B2BC-9E32-4929-8F71-A7E87AE527DA}" type="pres">
      <dgm:prSet presAssocID="{F12E7DEE-986D-48CA-9320-51F06BF16C1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D53C26C-F7E6-4B1B-BF63-AE4C108974AC}" type="pres">
      <dgm:prSet presAssocID="{67F9F28C-E546-40E2-8C9F-FA622136D494}" presName="compNode" presStyleCnt="0"/>
      <dgm:spPr/>
    </dgm:pt>
    <dgm:pt modelId="{115E80BA-A44A-4DA0-BE95-3B1BAB349F12}" type="pres">
      <dgm:prSet presAssocID="{67F9F28C-E546-40E2-8C9F-FA622136D494}" presName="bkgdShape" presStyleLbl="node1" presStyleIdx="5" presStyleCnt="10"/>
      <dgm:spPr/>
      <dgm:t>
        <a:bodyPr/>
        <a:lstStyle/>
        <a:p>
          <a:endParaRPr lang="en-GB"/>
        </a:p>
      </dgm:t>
    </dgm:pt>
    <dgm:pt modelId="{07A2AC7E-4B1A-4A55-A576-438C86971F5B}" type="pres">
      <dgm:prSet presAssocID="{67F9F28C-E546-40E2-8C9F-FA622136D494}" presName="nodeTx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1A8894-2F22-4648-BE4E-5DD4D08AAEA0}" type="pres">
      <dgm:prSet presAssocID="{67F9F28C-E546-40E2-8C9F-FA622136D494}" presName="invisiNode" presStyleLbl="node1" presStyleIdx="5" presStyleCnt="10"/>
      <dgm:spPr/>
    </dgm:pt>
    <dgm:pt modelId="{8594F504-E6CC-4026-9254-E18A64156ECA}" type="pres">
      <dgm:prSet presAssocID="{67F9F28C-E546-40E2-8C9F-FA622136D494}" presName="imagNode" presStyleLbl="fgImgPlace1" presStyleIdx="5" presStyleCnt="10" custLinFactNeighborX="4781" custLinFactNeighborY="314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932F1B5-9886-486E-A766-A2E3C99996C1}" type="pres">
      <dgm:prSet presAssocID="{D29B0869-DBB0-4D0E-87F8-62CCAE37341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DFAE796-EA6F-4797-BE64-CD4158C8B4BB}" type="pres">
      <dgm:prSet presAssocID="{A3B8C9AC-D32F-428A-9A70-597C8A4F5477}" presName="compNode" presStyleCnt="0"/>
      <dgm:spPr/>
    </dgm:pt>
    <dgm:pt modelId="{35CE1958-6064-4B6D-BAF8-E4ABCD137257}" type="pres">
      <dgm:prSet presAssocID="{A3B8C9AC-D32F-428A-9A70-597C8A4F5477}" presName="bkgdShape" presStyleLbl="node1" presStyleIdx="6" presStyleCnt="10"/>
      <dgm:spPr/>
      <dgm:t>
        <a:bodyPr/>
        <a:lstStyle/>
        <a:p>
          <a:endParaRPr lang="en-GB"/>
        </a:p>
      </dgm:t>
    </dgm:pt>
    <dgm:pt modelId="{FC942D43-578A-4D6E-85CD-C5B4BC41100D}" type="pres">
      <dgm:prSet presAssocID="{A3B8C9AC-D32F-428A-9A70-597C8A4F5477}" presName="nodeTx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863F22-CFA8-4DD0-A6D6-BBECCAB80CC7}" type="pres">
      <dgm:prSet presAssocID="{A3B8C9AC-D32F-428A-9A70-597C8A4F5477}" presName="invisiNode" presStyleLbl="node1" presStyleIdx="6" presStyleCnt="10"/>
      <dgm:spPr/>
    </dgm:pt>
    <dgm:pt modelId="{B652649F-BB33-425A-AF53-4E2E53793400}" type="pres">
      <dgm:prSet presAssocID="{A3B8C9AC-D32F-428A-9A70-597C8A4F5477}" presName="imagNode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44D0922-0C4A-4996-94C7-39204DF61465}" type="pres">
      <dgm:prSet presAssocID="{3B260B7C-E988-4CC2-9548-98E75244BFF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D9AD71F-F269-42BD-924D-8B968C35B2D6}" type="pres">
      <dgm:prSet presAssocID="{38733F6C-44A8-430D-9101-315D860C54E9}" presName="compNode" presStyleCnt="0"/>
      <dgm:spPr/>
    </dgm:pt>
    <dgm:pt modelId="{0F6FFAA2-18D3-4B92-9E5C-BA8EDDCDEC48}" type="pres">
      <dgm:prSet presAssocID="{38733F6C-44A8-430D-9101-315D860C54E9}" presName="bkgdShape" presStyleLbl="node1" presStyleIdx="7" presStyleCnt="10"/>
      <dgm:spPr/>
      <dgm:t>
        <a:bodyPr/>
        <a:lstStyle/>
        <a:p>
          <a:endParaRPr lang="en-GB"/>
        </a:p>
      </dgm:t>
    </dgm:pt>
    <dgm:pt modelId="{8913CC2E-F3F6-41B4-B1E6-F0F2BC29CF87}" type="pres">
      <dgm:prSet presAssocID="{38733F6C-44A8-430D-9101-315D860C54E9}" presName="nodeTx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6DD318-8F14-4C99-95C9-35BB07B07822}" type="pres">
      <dgm:prSet presAssocID="{38733F6C-44A8-430D-9101-315D860C54E9}" presName="invisiNode" presStyleLbl="node1" presStyleIdx="7" presStyleCnt="10"/>
      <dgm:spPr/>
    </dgm:pt>
    <dgm:pt modelId="{89E6BB0F-D3AB-438C-A3C8-0A2D50107299}" type="pres">
      <dgm:prSet presAssocID="{38733F6C-44A8-430D-9101-315D860C54E9}" presName="imagNode" presStyleLbl="fgImgPlace1" presStyleIdx="7" presStyleCnt="10" custLinFactNeighborX="-3880" custLinFactNeighborY="-1797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83A749E-1552-401C-9EBC-36147BA3FE92}" type="pres">
      <dgm:prSet presAssocID="{EF125E4D-7BBC-4320-B3D7-601CB8D97A5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083B207-0004-4696-9052-13CDD7FE7229}" type="pres">
      <dgm:prSet presAssocID="{0859F861-7B59-4B54-8462-527698F1208F}" presName="compNode" presStyleCnt="0"/>
      <dgm:spPr/>
    </dgm:pt>
    <dgm:pt modelId="{58762FE1-1689-4126-A0AE-5121EAADDC14}" type="pres">
      <dgm:prSet presAssocID="{0859F861-7B59-4B54-8462-527698F1208F}" presName="bkgdShape" presStyleLbl="node1" presStyleIdx="8" presStyleCnt="10"/>
      <dgm:spPr/>
      <dgm:t>
        <a:bodyPr/>
        <a:lstStyle/>
        <a:p>
          <a:endParaRPr lang="en-GB"/>
        </a:p>
      </dgm:t>
    </dgm:pt>
    <dgm:pt modelId="{9DBD5E41-A66C-4EB4-9442-1E6BD89821F1}" type="pres">
      <dgm:prSet presAssocID="{0859F861-7B59-4B54-8462-527698F1208F}" presName="nodeTx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5E0036-D18B-4B37-8517-F0647FB0000D}" type="pres">
      <dgm:prSet presAssocID="{0859F861-7B59-4B54-8462-527698F1208F}" presName="invisiNode" presStyleLbl="node1" presStyleIdx="8" presStyleCnt="10"/>
      <dgm:spPr/>
    </dgm:pt>
    <dgm:pt modelId="{A586A8B4-8949-449C-AA93-23A4E5CDF7C3}" type="pres">
      <dgm:prSet presAssocID="{0859F861-7B59-4B54-8462-527698F1208F}" presName="imagNode" presStyleLbl="fgImgPlace1" presStyleIdx="8" presStyleCnt="10" custLinFactNeighborX="-804" custLinFactNeighborY="-1168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8000" r="-158000"/>
          </a:stretch>
        </a:blipFill>
      </dgm:spPr>
    </dgm:pt>
    <dgm:pt modelId="{4A00F1C6-8261-4384-97D0-2B2ECB304838}" type="pres">
      <dgm:prSet presAssocID="{7C178E35-0597-4F7D-B738-07417343BE1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A325CFA-1619-4E53-9DDF-2B51C29EC768}" type="pres">
      <dgm:prSet presAssocID="{4A1CD028-5A2A-42D7-A1FC-C8D5D2635AE2}" presName="compNode" presStyleCnt="0"/>
      <dgm:spPr/>
    </dgm:pt>
    <dgm:pt modelId="{17A27BC9-35B2-4F1D-9B1A-A3E5A00F7912}" type="pres">
      <dgm:prSet presAssocID="{4A1CD028-5A2A-42D7-A1FC-C8D5D2635AE2}" presName="bkgdShape" presStyleLbl="node1" presStyleIdx="9" presStyleCnt="10"/>
      <dgm:spPr/>
      <dgm:t>
        <a:bodyPr/>
        <a:lstStyle/>
        <a:p>
          <a:endParaRPr lang="en-GB"/>
        </a:p>
      </dgm:t>
    </dgm:pt>
    <dgm:pt modelId="{93D88430-1658-489F-823C-B00322DBE8A3}" type="pres">
      <dgm:prSet presAssocID="{4A1CD028-5A2A-42D7-A1FC-C8D5D2635AE2}" presName="nodeTx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05709E-DB9A-4874-8ACD-8E26065303D4}" type="pres">
      <dgm:prSet presAssocID="{4A1CD028-5A2A-42D7-A1FC-C8D5D2635AE2}" presName="invisiNode" presStyleLbl="node1" presStyleIdx="9" presStyleCnt="10"/>
      <dgm:spPr/>
    </dgm:pt>
    <dgm:pt modelId="{23D9A4B6-1BA8-4DA3-8957-1FF60A78ABB7}" type="pres">
      <dgm:prSet presAssocID="{4A1CD028-5A2A-42D7-A1FC-C8D5D2635AE2}" presName="imagNode" presStyleLbl="fgImgPlace1" presStyleIdx="9" presStyleCnt="10" custLinFactNeighborX="9217" custLinFactNeighborY="314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5000" r="-125000"/>
          </a:stretch>
        </a:blipFill>
      </dgm:spPr>
    </dgm:pt>
  </dgm:ptLst>
  <dgm:cxnLst>
    <dgm:cxn modelId="{AF3BE42E-AA69-480E-A4C0-759C5C4551EE}" type="presOf" srcId="{7C178E35-0597-4F7D-B738-07417343BE1B}" destId="{4A00F1C6-8261-4384-97D0-2B2ECB304838}" srcOrd="0" destOrd="0" presId="urn:microsoft.com/office/officeart/2005/8/layout/hList7"/>
    <dgm:cxn modelId="{72786770-3CAE-4068-BD96-6EA31B773878}" srcId="{4634AE5D-EAAB-42F7-AE75-578E183C2D0A}" destId="{EEF45A26-B2A8-4CAD-9427-3E479F09CC86}" srcOrd="0" destOrd="0" parTransId="{84D64A32-6BD7-4F18-BCA4-EAC7640F24B9}" sibTransId="{55E2C155-F249-4C92-82A9-EC4002DDD4D6}"/>
    <dgm:cxn modelId="{5936F92A-A172-497A-9BC1-D0AC83DE5D4B}" type="presOf" srcId="{EEF45A26-B2A8-4CAD-9427-3E479F09CC86}" destId="{5692F967-C4FD-457B-959F-6CB3E617B09F}" srcOrd="1" destOrd="0" presId="urn:microsoft.com/office/officeart/2005/8/layout/hList7"/>
    <dgm:cxn modelId="{6B57D6E0-3EF4-434B-998B-F28DDEEC5C4D}" type="presOf" srcId="{74951151-27C7-4BD4-9953-AC2E0024C066}" destId="{57E03019-41DA-4511-BB1C-A41E632A5A56}" srcOrd="0" destOrd="0" presId="urn:microsoft.com/office/officeart/2005/8/layout/hList7"/>
    <dgm:cxn modelId="{0609D0B2-9958-43FA-8C42-CD1342651276}" srcId="{4634AE5D-EAAB-42F7-AE75-578E183C2D0A}" destId="{4A1CD028-5A2A-42D7-A1FC-C8D5D2635AE2}" srcOrd="9" destOrd="0" parTransId="{CE1CC850-669A-4516-967E-1F605DD0B811}" sibTransId="{6084390D-0DC4-4219-A122-AA041137E86B}"/>
    <dgm:cxn modelId="{A075577B-8218-484B-BFDF-0201A9C49787}" type="presOf" srcId="{67F9F28C-E546-40E2-8C9F-FA622136D494}" destId="{115E80BA-A44A-4DA0-BE95-3B1BAB349F12}" srcOrd="0" destOrd="0" presId="urn:microsoft.com/office/officeart/2005/8/layout/hList7"/>
    <dgm:cxn modelId="{3DFE7480-9368-46C1-B7BD-C44D81D9F2D8}" type="presOf" srcId="{55E2C155-F249-4C92-82A9-EC4002DDD4D6}" destId="{9101AADF-D6A1-4E36-AD4B-0B04B8C1DEDB}" srcOrd="0" destOrd="0" presId="urn:microsoft.com/office/officeart/2005/8/layout/hList7"/>
    <dgm:cxn modelId="{9DC2D983-5F6C-4DDA-99CA-47C425542021}" type="presOf" srcId="{BE315CA3-55B7-45F5-AFCC-C46460553EE6}" destId="{19453400-25AC-4A32-9398-D8A9D14E9CEE}" srcOrd="0" destOrd="0" presId="urn:microsoft.com/office/officeart/2005/8/layout/hList7"/>
    <dgm:cxn modelId="{73A23574-B68C-4289-B99C-5EFB2553E40A}" type="presOf" srcId="{67F9F28C-E546-40E2-8C9F-FA622136D494}" destId="{07A2AC7E-4B1A-4A55-A576-438C86971F5B}" srcOrd="1" destOrd="0" presId="urn:microsoft.com/office/officeart/2005/8/layout/hList7"/>
    <dgm:cxn modelId="{C7C346D6-A04D-44F1-BC7F-EE1817AC016D}" type="presOf" srcId="{56BD872D-882D-4CF4-A91D-F33B88B03697}" destId="{1A6C9CA7-A4E5-411D-96E4-2162C598E6F8}" srcOrd="0" destOrd="0" presId="urn:microsoft.com/office/officeart/2005/8/layout/hList7"/>
    <dgm:cxn modelId="{A2A367C4-A044-467A-8A99-D205D31D1C6E}" type="presOf" srcId="{AD518C30-0F6E-4B5E-B456-E9BBCDED1725}" destId="{CA791626-4C28-46AC-A461-7E61776C4AD7}" srcOrd="1" destOrd="0" presId="urn:microsoft.com/office/officeart/2005/8/layout/hList7"/>
    <dgm:cxn modelId="{507F0A7A-D88C-468F-BFA4-4627FFA0599C}" type="presOf" srcId="{4A1CD028-5A2A-42D7-A1FC-C8D5D2635AE2}" destId="{93D88430-1658-489F-823C-B00322DBE8A3}" srcOrd="1" destOrd="0" presId="urn:microsoft.com/office/officeart/2005/8/layout/hList7"/>
    <dgm:cxn modelId="{B6C41A43-0E2D-49D7-B757-5CD468CCA224}" srcId="{4634AE5D-EAAB-42F7-AE75-578E183C2D0A}" destId="{0859F861-7B59-4B54-8462-527698F1208F}" srcOrd="8" destOrd="0" parTransId="{501DCF3C-1F63-4CD7-916E-821A0A965904}" sibTransId="{7C178E35-0597-4F7D-B738-07417343BE1B}"/>
    <dgm:cxn modelId="{98CCBE38-4F13-45AA-8D30-E750D638DCFC}" type="presOf" srcId="{A3B8C9AC-D32F-428A-9A70-597C8A4F5477}" destId="{FC942D43-578A-4D6E-85CD-C5B4BC41100D}" srcOrd="1" destOrd="0" presId="urn:microsoft.com/office/officeart/2005/8/layout/hList7"/>
    <dgm:cxn modelId="{8E2528CB-B3D0-4734-96C4-F77CA99FFDC4}" srcId="{4634AE5D-EAAB-42F7-AE75-578E183C2D0A}" destId="{BE315CA3-55B7-45F5-AFCC-C46460553EE6}" srcOrd="3" destOrd="0" parTransId="{37F1402B-EEEA-4CA7-87D3-2390CA03E7E5}" sibTransId="{74951151-27C7-4BD4-9953-AC2E0024C066}"/>
    <dgm:cxn modelId="{C8842A8D-AFA8-456D-A46C-FDCB8824EB94}" type="presOf" srcId="{3B260B7C-E988-4CC2-9548-98E75244BFF8}" destId="{F44D0922-0C4A-4996-94C7-39204DF61465}" srcOrd="0" destOrd="0" presId="urn:microsoft.com/office/officeart/2005/8/layout/hList7"/>
    <dgm:cxn modelId="{F971B633-935E-4688-BDD2-78A220D2DBC4}" type="presOf" srcId="{A3B8C9AC-D32F-428A-9A70-597C8A4F5477}" destId="{35CE1958-6064-4B6D-BAF8-E4ABCD137257}" srcOrd="0" destOrd="0" presId="urn:microsoft.com/office/officeart/2005/8/layout/hList7"/>
    <dgm:cxn modelId="{C703FE99-6E17-4321-AA1C-920B0BA6C88C}" type="presOf" srcId="{4A1CD028-5A2A-42D7-A1FC-C8D5D2635AE2}" destId="{17A27BC9-35B2-4F1D-9B1A-A3E5A00F7912}" srcOrd="0" destOrd="0" presId="urn:microsoft.com/office/officeart/2005/8/layout/hList7"/>
    <dgm:cxn modelId="{3C1C243A-F625-4D64-BBBE-33CA1304D927}" type="presOf" srcId="{F12E7DEE-986D-48CA-9320-51F06BF16C1B}" destId="{73F1B2BC-9E32-4929-8F71-A7E87AE527DA}" srcOrd="0" destOrd="0" presId="urn:microsoft.com/office/officeart/2005/8/layout/hList7"/>
    <dgm:cxn modelId="{61C79D55-5D59-4B99-BFA4-96E728CE5DD9}" type="presOf" srcId="{AD518C30-0F6E-4B5E-B456-E9BBCDED1725}" destId="{D3E5EDAC-6060-4AB7-BB7E-C11F87FB5C16}" srcOrd="0" destOrd="0" presId="urn:microsoft.com/office/officeart/2005/8/layout/hList7"/>
    <dgm:cxn modelId="{68031688-D2CE-428D-9B29-FED1A1E4BB84}" srcId="{4634AE5D-EAAB-42F7-AE75-578E183C2D0A}" destId="{521A94B1-4649-4767-A3D7-466A333F6947}" srcOrd="2" destOrd="0" parTransId="{F679C66C-6779-43FB-ABA8-1188C659F41E}" sibTransId="{0F5615FE-EC53-481D-A185-E630E3B87904}"/>
    <dgm:cxn modelId="{11ED3019-BA57-4719-B554-7EE7B018FB02}" srcId="{4634AE5D-EAAB-42F7-AE75-578E183C2D0A}" destId="{AD518C30-0F6E-4B5E-B456-E9BBCDED1725}" srcOrd="4" destOrd="0" parTransId="{5DC6C3E8-5460-4CB7-81BA-FA5C5222CEA1}" sibTransId="{F12E7DEE-986D-48CA-9320-51F06BF16C1B}"/>
    <dgm:cxn modelId="{1C506209-727C-49F1-BF36-B1369CF3B387}" type="presOf" srcId="{0859F861-7B59-4B54-8462-527698F1208F}" destId="{9DBD5E41-A66C-4EB4-9442-1E6BD89821F1}" srcOrd="1" destOrd="0" presId="urn:microsoft.com/office/officeart/2005/8/layout/hList7"/>
    <dgm:cxn modelId="{6665D87A-959B-43F6-A294-E8106533359D}" type="presOf" srcId="{521A94B1-4649-4767-A3D7-466A333F6947}" destId="{93BA2474-8C80-4A40-80FF-9EE59C6E48A4}" srcOrd="0" destOrd="0" presId="urn:microsoft.com/office/officeart/2005/8/layout/hList7"/>
    <dgm:cxn modelId="{D57E20C0-C5CC-4AD9-9AC0-B52C0035E671}" srcId="{4634AE5D-EAAB-42F7-AE75-578E183C2D0A}" destId="{67F9F28C-E546-40E2-8C9F-FA622136D494}" srcOrd="5" destOrd="0" parTransId="{AD07536B-A6E3-46E4-81A3-B28101BDBD99}" sibTransId="{D29B0869-DBB0-4D0E-87F8-62CCAE373417}"/>
    <dgm:cxn modelId="{B739C5B5-42C3-4CC1-B5B6-B27565345C8C}" type="presOf" srcId="{521A94B1-4649-4767-A3D7-466A333F6947}" destId="{B455AF05-4CA6-4A18-8637-F0B0DED5A556}" srcOrd="1" destOrd="0" presId="urn:microsoft.com/office/officeart/2005/8/layout/hList7"/>
    <dgm:cxn modelId="{AF12E51E-DE8D-43D1-876D-A9BCD9CB66FC}" type="presOf" srcId="{BE315CA3-55B7-45F5-AFCC-C46460553EE6}" destId="{D2A6D64D-D677-4070-AF46-D3A610D5C4CB}" srcOrd="1" destOrd="0" presId="urn:microsoft.com/office/officeart/2005/8/layout/hList7"/>
    <dgm:cxn modelId="{EA08A5B4-BC52-47B4-BFA9-A25900A4ECD9}" type="presOf" srcId="{EEF45A26-B2A8-4CAD-9427-3E479F09CC86}" destId="{805806CC-31D1-43EB-9820-B093DD188C07}" srcOrd="0" destOrd="0" presId="urn:microsoft.com/office/officeart/2005/8/layout/hList7"/>
    <dgm:cxn modelId="{DFB97B28-47BB-4823-B2C4-6CB462DCEFA0}" type="presOf" srcId="{77B1A575-FA3E-4400-97D4-45F63D4AD767}" destId="{550F89A1-4F45-4B05-B6CD-FB308E0BBFB6}" srcOrd="1" destOrd="0" presId="urn:microsoft.com/office/officeart/2005/8/layout/hList7"/>
    <dgm:cxn modelId="{C6FAABA1-8DDB-42B1-B10A-5BF22276CFF9}" type="presOf" srcId="{4634AE5D-EAAB-42F7-AE75-578E183C2D0A}" destId="{5D2A4E53-3100-409E-8902-9A8926E7E21D}" srcOrd="0" destOrd="0" presId="urn:microsoft.com/office/officeart/2005/8/layout/hList7"/>
    <dgm:cxn modelId="{67C1BCEC-C063-446D-9AC8-B530CC615F03}" type="presOf" srcId="{38733F6C-44A8-430D-9101-315D860C54E9}" destId="{0F6FFAA2-18D3-4B92-9E5C-BA8EDDCDEC48}" srcOrd="0" destOrd="0" presId="urn:microsoft.com/office/officeart/2005/8/layout/hList7"/>
    <dgm:cxn modelId="{93CC66EC-5216-4FC4-A3D7-1F3CFB90607F}" srcId="{4634AE5D-EAAB-42F7-AE75-578E183C2D0A}" destId="{A3B8C9AC-D32F-428A-9A70-597C8A4F5477}" srcOrd="6" destOrd="0" parTransId="{4DFBBBB0-D017-493C-8B7B-B14CAB8825C1}" sibTransId="{3B260B7C-E988-4CC2-9548-98E75244BFF8}"/>
    <dgm:cxn modelId="{644AA3A1-2B8D-4EDE-8C9A-2315A8526D79}" type="presOf" srcId="{0859F861-7B59-4B54-8462-527698F1208F}" destId="{58762FE1-1689-4126-A0AE-5121EAADDC14}" srcOrd="0" destOrd="0" presId="urn:microsoft.com/office/officeart/2005/8/layout/hList7"/>
    <dgm:cxn modelId="{581D2BDD-86B4-4B22-BD87-1D1349FC3A9D}" srcId="{4634AE5D-EAAB-42F7-AE75-578E183C2D0A}" destId="{38733F6C-44A8-430D-9101-315D860C54E9}" srcOrd="7" destOrd="0" parTransId="{A7F2B679-52F4-4640-B421-0872ED8FC945}" sibTransId="{EF125E4D-7BBC-4320-B3D7-601CB8D97A50}"/>
    <dgm:cxn modelId="{F3FCC1BA-5C6D-482A-B1AB-64C336D75AF4}" type="presOf" srcId="{D29B0869-DBB0-4D0E-87F8-62CCAE373417}" destId="{9932F1B5-9886-486E-A766-A2E3C99996C1}" srcOrd="0" destOrd="0" presId="urn:microsoft.com/office/officeart/2005/8/layout/hList7"/>
    <dgm:cxn modelId="{90A33227-A4F8-4403-9D38-358D5F683789}" type="presOf" srcId="{EF125E4D-7BBC-4320-B3D7-601CB8D97A50}" destId="{383A749E-1552-401C-9EBC-36147BA3FE92}" srcOrd="0" destOrd="0" presId="urn:microsoft.com/office/officeart/2005/8/layout/hList7"/>
    <dgm:cxn modelId="{9111BA11-5E82-4497-8725-6517262E6E7E}" srcId="{4634AE5D-EAAB-42F7-AE75-578E183C2D0A}" destId="{77B1A575-FA3E-4400-97D4-45F63D4AD767}" srcOrd="1" destOrd="0" parTransId="{0860E5B0-CC58-4D3A-B1D3-48A9104EDFEB}" sibTransId="{56BD872D-882D-4CF4-A91D-F33B88B03697}"/>
    <dgm:cxn modelId="{D442E384-26FE-48C9-B5FD-56D7821C26EE}" type="presOf" srcId="{38733F6C-44A8-430D-9101-315D860C54E9}" destId="{8913CC2E-F3F6-41B4-B1E6-F0F2BC29CF87}" srcOrd="1" destOrd="0" presId="urn:microsoft.com/office/officeart/2005/8/layout/hList7"/>
    <dgm:cxn modelId="{2A3DBBEE-8227-42C5-8395-48E0D4831AA6}" type="presOf" srcId="{77B1A575-FA3E-4400-97D4-45F63D4AD767}" destId="{9EED1BB4-F520-4FAC-A59A-6DCA8A4770CD}" srcOrd="0" destOrd="0" presId="urn:microsoft.com/office/officeart/2005/8/layout/hList7"/>
    <dgm:cxn modelId="{EA997CE0-434D-4465-9424-A852EBB34E85}" type="presOf" srcId="{0F5615FE-EC53-481D-A185-E630E3B87904}" destId="{05D1685A-88E4-4F50-953A-3440F173EB6E}" srcOrd="0" destOrd="0" presId="urn:microsoft.com/office/officeart/2005/8/layout/hList7"/>
    <dgm:cxn modelId="{CD7AD2ED-7325-4CFE-9B17-153FD3D9810B}" type="presParOf" srcId="{5D2A4E53-3100-409E-8902-9A8926E7E21D}" destId="{6DCF3AD2-06AB-461F-8B11-BB2E49CCC9F4}" srcOrd="0" destOrd="0" presId="urn:microsoft.com/office/officeart/2005/8/layout/hList7"/>
    <dgm:cxn modelId="{67F0BE36-9B40-4900-823C-8D46B185AF69}" type="presParOf" srcId="{5D2A4E53-3100-409E-8902-9A8926E7E21D}" destId="{9710561D-3638-4C22-9E2F-EB50A95AFA5A}" srcOrd="1" destOrd="0" presId="urn:microsoft.com/office/officeart/2005/8/layout/hList7"/>
    <dgm:cxn modelId="{3D2622F2-4C54-4B1D-9D67-5A60A9A10C88}" type="presParOf" srcId="{9710561D-3638-4C22-9E2F-EB50A95AFA5A}" destId="{648AAF06-158A-4ED2-ACFB-A418FDD8AE3F}" srcOrd="0" destOrd="0" presId="urn:microsoft.com/office/officeart/2005/8/layout/hList7"/>
    <dgm:cxn modelId="{50765767-05B8-4C58-9958-C3131CE969A4}" type="presParOf" srcId="{648AAF06-158A-4ED2-ACFB-A418FDD8AE3F}" destId="{805806CC-31D1-43EB-9820-B093DD188C07}" srcOrd="0" destOrd="0" presId="urn:microsoft.com/office/officeart/2005/8/layout/hList7"/>
    <dgm:cxn modelId="{C5B6F5FA-F51D-42A3-8BE4-F2F8BE4539F6}" type="presParOf" srcId="{648AAF06-158A-4ED2-ACFB-A418FDD8AE3F}" destId="{5692F967-C4FD-457B-959F-6CB3E617B09F}" srcOrd="1" destOrd="0" presId="urn:microsoft.com/office/officeart/2005/8/layout/hList7"/>
    <dgm:cxn modelId="{C7A8FB5E-E49C-4E17-BA4B-64362C57CBB9}" type="presParOf" srcId="{648AAF06-158A-4ED2-ACFB-A418FDD8AE3F}" destId="{2C2887E0-3288-4750-9DDA-7BDDB4E0CB0F}" srcOrd="2" destOrd="0" presId="urn:microsoft.com/office/officeart/2005/8/layout/hList7"/>
    <dgm:cxn modelId="{74F33B58-72BF-4726-BB2F-54243B219527}" type="presParOf" srcId="{648AAF06-158A-4ED2-ACFB-A418FDD8AE3F}" destId="{5821C321-1906-4339-8B0D-C439ED3F791C}" srcOrd="3" destOrd="0" presId="urn:microsoft.com/office/officeart/2005/8/layout/hList7"/>
    <dgm:cxn modelId="{20AFAEC7-A30C-4113-8AD4-C389E0DA906A}" type="presParOf" srcId="{9710561D-3638-4C22-9E2F-EB50A95AFA5A}" destId="{9101AADF-D6A1-4E36-AD4B-0B04B8C1DEDB}" srcOrd="1" destOrd="0" presId="urn:microsoft.com/office/officeart/2005/8/layout/hList7"/>
    <dgm:cxn modelId="{F925282C-D9CA-4A24-8D13-95C341665687}" type="presParOf" srcId="{9710561D-3638-4C22-9E2F-EB50A95AFA5A}" destId="{12FC929B-33CB-499F-A5E8-BB7D77DFE8DA}" srcOrd="2" destOrd="0" presId="urn:microsoft.com/office/officeart/2005/8/layout/hList7"/>
    <dgm:cxn modelId="{EBA1F77A-2F47-43E5-A10C-7D6961E539EE}" type="presParOf" srcId="{12FC929B-33CB-499F-A5E8-BB7D77DFE8DA}" destId="{9EED1BB4-F520-4FAC-A59A-6DCA8A4770CD}" srcOrd="0" destOrd="0" presId="urn:microsoft.com/office/officeart/2005/8/layout/hList7"/>
    <dgm:cxn modelId="{7CF909FF-ACF2-4D75-A66D-4D64B37840E5}" type="presParOf" srcId="{12FC929B-33CB-499F-A5E8-BB7D77DFE8DA}" destId="{550F89A1-4F45-4B05-B6CD-FB308E0BBFB6}" srcOrd="1" destOrd="0" presId="urn:microsoft.com/office/officeart/2005/8/layout/hList7"/>
    <dgm:cxn modelId="{C43DBE40-D8C0-4510-938A-6048C1C3A331}" type="presParOf" srcId="{12FC929B-33CB-499F-A5E8-BB7D77DFE8DA}" destId="{70B80A22-F3A1-48FF-9D3D-C499FC4A4F9B}" srcOrd="2" destOrd="0" presId="urn:microsoft.com/office/officeart/2005/8/layout/hList7"/>
    <dgm:cxn modelId="{9B94D9E2-6F92-41A7-A344-33725A7AEEEC}" type="presParOf" srcId="{12FC929B-33CB-499F-A5E8-BB7D77DFE8DA}" destId="{5CFEB6ED-20C0-460E-8DE9-6DD7BB82466E}" srcOrd="3" destOrd="0" presId="urn:microsoft.com/office/officeart/2005/8/layout/hList7"/>
    <dgm:cxn modelId="{B43033E9-0F73-48B8-92B9-71CEE3B43C36}" type="presParOf" srcId="{9710561D-3638-4C22-9E2F-EB50A95AFA5A}" destId="{1A6C9CA7-A4E5-411D-96E4-2162C598E6F8}" srcOrd="3" destOrd="0" presId="urn:microsoft.com/office/officeart/2005/8/layout/hList7"/>
    <dgm:cxn modelId="{88C8CE2B-2F8A-4966-8B06-3B7C2C4D4504}" type="presParOf" srcId="{9710561D-3638-4C22-9E2F-EB50A95AFA5A}" destId="{96045CF7-B754-4C0F-BD8F-FC3180C66072}" srcOrd="4" destOrd="0" presId="urn:microsoft.com/office/officeart/2005/8/layout/hList7"/>
    <dgm:cxn modelId="{EB02FAC8-EB7D-4595-AC17-E9967864A4BC}" type="presParOf" srcId="{96045CF7-B754-4C0F-BD8F-FC3180C66072}" destId="{93BA2474-8C80-4A40-80FF-9EE59C6E48A4}" srcOrd="0" destOrd="0" presId="urn:microsoft.com/office/officeart/2005/8/layout/hList7"/>
    <dgm:cxn modelId="{8EFB1A64-5782-44AA-B69C-279CFB6206BE}" type="presParOf" srcId="{96045CF7-B754-4C0F-BD8F-FC3180C66072}" destId="{B455AF05-4CA6-4A18-8637-F0B0DED5A556}" srcOrd="1" destOrd="0" presId="urn:microsoft.com/office/officeart/2005/8/layout/hList7"/>
    <dgm:cxn modelId="{7740774D-8103-4632-8031-0EA31B402ECB}" type="presParOf" srcId="{96045CF7-B754-4C0F-BD8F-FC3180C66072}" destId="{630DCE31-5BDA-4CB2-A861-BE0D2134C6BC}" srcOrd="2" destOrd="0" presId="urn:microsoft.com/office/officeart/2005/8/layout/hList7"/>
    <dgm:cxn modelId="{93998C42-59B8-42D4-9D6A-125761F0E76D}" type="presParOf" srcId="{96045CF7-B754-4C0F-BD8F-FC3180C66072}" destId="{F8F1BB7D-25FE-4FD1-BDBD-80734D192FEC}" srcOrd="3" destOrd="0" presId="urn:microsoft.com/office/officeart/2005/8/layout/hList7"/>
    <dgm:cxn modelId="{D6363DD6-7572-40E8-93A0-E20324DEA70C}" type="presParOf" srcId="{9710561D-3638-4C22-9E2F-EB50A95AFA5A}" destId="{05D1685A-88E4-4F50-953A-3440F173EB6E}" srcOrd="5" destOrd="0" presId="urn:microsoft.com/office/officeart/2005/8/layout/hList7"/>
    <dgm:cxn modelId="{1091DDE2-359B-4BDB-A21D-34B83D76958F}" type="presParOf" srcId="{9710561D-3638-4C22-9E2F-EB50A95AFA5A}" destId="{113CC8DE-1AC2-4BBD-A82B-0D3A82ACDD9C}" srcOrd="6" destOrd="0" presId="urn:microsoft.com/office/officeart/2005/8/layout/hList7"/>
    <dgm:cxn modelId="{3FABEF23-D4D4-497F-9062-6A92ECBE8596}" type="presParOf" srcId="{113CC8DE-1AC2-4BBD-A82B-0D3A82ACDD9C}" destId="{19453400-25AC-4A32-9398-D8A9D14E9CEE}" srcOrd="0" destOrd="0" presId="urn:microsoft.com/office/officeart/2005/8/layout/hList7"/>
    <dgm:cxn modelId="{0D69CCC3-504D-41CC-81E9-EAA521BB77DB}" type="presParOf" srcId="{113CC8DE-1AC2-4BBD-A82B-0D3A82ACDD9C}" destId="{D2A6D64D-D677-4070-AF46-D3A610D5C4CB}" srcOrd="1" destOrd="0" presId="urn:microsoft.com/office/officeart/2005/8/layout/hList7"/>
    <dgm:cxn modelId="{E3822AFF-125B-48E3-BB3D-2CD91D5986E5}" type="presParOf" srcId="{113CC8DE-1AC2-4BBD-A82B-0D3A82ACDD9C}" destId="{5C738D89-4831-4AF2-85F4-3A5EACF3DEB0}" srcOrd="2" destOrd="0" presId="urn:microsoft.com/office/officeart/2005/8/layout/hList7"/>
    <dgm:cxn modelId="{BE3B8E7C-9636-4BA5-97F7-E0E10AABF82E}" type="presParOf" srcId="{113CC8DE-1AC2-4BBD-A82B-0D3A82ACDD9C}" destId="{94F78143-8D21-49E8-B484-22FA4ABB9DD0}" srcOrd="3" destOrd="0" presId="urn:microsoft.com/office/officeart/2005/8/layout/hList7"/>
    <dgm:cxn modelId="{221ABB9F-004F-41DA-8598-369C53162571}" type="presParOf" srcId="{9710561D-3638-4C22-9E2F-EB50A95AFA5A}" destId="{57E03019-41DA-4511-BB1C-A41E632A5A56}" srcOrd="7" destOrd="0" presId="urn:microsoft.com/office/officeart/2005/8/layout/hList7"/>
    <dgm:cxn modelId="{EA468E72-99AF-4928-8700-0F965ED5B93E}" type="presParOf" srcId="{9710561D-3638-4C22-9E2F-EB50A95AFA5A}" destId="{46CBE60B-89DF-4D24-A3A2-C63243607802}" srcOrd="8" destOrd="0" presId="urn:microsoft.com/office/officeart/2005/8/layout/hList7"/>
    <dgm:cxn modelId="{9CF48645-5C30-40EE-A1E5-005678ED3E86}" type="presParOf" srcId="{46CBE60B-89DF-4D24-A3A2-C63243607802}" destId="{D3E5EDAC-6060-4AB7-BB7E-C11F87FB5C16}" srcOrd="0" destOrd="0" presId="urn:microsoft.com/office/officeart/2005/8/layout/hList7"/>
    <dgm:cxn modelId="{17087CDA-0AD2-4E77-8917-F8867E5D72FB}" type="presParOf" srcId="{46CBE60B-89DF-4D24-A3A2-C63243607802}" destId="{CA791626-4C28-46AC-A461-7E61776C4AD7}" srcOrd="1" destOrd="0" presId="urn:microsoft.com/office/officeart/2005/8/layout/hList7"/>
    <dgm:cxn modelId="{4D356EAD-1372-4B50-94EF-D96B2D387A16}" type="presParOf" srcId="{46CBE60B-89DF-4D24-A3A2-C63243607802}" destId="{8DAFCC89-F2D4-4DBF-AB7D-D086A43C8C45}" srcOrd="2" destOrd="0" presId="urn:microsoft.com/office/officeart/2005/8/layout/hList7"/>
    <dgm:cxn modelId="{A023779A-55BA-4183-B0FE-55DAFEB0B46E}" type="presParOf" srcId="{46CBE60B-89DF-4D24-A3A2-C63243607802}" destId="{A5B94998-1D25-4224-9ECA-4FA6F65B909E}" srcOrd="3" destOrd="0" presId="urn:microsoft.com/office/officeart/2005/8/layout/hList7"/>
    <dgm:cxn modelId="{9CF95DDC-1BEB-4484-BED1-BFED5CFD5DF2}" type="presParOf" srcId="{9710561D-3638-4C22-9E2F-EB50A95AFA5A}" destId="{73F1B2BC-9E32-4929-8F71-A7E87AE527DA}" srcOrd="9" destOrd="0" presId="urn:microsoft.com/office/officeart/2005/8/layout/hList7"/>
    <dgm:cxn modelId="{6A1523A9-0019-4B9B-BE79-82F2A417D94E}" type="presParOf" srcId="{9710561D-3638-4C22-9E2F-EB50A95AFA5A}" destId="{8D53C26C-F7E6-4B1B-BF63-AE4C108974AC}" srcOrd="10" destOrd="0" presId="urn:microsoft.com/office/officeart/2005/8/layout/hList7"/>
    <dgm:cxn modelId="{E363E3B3-583C-4FA5-9050-A93CBA1FDF79}" type="presParOf" srcId="{8D53C26C-F7E6-4B1B-BF63-AE4C108974AC}" destId="{115E80BA-A44A-4DA0-BE95-3B1BAB349F12}" srcOrd="0" destOrd="0" presId="urn:microsoft.com/office/officeart/2005/8/layout/hList7"/>
    <dgm:cxn modelId="{B1DB07F4-C35B-4D8A-8A05-5B3BDF835F00}" type="presParOf" srcId="{8D53C26C-F7E6-4B1B-BF63-AE4C108974AC}" destId="{07A2AC7E-4B1A-4A55-A576-438C86971F5B}" srcOrd="1" destOrd="0" presId="urn:microsoft.com/office/officeart/2005/8/layout/hList7"/>
    <dgm:cxn modelId="{906A94E2-604E-427B-8FC8-D86E2A23CF03}" type="presParOf" srcId="{8D53C26C-F7E6-4B1B-BF63-AE4C108974AC}" destId="{D51A8894-2F22-4648-BE4E-5DD4D08AAEA0}" srcOrd="2" destOrd="0" presId="urn:microsoft.com/office/officeart/2005/8/layout/hList7"/>
    <dgm:cxn modelId="{B009BC23-AB03-4199-9050-4ECC4C68B1E6}" type="presParOf" srcId="{8D53C26C-F7E6-4B1B-BF63-AE4C108974AC}" destId="{8594F504-E6CC-4026-9254-E18A64156ECA}" srcOrd="3" destOrd="0" presId="urn:microsoft.com/office/officeart/2005/8/layout/hList7"/>
    <dgm:cxn modelId="{A53316B0-3A8E-4CBF-BA59-3D80F6FF6E21}" type="presParOf" srcId="{9710561D-3638-4C22-9E2F-EB50A95AFA5A}" destId="{9932F1B5-9886-486E-A766-A2E3C99996C1}" srcOrd="11" destOrd="0" presId="urn:microsoft.com/office/officeart/2005/8/layout/hList7"/>
    <dgm:cxn modelId="{7DC0A399-6555-4348-B197-AFFB8284BC44}" type="presParOf" srcId="{9710561D-3638-4C22-9E2F-EB50A95AFA5A}" destId="{0DFAE796-EA6F-4797-BE64-CD4158C8B4BB}" srcOrd="12" destOrd="0" presId="urn:microsoft.com/office/officeart/2005/8/layout/hList7"/>
    <dgm:cxn modelId="{2A99CCA7-E976-4217-AA49-233327EB689E}" type="presParOf" srcId="{0DFAE796-EA6F-4797-BE64-CD4158C8B4BB}" destId="{35CE1958-6064-4B6D-BAF8-E4ABCD137257}" srcOrd="0" destOrd="0" presId="urn:microsoft.com/office/officeart/2005/8/layout/hList7"/>
    <dgm:cxn modelId="{4E62369C-DD4D-433E-AEC2-1C41095417FF}" type="presParOf" srcId="{0DFAE796-EA6F-4797-BE64-CD4158C8B4BB}" destId="{FC942D43-578A-4D6E-85CD-C5B4BC41100D}" srcOrd="1" destOrd="0" presId="urn:microsoft.com/office/officeart/2005/8/layout/hList7"/>
    <dgm:cxn modelId="{9EB1026F-FF35-441B-88E4-BB3CCE8329F8}" type="presParOf" srcId="{0DFAE796-EA6F-4797-BE64-CD4158C8B4BB}" destId="{60863F22-CFA8-4DD0-A6D6-BBECCAB80CC7}" srcOrd="2" destOrd="0" presId="urn:microsoft.com/office/officeart/2005/8/layout/hList7"/>
    <dgm:cxn modelId="{3E5360B1-9C35-4FEE-9C6A-22F5B20B9B8D}" type="presParOf" srcId="{0DFAE796-EA6F-4797-BE64-CD4158C8B4BB}" destId="{B652649F-BB33-425A-AF53-4E2E53793400}" srcOrd="3" destOrd="0" presId="urn:microsoft.com/office/officeart/2005/8/layout/hList7"/>
    <dgm:cxn modelId="{CD91FE3B-7C85-4A28-824A-E4100B57FB2E}" type="presParOf" srcId="{9710561D-3638-4C22-9E2F-EB50A95AFA5A}" destId="{F44D0922-0C4A-4996-94C7-39204DF61465}" srcOrd="13" destOrd="0" presId="urn:microsoft.com/office/officeart/2005/8/layout/hList7"/>
    <dgm:cxn modelId="{FF1472EE-4F64-4FCF-9DE9-F26F1B86B896}" type="presParOf" srcId="{9710561D-3638-4C22-9E2F-EB50A95AFA5A}" destId="{DD9AD71F-F269-42BD-924D-8B968C35B2D6}" srcOrd="14" destOrd="0" presId="urn:microsoft.com/office/officeart/2005/8/layout/hList7"/>
    <dgm:cxn modelId="{FD8AE4A5-B449-41C9-BB03-F704B9DF9715}" type="presParOf" srcId="{DD9AD71F-F269-42BD-924D-8B968C35B2D6}" destId="{0F6FFAA2-18D3-4B92-9E5C-BA8EDDCDEC48}" srcOrd="0" destOrd="0" presId="urn:microsoft.com/office/officeart/2005/8/layout/hList7"/>
    <dgm:cxn modelId="{173FB0AC-BB0B-47CB-A14C-F1BFBE3DD5D2}" type="presParOf" srcId="{DD9AD71F-F269-42BD-924D-8B968C35B2D6}" destId="{8913CC2E-F3F6-41B4-B1E6-F0F2BC29CF87}" srcOrd="1" destOrd="0" presId="urn:microsoft.com/office/officeart/2005/8/layout/hList7"/>
    <dgm:cxn modelId="{29EED4E9-7316-40E3-BA36-E9D43349A3B3}" type="presParOf" srcId="{DD9AD71F-F269-42BD-924D-8B968C35B2D6}" destId="{036DD318-8F14-4C99-95C9-35BB07B07822}" srcOrd="2" destOrd="0" presId="urn:microsoft.com/office/officeart/2005/8/layout/hList7"/>
    <dgm:cxn modelId="{85A00AF1-348B-4CB0-9E43-23FAD20276BE}" type="presParOf" srcId="{DD9AD71F-F269-42BD-924D-8B968C35B2D6}" destId="{89E6BB0F-D3AB-438C-A3C8-0A2D50107299}" srcOrd="3" destOrd="0" presId="urn:microsoft.com/office/officeart/2005/8/layout/hList7"/>
    <dgm:cxn modelId="{14A85AAE-1B1C-4EB6-946B-7FC98DC56714}" type="presParOf" srcId="{9710561D-3638-4C22-9E2F-EB50A95AFA5A}" destId="{383A749E-1552-401C-9EBC-36147BA3FE92}" srcOrd="15" destOrd="0" presId="urn:microsoft.com/office/officeart/2005/8/layout/hList7"/>
    <dgm:cxn modelId="{9CEAFB14-242B-4213-B108-2B9CE1499C45}" type="presParOf" srcId="{9710561D-3638-4C22-9E2F-EB50A95AFA5A}" destId="{5083B207-0004-4696-9052-13CDD7FE7229}" srcOrd="16" destOrd="0" presId="urn:microsoft.com/office/officeart/2005/8/layout/hList7"/>
    <dgm:cxn modelId="{BA09FB99-ED83-4B7B-A805-629F154F4A07}" type="presParOf" srcId="{5083B207-0004-4696-9052-13CDD7FE7229}" destId="{58762FE1-1689-4126-A0AE-5121EAADDC14}" srcOrd="0" destOrd="0" presId="urn:microsoft.com/office/officeart/2005/8/layout/hList7"/>
    <dgm:cxn modelId="{735D5584-2DB6-4DD7-9665-D5396A8CA6D5}" type="presParOf" srcId="{5083B207-0004-4696-9052-13CDD7FE7229}" destId="{9DBD5E41-A66C-4EB4-9442-1E6BD89821F1}" srcOrd="1" destOrd="0" presId="urn:microsoft.com/office/officeart/2005/8/layout/hList7"/>
    <dgm:cxn modelId="{15A3D18D-F656-4576-A0B4-F8E60B9F6A0C}" type="presParOf" srcId="{5083B207-0004-4696-9052-13CDD7FE7229}" destId="{145E0036-D18B-4B37-8517-F0647FB0000D}" srcOrd="2" destOrd="0" presId="urn:microsoft.com/office/officeart/2005/8/layout/hList7"/>
    <dgm:cxn modelId="{E37E01D7-5665-4BE4-89EF-0CF4471900D2}" type="presParOf" srcId="{5083B207-0004-4696-9052-13CDD7FE7229}" destId="{A586A8B4-8949-449C-AA93-23A4E5CDF7C3}" srcOrd="3" destOrd="0" presId="urn:microsoft.com/office/officeart/2005/8/layout/hList7"/>
    <dgm:cxn modelId="{6D2AE737-87FD-4959-AABD-20244FD020EB}" type="presParOf" srcId="{9710561D-3638-4C22-9E2F-EB50A95AFA5A}" destId="{4A00F1C6-8261-4384-97D0-2B2ECB304838}" srcOrd="17" destOrd="0" presId="urn:microsoft.com/office/officeart/2005/8/layout/hList7"/>
    <dgm:cxn modelId="{209D3AFD-7643-490D-82F5-8BCB9DE875F5}" type="presParOf" srcId="{9710561D-3638-4C22-9E2F-EB50A95AFA5A}" destId="{BA325CFA-1619-4E53-9DDF-2B51C29EC768}" srcOrd="18" destOrd="0" presId="urn:microsoft.com/office/officeart/2005/8/layout/hList7"/>
    <dgm:cxn modelId="{244C4CA2-0120-49A1-A2D7-78BDB85815B0}" type="presParOf" srcId="{BA325CFA-1619-4E53-9DDF-2B51C29EC768}" destId="{17A27BC9-35B2-4F1D-9B1A-A3E5A00F7912}" srcOrd="0" destOrd="0" presId="urn:microsoft.com/office/officeart/2005/8/layout/hList7"/>
    <dgm:cxn modelId="{E00DE25D-ABC8-433B-A2E5-C4DF90DC24D7}" type="presParOf" srcId="{BA325CFA-1619-4E53-9DDF-2B51C29EC768}" destId="{93D88430-1658-489F-823C-B00322DBE8A3}" srcOrd="1" destOrd="0" presId="urn:microsoft.com/office/officeart/2005/8/layout/hList7"/>
    <dgm:cxn modelId="{55604FB9-B20B-4BC7-87B0-4771710A67DC}" type="presParOf" srcId="{BA325CFA-1619-4E53-9DDF-2B51C29EC768}" destId="{0505709E-DB9A-4874-8ACD-8E26065303D4}" srcOrd="2" destOrd="0" presId="urn:microsoft.com/office/officeart/2005/8/layout/hList7"/>
    <dgm:cxn modelId="{3C438B66-98B0-4508-948E-A5350CBD03C3}" type="presParOf" srcId="{BA325CFA-1619-4E53-9DDF-2B51C29EC768}" destId="{23D9A4B6-1BA8-4DA3-8957-1FF60A78AB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806CC-31D1-43EB-9820-B093DD188C07}">
      <dsp:nvSpPr>
        <dsp:cNvPr id="0" name=""/>
        <dsp:cNvSpPr/>
      </dsp:nvSpPr>
      <dsp:spPr>
        <a:xfrm>
          <a:off x="3420" y="0"/>
          <a:ext cx="800658" cy="43735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2010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Trials on Redlynch &amp; Farley Wards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Presentation to Trust board, after 6-7 months trial period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Engage initially funded via the Psychology Department's Budget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3420" y="1749425"/>
        <a:ext cx="800658" cy="1749425"/>
      </dsp:txXfrm>
    </dsp:sp>
    <dsp:sp modelId="{5821C321-1906-4339-8B0D-C439ED3F791C}">
      <dsp:nvSpPr>
        <dsp:cNvPr id="0" name=""/>
        <dsp:cNvSpPr/>
      </dsp:nvSpPr>
      <dsp:spPr>
        <a:xfrm>
          <a:off x="27440" y="262413"/>
          <a:ext cx="752618" cy="14563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D1BB4-F520-4FAC-A59A-6DCA8A4770CD}">
      <dsp:nvSpPr>
        <dsp:cNvPr id="0" name=""/>
        <dsp:cNvSpPr/>
      </dsp:nvSpPr>
      <dsp:spPr>
        <a:xfrm>
          <a:off x="828098" y="0"/>
          <a:ext cx="800658" cy="4373563"/>
        </a:xfrm>
        <a:prstGeom prst="roundRect">
          <a:avLst>
            <a:gd name="adj" fmla="val 10000"/>
          </a:avLst>
        </a:prstGeom>
        <a:solidFill>
          <a:schemeClr val="accent5">
            <a:hueOff val="1151648"/>
            <a:satOff val="-1330"/>
            <a:lumOff val="-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2011</a:t>
          </a:r>
          <a:endParaRPr lang="en-GB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Won SDH's Service Improvement Award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Engage presented at a conference for cognitive and social stimulation in July 2011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</dsp:txBody>
      <dsp:txXfrm>
        <a:off x="828098" y="1749425"/>
        <a:ext cx="800658" cy="1749425"/>
      </dsp:txXfrm>
    </dsp:sp>
    <dsp:sp modelId="{5CFEB6ED-20C0-460E-8DE9-6DD7BB82466E}">
      <dsp:nvSpPr>
        <dsp:cNvPr id="0" name=""/>
        <dsp:cNvSpPr/>
      </dsp:nvSpPr>
      <dsp:spPr>
        <a:xfrm>
          <a:off x="874440" y="236242"/>
          <a:ext cx="752618" cy="145639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A2474-8C80-4A40-80FF-9EE59C6E48A4}">
      <dsp:nvSpPr>
        <dsp:cNvPr id="0" name=""/>
        <dsp:cNvSpPr/>
      </dsp:nvSpPr>
      <dsp:spPr>
        <a:xfrm>
          <a:off x="1652776" y="0"/>
          <a:ext cx="800658" cy="4373563"/>
        </a:xfrm>
        <a:prstGeom prst="roundRect">
          <a:avLst>
            <a:gd name="adj" fmla="val 10000"/>
          </a:avLst>
        </a:prstGeom>
        <a:solidFill>
          <a:schemeClr val="accent5">
            <a:hueOff val="2303297"/>
            <a:satOff val="-2660"/>
            <a:lumOff val="-2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2012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Engage presented at the NHS Innovations for Older Adult Care and Dementia Partnership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Received 'Highly Commended' in SDH's Equality &amp; Diversity Award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652776" y="1749425"/>
        <a:ext cx="800658" cy="1749425"/>
      </dsp:txXfrm>
    </dsp:sp>
    <dsp:sp modelId="{F8F1BB7D-25FE-4FD1-BDBD-80734D192FEC}">
      <dsp:nvSpPr>
        <dsp:cNvPr id="0" name=""/>
        <dsp:cNvSpPr/>
      </dsp:nvSpPr>
      <dsp:spPr>
        <a:xfrm rot="10800000" flipH="1" flipV="1">
          <a:off x="1719597" y="308246"/>
          <a:ext cx="667015" cy="136473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53400-25AC-4A32-9398-D8A9D14E9CEE}">
      <dsp:nvSpPr>
        <dsp:cNvPr id="0" name=""/>
        <dsp:cNvSpPr/>
      </dsp:nvSpPr>
      <dsp:spPr>
        <a:xfrm>
          <a:off x="2477454" y="0"/>
          <a:ext cx="800658" cy="4373563"/>
        </a:xfrm>
        <a:prstGeom prst="roundRect">
          <a:avLst>
            <a:gd name="adj" fmla="val 10000"/>
          </a:avLst>
        </a:prstGeom>
        <a:solidFill>
          <a:schemeClr val="accent5">
            <a:hueOff val="3454945"/>
            <a:satOff val="-3990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2013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Our first sale of the Engage 'package' - to Poole Hospital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Finalist in the Innovation Categorgy at the National HSJ Awards (from 1100 entries)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Referred to as a 'beacon of good practice' in the National Dementia Audit</a:t>
          </a:r>
        </a:p>
      </dsp:txBody>
      <dsp:txXfrm>
        <a:off x="2477454" y="1749425"/>
        <a:ext cx="800658" cy="1749425"/>
      </dsp:txXfrm>
    </dsp:sp>
    <dsp:sp modelId="{94F78143-8D21-49E8-B484-22FA4ABB9DD0}">
      <dsp:nvSpPr>
        <dsp:cNvPr id="0" name=""/>
        <dsp:cNvSpPr/>
      </dsp:nvSpPr>
      <dsp:spPr>
        <a:xfrm>
          <a:off x="2501473" y="262413"/>
          <a:ext cx="752618" cy="145639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5EDAC-6060-4AB7-BB7E-C11F87FB5C16}">
      <dsp:nvSpPr>
        <dsp:cNvPr id="0" name=""/>
        <dsp:cNvSpPr/>
      </dsp:nvSpPr>
      <dsp:spPr>
        <a:xfrm>
          <a:off x="3296079" y="0"/>
          <a:ext cx="800658" cy="4373563"/>
        </a:xfrm>
        <a:prstGeom prst="roundRect">
          <a:avLst>
            <a:gd name="adj" fmla="val 10000"/>
          </a:avLst>
        </a:prstGeom>
        <a:solidFill>
          <a:schemeClr val="accent5">
            <a:hueOff val="4606593"/>
            <a:satOff val="-5320"/>
            <a:lumOff val="-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2014</a:t>
          </a:r>
          <a:endParaRPr lang="en-GB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Engage featured in several newspapers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Nigel North interviewed by BBC Wiltshire and SPIRE FM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Significant interest received from other NHS Trusts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Receiving referrals from all general hospital wards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</dsp:txBody>
      <dsp:txXfrm>
        <a:off x="3296079" y="1749425"/>
        <a:ext cx="800658" cy="1749425"/>
      </dsp:txXfrm>
    </dsp:sp>
    <dsp:sp modelId="{A5B94998-1D25-4224-9ECA-4FA6F65B909E}">
      <dsp:nvSpPr>
        <dsp:cNvPr id="0" name=""/>
        <dsp:cNvSpPr/>
      </dsp:nvSpPr>
      <dsp:spPr>
        <a:xfrm>
          <a:off x="3250701" y="380250"/>
          <a:ext cx="752618" cy="145639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E80BA-A44A-4DA0-BE95-3B1BAB349F12}">
      <dsp:nvSpPr>
        <dsp:cNvPr id="0" name=""/>
        <dsp:cNvSpPr/>
      </dsp:nvSpPr>
      <dsp:spPr>
        <a:xfrm>
          <a:off x="4126809" y="0"/>
          <a:ext cx="800658" cy="4373563"/>
        </a:xfrm>
        <a:prstGeom prst="roundRect">
          <a:avLst>
            <a:gd name="adj" fmla="val 10000"/>
          </a:avLst>
        </a:prstGeom>
        <a:solidFill>
          <a:schemeClr val="accent5">
            <a:hueOff val="5758242"/>
            <a:satOff val="-6650"/>
            <a:lumOff val="-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2015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Our second sale of the Engage 'package' - to Port Talbot Hospital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4126809" y="1749425"/>
        <a:ext cx="800658" cy="1749425"/>
      </dsp:txXfrm>
    </dsp:sp>
    <dsp:sp modelId="{8594F504-E6CC-4026-9254-E18A64156ECA}">
      <dsp:nvSpPr>
        <dsp:cNvPr id="0" name=""/>
        <dsp:cNvSpPr/>
      </dsp:nvSpPr>
      <dsp:spPr>
        <a:xfrm>
          <a:off x="4186812" y="308246"/>
          <a:ext cx="752618" cy="1456396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E1958-6064-4B6D-BAF8-E4ABCD137257}">
      <dsp:nvSpPr>
        <dsp:cNvPr id="0" name=""/>
        <dsp:cNvSpPr/>
      </dsp:nvSpPr>
      <dsp:spPr>
        <a:xfrm>
          <a:off x="4951487" y="0"/>
          <a:ext cx="800658" cy="4373563"/>
        </a:xfrm>
        <a:prstGeom prst="roundRect">
          <a:avLst>
            <a:gd name="adj" fmla="val 10000"/>
          </a:avLst>
        </a:prstGeom>
        <a:solidFill>
          <a:schemeClr val="accent5">
            <a:hueOff val="6909890"/>
            <a:satOff val="-7980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2016</a:t>
          </a:r>
          <a:endParaRPr lang="en-GB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Won the Queen's Award for Voluntary Service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Engage Coordinator, </a:t>
          </a:r>
          <a:r>
            <a:rPr lang="en-GB" sz="600" kern="1200" dirty="0" err="1"/>
            <a:t>Antointette</a:t>
          </a:r>
          <a:r>
            <a:rPr lang="en-GB" sz="600" kern="1200" dirty="0"/>
            <a:t> Broomfield &amp; Volunteer, Mike Pointer attended the Queen's Garden Party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Fundraising by Engage Volunteers raised £1,500 for the purchase of iPads to use with patients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Presented Engage at SDH's Hospital Round</a:t>
          </a:r>
        </a:p>
      </dsp:txBody>
      <dsp:txXfrm>
        <a:off x="4951487" y="1749425"/>
        <a:ext cx="800658" cy="1749425"/>
      </dsp:txXfrm>
    </dsp:sp>
    <dsp:sp modelId="{B652649F-BB33-425A-AF53-4E2E53793400}">
      <dsp:nvSpPr>
        <dsp:cNvPr id="0" name=""/>
        <dsp:cNvSpPr/>
      </dsp:nvSpPr>
      <dsp:spPr>
        <a:xfrm>
          <a:off x="4975507" y="262413"/>
          <a:ext cx="752618" cy="1456396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FFAA2-18D3-4B92-9E5C-BA8EDDCDEC48}">
      <dsp:nvSpPr>
        <dsp:cNvPr id="0" name=""/>
        <dsp:cNvSpPr/>
      </dsp:nvSpPr>
      <dsp:spPr>
        <a:xfrm>
          <a:off x="5776165" y="0"/>
          <a:ext cx="800658" cy="4373563"/>
        </a:xfrm>
        <a:prstGeom prst="roundRect">
          <a:avLst>
            <a:gd name="adj" fmla="val 10000"/>
          </a:avLst>
        </a:prstGeom>
        <a:solidFill>
          <a:schemeClr val="accent5">
            <a:hueOff val="8061539"/>
            <a:satOff val="-9310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/>
            <a:t>2017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Links made with AGE UK Salisbury: Sarah Homer delivered teaching to Age UK Volunteers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</dsp:txBody>
      <dsp:txXfrm>
        <a:off x="5776165" y="1749425"/>
        <a:ext cx="800658" cy="1749425"/>
      </dsp:txXfrm>
    </dsp:sp>
    <dsp:sp modelId="{89E6BB0F-D3AB-438C-A3C8-0A2D50107299}">
      <dsp:nvSpPr>
        <dsp:cNvPr id="0" name=""/>
        <dsp:cNvSpPr/>
      </dsp:nvSpPr>
      <dsp:spPr>
        <a:xfrm>
          <a:off x="5770983" y="236242"/>
          <a:ext cx="752618" cy="1456396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62FE1-1689-4126-A0AE-5121EAADDC14}">
      <dsp:nvSpPr>
        <dsp:cNvPr id="0" name=""/>
        <dsp:cNvSpPr/>
      </dsp:nvSpPr>
      <dsp:spPr>
        <a:xfrm>
          <a:off x="6600843" y="0"/>
          <a:ext cx="800658" cy="4373563"/>
        </a:xfrm>
        <a:prstGeom prst="roundRect">
          <a:avLst>
            <a:gd name="adj" fmla="val 10000"/>
          </a:avLst>
        </a:prstGeom>
        <a:solidFill>
          <a:schemeClr val="accent5">
            <a:hueOff val="9213187"/>
            <a:satOff val="-10640"/>
            <a:lumOff val="-10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2018</a:t>
          </a:r>
          <a:endParaRPr lang="en-GB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Joint 3rd Place Winner of the Wiltshire Life Awards for 'Community Group Award'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Nigel won Wiltshire Life's  'Lifetime Achievement Award'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Engage entered Waitrose's Community Nomination Scheme - awarded £349 by our local community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Presented Engage at SDH's Hospital Round</a:t>
          </a:r>
        </a:p>
      </dsp:txBody>
      <dsp:txXfrm>
        <a:off x="6600843" y="1749425"/>
        <a:ext cx="800658" cy="1749425"/>
      </dsp:txXfrm>
    </dsp:sp>
    <dsp:sp modelId="{A586A8B4-8949-449C-AA93-23A4E5CDF7C3}">
      <dsp:nvSpPr>
        <dsp:cNvPr id="0" name=""/>
        <dsp:cNvSpPr/>
      </dsp:nvSpPr>
      <dsp:spPr>
        <a:xfrm>
          <a:off x="6618812" y="92219"/>
          <a:ext cx="752618" cy="145639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8000" r="-1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27BC9-35B2-4F1D-9B1A-A3E5A00F7912}">
      <dsp:nvSpPr>
        <dsp:cNvPr id="0" name=""/>
        <dsp:cNvSpPr/>
      </dsp:nvSpPr>
      <dsp:spPr>
        <a:xfrm>
          <a:off x="7425521" y="0"/>
          <a:ext cx="800658" cy="4373563"/>
        </a:xfrm>
        <a:prstGeom prst="roundRect">
          <a:avLst>
            <a:gd name="adj" fmla="val 10000"/>
          </a:avLst>
        </a:prstGeom>
        <a:solidFill>
          <a:schemeClr val="accent5">
            <a:hueOff val="10364835"/>
            <a:satOff val="-11970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2019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Awarded grant funding of £75,000 from Helpforce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Recruitment drive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Scaling to other NHS Trusts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Engage Working Party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Senior Convened Steering Group</a:t>
          </a:r>
        </a:p>
      </dsp:txBody>
      <dsp:txXfrm>
        <a:off x="7425521" y="1749425"/>
        <a:ext cx="800658" cy="1749425"/>
      </dsp:txXfrm>
    </dsp:sp>
    <dsp:sp modelId="{23D9A4B6-1BA8-4DA3-8957-1FF60A78ABB7}">
      <dsp:nvSpPr>
        <dsp:cNvPr id="0" name=""/>
        <dsp:cNvSpPr/>
      </dsp:nvSpPr>
      <dsp:spPr>
        <a:xfrm>
          <a:off x="7476981" y="308246"/>
          <a:ext cx="752618" cy="1456396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5000" r="-1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F3AD2-06AB-461F-8B11-BB2E49CCC9F4}">
      <dsp:nvSpPr>
        <dsp:cNvPr id="0" name=""/>
        <dsp:cNvSpPr/>
      </dsp:nvSpPr>
      <dsp:spPr>
        <a:xfrm flipV="1">
          <a:off x="730421" y="3861547"/>
          <a:ext cx="6768757" cy="512015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D1A4D-8C60-4499-8266-2182F1668A82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5006C6-69DA-4E9D-9293-6067A29C71B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sfund.org.uk/blog/2016/05/older-people-leave-hospital?gclid=EAIaIQobChMIm4jJ7cXG5wIVg7HtCh01lQXjEAAYASAAEgKTdfD_BwE" TargetMode="External"/><Relationship Id="rId2" Type="http://schemas.openxmlformats.org/officeDocument/2006/relationships/hyperlink" Target="https://www.alzheimers.org.uk/about-us/news-and-media/facts-med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WM4nCTiFh3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ft.engage@nhs.net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Salisbury foundation trust</a:t>
            </a:r>
          </a:p>
          <a:p>
            <a:r>
              <a:rPr lang="en-GB" dirty="0" smtClean="0"/>
              <a:t>Rubina THIEBAUT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6838569" cy="1512167"/>
          </a:xfrm>
        </p:spPr>
        <p:txBody>
          <a:bodyPr/>
          <a:lstStyle/>
          <a:p>
            <a:r>
              <a:rPr lang="en-GB" sz="3600" dirty="0" smtClean="0"/>
              <a:t>An introduction to the Engage programme </a:t>
            </a:r>
            <a:endParaRPr lang="en-GB" sz="3600" dirty="0"/>
          </a:p>
        </p:txBody>
      </p:sp>
      <p:pic>
        <p:nvPicPr>
          <p:cNvPr id="2050" name="Picture 2" descr="\\Sdh-public\public\Clinical-Support-Directorate\Clinical Psychology\Engage\Logo\Stars Appeal Supported by Logo 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0" y="3573016"/>
            <a:ext cx="1224136" cy="123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51" y="332656"/>
            <a:ext cx="3159291" cy="191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9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References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GB" sz="1400" dirty="0" smtClean="0"/>
          </a:p>
          <a:p>
            <a:pPr marL="114300" indent="0">
              <a:buNone/>
            </a:pPr>
            <a:r>
              <a:rPr lang="en-GB" sz="1400" dirty="0"/>
              <a:t>Alzheimer’s Society, 2019. Retrieved from: </a:t>
            </a:r>
            <a:r>
              <a:rPr lang="en-GB" sz="1400" u="sng" dirty="0">
                <a:hlinkClick r:id="rId2"/>
              </a:rPr>
              <a:t>https://www.alzheimers.org.uk/about-us/news-and-media/facts-media</a:t>
            </a:r>
            <a:endParaRPr lang="en-GB" sz="1400" u="sng" dirty="0"/>
          </a:p>
          <a:p>
            <a:pPr marL="114300" indent="0">
              <a:buNone/>
            </a:pPr>
            <a:endParaRPr lang="en-GB" sz="1400" dirty="0"/>
          </a:p>
          <a:p>
            <a:pPr marL="114300" indent="0">
              <a:buNone/>
            </a:pPr>
            <a:r>
              <a:rPr lang="en-GB" sz="1400" dirty="0" smtClean="0"/>
              <a:t>Briggs</a:t>
            </a:r>
            <a:r>
              <a:rPr lang="en-GB" sz="1400" dirty="0"/>
              <a:t>, R., Dyer, A., </a:t>
            </a:r>
            <a:r>
              <a:rPr lang="en-GB" sz="1400" dirty="0" err="1"/>
              <a:t>Nabeel</a:t>
            </a:r>
            <a:r>
              <a:rPr lang="en-GB" sz="1400" dirty="0"/>
              <a:t>, S., Collins, R., Doherty, J., Coughlan, T., &amp; Kennelly, S. P. (2016). Dementia in the acute hospital: the prevalence and clinical outcomes of acutely unwell patients with dementia. </a:t>
            </a:r>
            <a:r>
              <a:rPr lang="en-GB" sz="1400" i="1" dirty="0"/>
              <a:t>QJM: An International Journal of Medicine</a:t>
            </a:r>
            <a:r>
              <a:rPr lang="en-GB" sz="1400" dirty="0"/>
              <a:t>, </a:t>
            </a:r>
            <a:r>
              <a:rPr lang="en-GB" sz="1400" i="1" dirty="0"/>
              <a:t>110</a:t>
            </a:r>
            <a:r>
              <a:rPr lang="en-GB" sz="1400" dirty="0"/>
              <a:t>(1), 33-37.</a:t>
            </a:r>
          </a:p>
          <a:p>
            <a:pPr marL="114300" indent="0">
              <a:buNone/>
            </a:pPr>
            <a:endParaRPr lang="en-GB" sz="1400" u="sng" dirty="0"/>
          </a:p>
          <a:p>
            <a:pPr marL="114300" indent="0">
              <a:buNone/>
            </a:pPr>
            <a:r>
              <a:rPr lang="en-GB" sz="1400" dirty="0"/>
              <a:t>Oliver, 2016. Why is it more difficult than ever for older people to leave hospital? </a:t>
            </a:r>
            <a:r>
              <a:rPr lang="en-GB" sz="1400" dirty="0" smtClean="0"/>
              <a:t>Retrieved from: </a:t>
            </a:r>
            <a:r>
              <a:rPr lang="en-GB" sz="1400" dirty="0" smtClean="0">
                <a:hlinkClick r:id="rId3"/>
              </a:rPr>
              <a:t>https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www.kingsfund.org.uk/blog/2016/05/older-people-leave-hospital?gclid=EAIaIQobChMIm4jJ7cXG5wIVg7HtCh01lQXjEAAYASAAEgKTdfD_BwE</a:t>
            </a:r>
            <a:endParaRPr lang="en-GB" sz="1400" dirty="0" smtClean="0"/>
          </a:p>
          <a:p>
            <a:pPr marL="114300" indent="0">
              <a:buNone/>
            </a:pPr>
            <a:endParaRPr lang="en-GB" sz="1400" dirty="0"/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7" y="116632"/>
            <a:ext cx="18526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8372"/>
            <a:ext cx="8291264" cy="1039427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Objectives for today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73563"/>
          </a:xfrm>
        </p:spPr>
        <p:txBody>
          <a:bodyPr/>
          <a:lstStyle/>
          <a:p>
            <a:r>
              <a:rPr lang="en-GB" dirty="0" smtClean="0"/>
              <a:t>How </a:t>
            </a:r>
            <a:r>
              <a:rPr lang="en-GB" dirty="0" smtClean="0"/>
              <a:t>Engage began </a:t>
            </a:r>
          </a:p>
          <a:p>
            <a:r>
              <a:rPr lang="en-GB" dirty="0" smtClean="0"/>
              <a:t>The need for intervention</a:t>
            </a:r>
          </a:p>
          <a:p>
            <a:r>
              <a:rPr lang="en-GB" dirty="0" smtClean="0"/>
              <a:t>The background of Engage</a:t>
            </a:r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Rolling Engage out to other </a:t>
            </a:r>
            <a:r>
              <a:rPr lang="en-GB" dirty="0" smtClean="0"/>
              <a:t>trusts</a:t>
            </a:r>
          </a:p>
          <a:p>
            <a:r>
              <a:rPr lang="en-GB" sz="1600" u="sng" dirty="0">
                <a:hlinkClick r:id="rId2"/>
              </a:rPr>
              <a:t>https://youtu.be/WM4nCTiFh3A</a:t>
            </a:r>
            <a:endParaRPr lang="en-GB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15" y="129064"/>
            <a:ext cx="185471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Sdh-public\public\Clinical-Support-Directorate\Clinical Psychology\Engage\Photos\eng__ORN7064_hi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95" y="4509120"/>
            <a:ext cx="313698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55" y="4509120"/>
            <a:ext cx="313698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0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How engage began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000" dirty="0" smtClean="0">
                <a:solidFill>
                  <a:schemeClr val="tx1"/>
                </a:solidFill>
              </a:rPr>
              <a:t>It all began with Dr Nigel North, consultant </a:t>
            </a:r>
            <a:r>
              <a:rPr lang="en-GB" sz="2000" dirty="0">
                <a:solidFill>
                  <a:schemeClr val="tx1"/>
                </a:solidFill>
              </a:rPr>
              <a:t>C</a:t>
            </a:r>
            <a:r>
              <a:rPr lang="en-GB" sz="2000" dirty="0" smtClean="0">
                <a:solidFill>
                  <a:schemeClr val="tx1"/>
                </a:solidFill>
              </a:rPr>
              <a:t>linical Psychologist; it’s personal. </a:t>
            </a:r>
          </a:p>
          <a:p>
            <a:pPr marL="114300" indent="0" algn="just"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/>
            <a:r>
              <a:rPr lang="en-GB" sz="2000" dirty="0" smtClean="0">
                <a:solidFill>
                  <a:schemeClr val="tx1"/>
                </a:solidFill>
              </a:rPr>
              <a:t>As an inpatient at Salisbury hospital, Nigel's mother became increasingly frustrated with the lack of social support given from the healthcare professionals.</a:t>
            </a:r>
          </a:p>
          <a:p>
            <a:pPr marL="114300" indent="0" algn="just"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/>
            <a:r>
              <a:rPr lang="en-GB" sz="2000" dirty="0" smtClean="0">
                <a:solidFill>
                  <a:schemeClr val="tx1"/>
                </a:solidFill>
              </a:rPr>
              <a:t>This led to Nigel discovering the need for extra cognitive support  for older adults within the hospital environment.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7" y="116632"/>
            <a:ext cx="18526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10602"/>
            <a:ext cx="2262278" cy="158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10602"/>
            <a:ext cx="2262278" cy="15867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50" y="5024342"/>
            <a:ext cx="2262278" cy="158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9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Need for intervention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73563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GB" sz="2000" dirty="0" smtClean="0"/>
              <a:t>It was clear that it was not just Nigel’s mother who was feeling this was in hospital and this led to Nigel setting up the Engage Programme as an intervention.</a:t>
            </a:r>
          </a:p>
          <a:p>
            <a:pPr marL="114300" indent="0" algn="just">
              <a:buNone/>
            </a:pPr>
            <a:endParaRPr lang="en-GB" sz="2000" dirty="0"/>
          </a:p>
          <a:p>
            <a:pPr algn="just"/>
            <a:r>
              <a:rPr lang="en-GB" sz="2000" dirty="0"/>
              <a:t>I</a:t>
            </a:r>
            <a:r>
              <a:rPr lang="en-GB" sz="2000" dirty="0" smtClean="0"/>
              <a:t>t has been estimated that around 85% of hospital beds </a:t>
            </a:r>
            <a:r>
              <a:rPr lang="en-GB" sz="2000" dirty="0"/>
              <a:t>are taken up by the over 65’s (</a:t>
            </a:r>
            <a:r>
              <a:rPr lang="en-GB" sz="1400" dirty="0"/>
              <a:t>Oliver,2016</a:t>
            </a:r>
            <a:r>
              <a:rPr lang="en-GB" sz="2000" dirty="0"/>
              <a:t>).  </a:t>
            </a:r>
          </a:p>
          <a:p>
            <a:pPr marL="114300" indent="0" algn="just">
              <a:buNone/>
            </a:pPr>
            <a:endParaRPr lang="en-GB" sz="2000" dirty="0" smtClean="0"/>
          </a:p>
          <a:p>
            <a:pPr algn="just"/>
            <a:r>
              <a:rPr lang="en-GB" sz="2000" dirty="0"/>
              <a:t>It is estimated that 1 in 6 adults over 80 have </a:t>
            </a:r>
            <a:r>
              <a:rPr lang="en-GB" sz="2000" dirty="0" smtClean="0"/>
              <a:t>Dementia(</a:t>
            </a:r>
            <a:r>
              <a:rPr lang="en-GB" sz="1400" dirty="0"/>
              <a:t>Alzheimer’s Society, 2019</a:t>
            </a:r>
            <a:r>
              <a:rPr lang="en-GB" sz="2000" dirty="0"/>
              <a:t>). </a:t>
            </a:r>
            <a:endParaRPr lang="en-GB" sz="2000" dirty="0" smtClean="0"/>
          </a:p>
          <a:p>
            <a:pPr marL="114300" indent="0" algn="just">
              <a:buNone/>
            </a:pPr>
            <a:endParaRPr lang="en-GB" sz="2000" dirty="0" smtClean="0"/>
          </a:p>
          <a:p>
            <a:pPr algn="just"/>
            <a:r>
              <a:rPr lang="en-GB" sz="2000" dirty="0"/>
              <a:t>E</a:t>
            </a:r>
            <a:r>
              <a:rPr lang="en-GB" sz="2000" dirty="0" smtClean="0"/>
              <a:t>stimations </a:t>
            </a:r>
            <a:r>
              <a:rPr lang="en-GB" sz="2000" dirty="0"/>
              <a:t>suggest that there are 35.6 million people living with Dementia worldwide (</a:t>
            </a:r>
            <a:r>
              <a:rPr lang="en-GB" sz="1400" dirty="0"/>
              <a:t>Briggs et al., 2016</a:t>
            </a:r>
            <a:r>
              <a:rPr lang="en-GB" sz="2000" dirty="0"/>
              <a:t>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733615" cy="105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2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Background of engage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1160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31888"/>
            <a:ext cx="1800200" cy="109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Research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GB" sz="2000" dirty="0" smtClean="0"/>
              <a:t>There have been two rounds of research carried out on the effectiveness of the Engage Programme during its 10 years of running. </a:t>
            </a:r>
          </a:p>
          <a:p>
            <a:pPr algn="just"/>
            <a:endParaRPr lang="en-GB" sz="2000" dirty="0"/>
          </a:p>
          <a:p>
            <a:pPr marL="114300" indent="0" algn="just">
              <a:buNone/>
            </a:pPr>
            <a:r>
              <a:rPr lang="en-GB" sz="2000" u="sng" dirty="0" smtClean="0"/>
              <a:t>Conclusions drawn:</a:t>
            </a:r>
            <a:r>
              <a:rPr lang="en-GB" sz="2000" dirty="0" smtClean="0"/>
              <a:t> </a:t>
            </a:r>
          </a:p>
          <a:p>
            <a:pPr algn="just"/>
            <a:r>
              <a:rPr lang="en-GB" sz="2000" dirty="0"/>
              <a:t> A</a:t>
            </a:r>
            <a:r>
              <a:rPr lang="en-GB" sz="2000" dirty="0" smtClean="0"/>
              <a:t>nxiety and depression scores were lower in those that had received intervention from </a:t>
            </a:r>
            <a:r>
              <a:rPr lang="en-GB" sz="2000" dirty="0"/>
              <a:t>v</a:t>
            </a:r>
            <a:r>
              <a:rPr lang="en-GB" sz="2000" dirty="0" smtClean="0"/>
              <a:t>olunteers. </a:t>
            </a:r>
          </a:p>
          <a:p>
            <a:pPr marL="114300" indent="0" algn="just">
              <a:buNone/>
            </a:pPr>
            <a:endParaRPr lang="en-GB" sz="2000" dirty="0" smtClean="0"/>
          </a:p>
          <a:p>
            <a:pPr algn="just"/>
            <a:r>
              <a:rPr lang="en-GB" sz="2000" dirty="0" smtClean="0"/>
              <a:t>There was no statistical significance in the amount of interventions the patients had received, meaning even a few visits could make the positive difference in the anxiety and depression scores.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7" y="116631"/>
            <a:ext cx="18526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3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Rolling out engage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000" dirty="0" smtClean="0"/>
              <a:t>There have been two attempts previously to roll out the Engage Programme, one at Port Talbot and the other at Poole Hospital. </a:t>
            </a:r>
          </a:p>
          <a:p>
            <a:pPr marL="114300" indent="0" algn="just">
              <a:buNone/>
            </a:pPr>
            <a:endParaRPr lang="en-GB" sz="2000" dirty="0"/>
          </a:p>
          <a:p>
            <a:pPr algn="just"/>
            <a:r>
              <a:rPr lang="en-GB" sz="2000" dirty="0" smtClean="0"/>
              <a:t>Although the programme was well received at both hospitals, the programme did ultimately fail. </a:t>
            </a:r>
          </a:p>
          <a:p>
            <a:pPr marL="114300" indent="0" algn="just">
              <a:buNone/>
            </a:pPr>
            <a:endParaRPr lang="en-GB" sz="2000" dirty="0" smtClean="0"/>
          </a:p>
          <a:p>
            <a:pPr algn="just"/>
            <a:r>
              <a:rPr lang="en-GB" sz="2000" dirty="0" smtClean="0"/>
              <a:t>This failure boiled down to one critical point – an Engage Programme Coordinator was not put in place. </a:t>
            </a:r>
          </a:p>
          <a:p>
            <a:pPr marL="114300" indent="0" algn="just">
              <a:buNone/>
            </a:pPr>
            <a:endParaRPr lang="en-GB" sz="2000" dirty="0" smtClean="0"/>
          </a:p>
          <a:p>
            <a:pPr algn="just"/>
            <a:r>
              <a:rPr lang="en-GB" sz="2000" dirty="0" smtClean="0"/>
              <a:t>This brings us up to date and our current partnership with Helpforce. 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7" y="116632"/>
            <a:ext cx="18526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HELPFORCE volunteer innovators programme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9647" t="16568" r="27981" b="4734"/>
          <a:stretch/>
        </p:blipFill>
        <p:spPr bwMode="auto">
          <a:xfrm>
            <a:off x="5004049" y="1916832"/>
            <a:ext cx="3312368" cy="2262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2941387" cy="207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5124"/>
            <a:ext cx="3096343" cy="222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0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Final thoughts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61326"/>
            <a:ext cx="2204996" cy="146778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62941"/>
            <a:ext cx="2195736" cy="144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5062941"/>
            <a:ext cx="2192365" cy="14401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7" y="116632"/>
            <a:ext cx="18526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988840"/>
            <a:ext cx="8280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/>
              <a:t>When introducing a new volunteering initiative into a trust how far up the management chain does it need to go to gain approval? </a:t>
            </a:r>
          </a:p>
          <a:p>
            <a:pPr algn="just"/>
            <a:endParaRPr lang="en-GB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/>
              <a:t>Any other questions? </a:t>
            </a:r>
            <a:endParaRPr lang="en-GB" sz="2000" dirty="0"/>
          </a:p>
          <a:p>
            <a:pPr algn="just"/>
            <a:endParaRPr lang="en-GB" sz="2000" dirty="0" smtClean="0"/>
          </a:p>
          <a:p>
            <a:r>
              <a:rPr lang="en-GB" dirty="0" smtClean="0"/>
              <a:t>Contact:    Rubina </a:t>
            </a:r>
            <a:r>
              <a:rPr lang="en-GB" dirty="0" err="1" smtClean="0"/>
              <a:t>Thiebaut</a:t>
            </a:r>
            <a:r>
              <a:rPr lang="en-GB" dirty="0" smtClean="0"/>
              <a:t>     </a:t>
            </a:r>
            <a:r>
              <a:rPr lang="en-GB" dirty="0" smtClean="0">
                <a:hlinkClick r:id="rId6"/>
              </a:rPr>
              <a:t>sft.engage@nhs.net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9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258</TotalTime>
  <Words>722</Words>
  <Application>Microsoft Office PowerPoint</Application>
  <PresentationFormat>On-screen Show (4:3)</PresentationFormat>
  <Paragraphs>137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An introduction to the Engage programme </vt:lpstr>
      <vt:lpstr>Objectives for today </vt:lpstr>
      <vt:lpstr>How engage began</vt:lpstr>
      <vt:lpstr>Need for intervention</vt:lpstr>
      <vt:lpstr>Background of engage</vt:lpstr>
      <vt:lpstr>Research</vt:lpstr>
      <vt:lpstr>Rolling out engage</vt:lpstr>
      <vt:lpstr>HELPFORCE volunteer innovators programme</vt:lpstr>
      <vt:lpstr>Final thoughts </vt:lpstr>
      <vt:lpstr>References </vt:lpstr>
    </vt:vector>
  </TitlesOfParts>
  <Company>Salisbury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aau</dc:creator>
  <cp:lastModifiedBy>aau</cp:lastModifiedBy>
  <cp:revision>27</cp:revision>
  <dcterms:created xsi:type="dcterms:W3CDTF">2020-02-07T13:44:44Z</dcterms:created>
  <dcterms:modified xsi:type="dcterms:W3CDTF">2020-02-10T12:03:50Z</dcterms:modified>
</cp:coreProperties>
</file>