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</p:sldMasterIdLst>
  <p:notesMasterIdLst>
    <p:notesMasterId r:id="rId23"/>
  </p:notesMasterIdLst>
  <p:sldIdLst>
    <p:sldId id="256" r:id="rId5"/>
    <p:sldId id="257" r:id="rId6"/>
    <p:sldId id="276" r:id="rId7"/>
    <p:sldId id="286" r:id="rId8"/>
    <p:sldId id="287" r:id="rId9"/>
    <p:sldId id="310" r:id="rId10"/>
    <p:sldId id="307" r:id="rId11"/>
    <p:sldId id="312" r:id="rId12"/>
    <p:sldId id="311" r:id="rId13"/>
    <p:sldId id="331" r:id="rId14"/>
    <p:sldId id="332" r:id="rId15"/>
    <p:sldId id="345" r:id="rId16"/>
    <p:sldId id="334" r:id="rId17"/>
    <p:sldId id="333" r:id="rId18"/>
    <p:sldId id="344" r:id="rId19"/>
    <p:sldId id="340" r:id="rId20"/>
    <p:sldId id="326" r:id="rId21"/>
    <p:sldId id="26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3E97"/>
    <a:srgbClr val="E9F1CF"/>
    <a:srgbClr val="004C6B"/>
    <a:srgbClr val="F5B2D5"/>
    <a:srgbClr val="E5F5FB"/>
    <a:srgbClr val="F8E2B8"/>
    <a:srgbClr val="F0E0C1"/>
    <a:srgbClr val="F0C7DE"/>
    <a:srgbClr val="E9F7F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52C4D2-2D26-4F19-8D3D-FBBF10576F60}" v="2" dt="2025-01-29T15:24:25.3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7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Benham" userId="a0596b28-55f3-4811-a88b-20a86213edb8" providerId="ADAL" clId="{BA52C4D2-2D26-4F19-8D3D-FBBF10576F60}"/>
    <pc:docChg chg="undo redo custSel addSld delSld modSld sldOrd">
      <pc:chgData name="Andre Benham" userId="a0596b28-55f3-4811-a88b-20a86213edb8" providerId="ADAL" clId="{BA52C4D2-2D26-4F19-8D3D-FBBF10576F60}" dt="2025-01-29T15:26:56.384" v="652" actId="6549"/>
      <pc:docMkLst>
        <pc:docMk/>
      </pc:docMkLst>
      <pc:sldChg chg="modSp mod">
        <pc:chgData name="Andre Benham" userId="a0596b28-55f3-4811-a88b-20a86213edb8" providerId="ADAL" clId="{BA52C4D2-2D26-4F19-8D3D-FBBF10576F60}" dt="2025-01-29T15:24:09.260" v="622" actId="404"/>
        <pc:sldMkLst>
          <pc:docMk/>
          <pc:sldMk cId="0" sldId="256"/>
        </pc:sldMkLst>
        <pc:spChg chg="mod">
          <ac:chgData name="Andre Benham" userId="a0596b28-55f3-4811-a88b-20a86213edb8" providerId="ADAL" clId="{BA52C4D2-2D26-4F19-8D3D-FBBF10576F60}" dt="2025-01-29T15:24:09.260" v="622" actId="404"/>
          <ac:spMkLst>
            <pc:docMk/>
            <pc:sldMk cId="0" sldId="256"/>
            <ac:spMk id="14" creationId="{00000000-0000-0000-0000-000000000000}"/>
          </ac:spMkLst>
        </pc:spChg>
      </pc:sldChg>
      <pc:sldChg chg="modSp mod">
        <pc:chgData name="Andre Benham" userId="a0596b28-55f3-4811-a88b-20a86213edb8" providerId="ADAL" clId="{BA52C4D2-2D26-4F19-8D3D-FBBF10576F60}" dt="2025-01-29T15:25:23.142" v="626" actId="14100"/>
        <pc:sldMkLst>
          <pc:docMk/>
          <pc:sldMk cId="0" sldId="257"/>
        </pc:sldMkLst>
        <pc:spChg chg="mod">
          <ac:chgData name="Andre Benham" userId="a0596b28-55f3-4811-a88b-20a86213edb8" providerId="ADAL" clId="{BA52C4D2-2D26-4F19-8D3D-FBBF10576F60}" dt="2025-01-29T15:25:23.142" v="626" actId="14100"/>
          <ac:spMkLst>
            <pc:docMk/>
            <pc:sldMk cId="0" sldId="257"/>
            <ac:spMk id="5" creationId="{00000000-0000-0000-0000-000000000000}"/>
          </ac:spMkLst>
        </pc:spChg>
        <pc:spChg chg="mod">
          <ac:chgData name="Andre Benham" userId="a0596b28-55f3-4811-a88b-20a86213edb8" providerId="ADAL" clId="{BA52C4D2-2D26-4F19-8D3D-FBBF10576F60}" dt="2025-01-29T15:25:19.458" v="625" actId="403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Andre Benham" userId="a0596b28-55f3-4811-a88b-20a86213edb8" providerId="ADAL" clId="{BA52C4D2-2D26-4F19-8D3D-FBBF10576F60}" dt="2025-01-29T15:14:36.366" v="23" actId="6549"/>
        <pc:sldMkLst>
          <pc:docMk/>
          <pc:sldMk cId="0" sldId="262"/>
        </pc:sldMkLst>
        <pc:spChg chg="mod">
          <ac:chgData name="Andre Benham" userId="a0596b28-55f3-4811-a88b-20a86213edb8" providerId="ADAL" clId="{BA52C4D2-2D26-4F19-8D3D-FBBF10576F60}" dt="2025-01-29T15:14:36.366" v="23" actId="6549"/>
          <ac:spMkLst>
            <pc:docMk/>
            <pc:sldMk cId="0" sldId="262"/>
            <ac:spMk id="2" creationId="{00000000-0000-0000-0000-000000000000}"/>
          </ac:spMkLst>
        </pc:spChg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2274607275" sldId="273"/>
        </pc:sldMkLst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47629491" sldId="275"/>
        </pc:sldMkLst>
      </pc:sldChg>
      <pc:sldChg chg="del ord">
        <pc:chgData name="Andre Benham" userId="a0596b28-55f3-4811-a88b-20a86213edb8" providerId="ADAL" clId="{BA52C4D2-2D26-4F19-8D3D-FBBF10576F60}" dt="2025-01-29T15:13:07.453" v="10" actId="47"/>
        <pc:sldMkLst>
          <pc:docMk/>
          <pc:sldMk cId="317856109" sldId="284"/>
        </pc:sldMkLst>
      </pc:sldChg>
      <pc:sldChg chg="ord">
        <pc:chgData name="Andre Benham" userId="a0596b28-55f3-4811-a88b-20a86213edb8" providerId="ADAL" clId="{BA52C4D2-2D26-4F19-8D3D-FBBF10576F60}" dt="2025-01-29T15:11:35.361" v="3"/>
        <pc:sldMkLst>
          <pc:docMk/>
          <pc:sldMk cId="1878177102" sldId="286"/>
        </pc:sldMkLst>
      </pc:sldChg>
      <pc:sldChg chg="ord">
        <pc:chgData name="Andre Benham" userId="a0596b28-55f3-4811-a88b-20a86213edb8" providerId="ADAL" clId="{BA52C4D2-2D26-4F19-8D3D-FBBF10576F60}" dt="2025-01-29T15:11:23.685" v="1"/>
        <pc:sldMkLst>
          <pc:docMk/>
          <pc:sldMk cId="538791324" sldId="287"/>
        </pc:sldMkLst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602601328" sldId="293"/>
        </pc:sldMkLst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3013483230" sldId="294"/>
        </pc:sldMkLst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110485749" sldId="295"/>
        </pc:sldMkLst>
      </pc:sldChg>
      <pc:sldChg chg="modSp mod ord">
        <pc:chgData name="Andre Benham" userId="a0596b28-55f3-4811-a88b-20a86213edb8" providerId="ADAL" clId="{BA52C4D2-2D26-4F19-8D3D-FBBF10576F60}" dt="2025-01-29T15:13:13.937" v="12"/>
        <pc:sldMkLst>
          <pc:docMk/>
          <pc:sldMk cId="325005289" sldId="307"/>
        </pc:sldMkLst>
        <pc:spChg chg="mod">
          <ac:chgData name="Andre Benham" userId="a0596b28-55f3-4811-a88b-20a86213edb8" providerId="ADAL" clId="{BA52C4D2-2D26-4F19-8D3D-FBBF10576F60}" dt="2025-01-29T15:12:14.810" v="7" actId="1076"/>
          <ac:spMkLst>
            <pc:docMk/>
            <pc:sldMk cId="325005289" sldId="307"/>
            <ac:spMk id="23" creationId="{121C36E3-28B3-8A9E-0620-4A0536FBCAEE}"/>
          </ac:spMkLst>
        </pc:spChg>
      </pc:sldChg>
      <pc:sldChg chg="addSp delSp modSp add mod">
        <pc:chgData name="Andre Benham" userId="a0596b28-55f3-4811-a88b-20a86213edb8" providerId="ADAL" clId="{BA52C4D2-2D26-4F19-8D3D-FBBF10576F60}" dt="2025-01-29T15:17:30.902" v="126" actId="1076"/>
        <pc:sldMkLst>
          <pc:docMk/>
          <pc:sldMk cId="1293998307" sldId="311"/>
        </pc:sldMkLst>
        <pc:spChg chg="mod">
          <ac:chgData name="Andre Benham" userId="a0596b28-55f3-4811-a88b-20a86213edb8" providerId="ADAL" clId="{BA52C4D2-2D26-4F19-8D3D-FBBF10576F60}" dt="2025-01-29T15:17:14.464" v="110"/>
          <ac:spMkLst>
            <pc:docMk/>
            <pc:sldMk cId="1293998307" sldId="311"/>
            <ac:spMk id="2" creationId="{E072A4B6-091B-46E6-62F8-D34017F9C5B0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4" creationId="{928DA829-EEB2-190A-9D42-1CF40BFE387E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8" creationId="{1AB18811-BA7E-9EA3-BF20-E3022FDD211A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10" creationId="{43F4AFDF-1413-7204-C97D-7E1C361781A9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13" creationId="{303894AB-ABFB-D36F-8317-7576F33D60E7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15" creationId="{3AA995C8-A212-F75E-74C4-51E9E59DBC69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0" creationId="{8700E63F-CAFC-0E70-A044-F3B0FA5C0B71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1" creationId="{0857D064-A248-32ED-F5BE-B45AD19E4938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3" creationId="{D52F975C-F0E4-DC0D-F0D2-1166D550B48F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5" creationId="{AEADA8A5-B0EE-9F94-A2D8-B32B03E33F46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6" creationId="{8B3E5939-812D-611C-80D3-BC66263BD47A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28" creationId="{8CBDDBCD-F1A0-1F75-C0EA-33AB834F8C21}"/>
          </ac:spMkLst>
        </pc:spChg>
        <pc:spChg chg="add del mod">
          <ac:chgData name="Andre Benham" userId="a0596b28-55f3-4811-a88b-20a86213edb8" providerId="ADAL" clId="{BA52C4D2-2D26-4F19-8D3D-FBBF10576F60}" dt="2025-01-29T15:17:20.615" v="124" actId="20577"/>
          <ac:spMkLst>
            <pc:docMk/>
            <pc:sldMk cId="1293998307" sldId="311"/>
            <ac:spMk id="32" creationId="{9409C4BE-F053-0B04-7B40-D9D6E3ACCE2C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40" creationId="{4FACE94F-6E9F-9428-ABCD-EF4FBAD020DF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42" creationId="{BEB89A79-0D53-80D2-50B1-FA7ACA4AAB5C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49" creationId="{932CC08D-5BA3-3B6C-C8A6-55B5E11CC52D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0" creationId="{3B36C86D-D115-0F60-5ED1-F2C509698F5E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1" creationId="{DFB01884-ACB6-6DE2-52DF-3BB4E9E3E82D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2" creationId="{7C53BD59-EAD2-08E5-0C51-30651D8B8441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3" creationId="{A615ADA8-5318-DC5F-3E58-8CEC351A1372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4" creationId="{653CC002-22CF-A1FC-D4F1-55B9B3763385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5" creationId="{9DF8DF31-9F97-80A6-E318-07AB23B556E5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6" creationId="{7A5A9047-1744-29B5-6AA1-E36E811C14A6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7" creationId="{B79FB939-8955-8543-6C84-A7BBE49F195B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59" creationId="{B78FB5C4-7F69-EAF8-5B03-6E050C93A85A}"/>
          </ac:spMkLst>
        </pc:spChg>
        <pc:spChg chg="del">
          <ac:chgData name="Andre Benham" userId="a0596b28-55f3-4811-a88b-20a86213edb8" providerId="ADAL" clId="{BA52C4D2-2D26-4F19-8D3D-FBBF10576F60}" dt="2025-01-29T15:16:18.042" v="25" actId="478"/>
          <ac:spMkLst>
            <pc:docMk/>
            <pc:sldMk cId="1293998307" sldId="311"/>
            <ac:spMk id="60" creationId="{4BD369B6-4333-8BE0-2B70-F94FC7C44232}"/>
          </ac:spMkLst>
        </pc:spChg>
        <pc:picChg chg="del">
          <ac:chgData name="Andre Benham" userId="a0596b28-55f3-4811-a88b-20a86213edb8" providerId="ADAL" clId="{BA52C4D2-2D26-4F19-8D3D-FBBF10576F60}" dt="2025-01-29T15:16:18.042" v="25" actId="478"/>
          <ac:picMkLst>
            <pc:docMk/>
            <pc:sldMk cId="1293998307" sldId="311"/>
            <ac:picMk id="5" creationId="{FE7EE7B3-CD77-1C25-2034-84A33C349B21}"/>
          </ac:picMkLst>
        </pc:picChg>
        <pc:picChg chg="add mod modCrop">
          <ac:chgData name="Andre Benham" userId="a0596b28-55f3-4811-a88b-20a86213edb8" providerId="ADAL" clId="{BA52C4D2-2D26-4F19-8D3D-FBBF10576F60}" dt="2025-01-29T15:17:30.902" v="126" actId="1076"/>
          <ac:picMkLst>
            <pc:docMk/>
            <pc:sldMk cId="1293998307" sldId="311"/>
            <ac:picMk id="6" creationId="{2BFE6423-15A5-650B-5BBF-236DDB71FE88}"/>
          </ac:picMkLst>
        </pc:picChg>
        <pc:picChg chg="del">
          <ac:chgData name="Andre Benham" userId="a0596b28-55f3-4811-a88b-20a86213edb8" providerId="ADAL" clId="{BA52C4D2-2D26-4F19-8D3D-FBBF10576F60}" dt="2025-01-29T15:16:18.042" v="25" actId="478"/>
          <ac:picMkLst>
            <pc:docMk/>
            <pc:sldMk cId="1293998307" sldId="311"/>
            <ac:picMk id="9" creationId="{F088BF00-F98C-6740-AD97-F68EC87F6A36}"/>
          </ac:picMkLst>
        </pc:picChg>
        <pc:picChg chg="del">
          <ac:chgData name="Andre Benham" userId="a0596b28-55f3-4811-a88b-20a86213edb8" providerId="ADAL" clId="{BA52C4D2-2D26-4F19-8D3D-FBBF10576F60}" dt="2025-01-29T15:16:18.042" v="25" actId="478"/>
          <ac:picMkLst>
            <pc:docMk/>
            <pc:sldMk cId="1293998307" sldId="311"/>
            <ac:picMk id="22" creationId="{83FC010A-A341-8B1A-ABF6-E9D5B2336BFD}"/>
          </ac:picMkLst>
        </pc:picChg>
      </pc:sldChg>
      <pc:sldChg chg="del">
        <pc:chgData name="Andre Benham" userId="a0596b28-55f3-4811-a88b-20a86213edb8" providerId="ADAL" clId="{BA52C4D2-2D26-4F19-8D3D-FBBF10576F60}" dt="2025-01-29T15:13:50.043" v="14" actId="47"/>
        <pc:sldMkLst>
          <pc:docMk/>
          <pc:sldMk cId="3079018017" sldId="311"/>
        </pc:sldMkLst>
      </pc:sldChg>
      <pc:sldChg chg="addSp modSp add mod ord">
        <pc:chgData name="Andre Benham" userId="a0596b28-55f3-4811-a88b-20a86213edb8" providerId="ADAL" clId="{BA52C4D2-2D26-4F19-8D3D-FBBF10576F60}" dt="2025-01-29T15:26:56.384" v="652" actId="6549"/>
        <pc:sldMkLst>
          <pc:docMk/>
          <pc:sldMk cId="2582449918" sldId="312"/>
        </pc:sldMkLst>
        <pc:spChg chg="add mod">
          <ac:chgData name="Andre Benham" userId="a0596b28-55f3-4811-a88b-20a86213edb8" providerId="ADAL" clId="{BA52C4D2-2D26-4F19-8D3D-FBBF10576F60}" dt="2025-01-29T15:26:27.802" v="647" actId="1035"/>
          <ac:spMkLst>
            <pc:docMk/>
            <pc:sldMk cId="2582449918" sldId="312"/>
            <ac:spMk id="2" creationId="{82CA8215-0A4C-8130-46EE-66995A088C73}"/>
          </ac:spMkLst>
        </pc:spChg>
        <pc:spChg chg="add mod">
          <ac:chgData name="Andre Benham" userId="a0596b28-55f3-4811-a88b-20a86213edb8" providerId="ADAL" clId="{BA52C4D2-2D26-4F19-8D3D-FBBF10576F60}" dt="2025-01-29T15:26:37.765" v="649" actId="403"/>
          <ac:spMkLst>
            <pc:docMk/>
            <pc:sldMk cId="2582449918" sldId="312"/>
            <ac:spMk id="3" creationId="{059B5A10-317F-FF99-536B-54754E77F35B}"/>
          </ac:spMkLst>
        </pc:spChg>
        <pc:spChg chg="mod">
          <ac:chgData name="Andre Benham" userId="a0596b28-55f3-4811-a88b-20a86213edb8" providerId="ADAL" clId="{BA52C4D2-2D26-4F19-8D3D-FBBF10576F60}" dt="2025-01-29T15:26:56.384" v="652" actId="6549"/>
          <ac:spMkLst>
            <pc:docMk/>
            <pc:sldMk cId="2582449918" sldId="312"/>
            <ac:spMk id="5" creationId="{F9A78F55-5156-CD48-58B9-E9EB484D1F15}"/>
          </ac:spMkLst>
        </pc:spChg>
        <pc:spChg chg="mod">
          <ac:chgData name="Andre Benham" userId="a0596b28-55f3-4811-a88b-20a86213edb8" providerId="ADAL" clId="{BA52C4D2-2D26-4F19-8D3D-FBBF10576F60}" dt="2025-01-29T15:26:16.724" v="627" actId="1076"/>
          <ac:spMkLst>
            <pc:docMk/>
            <pc:sldMk cId="2582449918" sldId="312"/>
            <ac:spMk id="7" creationId="{B3BC0743-F055-4632-EE18-34AED21BE9B6}"/>
          </ac:spMkLst>
        </pc:spChg>
        <pc:spChg chg="mod">
          <ac:chgData name="Andre Benham" userId="a0596b28-55f3-4811-a88b-20a86213edb8" providerId="ADAL" clId="{BA52C4D2-2D26-4F19-8D3D-FBBF10576F60}" dt="2025-01-29T15:26:27.802" v="647" actId="1035"/>
          <ac:spMkLst>
            <pc:docMk/>
            <pc:sldMk cId="2582449918" sldId="312"/>
            <ac:spMk id="8" creationId="{AA4F1CF5-BAAF-14AA-13E1-5B91C954F0B3}"/>
          </ac:spMkLst>
        </pc:spChg>
      </pc:sldChg>
      <pc:sldChg chg="del">
        <pc:chgData name="Andre Benham" userId="a0596b28-55f3-4811-a88b-20a86213edb8" providerId="ADAL" clId="{BA52C4D2-2D26-4F19-8D3D-FBBF10576F60}" dt="2025-01-29T15:11:51.834" v="4" actId="47"/>
        <pc:sldMkLst>
          <pc:docMk/>
          <pc:sldMk cId="2848819085" sldId="314"/>
        </pc:sldMkLst>
      </pc:sldChg>
      <pc:sldChg chg="del">
        <pc:chgData name="Andre Benham" userId="a0596b28-55f3-4811-a88b-20a86213edb8" providerId="ADAL" clId="{BA52C4D2-2D26-4F19-8D3D-FBBF10576F60}" dt="2025-01-29T15:13:41.797" v="13" actId="47"/>
        <pc:sldMkLst>
          <pc:docMk/>
          <pc:sldMk cId="544581651" sldId="315"/>
        </pc:sldMkLst>
      </pc:sldChg>
      <pc:sldChg chg="del">
        <pc:chgData name="Andre Benham" userId="a0596b28-55f3-4811-a88b-20a86213edb8" providerId="ADAL" clId="{BA52C4D2-2D26-4F19-8D3D-FBBF10576F60}" dt="2025-01-29T15:11:51.834" v="4" actId="47"/>
        <pc:sldMkLst>
          <pc:docMk/>
          <pc:sldMk cId="1180821197" sldId="317"/>
        </pc:sldMkLst>
      </pc:sldChg>
      <pc:sldChg chg="del">
        <pc:chgData name="Andre Benham" userId="a0596b28-55f3-4811-a88b-20a86213edb8" providerId="ADAL" clId="{BA52C4D2-2D26-4F19-8D3D-FBBF10576F60}" dt="2025-01-29T15:11:56.222" v="5" actId="47"/>
        <pc:sldMkLst>
          <pc:docMk/>
          <pc:sldMk cId="1545101515" sldId="318"/>
        </pc:sldMkLst>
      </pc:sldChg>
      <pc:sldChg chg="del">
        <pc:chgData name="Andre Benham" userId="a0596b28-55f3-4811-a88b-20a86213edb8" providerId="ADAL" clId="{BA52C4D2-2D26-4F19-8D3D-FBBF10576F60}" dt="2025-01-29T15:11:56.222" v="5" actId="47"/>
        <pc:sldMkLst>
          <pc:docMk/>
          <pc:sldMk cId="1172920080" sldId="319"/>
        </pc:sldMkLst>
      </pc:sldChg>
      <pc:sldChg chg="del">
        <pc:chgData name="Andre Benham" userId="a0596b28-55f3-4811-a88b-20a86213edb8" providerId="ADAL" clId="{BA52C4D2-2D26-4F19-8D3D-FBBF10576F60}" dt="2025-01-29T15:11:56.222" v="5" actId="47"/>
        <pc:sldMkLst>
          <pc:docMk/>
          <pc:sldMk cId="3435516179" sldId="320"/>
        </pc:sldMkLst>
      </pc:sldChg>
      <pc:sldChg chg="add modTransition setBg">
        <pc:chgData name="Andre Benham" userId="a0596b28-55f3-4811-a88b-20a86213edb8" providerId="ADAL" clId="{BA52C4D2-2D26-4F19-8D3D-FBBF10576F60}" dt="2025-01-29T15:24:25.352" v="623"/>
        <pc:sldMkLst>
          <pc:docMk/>
          <pc:sldMk cId="4102274536" sldId="326"/>
        </pc:sldMkLst>
      </pc:sldChg>
      <pc:sldChg chg="add">
        <pc:chgData name="Andre Benham" userId="a0596b28-55f3-4811-a88b-20a86213edb8" providerId="ADAL" clId="{BA52C4D2-2D26-4F19-8D3D-FBBF10576F60}" dt="2025-01-29T15:24:25.352" v="623"/>
        <pc:sldMkLst>
          <pc:docMk/>
          <pc:sldMk cId="1991179633" sldId="331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3684436880" sldId="332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650351615" sldId="333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1186322764" sldId="334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2363403922" sldId="340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1734675431" sldId="344"/>
        </pc:sldMkLst>
      </pc:sldChg>
      <pc:sldChg chg="add modTransition">
        <pc:chgData name="Andre Benham" userId="a0596b28-55f3-4811-a88b-20a86213edb8" providerId="ADAL" clId="{BA52C4D2-2D26-4F19-8D3D-FBBF10576F60}" dt="2025-01-29T15:24:25.352" v="623"/>
        <pc:sldMkLst>
          <pc:docMk/>
          <pc:sldMk cId="1445236913" sldId="3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6D5C9-46CE-4012-8C2E-8B435A37FB4A}" type="datetimeFigureOut">
              <a:rPr lang="en-US" smtClean="0"/>
              <a:pPr/>
              <a:t>1/29/2025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68B5F-D307-4135-93FD-44AEFFEFA4C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8B5F-D307-4135-93FD-44AEFFEFA4C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5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FB754-9CFB-24BE-554B-66AAAEB29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66957D-5140-3CFA-E6B2-C93C6FA00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77F55-291F-F31E-6F8B-C1A3405EB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06677-C413-2BE8-3479-22591119A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8B5F-D307-4135-93FD-44AEFFEFA4C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793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8B5F-D307-4135-93FD-44AEFFEFA4C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7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DC27B-9270-C069-6917-8A6547FB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C57B9-07DA-2B9D-215B-54E307361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DADD9-B1B8-00B6-5E1B-BAC088EFD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863D-F9EC-D516-EB27-47C808E51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68B5F-D307-4135-93FD-44AEFFEFA4C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43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5367363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996272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 ‘Format/Send to back’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Content (Yellow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63553"/>
            <a:ext cx="8208000" cy="5364000"/>
          </a:xfrm>
        </p:spPr>
        <p:txBody>
          <a:bodyPr/>
          <a:lstStyle>
            <a:lvl1pPr marL="900000" indent="0">
              <a:lnSpc>
                <a:spcPts val="3800"/>
              </a:lnSpc>
              <a:spcAft>
                <a:spcPts val="600"/>
              </a:spcAft>
              <a:defRPr sz="3200" b="1">
                <a:latin typeface="Century Gothic" panose="020B0502020202020204" pitchFamily="34" charset="0"/>
              </a:defRPr>
            </a:lvl1pPr>
            <a:lvl2pPr marL="900000" indent="0">
              <a:lnSpc>
                <a:spcPct val="100000"/>
              </a:lnSpc>
              <a:buNone/>
              <a:defRPr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noProof="0"/>
              <a:t>Insert large text quotation here.”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8AF67-736E-4A0D-BECF-456F52D14052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02194" y="4598533"/>
            <a:ext cx="1190625" cy="1438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39CB0-52AD-47C0-8DC6-895F95CF3B08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061" y="111309"/>
            <a:ext cx="1190625" cy="1438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202" y="4629600"/>
            <a:ext cx="5904000" cy="1728000"/>
          </a:xfrm>
        </p:spPr>
        <p:txBody>
          <a:bodyPr anchor="b" anchorCtr="0"/>
          <a:lstStyle>
            <a:lvl1pPr algn="l">
              <a:defRPr sz="32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noProof="0"/>
              <a:t>Click to enter headline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202" y="4626000"/>
            <a:ext cx="5904000" cy="1728000"/>
          </a:xfrm>
        </p:spPr>
        <p:txBody>
          <a:bodyPr anchor="b" anchorCtr="0"/>
          <a:lstStyle>
            <a:lvl1pPr algn="l"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noProof="0"/>
              <a:t>Click to enter headline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31 HWE Brand project - PPT template - Slide 1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5630" y="492660"/>
            <a:ext cx="4143375" cy="4357687"/>
          </a:xfrm>
        </p:spPr>
        <p:txBody>
          <a:bodyPr/>
          <a:lstStyle>
            <a:lvl1pPr>
              <a:spcAft>
                <a:spcPts val="600"/>
              </a:spcAft>
              <a:defRPr sz="2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0" indent="0">
              <a:lnSpc>
                <a:spcPts val="1700"/>
              </a:lnSpc>
              <a:spcAft>
                <a:spcPts val="1000"/>
              </a:spcAft>
              <a:buNone/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0" indent="0" defTabSz="900000">
              <a:lnSpc>
                <a:spcPts val="1800"/>
              </a:lnSpc>
              <a:spcAft>
                <a:spcPts val="600"/>
              </a:spcAft>
              <a:buNone/>
              <a:tabLst>
                <a:tab pos="216000" algn="l"/>
              </a:tabLst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11" name="Picture 10" descr="P1038 HWE Local Healthwatch AR templates_v7 For Peter_1.jpg"/>
          <p:cNvPicPr>
            <a:picLocks noChangeAspect="1"/>
          </p:cNvPicPr>
          <p:nvPr userDrawn="1"/>
        </p:nvPicPr>
        <p:blipFill>
          <a:blip r:embed="rId3" cstate="print"/>
          <a:srcRect l="5208" t="27907" r="91667" b="68018"/>
          <a:stretch>
            <a:fillRect/>
          </a:stretch>
        </p:blipFill>
        <p:spPr>
          <a:xfrm>
            <a:off x="493033" y="3357022"/>
            <a:ext cx="292753" cy="540000"/>
          </a:xfrm>
          <a:prstGeom prst="rect">
            <a:avLst/>
          </a:prstGeom>
        </p:spPr>
      </p:pic>
      <p:pic>
        <p:nvPicPr>
          <p:cNvPr id="12" name="Picture 11" descr="Healthwatch-logo_RG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880317" y="5920472"/>
            <a:ext cx="3024000" cy="8282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31 HWE Brand project - PPT template - Slide 1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55630" y="492660"/>
            <a:ext cx="4143375" cy="4357687"/>
          </a:xfrm>
        </p:spPr>
        <p:txBody>
          <a:bodyPr/>
          <a:lstStyle>
            <a:lvl1pPr>
              <a:spcAft>
                <a:spcPts val="600"/>
              </a:spcAft>
              <a:defRPr sz="28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0" indent="0">
              <a:lnSpc>
                <a:spcPts val="1700"/>
              </a:lnSpc>
              <a:spcAft>
                <a:spcPts val="1000"/>
              </a:spcAft>
              <a:buNone/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0" indent="0" defTabSz="900000">
              <a:lnSpc>
                <a:spcPts val="1800"/>
              </a:lnSpc>
              <a:spcAft>
                <a:spcPts val="600"/>
              </a:spcAft>
              <a:buNone/>
              <a:tabLst>
                <a:tab pos="216000" algn="l"/>
              </a:tabLst>
              <a:defRPr sz="14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5" name="Picture 4" descr="Healthwatch-logo_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880317" y="5920472"/>
            <a:ext cx="3024000" cy="828283"/>
          </a:xfrm>
          <a:prstGeom prst="rect">
            <a:avLst/>
          </a:prstGeom>
        </p:spPr>
      </p:pic>
      <p:pic>
        <p:nvPicPr>
          <p:cNvPr id="9" name="Picture 8" descr="P1031 HWE Brand projecy - PPT template_AW_14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60332" y="3349096"/>
            <a:ext cx="172253" cy="50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4794789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369995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32" y="0"/>
            <a:ext cx="9144000" cy="6858000"/>
          </a:xfrm>
        </p:spPr>
        <p:txBody>
          <a:bodyPr anchor="ctr" anchorCtr="0"/>
          <a:lstStyle>
            <a:lvl1pPr algn="ctr">
              <a:defRPr baseline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photo, then select</a:t>
            </a:r>
            <a:br>
              <a:rPr lang="en-GB"/>
            </a:br>
            <a:r>
              <a:rPr lang="en-GB"/>
              <a:t>‘Format/Send to back’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400" y="4794789"/>
            <a:ext cx="7740000" cy="612000"/>
          </a:xfrm>
        </p:spPr>
        <p:txBody>
          <a:bodyPr/>
          <a:lstStyle>
            <a:lvl1pPr algn="l">
              <a:defRPr sz="3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559" y="5369995"/>
            <a:ext cx="7740000" cy="612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sz="2000" b="1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075264"/>
            <a:ext cx="8143875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mall Photo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58" y="617525"/>
            <a:ext cx="4736142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058" y="1642535"/>
            <a:ext cx="4736142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29058" y="1075264"/>
            <a:ext cx="4672017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49261" y="705907"/>
            <a:ext cx="3096000" cy="3636000"/>
          </a:xfrm>
        </p:spPr>
        <p:txBody>
          <a:bodyPr anchor="ctr" anchorCtr="0"/>
          <a:lstStyle>
            <a:lvl1pPr algn="ctr"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b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1642535"/>
            <a:ext cx="3878886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75264"/>
            <a:ext cx="8208000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/>
          </p:nvPr>
        </p:nvSpPr>
        <p:spPr>
          <a:xfrm>
            <a:off x="428625" y="1714500"/>
            <a:ext cx="3996000" cy="421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314" y="1642535"/>
            <a:ext cx="3878886" cy="439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1075264"/>
            <a:ext cx="8208000" cy="28575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4"/>
          </p:nvPr>
        </p:nvSpPr>
        <p:spPr>
          <a:xfrm>
            <a:off x="428625" y="1714500"/>
            <a:ext cx="3996000" cy="4212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19203"/>
            <a:ext cx="8208000" cy="324000"/>
          </a:xfrm>
        </p:spPr>
        <p:txBody>
          <a:bodyPr/>
          <a:lstStyle>
            <a:lvl1pPr>
              <a:defRPr sz="1800" b="1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en-GB" noProof="0"/>
              <a:t>Click to add subheading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449259" y="1650388"/>
            <a:ext cx="8316000" cy="4320000"/>
          </a:xfrm>
        </p:spPr>
        <p:txBody>
          <a:bodyPr anchor="ctr" anchorCtr="0"/>
          <a:lstStyle>
            <a:lvl1pPr algn="ctr"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/>
              <a:t>Insert photo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Content (Blue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31 HWE Brand project - PPT template -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095239"/>
            <a:ext cx="9144000" cy="7627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663553"/>
            <a:ext cx="8208000" cy="5364000"/>
          </a:xfrm>
        </p:spPr>
        <p:txBody>
          <a:bodyPr/>
          <a:lstStyle>
            <a:lvl1pPr marL="898525" indent="-1588">
              <a:lnSpc>
                <a:spcPts val="3800"/>
              </a:lnSpc>
              <a:spcAft>
                <a:spcPts val="600"/>
              </a:spcAft>
              <a:defRPr sz="3200" b="1">
                <a:latin typeface="Century Gothic" panose="020B0502020202020204" pitchFamily="34" charset="0"/>
              </a:defRPr>
            </a:lvl1pPr>
            <a:lvl2pPr marL="900000" indent="0">
              <a:lnSpc>
                <a:spcPct val="100000"/>
              </a:lnSpc>
              <a:buNone/>
              <a:defRPr b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noProof="0"/>
              <a:t>Insert large text quotation here.”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37F6F-9517-4DF4-AD6D-8921C4078EFE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5061" y="111309"/>
            <a:ext cx="1190625" cy="1438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FE119-15B9-4571-8DDF-86D7CA61B532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02194" y="4581265"/>
            <a:ext cx="1190625" cy="14382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17525"/>
            <a:ext cx="82080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add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42535"/>
            <a:ext cx="8208000" cy="43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264" y="6328855"/>
            <a:ext cx="1774844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300"/>
              </a:lnSpc>
              <a:defRPr sz="1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Presentation Title Name      XX-XX Month Year Location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507" y="6339416"/>
            <a:ext cx="54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9295DF58-4118-4551-8C61-1A7ED177FA2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3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56" r:id="rId11"/>
    <p:sldLayoutId id="2147483657" r:id="rId12"/>
    <p:sldLayoutId id="2147483658" r:id="rId13"/>
    <p:sldLayoutId id="2147483659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44000" indent="-144000" algn="l" defTabSz="914400" rtl="0" eaLnBrk="1" latinLnBrk="0" hangingPunct="1">
        <a:lnSpc>
          <a:spcPts val="2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44000" algn="l" defTabSz="914400" rtl="0" eaLnBrk="1" latinLnBrk="0" hangingPunct="1">
        <a:lnSpc>
          <a:spcPts val="2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A person smiling at a person&#10;&#10;Description automatically generated">
            <a:extLst>
              <a:ext uri="{FF2B5EF4-FFF2-40B4-BE49-F238E27FC236}">
                <a16:creationId xmlns:a16="http://schemas.microsoft.com/office/drawing/2014/main" id="{EFC212D1-07E6-1C0D-B0E3-DF0FB48C7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-32" y="1069448"/>
            <a:ext cx="9144000" cy="6096000"/>
          </a:xfrm>
        </p:spPr>
      </p:pic>
      <p:pic>
        <p:nvPicPr>
          <p:cNvPr id="6" name="Picture 5" descr="P1031 HWE Brand project - PPT template - Slide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1" y="0"/>
            <a:ext cx="9144000" cy="6858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069081" y="333454"/>
            <a:ext cx="4511502" cy="1005819"/>
          </a:xfrm>
        </p:spPr>
        <p:txBody>
          <a:bodyPr/>
          <a:lstStyle/>
          <a:p>
            <a:pPr algn="ctr"/>
            <a:r>
              <a:rPr lang="en-US" sz="4000" dirty="0"/>
              <a:t>Healthwatch and Volunteering</a:t>
            </a:r>
          </a:p>
        </p:txBody>
      </p:sp>
      <p:pic>
        <p:nvPicPr>
          <p:cNvPr id="12" name="Picture 11" descr="Healthwatch-logo_RGB.png">
            <a:extLst>
              <a:ext uri="{FF2B5EF4-FFF2-40B4-BE49-F238E27FC236}">
                <a16:creationId xmlns:a16="http://schemas.microsoft.com/office/drawing/2014/main" id="{F4320F71-F42E-DD38-60E6-F4531E8F6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47" t="23404" r="3216" b="17460"/>
          <a:stretch/>
        </p:blipFill>
        <p:spPr>
          <a:xfrm>
            <a:off x="284473" y="333454"/>
            <a:ext cx="2702172" cy="4620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1BE497B-8EAA-176B-B33C-0614456888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031" b="1031"/>
          <a:stretch/>
        </p:blipFill>
        <p:spPr/>
      </p:pic>
      <p:pic>
        <p:nvPicPr>
          <p:cNvPr id="3" name="Picture 2" descr="P1031 HWE Brand project - PPT template - Slide 1.png">
            <a:extLst>
              <a:ext uri="{FF2B5EF4-FFF2-40B4-BE49-F238E27FC236}">
                <a16:creationId xmlns:a16="http://schemas.microsoft.com/office/drawing/2014/main" id="{7E8ADBED-8EF4-B71D-7724-0E6F43D208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ED9B6-53A7-1BD9-B79C-A114D84A0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136" y="5438187"/>
            <a:ext cx="7740000" cy="612000"/>
          </a:xfrm>
        </p:spPr>
        <p:txBody>
          <a:bodyPr/>
          <a:lstStyle/>
          <a:p>
            <a:r>
              <a:rPr lang="en-US" dirty="0"/>
              <a:t>Our Volunteers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6CB6F91-B40B-1954-2A41-60FBF1BBB5BC}"/>
              </a:ext>
            </a:extLst>
          </p:cNvPr>
          <p:cNvSpPr txBox="1">
            <a:spLocks/>
          </p:cNvSpPr>
          <p:nvPr/>
        </p:nvSpPr>
        <p:spPr>
          <a:xfrm>
            <a:off x="366136" y="6203970"/>
            <a:ext cx="4563514" cy="3709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Sheila Burridge – Volunteer Officer</a:t>
            </a: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0130C-FFE2-9077-B2BB-AAD91080F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6050187"/>
            <a:ext cx="2692992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80" y="389054"/>
            <a:ext cx="8106095" cy="468000"/>
          </a:xfrm>
        </p:spPr>
        <p:txBody>
          <a:bodyPr/>
          <a:lstStyle/>
          <a:p>
            <a:r>
              <a:rPr lang="en-US" dirty="0">
                <a:latin typeface="+mj-lt"/>
              </a:rPr>
              <a:t>We are fortunate to have a team of volunteers who help us carry out our work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124745"/>
            <a:ext cx="2736304" cy="2448272"/>
          </a:xfrm>
        </p:spPr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9" name="Picture Placeholder 8" descr="A person and person holding bags&#10;&#10;Description automatically generated">
            <a:extLst>
              <a:ext uri="{FF2B5EF4-FFF2-40B4-BE49-F238E27FC236}">
                <a16:creationId xmlns:a16="http://schemas.microsoft.com/office/drawing/2014/main" id="{352B954E-B015-2C06-C578-B73F6E9CF83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19971" r="6412" b="20282"/>
          <a:stretch/>
        </p:blipFill>
        <p:spPr>
          <a:xfrm>
            <a:off x="498080" y="2050456"/>
            <a:ext cx="2405758" cy="345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3120AF65-CE09-B746-E74F-5F70BD313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r="2535"/>
          <a:stretch/>
        </p:blipFill>
        <p:spPr>
          <a:xfrm>
            <a:off x="3160563" y="2050455"/>
            <a:ext cx="5562166" cy="3455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991C60A-8DBA-2EBA-1414-01EFA7CC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443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FCFFF-57B4-802A-DA94-9F2C314BD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10A9E-3126-9B6E-F2C3-F1DEA5FB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85130"/>
            <a:ext cx="8106095" cy="468000"/>
          </a:xfrm>
        </p:spPr>
        <p:txBody>
          <a:bodyPr/>
          <a:lstStyle/>
          <a:p>
            <a:r>
              <a:rPr lang="en-US" dirty="0">
                <a:latin typeface="+mj-lt"/>
              </a:rPr>
              <a:t>Our volunteers are an integral part of all we do 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EE14D-CA1F-782D-8265-8194E1DA3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124745"/>
            <a:ext cx="2736304" cy="2448272"/>
          </a:xfrm>
        </p:spPr>
        <p:txBody>
          <a:bodyPr/>
          <a:lstStyle/>
          <a:p>
            <a:endParaRPr lang="en-GB" dirty="0">
              <a:latin typeface="Century Gothic" panose="020B0502020202020204" pitchFamily="34" charset="0"/>
            </a:endParaRPr>
          </a:p>
          <a:p>
            <a:pPr marL="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84E36-8261-1CC1-84AC-EC2E37EA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5B6C0D-6DB6-8ED3-77EF-D9D0FF77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  <p:pic>
        <p:nvPicPr>
          <p:cNvPr id="12" name="Picture Placeholder 11" descr="A couple of women posing for a photo">
            <a:extLst>
              <a:ext uri="{FF2B5EF4-FFF2-40B4-BE49-F238E27FC236}">
                <a16:creationId xmlns:a16="http://schemas.microsoft.com/office/drawing/2014/main" id="{28E5E9C1-0476-B908-BB8D-D855DBD91E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r="18068"/>
          <a:stretch>
            <a:fillRect/>
          </a:stretch>
        </p:blipFill>
        <p:spPr>
          <a:xfrm>
            <a:off x="5401507" y="2492895"/>
            <a:ext cx="3096000" cy="3515369"/>
          </a:xfrm>
        </p:spPr>
      </p:pic>
      <p:pic>
        <p:nvPicPr>
          <p:cNvPr id="14" name="Picture 13" descr="Women talking to each other">
            <a:extLst>
              <a:ext uri="{FF2B5EF4-FFF2-40B4-BE49-F238E27FC236}">
                <a16:creationId xmlns:a16="http://schemas.microsoft.com/office/drawing/2014/main" id="{05181DB6-0A95-7193-DDBE-5E1EF9CD4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68760"/>
            <a:ext cx="3312369" cy="2088232"/>
          </a:xfrm>
          <a:prstGeom prst="rect">
            <a:avLst/>
          </a:prstGeom>
        </p:spPr>
      </p:pic>
      <p:pic>
        <p:nvPicPr>
          <p:cNvPr id="18" name="Picture 17" descr="A couple of women standing next to a table">
            <a:extLst>
              <a:ext uri="{FF2B5EF4-FFF2-40B4-BE49-F238E27FC236}">
                <a16:creationId xmlns:a16="http://schemas.microsoft.com/office/drawing/2014/main" id="{0E9953C7-A160-80F6-5E1E-C030AA8A81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4" y="1350242"/>
            <a:ext cx="3463880" cy="4176464"/>
          </a:xfrm>
          <a:prstGeom prst="rect">
            <a:avLst/>
          </a:prstGeom>
        </p:spPr>
      </p:pic>
      <p:pic>
        <p:nvPicPr>
          <p:cNvPr id="22" name="Picture 21" descr="A group of people sitting in chairs talking">
            <a:extLst>
              <a:ext uri="{FF2B5EF4-FFF2-40B4-BE49-F238E27FC236}">
                <a16:creationId xmlns:a16="http://schemas.microsoft.com/office/drawing/2014/main" id="{6AA169F1-8A79-F780-6237-333934B1AE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23256"/>
          <a:stretch/>
        </p:blipFill>
        <p:spPr>
          <a:xfrm>
            <a:off x="2015716" y="3501007"/>
            <a:ext cx="381642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6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8708" y="1402730"/>
            <a:ext cx="4557027" cy="4330526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+mn-lt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Spoke to young people at fetes, fun days, and youth groups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Carried out visits to care homes and hospitals under our Enter and View work.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Took part in surveys</a:t>
            </a:r>
          </a:p>
          <a:p>
            <a:pPr marL="285750" indent="-285750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Supported a COPD singing group for people with respiratory issues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Helped to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publicise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our projects.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Took part in focus workshops e.g. at carers groups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14" name="Picture Placeholder 13" descr="A child standing next to a wheel of fortune">
            <a:extLst>
              <a:ext uri="{FF2B5EF4-FFF2-40B4-BE49-F238E27FC236}">
                <a16:creationId xmlns:a16="http://schemas.microsoft.com/office/drawing/2014/main" id="{490DFE5F-60BA-555E-B7B5-5456FECB1C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r="18587"/>
          <a:stretch>
            <a:fillRect/>
          </a:stretch>
        </p:blipFill>
        <p:spPr>
          <a:xfrm>
            <a:off x="461782" y="1629567"/>
            <a:ext cx="3258163" cy="3826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37C0749-FA7F-0335-4D85-250C354BADF4}"/>
              </a:ext>
            </a:extLst>
          </p:cNvPr>
          <p:cNvSpPr txBox="1">
            <a:spLocks/>
          </p:cNvSpPr>
          <p:nvPr/>
        </p:nvSpPr>
        <p:spPr>
          <a:xfrm>
            <a:off x="492569" y="607858"/>
            <a:ext cx="79550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What our volunteers do</a:t>
            </a:r>
            <a:b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2A173FE-45F1-A034-A247-8231B1E74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32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16" y="1868309"/>
            <a:ext cx="4633023" cy="3744682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They told us how people were struggling due to pharmacy closures in Glastonbury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We heard about GP access issues in West Somerset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And the difficulty getting ADHD medication in Bridgwater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Volunteers gave us personal case studies for our Dental Access report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And shared their experiences of caring for a family member with social workers at a community training session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endParaRPr lang="en-GB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76E723-9E41-6EBF-CF5B-FE7D1B7A95CA}"/>
              </a:ext>
            </a:extLst>
          </p:cNvPr>
          <p:cNvSpPr txBox="1">
            <a:spLocks/>
          </p:cNvSpPr>
          <p:nvPr/>
        </p:nvSpPr>
        <p:spPr>
          <a:xfrm>
            <a:off x="457197" y="516438"/>
            <a:ext cx="79550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Volunteers are our eyes and ears in their local community</a:t>
            </a:r>
            <a:b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6ADD2B9-F16A-3D09-4B7B-81210297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  <p:pic>
        <p:nvPicPr>
          <p:cNvPr id="11" name="Picture Placeholder 10" descr="A group of people standing in front of a tent">
            <a:extLst>
              <a:ext uri="{FF2B5EF4-FFF2-40B4-BE49-F238E27FC236}">
                <a16:creationId xmlns:a16="http://schemas.microsoft.com/office/drawing/2014/main" id="{C11AB138-CA1B-7649-7420-D0DB35B153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r="16461"/>
          <a:stretch>
            <a:fillRect/>
          </a:stretch>
        </p:blipFill>
        <p:spPr>
          <a:xfrm>
            <a:off x="395410" y="1818208"/>
            <a:ext cx="3095625" cy="3635375"/>
          </a:xfrm>
        </p:spPr>
      </p:pic>
    </p:spTree>
    <p:extLst>
      <p:ext uri="{BB962C8B-B14F-4D97-AF65-F5344CB8AC3E}">
        <p14:creationId xmlns:p14="http://schemas.microsoft.com/office/powerpoint/2010/main" val="65035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C06FB-3F4D-157F-D27D-305AC5EA0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960F3-2808-3CF0-3550-BE5B739FC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1716" y="1868309"/>
            <a:ext cx="4633023" cy="3540507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By speaking up about issues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Sharing stories from their communities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Encouraging their networks of family and friends to complete our surveys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Taking a lay person perspective when carrying out visits to services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Representing the public or patient voice when attending meetings on behalf of Healthwatch</a:t>
            </a:r>
            <a:endParaRPr lang="en-GB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B0691-C0BE-40FC-1061-63C8E7A4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D31E03-8C12-1EC3-4946-26AC2E5AC9BE}"/>
              </a:ext>
            </a:extLst>
          </p:cNvPr>
          <p:cNvSpPr txBox="1">
            <a:spLocks/>
          </p:cNvSpPr>
          <p:nvPr/>
        </p:nvSpPr>
        <p:spPr>
          <a:xfrm>
            <a:off x="457197" y="516438"/>
            <a:ext cx="79550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Volunteers feel they can make a difference</a:t>
            </a:r>
            <a:b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B3432C1-6598-DF1F-410B-E50CBD502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  <p:pic>
        <p:nvPicPr>
          <p:cNvPr id="20" name="Picture Placeholder 19" descr="A person showing a person something on a paper to a person">
            <a:extLst>
              <a:ext uri="{FF2B5EF4-FFF2-40B4-BE49-F238E27FC236}">
                <a16:creationId xmlns:a16="http://schemas.microsoft.com/office/drawing/2014/main" id="{CD6D1E6A-1ACB-0FF8-FB0F-B5EF2B15CD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660"/>
          <a:stretch>
            <a:fillRect/>
          </a:stretch>
        </p:blipFill>
        <p:spPr>
          <a:xfrm>
            <a:off x="435944" y="1772816"/>
            <a:ext cx="3096000" cy="3636000"/>
          </a:xfrm>
        </p:spPr>
      </p:pic>
    </p:spTree>
    <p:extLst>
      <p:ext uri="{BB962C8B-B14F-4D97-AF65-F5344CB8AC3E}">
        <p14:creationId xmlns:p14="http://schemas.microsoft.com/office/powerpoint/2010/main" val="1734675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30725-A90A-2D24-0555-F4299496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73004-1393-4494-CC74-D69DE06B0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4" y="1402730"/>
            <a:ext cx="3987711" cy="4330526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4C6B"/>
              </a:solidFill>
              <a:effectLst/>
              <a:uLnTx/>
              <a:uFillTx/>
              <a:latin typeface="+mn-lt"/>
              <a:ea typeface="+mn-ea"/>
              <a:cs typeface="Poppins" panose="000005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Attended a Men’s Health event in Glastonbury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Talked to carers at a carers assessment day</a:t>
            </a:r>
          </a:p>
          <a:p>
            <a:pPr marL="285750" indent="-285750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Carried out a GP surgery visit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Supported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us at a Diversity celebration day</a:t>
            </a:r>
          </a:p>
          <a:p>
            <a:pPr marL="285750" marR="0" lvl="0" indent="-28575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4C6B"/>
                </a:solidFill>
                <a:latin typeface="+mn-lt"/>
                <a:cs typeface="Poppins" panose="00000500000000000000" pitchFamily="2" charset="0"/>
              </a:rPr>
              <a:t>Chatted to people at a wellbeing/mental health hub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6B"/>
                </a:solidFill>
                <a:effectLst/>
                <a:uLnTx/>
                <a:uFillTx/>
                <a:latin typeface="+mn-lt"/>
                <a:ea typeface="+mn-ea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AA155-53E0-FA8D-D450-6C52A00E3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A28FDD-93DB-7CD4-FF2C-2685EEC40FFF}"/>
              </a:ext>
            </a:extLst>
          </p:cNvPr>
          <p:cNvSpPr txBox="1">
            <a:spLocks/>
          </p:cNvSpPr>
          <p:nvPr/>
        </p:nvSpPr>
        <p:spPr>
          <a:xfrm>
            <a:off x="492569" y="607858"/>
            <a:ext cx="7955031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Most recently our volunteers have:</a:t>
            </a:r>
            <a:br>
              <a:rPr lang="en-GB" sz="160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GB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3947AA7-57D7-E51D-DFF5-B41FFB4E1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  <p:pic>
        <p:nvPicPr>
          <p:cNvPr id="8" name="Picture Placeholder 7" descr="Two men sitting in chairs">
            <a:extLst>
              <a:ext uri="{FF2B5EF4-FFF2-40B4-BE49-F238E27FC236}">
                <a16:creationId xmlns:a16="http://schemas.microsoft.com/office/drawing/2014/main" id="{F76CF6B4-8B5C-5D02-875E-2A76D49E37A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 b="2460"/>
          <a:stretch>
            <a:fillRect/>
          </a:stretch>
        </p:blipFill>
        <p:spPr>
          <a:xfrm>
            <a:off x="124109" y="1075858"/>
            <a:ext cx="2719699" cy="3217238"/>
          </a:xfrm>
        </p:spPr>
      </p:pic>
      <p:pic>
        <p:nvPicPr>
          <p:cNvPr id="10" name="Picture 9" descr="A couple of men standing next to a table">
            <a:extLst>
              <a:ext uri="{FF2B5EF4-FFF2-40B4-BE49-F238E27FC236}">
                <a16:creationId xmlns:a16="http://schemas.microsoft.com/office/drawing/2014/main" id="{AB8D169D-06A6-03CD-1869-231666E1E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t="12673" r="25481" b="3954"/>
          <a:stretch/>
        </p:blipFill>
        <p:spPr>
          <a:xfrm>
            <a:off x="1843998" y="2780928"/>
            <a:ext cx="2719699" cy="330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0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091" y="1079885"/>
            <a:ext cx="6037416" cy="1231006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+mn-lt"/>
              </a:rPr>
              <a:t>Thank you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smtClean="0"/>
              <a:pPr/>
              <a:t>17</a:t>
            </a:fld>
            <a:endParaRPr lang="en-GB" noProof="0" dirty="0"/>
          </a:p>
        </p:txBody>
      </p:sp>
      <p:pic>
        <p:nvPicPr>
          <p:cNvPr id="11" name="Picture 10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90DC37C0-C594-87B8-6D76-2A2817DBE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3" y="585476"/>
            <a:ext cx="1876425" cy="1905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2A9345A-9EB4-8DD3-8C82-7527DE2543EE}"/>
              </a:ext>
            </a:extLst>
          </p:cNvPr>
          <p:cNvSpPr txBox="1">
            <a:spLocks/>
          </p:cNvSpPr>
          <p:nvPr/>
        </p:nvSpPr>
        <p:spPr>
          <a:xfrm>
            <a:off x="1331640" y="3614577"/>
            <a:ext cx="6629419" cy="12310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tx1"/>
                </a:solidFill>
                <a:latin typeface="+mn-lt"/>
              </a:rPr>
              <a:t>Any questions?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BD028C-8BBE-E7B2-FD68-E6E217C0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2835584" cy="360000"/>
          </a:xfrm>
        </p:spPr>
        <p:txBody>
          <a:bodyPr/>
          <a:lstStyle/>
          <a:p>
            <a:r>
              <a:rPr lang="en-US" sz="1000">
                <a:latin typeface="+mn-lt"/>
              </a:rPr>
              <a:t>Healthwatch volunteers</a:t>
            </a:r>
            <a:endParaRPr lang="en-GB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227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For more information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Healthwatch England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National Customer Service Centre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Citygate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Gallowgate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Newcastle upon Tyne</a:t>
            </a: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NE1 4PA</a:t>
            </a:r>
          </a:p>
          <a:p>
            <a:pPr lvl="2"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www.healthwatch.co.uk</a:t>
            </a:r>
          </a:p>
          <a:p>
            <a:pPr lvl="2"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t: 03000 683 000</a:t>
            </a:r>
          </a:p>
          <a:p>
            <a:pPr lvl="2"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e: enquiries@healthwatch.co.uk</a:t>
            </a:r>
          </a:p>
          <a:p>
            <a:pPr lvl="2">
              <a:spcAft>
                <a:spcPts val="600"/>
              </a:spcAft>
              <a:tabLst>
                <a:tab pos="216000" algn="l"/>
              </a:tabLst>
            </a:pPr>
            <a:r>
              <a:rPr lang="en-GB" dirty="0">
                <a:latin typeface="Century Gothic" panose="020B0502020202020204" pitchFamily="34" charset="0"/>
              </a:rPr>
              <a:t>	@HealthwatchE</a:t>
            </a:r>
          </a:p>
          <a:p>
            <a:pPr lvl="2">
              <a:spcAft>
                <a:spcPts val="600"/>
              </a:spcAft>
            </a:pPr>
            <a:r>
              <a:rPr lang="en-GB" dirty="0">
                <a:latin typeface="Century Gothic" panose="020B0502020202020204" pitchFamily="34" charset="0"/>
              </a:rPr>
              <a:t>	Facebook.com/</a:t>
            </a:r>
            <a:r>
              <a:rPr lang="en-GB" dirty="0" err="1">
                <a:latin typeface="Century Gothic" panose="020B0502020202020204" pitchFamily="34" charset="0"/>
              </a:rPr>
              <a:t>HealthwatchE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7293" y="758745"/>
            <a:ext cx="8208000" cy="468000"/>
          </a:xfrm>
        </p:spPr>
        <p:txBody>
          <a:bodyPr/>
          <a:lstStyle/>
          <a:p>
            <a:r>
              <a:rPr lang="en-GB" dirty="0">
                <a:latin typeface="Century Gothic"/>
              </a:rPr>
              <a:t>About Healthwatch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57292" y="1427846"/>
            <a:ext cx="7631953" cy="3372754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Century Gothic"/>
              </a:rPr>
              <a:t>Healthwatch is the health and social care champion. It is for anyone who uses health services or needs care, we want to hear about all experiences.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7292" y="3099816"/>
            <a:ext cx="7625468" cy="2478747"/>
          </a:xfrm>
        </p:spPr>
        <p:txBody>
          <a:bodyPr/>
          <a:lstStyle/>
          <a:p>
            <a:r>
              <a:rPr lang="en-US" sz="2000" dirty="0">
                <a:latin typeface="Century Gothic"/>
              </a:rPr>
              <a:t>Healthwatch England works nationally. </a:t>
            </a:r>
          </a:p>
          <a:p>
            <a:r>
              <a:rPr lang="en-US" sz="2000" dirty="0">
                <a:latin typeface="Century Gothic"/>
              </a:rPr>
              <a:t>Every local authority has a local Healthwatch. </a:t>
            </a:r>
            <a:endParaRPr lang="en-US" sz="2000" dirty="0"/>
          </a:p>
          <a:p>
            <a:r>
              <a:rPr lang="en-US" sz="2000" dirty="0">
                <a:latin typeface="Century Gothic"/>
              </a:rPr>
              <a:t>We have the power to </a:t>
            </a:r>
            <a:r>
              <a:rPr lang="en-GB" sz="2000" dirty="0">
                <a:latin typeface="Century Gothic"/>
              </a:rPr>
              <a:t>ensure that NHS and social care leaders listen to feedback and improve standards of care. We can also help people </a:t>
            </a:r>
            <a:r>
              <a:rPr lang="en-US" sz="2000" dirty="0">
                <a:latin typeface="Century Gothic"/>
              </a:rPr>
              <a:t>find reliable and trustworthy information and advice.</a:t>
            </a:r>
            <a:endParaRPr lang="en-US" sz="2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Healthwatch Volunteers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dirty="0" smtClean="0"/>
              <a:pPr/>
              <a:t>2</a:t>
            </a:fld>
            <a:endParaRPr lang="en-GB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0BA1CE9-F03C-5E18-EDEC-EA9EF295ECB8}"/>
              </a:ext>
            </a:extLst>
          </p:cNvPr>
          <p:cNvSpPr/>
          <p:nvPr/>
        </p:nvSpPr>
        <p:spPr>
          <a:xfrm>
            <a:off x="504640" y="2541559"/>
            <a:ext cx="8134719" cy="3353410"/>
          </a:xfrm>
          <a:prstGeom prst="rect">
            <a:avLst/>
          </a:prstGeom>
          <a:solidFill>
            <a:srgbClr val="E9F1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F3445-AC75-9AA9-E1EE-9B6296638795}"/>
              </a:ext>
            </a:extLst>
          </p:cNvPr>
          <p:cNvSpPr/>
          <p:nvPr/>
        </p:nvSpPr>
        <p:spPr>
          <a:xfrm>
            <a:off x="504640" y="349692"/>
            <a:ext cx="8134719" cy="800428"/>
          </a:xfrm>
          <a:prstGeom prst="rect">
            <a:avLst/>
          </a:prstGeom>
          <a:solidFill>
            <a:srgbClr val="E9F1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31227" y="2722238"/>
            <a:ext cx="2291270" cy="282649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000">
                <a:solidFill>
                  <a:srgbClr val="004C6B"/>
                </a:solidFill>
                <a:latin typeface="Century Gothic"/>
              </a:rPr>
              <a:t>Our values</a:t>
            </a:r>
            <a:endParaRPr lang="en-GB" sz="2000">
              <a:solidFill>
                <a:srgbClr val="004C6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867F7A-934C-FA14-A2B5-1D628DBBAFE2}"/>
              </a:ext>
            </a:extLst>
          </p:cNvPr>
          <p:cNvSpPr txBox="1"/>
          <p:nvPr/>
        </p:nvSpPr>
        <p:spPr>
          <a:xfrm>
            <a:off x="1427599" y="3011061"/>
            <a:ext cx="6806410" cy="2728042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sz="1600" b="1">
                <a:solidFill>
                  <a:srgbClr val="004C6B"/>
                </a:solidFill>
                <a:latin typeface="Century Gothic"/>
              </a:rPr>
              <a:t>Equity: </a:t>
            </a:r>
            <a:r>
              <a:rPr lang="en-GB" sz="1600">
                <a:solidFill>
                  <a:srgbClr val="004C6B"/>
                </a:solidFill>
                <a:latin typeface="Century Gothic"/>
              </a:rPr>
              <a:t>Working in an inclusive and compassionate way, with a strong link to the communities we serve, and empowering them.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sz="1600" b="1">
                <a:solidFill>
                  <a:srgbClr val="004C6B"/>
                </a:solidFill>
                <a:latin typeface="Century Gothic"/>
              </a:rPr>
              <a:t>Collaboration: </a:t>
            </a:r>
            <a:r>
              <a:rPr lang="en-GB" sz="1600">
                <a:solidFill>
                  <a:srgbClr val="004C6B"/>
                </a:solidFill>
                <a:latin typeface="Century Gothic"/>
              </a:rPr>
              <a:t>We will build relationships, internally and externally, communicating clearly and co-producing with partners to amplify our influence.</a:t>
            </a:r>
            <a:endParaRPr lang="en-GB" sz="160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sz="1600" b="1">
                <a:solidFill>
                  <a:srgbClr val="004C6B"/>
                </a:solidFill>
                <a:latin typeface="Century Gothic"/>
              </a:rPr>
              <a:t>Impact: </a:t>
            </a:r>
            <a:r>
              <a:rPr lang="en-GB" sz="1600">
                <a:solidFill>
                  <a:srgbClr val="004C6B"/>
                </a:solidFill>
                <a:latin typeface="Century Gothic"/>
              </a:rPr>
              <a:t>Our agenda will be driven by the public, being a purposeful, critical friend to decision-makers.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sz="1600" b="1">
                <a:solidFill>
                  <a:srgbClr val="004C6B"/>
                </a:solidFill>
                <a:latin typeface="Century Gothic"/>
              </a:rPr>
              <a:t>Truth: </a:t>
            </a:r>
            <a:r>
              <a:rPr lang="en-GB" sz="1600">
                <a:solidFill>
                  <a:srgbClr val="004C6B"/>
                </a:solidFill>
                <a:latin typeface="Century Gothic"/>
              </a:rPr>
              <a:t>Having integrity and honesty, speaking truth to power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GB" sz="1600" b="1">
                <a:solidFill>
                  <a:srgbClr val="004C6B"/>
                </a:solidFill>
                <a:latin typeface="Century Gothic"/>
              </a:rPr>
              <a:t>Independence: </a:t>
            </a:r>
            <a:r>
              <a:rPr lang="en-GB" sz="1600">
                <a:solidFill>
                  <a:srgbClr val="004C6B"/>
                </a:solidFill>
                <a:latin typeface="Century Gothic"/>
              </a:rPr>
              <a:t>Being ambitious about creating change for people and communities, being accountable to them and holding others to account</a:t>
            </a:r>
            <a:endParaRPr lang="en-GB" sz="1600" b="1">
              <a:solidFill>
                <a:srgbClr val="004C6B"/>
              </a:solidFill>
              <a:latin typeface="Century Gothic"/>
              <a:cs typeface="Poppin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1774844" cy="36000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>
                <a:latin typeface="Century Gothic"/>
              </a:rPr>
              <a:t>An introduction to Healthwatch</a:t>
            </a: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7507" y="6339416"/>
            <a:ext cx="540000" cy="21600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9295DF58-4118-4551-8C61-1A7ED177FA2D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A0B50FC-AA6E-803B-3DB4-E858B957B3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7" b="767"/>
          <a:stretch/>
        </p:blipFill>
        <p:spPr>
          <a:xfrm>
            <a:off x="694581" y="465307"/>
            <a:ext cx="571001" cy="562241"/>
          </a:xfrm>
          <a:prstGeom prst="rect">
            <a:avLst/>
          </a:prstGeom>
          <a:noFill/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C9EBFAD-5221-FEDD-48C5-27742F92BE20}"/>
              </a:ext>
            </a:extLst>
          </p:cNvPr>
          <p:cNvSpPr txBox="1">
            <a:spLocks/>
          </p:cNvSpPr>
          <p:nvPr/>
        </p:nvSpPr>
        <p:spPr>
          <a:xfrm>
            <a:off x="1430441" y="443354"/>
            <a:ext cx="6566316" cy="3003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>
                <a:solidFill>
                  <a:srgbClr val="004C6B"/>
                </a:solidFill>
                <a:latin typeface="Century Gothic"/>
              </a:rPr>
              <a:t>Our vision</a:t>
            </a:r>
            <a:endParaRPr lang="en-GB" sz="2000" b="0">
              <a:solidFill>
                <a:srgbClr val="004C6B"/>
              </a:solidFill>
            </a:endParaRPr>
          </a:p>
          <a:p>
            <a:r>
              <a:rPr lang="en-GB" sz="1600" b="0">
                <a:solidFill>
                  <a:srgbClr val="004C6B"/>
                </a:solidFill>
                <a:latin typeface="Century Gothic"/>
              </a:rPr>
              <a:t>To bring closer the day when everyone gets the care they need. </a:t>
            </a:r>
            <a:endParaRPr lang="en-GB" sz="1600" b="0">
              <a:solidFill>
                <a:srgbClr val="004C6B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550C9-217D-9F42-7D16-D25E60C7EAA3}"/>
              </a:ext>
            </a:extLst>
          </p:cNvPr>
          <p:cNvGrpSpPr/>
          <p:nvPr/>
        </p:nvGrpSpPr>
        <p:grpSpPr>
          <a:xfrm>
            <a:off x="504640" y="1286261"/>
            <a:ext cx="8134719" cy="1109346"/>
            <a:chOff x="504640" y="1335317"/>
            <a:chExt cx="8134719" cy="110934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D7DE56C-68D0-9453-B049-5130CB1B6511}"/>
                </a:ext>
              </a:extLst>
            </p:cNvPr>
            <p:cNvSpPr/>
            <p:nvPr/>
          </p:nvSpPr>
          <p:spPr>
            <a:xfrm>
              <a:off x="504640" y="1335317"/>
              <a:ext cx="8134719" cy="1109346"/>
            </a:xfrm>
            <a:prstGeom prst="rect">
              <a:avLst/>
            </a:prstGeom>
            <a:solidFill>
              <a:srgbClr val="E9F1C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itle 6">
              <a:extLst>
                <a:ext uri="{FF2B5EF4-FFF2-40B4-BE49-F238E27FC236}">
                  <a16:creationId xmlns:a16="http://schemas.microsoft.com/office/drawing/2014/main" id="{7D3B4F77-DFDA-113D-282B-26BA61565095}"/>
                </a:ext>
              </a:extLst>
            </p:cNvPr>
            <p:cNvSpPr txBox="1">
              <a:spLocks/>
            </p:cNvSpPr>
            <p:nvPr/>
          </p:nvSpPr>
          <p:spPr>
            <a:xfrm>
              <a:off x="1430442" y="1472660"/>
              <a:ext cx="6972324" cy="28265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1" kern="1200">
                  <a:solidFill>
                    <a:schemeClr val="accent1"/>
                  </a:solidFill>
                  <a:latin typeface="Century Gothic" panose="020B05020202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GB" sz="2000">
                  <a:solidFill>
                    <a:srgbClr val="004C6B"/>
                  </a:solidFill>
                  <a:latin typeface="Century Gothic"/>
                </a:rPr>
                <a:t>Our mission</a:t>
              </a:r>
              <a:endParaRPr lang="en-GB" sz="2000" b="0">
                <a:solidFill>
                  <a:srgbClr val="004C6B"/>
                </a:solidFill>
              </a:endParaRPr>
            </a:p>
            <a:p>
              <a:r>
                <a:rPr lang="en-GB" sz="1600" b="0">
                  <a:solidFill>
                    <a:srgbClr val="004C6B"/>
                  </a:solidFill>
                  <a:latin typeface="Century Gothic"/>
                </a:rPr>
                <a:t>To make sure that people's experiences help make health and care better.</a:t>
              </a:r>
              <a:r>
                <a:rPr lang="en-GB" sz="2000" b="0">
                  <a:solidFill>
                    <a:srgbClr val="004C6B"/>
                  </a:solidFill>
                  <a:latin typeface="Century Gothic"/>
                </a:rPr>
                <a:t> </a:t>
              </a:r>
              <a:endParaRPr lang="en-GB" sz="2000" b="0">
                <a:solidFill>
                  <a:srgbClr val="004C6B"/>
                </a:solidFill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4E36883E-5384-4070-26D0-31D1C7CC6D3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" t="-341" r="360" b="-8889"/>
            <a:stretch/>
          </p:blipFill>
          <p:spPr>
            <a:xfrm>
              <a:off x="697966" y="1612360"/>
              <a:ext cx="567621" cy="623703"/>
            </a:xfrm>
            <a:prstGeom prst="rect">
              <a:avLst/>
            </a:prstGeom>
            <a:noFill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82E087-786A-98C1-A410-01CB17771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9" b="2689"/>
          <a:stretch/>
        </p:blipFill>
        <p:spPr>
          <a:xfrm>
            <a:off x="697966" y="2722238"/>
            <a:ext cx="651808" cy="616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654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1347" y="352737"/>
            <a:ext cx="8123853" cy="4539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>
                <a:latin typeface="Century Gothic"/>
              </a:rPr>
              <a:t>Our people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1774844" cy="360000"/>
          </a:xfrm>
        </p:spPr>
        <p:txBody>
          <a:bodyPr anchor="t">
            <a:normAutofit/>
          </a:bodyPr>
          <a:lstStyle/>
          <a:p>
            <a:r>
              <a:rPr lang="en-GB">
                <a:latin typeface="Century Gothic"/>
              </a:rPr>
              <a:t>An introduction to</a:t>
            </a:r>
            <a:endParaRPr lang="en-GB" b="0">
              <a:latin typeface="Century Gothic"/>
            </a:endParaRPr>
          </a:p>
          <a:p>
            <a:r>
              <a:rPr lang="en-GB">
                <a:latin typeface="Century Gothic"/>
              </a:rPr>
              <a:t>Healthwatch</a:t>
            </a:r>
            <a:endParaRPr lang="en-GB" b="0">
              <a:latin typeface="Century Gothic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7507" y="6339416"/>
            <a:ext cx="540000" cy="216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295DF58-4118-4551-8C61-1A7ED177FA2D}" type="slidenum">
              <a:rPr lang="en-GB" noProof="0" smtClean="0"/>
              <a:pPr>
                <a:spcAft>
                  <a:spcPts val="600"/>
                </a:spcAft>
              </a:pPr>
              <a:t>4</a:t>
            </a:fld>
            <a:endParaRPr lang="en-GB" noProof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2B2C213-627D-ECE5-982B-A1F317B179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347" y="940813"/>
            <a:ext cx="8059728" cy="28575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  <a:latin typeface="Century Gothic"/>
              </a:rPr>
              <a:t>The Healthwatch network is present in every community.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7CFC81-B21A-9388-2BCA-22C45146F7CF}"/>
              </a:ext>
            </a:extLst>
          </p:cNvPr>
          <p:cNvSpPr/>
          <p:nvPr/>
        </p:nvSpPr>
        <p:spPr>
          <a:xfrm>
            <a:off x="513466" y="1435322"/>
            <a:ext cx="2173803" cy="4179312"/>
          </a:xfrm>
          <a:prstGeom prst="rect">
            <a:avLst/>
          </a:prstGeom>
          <a:solidFill>
            <a:srgbClr val="E5F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9DA4B-7DFA-4B13-D3AE-D6509AC50889}"/>
              </a:ext>
            </a:extLst>
          </p:cNvPr>
          <p:cNvSpPr txBox="1">
            <a:spLocks/>
          </p:cNvSpPr>
          <p:nvPr/>
        </p:nvSpPr>
        <p:spPr>
          <a:xfrm>
            <a:off x="996846" y="1576085"/>
            <a:ext cx="1264839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E73E97"/>
                </a:solidFill>
                <a:latin typeface="Century Gothic"/>
              </a:rPr>
              <a:t>Nationally</a:t>
            </a:r>
            <a:endParaRPr lang="en-US">
              <a:solidFill>
                <a:srgbClr val="E73E97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5058F4-2145-E70F-18B2-ADB02A10CAD0}"/>
              </a:ext>
            </a:extLst>
          </p:cNvPr>
          <p:cNvSpPr txBox="1">
            <a:spLocks/>
          </p:cNvSpPr>
          <p:nvPr/>
        </p:nvSpPr>
        <p:spPr>
          <a:xfrm>
            <a:off x="1326422" y="3616655"/>
            <a:ext cx="535563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>
                <a:solidFill>
                  <a:schemeClr val="tx1"/>
                </a:solidFill>
                <a:latin typeface="Century Gothic"/>
              </a:rPr>
              <a:t>37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9AAA2E-EED8-1AE9-DC2C-BDF0F132A4F3}"/>
              </a:ext>
            </a:extLst>
          </p:cNvPr>
          <p:cNvSpPr txBox="1">
            <a:spLocks/>
          </p:cNvSpPr>
          <p:nvPr/>
        </p:nvSpPr>
        <p:spPr>
          <a:xfrm>
            <a:off x="681293" y="4149587"/>
            <a:ext cx="1825820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>
                <a:solidFill>
                  <a:schemeClr val="tx1"/>
                </a:solidFill>
                <a:latin typeface="Century Gothic"/>
              </a:rPr>
              <a:t>staff work with the public, policymakers and partners to improve care</a:t>
            </a:r>
            <a:endParaRPr lang="en-US" sz="1600" b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233EE2-26A1-2231-5AFF-36F3219D2A03}"/>
              </a:ext>
            </a:extLst>
          </p:cNvPr>
          <p:cNvSpPr/>
          <p:nvPr/>
        </p:nvSpPr>
        <p:spPr>
          <a:xfrm>
            <a:off x="2884344" y="1435322"/>
            <a:ext cx="5790319" cy="4179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cs typeface="Poppin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7D4250A-3029-CFE9-6D14-BD19E7A42DDC}"/>
              </a:ext>
            </a:extLst>
          </p:cNvPr>
          <p:cNvSpPr txBox="1">
            <a:spLocks/>
          </p:cNvSpPr>
          <p:nvPr/>
        </p:nvSpPr>
        <p:spPr>
          <a:xfrm>
            <a:off x="3097142" y="1576085"/>
            <a:ext cx="4806035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E73E97"/>
                </a:solidFill>
                <a:latin typeface="Century Gothic"/>
              </a:rPr>
              <a:t>Locally across 153 services</a:t>
            </a:r>
            <a:endParaRPr lang="en-US">
              <a:solidFill>
                <a:srgbClr val="E73E97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9314325-623D-C6DE-1C49-FA818636530B}"/>
              </a:ext>
            </a:extLst>
          </p:cNvPr>
          <p:cNvSpPr txBox="1">
            <a:spLocks/>
          </p:cNvSpPr>
          <p:nvPr/>
        </p:nvSpPr>
        <p:spPr>
          <a:xfrm>
            <a:off x="3307510" y="2109016"/>
            <a:ext cx="865139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>
                <a:solidFill>
                  <a:schemeClr val="tx1"/>
                </a:solidFill>
                <a:latin typeface="Century Gothic"/>
              </a:rPr>
              <a:t>570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BD1519C-0BD6-AE33-FCBB-243B768DCA36}"/>
              </a:ext>
            </a:extLst>
          </p:cNvPr>
          <p:cNvSpPr txBox="1">
            <a:spLocks/>
          </p:cNvSpPr>
          <p:nvPr/>
        </p:nvSpPr>
        <p:spPr>
          <a:xfrm>
            <a:off x="4394411" y="2003832"/>
            <a:ext cx="3978586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latin typeface="Century Gothic"/>
              </a:rPr>
              <a:t>Full-time equivalent staff deliver the Healthwatch service for local communities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4B46592-FD02-BE83-B28B-7EAF3221D142}"/>
              </a:ext>
            </a:extLst>
          </p:cNvPr>
          <p:cNvSpPr txBox="1">
            <a:spLocks/>
          </p:cNvSpPr>
          <p:nvPr/>
        </p:nvSpPr>
        <p:spPr>
          <a:xfrm>
            <a:off x="3097142" y="3420310"/>
            <a:ext cx="1075507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solidFill>
                  <a:schemeClr val="tx1"/>
                </a:solidFill>
                <a:latin typeface="Century Gothic"/>
              </a:rPr>
              <a:t>3,997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ED4F120-CEBB-846A-A614-D0F26905AD05}"/>
              </a:ext>
            </a:extLst>
          </p:cNvPr>
          <p:cNvSpPr txBox="1">
            <a:spLocks/>
          </p:cNvSpPr>
          <p:nvPr/>
        </p:nvSpPr>
        <p:spPr>
          <a:xfrm>
            <a:off x="4394411" y="3181893"/>
            <a:ext cx="3978586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latin typeface="Century Gothic"/>
              </a:rPr>
              <a:t>Volunteers kindly give up their time to understand local people's views, provide advice and help improve services.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B5EB35-DD13-8D8C-7A1D-747F3BC03AC8}"/>
              </a:ext>
            </a:extLst>
          </p:cNvPr>
          <p:cNvSpPr txBox="1">
            <a:spLocks/>
          </p:cNvSpPr>
          <p:nvPr/>
        </p:nvSpPr>
        <p:spPr>
          <a:xfrm>
            <a:off x="3307511" y="4696542"/>
            <a:ext cx="865138" cy="2787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tx1"/>
                </a:solidFill>
              </a:rPr>
              <a:t>4.08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73BC290-E0E0-3310-32F1-9DE6453E98AB}"/>
              </a:ext>
            </a:extLst>
          </p:cNvPr>
          <p:cNvSpPr txBox="1">
            <a:spLocks/>
          </p:cNvSpPr>
          <p:nvPr/>
        </p:nvSpPr>
        <p:spPr>
          <a:xfrm>
            <a:off x="4394410" y="4640444"/>
            <a:ext cx="3978586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1"/>
                </a:solidFill>
                <a:latin typeface="Century Gothic"/>
              </a:rPr>
              <a:t>On average each local Healthwatch has four full-time equivalent staff.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9C0243CE-9007-740B-7CD8-41BE10C5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70" y="2111303"/>
            <a:ext cx="1368797" cy="1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7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1117" y="352737"/>
            <a:ext cx="8123853" cy="45397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>
                <a:latin typeface="Century Gothic"/>
              </a:rPr>
              <a:t>Our reach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68264" y="6328855"/>
            <a:ext cx="1774844" cy="360000"/>
          </a:xfrm>
        </p:spPr>
        <p:txBody>
          <a:bodyPr anchor="t">
            <a:normAutofit/>
          </a:bodyPr>
          <a:lstStyle/>
          <a:p>
            <a:r>
              <a:rPr lang="en-GB">
                <a:latin typeface="Century Gothic"/>
              </a:rPr>
              <a:t>An introduction to</a:t>
            </a:r>
            <a:endParaRPr lang="en-GB" b="0">
              <a:latin typeface="Century Gothic"/>
            </a:endParaRPr>
          </a:p>
          <a:p>
            <a:r>
              <a:rPr lang="en-GB">
                <a:latin typeface="Century Gothic"/>
              </a:rPr>
              <a:t>Healthwatch</a:t>
            </a:r>
            <a:endParaRPr lang="en-GB" b="0">
              <a:latin typeface="Century Gothic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7507" y="6339416"/>
            <a:ext cx="540000" cy="216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295DF58-4118-4551-8C61-1A7ED177FA2D}" type="slidenum">
              <a:rPr lang="en-GB" noProof="0" smtClean="0"/>
              <a:pPr>
                <a:spcAft>
                  <a:spcPts val="600"/>
                </a:spcAft>
              </a:pPr>
              <a:t>5</a:t>
            </a:fld>
            <a:endParaRPr lang="en-GB" noProof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2B2C213-627D-ECE5-982B-A1F317B179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117" y="931002"/>
            <a:ext cx="7971427" cy="5212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/>
              </a:rPr>
              <a:t>Last year one and a half million people with information, or to have their say on care.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7CFC81-B21A-9388-2BCA-22C45146F7CF}"/>
              </a:ext>
            </a:extLst>
          </p:cNvPr>
          <p:cNvSpPr/>
          <p:nvPr/>
        </p:nvSpPr>
        <p:spPr>
          <a:xfrm>
            <a:off x="504641" y="1585368"/>
            <a:ext cx="8125891" cy="1921362"/>
          </a:xfrm>
          <a:prstGeom prst="rect">
            <a:avLst/>
          </a:prstGeom>
          <a:solidFill>
            <a:srgbClr val="E9F1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C9DA4B-7DFA-4B13-D3AE-D6509AC50889}"/>
              </a:ext>
            </a:extLst>
          </p:cNvPr>
          <p:cNvSpPr txBox="1">
            <a:spLocks/>
          </p:cNvSpPr>
          <p:nvPr/>
        </p:nvSpPr>
        <p:spPr>
          <a:xfrm>
            <a:off x="748032" y="1733143"/>
            <a:ext cx="1264839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4C6B"/>
                </a:solidFill>
                <a:latin typeface="Century Gothic"/>
              </a:rPr>
              <a:t>Nationally</a:t>
            </a:r>
            <a:endParaRPr lang="en-US">
              <a:solidFill>
                <a:srgbClr val="004C6B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D5058F4-2145-E70F-18B2-ADB02A10CAD0}"/>
              </a:ext>
            </a:extLst>
          </p:cNvPr>
          <p:cNvSpPr txBox="1">
            <a:spLocks/>
          </p:cNvSpPr>
          <p:nvPr/>
        </p:nvSpPr>
        <p:spPr>
          <a:xfrm>
            <a:off x="2325760" y="2090634"/>
            <a:ext cx="1536221" cy="4364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entury Gothic"/>
                <a:cs typeface="Poppins"/>
              </a:rPr>
              <a:t>219,761</a:t>
            </a:r>
            <a:endParaRPr lang="en-US" sz="3200" dirty="0">
              <a:solidFill>
                <a:schemeClr val="tx1"/>
              </a:solidFill>
              <a:cs typeface="Poppin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E9AAA2E-EED8-1AE9-DC2C-BDF0F132A4F3}"/>
              </a:ext>
            </a:extLst>
          </p:cNvPr>
          <p:cNvSpPr txBox="1">
            <a:spLocks/>
          </p:cNvSpPr>
          <p:nvPr/>
        </p:nvSpPr>
        <p:spPr>
          <a:xfrm>
            <a:off x="4050161" y="2110829"/>
            <a:ext cx="4157062" cy="257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solidFill>
                  <a:schemeClr val="tx1"/>
                </a:solidFill>
                <a:latin typeface="Century Gothic"/>
              </a:rPr>
              <a:t>People used our service for clear information and advice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CB5EB35-DD13-8D8C-7A1D-747F3BC03AC8}"/>
              </a:ext>
            </a:extLst>
          </p:cNvPr>
          <p:cNvSpPr txBox="1">
            <a:spLocks/>
          </p:cNvSpPr>
          <p:nvPr/>
        </p:nvSpPr>
        <p:spPr>
          <a:xfrm>
            <a:off x="7951445" y="4951177"/>
            <a:ext cx="227023" cy="2787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23" name="Picture 23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C0243CE-9007-740B-7CD8-41BE10C51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19" y="2113015"/>
            <a:ext cx="1133088" cy="1123276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11923E5-0F2B-7B17-7862-9FBB45E856A3}"/>
              </a:ext>
            </a:extLst>
          </p:cNvPr>
          <p:cNvSpPr txBox="1">
            <a:spLocks/>
          </p:cNvSpPr>
          <p:nvPr/>
        </p:nvSpPr>
        <p:spPr>
          <a:xfrm>
            <a:off x="2322828" y="2658934"/>
            <a:ext cx="1536221" cy="4916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>
                <a:solidFill>
                  <a:schemeClr val="tx1"/>
                </a:solidFill>
                <a:latin typeface="Century Gothic"/>
              </a:rPr>
              <a:t>13,505</a:t>
            </a:r>
            <a:endParaRPr lang="en-US">
              <a:solidFill>
                <a:schemeClr val="tx1"/>
              </a:solidFill>
            </a:endParaRPr>
          </a:p>
          <a:p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11B2470-B6D8-60D4-E829-C6A0D64A4AD0}"/>
              </a:ext>
            </a:extLst>
          </p:cNvPr>
          <p:cNvSpPr txBox="1">
            <a:spLocks/>
          </p:cNvSpPr>
          <p:nvPr/>
        </p:nvSpPr>
        <p:spPr>
          <a:xfrm>
            <a:off x="4048238" y="2738712"/>
            <a:ext cx="3618660" cy="2138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solidFill>
                  <a:schemeClr val="tx1"/>
                </a:solidFill>
                <a:latin typeface="Century Gothic"/>
              </a:rPr>
              <a:t>People shared their experiences of care</a:t>
            </a: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C8B9C6-A53E-47BB-17B2-832EEDB62E5B}"/>
              </a:ext>
            </a:extLst>
          </p:cNvPr>
          <p:cNvSpPr/>
          <p:nvPr/>
        </p:nvSpPr>
        <p:spPr>
          <a:xfrm>
            <a:off x="504640" y="3759415"/>
            <a:ext cx="8125892" cy="1921362"/>
          </a:xfrm>
          <a:prstGeom prst="rect">
            <a:avLst/>
          </a:prstGeom>
          <a:solidFill>
            <a:srgbClr val="E9F1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146040-FAB0-67F8-7991-9887FDEFDA19}"/>
              </a:ext>
            </a:extLst>
          </p:cNvPr>
          <p:cNvSpPr txBox="1">
            <a:spLocks/>
          </p:cNvSpPr>
          <p:nvPr/>
        </p:nvSpPr>
        <p:spPr>
          <a:xfrm>
            <a:off x="658930" y="3937297"/>
            <a:ext cx="1264839" cy="285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4C6B"/>
                </a:solidFill>
                <a:latin typeface="Century Gothic"/>
              </a:rPr>
              <a:t>Locally</a:t>
            </a:r>
            <a:endParaRPr lang="en-US">
              <a:solidFill>
                <a:srgbClr val="004C6B"/>
              </a:solidFill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6A2D9D2-1AB3-B115-BAF6-E0E23508674B}"/>
              </a:ext>
            </a:extLst>
          </p:cNvPr>
          <p:cNvSpPr txBox="1">
            <a:spLocks/>
          </p:cNvSpPr>
          <p:nvPr/>
        </p:nvSpPr>
        <p:spPr>
          <a:xfrm>
            <a:off x="1923769" y="4169443"/>
            <a:ext cx="1932110" cy="504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>
                <a:solidFill>
                  <a:schemeClr val="tx1"/>
                </a:solidFill>
                <a:latin typeface="Century Gothic"/>
              </a:rPr>
              <a:t>929,544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EE6D9E7-DFBD-44BF-F126-B8F8073B6E55}"/>
              </a:ext>
            </a:extLst>
          </p:cNvPr>
          <p:cNvSpPr txBox="1">
            <a:spLocks/>
          </p:cNvSpPr>
          <p:nvPr/>
        </p:nvSpPr>
        <p:spPr>
          <a:xfrm>
            <a:off x="4120933" y="4215974"/>
            <a:ext cx="4153894" cy="2104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solidFill>
                  <a:schemeClr val="tx1"/>
                </a:solidFill>
                <a:latin typeface="Century Gothic"/>
              </a:rPr>
              <a:t>People used our service for clear information and advice</a:t>
            </a:r>
            <a:endParaRPr lang="en-US" sz="1400" b="0">
              <a:solidFill>
                <a:schemeClr val="tx1"/>
              </a:solidFill>
            </a:endParaRPr>
          </a:p>
        </p:txBody>
      </p:sp>
      <p:pic>
        <p:nvPicPr>
          <p:cNvPr id="28" name="Picture 23" descr="Icon&#10;&#10;Description automatically generated">
            <a:extLst>
              <a:ext uri="{FF2B5EF4-FFF2-40B4-BE49-F238E27FC236}">
                <a16:creationId xmlns:a16="http://schemas.microsoft.com/office/drawing/2014/main" id="{468439B5-C139-9A01-1B91-9A589D7F8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04" y="4356326"/>
            <a:ext cx="923153" cy="923153"/>
          </a:xfrm>
          <a:prstGeom prst="rect">
            <a:avLst/>
          </a:prstGeom>
        </p:spPr>
      </p:pic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D04A8B47-0BA5-CAA4-55AE-664340775BBE}"/>
              </a:ext>
            </a:extLst>
          </p:cNvPr>
          <p:cNvSpPr txBox="1">
            <a:spLocks/>
          </p:cNvSpPr>
          <p:nvPr/>
        </p:nvSpPr>
        <p:spPr>
          <a:xfrm>
            <a:off x="2007922" y="4857787"/>
            <a:ext cx="1846144" cy="455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>
                <a:solidFill>
                  <a:schemeClr val="tx1"/>
                </a:solidFill>
                <a:latin typeface="Century Gothic"/>
              </a:rPr>
              <a:t>390,049</a:t>
            </a:r>
            <a:endParaRPr lang="en-US"/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FA2B4A03-4B1E-4B69-A3AB-C73D4DD994BA}"/>
              </a:ext>
            </a:extLst>
          </p:cNvPr>
          <p:cNvSpPr txBox="1">
            <a:spLocks/>
          </p:cNvSpPr>
          <p:nvPr/>
        </p:nvSpPr>
        <p:spPr>
          <a:xfrm>
            <a:off x="4122747" y="4975113"/>
            <a:ext cx="3936514" cy="2366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>
                <a:solidFill>
                  <a:schemeClr val="tx1"/>
                </a:solidFill>
                <a:latin typeface="Century Gothic"/>
              </a:rPr>
              <a:t>People shared their experiences of care</a:t>
            </a:r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120CD52B-2222-ED36-5BB2-9F778E7AE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" t="-62" r="8484" b="-81"/>
          <a:stretch/>
        </p:blipFill>
        <p:spPr>
          <a:xfrm>
            <a:off x="-31" y="932916"/>
            <a:ext cx="9152756" cy="6859339"/>
          </a:xfrm>
          <a:prstGeom prst="rect">
            <a:avLst/>
          </a:prstGeom>
        </p:spPr>
      </p:pic>
      <p:pic>
        <p:nvPicPr>
          <p:cNvPr id="6" name="Picture 5" descr="P1031 HWE Brand project - PPT template - Slide 1.png"/>
          <p:cNvPicPr>
            <a:picLocks noChangeAspect="1"/>
          </p:cNvPicPr>
          <p:nvPr/>
        </p:nvPicPr>
        <p:blipFill rotWithShape="1">
          <a:blip r:embed="rId3" cstate="print"/>
          <a:srcRect l="78" t="44025" r="464"/>
          <a:stretch/>
        </p:blipFill>
        <p:spPr>
          <a:xfrm rot="10800000" flipH="1">
            <a:off x="-7032" y="1"/>
            <a:ext cx="9151003" cy="3902896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21580" y="336398"/>
            <a:ext cx="6823937" cy="1378508"/>
          </a:xfrm>
        </p:spPr>
        <p:txBody>
          <a:bodyPr/>
          <a:lstStyle/>
          <a:p>
            <a:r>
              <a:rPr lang="en-GB" sz="4000" dirty="0">
                <a:latin typeface="Century Gothic"/>
                <a:cs typeface="Poppins"/>
              </a:rPr>
              <a:t>Healthwatch Volunteers - overview</a:t>
            </a:r>
            <a:endParaRPr lang="en-US" dirty="0"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9483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entury Gothic"/>
              </a:rPr>
              <a:t>An introduction to</a:t>
            </a:r>
            <a:endParaRPr lang="en-GB" b="0">
              <a:latin typeface="Century Gothic"/>
            </a:endParaRPr>
          </a:p>
          <a:p>
            <a:r>
              <a:rPr lang="en-GB">
                <a:latin typeface="Century Gothic"/>
              </a:rPr>
              <a:t>Healthwatch</a:t>
            </a:r>
            <a:endParaRPr lang="en-GB" b="0">
              <a:latin typeface="Century Gothic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dirty="0" smtClean="0"/>
              <a:pPr/>
              <a:t>7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DA1FC-5B57-C404-1D78-903B427B163A}"/>
              </a:ext>
            </a:extLst>
          </p:cNvPr>
          <p:cNvSpPr txBox="1"/>
          <p:nvPr/>
        </p:nvSpPr>
        <p:spPr>
          <a:xfrm>
            <a:off x="502814" y="351388"/>
            <a:ext cx="68855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solidFill>
                  <a:srgbClr val="E73E97"/>
                </a:solidFill>
                <a:latin typeface="Century Gothic"/>
                <a:ea typeface="+mn-lt"/>
                <a:cs typeface="+mn-lt"/>
              </a:rPr>
              <a:t>Then and now</a:t>
            </a: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1C36E3-28B3-8A9E-0620-4A0536FBCAEE}"/>
              </a:ext>
            </a:extLst>
          </p:cNvPr>
          <p:cNvSpPr/>
          <p:nvPr/>
        </p:nvSpPr>
        <p:spPr>
          <a:xfrm>
            <a:off x="504639" y="2917775"/>
            <a:ext cx="8135389" cy="1371044"/>
          </a:xfrm>
          <a:prstGeom prst="rect">
            <a:avLst/>
          </a:prstGeom>
          <a:solidFill>
            <a:srgbClr val="E5F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cs typeface="Poppin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79D8DB-0853-2832-F828-0D90CBE7A555}"/>
              </a:ext>
            </a:extLst>
          </p:cNvPr>
          <p:cNvSpPr txBox="1"/>
          <p:nvPr/>
        </p:nvSpPr>
        <p:spPr>
          <a:xfrm>
            <a:off x="502331" y="934023"/>
            <a:ext cx="8139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entury Gothic"/>
              </a:rPr>
              <a:t>The health and social landscape is changing, and so are we.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F228AF-F938-836A-580F-9F411CFD5F1A}"/>
              </a:ext>
            </a:extLst>
          </p:cNvPr>
          <p:cNvSpPr/>
          <p:nvPr/>
        </p:nvSpPr>
        <p:spPr>
          <a:xfrm>
            <a:off x="504638" y="4404653"/>
            <a:ext cx="8135389" cy="1371933"/>
          </a:xfrm>
          <a:prstGeom prst="rect">
            <a:avLst/>
          </a:prstGeom>
          <a:solidFill>
            <a:srgbClr val="E5F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cs typeface="Poppins"/>
            </a:endParaRPr>
          </a:p>
        </p:txBody>
      </p:sp>
      <p:pic>
        <p:nvPicPr>
          <p:cNvPr id="5" name="Picture 4" descr="A blue outline of hands and hearts&#10;&#10;Description automatically generated">
            <a:extLst>
              <a:ext uri="{FF2B5EF4-FFF2-40B4-BE49-F238E27FC236}">
                <a16:creationId xmlns:a16="http://schemas.microsoft.com/office/drawing/2014/main" id="{76AEF87B-75BE-F97E-B31C-44AD923C3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64" y="3049307"/>
            <a:ext cx="1112587" cy="1112587"/>
          </a:xfrm>
          <a:prstGeom prst="rect">
            <a:avLst/>
          </a:prstGeom>
        </p:spPr>
      </p:pic>
      <p:pic>
        <p:nvPicPr>
          <p:cNvPr id="9" name="Picture 8" descr="A blue line drawing of a currency&#10;&#10;Description automatically generated">
            <a:extLst>
              <a:ext uri="{FF2B5EF4-FFF2-40B4-BE49-F238E27FC236}">
                <a16:creationId xmlns:a16="http://schemas.microsoft.com/office/drawing/2014/main" id="{ACA12BAA-171C-24C4-E4BE-D3A7391B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38" r="170" b="17690"/>
          <a:stretch/>
        </p:blipFill>
        <p:spPr>
          <a:xfrm>
            <a:off x="798974" y="4628904"/>
            <a:ext cx="1122371" cy="928623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3C6D4B2-91DC-3BC0-2769-5B942404CDCC}"/>
              </a:ext>
            </a:extLst>
          </p:cNvPr>
          <p:cNvSpPr txBox="1">
            <a:spLocks/>
          </p:cNvSpPr>
          <p:nvPr/>
        </p:nvSpPr>
        <p:spPr>
          <a:xfrm>
            <a:off x="2065247" y="3045632"/>
            <a:ext cx="1878698" cy="3740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Century Gothic"/>
              </a:rPr>
              <a:t>Volunteers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E6134A7-C951-15C2-D346-0D2972946FBB}"/>
              </a:ext>
            </a:extLst>
          </p:cNvPr>
          <p:cNvSpPr txBox="1">
            <a:spLocks/>
          </p:cNvSpPr>
          <p:nvPr/>
        </p:nvSpPr>
        <p:spPr>
          <a:xfrm>
            <a:off x="2065247" y="4501717"/>
            <a:ext cx="1237348" cy="3994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Century Gothic"/>
              </a:rPr>
              <a:t>Funding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798EBD-3096-0306-4464-96E33F581797}"/>
              </a:ext>
            </a:extLst>
          </p:cNvPr>
          <p:cNvSpPr/>
          <p:nvPr/>
        </p:nvSpPr>
        <p:spPr>
          <a:xfrm>
            <a:off x="504638" y="1406856"/>
            <a:ext cx="8135389" cy="1371044"/>
          </a:xfrm>
          <a:prstGeom prst="rect">
            <a:avLst/>
          </a:prstGeom>
          <a:solidFill>
            <a:srgbClr val="E5F5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cs typeface="Poppins"/>
            </a:endParaRPr>
          </a:p>
        </p:txBody>
      </p:sp>
      <p:pic>
        <p:nvPicPr>
          <p:cNvPr id="22" name="Picture 21" descr="A group of people with blue outline&#10;&#10;Description automatically generated">
            <a:extLst>
              <a:ext uri="{FF2B5EF4-FFF2-40B4-BE49-F238E27FC236}">
                <a16:creationId xmlns:a16="http://schemas.microsoft.com/office/drawing/2014/main" id="{01924784-71C6-D580-41EF-8EEA8D967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63" y="1538388"/>
            <a:ext cx="1112587" cy="1112587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51F176D-A829-2E36-A998-322720715175}"/>
              </a:ext>
            </a:extLst>
          </p:cNvPr>
          <p:cNvSpPr txBox="1">
            <a:spLocks/>
          </p:cNvSpPr>
          <p:nvPr/>
        </p:nvSpPr>
        <p:spPr>
          <a:xfrm>
            <a:off x="2287496" y="1541063"/>
            <a:ext cx="1656448" cy="3613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1"/>
                </a:solidFill>
                <a:latin typeface="Century Gothic"/>
              </a:rPr>
              <a:t>Staff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53151-A9E5-F386-D057-E34768ED0BC9}"/>
              </a:ext>
            </a:extLst>
          </p:cNvPr>
          <p:cNvSpPr txBox="1"/>
          <p:nvPr/>
        </p:nvSpPr>
        <p:spPr>
          <a:xfrm>
            <a:off x="2133368" y="1855828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2014/15</a:t>
            </a:r>
            <a:endParaRPr lang="en-US" sz="1600">
              <a:cs typeface="Poppi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3F6CBC-7EB1-91EE-5291-516EE788E1D1}"/>
              </a:ext>
            </a:extLst>
          </p:cNvPr>
          <p:cNvSpPr txBox="1"/>
          <p:nvPr/>
        </p:nvSpPr>
        <p:spPr>
          <a:xfrm>
            <a:off x="2133367" y="2169785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2023/24</a:t>
            </a:r>
            <a:endParaRPr lang="en-US" sz="1600">
              <a:cs typeface="Poppi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A5637-7C9C-4E3B-ECD0-6F28C994586F}"/>
              </a:ext>
            </a:extLst>
          </p:cNvPr>
          <p:cNvSpPr/>
          <p:nvPr/>
        </p:nvSpPr>
        <p:spPr>
          <a:xfrm>
            <a:off x="3198437" y="1995127"/>
            <a:ext cx="2720624" cy="191617"/>
          </a:xfrm>
          <a:prstGeom prst="rect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8632EA-37BD-8E31-F815-EEA125C1F509}"/>
              </a:ext>
            </a:extLst>
          </p:cNvPr>
          <p:cNvSpPr txBox="1"/>
          <p:nvPr/>
        </p:nvSpPr>
        <p:spPr>
          <a:xfrm>
            <a:off x="5804148" y="2226807"/>
            <a:ext cx="6141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E73E97"/>
                </a:solidFill>
                <a:latin typeface="Century Gothic"/>
              </a:rPr>
              <a:t>570</a:t>
            </a:r>
            <a:endParaRPr lang="en-US">
              <a:solidFill>
                <a:srgbClr val="E73E97"/>
              </a:solidFill>
              <a:cs typeface="Poppi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BC7FBE-0213-C5DB-FEE1-F67BAE9A38E5}"/>
              </a:ext>
            </a:extLst>
          </p:cNvPr>
          <p:cNvSpPr txBox="1"/>
          <p:nvPr/>
        </p:nvSpPr>
        <p:spPr>
          <a:xfrm>
            <a:off x="5914194" y="1905326"/>
            <a:ext cx="6008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entury Gothic"/>
              </a:rPr>
              <a:t>595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102A20-2813-C971-B6E3-AC4CFEA8B283}"/>
              </a:ext>
            </a:extLst>
          </p:cNvPr>
          <p:cNvSpPr txBox="1"/>
          <p:nvPr/>
        </p:nvSpPr>
        <p:spPr>
          <a:xfrm>
            <a:off x="5480706" y="5186396"/>
            <a:ext cx="1036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E73E97"/>
                </a:solidFill>
                <a:latin typeface="Century Gothic"/>
              </a:rPr>
              <a:t>£25.5m</a:t>
            </a:r>
            <a:endParaRPr lang="en-US">
              <a:solidFill>
                <a:srgbClr val="E73E97"/>
              </a:solidFill>
              <a:cs typeface="Poppin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C291AC-0892-00E2-E0B5-DE14CDA049CE}"/>
              </a:ext>
            </a:extLst>
          </p:cNvPr>
          <p:cNvSpPr/>
          <p:nvPr/>
        </p:nvSpPr>
        <p:spPr>
          <a:xfrm>
            <a:off x="3198436" y="2316006"/>
            <a:ext cx="2607088" cy="185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989E97B-781A-16D2-EBF3-A4BEFDF9444C}"/>
              </a:ext>
            </a:extLst>
          </p:cNvPr>
          <p:cNvSpPr txBox="1"/>
          <p:nvPr/>
        </p:nvSpPr>
        <p:spPr>
          <a:xfrm>
            <a:off x="2133367" y="3411578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2014/15</a:t>
            </a:r>
            <a:endParaRPr lang="en-US" sz="1600">
              <a:cs typeface="Poppin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6082E8-A609-B200-45F7-6207E2D79D68}"/>
              </a:ext>
            </a:extLst>
          </p:cNvPr>
          <p:cNvSpPr txBox="1"/>
          <p:nvPr/>
        </p:nvSpPr>
        <p:spPr>
          <a:xfrm>
            <a:off x="2133367" y="3719185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2023/24</a:t>
            </a:r>
            <a:endParaRPr lang="en-US" sz="1600">
              <a:cs typeface="Poppin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7A846AE-9633-78D0-0086-D719FBBE3395}"/>
              </a:ext>
            </a:extLst>
          </p:cNvPr>
          <p:cNvSpPr/>
          <p:nvPr/>
        </p:nvSpPr>
        <p:spPr>
          <a:xfrm>
            <a:off x="3198437" y="3531827"/>
            <a:ext cx="3388137" cy="191617"/>
          </a:xfrm>
          <a:prstGeom prst="rect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89E302-C88E-C7FA-2325-3BDC9963D653}"/>
              </a:ext>
            </a:extLst>
          </p:cNvPr>
          <p:cNvSpPr txBox="1"/>
          <p:nvPr/>
        </p:nvSpPr>
        <p:spPr>
          <a:xfrm>
            <a:off x="6845548" y="3776207"/>
            <a:ext cx="7729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E73E97"/>
                </a:solidFill>
                <a:latin typeface="Century Gothic"/>
              </a:rPr>
              <a:t>3,997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7D7684-14C5-64AA-52E0-14A8CF6B4D2D}"/>
              </a:ext>
            </a:extLst>
          </p:cNvPr>
          <p:cNvSpPr txBox="1"/>
          <p:nvPr/>
        </p:nvSpPr>
        <p:spPr>
          <a:xfrm>
            <a:off x="6580943" y="3442026"/>
            <a:ext cx="7659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entury Gothic"/>
              </a:rPr>
              <a:t>3,700</a:t>
            </a:r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E06E4F2-EC0A-2065-A528-988209AA02AD}"/>
              </a:ext>
            </a:extLst>
          </p:cNvPr>
          <p:cNvSpPr/>
          <p:nvPr/>
        </p:nvSpPr>
        <p:spPr>
          <a:xfrm>
            <a:off x="3198436" y="3865405"/>
            <a:ext cx="3649500" cy="185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78F209-3A01-AE86-0DFD-2D462F7169D6}"/>
              </a:ext>
            </a:extLst>
          </p:cNvPr>
          <p:cNvSpPr txBox="1"/>
          <p:nvPr/>
        </p:nvSpPr>
        <p:spPr>
          <a:xfrm>
            <a:off x="2088917" y="4833978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2013/14</a:t>
            </a:r>
            <a:endParaRPr lang="en-US" sz="1600">
              <a:cs typeface="Poppin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EA2F520-2197-E24E-A152-B99BE45DCF84}"/>
              </a:ext>
            </a:extLst>
          </p:cNvPr>
          <p:cNvSpPr txBox="1"/>
          <p:nvPr/>
        </p:nvSpPr>
        <p:spPr>
          <a:xfrm>
            <a:off x="2088917" y="5141585"/>
            <a:ext cx="1065492" cy="476071"/>
          </a:xfrm>
          <a:prstGeom prst="flowChartTerminator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entury Gothic"/>
              </a:rPr>
              <a:t>2023/24</a:t>
            </a:r>
            <a:endParaRPr lang="en-US" sz="1600">
              <a:cs typeface="Poppin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B1ED157-96A2-09EF-0D50-3330E7B91D1A}"/>
              </a:ext>
            </a:extLst>
          </p:cNvPr>
          <p:cNvSpPr/>
          <p:nvPr/>
        </p:nvSpPr>
        <p:spPr>
          <a:xfrm>
            <a:off x="3153987" y="4954227"/>
            <a:ext cx="3147853" cy="191617"/>
          </a:xfrm>
          <a:prstGeom prst="rect">
            <a:avLst/>
          </a:prstGeom>
          <a:solidFill>
            <a:srgbClr val="004C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35794E-A048-B89C-6764-BFCC6DB02C02}"/>
              </a:ext>
            </a:extLst>
          </p:cNvPr>
          <p:cNvSpPr txBox="1"/>
          <p:nvPr/>
        </p:nvSpPr>
        <p:spPr>
          <a:xfrm>
            <a:off x="6295193" y="4864426"/>
            <a:ext cx="9945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entury Gothic"/>
              </a:rPr>
              <a:t>£33.2m</a:t>
            </a:r>
            <a:endParaRPr lang="en-US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60E3B8D-F82C-822A-5D2F-821E2592D3ED}"/>
              </a:ext>
            </a:extLst>
          </p:cNvPr>
          <p:cNvSpPr/>
          <p:nvPr/>
        </p:nvSpPr>
        <p:spPr>
          <a:xfrm>
            <a:off x="3153986" y="5287805"/>
            <a:ext cx="2327434" cy="185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0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7A5F9-A47D-73BD-95F0-69725E08E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BC0743-F055-4632-EE18-34AED21B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92" y="467839"/>
            <a:ext cx="8208000" cy="468000"/>
          </a:xfrm>
        </p:spPr>
        <p:txBody>
          <a:bodyPr/>
          <a:lstStyle/>
          <a:p>
            <a:r>
              <a:rPr lang="en-GB" dirty="0">
                <a:latin typeface="Century Gothic"/>
              </a:rPr>
              <a:t>Healthwatch Volunteers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4F1CF5-BAAF-14AA-13E1-5B91C954F0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92" y="1263254"/>
            <a:ext cx="7631953" cy="383370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Century Gothic"/>
              </a:rPr>
              <a:t>National Support: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A78F55-5156-CD48-58B9-E9EB484D1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292" y="1646624"/>
            <a:ext cx="7625468" cy="184052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entury Gothic"/>
              </a:rPr>
              <a:t>Volunteer Lead Network Meetings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/>
              </a:rPr>
              <a:t>Learning and development opportunities</a:t>
            </a:r>
          </a:p>
          <a:p>
            <a:pPr marL="486900" lvl="1" indent="-342900">
              <a:lnSpc>
                <a:spcPct val="100000"/>
              </a:lnSpc>
              <a:spcAft>
                <a:spcPts val="0"/>
              </a:spcAft>
            </a:pPr>
            <a:r>
              <a:rPr lang="en-GB" sz="2000" dirty="0">
                <a:latin typeface="Century Gothic"/>
              </a:rPr>
              <a:t>Recruitment, induction, management, impact reporting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entury Gothic"/>
              </a:rPr>
              <a:t>Best practice sharing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entury Gothic"/>
              </a:rPr>
              <a:t>Media and communications support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entury Gothic"/>
              </a:rPr>
              <a:t>Online engagement platform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62EF4C9-BDFD-F663-2F46-EE85F7B0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dirty="0"/>
              <a:t>Healthwatch Volunteers</a:t>
            </a:r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C5D05B6-B143-40DA-2145-A0BEA30B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dirty="0" smtClean="0"/>
              <a:pPr/>
              <a:t>8</a:t>
            </a:fld>
            <a:endParaRPr lang="en-GB" noProof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2CA8215-0A4C-8130-46EE-66995A088C73}"/>
              </a:ext>
            </a:extLst>
          </p:cNvPr>
          <p:cNvSpPr txBox="1">
            <a:spLocks/>
          </p:cNvSpPr>
          <p:nvPr/>
        </p:nvSpPr>
        <p:spPr>
          <a:xfrm>
            <a:off x="760938" y="3572700"/>
            <a:ext cx="7631953" cy="3833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b="1" kern="1200" spc="5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tx1"/>
                </a:solidFill>
                <a:latin typeface="Century Gothic"/>
              </a:rPr>
              <a:t>Benefits for local volunteers: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59B5A10-317F-FF99-536B-54754E77F35B}"/>
              </a:ext>
            </a:extLst>
          </p:cNvPr>
          <p:cNvSpPr txBox="1">
            <a:spLocks/>
          </p:cNvSpPr>
          <p:nvPr/>
        </p:nvSpPr>
        <p:spPr>
          <a:xfrm>
            <a:off x="760938" y="3956070"/>
            <a:ext cx="7625468" cy="1213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360000" indent="-144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GB" sz="2000" dirty="0">
                <a:latin typeface="Century Gothic"/>
              </a:rPr>
              <a:t>Positive contribution – to genuinely help people and communities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GB" sz="2000" dirty="0">
                <a:latin typeface="Century Gothic"/>
              </a:rPr>
              <a:t>Learn new skills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GB" sz="2000" dirty="0">
                <a:latin typeface="Century Gothic"/>
              </a:rPr>
              <a:t>Connections and meet others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GB" sz="2000" dirty="0">
                <a:latin typeface="Century Gothic"/>
              </a:rPr>
              <a:t>Being part of the change to health and social care locally</a:t>
            </a:r>
          </a:p>
        </p:txBody>
      </p:sp>
    </p:spTree>
    <p:extLst>
      <p:ext uri="{BB962C8B-B14F-4D97-AF65-F5344CB8AC3E}">
        <p14:creationId xmlns:p14="http://schemas.microsoft.com/office/powerpoint/2010/main" val="2582449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2BE5F-4EAA-2AC4-996F-1A9F9474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CE46E1D-49F1-99D4-EFC0-E8F69EE3C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latin typeface="Century Gothic"/>
              </a:rPr>
              <a:t>An introduction to</a:t>
            </a:r>
            <a:endParaRPr lang="en-GB" b="0">
              <a:latin typeface="Century Gothic"/>
            </a:endParaRPr>
          </a:p>
          <a:p>
            <a:r>
              <a:rPr lang="en-GB">
                <a:latin typeface="Century Gothic"/>
              </a:rPr>
              <a:t>Healthwatch</a:t>
            </a:r>
            <a:endParaRPr lang="en-GB" b="0">
              <a:latin typeface="Century Gothic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07E9F1B-23BF-3F43-3CD7-E56E654E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DF58-4118-4551-8C61-1A7ED177FA2D}" type="slidenum">
              <a:rPr lang="en-GB" noProof="0" dirty="0" smtClean="0"/>
              <a:pPr/>
              <a:t>9</a:t>
            </a:fld>
            <a:endParaRPr lang="en-GB" noProof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72A4B6-091B-46E6-62F8-D34017F9C5B0}"/>
              </a:ext>
            </a:extLst>
          </p:cNvPr>
          <p:cNvSpPr txBox="1"/>
          <p:nvPr/>
        </p:nvSpPr>
        <p:spPr>
          <a:xfrm>
            <a:off x="502814" y="351388"/>
            <a:ext cx="68855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>
                <a:solidFill>
                  <a:srgbClr val="E73E97"/>
                </a:solidFill>
                <a:latin typeface="Century Gothic"/>
                <a:ea typeface="+mn-lt"/>
                <a:cs typeface="+mn-lt"/>
              </a:rPr>
              <a:t>Healthwatch Volunteer Roles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9C4BE-F053-0B04-7B40-D9D6E3ACCE2C}"/>
              </a:ext>
            </a:extLst>
          </p:cNvPr>
          <p:cNvSpPr txBox="1"/>
          <p:nvPr/>
        </p:nvSpPr>
        <p:spPr>
          <a:xfrm>
            <a:off x="502331" y="934023"/>
            <a:ext cx="81393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</a:rPr>
              <a:t>Roles include: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E6423-15A5-650B-5BBF-236DDB71F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72" r="866"/>
          <a:stretch/>
        </p:blipFill>
        <p:spPr>
          <a:xfrm>
            <a:off x="502331" y="1362568"/>
            <a:ext cx="5476460" cy="4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8307"/>
      </p:ext>
    </p:extLst>
  </p:cSld>
  <p:clrMapOvr>
    <a:masterClrMapping/>
  </p:clrMapOvr>
</p:sld>
</file>

<file path=ppt/theme/theme1.xml><?xml version="1.0" encoding="utf-8"?>
<a:theme xmlns:a="http://schemas.openxmlformats.org/drawingml/2006/main" name="Healthwatch Theme 2021">
  <a:themeElements>
    <a:clrScheme name="Healthwatch">
      <a:dk1>
        <a:srgbClr val="004C6B"/>
      </a:dk1>
      <a:lt1>
        <a:sysClr val="window" lastClr="FFFFFF"/>
      </a:lt1>
      <a:dk2>
        <a:srgbClr val="BFBFBF"/>
      </a:dk2>
      <a:lt2>
        <a:srgbClr val="FFFFFF"/>
      </a:lt2>
      <a:accent1>
        <a:srgbClr val="E73E97"/>
      </a:accent1>
      <a:accent2>
        <a:srgbClr val="84BD00"/>
      </a:accent2>
      <a:accent3>
        <a:srgbClr val="F9B93E"/>
      </a:accent3>
      <a:accent4>
        <a:srgbClr val="00B38C"/>
      </a:accent4>
      <a:accent5>
        <a:srgbClr val="7FCBEB"/>
      </a:accent5>
      <a:accent6>
        <a:srgbClr val="FFFFFF"/>
      </a:accent6>
      <a:hlink>
        <a:srgbClr val="A81563"/>
      </a:hlink>
      <a:folHlink>
        <a:srgbClr val="A81563"/>
      </a:folHlink>
    </a:clrScheme>
    <a:fontScheme name="Healthwatch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1215 - Healthwatch Powerpoint Template 2021 - [Century Gothic Font - day to day]" id="{BA1F423F-5344-4C3C-A7D9-E4812F0593FF}" vid="{19A0BB72-E31C-4D03-9336-5AF7C87A01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40349E594CE438DDE19725CC8A547" ma:contentTypeVersion="14" ma:contentTypeDescription="Create a new document." ma:contentTypeScope="" ma:versionID="d5b86f14ba31b113c1583c070cd2f075">
  <xsd:schema xmlns:xsd="http://www.w3.org/2001/XMLSchema" xmlns:xs="http://www.w3.org/2001/XMLSchema" xmlns:p="http://schemas.microsoft.com/office/2006/metadata/properties" xmlns:ns2="bb26d714-6ba5-4fbb-bc7a-bcb71a138c9e" xmlns:ns3="6de0e44f-7103-4968-b029-ab61045137cc" targetNamespace="http://schemas.microsoft.com/office/2006/metadata/properties" ma:root="true" ma:fieldsID="d05f6bacf37b1128c1c7047e49449017" ns2:_="" ns3:_="">
    <xsd:import namespace="bb26d714-6ba5-4fbb-bc7a-bcb71a138c9e"/>
    <xsd:import namespace="6de0e44f-7103-4968-b029-ab61045137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6d714-6ba5-4fbb-bc7a-bcb71a138c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aa280da-1518-41bb-867d-1d4548b8ac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0e44f-7103-4968-b029-ab61045137cc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45f569b-93f8-44ae-8b69-b0ee6f7925c6}" ma:internalName="TaxCatchAll" ma:showField="CatchAllData" ma:web="6de0e44f-7103-4968-b029-ab61045137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26d714-6ba5-4fbb-bc7a-bcb71a138c9e">
      <Terms xmlns="http://schemas.microsoft.com/office/infopath/2007/PartnerControls"/>
    </lcf76f155ced4ddcb4097134ff3c332f>
    <TaxCatchAll xmlns="6de0e44f-7103-4968-b029-ab61045137cc" xsi:nil="true"/>
    <_Flow_SignoffStatus xmlns="bb26d714-6ba5-4fbb-bc7a-bcb71a138c9e" xsi:nil="true"/>
  </documentManagement>
</p:properties>
</file>

<file path=customXml/itemProps1.xml><?xml version="1.0" encoding="utf-8"?>
<ds:datastoreItem xmlns:ds="http://schemas.openxmlformats.org/officeDocument/2006/customXml" ds:itemID="{DD30028E-DAC0-456F-B076-E64D3C62D322}"/>
</file>

<file path=customXml/itemProps2.xml><?xml version="1.0" encoding="utf-8"?>
<ds:datastoreItem xmlns:ds="http://schemas.openxmlformats.org/officeDocument/2006/customXml" ds:itemID="{EC4A84D9-E590-4DB6-A58B-13643AA3E7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EAFE27-9A96-443C-8B92-7548B28108F4}">
  <ds:schemaRefs>
    <ds:schemaRef ds:uri="http://purl.org/dc/elements/1.1/"/>
    <ds:schemaRef ds:uri="1d162527-c308-4a98-98b8-9e726c57dd8b"/>
    <ds:schemaRef ds:uri="http://purl.org/dc/terms/"/>
    <ds:schemaRef ds:uri="c497441b-d3fe-4788-8629-aff52d38f515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20211215 - Healthwatch Powerpoint Template 2021 - [Century Gothic Font - day to day]</Template>
  <TotalTime>54</TotalTime>
  <Words>829</Words>
  <Application>Microsoft Office PowerPoint</Application>
  <PresentationFormat>On-screen Show (4:3)</PresentationFormat>
  <Paragraphs>151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Poppins</vt:lpstr>
      <vt:lpstr>Healthwatch Theme 2021</vt:lpstr>
      <vt:lpstr>Healthwatch and Volunteering</vt:lpstr>
      <vt:lpstr>About Healthwatch</vt:lpstr>
      <vt:lpstr>Our values</vt:lpstr>
      <vt:lpstr>Our people</vt:lpstr>
      <vt:lpstr>Our reach</vt:lpstr>
      <vt:lpstr>Healthwatch Volunteers - overview</vt:lpstr>
      <vt:lpstr>PowerPoint Presentation</vt:lpstr>
      <vt:lpstr>Healthwatch Volunteers</vt:lpstr>
      <vt:lpstr>PowerPoint Presentation</vt:lpstr>
      <vt:lpstr>Our Volunteers</vt:lpstr>
      <vt:lpstr>We are fortunate to have a team of volunteers who help us carry out our work</vt:lpstr>
      <vt:lpstr>Our volunteers are an integral part of all we do 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Company>Healthwatch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Benham</dc:creator>
  <cp:keywords>Template</cp:keywords>
  <dc:description>v2.2 by Kessler Associates</dc:description>
  <cp:lastModifiedBy>Andre Benham</cp:lastModifiedBy>
  <cp:revision>4</cp:revision>
  <dcterms:created xsi:type="dcterms:W3CDTF">2022-07-22T15:44:14Z</dcterms:created>
  <dcterms:modified xsi:type="dcterms:W3CDTF">2025-01-29T15:27:05Z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 (UK)</vt:lpwstr>
  </property>
  <property fmtid="{D5CDD505-2E9C-101B-9397-08002B2CF9AE}" pid="3" name="Owner">
    <vt:lpwstr>PL Kessler</vt:lpwstr>
  </property>
  <property fmtid="{D5CDD505-2E9C-101B-9397-08002B2CF9AE}" pid="4" name="Publisher">
    <vt:lpwstr>Kessler Associates</vt:lpwstr>
  </property>
  <property fmtid="{D5CDD505-2E9C-101B-9397-08002B2CF9AE}" pid="5" name="Client">
    <vt:lpwstr>Healthwatch</vt:lpwstr>
  </property>
  <property fmtid="{D5CDD505-2E9C-101B-9397-08002B2CF9AE}" pid="6" name="Project">
    <vt:lpwstr>Narrative Design</vt:lpwstr>
  </property>
  <property fmtid="{D5CDD505-2E9C-101B-9397-08002B2CF9AE}" pid="7" name="ContentTypeId">
    <vt:lpwstr>0x010100A1E40349E594CE438DDE19725CC8A547</vt:lpwstr>
  </property>
  <property fmtid="{D5CDD505-2E9C-101B-9397-08002B2CF9AE}" pid="8" name="MediaServiceImageTags">
    <vt:lpwstr/>
  </property>
</Properties>
</file>