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8" r:id="rId5"/>
    <p:sldId id="269" r:id="rId6"/>
    <p:sldId id="306" r:id="rId7"/>
    <p:sldId id="307" r:id="rId8"/>
    <p:sldId id="294" r:id="rId9"/>
    <p:sldId id="308" r:id="rId10"/>
    <p:sldId id="256" r:id="rId11"/>
    <p:sldId id="309" r:id="rId12"/>
    <p:sldId id="310" r:id="rId13"/>
    <p:sldId id="312" r:id="rId14"/>
    <p:sldId id="277" r:id="rId15"/>
    <p:sldId id="315" r:id="rId16"/>
    <p:sldId id="316" r:id="rId17"/>
    <p:sldId id="317" r:id="rId18"/>
    <p:sldId id="292" r:id="rId19"/>
    <p:sldId id="276"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CBD5EB"/>
    <a:srgbClr val="E7E6E6"/>
    <a:srgbClr val="0099CC"/>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909" autoAdjust="0"/>
  </p:normalViewPr>
  <p:slideViewPr>
    <p:cSldViewPr snapToGrid="0" showGuides="1">
      <p:cViewPr varScale="1">
        <p:scale>
          <a:sx n="50" d="100"/>
          <a:sy n="50" d="100"/>
        </p:scale>
        <p:origin x="1244"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FE0E0-30F6-4F0E-9E24-4BA37A7907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ECB9D2-A365-4B97-AE73-46464ABA47B7}">
      <dgm:prSet/>
      <dgm:spPr/>
      <dgm:t>
        <a:bodyPr/>
        <a:lstStyle/>
        <a:p>
          <a:r>
            <a:rPr lang="en-US" b="1" i="0" dirty="0"/>
            <a:t>Rights - </a:t>
          </a:r>
          <a:r>
            <a:rPr lang="en-US" b="0" i="0" dirty="0"/>
            <a:t>Everyone has the right to:</a:t>
          </a:r>
          <a:endParaRPr lang="en-US" dirty="0"/>
        </a:p>
      </dgm:t>
    </dgm:pt>
    <dgm:pt modelId="{257D5418-45C7-4D17-B451-611C36EE114F}" type="parTrans" cxnId="{E616018C-4AD2-4D87-9595-2E92B85C3151}">
      <dgm:prSet/>
      <dgm:spPr/>
      <dgm:t>
        <a:bodyPr/>
        <a:lstStyle/>
        <a:p>
          <a:endParaRPr lang="en-US"/>
        </a:p>
      </dgm:t>
    </dgm:pt>
    <dgm:pt modelId="{DFB05720-3E0C-4843-832C-BD77115CA4F8}" type="sibTrans" cxnId="{E616018C-4AD2-4D87-9595-2E92B85C3151}">
      <dgm:prSet/>
      <dgm:spPr/>
      <dgm:t>
        <a:bodyPr/>
        <a:lstStyle/>
        <a:p>
          <a:endParaRPr lang="en-US"/>
        </a:p>
      </dgm:t>
    </dgm:pt>
    <dgm:pt modelId="{04902B44-C507-4839-B825-C6D668442EF3}">
      <dgm:prSet/>
      <dgm:spPr/>
      <dgm:t>
        <a:bodyPr/>
        <a:lstStyle/>
        <a:p>
          <a:r>
            <a:rPr lang="en-US" b="0" i="0" dirty="0"/>
            <a:t>Make requests to access their own personal information. This is known as subject access requests (SAR)</a:t>
          </a:r>
          <a:endParaRPr lang="en-US" dirty="0"/>
        </a:p>
      </dgm:t>
    </dgm:pt>
    <dgm:pt modelId="{554BEB1D-7DDC-418B-B0F8-945746117690}" type="parTrans" cxnId="{77272A83-9FD3-4163-B167-4091C1A9F98D}">
      <dgm:prSet/>
      <dgm:spPr/>
      <dgm:t>
        <a:bodyPr/>
        <a:lstStyle/>
        <a:p>
          <a:endParaRPr lang="en-US"/>
        </a:p>
      </dgm:t>
    </dgm:pt>
    <dgm:pt modelId="{7AAA6E3E-1B85-40DE-A0D9-5623B3121335}" type="sibTrans" cxnId="{77272A83-9FD3-4163-B167-4091C1A9F98D}">
      <dgm:prSet/>
      <dgm:spPr/>
      <dgm:t>
        <a:bodyPr/>
        <a:lstStyle/>
        <a:p>
          <a:endParaRPr lang="en-US"/>
        </a:p>
      </dgm:t>
    </dgm:pt>
    <dgm:pt modelId="{1A4A445F-36E8-4FE9-BDE8-3D7F1C5A01D3}">
      <dgm:prSet/>
      <dgm:spPr/>
      <dgm:t>
        <a:bodyPr/>
        <a:lstStyle/>
        <a:p>
          <a:r>
            <a:rPr lang="en-US" b="0" i="0"/>
            <a:t>Have inaccuracies corrected</a:t>
          </a:r>
          <a:endParaRPr lang="en-US"/>
        </a:p>
      </dgm:t>
    </dgm:pt>
    <dgm:pt modelId="{6669FFDE-035E-49D4-99BA-9B6C580E197E}" type="parTrans" cxnId="{FD33D00A-EF41-4CF7-9659-9E71E8E7F1BE}">
      <dgm:prSet/>
      <dgm:spPr/>
      <dgm:t>
        <a:bodyPr/>
        <a:lstStyle/>
        <a:p>
          <a:endParaRPr lang="en-US"/>
        </a:p>
      </dgm:t>
    </dgm:pt>
    <dgm:pt modelId="{17D4D9C8-FEFF-4A7D-AE21-5FC239EBC74A}" type="sibTrans" cxnId="{FD33D00A-EF41-4CF7-9659-9E71E8E7F1BE}">
      <dgm:prSet/>
      <dgm:spPr/>
      <dgm:t>
        <a:bodyPr/>
        <a:lstStyle/>
        <a:p>
          <a:endParaRPr lang="en-US"/>
        </a:p>
      </dgm:t>
    </dgm:pt>
    <dgm:pt modelId="{9FEF3F2D-1FE5-4BF4-86D5-53DA44B845A8}">
      <dgm:prSet/>
      <dgm:spPr/>
      <dgm:t>
        <a:bodyPr/>
        <a:lstStyle/>
        <a:p>
          <a:r>
            <a:rPr lang="en-US" b="0" i="0" dirty="0"/>
            <a:t>Have inaccurate personal data rectified, blocked, erased or destroyed in certain circumstances</a:t>
          </a:r>
          <a:endParaRPr lang="en-US" dirty="0"/>
        </a:p>
      </dgm:t>
    </dgm:pt>
    <dgm:pt modelId="{4C924750-581D-4974-ADFF-6403519DE84A}" type="parTrans" cxnId="{FBF252DE-C34C-49AD-9D64-42E4AF7A0037}">
      <dgm:prSet/>
      <dgm:spPr/>
      <dgm:t>
        <a:bodyPr/>
        <a:lstStyle/>
        <a:p>
          <a:endParaRPr lang="en-US"/>
        </a:p>
      </dgm:t>
    </dgm:pt>
    <dgm:pt modelId="{47923CE7-A3FA-4607-B345-988AFCE33D8F}" type="sibTrans" cxnId="{FBF252DE-C34C-49AD-9D64-42E4AF7A0037}">
      <dgm:prSet/>
      <dgm:spPr/>
      <dgm:t>
        <a:bodyPr/>
        <a:lstStyle/>
        <a:p>
          <a:endParaRPr lang="en-US"/>
        </a:p>
      </dgm:t>
    </dgm:pt>
    <dgm:pt modelId="{9448B3F6-B152-4223-861E-5947DBE058F1}">
      <dgm:prSet/>
      <dgm:spPr/>
      <dgm:t>
        <a:bodyPr/>
        <a:lstStyle/>
        <a:p>
          <a:r>
            <a:rPr lang="en-US" b="0" i="0"/>
            <a:t>Object to direct marketing</a:t>
          </a:r>
          <a:endParaRPr lang="en-US"/>
        </a:p>
      </dgm:t>
    </dgm:pt>
    <dgm:pt modelId="{D4098CEB-ECAE-4814-91E5-577F770D4BC0}" type="parTrans" cxnId="{44468F25-113A-4B13-B38E-3AA9F921C94A}">
      <dgm:prSet/>
      <dgm:spPr/>
      <dgm:t>
        <a:bodyPr/>
        <a:lstStyle/>
        <a:p>
          <a:endParaRPr lang="en-US"/>
        </a:p>
      </dgm:t>
    </dgm:pt>
    <dgm:pt modelId="{049FFE34-BA53-4761-B672-C8246BEF2C3F}" type="sibTrans" cxnId="{44468F25-113A-4B13-B38E-3AA9F921C94A}">
      <dgm:prSet/>
      <dgm:spPr/>
      <dgm:t>
        <a:bodyPr/>
        <a:lstStyle/>
        <a:p>
          <a:endParaRPr lang="en-US"/>
        </a:p>
      </dgm:t>
    </dgm:pt>
    <dgm:pt modelId="{811BACF4-BFCE-4DD4-8A28-8C44558CB3F1}">
      <dgm:prSet/>
      <dgm:spPr/>
      <dgm:t>
        <a:bodyPr/>
        <a:lstStyle/>
        <a:p>
          <a:r>
            <a:rPr lang="en-US" b="0" i="0"/>
            <a:t>Restrict the processing of their information, including by automated decision-making systems or programmes</a:t>
          </a:r>
          <a:endParaRPr lang="en-US"/>
        </a:p>
      </dgm:t>
    </dgm:pt>
    <dgm:pt modelId="{2D60DD84-D8EF-400F-BAD7-1CDBF5DCCB7F}" type="parTrans" cxnId="{B23ED638-C779-46EE-8F0E-7141C0F213CB}">
      <dgm:prSet/>
      <dgm:spPr/>
      <dgm:t>
        <a:bodyPr/>
        <a:lstStyle/>
        <a:p>
          <a:endParaRPr lang="en-US"/>
        </a:p>
      </dgm:t>
    </dgm:pt>
    <dgm:pt modelId="{3D317035-36E6-40D1-A483-F5EA23E0DC52}" type="sibTrans" cxnId="{B23ED638-C779-46EE-8F0E-7141C0F213CB}">
      <dgm:prSet/>
      <dgm:spPr/>
      <dgm:t>
        <a:bodyPr/>
        <a:lstStyle/>
        <a:p>
          <a:endParaRPr lang="en-US"/>
        </a:p>
      </dgm:t>
    </dgm:pt>
    <dgm:pt modelId="{85627F20-71EF-49FE-A281-08210DA38E27}">
      <dgm:prSet/>
      <dgm:spPr/>
      <dgm:t>
        <a:bodyPr/>
        <a:lstStyle/>
        <a:p>
          <a:r>
            <a:rPr lang="en-US" b="1" i="0"/>
            <a:t>Recording facts</a:t>
          </a:r>
          <a:endParaRPr lang="en-US"/>
        </a:p>
      </dgm:t>
    </dgm:pt>
    <dgm:pt modelId="{81399078-F009-4A68-98CE-74D311A7FFA4}" type="parTrans" cxnId="{174FB41E-705B-4FED-AC56-2C00F103E6F5}">
      <dgm:prSet/>
      <dgm:spPr/>
      <dgm:t>
        <a:bodyPr/>
        <a:lstStyle/>
        <a:p>
          <a:endParaRPr lang="en-US"/>
        </a:p>
      </dgm:t>
    </dgm:pt>
    <dgm:pt modelId="{B481BA22-3454-4FC9-8D8E-2DDD1A79D75F}" type="sibTrans" cxnId="{174FB41E-705B-4FED-AC56-2C00F103E6F5}">
      <dgm:prSet/>
      <dgm:spPr/>
      <dgm:t>
        <a:bodyPr/>
        <a:lstStyle/>
        <a:p>
          <a:endParaRPr lang="en-US"/>
        </a:p>
      </dgm:t>
    </dgm:pt>
    <dgm:pt modelId="{F9AD2EAF-1900-44E8-BE58-DC4E20162023}">
      <dgm:prSet/>
      <dgm:spPr/>
      <dgm:t>
        <a:bodyPr/>
        <a:lstStyle/>
        <a:p>
          <a:r>
            <a:rPr lang="en-US" b="0" i="0"/>
            <a:t>In addition to accurately recording facts, we must consider that the individual might be able to view their record online.</a:t>
          </a:r>
          <a:endParaRPr lang="en-US"/>
        </a:p>
      </dgm:t>
    </dgm:pt>
    <dgm:pt modelId="{FC3A6595-54A2-46B6-B23A-BD5016085CF6}" type="parTrans" cxnId="{42FE5F45-E3CA-4A8A-9700-E30398D8547A}">
      <dgm:prSet/>
      <dgm:spPr/>
      <dgm:t>
        <a:bodyPr/>
        <a:lstStyle/>
        <a:p>
          <a:endParaRPr lang="en-US"/>
        </a:p>
      </dgm:t>
    </dgm:pt>
    <dgm:pt modelId="{35CC55F9-E02C-4926-9C21-373276F6368A}" type="sibTrans" cxnId="{42FE5F45-E3CA-4A8A-9700-E30398D8547A}">
      <dgm:prSet/>
      <dgm:spPr/>
      <dgm:t>
        <a:bodyPr/>
        <a:lstStyle/>
        <a:p>
          <a:endParaRPr lang="en-US"/>
        </a:p>
      </dgm:t>
    </dgm:pt>
    <dgm:pt modelId="{CD5EBC2C-1876-4363-BDAE-2DB33365D78B}">
      <dgm:prSet/>
      <dgm:spPr/>
      <dgm:t>
        <a:bodyPr/>
        <a:lstStyle/>
        <a:p>
          <a:r>
            <a:rPr lang="en-US" b="1" i="0"/>
            <a:t>Access</a:t>
          </a:r>
          <a:endParaRPr lang="en-US"/>
        </a:p>
      </dgm:t>
    </dgm:pt>
    <dgm:pt modelId="{5B19E414-4F4E-4E07-A2F3-530F5855DD13}" type="parTrans" cxnId="{98BE159C-21F5-46AB-AB7D-3AA7A65A94D7}">
      <dgm:prSet/>
      <dgm:spPr/>
      <dgm:t>
        <a:bodyPr/>
        <a:lstStyle/>
        <a:p>
          <a:endParaRPr lang="en-US"/>
        </a:p>
      </dgm:t>
    </dgm:pt>
    <dgm:pt modelId="{772146DE-37FD-4DBA-84D6-D793B8A6E6E3}" type="sibTrans" cxnId="{98BE159C-21F5-46AB-AB7D-3AA7A65A94D7}">
      <dgm:prSet/>
      <dgm:spPr/>
      <dgm:t>
        <a:bodyPr/>
        <a:lstStyle/>
        <a:p>
          <a:endParaRPr lang="en-US"/>
        </a:p>
      </dgm:t>
    </dgm:pt>
    <dgm:pt modelId="{D57DEEDD-3368-46AF-975A-351D99CE35BF}">
      <dgm:prSet/>
      <dgm:spPr/>
      <dgm:t>
        <a:bodyPr/>
        <a:lstStyle/>
        <a:p>
          <a:r>
            <a:rPr lang="en-US" b="0" i="0"/>
            <a:t>When providing people with access, care must be taken not to reveal information that they do not already know relating to third parties.</a:t>
          </a:r>
          <a:endParaRPr lang="en-US"/>
        </a:p>
      </dgm:t>
    </dgm:pt>
    <dgm:pt modelId="{6733F38C-2C57-4C03-A163-CE54F7F8C294}" type="parTrans" cxnId="{F353F708-006E-42EB-9D0F-7BF57EB2DA52}">
      <dgm:prSet/>
      <dgm:spPr/>
      <dgm:t>
        <a:bodyPr/>
        <a:lstStyle/>
        <a:p>
          <a:endParaRPr lang="en-US"/>
        </a:p>
      </dgm:t>
    </dgm:pt>
    <dgm:pt modelId="{80DCA849-E932-45BA-85A5-D55B737E80E3}" type="sibTrans" cxnId="{F353F708-006E-42EB-9D0F-7BF57EB2DA52}">
      <dgm:prSet/>
      <dgm:spPr/>
      <dgm:t>
        <a:bodyPr/>
        <a:lstStyle/>
        <a:p>
          <a:endParaRPr lang="en-US"/>
        </a:p>
      </dgm:t>
    </dgm:pt>
    <dgm:pt modelId="{95C0A7D6-BA3F-4357-84B7-9ADA2E41A708}">
      <dgm:prSet/>
      <dgm:spPr/>
      <dgm:t>
        <a:bodyPr/>
        <a:lstStyle/>
        <a:p>
          <a:r>
            <a:rPr lang="en-US" b="0" i="0"/>
            <a:t>For example, information in their record about family members, other service users and so on.</a:t>
          </a:r>
          <a:endParaRPr lang="en-US"/>
        </a:p>
      </dgm:t>
    </dgm:pt>
    <dgm:pt modelId="{4BD7FE27-DE0B-4187-8FD3-ECB26D517338}" type="parTrans" cxnId="{90F3A636-E358-40A6-9B86-298D001A02BC}">
      <dgm:prSet/>
      <dgm:spPr/>
      <dgm:t>
        <a:bodyPr/>
        <a:lstStyle/>
        <a:p>
          <a:endParaRPr lang="en-US"/>
        </a:p>
      </dgm:t>
    </dgm:pt>
    <dgm:pt modelId="{B52D0BAF-082B-4E84-A857-8B61438A2C93}" type="sibTrans" cxnId="{90F3A636-E358-40A6-9B86-298D001A02BC}">
      <dgm:prSet/>
      <dgm:spPr/>
      <dgm:t>
        <a:bodyPr/>
        <a:lstStyle/>
        <a:p>
          <a:endParaRPr lang="en-US"/>
        </a:p>
      </dgm:t>
    </dgm:pt>
    <dgm:pt modelId="{23D029B6-1038-4C79-8A08-03D7B7E045F7}" type="pres">
      <dgm:prSet presAssocID="{9F9FE0E0-30F6-4F0E-9E24-4BA37A79072C}" presName="linear" presStyleCnt="0">
        <dgm:presLayoutVars>
          <dgm:animLvl val="lvl"/>
          <dgm:resizeHandles val="exact"/>
        </dgm:presLayoutVars>
      </dgm:prSet>
      <dgm:spPr/>
    </dgm:pt>
    <dgm:pt modelId="{D437557B-B894-4BE7-B00B-9D44F43F1BB9}" type="pres">
      <dgm:prSet presAssocID="{36ECB9D2-A365-4B97-AE73-46464ABA47B7}" presName="parentText" presStyleLbl="node1" presStyleIdx="0" presStyleCnt="3">
        <dgm:presLayoutVars>
          <dgm:chMax val="0"/>
          <dgm:bulletEnabled val="1"/>
        </dgm:presLayoutVars>
      </dgm:prSet>
      <dgm:spPr/>
    </dgm:pt>
    <dgm:pt modelId="{6D38183E-893D-4B94-AD76-0D66F094D4DE}" type="pres">
      <dgm:prSet presAssocID="{36ECB9D2-A365-4B97-AE73-46464ABA47B7}" presName="childText" presStyleLbl="revTx" presStyleIdx="0" presStyleCnt="3">
        <dgm:presLayoutVars>
          <dgm:bulletEnabled val="1"/>
        </dgm:presLayoutVars>
      </dgm:prSet>
      <dgm:spPr/>
    </dgm:pt>
    <dgm:pt modelId="{FE705A37-0FA7-436C-B14D-A834AA509FF7}" type="pres">
      <dgm:prSet presAssocID="{85627F20-71EF-49FE-A281-08210DA38E27}" presName="parentText" presStyleLbl="node1" presStyleIdx="1" presStyleCnt="3">
        <dgm:presLayoutVars>
          <dgm:chMax val="0"/>
          <dgm:bulletEnabled val="1"/>
        </dgm:presLayoutVars>
      </dgm:prSet>
      <dgm:spPr/>
    </dgm:pt>
    <dgm:pt modelId="{1DCDF41F-6E10-4D47-A592-B472812361F4}" type="pres">
      <dgm:prSet presAssocID="{85627F20-71EF-49FE-A281-08210DA38E27}" presName="childText" presStyleLbl="revTx" presStyleIdx="1" presStyleCnt="3">
        <dgm:presLayoutVars>
          <dgm:bulletEnabled val="1"/>
        </dgm:presLayoutVars>
      </dgm:prSet>
      <dgm:spPr/>
    </dgm:pt>
    <dgm:pt modelId="{97E7BE10-B790-4304-9B24-489D2C2C4869}" type="pres">
      <dgm:prSet presAssocID="{CD5EBC2C-1876-4363-BDAE-2DB33365D78B}" presName="parentText" presStyleLbl="node1" presStyleIdx="2" presStyleCnt="3">
        <dgm:presLayoutVars>
          <dgm:chMax val="0"/>
          <dgm:bulletEnabled val="1"/>
        </dgm:presLayoutVars>
      </dgm:prSet>
      <dgm:spPr/>
    </dgm:pt>
    <dgm:pt modelId="{3703519B-CE6C-40B1-A495-300185968B2D}" type="pres">
      <dgm:prSet presAssocID="{CD5EBC2C-1876-4363-BDAE-2DB33365D78B}" presName="childText" presStyleLbl="revTx" presStyleIdx="2" presStyleCnt="3">
        <dgm:presLayoutVars>
          <dgm:bulletEnabled val="1"/>
        </dgm:presLayoutVars>
      </dgm:prSet>
      <dgm:spPr/>
    </dgm:pt>
  </dgm:ptLst>
  <dgm:cxnLst>
    <dgm:cxn modelId="{F353F708-006E-42EB-9D0F-7BF57EB2DA52}" srcId="{CD5EBC2C-1876-4363-BDAE-2DB33365D78B}" destId="{D57DEEDD-3368-46AF-975A-351D99CE35BF}" srcOrd="0" destOrd="0" parTransId="{6733F38C-2C57-4C03-A163-CE54F7F8C294}" sibTransId="{80DCA849-E932-45BA-85A5-D55B737E80E3}"/>
    <dgm:cxn modelId="{FD33D00A-EF41-4CF7-9659-9E71E8E7F1BE}" srcId="{36ECB9D2-A365-4B97-AE73-46464ABA47B7}" destId="{1A4A445F-36E8-4FE9-BDE8-3D7F1C5A01D3}" srcOrd="1" destOrd="0" parTransId="{6669FFDE-035E-49D4-99BA-9B6C580E197E}" sibTransId="{17D4D9C8-FEFF-4A7D-AE21-5FC239EBC74A}"/>
    <dgm:cxn modelId="{3EFDA413-1734-4133-AB43-F1D269C39350}" type="presOf" srcId="{F9AD2EAF-1900-44E8-BE58-DC4E20162023}" destId="{1DCDF41F-6E10-4D47-A592-B472812361F4}" srcOrd="0" destOrd="0" presId="urn:microsoft.com/office/officeart/2005/8/layout/vList2"/>
    <dgm:cxn modelId="{7C872D1D-6AE4-472F-8A3A-E107A74D8FB3}" type="presOf" srcId="{811BACF4-BFCE-4DD4-8A28-8C44558CB3F1}" destId="{6D38183E-893D-4B94-AD76-0D66F094D4DE}" srcOrd="0" destOrd="4" presId="urn:microsoft.com/office/officeart/2005/8/layout/vList2"/>
    <dgm:cxn modelId="{174FB41E-705B-4FED-AC56-2C00F103E6F5}" srcId="{9F9FE0E0-30F6-4F0E-9E24-4BA37A79072C}" destId="{85627F20-71EF-49FE-A281-08210DA38E27}" srcOrd="1" destOrd="0" parTransId="{81399078-F009-4A68-98CE-74D311A7FFA4}" sibTransId="{B481BA22-3454-4FC9-8D8E-2DDD1A79D75F}"/>
    <dgm:cxn modelId="{44468F25-113A-4B13-B38E-3AA9F921C94A}" srcId="{36ECB9D2-A365-4B97-AE73-46464ABA47B7}" destId="{9448B3F6-B152-4223-861E-5947DBE058F1}" srcOrd="3" destOrd="0" parTransId="{D4098CEB-ECAE-4814-91E5-577F770D4BC0}" sibTransId="{049FFE34-BA53-4761-B672-C8246BEF2C3F}"/>
    <dgm:cxn modelId="{90F3A636-E358-40A6-9B86-298D001A02BC}" srcId="{CD5EBC2C-1876-4363-BDAE-2DB33365D78B}" destId="{95C0A7D6-BA3F-4357-84B7-9ADA2E41A708}" srcOrd="1" destOrd="0" parTransId="{4BD7FE27-DE0B-4187-8FD3-ECB26D517338}" sibTransId="{B52D0BAF-082B-4E84-A857-8B61438A2C93}"/>
    <dgm:cxn modelId="{B23ED638-C779-46EE-8F0E-7141C0F213CB}" srcId="{36ECB9D2-A365-4B97-AE73-46464ABA47B7}" destId="{811BACF4-BFCE-4DD4-8A28-8C44558CB3F1}" srcOrd="4" destOrd="0" parTransId="{2D60DD84-D8EF-400F-BAD7-1CDBF5DCCB7F}" sibTransId="{3D317035-36E6-40D1-A483-F5EA23E0DC52}"/>
    <dgm:cxn modelId="{5D8D4F5D-3476-4736-BBA0-A2BA0DF87467}" type="presOf" srcId="{9448B3F6-B152-4223-861E-5947DBE058F1}" destId="{6D38183E-893D-4B94-AD76-0D66F094D4DE}" srcOrd="0" destOrd="3" presId="urn:microsoft.com/office/officeart/2005/8/layout/vList2"/>
    <dgm:cxn modelId="{77A03E63-D6D1-416B-9A23-811A058476C6}" type="presOf" srcId="{36ECB9D2-A365-4B97-AE73-46464ABA47B7}" destId="{D437557B-B894-4BE7-B00B-9D44F43F1BB9}" srcOrd="0" destOrd="0" presId="urn:microsoft.com/office/officeart/2005/8/layout/vList2"/>
    <dgm:cxn modelId="{42FE5F45-E3CA-4A8A-9700-E30398D8547A}" srcId="{85627F20-71EF-49FE-A281-08210DA38E27}" destId="{F9AD2EAF-1900-44E8-BE58-DC4E20162023}" srcOrd="0" destOrd="0" parTransId="{FC3A6595-54A2-46B6-B23A-BD5016085CF6}" sibTransId="{35CC55F9-E02C-4926-9C21-373276F6368A}"/>
    <dgm:cxn modelId="{BD9D5A48-678C-4955-AEA4-2A8128881394}" type="presOf" srcId="{04902B44-C507-4839-B825-C6D668442EF3}" destId="{6D38183E-893D-4B94-AD76-0D66F094D4DE}" srcOrd="0" destOrd="0" presId="urn:microsoft.com/office/officeart/2005/8/layout/vList2"/>
    <dgm:cxn modelId="{D196B470-4A8A-4D41-840F-258F3B5115A3}" type="presOf" srcId="{9F9FE0E0-30F6-4F0E-9E24-4BA37A79072C}" destId="{23D029B6-1038-4C79-8A08-03D7B7E045F7}" srcOrd="0" destOrd="0" presId="urn:microsoft.com/office/officeart/2005/8/layout/vList2"/>
    <dgm:cxn modelId="{262F1656-995B-4CE5-B114-A26B93832C98}" type="presOf" srcId="{9FEF3F2D-1FE5-4BF4-86D5-53DA44B845A8}" destId="{6D38183E-893D-4B94-AD76-0D66F094D4DE}" srcOrd="0" destOrd="2" presId="urn:microsoft.com/office/officeart/2005/8/layout/vList2"/>
    <dgm:cxn modelId="{77272A83-9FD3-4163-B167-4091C1A9F98D}" srcId="{36ECB9D2-A365-4B97-AE73-46464ABA47B7}" destId="{04902B44-C507-4839-B825-C6D668442EF3}" srcOrd="0" destOrd="0" parTransId="{554BEB1D-7DDC-418B-B0F8-945746117690}" sibTransId="{7AAA6E3E-1B85-40DE-A0D9-5623B3121335}"/>
    <dgm:cxn modelId="{E616018C-4AD2-4D87-9595-2E92B85C3151}" srcId="{9F9FE0E0-30F6-4F0E-9E24-4BA37A79072C}" destId="{36ECB9D2-A365-4B97-AE73-46464ABA47B7}" srcOrd="0" destOrd="0" parTransId="{257D5418-45C7-4D17-B451-611C36EE114F}" sibTransId="{DFB05720-3E0C-4843-832C-BD77115CA4F8}"/>
    <dgm:cxn modelId="{98BE159C-21F5-46AB-AB7D-3AA7A65A94D7}" srcId="{9F9FE0E0-30F6-4F0E-9E24-4BA37A79072C}" destId="{CD5EBC2C-1876-4363-BDAE-2DB33365D78B}" srcOrd="2" destOrd="0" parTransId="{5B19E414-4F4E-4E07-A2F3-530F5855DD13}" sibTransId="{772146DE-37FD-4DBA-84D6-D793B8A6E6E3}"/>
    <dgm:cxn modelId="{37D25BA2-B286-4368-AA1D-F51D9B79E550}" type="presOf" srcId="{CD5EBC2C-1876-4363-BDAE-2DB33365D78B}" destId="{97E7BE10-B790-4304-9B24-489D2C2C4869}" srcOrd="0" destOrd="0" presId="urn:microsoft.com/office/officeart/2005/8/layout/vList2"/>
    <dgm:cxn modelId="{8ECCD2AC-D153-4661-8E20-0FAE24551397}" type="presOf" srcId="{1A4A445F-36E8-4FE9-BDE8-3D7F1C5A01D3}" destId="{6D38183E-893D-4B94-AD76-0D66F094D4DE}" srcOrd="0" destOrd="1" presId="urn:microsoft.com/office/officeart/2005/8/layout/vList2"/>
    <dgm:cxn modelId="{1B0645B2-0F12-4B9B-BFB9-FA917A251F97}" type="presOf" srcId="{85627F20-71EF-49FE-A281-08210DA38E27}" destId="{FE705A37-0FA7-436C-B14D-A834AA509FF7}" srcOrd="0" destOrd="0" presId="urn:microsoft.com/office/officeart/2005/8/layout/vList2"/>
    <dgm:cxn modelId="{C74B52C6-518F-47A5-9771-9979F5EAC32E}" type="presOf" srcId="{95C0A7D6-BA3F-4357-84B7-9ADA2E41A708}" destId="{3703519B-CE6C-40B1-A495-300185968B2D}" srcOrd="0" destOrd="1" presId="urn:microsoft.com/office/officeart/2005/8/layout/vList2"/>
    <dgm:cxn modelId="{4A8095CA-006E-4C69-9095-523DA41EF322}" type="presOf" srcId="{D57DEEDD-3368-46AF-975A-351D99CE35BF}" destId="{3703519B-CE6C-40B1-A495-300185968B2D}" srcOrd="0" destOrd="0" presId="urn:microsoft.com/office/officeart/2005/8/layout/vList2"/>
    <dgm:cxn modelId="{FBF252DE-C34C-49AD-9D64-42E4AF7A0037}" srcId="{36ECB9D2-A365-4B97-AE73-46464ABA47B7}" destId="{9FEF3F2D-1FE5-4BF4-86D5-53DA44B845A8}" srcOrd="2" destOrd="0" parTransId="{4C924750-581D-4974-ADFF-6403519DE84A}" sibTransId="{47923CE7-A3FA-4607-B345-988AFCE33D8F}"/>
    <dgm:cxn modelId="{6E9DBBBA-4946-4827-AC03-009703B3627A}" type="presParOf" srcId="{23D029B6-1038-4C79-8A08-03D7B7E045F7}" destId="{D437557B-B894-4BE7-B00B-9D44F43F1BB9}" srcOrd="0" destOrd="0" presId="urn:microsoft.com/office/officeart/2005/8/layout/vList2"/>
    <dgm:cxn modelId="{346CB14A-5AE3-4928-8917-C3F4DCB455E7}" type="presParOf" srcId="{23D029B6-1038-4C79-8A08-03D7B7E045F7}" destId="{6D38183E-893D-4B94-AD76-0D66F094D4DE}" srcOrd="1" destOrd="0" presId="urn:microsoft.com/office/officeart/2005/8/layout/vList2"/>
    <dgm:cxn modelId="{A91F57DB-FC47-4126-B638-9D4256BED124}" type="presParOf" srcId="{23D029B6-1038-4C79-8A08-03D7B7E045F7}" destId="{FE705A37-0FA7-436C-B14D-A834AA509FF7}" srcOrd="2" destOrd="0" presId="urn:microsoft.com/office/officeart/2005/8/layout/vList2"/>
    <dgm:cxn modelId="{26D04CF9-0998-4F8F-BAA0-BDE5356CF732}" type="presParOf" srcId="{23D029B6-1038-4C79-8A08-03D7B7E045F7}" destId="{1DCDF41F-6E10-4D47-A592-B472812361F4}" srcOrd="3" destOrd="0" presId="urn:microsoft.com/office/officeart/2005/8/layout/vList2"/>
    <dgm:cxn modelId="{634DD493-40EE-45E1-A69E-26D11096A555}" type="presParOf" srcId="{23D029B6-1038-4C79-8A08-03D7B7E045F7}" destId="{97E7BE10-B790-4304-9B24-489D2C2C4869}" srcOrd="4" destOrd="0" presId="urn:microsoft.com/office/officeart/2005/8/layout/vList2"/>
    <dgm:cxn modelId="{41C5CB51-739E-4C9B-8D2B-9445B28A8737}" type="presParOf" srcId="{23D029B6-1038-4C79-8A08-03D7B7E045F7}" destId="{3703519B-CE6C-40B1-A495-300185968B2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7557B-B894-4BE7-B00B-9D44F43F1BB9}">
      <dsp:nvSpPr>
        <dsp:cNvPr id="0" name=""/>
        <dsp:cNvSpPr/>
      </dsp:nvSpPr>
      <dsp:spPr>
        <a:xfrm>
          <a:off x="0" y="217587"/>
          <a:ext cx="6172199" cy="477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Rights - </a:t>
          </a:r>
          <a:r>
            <a:rPr lang="en-US" sz="1700" b="0" i="0" kern="1200" dirty="0"/>
            <a:t>Everyone has the right to:</a:t>
          </a:r>
          <a:endParaRPr lang="en-US" sz="1700" kern="1200" dirty="0"/>
        </a:p>
      </dsp:txBody>
      <dsp:txXfrm>
        <a:off x="23303" y="240890"/>
        <a:ext cx="6125593" cy="430754"/>
      </dsp:txXfrm>
    </dsp:sp>
    <dsp:sp modelId="{6D38183E-893D-4B94-AD76-0D66F094D4DE}">
      <dsp:nvSpPr>
        <dsp:cNvPr id="0" name=""/>
        <dsp:cNvSpPr/>
      </dsp:nvSpPr>
      <dsp:spPr>
        <a:xfrm>
          <a:off x="0" y="694947"/>
          <a:ext cx="6172199" cy="2041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i="0" kern="1200" dirty="0"/>
            <a:t>Make requests to access their own personal information. This is known as subject access requests (SAR)</a:t>
          </a:r>
          <a:endParaRPr lang="en-US" sz="1300" kern="1200" dirty="0"/>
        </a:p>
        <a:p>
          <a:pPr marL="114300" lvl="1" indent="-114300" algn="l" defTabSz="577850">
            <a:lnSpc>
              <a:spcPct val="90000"/>
            </a:lnSpc>
            <a:spcBef>
              <a:spcPct val="0"/>
            </a:spcBef>
            <a:spcAft>
              <a:spcPct val="20000"/>
            </a:spcAft>
            <a:buChar char="•"/>
          </a:pPr>
          <a:r>
            <a:rPr lang="en-US" sz="1300" b="0" i="0" kern="1200"/>
            <a:t>Have inaccuracies corrected</a:t>
          </a:r>
          <a:endParaRPr lang="en-US" sz="1300" kern="1200"/>
        </a:p>
        <a:p>
          <a:pPr marL="114300" lvl="1" indent="-114300" algn="l" defTabSz="577850">
            <a:lnSpc>
              <a:spcPct val="90000"/>
            </a:lnSpc>
            <a:spcBef>
              <a:spcPct val="0"/>
            </a:spcBef>
            <a:spcAft>
              <a:spcPct val="20000"/>
            </a:spcAft>
            <a:buChar char="•"/>
          </a:pPr>
          <a:r>
            <a:rPr lang="en-US" sz="1300" b="0" i="0" kern="1200" dirty="0"/>
            <a:t>Have inaccurate personal data rectified, blocked, erased or destroyed in certain circumstances</a:t>
          </a:r>
          <a:endParaRPr lang="en-US" sz="1300" kern="1200" dirty="0"/>
        </a:p>
        <a:p>
          <a:pPr marL="114300" lvl="1" indent="-114300" algn="l" defTabSz="577850">
            <a:lnSpc>
              <a:spcPct val="90000"/>
            </a:lnSpc>
            <a:spcBef>
              <a:spcPct val="0"/>
            </a:spcBef>
            <a:spcAft>
              <a:spcPct val="20000"/>
            </a:spcAft>
            <a:buChar char="•"/>
          </a:pPr>
          <a:r>
            <a:rPr lang="en-US" sz="1300" b="0" i="0" kern="1200"/>
            <a:t>Object to direct marketing</a:t>
          </a:r>
          <a:endParaRPr lang="en-US" sz="1300" kern="1200"/>
        </a:p>
        <a:p>
          <a:pPr marL="114300" lvl="1" indent="-114300" algn="l" defTabSz="577850">
            <a:lnSpc>
              <a:spcPct val="90000"/>
            </a:lnSpc>
            <a:spcBef>
              <a:spcPct val="0"/>
            </a:spcBef>
            <a:spcAft>
              <a:spcPct val="20000"/>
            </a:spcAft>
            <a:buChar char="•"/>
          </a:pPr>
          <a:r>
            <a:rPr lang="en-US" sz="1300" b="0" i="0" kern="1200"/>
            <a:t>Restrict the processing of their information, including by automated decision-making systems or programmes</a:t>
          </a:r>
          <a:endParaRPr lang="en-US" sz="1300" kern="1200"/>
        </a:p>
      </dsp:txBody>
      <dsp:txXfrm>
        <a:off x="0" y="694947"/>
        <a:ext cx="6172199" cy="2041020"/>
      </dsp:txXfrm>
    </dsp:sp>
    <dsp:sp modelId="{FE705A37-0FA7-436C-B14D-A834AA509FF7}">
      <dsp:nvSpPr>
        <dsp:cNvPr id="0" name=""/>
        <dsp:cNvSpPr/>
      </dsp:nvSpPr>
      <dsp:spPr>
        <a:xfrm>
          <a:off x="0" y="2735967"/>
          <a:ext cx="6172199" cy="477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a:t>Recording facts</a:t>
          </a:r>
          <a:endParaRPr lang="en-US" sz="1700" kern="1200"/>
        </a:p>
      </dsp:txBody>
      <dsp:txXfrm>
        <a:off x="23303" y="2759270"/>
        <a:ext cx="6125593" cy="430754"/>
      </dsp:txXfrm>
    </dsp:sp>
    <dsp:sp modelId="{1DCDF41F-6E10-4D47-A592-B472812361F4}">
      <dsp:nvSpPr>
        <dsp:cNvPr id="0" name=""/>
        <dsp:cNvSpPr/>
      </dsp:nvSpPr>
      <dsp:spPr>
        <a:xfrm>
          <a:off x="0" y="3213327"/>
          <a:ext cx="6172199" cy="492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i="0" kern="1200"/>
            <a:t>In addition to accurately recording facts, we must consider that the individual might be able to view their record online.</a:t>
          </a:r>
          <a:endParaRPr lang="en-US" sz="1300" kern="1200"/>
        </a:p>
      </dsp:txBody>
      <dsp:txXfrm>
        <a:off x="0" y="3213327"/>
        <a:ext cx="6172199" cy="492660"/>
      </dsp:txXfrm>
    </dsp:sp>
    <dsp:sp modelId="{97E7BE10-B790-4304-9B24-489D2C2C4869}">
      <dsp:nvSpPr>
        <dsp:cNvPr id="0" name=""/>
        <dsp:cNvSpPr/>
      </dsp:nvSpPr>
      <dsp:spPr>
        <a:xfrm>
          <a:off x="0" y="3705987"/>
          <a:ext cx="6172199" cy="477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a:t>Access</a:t>
          </a:r>
          <a:endParaRPr lang="en-US" sz="1700" kern="1200"/>
        </a:p>
      </dsp:txBody>
      <dsp:txXfrm>
        <a:off x="23303" y="3729290"/>
        <a:ext cx="6125593" cy="430754"/>
      </dsp:txXfrm>
    </dsp:sp>
    <dsp:sp modelId="{3703519B-CE6C-40B1-A495-300185968B2D}">
      <dsp:nvSpPr>
        <dsp:cNvPr id="0" name=""/>
        <dsp:cNvSpPr/>
      </dsp:nvSpPr>
      <dsp:spPr>
        <a:xfrm>
          <a:off x="0" y="4183347"/>
          <a:ext cx="6172199"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i="0" kern="1200"/>
            <a:t>When providing people with access, care must be taken not to reveal information that they do not already know relating to third parties.</a:t>
          </a:r>
          <a:endParaRPr lang="en-US" sz="1300" kern="1200"/>
        </a:p>
        <a:p>
          <a:pPr marL="114300" lvl="1" indent="-114300" algn="l" defTabSz="577850">
            <a:lnSpc>
              <a:spcPct val="90000"/>
            </a:lnSpc>
            <a:spcBef>
              <a:spcPct val="0"/>
            </a:spcBef>
            <a:spcAft>
              <a:spcPct val="20000"/>
            </a:spcAft>
            <a:buChar char="•"/>
          </a:pPr>
          <a:r>
            <a:rPr lang="en-US" sz="1300" b="0" i="0" kern="1200"/>
            <a:t>For example, information in their record about family members, other service users and so on.</a:t>
          </a:r>
          <a:endParaRPr lang="en-US" sz="1300" kern="1200"/>
        </a:p>
      </dsp:txBody>
      <dsp:txXfrm>
        <a:off x="0" y="4183347"/>
        <a:ext cx="6172199" cy="1002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5/21/2024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5/21/2024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base">
              <a:buNone/>
            </a:pPr>
            <a:r>
              <a:rPr lang="en-US" b="1" i="0" u="none" strike="noStrike" dirty="0">
                <a:effectLst/>
              </a:rPr>
              <a:t>By the end of this session you will be able to:</a:t>
            </a:r>
          </a:p>
          <a:p>
            <a:pPr lvl="1" fontAlgn="base">
              <a:lnSpc>
                <a:spcPct val="150000"/>
              </a:lnSpc>
            </a:pPr>
            <a:r>
              <a:rPr lang="en-US" b="0" i="0" dirty="0">
                <a:effectLst/>
                <a:latin typeface="+mj-lt"/>
              </a:rPr>
              <a:t>Describe the importance of data security</a:t>
            </a:r>
          </a:p>
          <a:p>
            <a:pPr lvl="1" fontAlgn="base">
              <a:lnSpc>
                <a:spcPct val="150000"/>
              </a:lnSpc>
            </a:pPr>
            <a:r>
              <a:rPr lang="en-US" b="0" i="0" dirty="0">
                <a:effectLst/>
                <a:latin typeface="+mj-lt"/>
              </a:rPr>
              <a:t>Explain how you must comply with the law</a:t>
            </a:r>
          </a:p>
          <a:p>
            <a:pPr lvl="1" fontAlgn="base">
              <a:lnSpc>
                <a:spcPct val="150000"/>
              </a:lnSpc>
            </a:pPr>
            <a:r>
              <a:rPr lang="en-US" b="0" i="0" dirty="0">
                <a:effectLst/>
                <a:latin typeface="+mj-lt"/>
              </a:rPr>
              <a:t>Define potential threats to the security of information and how you can avoid or </a:t>
            </a:r>
            <a:r>
              <a:rPr lang="en-US" b="0" i="0" dirty="0" err="1">
                <a:effectLst/>
                <a:latin typeface="+mj-lt"/>
              </a:rPr>
              <a:t>minimise</a:t>
            </a:r>
            <a:r>
              <a:rPr lang="en-US" b="0" i="0" dirty="0">
                <a:effectLst/>
                <a:latin typeface="+mj-lt"/>
              </a:rPr>
              <a:t> them</a:t>
            </a:r>
          </a:p>
          <a:p>
            <a:pPr lvl="1" fontAlgn="base">
              <a:lnSpc>
                <a:spcPct val="150000"/>
              </a:lnSpc>
            </a:pPr>
            <a:r>
              <a:rPr lang="en-US" b="0" i="0" dirty="0">
                <a:effectLst/>
                <a:latin typeface="+mj-lt"/>
              </a:rPr>
              <a:t>Identify breaches and incidents and how to avoid them</a:t>
            </a:r>
          </a:p>
          <a:p>
            <a:pPr lvl="1" fontAlgn="base">
              <a:lnSpc>
                <a:spcPct val="150000"/>
              </a:lnSpc>
            </a:pPr>
            <a:r>
              <a:rPr lang="en-US" b="0" i="0" dirty="0">
                <a:effectLst/>
                <a:latin typeface="+mj-lt"/>
              </a:rPr>
              <a:t>Outline the principles of good record keeping</a:t>
            </a:r>
          </a:p>
          <a:p>
            <a:pPr lvl="1" fontAlgn="base">
              <a:lnSpc>
                <a:spcPct val="150000"/>
              </a:lnSpc>
            </a:pPr>
            <a:endParaRPr lang="en-US" b="0" i="0" dirty="0">
              <a:effectLst/>
              <a:latin typeface="+mj-lt"/>
            </a:endParaRPr>
          </a:p>
          <a:p>
            <a:pPr marL="0" indent="0" fontAlgn="base">
              <a:buNone/>
            </a:pPr>
            <a:r>
              <a:rPr lang="en-US" sz="1200" dirty="0">
                <a:latin typeface="+mj-lt"/>
              </a:rPr>
              <a:t>This session has been designed to give you an awareness of the subject Data Security Awareness. It is important to remember that, as a volunteer, it is not your role to deal directly with data security issues. It is, however, your duty to know when and how to report any potential concerns.</a:t>
            </a:r>
          </a:p>
          <a:p>
            <a:pPr marL="0" indent="0" fontAlgn="base">
              <a:buNone/>
            </a:pPr>
            <a:endParaRPr lang="en-US" sz="1200" dirty="0">
              <a:latin typeface="+mj-lt"/>
            </a:endParaRPr>
          </a:p>
          <a:p>
            <a:pPr marL="0" indent="0" fontAlgn="base">
              <a:buNone/>
            </a:pPr>
            <a:r>
              <a:rPr lang="en-US" sz="1200" dirty="0">
                <a:latin typeface="+mj-lt"/>
              </a:rPr>
              <a:t>If you are unsure about your role, or have any questions or difficulty understanding the content of this session, please contact your volunteer coordinator for support.</a:t>
            </a:r>
          </a:p>
          <a:p>
            <a:pPr marL="0" indent="0" fontAlgn="base">
              <a:buNone/>
            </a:pPr>
            <a:endParaRPr lang="en-US" sz="1200" dirty="0">
              <a:latin typeface="+mj-lt"/>
            </a:endParaRPr>
          </a:p>
          <a:p>
            <a:pPr marL="0" indent="0" fontAlgn="base">
              <a:buNone/>
            </a:pPr>
            <a:r>
              <a:rPr lang="en-US" sz="1200" dirty="0">
                <a:latin typeface="+mj-lt"/>
              </a:rPr>
              <a:t>You can revisit this session as many times as you need to. Your volunteer coordinator will also be able to support you if you need any technical help.</a:t>
            </a:r>
            <a:endParaRPr lang="en-GB" sz="1200" dirty="0">
              <a:latin typeface="+mj-lt"/>
            </a:endParaRPr>
          </a:p>
          <a:p>
            <a:pPr lvl="1" fontAlgn="base">
              <a:lnSpc>
                <a:spcPct val="150000"/>
              </a:lnSpc>
            </a:pPr>
            <a:endParaRPr lang="en-US" b="0" i="0" dirty="0">
              <a:effectLst/>
              <a:latin typeface="+mj-lt"/>
            </a:endParaRP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As a volunteer, if you think that any of these things have happened, speak to your volunteer coordinator or a member of staff who will be able to help.</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14</a:t>
            </a:fld>
            <a:endParaRPr lang="en-US" noProof="0" dirty="0"/>
          </a:p>
        </p:txBody>
      </p:sp>
    </p:spTree>
    <p:extLst>
      <p:ext uri="{BB962C8B-B14F-4D97-AF65-F5344CB8AC3E}">
        <p14:creationId xmlns:p14="http://schemas.microsoft.com/office/powerpoint/2010/main" val="318227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16</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0" i="0" u="none" strike="noStrike" dirty="0">
                <a:effectLst/>
              </a:rPr>
              <a:t>Data security has always been important. In fact, it is more important today than it has ever been, but it has become more complex and time-consuming to manage now that technology is so central to the way we live.</a:t>
            </a:r>
          </a:p>
          <a:p>
            <a:pPr marL="0" indent="0" fontAlgn="base">
              <a:buNone/>
            </a:pPr>
            <a:r>
              <a:rPr lang="en-US" sz="1200" b="0" i="0" u="none" strike="noStrike" dirty="0">
                <a:effectLst/>
              </a:rPr>
              <a:t>Technology and systems must be designed with privacy in mind to ensure the safe and effective use of information that does not pose unacceptable risk to our business or the people in our care.</a:t>
            </a: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i="0" u="none" strike="noStrike" dirty="0">
                <a:solidFill>
                  <a:srgbClr val="CBD5EB"/>
                </a:solidFill>
                <a:effectLst/>
              </a:rPr>
              <a:t>PERSONAL INFORMATION</a:t>
            </a:r>
          </a:p>
          <a:p>
            <a:pPr algn="l" fontAlgn="base"/>
            <a:r>
              <a:rPr lang="en-US" sz="1200" b="0" i="0" u="none" strike="noStrike" dirty="0">
                <a:solidFill>
                  <a:srgbClr val="CBD5EB"/>
                </a:solidFill>
                <a:effectLst/>
              </a:rPr>
              <a:t>Information about someone is ‘personal’ when it identifies an individual. </a:t>
            </a:r>
          </a:p>
          <a:p>
            <a:pPr algn="l" fontAlgn="base"/>
            <a:r>
              <a:rPr lang="en-US" sz="1200" b="0" i="0" u="none" strike="noStrike" dirty="0">
                <a:solidFill>
                  <a:srgbClr val="CBD5EB"/>
                </a:solidFill>
                <a:effectLst/>
              </a:rPr>
              <a:t> A person’s name and address are clearly personal information when presented together, but an unusual name may, by itself, enable an individual to be identified.</a:t>
            </a:r>
          </a:p>
          <a:p>
            <a:pPr algn="l" fontAlgn="base"/>
            <a:endParaRPr lang="en-US" sz="1200" b="0" i="0" u="none" strike="noStrike" dirty="0">
              <a:solidFill>
                <a:srgbClr val="CBD5EB"/>
              </a:solidFill>
              <a:effectLst/>
            </a:endParaRPr>
          </a:p>
          <a:p>
            <a:pPr algn="l" fontAlgn="base"/>
            <a:r>
              <a:rPr lang="en-US" sz="1200" b="1" i="0" u="none" strike="noStrike" dirty="0">
                <a:solidFill>
                  <a:srgbClr val="CBD5EB"/>
                </a:solidFill>
                <a:effectLst/>
              </a:rPr>
              <a:t>ANONYMISED INFORMATION</a:t>
            </a:r>
          </a:p>
          <a:p>
            <a:pPr algn="l" fontAlgn="base"/>
            <a:r>
              <a:rPr lang="en-US" sz="1200" b="0" i="0" u="none" strike="noStrike" dirty="0" err="1">
                <a:solidFill>
                  <a:srgbClr val="CBD5EB"/>
                </a:solidFill>
                <a:effectLst/>
              </a:rPr>
              <a:t>Anonymised</a:t>
            </a:r>
            <a:r>
              <a:rPr lang="en-US" sz="1200" b="0" i="0" u="none" strike="noStrike" dirty="0">
                <a:solidFill>
                  <a:srgbClr val="CBD5EB"/>
                </a:solidFill>
                <a:effectLst/>
              </a:rPr>
              <a:t> information does not identify an individual and cannot reasonably be used to determine their identity. </a:t>
            </a:r>
            <a:r>
              <a:rPr lang="en-US" sz="1200" b="0" i="0" u="none" strike="noStrike" dirty="0" err="1">
                <a:solidFill>
                  <a:srgbClr val="CBD5EB"/>
                </a:solidFill>
                <a:effectLst/>
              </a:rPr>
              <a:t>Anonymisation</a:t>
            </a:r>
            <a:r>
              <a:rPr lang="en-US" sz="1200" b="0" i="0" u="none" strike="noStrike" dirty="0">
                <a:solidFill>
                  <a:srgbClr val="CBD5EB"/>
                </a:solidFill>
                <a:effectLst/>
              </a:rPr>
              <a:t> requires the removal of name, address, full postcode and any other detail or combination of details that might support identification.</a:t>
            </a:r>
          </a:p>
          <a:p>
            <a:pPr algn="l" fontAlgn="base"/>
            <a:r>
              <a:rPr lang="en-US" sz="1200" b="0" i="0" u="none" strike="noStrike" dirty="0">
                <a:solidFill>
                  <a:srgbClr val="CBD5EB"/>
                </a:solidFill>
                <a:effectLst/>
              </a:rPr>
              <a:t> </a:t>
            </a:r>
          </a:p>
          <a:p>
            <a:pPr algn="l" fontAlgn="base"/>
            <a:r>
              <a:rPr lang="en-US" sz="1200" b="0" i="0" u="none" strike="noStrike" dirty="0" err="1">
                <a:solidFill>
                  <a:srgbClr val="CBD5EB"/>
                </a:solidFill>
                <a:effectLst/>
              </a:rPr>
              <a:t>Anonymised</a:t>
            </a:r>
            <a:r>
              <a:rPr lang="en-US" sz="1200" b="0" i="0" u="none" strike="noStrike" dirty="0">
                <a:solidFill>
                  <a:srgbClr val="CBD5EB"/>
                </a:solidFill>
                <a:effectLst/>
              </a:rPr>
              <a:t> information does not identify a person, so it cannot be personal or confidential.</a:t>
            </a:r>
          </a:p>
          <a:p>
            <a:pPr algn="l" fontAlgn="base"/>
            <a:endParaRPr lang="en-US" sz="1200" b="0" i="0" u="none" strike="noStrike" dirty="0">
              <a:solidFill>
                <a:srgbClr val="CBD5EB"/>
              </a:solidFill>
              <a:effectLst/>
            </a:endParaRPr>
          </a:p>
          <a:p>
            <a:pPr algn="l" fontAlgn="base"/>
            <a:r>
              <a:rPr lang="en-US" sz="1200" b="1" i="0" u="none" strike="noStrike" dirty="0">
                <a:solidFill>
                  <a:srgbClr val="CBD5EB"/>
                </a:solidFill>
                <a:effectLst/>
              </a:rPr>
              <a:t>CONFIDENTIAL INFORMATION</a:t>
            </a:r>
          </a:p>
          <a:p>
            <a:pPr algn="l" fontAlgn="base"/>
            <a:r>
              <a:rPr lang="en-US" sz="1200" b="0" i="0" u="none" strike="noStrike" dirty="0">
                <a:solidFill>
                  <a:srgbClr val="CBD5EB"/>
                </a:solidFill>
                <a:effectLst/>
              </a:rPr>
              <a:t>Confidential information can be disclosed to you in confidence, for example, a health condition. Everyone expects that information to be treated confidentially.</a:t>
            </a:r>
          </a:p>
          <a:p>
            <a:pPr algn="l" fontAlgn="base"/>
            <a:r>
              <a:rPr lang="en-US" sz="1200" b="0" i="0" u="none" strike="noStrike" dirty="0">
                <a:solidFill>
                  <a:srgbClr val="CBD5EB"/>
                </a:solidFill>
                <a:effectLst/>
              </a:rPr>
              <a:t>Confidential information can include names and addresses, as well as a person’s sensitive personal information, for example, health and care information.</a:t>
            </a:r>
          </a:p>
          <a:p>
            <a:pPr algn="l" fontAlgn="base"/>
            <a:r>
              <a:rPr lang="en-US" sz="1200" b="0" i="0" u="none" strike="noStrike" dirty="0">
                <a:solidFill>
                  <a:srgbClr val="CBD5EB"/>
                </a:solidFill>
                <a:effectLst/>
              </a:rPr>
              <a:t>Third-party information, such as family details, added to a patient or service user's notes, should also remain confidential.</a:t>
            </a:r>
          </a:p>
          <a:p>
            <a:pPr algn="l" fontAlgn="base"/>
            <a:endParaRPr lang="en-US" sz="1200" b="0" i="0" u="none" strike="noStrike" dirty="0">
              <a:solidFill>
                <a:srgbClr val="CBD5EB"/>
              </a:solidFill>
              <a:effectLst/>
            </a:endParaRPr>
          </a:p>
          <a:p>
            <a:pPr algn="l" fontAlgn="base"/>
            <a:r>
              <a:rPr lang="en-US" sz="1200" b="1" i="0" u="none" strike="noStrike" dirty="0">
                <a:solidFill>
                  <a:srgbClr val="CBD5EB"/>
                </a:solidFill>
                <a:effectLst/>
              </a:rPr>
              <a:t>PSEUDONYMISED INFORMATION</a:t>
            </a:r>
          </a:p>
          <a:p>
            <a:pPr algn="l" fontAlgn="base"/>
            <a:r>
              <a:rPr lang="en-US" sz="1200" b="0" i="0" u="none" strike="noStrike" dirty="0" err="1">
                <a:solidFill>
                  <a:srgbClr val="CBD5EB"/>
                </a:solidFill>
                <a:effectLst/>
              </a:rPr>
              <a:t>Pseudonymised</a:t>
            </a:r>
            <a:r>
              <a:rPr lang="en-US" sz="1200" b="0" i="0" u="none" strike="noStrike" dirty="0">
                <a:solidFill>
                  <a:srgbClr val="CBD5EB"/>
                </a:solidFill>
                <a:effectLst/>
              </a:rPr>
              <a:t> information is information in which individuals are distinguished by using a unique identifier, that is, a pseudonym.</a:t>
            </a:r>
          </a:p>
          <a:p>
            <a:pPr algn="l" fontAlgn="base"/>
            <a:r>
              <a:rPr lang="en-US" sz="1200" b="0" i="0" u="none" strike="noStrike" dirty="0">
                <a:solidFill>
                  <a:srgbClr val="CBD5EB"/>
                </a:solidFill>
                <a:effectLst/>
              </a:rPr>
              <a:t> This does not reveal their real identity but allows the linking of different data sets for the individual concerned.</a:t>
            </a:r>
          </a:p>
          <a:p>
            <a:pPr algn="l" fontAlgn="base"/>
            <a:endParaRPr lang="en-US" sz="1200" b="0" i="0" u="none" strike="noStrike" dirty="0">
              <a:solidFill>
                <a:srgbClr val="CBD5EB"/>
              </a:solidFill>
              <a:effectLst/>
            </a:endParaRPr>
          </a:p>
          <a:p>
            <a:pPr algn="l" fontAlgn="base"/>
            <a:endParaRPr lang="en-US" sz="1200" b="0" i="0" u="none" strike="noStrike" dirty="0">
              <a:solidFill>
                <a:srgbClr val="CBD5EB"/>
              </a:solidFill>
              <a:effectLst/>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4</a:t>
            </a:fld>
            <a:endParaRPr lang="en-US" noProof="0" dirty="0"/>
          </a:p>
        </p:txBody>
      </p:sp>
    </p:spTree>
    <p:extLst>
      <p:ext uri="{BB962C8B-B14F-4D97-AF65-F5344CB8AC3E}">
        <p14:creationId xmlns:p14="http://schemas.microsoft.com/office/powerpoint/2010/main" val="154877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dirty="0"/>
          </a:p>
        </p:txBody>
      </p:sp>
    </p:spTree>
    <p:extLst>
      <p:ext uri="{BB962C8B-B14F-4D97-AF65-F5344CB8AC3E}">
        <p14:creationId xmlns:p14="http://schemas.microsoft.com/office/powerpoint/2010/main" val="285040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0" i="0" u="none" strike="noStrike" dirty="0">
                <a:effectLst/>
              </a:rPr>
              <a:t>GDPR is a set of rules governing the privacy and security of personal data and information. They have been designed to give power back to citizens over how their data is processed and used.</a:t>
            </a:r>
          </a:p>
          <a:p>
            <a:pPr algn="l" fontAlgn="base"/>
            <a:r>
              <a:rPr lang="en-US" sz="1200" b="0" i="0" u="none" strike="noStrike" dirty="0">
                <a:effectLst/>
              </a:rPr>
              <a:t>Under the new rules, individuals have the right ‘to </a:t>
            </a:r>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6</a:t>
            </a:fld>
            <a:endParaRPr lang="en-US" noProof="0" dirty="0"/>
          </a:p>
        </p:txBody>
      </p:sp>
    </p:spTree>
    <p:extLst>
      <p:ext uri="{BB962C8B-B14F-4D97-AF65-F5344CB8AC3E}">
        <p14:creationId xmlns:p14="http://schemas.microsoft.com/office/powerpoint/2010/main" val="58198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Certain simple actions can ensure that you comply with the principles of the Data Protection Act. Your </a:t>
            </a:r>
            <a:r>
              <a:rPr lang="en-US" sz="1200" dirty="0" err="1"/>
              <a:t>organisation</a:t>
            </a:r>
            <a:r>
              <a:rPr lang="en-US" sz="1200" dirty="0"/>
              <a:t> will have policies and procedures and can give you training to help ensure good governance of personal information.</a:t>
            </a:r>
          </a:p>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7</a:t>
            </a:fld>
            <a:endParaRPr lang="en-US" noProof="0" dirty="0"/>
          </a:p>
        </p:txBody>
      </p:sp>
    </p:spTree>
    <p:extLst>
      <p:ext uri="{BB962C8B-B14F-4D97-AF65-F5344CB8AC3E}">
        <p14:creationId xmlns:p14="http://schemas.microsoft.com/office/powerpoint/2010/main" val="282563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 Look at the messages on the mobile phone. A criminal reading these posts will gain vital intelligence about how the </a:t>
            </a:r>
            <a:r>
              <a:rPr lang="en-US" sz="1200" dirty="0" err="1"/>
              <a:t>organisation’s</a:t>
            </a:r>
            <a:r>
              <a:rPr lang="en-US" sz="1200" dirty="0"/>
              <a:t> processes work.</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9</a:t>
            </a:fld>
            <a:endParaRPr lang="en-US" noProof="0" dirty="0"/>
          </a:p>
        </p:txBody>
      </p:sp>
    </p:spTree>
    <p:extLst>
      <p:ext uri="{BB962C8B-B14F-4D97-AF65-F5344CB8AC3E}">
        <p14:creationId xmlns:p14="http://schemas.microsoft.com/office/powerpoint/2010/main" val="256136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base">
              <a:buNone/>
            </a:pPr>
            <a:r>
              <a:rPr lang="en-US" sz="1200" dirty="0">
                <a:solidFill>
                  <a:srgbClr val="E7E6E6"/>
                </a:solidFill>
                <a:cs typeface="Arial" panose="020B0604020202020204" pitchFamily="34" charset="0"/>
              </a:rPr>
              <a:t>The environment where you access information is also important. Do not assume Wi-Fi hotspots are secure in public places including cafes, fast food chains, public transport, patient homes, hotels, shops, etc. You should:</a:t>
            </a:r>
          </a:p>
          <a:p>
            <a:pPr fontAlgn="base"/>
            <a:r>
              <a:rPr lang="en-US" sz="1200" dirty="0">
                <a:solidFill>
                  <a:srgbClr val="E7E6E6"/>
                </a:solidFill>
                <a:cs typeface="Arial" panose="020B0604020202020204" pitchFamily="34" charset="0"/>
              </a:rPr>
              <a:t>Password protect your device</a:t>
            </a:r>
          </a:p>
          <a:p>
            <a:pPr fontAlgn="base"/>
            <a:r>
              <a:rPr lang="en-US" sz="1200" dirty="0">
                <a:solidFill>
                  <a:srgbClr val="E7E6E6"/>
                </a:solidFill>
                <a:cs typeface="Arial" panose="020B0604020202020204" pitchFamily="34" charset="0"/>
              </a:rPr>
              <a:t>Use personal hotspot for internet access</a:t>
            </a:r>
          </a:p>
          <a:p>
            <a:pPr fontAlgn="base"/>
            <a:r>
              <a:rPr lang="en-US" sz="1200" dirty="0">
                <a:solidFill>
                  <a:srgbClr val="E7E6E6"/>
                </a:solidFill>
                <a:cs typeface="Arial" panose="020B0604020202020204" pitchFamily="34" charset="0"/>
              </a:rPr>
              <a:t>Keep belongings close by</a:t>
            </a:r>
          </a:p>
          <a:p>
            <a:pPr fontAlgn="base"/>
            <a:r>
              <a:rPr lang="en-US" sz="1200" dirty="0">
                <a:solidFill>
                  <a:srgbClr val="E7E6E6"/>
                </a:solidFill>
                <a:cs typeface="Arial" panose="020B0604020202020204" pitchFamily="34" charset="0"/>
              </a:rPr>
              <a:t>Sit where you are not overlooked - back against the wall is best</a:t>
            </a:r>
          </a:p>
          <a:p>
            <a:pPr fontAlgn="base"/>
            <a:r>
              <a:rPr lang="en-US" sz="1200" dirty="0">
                <a:solidFill>
                  <a:srgbClr val="E7E6E6"/>
                </a:solidFill>
                <a:cs typeface="Arial" panose="020B0604020202020204" pitchFamily="34" charset="0"/>
              </a:rPr>
              <a:t>Keep paperwork or documents to a minimum</a:t>
            </a:r>
          </a:p>
          <a:p>
            <a:pPr fontAlgn="base"/>
            <a:r>
              <a:rPr lang="en-US" sz="1200" dirty="0">
                <a:solidFill>
                  <a:srgbClr val="E7E6E6"/>
                </a:solidFill>
                <a:cs typeface="Arial" panose="020B0604020202020204" pitchFamily="34" charset="0"/>
              </a:rPr>
              <a:t>Not discuss personal or sensitive data on the phone</a:t>
            </a:r>
          </a:p>
          <a:p>
            <a:pPr fontAlgn="base"/>
            <a:r>
              <a:rPr lang="en-US" sz="1200" dirty="0">
                <a:solidFill>
                  <a:srgbClr val="E7E6E6"/>
                </a:solidFill>
                <a:cs typeface="Arial" panose="020B0604020202020204" pitchFamily="34" charset="0"/>
              </a:rPr>
              <a:t>Remember to keep secure and be vigilant at all times. The email might contain an attachment which could look genuine, such as an invoice.</a:t>
            </a:r>
          </a:p>
          <a:p>
            <a:pPr fontAlgn="base"/>
            <a:r>
              <a:rPr lang="en-US" sz="1200" dirty="0">
                <a:solidFill>
                  <a:srgbClr val="E7E6E6"/>
                </a:solidFill>
                <a:cs typeface="Arial" panose="020B0604020202020204" pitchFamily="34" charset="0"/>
              </a:rPr>
              <a:t>However, the attachment could contain a virus or software which automatically downloads onto the computer, allowing the hacker to steal data from your computer or your </a:t>
            </a:r>
            <a:r>
              <a:rPr lang="en-US" sz="1200" dirty="0" err="1">
                <a:solidFill>
                  <a:srgbClr val="E7E6E6"/>
                </a:solidFill>
                <a:cs typeface="Arial" panose="020B0604020202020204" pitchFamily="34" charset="0"/>
              </a:rPr>
              <a:t>organisation</a:t>
            </a:r>
            <a:r>
              <a:rPr lang="en-US" sz="1200" dirty="0">
                <a:solidFill>
                  <a:srgbClr val="E7E6E6"/>
                </a:solidFill>
                <a:cs typeface="Arial" panose="020B0604020202020204" pitchFamily="34" charset="0"/>
              </a:rPr>
              <a:t>.</a:t>
            </a:r>
          </a:p>
          <a:p>
            <a:br>
              <a:rPr lang="en-US" sz="1200" b="0" i="0" u="none" strike="noStrike" dirty="0">
                <a:effectLst/>
              </a:rPr>
            </a:br>
            <a:endParaRPr lang="en-US" sz="1200" b="0" i="0" u="none" strike="noStrike" dirty="0">
              <a:effectLst/>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11</a:t>
            </a:fld>
            <a:endParaRPr lang="en-US" noProof="0" dirty="0"/>
          </a:p>
        </p:txBody>
      </p:sp>
    </p:spTree>
    <p:extLst>
      <p:ext uri="{BB962C8B-B14F-4D97-AF65-F5344CB8AC3E}">
        <p14:creationId xmlns:p14="http://schemas.microsoft.com/office/powerpoint/2010/main" val="155431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As a volunteer, if you think that any of these things have happened, speak to your volunteer coordinator or a member of staff who will be able to help.</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13</a:t>
            </a:fld>
            <a:endParaRPr lang="en-US" noProof="0" dirty="0"/>
          </a:p>
        </p:txBody>
      </p:sp>
    </p:spTree>
    <p:extLst>
      <p:ext uri="{BB962C8B-B14F-4D97-AF65-F5344CB8AC3E}">
        <p14:creationId xmlns:p14="http://schemas.microsoft.com/office/powerpoint/2010/main" val="2412853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631199"/>
            <a:ext cx="5143500" cy="1574626"/>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622859"/>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5" name="Picture 4" descr="Home - elearning for healthcare">
            <a:extLst>
              <a:ext uri="{FF2B5EF4-FFF2-40B4-BE49-F238E27FC236}">
                <a16:creationId xmlns:a16="http://schemas.microsoft.com/office/drawing/2014/main" id="{C84389E4-F330-EB7A-B83C-867C6DF467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3650" y="1702721"/>
            <a:ext cx="1541895" cy="72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a:extLst>
              <a:ext uri="{FF2B5EF4-FFF2-40B4-BE49-F238E27FC236}">
                <a16:creationId xmlns:a16="http://schemas.microsoft.com/office/drawing/2014/main" id="{93468EF2-3042-60BE-3E83-1127F6E2C5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6" name="Rectangle 5">
            <a:extLst>
              <a:ext uri="{FF2B5EF4-FFF2-40B4-BE49-F238E27FC236}">
                <a16:creationId xmlns:a16="http://schemas.microsoft.com/office/drawing/2014/main" id="{F98B8E09-A310-A1F4-EEF9-8793EF1473BD}"/>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595AF337-1598-F75C-4414-129A850442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2" name="Picture 1" descr="Home - elearning for healthcare">
            <a:extLst>
              <a:ext uri="{FF2B5EF4-FFF2-40B4-BE49-F238E27FC236}">
                <a16:creationId xmlns:a16="http://schemas.microsoft.com/office/drawing/2014/main" id="{DBC782A4-14B4-30CC-6F75-7C135CBB22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8900000" flipH="1" flipV="1">
            <a:off x="5971069" y="-1371603"/>
            <a:ext cx="7119182" cy="8798125"/>
            <a:chOff x="11114088" y="2241550"/>
            <a:chExt cx="1905000" cy="2354263"/>
          </a:xfrm>
          <a:solidFill>
            <a:schemeClr val="bg2">
              <a:alpha val="20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3" descr="Home - elearning for healthcare">
            <a:extLst>
              <a:ext uri="{FF2B5EF4-FFF2-40B4-BE49-F238E27FC236}">
                <a16:creationId xmlns:a16="http://schemas.microsoft.com/office/drawing/2014/main" id="{331522EB-B8E5-9DBC-190C-BE91D2560B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 name="Rectangle 3">
            <a:extLst>
              <a:ext uri="{FF2B5EF4-FFF2-40B4-BE49-F238E27FC236}">
                <a16:creationId xmlns:a16="http://schemas.microsoft.com/office/drawing/2014/main" id="{AC3310D5-500B-6930-F84B-F85C070B9B7A}"/>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2A49C19E-FB9D-9F98-1FAD-F032AC55E6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pic>
        <p:nvPicPr>
          <p:cNvPr id="4" name="Picture 4" descr="Home - elearning for healthcare">
            <a:extLst>
              <a:ext uri="{FF2B5EF4-FFF2-40B4-BE49-F238E27FC236}">
                <a16:creationId xmlns:a16="http://schemas.microsoft.com/office/drawing/2014/main" id="{5936708A-F3BD-B1EA-4721-41B4FB4BB3C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22084" y="1423506"/>
            <a:ext cx="1668009" cy="78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3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F9137F26-985B-953C-35D5-DF86162BAA3C}"/>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3" name="Picture 4">
            <a:extLst>
              <a:ext uri="{FF2B5EF4-FFF2-40B4-BE49-F238E27FC236}">
                <a16:creationId xmlns:a16="http://schemas.microsoft.com/office/drawing/2014/main" id="{C1A6662A-4D3A-9197-CECB-2C9C8602E4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69778"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720596D1-454E-3C2E-84C4-1E5A4AFFF7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26C2D6C8-2053-1E50-488B-B5D3235AB7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1E953404-3F7B-ECAF-6728-4783D3B677D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89DC8EDE-B032-04D6-9F3A-0F78C2A748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4">
            <a:extLst>
              <a:ext uri="{FF2B5EF4-FFF2-40B4-BE49-F238E27FC236}">
                <a16:creationId xmlns:a16="http://schemas.microsoft.com/office/drawing/2014/main" id="{CE61475C-224F-C9E2-36C5-342BDDCAF6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209CFC7A-16B6-8158-4CC4-6776992F7C52}"/>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94F07BF4-7181-5230-DAE3-1B2331F51C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3C7A1ED5-01D5-4593-07DE-8A99A5879C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D6C05B07-4C95-101F-5B75-9FBCE36728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7"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 name="Rectangle 2">
            <a:extLst>
              <a:ext uri="{FF2B5EF4-FFF2-40B4-BE49-F238E27FC236}">
                <a16:creationId xmlns:a16="http://schemas.microsoft.com/office/drawing/2014/main" id="{5C1E5E52-2517-2B19-E163-9904A66BE684}"/>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0C28518D-EDF8-0902-F613-FB9C89FFB0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Rectangle 2">
            <a:extLst>
              <a:ext uri="{FF2B5EF4-FFF2-40B4-BE49-F238E27FC236}">
                <a16:creationId xmlns:a16="http://schemas.microsoft.com/office/drawing/2014/main" id="{1AD6FEA2-D876-1173-798F-02F1B66B90A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7F8EAA30-92D0-5E51-DA74-97D21F0819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3524250" y="2572870"/>
            <a:ext cx="5143500" cy="1726562"/>
          </a:xfrm>
        </p:spPr>
        <p:txBody>
          <a:bodyPr anchor="b">
            <a:noAutofit/>
          </a:bodyPr>
          <a:lstStyle>
            <a:lvl1pPr algn="ctr">
              <a:defRPr sz="5400" b="1" cap="all" baseline="0">
                <a:solidFill>
                  <a:schemeClr val="bg1"/>
                </a:solidFill>
                <a:latin typeface="+mj-lt"/>
              </a:defRPr>
            </a:lvl1pPr>
          </a:lstStyle>
          <a:p>
            <a:r>
              <a:rPr lang="en-US" noProof="0" dirty="0"/>
              <a:t>Title comes here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569694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4" name="Picture 4">
            <a:extLst>
              <a:ext uri="{FF2B5EF4-FFF2-40B4-BE49-F238E27FC236}">
                <a16:creationId xmlns:a16="http://schemas.microsoft.com/office/drawing/2014/main" id="{79697F9C-8CF6-F657-64BB-5BB0DFC84F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853" y="6042290"/>
            <a:ext cx="1098667" cy="50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pic>
        <p:nvPicPr>
          <p:cNvPr id="4" name="Picture 4" descr="Home - elearning for healthcare">
            <a:extLst>
              <a:ext uri="{FF2B5EF4-FFF2-40B4-BE49-F238E27FC236}">
                <a16:creationId xmlns:a16="http://schemas.microsoft.com/office/drawing/2014/main" id="{DAC6023F-839D-C8A2-3F5F-5CEE11D53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grpSp>
        <p:nvGrpSpPr>
          <p:cNvPr id="9" name="Group 8">
            <a:extLst>
              <a:ext uri="{FF2B5EF4-FFF2-40B4-BE49-F238E27FC236}">
                <a16:creationId xmlns:a16="http://schemas.microsoft.com/office/drawing/2014/main" id="{4EE57D22-8B89-030E-D1CC-56C15F654536}"/>
              </a:ext>
            </a:extLst>
          </p:cNvPr>
          <p:cNvGrpSpPr/>
          <p:nvPr userDrawn="1"/>
        </p:nvGrpSpPr>
        <p:grpSpPr>
          <a:xfrm>
            <a:off x="4685748" y="3187264"/>
            <a:ext cx="3124751" cy="3861672"/>
            <a:chOff x="4314162" y="3077007"/>
            <a:chExt cx="3124751" cy="3861672"/>
          </a:xfrm>
          <a:solidFill>
            <a:schemeClr val="bg1">
              <a:lumMod val="95000"/>
              <a:alpha val="30000"/>
            </a:schemeClr>
          </a:solidFill>
        </p:grpSpPr>
        <p:sp>
          <p:nvSpPr>
            <p:cNvPr id="5" name="Freeform 5">
              <a:extLst>
                <a:ext uri="{FF2B5EF4-FFF2-40B4-BE49-F238E27FC236}">
                  <a16:creationId xmlns:a16="http://schemas.microsoft.com/office/drawing/2014/main" id="{C4A58C70-9400-9A51-FE6B-19686C72F58A}"/>
                </a:ext>
              </a:extLst>
            </p:cNvPr>
            <p:cNvSpPr>
              <a:spLocks/>
            </p:cNvSpPr>
            <p:nvPr/>
          </p:nvSpPr>
          <p:spPr bwMode="auto">
            <a:xfrm rot="19082419">
              <a:off x="4314162" y="3077007"/>
              <a:ext cx="3124751" cy="3861672"/>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6">
              <a:extLst>
                <a:ext uri="{FF2B5EF4-FFF2-40B4-BE49-F238E27FC236}">
                  <a16:creationId xmlns:a16="http://schemas.microsoft.com/office/drawing/2014/main" id="{26CF60CE-FAB2-6F40-38EF-3D5862866517}"/>
                </a:ext>
              </a:extLst>
            </p:cNvPr>
            <p:cNvSpPr>
              <a:spLocks/>
            </p:cNvSpPr>
            <p:nvPr/>
          </p:nvSpPr>
          <p:spPr bwMode="auto">
            <a:xfrm rot="19082419">
              <a:off x="4912756" y="3905619"/>
              <a:ext cx="1369683" cy="274457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69F1AA98-E9D4-0CA7-A9E3-94188D47B9FA}"/>
                </a:ext>
              </a:extLst>
            </p:cNvPr>
            <p:cNvSpPr>
              <a:spLocks/>
            </p:cNvSpPr>
            <p:nvPr/>
          </p:nvSpPr>
          <p:spPr bwMode="auto">
            <a:xfrm rot="19082419">
              <a:off x="5413601" y="4636366"/>
              <a:ext cx="502565" cy="1179594"/>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pic>
        <p:nvPicPr>
          <p:cNvPr id="2" name="Picture 4" descr="Home - elearning for healthcare">
            <a:extLst>
              <a:ext uri="{FF2B5EF4-FFF2-40B4-BE49-F238E27FC236}">
                <a16:creationId xmlns:a16="http://schemas.microsoft.com/office/drawing/2014/main" id="{47366984-8281-FE48-9A82-4F1AC87EE8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C5C62E8F-CDC6-1E1A-BD7B-17F38BA2B9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25463" y="801517"/>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8953500" y="988536"/>
            <a:ext cx="3230091"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6104154"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451550"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9B8CF79F-35C7-B234-2243-544D250C3E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a:extLst>
              <a:ext uri="{FF2B5EF4-FFF2-40B4-BE49-F238E27FC236}">
                <a16:creationId xmlns:a16="http://schemas.microsoft.com/office/drawing/2014/main" id="{B8FC2AD3-892C-DBCF-BF25-9E98954E48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5/21/2024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51" r:id="rId4"/>
    <p:sldLayoutId id="2147483650" r:id="rId5"/>
    <p:sldLayoutId id="2147483678" r:id="rId6"/>
    <p:sldLayoutId id="2147483661" r:id="rId7"/>
    <p:sldLayoutId id="2147483675" r:id="rId8"/>
    <p:sldLayoutId id="2147483662" r:id="rId9"/>
    <p:sldLayoutId id="2147483677" r:id="rId10"/>
    <p:sldLayoutId id="2147483663" r:id="rId11"/>
    <p:sldLayoutId id="2147483654" r:id="rId12"/>
    <p:sldLayoutId id="2147483676"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43650" y="2434336"/>
            <a:ext cx="5351882" cy="1608599"/>
          </a:xfrm>
        </p:spPr>
        <p:txBody>
          <a:bodyPr/>
          <a:lstStyle/>
          <a:p>
            <a:r>
              <a:rPr lang="en-US" sz="4400" dirty="0"/>
              <a:t>Data security awareness</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43650" y="4215740"/>
            <a:ext cx="5143500" cy="503167"/>
          </a:xfrm>
        </p:spPr>
        <p:txBody>
          <a:bodyPr/>
          <a:lstStyle/>
          <a:p>
            <a:r>
              <a:rPr lang="en-US" sz="2000" kern="1600" spc="300" dirty="0"/>
              <a:t>VOLUNTEER </a:t>
            </a:r>
            <a:r>
              <a:rPr lang="en-US" sz="2000" kern="1600" spc="300" dirty="0" err="1"/>
              <a:t>iNDUCTION</a:t>
            </a:r>
            <a:endParaRPr lang="en-US" sz="2000" kern="1600" spc="300" dirty="0"/>
          </a:p>
        </p:txBody>
      </p:sp>
      <p:pic>
        <p:nvPicPr>
          <p:cNvPr id="12" name="Picture Placeholder 11" descr="A picture containing person, indoor, hand, keyboard&#10;&#10;Description automatically generated">
            <a:extLst>
              <a:ext uri="{FF2B5EF4-FFF2-40B4-BE49-F238E27FC236}">
                <a16:creationId xmlns:a16="http://schemas.microsoft.com/office/drawing/2014/main" id="{A68740CC-B4D2-03C6-E1DC-B35A21AFA407}"/>
              </a:ext>
            </a:extLst>
          </p:cNvPr>
          <p:cNvPicPr>
            <a:picLocks noGrp="1" noChangeAspect="1"/>
          </p:cNvPicPr>
          <p:nvPr>
            <p:ph type="pic" sz="quarter" idx="10"/>
          </p:nvPr>
        </p:nvPicPr>
        <p:blipFill>
          <a:blip r:embed="rId3"/>
          <a:srcRect l="12482" r="12482"/>
          <a:stretch>
            <a:fillRect/>
          </a:stretch>
        </p:blipFill>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7629E5-18CC-EB8D-168F-DFCF7946971E}"/>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10</a:t>
            </a:fld>
            <a:endParaRPr lang="en-US" noProof="0"/>
          </a:p>
        </p:txBody>
      </p:sp>
      <p:sp>
        <p:nvSpPr>
          <p:cNvPr id="4" name="Title 3">
            <a:extLst>
              <a:ext uri="{FF2B5EF4-FFF2-40B4-BE49-F238E27FC236}">
                <a16:creationId xmlns:a16="http://schemas.microsoft.com/office/drawing/2014/main" id="{33841EF0-3D2A-E333-C662-3418A62B8E1B}"/>
              </a:ext>
            </a:extLst>
          </p:cNvPr>
          <p:cNvSpPr>
            <a:spLocks noGrp="1"/>
          </p:cNvSpPr>
          <p:nvPr>
            <p:ph type="title"/>
          </p:nvPr>
        </p:nvSpPr>
        <p:spPr>
          <a:xfrm>
            <a:off x="839788" y="738554"/>
            <a:ext cx="3932237" cy="685800"/>
          </a:xfrm>
        </p:spPr>
        <p:txBody>
          <a:bodyPr anchor="b">
            <a:normAutofit/>
          </a:bodyPr>
          <a:lstStyle/>
          <a:p>
            <a:r>
              <a:rPr lang="en-GB" dirty="0"/>
              <a:t>EMAIL</a:t>
            </a:r>
          </a:p>
        </p:txBody>
      </p:sp>
      <p:sp>
        <p:nvSpPr>
          <p:cNvPr id="6" name="Content Placeholder 5">
            <a:extLst>
              <a:ext uri="{FF2B5EF4-FFF2-40B4-BE49-F238E27FC236}">
                <a16:creationId xmlns:a16="http://schemas.microsoft.com/office/drawing/2014/main" id="{5FFE4FC7-0A19-EAA2-6386-B9704471E41F}"/>
              </a:ext>
            </a:extLst>
          </p:cNvPr>
          <p:cNvSpPr>
            <a:spLocks noGrp="1"/>
          </p:cNvSpPr>
          <p:nvPr>
            <p:ph type="body" sz="half" idx="2"/>
          </p:nvPr>
        </p:nvSpPr>
        <p:spPr>
          <a:xfrm>
            <a:off x="836613" y="4103077"/>
            <a:ext cx="6170062" cy="1648708"/>
          </a:xfrm>
        </p:spPr>
        <p:txBody>
          <a:bodyPr>
            <a:normAutofit/>
          </a:bodyPr>
          <a:lstStyle/>
          <a:p>
            <a:pPr fontAlgn="base"/>
            <a:r>
              <a:rPr lang="en-US" sz="1400" b="0" i="0" u="none" strike="noStrike" dirty="0">
                <a:effectLst/>
              </a:rPr>
              <a:t> </a:t>
            </a:r>
          </a:p>
          <a:p>
            <a:pPr fontAlgn="base"/>
            <a:r>
              <a:rPr lang="en-US" sz="1400" b="0" i="0" u="none" strike="noStrike" dirty="0">
                <a:effectLst/>
              </a:rPr>
              <a:t>Remain vigilant and report the suspicious emails to your volunteer coordinator.</a:t>
            </a:r>
          </a:p>
          <a:p>
            <a:pPr fontAlgn="base"/>
            <a:r>
              <a:rPr lang="en-US" sz="1400" b="0" i="0" u="none" strike="noStrike" dirty="0">
                <a:effectLst/>
              </a:rPr>
              <a:t> </a:t>
            </a:r>
          </a:p>
          <a:p>
            <a:pPr fontAlgn="base"/>
            <a:r>
              <a:rPr lang="en-US" sz="1800" b="1" i="0" u="none" strike="noStrike" dirty="0">
                <a:effectLst/>
              </a:rPr>
              <a:t>Never give your login details to anyone.</a:t>
            </a:r>
          </a:p>
          <a:p>
            <a:endParaRPr lang="en-GB" sz="1200" dirty="0"/>
          </a:p>
        </p:txBody>
      </p:sp>
      <p:pic>
        <p:nvPicPr>
          <p:cNvPr id="7" name="Picture 6">
            <a:extLst>
              <a:ext uri="{FF2B5EF4-FFF2-40B4-BE49-F238E27FC236}">
                <a16:creationId xmlns:a16="http://schemas.microsoft.com/office/drawing/2014/main" id="{21148EC6-C037-D527-BAA5-91C41A5DB888}"/>
              </a:ext>
            </a:extLst>
          </p:cNvPr>
          <p:cNvPicPr>
            <a:picLocks noChangeAspect="1"/>
          </p:cNvPicPr>
          <p:nvPr/>
        </p:nvPicPr>
        <p:blipFill rotWithShape="1">
          <a:blip r:embed="rId2"/>
          <a:srcRect l="45542" t="39338" r="25737" b="22489"/>
          <a:stretch/>
        </p:blipFill>
        <p:spPr>
          <a:xfrm>
            <a:off x="7006674" y="851906"/>
            <a:ext cx="4348714" cy="3251171"/>
          </a:xfrm>
          <a:prstGeom prst="rect">
            <a:avLst/>
          </a:prstGeom>
          <a:noFill/>
        </p:spPr>
      </p:pic>
      <p:sp>
        <p:nvSpPr>
          <p:cNvPr id="5" name="TextBox 4">
            <a:extLst>
              <a:ext uri="{FF2B5EF4-FFF2-40B4-BE49-F238E27FC236}">
                <a16:creationId xmlns:a16="http://schemas.microsoft.com/office/drawing/2014/main" id="{23DDBF45-D4E4-5660-8A97-0AB9768876D4}"/>
              </a:ext>
            </a:extLst>
          </p:cNvPr>
          <p:cNvSpPr txBox="1"/>
          <p:nvPr/>
        </p:nvSpPr>
        <p:spPr>
          <a:xfrm>
            <a:off x="836612" y="1828562"/>
            <a:ext cx="5868988" cy="1600438"/>
          </a:xfrm>
          <a:prstGeom prst="rect">
            <a:avLst/>
          </a:prstGeom>
          <a:noFill/>
        </p:spPr>
        <p:txBody>
          <a:bodyPr wrap="square">
            <a:spAutoFit/>
          </a:bodyPr>
          <a:lstStyle/>
          <a:p>
            <a:pPr marL="0" indent="0" algn="l" fontAlgn="base">
              <a:buNone/>
            </a:pPr>
            <a:r>
              <a:rPr lang="en-US" sz="1400" dirty="0">
                <a:cs typeface="Arial" panose="020B0604020202020204" pitchFamily="34" charset="0"/>
              </a:rPr>
              <a:t>Email can be the most efficient option for exchanging information securely but, as with all forms of information transfer, there are risks. </a:t>
            </a:r>
          </a:p>
          <a:p>
            <a:pPr marL="0" indent="0" algn="l" fontAlgn="base">
              <a:buNone/>
            </a:pPr>
            <a:endParaRPr lang="en-US" sz="1400" dirty="0">
              <a:cs typeface="Arial" panose="020B0604020202020204" pitchFamily="34" charset="0"/>
            </a:endParaRPr>
          </a:p>
          <a:p>
            <a:pPr marL="0" indent="0" algn="l" fontAlgn="base">
              <a:buNone/>
            </a:pPr>
            <a:r>
              <a:rPr lang="en-US" sz="1400" dirty="0">
                <a:cs typeface="Arial" panose="020B0604020202020204" pitchFamily="34" charset="0"/>
              </a:rPr>
              <a:t>Hackers and criminals sometimes use uninvited emails that contain attachments or links to try to trick people into providing access to information. This type of threat is known as 'phishing’.</a:t>
            </a:r>
          </a:p>
        </p:txBody>
      </p:sp>
    </p:spTree>
    <p:extLst>
      <p:ext uri="{BB962C8B-B14F-4D97-AF65-F5344CB8AC3E}">
        <p14:creationId xmlns:p14="http://schemas.microsoft.com/office/powerpoint/2010/main" val="573336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0D355C-4199-4DA4-BD2D-191829D4460C}"/>
              </a:ext>
            </a:extLst>
          </p:cNvPr>
          <p:cNvSpPr>
            <a:spLocks noGrp="1"/>
          </p:cNvSpPr>
          <p:nvPr>
            <p:ph type="ctrTitle"/>
          </p:nvPr>
        </p:nvSpPr>
        <p:spPr>
          <a:xfrm>
            <a:off x="3159760" y="0"/>
            <a:ext cx="6801485" cy="1528748"/>
          </a:xfrm>
        </p:spPr>
        <p:txBody>
          <a:bodyPr vert="horz" lIns="91440" tIns="45720" rIns="91440" bIns="45720" rtlCol="0" anchor="b">
            <a:normAutofit/>
          </a:bodyPr>
          <a:lstStyle/>
          <a:p>
            <a:r>
              <a:rPr lang="en-US" sz="4800" b="1" i="0" u="none" strike="noStrike" dirty="0">
                <a:effectLst/>
              </a:rPr>
              <a:t>GOOD PRACTICE</a:t>
            </a:r>
            <a:endParaRPr lang="en-US" sz="4800" kern="1200" dirty="0"/>
          </a:p>
        </p:txBody>
      </p:sp>
      <p:sp>
        <p:nvSpPr>
          <p:cNvPr id="3" name="TextBox 2">
            <a:extLst>
              <a:ext uri="{FF2B5EF4-FFF2-40B4-BE49-F238E27FC236}">
                <a16:creationId xmlns:a16="http://schemas.microsoft.com/office/drawing/2014/main" id="{21B1971C-D651-64ED-1F8F-769CC9F59361}"/>
              </a:ext>
            </a:extLst>
          </p:cNvPr>
          <p:cNvSpPr txBox="1"/>
          <p:nvPr/>
        </p:nvSpPr>
        <p:spPr>
          <a:xfrm>
            <a:off x="1720557" y="1704594"/>
            <a:ext cx="9169400" cy="4031873"/>
          </a:xfrm>
          <a:prstGeom prst="rect">
            <a:avLst/>
          </a:prstGeom>
          <a:noFill/>
        </p:spPr>
        <p:txBody>
          <a:bodyPr wrap="square">
            <a:spAutoFit/>
          </a:bodyPr>
          <a:lstStyle/>
          <a:p>
            <a:pPr marL="0" indent="0" algn="l" fontAlgn="base">
              <a:buNone/>
            </a:pPr>
            <a:r>
              <a:rPr lang="en-US" sz="1600" b="1" dirty="0">
                <a:solidFill>
                  <a:srgbClr val="E7E6E6"/>
                </a:solidFill>
                <a:cs typeface="Arial" panose="020B0604020202020204" pitchFamily="34" charset="0"/>
              </a:rPr>
              <a:t>It is important to use strong passwords on all of your devices to prevent </a:t>
            </a:r>
            <a:r>
              <a:rPr lang="en-US" sz="1600" b="1" dirty="0" err="1">
                <a:solidFill>
                  <a:srgbClr val="E7E6E6"/>
                </a:solidFill>
                <a:cs typeface="Arial" panose="020B0604020202020204" pitchFamily="34" charset="0"/>
              </a:rPr>
              <a:t>unauthorised</a:t>
            </a:r>
            <a:r>
              <a:rPr lang="en-US" sz="1600" b="1" dirty="0">
                <a:solidFill>
                  <a:srgbClr val="E7E6E6"/>
                </a:solidFill>
                <a:cs typeface="Arial" panose="020B0604020202020204" pitchFamily="34" charset="0"/>
              </a:rPr>
              <a:t> access. You should also use different passwords for each account.</a:t>
            </a:r>
          </a:p>
          <a:p>
            <a:pPr marL="0" indent="0" algn="l" fontAlgn="base">
              <a:buNone/>
            </a:pPr>
            <a:r>
              <a:rPr lang="en-US" sz="1600" b="1" u="sng" dirty="0">
                <a:solidFill>
                  <a:srgbClr val="E7E6E6"/>
                </a:solidFill>
                <a:cs typeface="Arial" panose="020B0604020202020204" pitchFamily="34" charset="0"/>
              </a:rPr>
              <a:t> </a:t>
            </a:r>
            <a:endParaRPr lang="en-US" sz="1600" dirty="0">
              <a:solidFill>
                <a:srgbClr val="E7E6E6"/>
              </a:solidFill>
              <a:cs typeface="Arial" panose="020B0604020202020204" pitchFamily="34" charset="0"/>
            </a:endParaRPr>
          </a:p>
          <a:p>
            <a:pPr marL="0" indent="0" algn="l" fontAlgn="base">
              <a:buNone/>
            </a:pPr>
            <a:r>
              <a:rPr lang="en-US" sz="1600" dirty="0">
                <a:solidFill>
                  <a:srgbClr val="E7E6E6"/>
                </a:solidFill>
                <a:cs typeface="Arial" panose="020B0604020202020204" pitchFamily="34" charset="0"/>
              </a:rPr>
              <a:t>There are some simple steps that you can take to increase the physical security of your organization:</a:t>
            </a:r>
          </a:p>
          <a:p>
            <a:pPr marL="0" indent="0" algn="l" fontAlgn="base">
              <a:buNone/>
            </a:pPr>
            <a:endParaRPr lang="en-US" sz="1600" dirty="0">
              <a:solidFill>
                <a:srgbClr val="E7E6E6"/>
              </a:solidFill>
              <a:cs typeface="Arial" panose="020B0604020202020204" pitchFamily="34" charset="0"/>
            </a:endParaRPr>
          </a:p>
          <a:p>
            <a:pPr marL="171450" indent="-171450" algn="l" fontAlgn="base">
              <a:buFont typeface="Arial" panose="020B0604020202020204" pitchFamily="34" charset="0"/>
              <a:buChar char="•"/>
            </a:pPr>
            <a:r>
              <a:rPr lang="en-US" sz="1600" dirty="0">
                <a:solidFill>
                  <a:srgbClr val="E7E6E6"/>
                </a:solidFill>
                <a:cs typeface="Arial" panose="020B0604020202020204" pitchFamily="34" charset="0"/>
              </a:rPr>
              <a:t>Do query the status of strangers (if it is safe to do so) especially if they try to follow people into restricted areas.</a:t>
            </a:r>
          </a:p>
          <a:p>
            <a:pPr marL="171450" indent="-171450" algn="l" fontAlgn="base">
              <a:buFont typeface="Arial" panose="020B0604020202020204" pitchFamily="34" charset="0"/>
              <a:buChar char="•"/>
            </a:pPr>
            <a:r>
              <a:rPr lang="en-US" sz="1600" dirty="0">
                <a:solidFill>
                  <a:srgbClr val="E7E6E6"/>
                </a:solidFill>
                <a:cs typeface="Arial" panose="020B0604020202020204" pitchFamily="34" charset="0"/>
              </a:rPr>
              <a:t>Do shut or lock doors and cabinets as you are required</a:t>
            </a:r>
          </a:p>
          <a:p>
            <a:pPr marL="171450" indent="-171450" algn="l" fontAlgn="base">
              <a:buFont typeface="Arial" panose="020B0604020202020204" pitchFamily="34" charset="0"/>
              <a:buChar char="•"/>
            </a:pPr>
            <a:r>
              <a:rPr lang="en-US" sz="1600" dirty="0">
                <a:solidFill>
                  <a:srgbClr val="E7E6E6"/>
                </a:solidFill>
                <a:cs typeface="Arial" panose="020B0604020202020204" pitchFamily="34" charset="0"/>
              </a:rPr>
              <a:t>Do wear your building pass or ID if issued</a:t>
            </a:r>
          </a:p>
          <a:p>
            <a:pPr marL="171450" indent="-171450" algn="l" fontAlgn="base">
              <a:buFont typeface="Arial" panose="020B0604020202020204" pitchFamily="34" charset="0"/>
              <a:buChar char="•"/>
            </a:pPr>
            <a:r>
              <a:rPr lang="en-US" sz="1600" dirty="0">
                <a:solidFill>
                  <a:srgbClr val="E7E6E6"/>
                </a:solidFill>
                <a:cs typeface="Arial" panose="020B0604020202020204" pitchFamily="34" charset="0"/>
              </a:rPr>
              <a:t>Do maintain a clear desk policy when away from your desk</a:t>
            </a:r>
          </a:p>
          <a:p>
            <a:pPr marL="171450" indent="-171450" algn="l" fontAlgn="base">
              <a:buFont typeface="Arial" panose="020B0604020202020204" pitchFamily="34" charset="0"/>
              <a:buChar char="•"/>
            </a:pPr>
            <a:r>
              <a:rPr lang="en-US" sz="1600" dirty="0">
                <a:solidFill>
                  <a:srgbClr val="E7E6E6"/>
                </a:solidFill>
                <a:cs typeface="Arial" panose="020B0604020202020204" pitchFamily="34" charset="0"/>
              </a:rPr>
              <a:t>Do know who to tell if anything suspicious or worrying is noted.	</a:t>
            </a:r>
          </a:p>
          <a:p>
            <a:pPr marL="171450" indent="-171450" algn="l" fontAlgn="base">
              <a:buFont typeface="Arial" panose="020B0604020202020204" pitchFamily="34" charset="0"/>
              <a:buChar char="•"/>
            </a:pPr>
            <a:r>
              <a:rPr lang="en-US" sz="1600" dirty="0">
                <a:solidFill>
                  <a:srgbClr val="E7E6E6"/>
                </a:solidFill>
                <a:cs typeface="Arial" panose="020B0604020202020204" pitchFamily="34" charset="0"/>
              </a:rPr>
              <a:t>Don’t tell </a:t>
            </a:r>
            <a:r>
              <a:rPr lang="en-US" sz="1600" dirty="0" err="1">
                <a:solidFill>
                  <a:srgbClr val="E7E6E6"/>
                </a:solidFill>
                <a:cs typeface="Arial" panose="020B0604020202020204" pitchFamily="34" charset="0"/>
              </a:rPr>
              <a:t>unauthorised</a:t>
            </a:r>
            <a:r>
              <a:rPr lang="en-US" sz="1600" dirty="0">
                <a:solidFill>
                  <a:srgbClr val="E7E6E6"/>
                </a:solidFill>
                <a:cs typeface="Arial" panose="020B0604020202020204" pitchFamily="34" charset="0"/>
              </a:rPr>
              <a:t> personnel how the security or other business-sensitive systems work.</a:t>
            </a:r>
          </a:p>
          <a:p>
            <a:pPr marL="171450" indent="-171450" algn="l" fontAlgn="base">
              <a:buFont typeface="Arial" panose="020B0604020202020204" pitchFamily="34" charset="0"/>
              <a:buChar char="•"/>
            </a:pPr>
            <a:r>
              <a:rPr lang="en-US" sz="1600" dirty="0">
                <a:solidFill>
                  <a:srgbClr val="E7E6E6"/>
                </a:solidFill>
                <a:cs typeface="Arial" panose="020B0604020202020204" pitchFamily="34" charset="0"/>
              </a:rPr>
              <a:t>Do know what an incident or breach is in your </a:t>
            </a:r>
            <a:r>
              <a:rPr lang="en-US" sz="1600" dirty="0" err="1">
                <a:solidFill>
                  <a:srgbClr val="E7E6E6"/>
                </a:solidFill>
                <a:cs typeface="Arial" panose="020B0604020202020204" pitchFamily="34" charset="0"/>
              </a:rPr>
              <a:t>organisation</a:t>
            </a:r>
            <a:r>
              <a:rPr lang="en-US" sz="1600" dirty="0">
                <a:solidFill>
                  <a:srgbClr val="E7E6E6"/>
                </a:solidFill>
                <a:cs typeface="Arial" panose="020B0604020202020204" pitchFamily="34" charset="0"/>
              </a:rPr>
              <a:t> and know when and how to report one.</a:t>
            </a:r>
          </a:p>
        </p:txBody>
      </p:sp>
    </p:spTree>
    <p:extLst>
      <p:ext uri="{BB962C8B-B14F-4D97-AF65-F5344CB8AC3E}">
        <p14:creationId xmlns:p14="http://schemas.microsoft.com/office/powerpoint/2010/main" val="344117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E395-64BB-85B2-3DCB-5AC6CAD2A37C}"/>
              </a:ext>
            </a:extLst>
          </p:cNvPr>
          <p:cNvSpPr>
            <a:spLocks noGrp="1"/>
          </p:cNvSpPr>
          <p:nvPr>
            <p:ph type="ctrTitle"/>
          </p:nvPr>
        </p:nvSpPr>
        <p:spPr>
          <a:xfrm>
            <a:off x="3758418" y="665871"/>
            <a:ext cx="5934710" cy="1159992"/>
          </a:xfrm>
        </p:spPr>
        <p:txBody>
          <a:bodyPr/>
          <a:lstStyle/>
          <a:p>
            <a:r>
              <a:rPr lang="en-GB" sz="4800" dirty="0"/>
              <a:t>Data breaches</a:t>
            </a:r>
          </a:p>
        </p:txBody>
      </p:sp>
      <p:sp>
        <p:nvSpPr>
          <p:cNvPr id="4" name="TextBox 3">
            <a:extLst>
              <a:ext uri="{FF2B5EF4-FFF2-40B4-BE49-F238E27FC236}">
                <a16:creationId xmlns:a16="http://schemas.microsoft.com/office/drawing/2014/main" id="{04CEB66A-D5AD-9A57-060D-69DA50A022B3}"/>
              </a:ext>
            </a:extLst>
          </p:cNvPr>
          <p:cNvSpPr txBox="1"/>
          <p:nvPr/>
        </p:nvSpPr>
        <p:spPr>
          <a:xfrm>
            <a:off x="2148840" y="2268811"/>
            <a:ext cx="6959600" cy="2646878"/>
          </a:xfrm>
          <a:prstGeom prst="rect">
            <a:avLst/>
          </a:prstGeom>
          <a:noFill/>
        </p:spPr>
        <p:txBody>
          <a:bodyPr wrap="square">
            <a:spAutoFit/>
          </a:bodyPr>
          <a:lstStyle/>
          <a:p>
            <a:pPr marL="0" indent="0" algn="just" fontAlgn="base">
              <a:buFont typeface="Arial" panose="020B0604020202020204" pitchFamily="34" charset="0"/>
              <a:buNone/>
            </a:pPr>
            <a:r>
              <a:rPr lang="en-US" sz="2000" b="1" dirty="0">
                <a:solidFill>
                  <a:srgbClr val="E7E6E6"/>
                </a:solidFill>
                <a:latin typeface="Arial" panose="020B0604020202020204" pitchFamily="34" charset="0"/>
                <a:cs typeface="Arial" panose="020B0604020202020204" pitchFamily="34" charset="0"/>
              </a:rPr>
              <a:t>The most common forms of security breaches are:</a:t>
            </a:r>
          </a:p>
          <a:p>
            <a:pPr marL="0" indent="0" algn="just" fontAlgn="base">
              <a:buFont typeface="Arial" panose="020B0604020202020204" pitchFamily="34" charset="0"/>
              <a:buNone/>
            </a:pPr>
            <a:endParaRPr lang="en-US" sz="2000" b="1" dirty="0">
              <a:solidFill>
                <a:srgbClr val="E7E6E6"/>
              </a:solidFill>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en-US" sz="1800" dirty="0">
                <a:solidFill>
                  <a:srgbClr val="E7E6E6"/>
                </a:solidFill>
                <a:latin typeface="Arial" panose="020B0604020202020204" pitchFamily="34" charset="0"/>
                <a:cs typeface="Arial" panose="020B0604020202020204" pitchFamily="34" charset="0"/>
              </a:rPr>
              <a:t>Loss or theft of paperwork</a:t>
            </a:r>
          </a:p>
          <a:p>
            <a:pPr marL="0" indent="0" algn="just" fontAlgn="base">
              <a:buFont typeface="Arial" panose="020B0604020202020204" pitchFamily="34" charset="0"/>
              <a:buNone/>
            </a:pPr>
            <a:endParaRPr lang="en-US" sz="1800" dirty="0">
              <a:solidFill>
                <a:srgbClr val="E7E6E6"/>
              </a:solidFill>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en-US" sz="1800" dirty="0">
                <a:solidFill>
                  <a:srgbClr val="E7E6E6"/>
                </a:solidFill>
                <a:latin typeface="Arial" panose="020B0604020202020204" pitchFamily="34" charset="0"/>
                <a:cs typeface="Arial" panose="020B0604020202020204" pitchFamily="34" charset="0"/>
              </a:rPr>
              <a:t>Data posted or faxed to the wrong recipient</a:t>
            </a:r>
          </a:p>
          <a:p>
            <a:pPr marL="0" indent="0" algn="just" fontAlgn="base">
              <a:buFont typeface="Arial" panose="020B0604020202020204" pitchFamily="34" charset="0"/>
              <a:buNone/>
            </a:pPr>
            <a:endParaRPr lang="en-US" sz="1800" dirty="0">
              <a:solidFill>
                <a:srgbClr val="E7E6E6"/>
              </a:solidFill>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en-US" sz="1800" dirty="0">
                <a:solidFill>
                  <a:srgbClr val="E7E6E6"/>
                </a:solidFill>
                <a:latin typeface="Arial" panose="020B0604020202020204" pitchFamily="34" charset="0"/>
                <a:cs typeface="Arial" panose="020B0604020202020204" pitchFamily="34" charset="0"/>
              </a:rPr>
              <a:t>Emails sent to the wrong recipient</a:t>
            </a:r>
          </a:p>
          <a:p>
            <a:pPr marL="0" indent="0" algn="just" fontAlgn="base">
              <a:buFont typeface="Arial" panose="020B0604020202020204" pitchFamily="34" charset="0"/>
              <a:buNone/>
            </a:pPr>
            <a:endParaRPr lang="en-US" sz="1800" dirty="0">
              <a:solidFill>
                <a:srgbClr val="E7E6E6"/>
              </a:solidFill>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en-US" sz="1800" dirty="0">
                <a:solidFill>
                  <a:srgbClr val="E7E6E6"/>
                </a:solidFill>
                <a:latin typeface="Arial" panose="020B0604020202020204" pitchFamily="34" charset="0"/>
                <a:cs typeface="Arial" panose="020B0604020202020204" pitchFamily="34" charset="0"/>
              </a:rPr>
              <a:t>Personal details mistakenly given over the phone</a:t>
            </a:r>
          </a:p>
        </p:txBody>
      </p:sp>
    </p:spTree>
    <p:extLst>
      <p:ext uri="{BB962C8B-B14F-4D97-AF65-F5344CB8AC3E}">
        <p14:creationId xmlns:p14="http://schemas.microsoft.com/office/powerpoint/2010/main" val="129960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02A0-5F2D-6781-02A6-87BC6510471A}"/>
              </a:ext>
            </a:extLst>
          </p:cNvPr>
          <p:cNvSpPr>
            <a:spLocks noGrp="1"/>
          </p:cNvSpPr>
          <p:nvPr>
            <p:ph type="title"/>
          </p:nvPr>
        </p:nvSpPr>
        <p:spPr/>
        <p:txBody>
          <a:bodyPr/>
          <a:lstStyle/>
          <a:p>
            <a:r>
              <a:rPr lang="en-GB" dirty="0">
                <a:solidFill>
                  <a:srgbClr val="2C567A"/>
                </a:solidFill>
              </a:rPr>
              <a:t>telephone</a:t>
            </a:r>
          </a:p>
        </p:txBody>
      </p:sp>
      <p:sp>
        <p:nvSpPr>
          <p:cNvPr id="3" name="Slide Number Placeholder 2">
            <a:extLst>
              <a:ext uri="{FF2B5EF4-FFF2-40B4-BE49-F238E27FC236}">
                <a16:creationId xmlns:a16="http://schemas.microsoft.com/office/drawing/2014/main" id="{5F2F56F8-081A-F4F4-79B9-00A19D11E9D8}"/>
              </a:ext>
            </a:extLst>
          </p:cNvPr>
          <p:cNvSpPr>
            <a:spLocks noGrp="1"/>
          </p:cNvSpPr>
          <p:nvPr>
            <p:ph type="sldNum" sz="quarter" idx="12"/>
          </p:nvPr>
        </p:nvSpPr>
        <p:spPr/>
        <p:txBody>
          <a:bodyPr/>
          <a:lstStyle/>
          <a:p>
            <a:fld id="{9EC71654-96A5-4280-94F3-931C61A9F92C}" type="slidenum">
              <a:rPr lang="en-US" noProof="0" smtClean="0"/>
              <a:pPr/>
              <a:t>13</a:t>
            </a:fld>
            <a:endParaRPr lang="en-US" noProof="0" dirty="0"/>
          </a:p>
        </p:txBody>
      </p:sp>
      <p:sp>
        <p:nvSpPr>
          <p:cNvPr id="4" name="TextBox 3">
            <a:extLst>
              <a:ext uri="{FF2B5EF4-FFF2-40B4-BE49-F238E27FC236}">
                <a16:creationId xmlns:a16="http://schemas.microsoft.com/office/drawing/2014/main" id="{DD119D93-1697-4B85-62C3-6DD1F198E174}"/>
              </a:ext>
            </a:extLst>
          </p:cNvPr>
          <p:cNvSpPr txBox="1"/>
          <p:nvPr/>
        </p:nvSpPr>
        <p:spPr>
          <a:xfrm>
            <a:off x="1886631" y="1623693"/>
            <a:ext cx="8409213" cy="3924151"/>
          </a:xfrm>
          <a:prstGeom prst="rect">
            <a:avLst/>
          </a:prstGeom>
          <a:noFill/>
        </p:spPr>
        <p:txBody>
          <a:bodyPr wrap="square" rtlCol="0">
            <a:spAutoFit/>
          </a:bodyPr>
          <a:lstStyle/>
          <a:p>
            <a:pPr marL="0" indent="0" algn="l" fontAlgn="base">
              <a:buNone/>
            </a:pPr>
            <a:r>
              <a:rPr lang="en-US" sz="1600" dirty="0">
                <a:cs typeface="Arial" panose="020B0604020202020204" pitchFamily="34" charset="0"/>
              </a:rPr>
              <a:t>If a request for information is made by phone, you should, where possible, adhere to the following processes and procedures:</a:t>
            </a:r>
          </a:p>
          <a:p>
            <a:pPr marL="0" indent="0" algn="l" fontAlgn="base">
              <a:buNone/>
            </a:pPr>
            <a:endParaRPr lang="en-GB" sz="1600" dirty="0">
              <a:cs typeface="Arial" panose="020B0604020202020204" pitchFamily="34" charset="0"/>
            </a:endParaRPr>
          </a:p>
          <a:p>
            <a:pPr marL="285750" indent="-285750" algn="l" fontAlgn="base">
              <a:buFont typeface="Arial" panose="020B0604020202020204" pitchFamily="34" charset="0"/>
              <a:buChar char="•"/>
            </a:pPr>
            <a:r>
              <a:rPr lang="en-US" sz="1600" b="0" u="none" strike="noStrike" dirty="0">
                <a:effectLst/>
                <a:highlight>
                  <a:srgbClr val="CBD5EB"/>
                </a:highlight>
                <a:cs typeface="Arial" panose="020B0604020202020204" pitchFamily="34" charset="0"/>
              </a:rPr>
              <a:t>Confirm the name, job title, department and organisation of the person requesting the information</a:t>
            </a:r>
          </a:p>
          <a:p>
            <a:pPr marL="285750" indent="-285750" algn="l" fontAlgn="base">
              <a:buFont typeface="Arial" panose="020B0604020202020204" pitchFamily="34" charset="0"/>
              <a:buChar char="•"/>
            </a:pPr>
            <a:r>
              <a:rPr lang="en-US" sz="1600" b="0" u="none" strike="noStrike" dirty="0">
                <a:effectLst/>
                <a:highlight>
                  <a:srgbClr val="CBD5EB"/>
                </a:highlight>
                <a:cs typeface="Arial" panose="020B0604020202020204" pitchFamily="34" charset="0"/>
              </a:rPr>
              <a:t>Confirm that the reason for the information request is appropriate</a:t>
            </a:r>
          </a:p>
          <a:p>
            <a:pPr marL="285750" indent="-285750" algn="l" fontAlgn="base">
              <a:buFont typeface="Arial" panose="020B0604020202020204" pitchFamily="34" charset="0"/>
              <a:buChar char="•"/>
            </a:pPr>
            <a:r>
              <a:rPr lang="en-US" sz="1600" b="0" u="none" strike="noStrike" dirty="0">
                <a:effectLst/>
                <a:highlight>
                  <a:srgbClr val="CBD5EB"/>
                </a:highlight>
                <a:cs typeface="Arial" panose="020B0604020202020204" pitchFamily="34" charset="0"/>
              </a:rPr>
              <a:t>Take a contact telephone number. For example, the main switchboard number – never a direct line or mobile phone number so that you can phone back and confirm that the caller is genuine</a:t>
            </a:r>
          </a:p>
          <a:p>
            <a:pPr marL="285750" indent="-285750" algn="l" fontAlgn="base">
              <a:buFont typeface="Arial" panose="020B0604020202020204" pitchFamily="34" charset="0"/>
              <a:buChar char="•"/>
            </a:pPr>
            <a:r>
              <a:rPr lang="en-US" sz="1600" b="0" u="none" strike="noStrike" dirty="0">
                <a:effectLst/>
                <a:highlight>
                  <a:srgbClr val="CBD5EB"/>
                </a:highlight>
                <a:cs typeface="Arial" panose="020B0604020202020204" pitchFamily="34" charset="0"/>
              </a:rPr>
              <a:t>Check whether the information can be provided – if in doubt, tell the person you will call them back</a:t>
            </a:r>
          </a:p>
          <a:p>
            <a:pPr marL="285750" indent="-285750" algn="l" fontAlgn="base">
              <a:buFont typeface="Arial" panose="020B0604020202020204" pitchFamily="34" charset="0"/>
              <a:buChar char="•"/>
            </a:pPr>
            <a:r>
              <a:rPr lang="en-US" sz="1600" b="0" u="none" strike="noStrike" dirty="0">
                <a:effectLst/>
                <a:highlight>
                  <a:srgbClr val="CBD5EB"/>
                </a:highlight>
                <a:cs typeface="Arial" panose="020B0604020202020204" pitchFamily="34" charset="0"/>
              </a:rPr>
              <a:t>Only provide the information to the person who requested it. Do not leave messages</a:t>
            </a:r>
          </a:p>
          <a:p>
            <a:pPr marL="285750" indent="-285750" algn="l" fontAlgn="base">
              <a:buFont typeface="Arial" panose="020B0604020202020204" pitchFamily="34" charset="0"/>
              <a:buChar char="•"/>
            </a:pPr>
            <a:r>
              <a:rPr lang="en-US" sz="1600" b="0" u="none" strike="noStrike" dirty="0">
                <a:effectLst/>
                <a:highlight>
                  <a:srgbClr val="CBD5EB"/>
                </a:highlight>
                <a:cs typeface="Arial" panose="020B0604020202020204" pitchFamily="34" charset="0"/>
              </a:rPr>
              <a:t>If in doubt, check with your volunteer coordinator first</a:t>
            </a:r>
          </a:p>
          <a:p>
            <a:pPr marL="285750" indent="-285750" algn="l" fontAlgn="base">
              <a:buFont typeface="Arial" panose="020B0604020202020204" pitchFamily="34" charset="0"/>
              <a:buChar char="•"/>
            </a:pPr>
            <a:endParaRPr lang="en-US" sz="1300" i="1" dirty="0">
              <a:latin typeface="Arial" panose="020B0604020202020204" pitchFamily="34" charset="0"/>
              <a:cs typeface="Arial" panose="020B0604020202020204" pitchFamily="34" charset="0"/>
            </a:endParaRPr>
          </a:p>
          <a:p>
            <a:pPr algn="l" fontAlgn="base"/>
            <a:endParaRPr lang="en-GB" sz="1200" dirty="0"/>
          </a:p>
        </p:txBody>
      </p:sp>
    </p:spTree>
    <p:extLst>
      <p:ext uri="{BB962C8B-B14F-4D97-AF65-F5344CB8AC3E}">
        <p14:creationId xmlns:p14="http://schemas.microsoft.com/office/powerpoint/2010/main" val="307236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02A0-5F2D-6781-02A6-87BC6510471A}"/>
              </a:ext>
            </a:extLst>
          </p:cNvPr>
          <p:cNvSpPr>
            <a:spLocks noGrp="1"/>
          </p:cNvSpPr>
          <p:nvPr>
            <p:ph type="title"/>
          </p:nvPr>
        </p:nvSpPr>
        <p:spPr>
          <a:xfrm>
            <a:off x="507556" y="62716"/>
            <a:ext cx="11150600" cy="920336"/>
          </a:xfrm>
        </p:spPr>
        <p:txBody>
          <a:bodyPr/>
          <a:lstStyle/>
          <a:p>
            <a:r>
              <a:rPr lang="en-GB" dirty="0">
                <a:solidFill>
                  <a:srgbClr val="2C567A"/>
                </a:solidFill>
              </a:rPr>
              <a:t>Access to buildings</a:t>
            </a:r>
          </a:p>
        </p:txBody>
      </p:sp>
      <p:sp>
        <p:nvSpPr>
          <p:cNvPr id="3" name="Slide Number Placeholder 2">
            <a:extLst>
              <a:ext uri="{FF2B5EF4-FFF2-40B4-BE49-F238E27FC236}">
                <a16:creationId xmlns:a16="http://schemas.microsoft.com/office/drawing/2014/main" id="{5F2F56F8-081A-F4F4-79B9-00A19D11E9D8}"/>
              </a:ext>
            </a:extLst>
          </p:cNvPr>
          <p:cNvSpPr>
            <a:spLocks noGrp="1"/>
          </p:cNvSpPr>
          <p:nvPr>
            <p:ph type="sldNum" sz="quarter" idx="12"/>
          </p:nvPr>
        </p:nvSpPr>
        <p:spPr/>
        <p:txBody>
          <a:bodyPr/>
          <a:lstStyle/>
          <a:p>
            <a:fld id="{9EC71654-96A5-4280-94F3-931C61A9F92C}" type="slidenum">
              <a:rPr lang="en-US" noProof="0" smtClean="0"/>
              <a:pPr/>
              <a:t>14</a:t>
            </a:fld>
            <a:endParaRPr lang="en-US" noProof="0" dirty="0"/>
          </a:p>
        </p:txBody>
      </p:sp>
      <p:sp>
        <p:nvSpPr>
          <p:cNvPr id="5" name="TextBox 4">
            <a:extLst>
              <a:ext uri="{FF2B5EF4-FFF2-40B4-BE49-F238E27FC236}">
                <a16:creationId xmlns:a16="http://schemas.microsoft.com/office/drawing/2014/main" id="{59F470C2-4110-C338-7631-AF0DF7B70BD3}"/>
              </a:ext>
            </a:extLst>
          </p:cNvPr>
          <p:cNvSpPr txBox="1"/>
          <p:nvPr/>
        </p:nvSpPr>
        <p:spPr>
          <a:xfrm>
            <a:off x="844062" y="1287580"/>
            <a:ext cx="10519634" cy="5047536"/>
          </a:xfrm>
          <a:prstGeom prst="rect">
            <a:avLst/>
          </a:prstGeom>
          <a:noFill/>
        </p:spPr>
        <p:txBody>
          <a:bodyPr wrap="square" rtlCol="0">
            <a:spAutoFit/>
          </a:bodyPr>
          <a:lstStyle/>
          <a:p>
            <a:pPr marL="0" indent="0" algn="l" fontAlgn="base">
              <a:buNone/>
            </a:pPr>
            <a:r>
              <a:rPr lang="en-US" sz="1400" dirty="0">
                <a:cs typeface="Arial" panose="020B0604020202020204" pitchFamily="34" charset="0"/>
              </a:rPr>
              <a:t>Last week, someone in a high-visibility vest visited a social care office in the local area. He followed a member of staff into the building and told the receptionist that he needed everyone’s details for a ‘software update’.</a:t>
            </a:r>
          </a:p>
          <a:p>
            <a:pPr marL="0" indent="0" algn="l" fontAlgn="base">
              <a:buNone/>
            </a:pPr>
            <a:r>
              <a:rPr lang="en-US" sz="1400" dirty="0">
                <a:cs typeface="Arial" panose="020B0604020202020204" pitchFamily="34" charset="0"/>
              </a:rPr>
              <a:t> </a:t>
            </a:r>
          </a:p>
          <a:p>
            <a:pPr marL="0" indent="0" algn="l" fontAlgn="base">
              <a:buNone/>
            </a:pPr>
            <a:r>
              <a:rPr lang="en-US" sz="1400" dirty="0">
                <a:cs typeface="Arial" panose="020B0604020202020204" pitchFamily="34" charset="0"/>
              </a:rPr>
              <a:t>The person then sold these details to other criminals. Let’s find out what else he was able to do.</a:t>
            </a:r>
          </a:p>
          <a:p>
            <a:pPr marL="0" indent="0" algn="l" fontAlgn="base">
              <a:buNone/>
            </a:pPr>
            <a:endParaRPr lang="en-US" sz="1400" dirty="0">
              <a:cs typeface="Arial" panose="020B0604020202020204" pitchFamily="34" charset="0"/>
            </a:endParaRPr>
          </a:p>
          <a:p>
            <a:pPr marL="0" indent="0" algn="l" fontAlgn="base">
              <a:buNone/>
            </a:pPr>
            <a:r>
              <a:rPr lang="en-US" sz="1400" u="sng" dirty="0">
                <a:cs typeface="Arial" panose="020B0604020202020204" pitchFamily="34" charset="0"/>
              </a:rPr>
              <a:t>Doors</a:t>
            </a:r>
          </a:p>
          <a:p>
            <a:pPr marL="0" indent="0" algn="l" fontAlgn="base">
              <a:buNone/>
            </a:pPr>
            <a:r>
              <a:rPr lang="en-US" sz="1400" dirty="0">
                <a:cs typeface="Arial" panose="020B0604020202020204" pitchFamily="34" charset="0"/>
              </a:rPr>
              <a:t>Nearly every door the intruder encounters is open. Even those doors marked as ‘restricted access’ have been propped open to allow for a delivery.</a:t>
            </a:r>
          </a:p>
          <a:p>
            <a:pPr marL="0" indent="0" algn="l" fontAlgn="base">
              <a:buNone/>
            </a:pPr>
            <a:r>
              <a:rPr lang="en-US" sz="1400" dirty="0">
                <a:cs typeface="Arial" panose="020B0604020202020204" pitchFamily="34" charset="0"/>
              </a:rPr>
              <a:t> </a:t>
            </a:r>
          </a:p>
          <a:p>
            <a:pPr marL="0" indent="0" algn="l" fontAlgn="base">
              <a:buNone/>
            </a:pPr>
            <a:r>
              <a:rPr lang="en-US" sz="1400" dirty="0">
                <a:cs typeface="Arial" panose="020B0604020202020204" pitchFamily="34" charset="0"/>
              </a:rPr>
              <a:t>This means he is able to wander in and out freely without challenge and could have stolen equipment or personal items belonging to staff.</a:t>
            </a:r>
          </a:p>
          <a:p>
            <a:pPr marL="0" indent="0" algn="l" fontAlgn="base">
              <a:buNone/>
            </a:pPr>
            <a:endParaRPr lang="en-US" sz="1400" dirty="0">
              <a:cs typeface="Arial" panose="020B0604020202020204" pitchFamily="34" charset="0"/>
            </a:endParaRPr>
          </a:p>
          <a:p>
            <a:pPr marL="0" indent="0" algn="l" fontAlgn="base">
              <a:buNone/>
            </a:pPr>
            <a:r>
              <a:rPr lang="en-US" sz="1400" u="sng" dirty="0">
                <a:cs typeface="Arial" panose="020B0604020202020204" pitchFamily="34" charset="0"/>
              </a:rPr>
              <a:t>Visitors</a:t>
            </a:r>
          </a:p>
          <a:p>
            <a:pPr marL="0" indent="0" algn="l" fontAlgn="base">
              <a:buNone/>
            </a:pPr>
            <a:r>
              <a:rPr lang="en-US" sz="1400" dirty="0">
                <a:cs typeface="Arial" panose="020B0604020202020204" pitchFamily="34" charset="0"/>
              </a:rPr>
              <a:t>The intruder has forged a badge. He approaches the reception desk and asks for directions to the server room. They are happy to help. His badge isn’t even checked. With access to the server room, he can disrupt the server as much as he likes, causing connectivity problems across the whole organisation.</a:t>
            </a:r>
          </a:p>
          <a:p>
            <a:pPr marL="0" indent="0" algn="l" fontAlgn="base">
              <a:buNone/>
            </a:pPr>
            <a:endParaRPr lang="en-US" sz="1400" dirty="0">
              <a:cs typeface="Arial" panose="020B0604020202020204" pitchFamily="34" charset="0"/>
            </a:endParaRPr>
          </a:p>
          <a:p>
            <a:pPr marL="0" indent="0" algn="l" fontAlgn="base">
              <a:buNone/>
            </a:pPr>
            <a:r>
              <a:rPr lang="en-US" sz="1400" u="sng" dirty="0">
                <a:cs typeface="Arial" panose="020B0604020202020204" pitchFamily="34" charset="0"/>
              </a:rPr>
              <a:t>Desks</a:t>
            </a:r>
          </a:p>
          <a:p>
            <a:pPr marL="0" indent="0" algn="l" fontAlgn="base">
              <a:buNone/>
            </a:pPr>
            <a:r>
              <a:rPr lang="en-US" sz="1400" dirty="0">
                <a:cs typeface="Arial" panose="020B0604020202020204" pitchFamily="34" charset="0"/>
              </a:rPr>
              <a:t>Despite most organisations having strict clear desk policies, it is amazing how much data is found in unoccupied office areas. Financial documents, including client account details, are lying on desks.</a:t>
            </a:r>
          </a:p>
          <a:p>
            <a:pPr marL="0" indent="0" algn="l" fontAlgn="base">
              <a:buNone/>
            </a:pPr>
            <a:r>
              <a:rPr lang="en-US" sz="1400" dirty="0">
                <a:cs typeface="Arial" panose="020B0604020202020204" pitchFamily="34" charset="0"/>
              </a:rPr>
              <a:t> </a:t>
            </a:r>
          </a:p>
          <a:p>
            <a:pPr marL="0" indent="0" algn="l" fontAlgn="base">
              <a:buNone/>
            </a:pPr>
            <a:r>
              <a:rPr lang="en-US" sz="1400" dirty="0">
                <a:cs typeface="Arial" panose="020B0604020202020204" pitchFamily="34" charset="0"/>
              </a:rPr>
              <a:t>The intruder has a bag of memory sticks and randomly disperses them on desks in the hope that someone will plug one in. It will then start installing malicious software onto the computer.</a:t>
            </a:r>
            <a:endParaRPr lang="en-GB" sz="1400" dirty="0">
              <a:cs typeface="Arial" panose="020B0604020202020204" pitchFamily="34" charset="0"/>
            </a:endParaRPr>
          </a:p>
        </p:txBody>
      </p:sp>
    </p:spTree>
    <p:extLst>
      <p:ext uri="{BB962C8B-B14F-4D97-AF65-F5344CB8AC3E}">
        <p14:creationId xmlns:p14="http://schemas.microsoft.com/office/powerpoint/2010/main" val="130089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73B488-B35A-0962-D367-06ECC2A81EAE}"/>
              </a:ext>
            </a:extLst>
          </p:cNvPr>
          <p:cNvSpPr txBox="1"/>
          <p:nvPr/>
        </p:nvSpPr>
        <p:spPr>
          <a:xfrm>
            <a:off x="1008185" y="1907660"/>
            <a:ext cx="9179169" cy="3644075"/>
          </a:xfrm>
          <a:prstGeom prst="rect">
            <a:avLst/>
          </a:prstGeom>
          <a:noFill/>
        </p:spPr>
        <p:txBody>
          <a:bodyPr wrap="square">
            <a:spAutoFit/>
          </a:bodyPr>
          <a:lstStyle/>
          <a:p>
            <a:pPr indent="-228600" fontAlgn="base">
              <a:lnSpc>
                <a:spcPct val="90000"/>
              </a:lnSpc>
              <a:spcAft>
                <a:spcPts val="600"/>
              </a:spcAft>
              <a:buFont typeface="Arial" panose="020B0604020202020204" pitchFamily="34" charset="0"/>
              <a:buChar char="•"/>
            </a:pPr>
            <a:r>
              <a:rPr lang="en-US" sz="1600" b="0" i="0" u="none" strike="noStrike" dirty="0">
                <a:effectLst/>
              </a:rPr>
              <a:t>We all have a duty to protect public information in a safe and secure manner</a:t>
            </a:r>
          </a:p>
          <a:p>
            <a:pPr indent="-228600" fontAlgn="base">
              <a:lnSpc>
                <a:spcPct val="90000"/>
              </a:lnSpc>
              <a:spcAft>
                <a:spcPts val="600"/>
              </a:spcAft>
              <a:buFont typeface="Arial" panose="020B0604020202020204" pitchFamily="34" charset="0"/>
              <a:buChar char="•"/>
            </a:pPr>
            <a:endParaRPr lang="en-US" sz="1600" b="0" i="0" u="none" strike="noStrike" dirty="0">
              <a:effectLst/>
            </a:endParaRPr>
          </a:p>
          <a:p>
            <a:pPr indent="-228600" fontAlgn="base">
              <a:lnSpc>
                <a:spcPct val="90000"/>
              </a:lnSpc>
              <a:spcAft>
                <a:spcPts val="600"/>
              </a:spcAft>
              <a:buFont typeface="Arial" panose="020B0604020202020204" pitchFamily="34" charset="0"/>
              <a:buChar char="•"/>
            </a:pPr>
            <a:r>
              <a:rPr lang="en-US" sz="1600" b="0" i="0" u="none" strike="noStrike" dirty="0">
                <a:effectLst/>
              </a:rPr>
              <a:t>We all have a responsibility to use information lawfully</a:t>
            </a:r>
          </a:p>
          <a:p>
            <a:pPr indent="-228600" fontAlgn="base">
              <a:lnSpc>
                <a:spcPct val="90000"/>
              </a:lnSpc>
              <a:spcAft>
                <a:spcPts val="600"/>
              </a:spcAft>
              <a:buFont typeface="Arial" panose="020B0604020202020204" pitchFamily="34" charset="0"/>
              <a:buChar char="•"/>
            </a:pPr>
            <a:endParaRPr lang="en-US" sz="1600" dirty="0"/>
          </a:p>
          <a:p>
            <a:pPr indent="-228600" fontAlgn="base">
              <a:lnSpc>
                <a:spcPct val="90000"/>
              </a:lnSpc>
              <a:spcAft>
                <a:spcPts val="600"/>
              </a:spcAft>
              <a:buFont typeface="Arial" panose="020B0604020202020204" pitchFamily="34" charset="0"/>
              <a:buChar char="•"/>
            </a:pPr>
            <a:r>
              <a:rPr lang="en-US" sz="1600" b="0" i="0" u="none" strike="noStrike" dirty="0">
                <a:effectLst/>
              </a:rPr>
              <a:t>Make sure that information is shared in a secure way and that you have consent to do so. Give individuals an opportunity to check the accuracy of information and records held to enable any mistakes to be corrected</a:t>
            </a:r>
          </a:p>
          <a:p>
            <a:pPr indent="-228600" fontAlgn="base">
              <a:lnSpc>
                <a:spcPct val="90000"/>
              </a:lnSpc>
              <a:spcAft>
                <a:spcPts val="600"/>
              </a:spcAft>
              <a:buFont typeface="Arial" panose="020B0604020202020204" pitchFamily="34" charset="0"/>
              <a:buChar char="•"/>
            </a:pPr>
            <a:endParaRPr lang="en-US" sz="1600" b="0" i="0" u="none" strike="noStrike" dirty="0">
              <a:effectLst/>
            </a:endParaRPr>
          </a:p>
          <a:p>
            <a:pPr indent="-228600" fontAlgn="base">
              <a:lnSpc>
                <a:spcPct val="90000"/>
              </a:lnSpc>
              <a:spcAft>
                <a:spcPts val="600"/>
              </a:spcAft>
              <a:buFont typeface="Arial" panose="020B0604020202020204" pitchFamily="34" charset="0"/>
              <a:buChar char="•"/>
            </a:pPr>
            <a:r>
              <a:rPr lang="en-US" sz="1600" b="0" i="0" u="none" strike="noStrike" dirty="0">
                <a:effectLst/>
              </a:rPr>
              <a:t>By following good practice, you can help to ensure that personal information is not put at risk</a:t>
            </a:r>
          </a:p>
          <a:p>
            <a:pPr indent="-228600" fontAlgn="base">
              <a:lnSpc>
                <a:spcPct val="90000"/>
              </a:lnSpc>
              <a:spcAft>
                <a:spcPts val="600"/>
              </a:spcAft>
              <a:buFont typeface="Arial" panose="020B0604020202020204" pitchFamily="34" charset="0"/>
              <a:buChar char="•"/>
            </a:pPr>
            <a:endParaRPr lang="en-US" sz="1600" b="0" i="0" u="none" strike="noStrike" dirty="0">
              <a:effectLst/>
            </a:endParaRPr>
          </a:p>
          <a:p>
            <a:pPr indent="-228600" fontAlgn="base">
              <a:lnSpc>
                <a:spcPct val="90000"/>
              </a:lnSpc>
              <a:spcAft>
                <a:spcPts val="600"/>
              </a:spcAft>
              <a:buFont typeface="Arial" panose="020B0604020202020204" pitchFamily="34" charset="0"/>
              <a:buChar char="•"/>
            </a:pPr>
            <a:r>
              <a:rPr lang="en-US" sz="1600" b="0" i="0" u="none" strike="noStrike" dirty="0">
                <a:effectLst/>
              </a:rPr>
              <a:t>Good data security is important and we are all bound by legal requirements</a:t>
            </a:r>
          </a:p>
          <a:p>
            <a:pPr marL="285750" indent="-285750" algn="l" fontAlgn="base">
              <a:buFont typeface="Arial" panose="020B0604020202020204" pitchFamily="34" charset="0"/>
              <a:buChar char="•"/>
            </a:pPr>
            <a:endParaRPr lang="en-US" sz="1300" b="0" i="0" u="none" strike="noStrike" dirty="0">
              <a:effectLst/>
            </a:endParaRPr>
          </a:p>
        </p:txBody>
      </p:sp>
      <p:sp>
        <p:nvSpPr>
          <p:cNvPr id="2" name="Slide Number Placeholder 1">
            <a:extLst>
              <a:ext uri="{FF2B5EF4-FFF2-40B4-BE49-F238E27FC236}">
                <a16:creationId xmlns:a16="http://schemas.microsoft.com/office/drawing/2014/main" id="{495C6288-0FC0-FCA7-FC98-43FC9F112447}"/>
              </a:ext>
            </a:extLst>
          </p:cNvPr>
          <p:cNvSpPr>
            <a:spLocks noGrp="1"/>
          </p:cNvSpPr>
          <p:nvPr>
            <p:ph type="sldNum" sz="quarter" idx="12"/>
          </p:nvPr>
        </p:nvSpPr>
        <p:spPr/>
        <p:txBody>
          <a:bodyPr/>
          <a:lstStyle/>
          <a:p>
            <a:fld id="{9EC71654-96A5-4280-94F3-931C61A9F92C}" type="slidenum">
              <a:rPr lang="en-US" noProof="0" smtClean="0"/>
              <a:pPr/>
              <a:t>15</a:t>
            </a:fld>
            <a:endParaRPr lang="en-US" noProof="0" dirty="0"/>
          </a:p>
        </p:txBody>
      </p:sp>
      <p:sp>
        <p:nvSpPr>
          <p:cNvPr id="3" name="Title 1">
            <a:extLst>
              <a:ext uri="{FF2B5EF4-FFF2-40B4-BE49-F238E27FC236}">
                <a16:creationId xmlns:a16="http://schemas.microsoft.com/office/drawing/2014/main" id="{8736EB60-9DFC-33A0-31E1-C5534F3EED73}"/>
              </a:ext>
            </a:extLst>
          </p:cNvPr>
          <p:cNvSpPr txBox="1">
            <a:spLocks/>
          </p:cNvSpPr>
          <p:nvPr/>
        </p:nvSpPr>
        <p:spPr>
          <a:xfrm>
            <a:off x="525054" y="1055873"/>
            <a:ext cx="11141891" cy="39251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US" dirty="0">
                <a:solidFill>
                  <a:schemeClr val="accent1"/>
                </a:solidFill>
              </a:rPr>
              <a:t>Key points</a:t>
            </a:r>
          </a:p>
        </p:txBody>
      </p:sp>
    </p:spTree>
    <p:extLst>
      <p:ext uri="{BB962C8B-B14F-4D97-AF65-F5344CB8AC3E}">
        <p14:creationId xmlns:p14="http://schemas.microsoft.com/office/powerpoint/2010/main" val="1876014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pic>
        <p:nvPicPr>
          <p:cNvPr id="12" name="Picture Placeholder 11" descr="A large building with a clock tower and fountain in front&#10;&#10;Description automatically generated with low confidence">
            <a:extLst>
              <a:ext uri="{FF2B5EF4-FFF2-40B4-BE49-F238E27FC236}">
                <a16:creationId xmlns:a16="http://schemas.microsoft.com/office/drawing/2014/main" id="{26221CB6-6427-D66C-D850-9DEB4D883DDA}"/>
              </a:ext>
            </a:extLst>
          </p:cNvPr>
          <p:cNvPicPr>
            <a:picLocks noGrp="1" noChangeAspect="1"/>
          </p:cNvPicPr>
          <p:nvPr>
            <p:ph type="pic" sz="quarter" idx="10"/>
          </p:nvPr>
        </p:nvPicPr>
        <p:blipFill>
          <a:blip r:embed="rId3"/>
          <a:srcRect l="16650" r="16650"/>
          <a:stretch>
            <a:fillRect/>
          </a:stretch>
        </p:blipFill>
        <p:spPr>
          <a:xfrm>
            <a:off x="909116" y="776169"/>
            <a:ext cx="5305661" cy="5305661"/>
          </a:xfrm>
        </p:spPr>
      </p:pic>
    </p:spTree>
    <p:extLst>
      <p:ext uri="{BB962C8B-B14F-4D97-AF65-F5344CB8AC3E}">
        <p14:creationId xmlns:p14="http://schemas.microsoft.com/office/powerpoint/2010/main" val="112477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967F1-D25A-0761-7080-E54D0E7CEDB5}"/>
              </a:ext>
            </a:extLst>
          </p:cNvPr>
          <p:cNvSpPr>
            <a:spLocks noGrp="1"/>
          </p:cNvSpPr>
          <p:nvPr>
            <p:ph type="sldNum" sz="quarter" idx="12"/>
          </p:nvPr>
        </p:nvSpPr>
        <p:spPr/>
        <p:txBody>
          <a:bodyPr/>
          <a:lstStyle/>
          <a:p>
            <a:fld id="{9EC71654-96A5-4280-94F3-931C61A9F92C}" type="slidenum">
              <a:rPr lang="en-US" noProof="0" smtClean="0"/>
              <a:pPr/>
              <a:t>17</a:t>
            </a:fld>
            <a:endParaRPr lang="en-US" noProof="0" dirty="0"/>
          </a:p>
        </p:txBody>
      </p:sp>
      <p:sp>
        <p:nvSpPr>
          <p:cNvPr id="5" name="TextBox 4">
            <a:extLst>
              <a:ext uri="{FF2B5EF4-FFF2-40B4-BE49-F238E27FC236}">
                <a16:creationId xmlns:a16="http://schemas.microsoft.com/office/drawing/2014/main" id="{DC464993-54FB-F0ED-57A0-91902A23954F}"/>
              </a:ext>
            </a:extLst>
          </p:cNvPr>
          <p:cNvSpPr txBox="1"/>
          <p:nvPr/>
        </p:nvSpPr>
        <p:spPr>
          <a:xfrm>
            <a:off x="2294603" y="1945885"/>
            <a:ext cx="7785568" cy="1169551"/>
          </a:xfrm>
          <a:prstGeom prst="rect">
            <a:avLst/>
          </a:prstGeom>
          <a:noFill/>
        </p:spPr>
        <p:txBody>
          <a:bodyPr wrap="square">
            <a:spAutoFit/>
          </a:bodyPr>
          <a:lstStyle/>
          <a:p>
            <a:pPr marL="0" indent="0" algn="ctr">
              <a:buNone/>
            </a:pPr>
            <a:r>
              <a:rPr lang="en-GB" sz="1400" dirty="0"/>
              <a:t>The content of this training was developed by NHS England, E-Learning for Healthcare and has been adapted by </a:t>
            </a:r>
            <a:r>
              <a:rPr lang="en-GB" sz="1400" b="1" dirty="0"/>
              <a:t>Bradford Teaching Hospitals NHS Foundation Trust</a:t>
            </a:r>
            <a:r>
              <a:rPr lang="en-GB" sz="1400" dirty="0"/>
              <a:t>, to provide an accessible format, ensuring that all volunteers have the same basic learning when they start in their role. </a:t>
            </a:r>
          </a:p>
          <a:p>
            <a:pPr marL="0" indent="0">
              <a:buNone/>
            </a:pPr>
            <a:endParaRPr lang="en-GB" sz="1400" dirty="0"/>
          </a:p>
        </p:txBody>
      </p:sp>
      <p:pic>
        <p:nvPicPr>
          <p:cNvPr id="3074" name="Picture 2">
            <a:extLst>
              <a:ext uri="{FF2B5EF4-FFF2-40B4-BE49-F238E27FC236}">
                <a16:creationId xmlns:a16="http://schemas.microsoft.com/office/drawing/2014/main" id="{AF74B1C0-5CC2-07FF-E64A-99AC48E4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29" y="3429000"/>
            <a:ext cx="1334028" cy="103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elearning for healthcare">
            <a:extLst>
              <a:ext uri="{FF2B5EF4-FFF2-40B4-BE49-F238E27FC236}">
                <a16:creationId xmlns:a16="http://schemas.microsoft.com/office/drawing/2014/main" id="{953954D7-4B4A-F49E-576E-423EEE886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387" y="3429000"/>
            <a:ext cx="2194237" cy="1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80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B7D85C36-A2EB-2ADD-4434-AE85C8AD5B37}"/>
              </a:ext>
            </a:extLst>
          </p:cNvPr>
          <p:cNvSpPr>
            <a:spLocks noGrp="1"/>
          </p:cNvSpPr>
          <p:nvPr>
            <p:ph idx="1"/>
          </p:nvPr>
        </p:nvSpPr>
        <p:spPr>
          <a:xfrm>
            <a:off x="515938" y="1831676"/>
            <a:ext cx="5958008" cy="4351338"/>
          </a:xfrm>
        </p:spPr>
        <p:txBody>
          <a:bodyPr>
            <a:normAutofit/>
          </a:bodyPr>
          <a:lstStyle/>
          <a:p>
            <a:pPr marL="0" indent="0" fontAlgn="base">
              <a:buNone/>
            </a:pPr>
            <a:r>
              <a:rPr lang="en-US" sz="1600" b="1" i="0" u="none" strike="noStrike" dirty="0">
                <a:effectLst/>
              </a:rPr>
              <a:t>We all have a duty to protect people's personal information in a safe and secure manner and share appropriately.</a:t>
            </a:r>
          </a:p>
          <a:p>
            <a:pPr marL="0" indent="0" fontAlgn="base">
              <a:buNone/>
            </a:pPr>
            <a:endParaRPr lang="en-US" sz="1600" b="0" i="0" u="none" strike="noStrike" dirty="0">
              <a:effectLst/>
            </a:endParaRPr>
          </a:p>
          <a:p>
            <a:pPr marL="0" indent="0" fontAlgn="base">
              <a:buNone/>
            </a:pPr>
            <a:endParaRPr lang="en-US" sz="1600" b="0" i="0" u="none" strike="noStrike" dirty="0">
              <a:effectLst/>
            </a:endParaRPr>
          </a:p>
          <a:p>
            <a:pPr marL="0" indent="0" fontAlgn="base">
              <a:buNone/>
            </a:pPr>
            <a:r>
              <a:rPr lang="en-US" sz="1600" b="0" i="0" u="none" strike="noStrike" dirty="0">
                <a:effectLst/>
              </a:rPr>
              <a:t>Everyone should be able to trust that their personal information is protected.</a:t>
            </a:r>
          </a:p>
          <a:p>
            <a:pPr marL="0" indent="0" fontAlgn="base">
              <a:buNone/>
            </a:pPr>
            <a:r>
              <a:rPr lang="en-US" sz="1600" b="0" i="0" u="none" strike="noStrike" dirty="0">
                <a:effectLst/>
              </a:rPr>
              <a:t>A person's safety is supported when the confidentiality of personal information is maintained, its integrity is protected against loss or damage and the information is accessible by those who are </a:t>
            </a:r>
            <a:r>
              <a:rPr lang="en-US" sz="1600" b="0" i="0" u="none" strike="noStrike" dirty="0" err="1">
                <a:effectLst/>
              </a:rPr>
              <a:t>authorised</a:t>
            </a:r>
            <a:r>
              <a:rPr lang="en-US" sz="1600" b="0" i="0" u="none" strike="noStrike" dirty="0">
                <a:effectLst/>
              </a:rPr>
              <a:t>.</a:t>
            </a:r>
          </a:p>
          <a:p>
            <a:pPr marL="0" indent="0" fontAlgn="base">
              <a:buNone/>
            </a:pPr>
            <a:r>
              <a:rPr lang="en-US" sz="1600" b="0" i="0" u="none" strike="noStrike" dirty="0" err="1">
                <a:effectLst/>
              </a:rPr>
              <a:t>Organisations</a:t>
            </a:r>
            <a:r>
              <a:rPr lang="en-US" sz="1600" b="0" i="0" u="none" strike="noStrike" dirty="0">
                <a:effectLst/>
              </a:rPr>
              <a:t> must ensure that information is used appropriately and only when absolutely necessary.</a:t>
            </a:r>
            <a:endParaRPr lang="en-US" sz="1600" dirty="0"/>
          </a:p>
          <a:p>
            <a:pPr marL="0" indent="0">
              <a:buNone/>
            </a:pPr>
            <a:endParaRPr lang="en-GB" sz="13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2</a:t>
            </a:fld>
            <a:endParaRPr lang="en-US"/>
          </a:p>
        </p:txBody>
      </p:sp>
      <p:pic>
        <p:nvPicPr>
          <p:cNvPr id="13" name="Picture 12" descr="A picture containing person&#10;&#10;Description automatically generated">
            <a:extLst>
              <a:ext uri="{FF2B5EF4-FFF2-40B4-BE49-F238E27FC236}">
                <a16:creationId xmlns:a16="http://schemas.microsoft.com/office/drawing/2014/main" id="{1EBA29AD-AB49-A6D1-F493-FA984623C573}"/>
              </a:ext>
            </a:extLst>
          </p:cNvPr>
          <p:cNvPicPr>
            <a:picLocks noChangeAspect="1"/>
          </p:cNvPicPr>
          <p:nvPr/>
        </p:nvPicPr>
        <p:blipFill rotWithShape="1">
          <a:blip r:embed="rId3">
            <a:extLst>
              <a:ext uri="{28A0092B-C50C-407E-A947-70E740481C1C}">
                <a14:useLocalDpi xmlns:a14="http://schemas.microsoft.com/office/drawing/2010/main" val="0"/>
              </a:ext>
            </a:extLst>
          </a:blip>
          <a:srcRect l="10864" r="3751" b="-2"/>
          <a:stretch/>
        </p:blipFill>
        <p:spPr>
          <a:xfrm>
            <a:off x="6778903" y="10"/>
            <a:ext cx="5413097" cy="496082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499595"/>
            <a:ext cx="4937211" cy="1325563"/>
          </a:xfrm>
        </p:spPr>
        <p:txBody>
          <a:bodyPr anchor="ctr">
            <a:normAutofit/>
          </a:bodyPr>
          <a:lstStyle/>
          <a:p>
            <a:r>
              <a:rPr lang="en-US" dirty="0"/>
              <a:t>Data security awareness</a:t>
            </a:r>
          </a:p>
        </p:txBody>
      </p:sp>
    </p:spTree>
    <p:extLst>
      <p:ext uri="{BB962C8B-B14F-4D97-AF65-F5344CB8AC3E}">
        <p14:creationId xmlns:p14="http://schemas.microsoft.com/office/powerpoint/2010/main" val="43356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02DF8F-A7AE-1201-CB4D-DE747C19953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3</a:t>
            </a:fld>
            <a:endParaRPr lang="en-US"/>
          </a:p>
        </p:txBody>
      </p:sp>
      <p:sp>
        <p:nvSpPr>
          <p:cNvPr id="2" name="Title 1">
            <a:extLst>
              <a:ext uri="{FF2B5EF4-FFF2-40B4-BE49-F238E27FC236}">
                <a16:creationId xmlns:a16="http://schemas.microsoft.com/office/drawing/2014/main" id="{DD296EFC-FDC2-A9B0-90EA-396126C768CE}"/>
              </a:ext>
            </a:extLst>
          </p:cNvPr>
          <p:cNvSpPr>
            <a:spLocks noGrp="1"/>
          </p:cNvSpPr>
          <p:nvPr>
            <p:ph type="title"/>
          </p:nvPr>
        </p:nvSpPr>
        <p:spPr>
          <a:xfrm>
            <a:off x="839788" y="457200"/>
            <a:ext cx="3932237" cy="1600200"/>
          </a:xfrm>
        </p:spPr>
        <p:txBody>
          <a:bodyPr vert="horz" lIns="91440" tIns="45720" rIns="91440" bIns="45720" rtlCol="0" anchor="b">
            <a:normAutofit/>
          </a:bodyPr>
          <a:lstStyle/>
          <a:p>
            <a:r>
              <a:rPr lang="en-US" b="1" kern="1200" cap="all" baseline="0" dirty="0">
                <a:latin typeface="+mj-lt"/>
                <a:ea typeface="+mj-ea"/>
                <a:cs typeface="+mj-cs"/>
              </a:rPr>
              <a:t>The value of information</a:t>
            </a:r>
          </a:p>
        </p:txBody>
      </p:sp>
      <p:sp>
        <p:nvSpPr>
          <p:cNvPr id="4" name="TextBox 3">
            <a:extLst>
              <a:ext uri="{FF2B5EF4-FFF2-40B4-BE49-F238E27FC236}">
                <a16:creationId xmlns:a16="http://schemas.microsoft.com/office/drawing/2014/main" id="{9A0D152C-F569-8CC6-5F52-88DC92B105BE}"/>
              </a:ext>
            </a:extLst>
          </p:cNvPr>
          <p:cNvSpPr txBox="1"/>
          <p:nvPr/>
        </p:nvSpPr>
        <p:spPr>
          <a:xfrm>
            <a:off x="839788" y="2222653"/>
            <a:ext cx="3932237" cy="3811588"/>
          </a:xfrm>
          <a:prstGeom prst="rect">
            <a:avLst/>
          </a:prstGeom>
        </p:spPr>
        <p:txBody>
          <a:bodyPr vert="horz" lIns="91440" tIns="45720" rIns="91440" bIns="45720" rtlCol="0">
            <a:normAutofit/>
          </a:bodyPr>
          <a:lstStyle/>
          <a:p>
            <a:pPr>
              <a:lnSpc>
                <a:spcPct val="90000"/>
              </a:lnSpc>
              <a:spcBef>
                <a:spcPts val="1000"/>
              </a:spcBef>
              <a:spcAft>
                <a:spcPts val="600"/>
              </a:spcAft>
            </a:pPr>
            <a:r>
              <a:rPr lang="en-US" sz="1600" kern="1200" dirty="0">
                <a:latin typeface="+mn-lt"/>
                <a:ea typeface="+mn-ea"/>
                <a:cs typeface="+mn-cs"/>
              </a:rPr>
              <a:t>It is important to comply with the law to protect personal information. Poor security can cause personal, social and reputational damage.</a:t>
            </a:r>
          </a:p>
        </p:txBody>
      </p:sp>
      <p:graphicFrame>
        <p:nvGraphicFramePr>
          <p:cNvPr id="5" name="Table 4">
            <a:extLst>
              <a:ext uri="{FF2B5EF4-FFF2-40B4-BE49-F238E27FC236}">
                <a16:creationId xmlns:a16="http://schemas.microsoft.com/office/drawing/2014/main" id="{2DE1786E-F1A5-F9AC-20C3-97ADD6285146}"/>
              </a:ext>
            </a:extLst>
          </p:cNvPr>
          <p:cNvGraphicFramePr>
            <a:graphicFrameLocks noGrp="1"/>
          </p:cNvGraphicFramePr>
          <p:nvPr>
            <p:extLst>
              <p:ext uri="{D42A27DB-BD31-4B8C-83A1-F6EECF244321}">
                <p14:modId xmlns:p14="http://schemas.microsoft.com/office/powerpoint/2010/main" val="860583465"/>
              </p:ext>
            </p:extLst>
          </p:nvPr>
        </p:nvGraphicFramePr>
        <p:xfrm>
          <a:off x="5183188" y="961305"/>
          <a:ext cx="6172201" cy="4421784"/>
        </p:xfrm>
        <a:graphic>
          <a:graphicData uri="http://schemas.openxmlformats.org/drawingml/2006/table">
            <a:tbl>
              <a:tblPr firstRow="1" bandRow="1">
                <a:noFill/>
                <a:tableStyleId>{9D7B26C5-4107-4FEC-AEDC-1716B250A1EF}</a:tableStyleId>
              </a:tblPr>
              <a:tblGrid>
                <a:gridCol w="1807069">
                  <a:extLst>
                    <a:ext uri="{9D8B030D-6E8A-4147-A177-3AD203B41FA5}">
                      <a16:colId xmlns:a16="http://schemas.microsoft.com/office/drawing/2014/main" val="1904132243"/>
                    </a:ext>
                  </a:extLst>
                </a:gridCol>
                <a:gridCol w="4365132">
                  <a:extLst>
                    <a:ext uri="{9D8B030D-6E8A-4147-A177-3AD203B41FA5}">
                      <a16:colId xmlns:a16="http://schemas.microsoft.com/office/drawing/2014/main" val="3854301921"/>
                    </a:ext>
                  </a:extLst>
                </a:gridCol>
              </a:tblGrid>
              <a:tr h="2629437">
                <a:tc>
                  <a:txBody>
                    <a:bodyPr/>
                    <a:lstStyle/>
                    <a:p>
                      <a:r>
                        <a:rPr lang="en-GB" sz="1300" b="1">
                          <a:solidFill>
                            <a:schemeClr val="tx1">
                              <a:lumMod val="75000"/>
                              <a:lumOff val="25000"/>
                            </a:schemeClr>
                          </a:solidFill>
                        </a:rPr>
                        <a:t>Losing Information</a:t>
                      </a:r>
                    </a:p>
                  </a:txBody>
                  <a:tcPr marL="153803" marR="57205" marT="76902" marB="7690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fontAlgn="base">
                        <a:lnSpc>
                          <a:spcPts val="1950"/>
                        </a:lnSpc>
                        <a:spcBef>
                          <a:spcPts val="1200"/>
                        </a:spcBef>
                        <a:spcAft>
                          <a:spcPts val="1200"/>
                        </a:spcAft>
                      </a:pPr>
                      <a:r>
                        <a:rPr lang="en-GB" sz="1300" b="1">
                          <a:solidFill>
                            <a:schemeClr val="tx1">
                              <a:lumMod val="75000"/>
                              <a:lumOff val="25000"/>
                            </a:schemeClr>
                          </a:solidFill>
                        </a:rPr>
                        <a:t>Personal information may not be protected if:</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300" b="1">
                          <a:solidFill>
                            <a:schemeClr val="tx1">
                              <a:lumMod val="75000"/>
                              <a:lumOff val="25000"/>
                            </a:schemeClr>
                          </a:solidFill>
                        </a:rPr>
                        <a:t>Computers or mobile devices are lost</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300" b="1">
                          <a:solidFill>
                            <a:schemeClr val="tx1">
                              <a:lumMod val="75000"/>
                              <a:lumOff val="25000"/>
                            </a:schemeClr>
                          </a:solidFill>
                        </a:rPr>
                        <a:t>Information is disclosed over the phone</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300" b="1">
                          <a:solidFill>
                            <a:schemeClr val="tx1">
                              <a:lumMod val="75000"/>
                              <a:lumOff val="25000"/>
                            </a:schemeClr>
                          </a:solidFill>
                        </a:rPr>
                        <a:t>Faxed paper records are lost or sent to the wrong place</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300" b="1">
                          <a:solidFill>
                            <a:schemeClr val="tx1">
                              <a:lumMod val="75000"/>
                              <a:lumOff val="25000"/>
                            </a:schemeClr>
                          </a:solidFill>
                        </a:rPr>
                        <a:t>Paper records are left on photocopiers or printers</a:t>
                      </a:r>
                    </a:p>
                    <a:p>
                      <a:pPr marL="342900" lvl="0" indent="-342900" fontAlgn="base">
                        <a:lnSpc>
                          <a:spcPct val="107000"/>
                        </a:lnSpc>
                        <a:buSzPts val="1000"/>
                        <a:buFont typeface="Symbol" panose="05050102010706020507" pitchFamily="18" charset="2"/>
                        <a:buChar char=""/>
                        <a:tabLst>
                          <a:tab pos="457200" algn="l"/>
                        </a:tabLst>
                      </a:pPr>
                      <a:r>
                        <a:rPr lang="en-GB" sz="1300" b="1">
                          <a:solidFill>
                            <a:schemeClr val="tx1">
                              <a:lumMod val="75000"/>
                              <a:lumOff val="25000"/>
                            </a:schemeClr>
                          </a:solidFill>
                        </a:rPr>
                        <a:t>Theft of information</a:t>
                      </a:r>
                    </a:p>
                    <a:p>
                      <a:pPr marL="342900" lvl="0" indent="-342900" fontAlgn="base">
                        <a:lnSpc>
                          <a:spcPct val="107000"/>
                        </a:lnSpc>
                        <a:buSzPts val="1000"/>
                        <a:buFont typeface="Symbol" panose="05050102010706020507" pitchFamily="18" charset="2"/>
                        <a:buChar char=""/>
                        <a:tabLst>
                          <a:tab pos="457200" algn="l"/>
                        </a:tabLst>
                      </a:pPr>
                      <a:r>
                        <a:rPr lang="en-GB" sz="1300" b="1">
                          <a:solidFill>
                            <a:schemeClr val="tx1">
                              <a:lumMod val="75000"/>
                              <a:lumOff val="25000"/>
                            </a:schemeClr>
                          </a:solidFill>
                        </a:rPr>
                        <a:t>Insecure storage</a:t>
                      </a:r>
                    </a:p>
                  </a:txBody>
                  <a:tcPr marL="153803" marR="57205" marT="76902" marB="76902">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36966573"/>
                  </a:ext>
                </a:extLst>
              </a:tr>
              <a:tr h="783783">
                <a:tc>
                  <a:txBody>
                    <a:bodyPr/>
                    <a:lstStyle/>
                    <a:p>
                      <a:r>
                        <a:rPr lang="en-GB" sz="1300">
                          <a:solidFill>
                            <a:schemeClr val="tx1">
                              <a:lumMod val="75000"/>
                              <a:lumOff val="25000"/>
                            </a:schemeClr>
                          </a:solidFill>
                        </a:rPr>
                        <a:t>Theft of Information</a:t>
                      </a:r>
                    </a:p>
                    <a:p>
                      <a:endParaRPr lang="en-GB" sz="1300">
                        <a:solidFill>
                          <a:schemeClr val="tx1">
                            <a:lumMod val="75000"/>
                            <a:lumOff val="25000"/>
                          </a:schemeClr>
                        </a:solidFill>
                      </a:endParaRPr>
                    </a:p>
                  </a:txBody>
                  <a:tcPr marL="153803" marR="57205" marT="76902" marB="7690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schemeClr val="tx1">
                              <a:lumMod val="75000"/>
                              <a:lumOff val="25000"/>
                            </a:schemeClr>
                          </a:solidFill>
                        </a:rPr>
                        <a:t>Information can easily be stolen by criminals, for example, if you click a link to a fake website.</a:t>
                      </a:r>
                    </a:p>
                    <a:p>
                      <a:endParaRPr lang="en-GB" sz="1300" dirty="0">
                        <a:solidFill>
                          <a:schemeClr val="tx1">
                            <a:lumMod val="75000"/>
                            <a:lumOff val="25000"/>
                          </a:schemeClr>
                        </a:solidFill>
                      </a:endParaRPr>
                    </a:p>
                  </a:txBody>
                  <a:tcPr marL="153803" marR="57205" marT="76902" marB="7690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20422645"/>
                  </a:ext>
                </a:extLst>
              </a:tr>
              <a:tr h="982424">
                <a:tc>
                  <a:txBody>
                    <a:bodyPr/>
                    <a:lstStyle/>
                    <a:p>
                      <a:r>
                        <a:rPr lang="en-GB" sz="1300">
                          <a:solidFill>
                            <a:schemeClr val="tx1">
                              <a:lumMod val="75000"/>
                              <a:lumOff val="25000"/>
                            </a:schemeClr>
                          </a:solidFill>
                        </a:rPr>
                        <a:t>Insecure Storage</a:t>
                      </a:r>
                    </a:p>
                  </a:txBody>
                  <a:tcPr marL="153803" marR="57205" marT="76902" marB="76902">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schemeClr val="tx1">
                              <a:lumMod val="75000"/>
                              <a:lumOff val="25000"/>
                            </a:schemeClr>
                          </a:solidFill>
                        </a:rPr>
                        <a:t>If your paper or computer records are insecure, or if they are not disposed of securely, they can easily be lost or stolen.</a:t>
                      </a:r>
                    </a:p>
                    <a:p>
                      <a:endParaRPr lang="en-GB" sz="1300" dirty="0">
                        <a:solidFill>
                          <a:schemeClr val="tx1">
                            <a:lumMod val="75000"/>
                            <a:lumOff val="25000"/>
                          </a:schemeClr>
                        </a:solidFill>
                      </a:endParaRPr>
                    </a:p>
                  </a:txBody>
                  <a:tcPr marL="153803" marR="57205" marT="76902" marB="76902">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75449257"/>
                  </a:ext>
                </a:extLst>
              </a:tr>
            </a:tbl>
          </a:graphicData>
        </a:graphic>
      </p:graphicFrame>
    </p:spTree>
    <p:extLst>
      <p:ext uri="{BB962C8B-B14F-4D97-AF65-F5344CB8AC3E}">
        <p14:creationId xmlns:p14="http://schemas.microsoft.com/office/powerpoint/2010/main" val="248596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C9FF65-F3A1-6077-7057-997CE57B17F9}"/>
              </a:ext>
            </a:extLst>
          </p:cNvPr>
          <p:cNvSpPr>
            <a:spLocks noGrp="1"/>
          </p:cNvSpPr>
          <p:nvPr>
            <p:ph type="title"/>
          </p:nvPr>
        </p:nvSpPr>
        <p:spPr>
          <a:xfrm>
            <a:off x="831850" y="182563"/>
            <a:ext cx="10515600" cy="940181"/>
          </a:xfrm>
        </p:spPr>
        <p:txBody>
          <a:bodyPr/>
          <a:lstStyle/>
          <a:p>
            <a:r>
              <a:rPr lang="en-US" dirty="0"/>
              <a:t>Data security awareness</a:t>
            </a:r>
          </a:p>
        </p:txBody>
      </p:sp>
      <p:sp>
        <p:nvSpPr>
          <p:cNvPr id="2" name="Slide Number Placeholder 1">
            <a:extLst>
              <a:ext uri="{FF2B5EF4-FFF2-40B4-BE49-F238E27FC236}">
                <a16:creationId xmlns:a16="http://schemas.microsoft.com/office/drawing/2014/main" id="{165675F1-40C2-D480-F7EA-AF902E362351}"/>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4</a:t>
            </a:fld>
            <a:endParaRPr lang="en-US" noProof="0"/>
          </a:p>
        </p:txBody>
      </p:sp>
      <p:sp>
        <p:nvSpPr>
          <p:cNvPr id="9" name="Text Placeholder 3">
            <a:extLst>
              <a:ext uri="{FF2B5EF4-FFF2-40B4-BE49-F238E27FC236}">
                <a16:creationId xmlns:a16="http://schemas.microsoft.com/office/drawing/2014/main" id="{0BFCA9AE-B66D-E1E8-546A-53E2BD0C88DA}"/>
              </a:ext>
            </a:extLst>
          </p:cNvPr>
          <p:cNvSpPr>
            <a:spLocks noGrp="1"/>
          </p:cNvSpPr>
          <p:nvPr>
            <p:ph type="body" idx="1"/>
          </p:nvPr>
        </p:nvSpPr>
        <p:spPr>
          <a:xfrm>
            <a:off x="831850" y="1153348"/>
            <a:ext cx="10515600" cy="648543"/>
          </a:xfrm>
        </p:spPr>
        <p:txBody>
          <a:bodyPr>
            <a:normAutofit fontScale="92500" lnSpcReduction="20000"/>
          </a:bodyPr>
          <a:lstStyle/>
          <a:p>
            <a:r>
              <a:rPr lang="en-US" sz="1800" i="0" dirty="0">
                <a:effectLst/>
              </a:rPr>
              <a:t>When volunteering you will come into contact with various types of personal and sensitive information. It is important to be able to identify these different types of information so that they can be appropriately protected when they are used and shared.</a:t>
            </a:r>
            <a:endParaRPr lang="en-US" sz="2800" i="0" u="none" strike="noStrike" dirty="0">
              <a:effectLst/>
            </a:endParaRPr>
          </a:p>
          <a:p>
            <a:endParaRPr lang="en-US" dirty="0"/>
          </a:p>
        </p:txBody>
      </p:sp>
      <p:sp>
        <p:nvSpPr>
          <p:cNvPr id="3" name="TextBox 2">
            <a:extLst>
              <a:ext uri="{FF2B5EF4-FFF2-40B4-BE49-F238E27FC236}">
                <a16:creationId xmlns:a16="http://schemas.microsoft.com/office/drawing/2014/main" id="{E79F8001-5E1D-C7FF-0D87-05B3CCD31814}"/>
              </a:ext>
            </a:extLst>
          </p:cNvPr>
          <p:cNvSpPr txBox="1"/>
          <p:nvPr/>
        </p:nvSpPr>
        <p:spPr>
          <a:xfrm>
            <a:off x="831850" y="2512641"/>
            <a:ext cx="4713165" cy="1107996"/>
          </a:xfrm>
          <a:prstGeom prst="rect">
            <a:avLst/>
          </a:prstGeom>
          <a:noFill/>
        </p:spPr>
        <p:txBody>
          <a:bodyPr wrap="square">
            <a:spAutoFit/>
          </a:bodyPr>
          <a:lstStyle/>
          <a:p>
            <a:pPr algn="l" fontAlgn="base"/>
            <a:r>
              <a:rPr lang="en-US" sz="1600" b="1" i="0" u="sng" strike="noStrike" dirty="0">
                <a:solidFill>
                  <a:schemeClr val="bg1"/>
                </a:solidFill>
                <a:effectLst/>
              </a:rPr>
              <a:t>PERSONAL INFORMATION</a:t>
            </a:r>
          </a:p>
          <a:p>
            <a:pPr algn="l" fontAlgn="base"/>
            <a:r>
              <a:rPr lang="en-US" sz="1400" b="0" i="0" u="none" strike="noStrike" dirty="0">
                <a:solidFill>
                  <a:schemeClr val="bg1"/>
                </a:solidFill>
                <a:effectLst/>
              </a:rPr>
              <a:t>Information about someone is ‘personal’ when it identifies an individual. </a:t>
            </a:r>
            <a:r>
              <a:rPr lang="en-US" sz="1400" b="0" i="0" u="none" strike="noStrike" dirty="0" err="1">
                <a:solidFill>
                  <a:schemeClr val="bg1"/>
                </a:solidFill>
                <a:effectLst/>
              </a:rPr>
              <a:t>Eg</a:t>
            </a:r>
            <a:r>
              <a:rPr lang="en-US" sz="1400" b="0" i="0" u="none" strike="noStrike" dirty="0">
                <a:solidFill>
                  <a:schemeClr val="bg1"/>
                </a:solidFill>
                <a:effectLst/>
              </a:rPr>
              <a:t> Name and Address</a:t>
            </a:r>
          </a:p>
          <a:p>
            <a:pPr algn="l" fontAlgn="base"/>
            <a:endParaRPr lang="en-US" sz="1100" b="0" i="0" u="none" strike="noStrike" dirty="0">
              <a:solidFill>
                <a:srgbClr val="CBD5EB"/>
              </a:solidFill>
              <a:effectLst/>
            </a:endParaRPr>
          </a:p>
          <a:p>
            <a:pPr algn="l" fontAlgn="base"/>
            <a:r>
              <a:rPr lang="en-US" sz="1100" b="0" i="0" u="none" strike="noStrike" dirty="0">
                <a:solidFill>
                  <a:srgbClr val="CBD5EB"/>
                </a:solidFill>
                <a:effectLst/>
              </a:rPr>
              <a:t> </a:t>
            </a:r>
          </a:p>
        </p:txBody>
      </p:sp>
      <p:sp>
        <p:nvSpPr>
          <p:cNvPr id="4" name="TextBox 3">
            <a:extLst>
              <a:ext uri="{FF2B5EF4-FFF2-40B4-BE49-F238E27FC236}">
                <a16:creationId xmlns:a16="http://schemas.microsoft.com/office/drawing/2014/main" id="{1A418FD2-061E-23EA-28A4-AD2C017D341B}"/>
              </a:ext>
            </a:extLst>
          </p:cNvPr>
          <p:cNvSpPr txBox="1"/>
          <p:nvPr/>
        </p:nvSpPr>
        <p:spPr>
          <a:xfrm>
            <a:off x="6543059" y="2512641"/>
            <a:ext cx="5115097" cy="769441"/>
          </a:xfrm>
          <a:prstGeom prst="rect">
            <a:avLst/>
          </a:prstGeom>
          <a:noFill/>
        </p:spPr>
        <p:txBody>
          <a:bodyPr wrap="square">
            <a:spAutoFit/>
          </a:bodyPr>
          <a:lstStyle/>
          <a:p>
            <a:pPr algn="l" fontAlgn="base"/>
            <a:r>
              <a:rPr lang="en-US" sz="1600" b="1" i="0" u="sng" strike="noStrike" dirty="0">
                <a:solidFill>
                  <a:schemeClr val="bg1"/>
                </a:solidFill>
                <a:effectLst/>
              </a:rPr>
              <a:t>ANONYMISED INFORMATION</a:t>
            </a:r>
          </a:p>
          <a:p>
            <a:pPr algn="l" fontAlgn="base"/>
            <a:r>
              <a:rPr lang="en-US" sz="1400" b="0" i="0" u="none" strike="noStrike" dirty="0" err="1">
                <a:solidFill>
                  <a:schemeClr val="bg1"/>
                </a:solidFill>
                <a:effectLst/>
              </a:rPr>
              <a:t>Anonymised</a:t>
            </a:r>
            <a:r>
              <a:rPr lang="en-US" sz="1400" b="0" i="0" u="none" strike="noStrike" dirty="0">
                <a:solidFill>
                  <a:schemeClr val="bg1"/>
                </a:solidFill>
                <a:effectLst/>
              </a:rPr>
              <a:t> information does not identify a person, so it cannot be personal or confidential.</a:t>
            </a:r>
          </a:p>
        </p:txBody>
      </p:sp>
      <p:sp>
        <p:nvSpPr>
          <p:cNvPr id="5" name="TextBox 4">
            <a:extLst>
              <a:ext uri="{FF2B5EF4-FFF2-40B4-BE49-F238E27FC236}">
                <a16:creationId xmlns:a16="http://schemas.microsoft.com/office/drawing/2014/main" id="{D9DD7D2F-7A18-B9A7-70FE-414891480819}"/>
              </a:ext>
            </a:extLst>
          </p:cNvPr>
          <p:cNvSpPr txBox="1"/>
          <p:nvPr/>
        </p:nvSpPr>
        <p:spPr>
          <a:xfrm>
            <a:off x="831850" y="3954661"/>
            <a:ext cx="4713165" cy="1369606"/>
          </a:xfrm>
          <a:prstGeom prst="rect">
            <a:avLst/>
          </a:prstGeom>
          <a:noFill/>
        </p:spPr>
        <p:txBody>
          <a:bodyPr wrap="square">
            <a:spAutoFit/>
          </a:bodyPr>
          <a:lstStyle/>
          <a:p>
            <a:pPr algn="l" fontAlgn="base"/>
            <a:r>
              <a:rPr lang="en-US" sz="1600" b="1" i="0" u="sng" strike="noStrike" dirty="0">
                <a:solidFill>
                  <a:schemeClr val="bg1"/>
                </a:solidFill>
                <a:effectLst/>
              </a:rPr>
              <a:t>CONFIDENTIAL INFORMATION</a:t>
            </a:r>
          </a:p>
          <a:p>
            <a:pPr algn="l" fontAlgn="base"/>
            <a:r>
              <a:rPr lang="en-US" sz="1400" b="0" i="0" u="none" strike="noStrike" dirty="0">
                <a:solidFill>
                  <a:schemeClr val="bg1"/>
                </a:solidFill>
                <a:effectLst/>
              </a:rPr>
              <a:t> Confidential information can include names and addresses, as well as a person’s sensitive personal information, for example, health and care information.</a:t>
            </a:r>
          </a:p>
          <a:p>
            <a:pPr algn="l" fontAlgn="base"/>
            <a:r>
              <a:rPr lang="en-US" sz="1100" b="0" i="0" u="none" strike="noStrike" dirty="0">
                <a:solidFill>
                  <a:srgbClr val="CBD5EB"/>
                </a:solidFill>
                <a:effectLst/>
              </a:rPr>
              <a:t> </a:t>
            </a:r>
          </a:p>
        </p:txBody>
      </p:sp>
      <p:sp>
        <p:nvSpPr>
          <p:cNvPr id="6" name="TextBox 5">
            <a:extLst>
              <a:ext uri="{FF2B5EF4-FFF2-40B4-BE49-F238E27FC236}">
                <a16:creationId xmlns:a16="http://schemas.microsoft.com/office/drawing/2014/main" id="{FEA7284B-C273-EBC0-3E4C-98486890DA2D}"/>
              </a:ext>
            </a:extLst>
          </p:cNvPr>
          <p:cNvSpPr txBox="1"/>
          <p:nvPr/>
        </p:nvSpPr>
        <p:spPr>
          <a:xfrm>
            <a:off x="6543059" y="3954661"/>
            <a:ext cx="5115097" cy="1846659"/>
          </a:xfrm>
          <a:prstGeom prst="rect">
            <a:avLst/>
          </a:prstGeom>
          <a:noFill/>
        </p:spPr>
        <p:txBody>
          <a:bodyPr wrap="square">
            <a:spAutoFit/>
          </a:bodyPr>
          <a:lstStyle/>
          <a:p>
            <a:pPr algn="l" fontAlgn="base"/>
            <a:r>
              <a:rPr lang="en-US" sz="1600" b="1" i="0" u="sng" strike="noStrike" dirty="0">
                <a:solidFill>
                  <a:schemeClr val="bg1"/>
                </a:solidFill>
                <a:effectLst/>
              </a:rPr>
              <a:t>PSEUDONYMISED INFORMATION</a:t>
            </a:r>
          </a:p>
          <a:p>
            <a:pPr algn="l" fontAlgn="base"/>
            <a:r>
              <a:rPr lang="en-US" sz="1400" b="0" i="0" u="none" strike="noStrike" dirty="0" err="1">
                <a:solidFill>
                  <a:schemeClr val="bg1"/>
                </a:solidFill>
                <a:effectLst/>
              </a:rPr>
              <a:t>Pseudonymised</a:t>
            </a:r>
            <a:r>
              <a:rPr lang="en-US" sz="1400" b="0" i="0" u="none" strike="noStrike" dirty="0">
                <a:solidFill>
                  <a:schemeClr val="bg1"/>
                </a:solidFill>
                <a:effectLst/>
              </a:rPr>
              <a:t> information is information in which individuals are distinguished by using a unique identifier, that is, a pseudonym.</a:t>
            </a:r>
          </a:p>
          <a:p>
            <a:pPr algn="l" fontAlgn="base"/>
            <a:r>
              <a:rPr lang="en-US" sz="1400" b="0" i="0" u="none" strike="noStrike" dirty="0">
                <a:solidFill>
                  <a:schemeClr val="bg1"/>
                </a:solidFill>
                <a:effectLst/>
              </a:rPr>
              <a:t> </a:t>
            </a:r>
          </a:p>
          <a:p>
            <a:pPr algn="l" fontAlgn="base"/>
            <a:r>
              <a:rPr lang="en-US" sz="1400" b="0" i="0" u="none" strike="noStrike" dirty="0">
                <a:solidFill>
                  <a:schemeClr val="bg1"/>
                </a:solidFill>
                <a:effectLst/>
              </a:rPr>
              <a:t>This does not reveal their real identity but allows the linking of different data sets for the individual concerned.</a:t>
            </a:r>
          </a:p>
        </p:txBody>
      </p:sp>
    </p:spTree>
    <p:extLst>
      <p:ext uri="{BB962C8B-B14F-4D97-AF65-F5344CB8AC3E}">
        <p14:creationId xmlns:p14="http://schemas.microsoft.com/office/powerpoint/2010/main" val="184066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C6288-0FC0-FCA7-FC98-43FC9F112447}"/>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5</a:t>
            </a:fld>
            <a:endParaRPr lang="en-US"/>
          </a:p>
        </p:txBody>
      </p:sp>
      <p:sp>
        <p:nvSpPr>
          <p:cNvPr id="5" name="Title 1">
            <a:extLst>
              <a:ext uri="{FF2B5EF4-FFF2-40B4-BE49-F238E27FC236}">
                <a16:creationId xmlns:a16="http://schemas.microsoft.com/office/drawing/2014/main" id="{D68CC6C9-5482-0A5C-AC95-BFC66167474F}"/>
              </a:ext>
            </a:extLst>
          </p:cNvPr>
          <p:cNvSpPr txBox="1">
            <a:spLocks/>
          </p:cNvSpPr>
          <p:nvPr/>
        </p:nvSpPr>
        <p:spPr>
          <a:xfrm>
            <a:off x="839788" y="457200"/>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cap="all" baseline="0" dirty="0">
                <a:solidFill>
                  <a:schemeClr val="accent1"/>
                </a:solidFill>
                <a:latin typeface="+mj-lt"/>
                <a:ea typeface="+mj-ea"/>
                <a:cs typeface="+mj-cs"/>
              </a:rPr>
              <a:t>Introduction to law</a:t>
            </a:r>
          </a:p>
        </p:txBody>
      </p:sp>
      <p:graphicFrame>
        <p:nvGraphicFramePr>
          <p:cNvPr id="19" name="TextBox 16">
            <a:extLst>
              <a:ext uri="{FF2B5EF4-FFF2-40B4-BE49-F238E27FC236}">
                <a16:creationId xmlns:a16="http://schemas.microsoft.com/office/drawing/2014/main" id="{871F0AF7-7938-A980-F8C0-5A7181C4BD2C}"/>
              </a:ext>
            </a:extLst>
          </p:cNvPr>
          <p:cNvGraphicFramePr/>
          <p:nvPr>
            <p:extLst>
              <p:ext uri="{D42A27DB-BD31-4B8C-83A1-F6EECF244321}">
                <p14:modId xmlns:p14="http://schemas.microsoft.com/office/powerpoint/2010/main" val="1692306864"/>
              </p:ext>
            </p:extLst>
          </p:nvPr>
        </p:nvGraphicFramePr>
        <p:xfrm>
          <a:off x="5183188" y="457201"/>
          <a:ext cx="6172200"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9400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F03931-BE3C-2FA8-4A67-62409AE343DF}"/>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6</a:t>
            </a:fld>
            <a:endParaRPr lang="en-US" noProof="0"/>
          </a:p>
        </p:txBody>
      </p:sp>
      <p:sp>
        <p:nvSpPr>
          <p:cNvPr id="12" name="Title 2">
            <a:extLst>
              <a:ext uri="{FF2B5EF4-FFF2-40B4-BE49-F238E27FC236}">
                <a16:creationId xmlns:a16="http://schemas.microsoft.com/office/drawing/2014/main" id="{AD461AE8-A8DE-F855-0E5D-7A5A7796809E}"/>
              </a:ext>
            </a:extLst>
          </p:cNvPr>
          <p:cNvSpPr>
            <a:spLocks noGrp="1"/>
          </p:cNvSpPr>
          <p:nvPr>
            <p:ph type="title"/>
          </p:nvPr>
        </p:nvSpPr>
        <p:spPr>
          <a:xfrm>
            <a:off x="674535" y="281354"/>
            <a:ext cx="3932237" cy="811161"/>
          </a:xfrm>
        </p:spPr>
        <p:txBody>
          <a:bodyPr/>
          <a:lstStyle/>
          <a:p>
            <a:r>
              <a:rPr lang="en-US" dirty="0"/>
              <a:t>GDPR</a:t>
            </a:r>
          </a:p>
        </p:txBody>
      </p:sp>
      <p:sp>
        <p:nvSpPr>
          <p:cNvPr id="14" name="Text Placeholder 3">
            <a:extLst>
              <a:ext uri="{FF2B5EF4-FFF2-40B4-BE49-F238E27FC236}">
                <a16:creationId xmlns:a16="http://schemas.microsoft.com/office/drawing/2014/main" id="{EC44B4ED-1A3D-AF29-31FD-DC644149C437}"/>
              </a:ext>
            </a:extLst>
          </p:cNvPr>
          <p:cNvSpPr>
            <a:spLocks noGrp="1"/>
          </p:cNvSpPr>
          <p:nvPr>
            <p:ph type="body" sz="half" idx="2"/>
          </p:nvPr>
        </p:nvSpPr>
        <p:spPr>
          <a:xfrm>
            <a:off x="674535" y="1547446"/>
            <a:ext cx="7180492" cy="4302511"/>
          </a:xfrm>
        </p:spPr>
        <p:txBody>
          <a:bodyPr>
            <a:normAutofit fontScale="92500" lnSpcReduction="10000"/>
          </a:bodyPr>
          <a:lstStyle/>
          <a:p>
            <a:pPr algn="l" fontAlgn="base"/>
            <a:r>
              <a:rPr lang="en-US" sz="1300" b="0" i="0" u="none" strike="noStrike" dirty="0">
                <a:effectLst/>
              </a:rPr>
              <a:t>.  </a:t>
            </a:r>
          </a:p>
          <a:p>
            <a:pPr algn="l" fontAlgn="base"/>
            <a:r>
              <a:rPr lang="en-US" sz="1300" b="0" i="0" u="none" strike="noStrike" dirty="0">
                <a:effectLst/>
              </a:rPr>
              <a:t>As a volunteer, if you do process personal data, then you must:</a:t>
            </a:r>
          </a:p>
          <a:p>
            <a:pPr lvl="1" fontAlgn="base">
              <a:lnSpc>
                <a:spcPct val="150000"/>
              </a:lnSpc>
              <a:buFont typeface="Arial" panose="020B0604020202020204" pitchFamily="34" charset="0"/>
              <a:buChar char="•"/>
            </a:pPr>
            <a:r>
              <a:rPr lang="en-US" sz="1300" b="0" i="0" dirty="0">
                <a:effectLst/>
              </a:rPr>
              <a:t>Know the purpose of needing the individual's data</a:t>
            </a:r>
          </a:p>
          <a:p>
            <a:pPr lvl="1" fontAlgn="base">
              <a:lnSpc>
                <a:spcPct val="150000"/>
              </a:lnSpc>
              <a:buFont typeface="Arial" panose="020B0604020202020204" pitchFamily="34" charset="0"/>
              <a:buChar char="•"/>
            </a:pPr>
            <a:r>
              <a:rPr lang="en-US" sz="1300" b="0" i="0" dirty="0">
                <a:effectLst/>
              </a:rPr>
              <a:t>Be transparent</a:t>
            </a:r>
          </a:p>
          <a:p>
            <a:pPr lvl="1" fontAlgn="base">
              <a:lnSpc>
                <a:spcPct val="150000"/>
              </a:lnSpc>
              <a:buFont typeface="Arial" panose="020B0604020202020204" pitchFamily="34" charset="0"/>
              <a:buChar char="•"/>
            </a:pPr>
            <a:r>
              <a:rPr lang="en-US" sz="1300" b="0" i="0" dirty="0">
                <a:effectLst/>
              </a:rPr>
              <a:t>Only collect the personal data you need</a:t>
            </a:r>
          </a:p>
          <a:p>
            <a:pPr lvl="1" fontAlgn="base">
              <a:lnSpc>
                <a:spcPct val="150000"/>
              </a:lnSpc>
            </a:pPr>
            <a:r>
              <a:rPr lang="en-US" sz="1300" b="0" i="0" u="none" strike="noStrike" dirty="0">
                <a:effectLst/>
              </a:rPr>
              <a:t>For further information, or if you think this relates to your volunteer role, then ask your volunteer coordinator.</a:t>
            </a:r>
          </a:p>
          <a:p>
            <a:pPr marL="0" indent="0" algn="l" fontAlgn="base">
              <a:buNone/>
            </a:pPr>
            <a:r>
              <a:rPr lang="en-US" sz="1300" b="1" i="0" u="none" strike="noStrike" dirty="0">
                <a:effectLst/>
              </a:rPr>
              <a:t>Freedom of Information Act</a:t>
            </a:r>
          </a:p>
          <a:p>
            <a:pPr algn="l" fontAlgn="base"/>
            <a:r>
              <a:rPr lang="en-US" sz="1300" b="0" i="0" u="none" strike="noStrike" dirty="0">
                <a:effectLst/>
              </a:rPr>
              <a:t>Where an </a:t>
            </a:r>
            <a:r>
              <a:rPr lang="en-US" sz="1300" b="0" i="0" u="none" strike="noStrike" dirty="0" err="1">
                <a:effectLst/>
              </a:rPr>
              <a:t>organisation</a:t>
            </a:r>
            <a:r>
              <a:rPr lang="en-US" sz="1300" b="0" i="0" u="none" strike="noStrike" dirty="0">
                <a:effectLst/>
              </a:rPr>
              <a:t> uses public money, the Freedom of Information Act 2000 puts a duty on the </a:t>
            </a:r>
            <a:r>
              <a:rPr lang="en-US" sz="1300" b="0" i="0" u="none" strike="noStrike" dirty="0" err="1">
                <a:effectLst/>
              </a:rPr>
              <a:t>organisation</a:t>
            </a:r>
            <a:r>
              <a:rPr lang="en-US" sz="1300" b="0" i="0" u="none" strike="noStrike" dirty="0">
                <a:effectLst/>
              </a:rPr>
              <a:t> to provide information to individuals who make a written request for it. Members of the public can make Freedom of Information (FOI) requests in three ways – by letter, fax or email.</a:t>
            </a:r>
          </a:p>
          <a:p>
            <a:pPr algn="l" fontAlgn="base"/>
            <a:r>
              <a:rPr lang="en-US" sz="1300" b="1" i="0" u="none" strike="noStrike" dirty="0">
                <a:effectLst/>
              </a:rPr>
              <a:t>Handling Freedom of Information requests is a technical skill that should be dealt with by trained staff.</a:t>
            </a:r>
            <a:endParaRPr lang="en-US" sz="1300" b="0" i="0" u="none" strike="noStrike" dirty="0">
              <a:effectLst/>
            </a:endParaRPr>
          </a:p>
          <a:p>
            <a:pPr algn="l" fontAlgn="base"/>
            <a:r>
              <a:rPr lang="en-US" sz="1300" b="0" i="0" u="none" strike="noStrike" dirty="0">
                <a:effectLst/>
              </a:rPr>
              <a:t>As a volunteer you will not be expected to handle Freedom of Information requests. If you come across a FOI request, speak to your volunteer coordinator in the first instance who will be able to advise you accordingly</a:t>
            </a:r>
          </a:p>
          <a:p>
            <a:endParaRPr lang="en-US" dirty="0"/>
          </a:p>
        </p:txBody>
      </p:sp>
      <p:pic>
        <p:nvPicPr>
          <p:cNvPr id="7" name="Picture Placeholder 6" descr="A blue book with yellow text&#10;&#10;Description automatically generated with low confidence">
            <a:extLst>
              <a:ext uri="{FF2B5EF4-FFF2-40B4-BE49-F238E27FC236}">
                <a16:creationId xmlns:a16="http://schemas.microsoft.com/office/drawing/2014/main" id="{D96BB0D6-5581-8184-D323-F92791EB99B5}"/>
              </a:ext>
            </a:extLst>
          </p:cNvPr>
          <p:cNvPicPr>
            <a:picLocks noGrp="1" noChangeAspect="1"/>
          </p:cNvPicPr>
          <p:nvPr>
            <p:ph idx="1"/>
          </p:nvPr>
        </p:nvPicPr>
        <p:blipFill>
          <a:blip r:embed="rId3"/>
          <a:stretch>
            <a:fillRect/>
          </a:stretch>
        </p:blipFill>
        <p:spPr>
          <a:xfrm>
            <a:off x="8382337" y="2210749"/>
            <a:ext cx="2750357" cy="2989519"/>
          </a:xfrm>
          <a:noFill/>
        </p:spPr>
      </p:pic>
      <p:sp>
        <p:nvSpPr>
          <p:cNvPr id="3" name="TextBox 2">
            <a:extLst>
              <a:ext uri="{FF2B5EF4-FFF2-40B4-BE49-F238E27FC236}">
                <a16:creationId xmlns:a16="http://schemas.microsoft.com/office/drawing/2014/main" id="{DCA76CDB-2CB2-A328-58A8-2C037978F94B}"/>
              </a:ext>
            </a:extLst>
          </p:cNvPr>
          <p:cNvSpPr txBox="1"/>
          <p:nvPr/>
        </p:nvSpPr>
        <p:spPr>
          <a:xfrm>
            <a:off x="674535" y="1092515"/>
            <a:ext cx="6248400" cy="584775"/>
          </a:xfrm>
          <a:prstGeom prst="rect">
            <a:avLst/>
          </a:prstGeom>
          <a:noFill/>
        </p:spPr>
        <p:txBody>
          <a:bodyPr wrap="square">
            <a:spAutoFit/>
          </a:bodyPr>
          <a:lstStyle/>
          <a:p>
            <a:r>
              <a:rPr lang="en-US" sz="1600" b="0" i="0" u="none" strike="noStrike" dirty="0">
                <a:solidFill>
                  <a:srgbClr val="2C567A"/>
                </a:solidFill>
                <a:effectLst/>
              </a:rPr>
              <a:t>GDPR is a set of rules governing the privacy and security of personal data and information</a:t>
            </a:r>
            <a:endParaRPr lang="en-GB" sz="1600" dirty="0">
              <a:solidFill>
                <a:srgbClr val="2C567A"/>
              </a:solidFill>
            </a:endParaRPr>
          </a:p>
        </p:txBody>
      </p:sp>
    </p:spTree>
    <p:extLst>
      <p:ext uri="{BB962C8B-B14F-4D97-AF65-F5344CB8AC3E}">
        <p14:creationId xmlns:p14="http://schemas.microsoft.com/office/powerpoint/2010/main" val="146043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11F5E-FEA7-283B-5C87-14D4D147AF9E}"/>
              </a:ext>
            </a:extLst>
          </p:cNvPr>
          <p:cNvSpPr>
            <a:spLocks noGrp="1"/>
          </p:cNvSpPr>
          <p:nvPr>
            <p:ph type="title"/>
          </p:nvPr>
        </p:nvSpPr>
        <p:spPr>
          <a:xfrm>
            <a:off x="519910" y="325754"/>
            <a:ext cx="4937211" cy="1325563"/>
          </a:xfrm>
        </p:spPr>
        <p:txBody>
          <a:bodyPr vert="horz" lIns="0" tIns="0" rIns="0" bIns="0" rtlCol="0" anchor="ctr">
            <a:normAutofit/>
          </a:bodyPr>
          <a:lstStyle/>
          <a:p>
            <a:r>
              <a:rPr lang="en-US" b="1" kern="1200" cap="all" baseline="0" dirty="0">
                <a:latin typeface="+mj-lt"/>
                <a:ea typeface="+mj-ea"/>
                <a:cs typeface="+mj-cs"/>
              </a:rPr>
              <a:t>Good record keeping</a:t>
            </a:r>
          </a:p>
        </p:txBody>
      </p:sp>
      <p:sp>
        <p:nvSpPr>
          <p:cNvPr id="7" name="Content Placeholder 2">
            <a:extLst>
              <a:ext uri="{FF2B5EF4-FFF2-40B4-BE49-F238E27FC236}">
                <a16:creationId xmlns:a16="http://schemas.microsoft.com/office/drawing/2014/main" id="{9BB4F71E-A1DF-8C52-C398-F73ADF15C45F}"/>
              </a:ext>
            </a:extLst>
          </p:cNvPr>
          <p:cNvSpPr txBox="1">
            <a:spLocks/>
          </p:cNvSpPr>
          <p:nvPr/>
        </p:nvSpPr>
        <p:spPr>
          <a:xfrm>
            <a:off x="519910" y="1825625"/>
            <a:ext cx="5220541" cy="43513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200" dirty="0"/>
              <a:t>In some roles you may be required to create and update records in your </a:t>
            </a:r>
            <a:r>
              <a:rPr lang="en-US" sz="1200" dirty="0" err="1"/>
              <a:t>organisation</a:t>
            </a:r>
            <a:r>
              <a:rPr lang="en-US" sz="1200" dirty="0"/>
              <a:t>. These records should be:</a:t>
            </a:r>
          </a:p>
          <a:p>
            <a:pPr lvl="1" fontAlgn="base"/>
            <a:r>
              <a:rPr lang="en-US" sz="1200" dirty="0"/>
              <a:t>Recorded as the event occurs</a:t>
            </a:r>
          </a:p>
          <a:p>
            <a:pPr lvl="1" fontAlgn="base"/>
            <a:r>
              <a:rPr lang="en-US" sz="1200" dirty="0"/>
              <a:t>Complete</a:t>
            </a:r>
          </a:p>
          <a:p>
            <a:pPr lvl="1" fontAlgn="base"/>
            <a:r>
              <a:rPr lang="en-US" sz="1200" dirty="0"/>
              <a:t>Free from duplication</a:t>
            </a:r>
          </a:p>
          <a:p>
            <a:pPr lvl="1" fontAlgn="base"/>
            <a:r>
              <a:rPr lang="en-US" sz="1200" dirty="0"/>
              <a:t>Quick and easy to locate</a:t>
            </a:r>
          </a:p>
          <a:p>
            <a:pPr lvl="1" fontAlgn="base"/>
            <a:r>
              <a:rPr lang="en-US" sz="1200" dirty="0"/>
              <a:t>Compliant with procedures</a:t>
            </a:r>
          </a:p>
          <a:p>
            <a:pPr marL="457200" lvl="1" fontAlgn="base"/>
            <a:endParaRPr lang="en-US" sz="1200" dirty="0"/>
          </a:p>
          <a:p>
            <a:pPr marL="0" indent="0" fontAlgn="base">
              <a:buNone/>
            </a:pPr>
            <a:r>
              <a:rPr lang="en-US" sz="1200" dirty="0"/>
              <a:t>It is important that records are full, accurate, dated and timed. They should distinguish between service user records, your opinions and any information provided by others.</a:t>
            </a:r>
          </a:p>
          <a:p>
            <a:pPr lvl="1" fontAlgn="base"/>
            <a:r>
              <a:rPr lang="en-US" sz="1200" dirty="0"/>
              <a:t>Be accurate</a:t>
            </a:r>
          </a:p>
          <a:p>
            <a:pPr lvl="1" fontAlgn="base"/>
            <a:r>
              <a:rPr lang="en-US" sz="1200" dirty="0"/>
              <a:t>Record information while the event is still fresh in your mind</a:t>
            </a:r>
          </a:p>
          <a:p>
            <a:pPr lvl="1" fontAlgn="base"/>
            <a:r>
              <a:rPr lang="en-US" sz="1200" dirty="0"/>
              <a:t>Enter accurate information into records and ensure that the information is kept up to date</a:t>
            </a:r>
          </a:p>
          <a:p>
            <a:pPr lvl="1" fontAlgn="base"/>
            <a:r>
              <a:rPr lang="en-US" sz="1200" dirty="0"/>
              <a:t>Give individuals the opportunity to check and confirm the details held about them</a:t>
            </a:r>
          </a:p>
          <a:p>
            <a:pPr lvl="1" fontAlgn="base"/>
            <a:r>
              <a:rPr lang="en-US" sz="1200" dirty="0"/>
              <a:t>Avoid creating duplicate records</a:t>
            </a:r>
          </a:p>
          <a:p>
            <a:pPr marL="0" fontAlgn="base"/>
            <a:endParaRPr lang="en-US" sz="1100" b="0" i="0" u="none" strike="noStrike" dirty="0">
              <a:effectLst/>
            </a:endParaRPr>
          </a:p>
        </p:txBody>
      </p:sp>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7</a:t>
            </a:fld>
            <a:endParaRPr lang="en-US"/>
          </a:p>
        </p:txBody>
      </p:sp>
      <p:pic>
        <p:nvPicPr>
          <p:cNvPr id="5" name="Picture 4" descr="A picture containing indoor, person, cooking&#10;&#10;Description automatically generated">
            <a:extLst>
              <a:ext uri="{FF2B5EF4-FFF2-40B4-BE49-F238E27FC236}">
                <a16:creationId xmlns:a16="http://schemas.microsoft.com/office/drawing/2014/main" id="{2B275418-1013-E778-D45E-3202C36CA7D2}"/>
              </a:ext>
            </a:extLst>
          </p:cNvPr>
          <p:cNvPicPr>
            <a:picLocks noChangeAspect="1"/>
          </p:cNvPicPr>
          <p:nvPr/>
        </p:nvPicPr>
        <p:blipFill rotWithShape="1">
          <a:blip r:embed="rId3">
            <a:extLst>
              <a:ext uri="{28A0092B-C50C-407E-A947-70E740481C1C}">
                <a14:useLocalDpi xmlns:a14="http://schemas.microsoft.com/office/drawing/2010/main" val="0"/>
              </a:ext>
            </a:extLst>
          </a:blip>
          <a:srcRect l="20208" r="1544" b="3"/>
          <a:stretch/>
        </p:blipFill>
        <p:spPr>
          <a:xfrm>
            <a:off x="6451550" y="988536"/>
            <a:ext cx="4884848" cy="4884848"/>
          </a:xfrm>
          <a:prstGeom prst="ellipse">
            <a:avLst/>
          </a:prstGeom>
          <a:noFill/>
        </p:spPr>
      </p:pic>
    </p:spTree>
    <p:extLst>
      <p:ext uri="{BB962C8B-B14F-4D97-AF65-F5344CB8AC3E}">
        <p14:creationId xmlns:p14="http://schemas.microsoft.com/office/powerpoint/2010/main" val="5958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6F01-A84E-3036-4455-AC557B06CFCB}"/>
              </a:ext>
            </a:extLst>
          </p:cNvPr>
          <p:cNvSpPr>
            <a:spLocks noGrp="1"/>
          </p:cNvSpPr>
          <p:nvPr>
            <p:ph type="title"/>
          </p:nvPr>
        </p:nvSpPr>
        <p:spPr/>
        <p:txBody>
          <a:bodyPr/>
          <a:lstStyle/>
          <a:p>
            <a:r>
              <a:rPr lang="en-GB" dirty="0"/>
              <a:t>Threats to data security</a:t>
            </a:r>
          </a:p>
        </p:txBody>
      </p:sp>
      <p:sp>
        <p:nvSpPr>
          <p:cNvPr id="3" name="Slide Number Placeholder 2">
            <a:extLst>
              <a:ext uri="{FF2B5EF4-FFF2-40B4-BE49-F238E27FC236}">
                <a16:creationId xmlns:a16="http://schemas.microsoft.com/office/drawing/2014/main" id="{ED04A294-54BC-F944-FE0D-42AC9CDDFCF6}"/>
              </a:ext>
            </a:extLst>
          </p:cNvPr>
          <p:cNvSpPr>
            <a:spLocks noGrp="1"/>
          </p:cNvSpPr>
          <p:nvPr>
            <p:ph type="sldNum" sz="quarter" idx="12"/>
          </p:nvPr>
        </p:nvSpPr>
        <p:spPr/>
        <p:txBody>
          <a:bodyPr/>
          <a:lstStyle/>
          <a:p>
            <a:fld id="{9EC71654-96A5-4280-94F3-931C61A9F92C}" type="slidenum">
              <a:rPr lang="en-US" noProof="0" smtClean="0"/>
              <a:pPr/>
              <a:t>8</a:t>
            </a:fld>
            <a:endParaRPr lang="en-US" noProof="0" dirty="0"/>
          </a:p>
        </p:txBody>
      </p:sp>
      <p:sp>
        <p:nvSpPr>
          <p:cNvPr id="4" name="Content Placeholder 2">
            <a:extLst>
              <a:ext uri="{FF2B5EF4-FFF2-40B4-BE49-F238E27FC236}">
                <a16:creationId xmlns:a16="http://schemas.microsoft.com/office/drawing/2014/main" id="{78692D0E-5628-9FBC-986F-66B876EF635D}"/>
              </a:ext>
            </a:extLst>
          </p:cNvPr>
          <p:cNvSpPr txBox="1">
            <a:spLocks/>
          </p:cNvSpPr>
          <p:nvPr/>
        </p:nvSpPr>
        <p:spPr>
          <a:xfrm>
            <a:off x="842808" y="1408005"/>
            <a:ext cx="4210621" cy="5141417"/>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400" dirty="0">
                <a:latin typeface="Arial" panose="020B0604020202020204" pitchFamily="34" charset="0"/>
                <a:cs typeface="Arial" panose="020B0604020202020204" pitchFamily="34" charset="0"/>
              </a:rPr>
              <a:t>Criminals will often take weeks and months getting to know a place before even coming through the door or making a phone call. There are examples of many people being scammed by criminals pretending to be calling from a call </a:t>
            </a:r>
            <a:r>
              <a:rPr lang="en-US" sz="1400" dirty="0" err="1">
                <a:latin typeface="Arial" panose="020B0604020202020204" pitchFamily="34" charset="0"/>
                <a:cs typeface="Arial" panose="020B0604020202020204" pitchFamily="34" charset="0"/>
              </a:rPr>
              <a:t>centre</a:t>
            </a:r>
            <a:r>
              <a:rPr lang="en-US" sz="1400" dirty="0">
                <a:latin typeface="Arial" panose="020B0604020202020204" pitchFamily="34" charset="0"/>
                <a:cs typeface="Arial" panose="020B0604020202020204" pitchFamily="34" charset="0"/>
              </a:rPr>
              <a:t>.</a:t>
            </a:r>
          </a:p>
          <a:p>
            <a:pPr marL="0" indent="0" fontAlgn="base">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indent="0" fontAlgn="base">
              <a:buFont typeface="Arial" panose="020B0604020202020204" pitchFamily="34" charset="0"/>
              <a:buNone/>
            </a:pPr>
            <a:r>
              <a:rPr lang="en-US" sz="1400" dirty="0">
                <a:latin typeface="Arial" panose="020B0604020202020204" pitchFamily="34" charset="0"/>
                <a:cs typeface="Arial" panose="020B0604020202020204" pitchFamily="34" charset="0"/>
              </a:rPr>
              <a:t>For example, they may say they are calling about an online order you’ve made. If you’re expecting a delivery, it is easy to be taken in.</a:t>
            </a:r>
          </a:p>
          <a:p>
            <a:pPr marL="0" indent="0" fontAlgn="base">
              <a:buFont typeface="Arial" panose="020B0604020202020204" pitchFamily="34" charset="0"/>
              <a:buNone/>
            </a:pPr>
            <a:r>
              <a:rPr lang="en-US" sz="1400" dirty="0">
                <a:latin typeface="Arial" panose="020B0604020202020204" pitchFamily="34" charset="0"/>
                <a:cs typeface="Arial" panose="020B0604020202020204" pitchFamily="34" charset="0"/>
              </a:rPr>
              <a:t> </a:t>
            </a:r>
          </a:p>
          <a:p>
            <a:pPr marL="0" indent="0" fontAlgn="base">
              <a:buFont typeface="Arial" panose="020B0604020202020204" pitchFamily="34" charset="0"/>
              <a:buNone/>
            </a:pPr>
            <a:r>
              <a:rPr lang="en-US" sz="1400" dirty="0">
                <a:latin typeface="Arial" panose="020B0604020202020204" pitchFamily="34" charset="0"/>
                <a:cs typeface="Arial" panose="020B0604020202020204" pitchFamily="34" charset="0"/>
              </a:rPr>
              <a:t>The criminal may already have a lot of information about you and ask you to confirm additional details about your online account, so that the order is not delayed.</a:t>
            </a:r>
          </a:p>
          <a:p>
            <a:pPr marL="0" indent="0" fontAlgn="base">
              <a:buFont typeface="Arial" panose="020B0604020202020204" pitchFamily="34" charset="0"/>
              <a:buNone/>
            </a:pPr>
            <a:r>
              <a:rPr lang="en-US" sz="1400" dirty="0">
                <a:latin typeface="Arial" panose="020B0604020202020204" pitchFamily="34" charset="0"/>
                <a:cs typeface="Arial" panose="020B0604020202020204" pitchFamily="34" charset="0"/>
              </a:rPr>
              <a:t> </a:t>
            </a:r>
          </a:p>
          <a:p>
            <a:pPr marL="0" indent="0" fontAlgn="base">
              <a:buFont typeface="Arial" panose="020B0604020202020204" pitchFamily="34" charset="0"/>
              <a:buNone/>
            </a:pPr>
            <a:r>
              <a:rPr lang="en-US" sz="1400" dirty="0">
                <a:latin typeface="Arial" panose="020B0604020202020204" pitchFamily="34" charset="0"/>
                <a:cs typeface="Arial" panose="020B0604020202020204" pitchFamily="34" charset="0"/>
              </a:rPr>
              <a:t>If they have your email address, they may try to get you to click on a malicious link in an email they send you.</a:t>
            </a:r>
          </a:p>
          <a:p>
            <a:pPr marL="0" indent="0" fontAlgn="base">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84AD0B-EED0-8B8F-636B-0034CB8AA88F}"/>
              </a:ext>
            </a:extLst>
          </p:cNvPr>
          <p:cNvSpPr txBox="1"/>
          <p:nvPr/>
        </p:nvSpPr>
        <p:spPr>
          <a:xfrm>
            <a:off x="5638926" y="1623573"/>
            <a:ext cx="6093724" cy="600164"/>
          </a:xfrm>
          <a:prstGeom prst="rect">
            <a:avLst/>
          </a:prstGeom>
          <a:solidFill>
            <a:srgbClr val="2C567A"/>
          </a:solidFill>
        </p:spPr>
        <p:txBody>
          <a:bodyPr wrap="square">
            <a:spAutoFit/>
          </a:bodyPr>
          <a:lstStyle/>
          <a:p>
            <a:pPr algn="l" fontAlgn="base"/>
            <a:r>
              <a:rPr lang="en-US" sz="1100" b="1" i="0" u="sng" strike="noStrike" dirty="0">
                <a:solidFill>
                  <a:schemeClr val="bg1"/>
                </a:solidFill>
                <a:effectLst/>
              </a:rPr>
              <a:t>ON THE PHONE</a:t>
            </a:r>
          </a:p>
          <a:p>
            <a:pPr algn="l" fontAlgn="base"/>
            <a:r>
              <a:rPr lang="en-US" sz="1100" b="0" i="0" u="none" strike="noStrike" dirty="0">
                <a:solidFill>
                  <a:schemeClr val="bg1"/>
                </a:solidFill>
                <a:effectLst/>
              </a:rPr>
              <a:t>A criminal might call and pretend to be from your organisation, or a trusted outside authority, such as the police or an auditor.</a:t>
            </a:r>
          </a:p>
        </p:txBody>
      </p:sp>
      <p:sp>
        <p:nvSpPr>
          <p:cNvPr id="6" name="TextBox 5">
            <a:extLst>
              <a:ext uri="{FF2B5EF4-FFF2-40B4-BE49-F238E27FC236}">
                <a16:creationId xmlns:a16="http://schemas.microsoft.com/office/drawing/2014/main" id="{6A21E988-4907-F157-55C1-F2116548C71C}"/>
              </a:ext>
            </a:extLst>
          </p:cNvPr>
          <p:cNvSpPr txBox="1"/>
          <p:nvPr/>
        </p:nvSpPr>
        <p:spPr>
          <a:xfrm>
            <a:off x="5638926" y="2346619"/>
            <a:ext cx="6093724" cy="769441"/>
          </a:xfrm>
          <a:prstGeom prst="rect">
            <a:avLst/>
          </a:prstGeom>
          <a:solidFill>
            <a:srgbClr val="2C567A"/>
          </a:solidFill>
        </p:spPr>
        <p:txBody>
          <a:bodyPr wrap="square">
            <a:spAutoFit/>
          </a:bodyPr>
          <a:lstStyle/>
          <a:p>
            <a:pPr algn="l" fontAlgn="base"/>
            <a:r>
              <a:rPr lang="en-US" sz="1100" b="1" i="0" u="sng" strike="noStrike" dirty="0">
                <a:solidFill>
                  <a:schemeClr val="bg1"/>
                </a:solidFill>
                <a:effectLst/>
              </a:rPr>
              <a:t>IN THE OFFICE</a:t>
            </a:r>
          </a:p>
          <a:p>
            <a:pPr algn="l" fontAlgn="base"/>
            <a:r>
              <a:rPr lang="en-US" sz="1100" b="0" i="0" u="none" strike="noStrike" dirty="0">
                <a:solidFill>
                  <a:schemeClr val="bg1"/>
                </a:solidFill>
                <a:effectLst/>
              </a:rPr>
              <a:t>'Can you hold the door for me? I don’t have my key/access card on me.’</a:t>
            </a:r>
          </a:p>
          <a:p>
            <a:pPr algn="l" fontAlgn="base"/>
            <a:r>
              <a:rPr lang="en-US" sz="1100" b="0" i="0" u="none" strike="noStrike" dirty="0">
                <a:solidFill>
                  <a:schemeClr val="bg1"/>
                </a:solidFill>
                <a:effectLst/>
              </a:rPr>
              <a:t>How often have you heard that in your building? Although the person asking may not seem suspicious, this is a very common tactic used by criminals.</a:t>
            </a:r>
          </a:p>
        </p:txBody>
      </p:sp>
      <p:sp>
        <p:nvSpPr>
          <p:cNvPr id="7" name="TextBox 6">
            <a:extLst>
              <a:ext uri="{FF2B5EF4-FFF2-40B4-BE49-F238E27FC236}">
                <a16:creationId xmlns:a16="http://schemas.microsoft.com/office/drawing/2014/main" id="{2A4BD2AD-F8FA-653C-3C84-9D7A35A745BD}"/>
              </a:ext>
            </a:extLst>
          </p:cNvPr>
          <p:cNvSpPr txBox="1"/>
          <p:nvPr/>
        </p:nvSpPr>
        <p:spPr>
          <a:xfrm>
            <a:off x="5638926" y="3238942"/>
            <a:ext cx="6093724" cy="938719"/>
          </a:xfrm>
          <a:prstGeom prst="rect">
            <a:avLst/>
          </a:prstGeom>
          <a:solidFill>
            <a:srgbClr val="2C567A"/>
          </a:solidFill>
        </p:spPr>
        <p:txBody>
          <a:bodyPr wrap="square">
            <a:spAutoFit/>
          </a:bodyPr>
          <a:lstStyle/>
          <a:p>
            <a:pPr algn="l" fontAlgn="base"/>
            <a:r>
              <a:rPr lang="en-US" sz="1100" b="1" i="0" u="sng" strike="noStrike" dirty="0">
                <a:solidFill>
                  <a:schemeClr val="bg1"/>
                </a:solidFill>
                <a:effectLst/>
              </a:rPr>
              <a:t>PREPARATION</a:t>
            </a:r>
          </a:p>
          <a:p>
            <a:pPr algn="l" fontAlgn="base"/>
            <a:r>
              <a:rPr lang="en-US" sz="1100" b="0" i="0" u="none" strike="noStrike" dirty="0">
                <a:solidFill>
                  <a:schemeClr val="bg1"/>
                </a:solidFill>
                <a:effectLst/>
              </a:rPr>
              <a:t>Their preparation might include finding your </a:t>
            </a:r>
            <a:r>
              <a:rPr lang="en-US" sz="1100" b="0" i="0" u="none" strike="noStrike" dirty="0" err="1">
                <a:solidFill>
                  <a:schemeClr val="bg1"/>
                </a:solidFill>
                <a:effectLst/>
              </a:rPr>
              <a:t>organisation’s</a:t>
            </a:r>
            <a:r>
              <a:rPr lang="en-US" sz="1100" b="0" i="0" u="none" strike="noStrike" dirty="0">
                <a:solidFill>
                  <a:schemeClr val="bg1"/>
                </a:solidFill>
                <a:effectLst/>
              </a:rPr>
              <a:t> details online.</a:t>
            </a:r>
          </a:p>
          <a:p>
            <a:pPr algn="l" fontAlgn="base"/>
            <a:r>
              <a:rPr lang="en-US" sz="1100" b="0" i="0" u="none" strike="noStrike" dirty="0">
                <a:solidFill>
                  <a:schemeClr val="bg1"/>
                </a:solidFill>
                <a:effectLst/>
              </a:rPr>
              <a:t> </a:t>
            </a:r>
          </a:p>
          <a:p>
            <a:pPr algn="l" fontAlgn="base"/>
            <a:r>
              <a:rPr lang="en-US" sz="1100" b="0" i="0" u="none" strike="noStrike" dirty="0">
                <a:solidFill>
                  <a:schemeClr val="bg1"/>
                </a:solidFill>
                <a:effectLst/>
              </a:rPr>
              <a:t>The goal is always to gain the trust of one or more colleagues, through a variety of means.</a:t>
            </a:r>
          </a:p>
        </p:txBody>
      </p:sp>
      <p:sp>
        <p:nvSpPr>
          <p:cNvPr id="8" name="TextBox 7">
            <a:extLst>
              <a:ext uri="{FF2B5EF4-FFF2-40B4-BE49-F238E27FC236}">
                <a16:creationId xmlns:a16="http://schemas.microsoft.com/office/drawing/2014/main" id="{E375FA80-57B1-90A5-22C7-FD0008B9012C}"/>
              </a:ext>
            </a:extLst>
          </p:cNvPr>
          <p:cNvSpPr txBox="1"/>
          <p:nvPr/>
        </p:nvSpPr>
        <p:spPr>
          <a:xfrm>
            <a:off x="5638926" y="4300543"/>
            <a:ext cx="6093724" cy="1615827"/>
          </a:xfrm>
          <a:prstGeom prst="rect">
            <a:avLst/>
          </a:prstGeom>
          <a:solidFill>
            <a:srgbClr val="2C567A"/>
          </a:solidFill>
        </p:spPr>
        <p:txBody>
          <a:bodyPr wrap="square">
            <a:spAutoFit/>
          </a:bodyPr>
          <a:lstStyle/>
          <a:p>
            <a:pPr algn="l" fontAlgn="base"/>
            <a:r>
              <a:rPr lang="en-US" sz="1100" b="1" i="0" u="sng" strike="noStrike" dirty="0">
                <a:solidFill>
                  <a:schemeClr val="bg1"/>
                </a:solidFill>
                <a:effectLst/>
              </a:rPr>
              <a:t>ONLINE</a:t>
            </a:r>
          </a:p>
          <a:p>
            <a:pPr algn="l" fontAlgn="base"/>
            <a:r>
              <a:rPr lang="en-US" sz="1100" b="0" i="0" u="none" strike="noStrike" dirty="0">
                <a:solidFill>
                  <a:schemeClr val="bg1"/>
                </a:solidFill>
                <a:effectLst/>
              </a:rPr>
              <a:t>Social networking sites have opened a whole new door for scams.</a:t>
            </a:r>
          </a:p>
          <a:p>
            <a:pPr algn="l" fontAlgn="base"/>
            <a:r>
              <a:rPr lang="en-US" sz="1100" b="0" i="0" u="none" strike="noStrike" dirty="0">
                <a:solidFill>
                  <a:schemeClr val="bg1"/>
                </a:solidFill>
                <a:effectLst/>
              </a:rPr>
              <a:t> </a:t>
            </a:r>
          </a:p>
          <a:p>
            <a:pPr algn="l" fontAlgn="base"/>
            <a:r>
              <a:rPr lang="en-US" sz="1100" b="0" i="0" u="none" strike="noStrike" dirty="0">
                <a:solidFill>
                  <a:schemeClr val="bg1"/>
                </a:solidFill>
                <a:effectLst/>
              </a:rPr>
              <a:t>One of the latest scams involves the criminal posing as a Facebook ‘friend’, however, you can never be certain that the individual you are talking to on Facebook is a real person.</a:t>
            </a:r>
          </a:p>
          <a:p>
            <a:pPr algn="l" fontAlgn="base"/>
            <a:r>
              <a:rPr lang="en-US" sz="1100" b="0" i="0" u="none" strike="noStrike" dirty="0">
                <a:solidFill>
                  <a:schemeClr val="bg1"/>
                </a:solidFill>
                <a:effectLst/>
              </a:rPr>
              <a:t> </a:t>
            </a:r>
          </a:p>
          <a:p>
            <a:pPr algn="l" fontAlgn="base"/>
            <a:r>
              <a:rPr lang="en-US" sz="1100" b="0" i="0" u="none" strike="noStrike" dirty="0">
                <a:solidFill>
                  <a:schemeClr val="bg1"/>
                </a:solidFill>
                <a:effectLst/>
              </a:rPr>
              <a:t>Criminals are stealing passwords, hacking accounts and posing as friends for financial gain.</a:t>
            </a:r>
          </a:p>
        </p:txBody>
      </p:sp>
    </p:spTree>
    <p:extLst>
      <p:ext uri="{BB962C8B-B14F-4D97-AF65-F5344CB8AC3E}">
        <p14:creationId xmlns:p14="http://schemas.microsoft.com/office/powerpoint/2010/main" val="28370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569037-4A28-B282-67DA-E220E02B335B}"/>
              </a:ext>
            </a:extLst>
          </p:cNvPr>
          <p:cNvSpPr>
            <a:spLocks noGrp="1"/>
          </p:cNvSpPr>
          <p:nvPr>
            <p:ph idx="1"/>
          </p:nvPr>
        </p:nvSpPr>
        <p:spPr>
          <a:xfrm>
            <a:off x="515938" y="1649779"/>
            <a:ext cx="4914189" cy="4351338"/>
          </a:xfrm>
        </p:spPr>
        <p:txBody>
          <a:bodyPr>
            <a:normAutofit/>
          </a:bodyPr>
          <a:lstStyle/>
          <a:p>
            <a:pPr marL="0" indent="0" fontAlgn="base">
              <a:buNone/>
            </a:pPr>
            <a:r>
              <a:rPr lang="en-US" sz="1600" dirty="0">
                <a:solidFill>
                  <a:srgbClr val="2C567A"/>
                </a:solidFill>
              </a:rPr>
              <a:t>Revealing any information about your </a:t>
            </a:r>
            <a:r>
              <a:rPr lang="en-US" sz="1600" dirty="0" err="1">
                <a:solidFill>
                  <a:srgbClr val="2C567A"/>
                </a:solidFill>
              </a:rPr>
              <a:t>organisation</a:t>
            </a:r>
            <a:r>
              <a:rPr lang="en-US" sz="1600" dirty="0">
                <a:solidFill>
                  <a:srgbClr val="2C567A"/>
                </a:solidFill>
              </a:rPr>
              <a:t> on social media can be valuable to a criminal.</a:t>
            </a:r>
            <a:endParaRPr lang="en-US" sz="1100" dirty="0">
              <a:solidFill>
                <a:srgbClr val="2C567A"/>
              </a:solidFill>
            </a:endParaRPr>
          </a:p>
          <a:p>
            <a:pPr marL="0" indent="0" fontAlgn="base">
              <a:buNone/>
            </a:pPr>
            <a:r>
              <a:rPr lang="en-US" sz="1200" b="1" dirty="0"/>
              <a:t>What information could a criminal get?</a:t>
            </a:r>
          </a:p>
          <a:p>
            <a:pPr lvl="1" fontAlgn="base"/>
            <a:r>
              <a:rPr lang="en-US" sz="1200" dirty="0"/>
              <a:t>Find out where John’s office is by searching his </a:t>
            </a:r>
            <a:r>
              <a:rPr lang="en-US" sz="1200" dirty="0" err="1"/>
              <a:t>organisation’s</a:t>
            </a:r>
            <a:r>
              <a:rPr lang="en-US" sz="1200" dirty="0"/>
              <a:t> website, then aligning John’s online pictures to that office</a:t>
            </a:r>
          </a:p>
          <a:p>
            <a:pPr lvl="1" fontAlgn="base"/>
            <a:r>
              <a:rPr lang="en-US" sz="1200" dirty="0"/>
              <a:t>Gain access to John’s office using the door entry code </a:t>
            </a:r>
          </a:p>
          <a:p>
            <a:pPr marL="0" indent="0" fontAlgn="base">
              <a:buNone/>
            </a:pPr>
            <a:r>
              <a:rPr lang="en-US" sz="1200" b="1" dirty="0"/>
              <a:t>What could a criminal do with this information?</a:t>
            </a:r>
          </a:p>
          <a:p>
            <a:pPr lvl="1" fontAlgn="base"/>
            <a:r>
              <a:rPr lang="en-US" sz="1200" dirty="0"/>
              <a:t>Install malicious software that corrupts data or prevents the </a:t>
            </a:r>
            <a:r>
              <a:rPr lang="en-US" sz="1200" dirty="0" err="1"/>
              <a:t>organisation</a:t>
            </a:r>
            <a:r>
              <a:rPr lang="en-US" sz="1200" dirty="0"/>
              <a:t> using it until they pay a ransom</a:t>
            </a:r>
          </a:p>
          <a:p>
            <a:pPr lvl="1" fontAlgn="base"/>
            <a:r>
              <a:rPr lang="en-US" sz="1200" dirty="0"/>
              <a:t>Gain access to data to sell on to other criminals</a:t>
            </a:r>
          </a:p>
          <a:p>
            <a:pPr lvl="1" fontAlgn="base"/>
            <a:r>
              <a:rPr lang="en-US" sz="1200" dirty="0"/>
              <a:t>Access details listed in the system, to steal a person’s details</a:t>
            </a:r>
          </a:p>
          <a:p>
            <a:endParaRPr lang="en-GB" sz="1100" dirty="0"/>
          </a:p>
        </p:txBody>
      </p:sp>
      <p:sp>
        <p:nvSpPr>
          <p:cNvPr id="2" name="Slide Number Placeholder 1">
            <a:extLst>
              <a:ext uri="{FF2B5EF4-FFF2-40B4-BE49-F238E27FC236}">
                <a16:creationId xmlns:a16="http://schemas.microsoft.com/office/drawing/2014/main" id="{21060D1F-191A-8067-A497-02491BBE1B59}"/>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9</a:t>
            </a:fld>
            <a:endParaRPr lang="en-US" noProof="0"/>
          </a:p>
        </p:txBody>
      </p:sp>
      <p:pic>
        <p:nvPicPr>
          <p:cNvPr id="6" name="Picture 5" descr="Graphical user interface, application&#10;&#10;Description automatically generated">
            <a:extLst>
              <a:ext uri="{FF2B5EF4-FFF2-40B4-BE49-F238E27FC236}">
                <a16:creationId xmlns:a16="http://schemas.microsoft.com/office/drawing/2014/main" id="{60D66B72-0E98-09BA-BEC4-8C6A087DF37E}"/>
              </a:ext>
            </a:extLst>
          </p:cNvPr>
          <p:cNvPicPr>
            <a:picLocks noChangeAspect="1"/>
          </p:cNvPicPr>
          <p:nvPr/>
        </p:nvPicPr>
        <p:blipFill rotWithShape="1">
          <a:blip r:embed="rId3">
            <a:extLst>
              <a:ext uri="{28A0092B-C50C-407E-A947-70E740481C1C}">
                <a14:useLocalDpi xmlns:a14="http://schemas.microsoft.com/office/drawing/2010/main" val="0"/>
              </a:ext>
            </a:extLst>
          </a:blip>
          <a:srcRect l="5120" r="9498" b="2"/>
          <a:stretch/>
        </p:blipFill>
        <p:spPr>
          <a:xfrm>
            <a:off x="5884648" y="10"/>
            <a:ext cx="6307353" cy="578036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p:spPr>
      </p:pic>
      <p:sp>
        <p:nvSpPr>
          <p:cNvPr id="3" name="Title 2">
            <a:extLst>
              <a:ext uri="{FF2B5EF4-FFF2-40B4-BE49-F238E27FC236}">
                <a16:creationId xmlns:a16="http://schemas.microsoft.com/office/drawing/2014/main" id="{3D043669-73A0-2C4C-6FFD-E74CBC7AFC71}"/>
              </a:ext>
            </a:extLst>
          </p:cNvPr>
          <p:cNvSpPr>
            <a:spLocks noGrp="1"/>
          </p:cNvSpPr>
          <p:nvPr>
            <p:ph type="title"/>
          </p:nvPr>
        </p:nvSpPr>
        <p:spPr>
          <a:xfrm>
            <a:off x="515938" y="499595"/>
            <a:ext cx="4937211" cy="1325563"/>
          </a:xfrm>
        </p:spPr>
        <p:txBody>
          <a:bodyPr anchor="ctr">
            <a:normAutofit/>
          </a:bodyPr>
          <a:lstStyle/>
          <a:p>
            <a:r>
              <a:rPr lang="en-GB" dirty="0"/>
              <a:t>SOCIAL MEDIA</a:t>
            </a:r>
          </a:p>
        </p:txBody>
      </p:sp>
      <p:sp>
        <p:nvSpPr>
          <p:cNvPr id="7" name="TextBox 6">
            <a:extLst>
              <a:ext uri="{FF2B5EF4-FFF2-40B4-BE49-F238E27FC236}">
                <a16:creationId xmlns:a16="http://schemas.microsoft.com/office/drawing/2014/main" id="{02A8F7A5-9C9D-1A34-0FC5-BE32CDD3113C}"/>
              </a:ext>
            </a:extLst>
          </p:cNvPr>
          <p:cNvSpPr txBox="1"/>
          <p:nvPr/>
        </p:nvSpPr>
        <p:spPr>
          <a:xfrm>
            <a:off x="515938" y="5469349"/>
            <a:ext cx="95800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C567A"/>
                </a:solidFill>
              </a:rPr>
              <a:t>Look at the messages on the mobile phone. A criminal reading these posts will gain vital intelligence about how the </a:t>
            </a:r>
            <a:r>
              <a:rPr lang="en-US" sz="1400" b="1" dirty="0" err="1">
                <a:solidFill>
                  <a:srgbClr val="2C567A"/>
                </a:solidFill>
              </a:rPr>
              <a:t>organisation’s</a:t>
            </a:r>
            <a:r>
              <a:rPr lang="en-US" sz="1400" b="1" dirty="0">
                <a:solidFill>
                  <a:srgbClr val="2C567A"/>
                </a:solidFill>
              </a:rPr>
              <a:t> processes work.</a:t>
            </a:r>
          </a:p>
        </p:txBody>
      </p:sp>
    </p:spTree>
    <p:extLst>
      <p:ext uri="{BB962C8B-B14F-4D97-AF65-F5344CB8AC3E}">
        <p14:creationId xmlns:p14="http://schemas.microsoft.com/office/powerpoint/2010/main" val="3074043306"/>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26d714-6ba5-4fbb-bc7a-bcb71a138c9e">
      <Terms xmlns="http://schemas.microsoft.com/office/infopath/2007/PartnerControls"/>
    </lcf76f155ced4ddcb4097134ff3c332f>
    <TaxCatchAll xmlns="6de0e44f-7103-4968-b029-ab61045137cc" xsi:nil="true"/>
    <_Flow_SignoffStatus xmlns="bb26d714-6ba5-4fbb-bc7a-bcb71a138c9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E40349E594CE438DDE19725CC8A547" ma:contentTypeVersion="14" ma:contentTypeDescription="Create a new document." ma:contentTypeScope="" ma:versionID="d5b86f14ba31b113c1583c070cd2f075">
  <xsd:schema xmlns:xsd="http://www.w3.org/2001/XMLSchema" xmlns:xs="http://www.w3.org/2001/XMLSchema" xmlns:p="http://schemas.microsoft.com/office/2006/metadata/properties" xmlns:ns2="bb26d714-6ba5-4fbb-bc7a-bcb71a138c9e" xmlns:ns3="6de0e44f-7103-4968-b029-ab61045137cc" targetNamespace="http://schemas.microsoft.com/office/2006/metadata/properties" ma:root="true" ma:fieldsID="d05f6bacf37b1128c1c7047e49449017" ns2:_="" ns3:_="">
    <xsd:import namespace="bb26d714-6ba5-4fbb-bc7a-bcb71a138c9e"/>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6d714-6ba5-4fbb-bc7a-bcb71a138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CEA9B47F-3DD8-4645-81DC-B88780643C07}">
  <ds:schemaRefs>
    <ds:schemaRef ds:uri="http://purl.org/dc/terms/"/>
    <ds:schemaRef ds:uri="http://schemas.microsoft.com/office/infopath/2007/PartnerControls"/>
    <ds:schemaRef ds:uri="http://www.w3.org/XML/1998/namespace"/>
    <ds:schemaRef ds:uri="http://schemas.openxmlformats.org/package/2006/metadata/core-properties"/>
    <ds:schemaRef ds:uri="20b28440-8dfa-435f-beff-44b945816e3d"/>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627B649-DE6B-48EE-8F8A-A2C9E009F26F}"/>
</file>

<file path=docProps/app.xml><?xml version="1.0" encoding="utf-8"?>
<Properties xmlns="http://schemas.openxmlformats.org/officeDocument/2006/extended-properties" xmlns:vt="http://schemas.openxmlformats.org/officeDocument/2006/docPropsVTypes">
  <Template>Blue spheres presentation</Template>
  <TotalTime>4887</TotalTime>
  <Words>2874</Words>
  <Application>Microsoft Office PowerPoint</Application>
  <PresentationFormat>Widescreen</PresentationFormat>
  <Paragraphs>249</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Poppins</vt:lpstr>
      <vt:lpstr>Poppins SemiBold</vt:lpstr>
      <vt:lpstr>Symbol</vt:lpstr>
      <vt:lpstr>Office Theme</vt:lpstr>
      <vt:lpstr>Data security awareness</vt:lpstr>
      <vt:lpstr>Data security awareness</vt:lpstr>
      <vt:lpstr>The value of information</vt:lpstr>
      <vt:lpstr>Data security awareness</vt:lpstr>
      <vt:lpstr>PowerPoint Presentation</vt:lpstr>
      <vt:lpstr>GDPR</vt:lpstr>
      <vt:lpstr>Good record keeping</vt:lpstr>
      <vt:lpstr>Threats to data security</vt:lpstr>
      <vt:lpstr>SOCIAL MEDIA</vt:lpstr>
      <vt:lpstr>EMAIL</vt:lpstr>
      <vt:lpstr>GOOD PRACTICE</vt:lpstr>
      <vt:lpstr>Data breaches</vt:lpstr>
      <vt:lpstr>telephone</vt:lpstr>
      <vt:lpstr>Access to buildings</vt:lpstr>
      <vt:lpstr>PowerPoint Presentation</vt:lpstr>
      <vt:lpstr>Thank you!</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volunteers</dc:title>
  <dc:creator>Amy Hemingway</dc:creator>
  <cp:lastModifiedBy>Clare Bancroft</cp:lastModifiedBy>
  <cp:revision>29</cp:revision>
  <dcterms:created xsi:type="dcterms:W3CDTF">2023-04-06T10:31:30Z</dcterms:created>
  <dcterms:modified xsi:type="dcterms:W3CDTF">2024-05-21T10:00:24Z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0x010100A1E40349E594CE438DDE19725CC8A547</vt:lpwstr>
  </property>
</Properties>
</file>