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8" r:id="rId5"/>
    <p:sldId id="269" r:id="rId6"/>
    <p:sldId id="294" r:id="rId7"/>
    <p:sldId id="271" r:id="rId8"/>
    <p:sldId id="277" r:id="rId9"/>
    <p:sldId id="295" r:id="rId10"/>
    <p:sldId id="256" r:id="rId11"/>
    <p:sldId id="296" r:id="rId12"/>
    <p:sldId id="297" r:id="rId13"/>
    <p:sldId id="298" r:id="rId14"/>
    <p:sldId id="273" r:id="rId15"/>
    <p:sldId id="281" r:id="rId16"/>
    <p:sldId id="299" r:id="rId17"/>
    <p:sldId id="300" r:id="rId18"/>
    <p:sldId id="301" r:id="rId19"/>
    <p:sldId id="280" r:id="rId20"/>
    <p:sldId id="283" r:id="rId21"/>
    <p:sldId id="284" r:id="rId22"/>
    <p:sldId id="293" r:id="rId23"/>
    <p:sldId id="286" r:id="rId24"/>
    <p:sldId id="303" r:id="rId25"/>
    <p:sldId id="305" r:id="rId26"/>
    <p:sldId id="292" r:id="rId27"/>
    <p:sldId id="276"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CBD5EB"/>
    <a:srgbClr val="E7E6E6"/>
    <a:srgbClr val="0099CC"/>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49" autoAdjust="0"/>
  </p:normalViewPr>
  <p:slideViewPr>
    <p:cSldViewPr snapToGrid="0" showGuides="1">
      <p:cViewPr varScale="1">
        <p:scale>
          <a:sx n="59" d="100"/>
          <a:sy n="59" d="100"/>
        </p:scale>
        <p:origin x="92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6" Type="http://schemas.openxmlformats.org/officeDocument/2006/relationships/image" Target="../media/image47.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6" Type="http://schemas.openxmlformats.org/officeDocument/2006/relationships/image" Target="../media/image47.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A075F-7D0D-4C96-AA59-5B27704155A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3C8EADF-8AD7-4811-9CBC-5FFFF809634A}">
      <dgm:prSet/>
      <dgm:spPr>
        <a:solidFill>
          <a:srgbClr val="2C567A"/>
        </a:solidFill>
      </dgm:spPr>
      <dgm:t>
        <a:bodyPr/>
        <a:lstStyle/>
        <a:p>
          <a:r>
            <a:rPr lang="en-GB" b="1"/>
            <a:t>Poor</a:t>
          </a:r>
          <a:r>
            <a:rPr lang="en-GB"/>
            <a:t> </a:t>
          </a:r>
          <a:r>
            <a:rPr lang="en-GB" b="1"/>
            <a:t>communication</a:t>
          </a:r>
          <a:endParaRPr lang="en-US" b="1"/>
        </a:p>
      </dgm:t>
    </dgm:pt>
    <dgm:pt modelId="{00064BE9-BD6D-481C-978F-4B3C8593E836}" type="parTrans" cxnId="{4C86C6F5-0246-4B91-86BF-A69183B2B01F}">
      <dgm:prSet/>
      <dgm:spPr/>
      <dgm:t>
        <a:bodyPr/>
        <a:lstStyle/>
        <a:p>
          <a:endParaRPr lang="en-US"/>
        </a:p>
      </dgm:t>
    </dgm:pt>
    <dgm:pt modelId="{91C1521A-720B-4652-8F4D-F25C5DFCE0E1}" type="sibTrans" cxnId="{4C86C6F5-0246-4B91-86BF-A69183B2B01F}">
      <dgm:prSet/>
      <dgm:spPr/>
      <dgm:t>
        <a:bodyPr/>
        <a:lstStyle/>
        <a:p>
          <a:endParaRPr lang="en-US"/>
        </a:p>
      </dgm:t>
    </dgm:pt>
    <dgm:pt modelId="{40953121-A3EE-4631-9986-33BFB07C10C5}">
      <dgm:prSet/>
      <dgm:spPr>
        <a:solidFill>
          <a:srgbClr val="2C567A"/>
        </a:solidFill>
      </dgm:spPr>
      <dgm:t>
        <a:bodyPr/>
        <a:lstStyle/>
        <a:p>
          <a:r>
            <a:rPr lang="en-GB" b="1" i="0" u="none"/>
            <a:t>Poor information sharing</a:t>
          </a:r>
          <a:endParaRPr lang="en-US"/>
        </a:p>
      </dgm:t>
    </dgm:pt>
    <dgm:pt modelId="{2AEEBC15-2508-429F-8CC5-CB9B8C9CC15D}" type="parTrans" cxnId="{30E28CC5-3D95-4426-A1E6-A5EA080CA280}">
      <dgm:prSet/>
      <dgm:spPr/>
      <dgm:t>
        <a:bodyPr/>
        <a:lstStyle/>
        <a:p>
          <a:endParaRPr lang="en-US"/>
        </a:p>
      </dgm:t>
    </dgm:pt>
    <dgm:pt modelId="{4549DF3A-350F-4AAD-9138-931DBD5553DF}" type="sibTrans" cxnId="{30E28CC5-3D95-4426-A1E6-A5EA080CA280}">
      <dgm:prSet/>
      <dgm:spPr/>
      <dgm:t>
        <a:bodyPr/>
        <a:lstStyle/>
        <a:p>
          <a:endParaRPr lang="en-US"/>
        </a:p>
      </dgm:t>
    </dgm:pt>
    <dgm:pt modelId="{BB6D86ED-85B4-4B3C-A415-34E1FC8738DC}">
      <dgm:prSet/>
      <dgm:spPr>
        <a:solidFill>
          <a:srgbClr val="2C567A"/>
        </a:solidFill>
      </dgm:spPr>
      <dgm:t>
        <a:bodyPr/>
        <a:lstStyle/>
        <a:p>
          <a:r>
            <a:rPr lang="en-GB" b="1"/>
            <a:t>People’s attitude</a:t>
          </a:r>
          <a:endParaRPr lang="en-US"/>
        </a:p>
      </dgm:t>
    </dgm:pt>
    <dgm:pt modelId="{D30F80B2-E2E7-4E0F-BF67-DCD2681EF0CA}" type="parTrans" cxnId="{AE66D5C2-AEDE-43EA-BBE9-B769F8B698DC}">
      <dgm:prSet/>
      <dgm:spPr/>
      <dgm:t>
        <a:bodyPr/>
        <a:lstStyle/>
        <a:p>
          <a:endParaRPr lang="en-US"/>
        </a:p>
      </dgm:t>
    </dgm:pt>
    <dgm:pt modelId="{97928242-7AD0-447D-B409-E73009D014EE}" type="sibTrans" cxnId="{AE66D5C2-AEDE-43EA-BBE9-B769F8B698DC}">
      <dgm:prSet/>
      <dgm:spPr/>
      <dgm:t>
        <a:bodyPr/>
        <a:lstStyle/>
        <a:p>
          <a:endParaRPr lang="en-US"/>
        </a:p>
      </dgm:t>
    </dgm:pt>
    <dgm:pt modelId="{C42750A6-842B-4754-8E4F-BF0102371BCC}">
      <dgm:prSet/>
      <dgm:spPr>
        <a:solidFill>
          <a:srgbClr val="2C567A"/>
        </a:solidFill>
      </dgm:spPr>
      <dgm:t>
        <a:bodyPr/>
        <a:lstStyle/>
        <a:p>
          <a:r>
            <a:rPr lang="en-GB" b="1"/>
            <a:t>Physical health</a:t>
          </a:r>
          <a:endParaRPr lang="en-US"/>
        </a:p>
      </dgm:t>
    </dgm:pt>
    <dgm:pt modelId="{2875AFA5-D96C-4114-9719-BF1598395671}" type="parTrans" cxnId="{22F9C0E8-1477-4308-967F-02F26247D015}">
      <dgm:prSet/>
      <dgm:spPr/>
      <dgm:t>
        <a:bodyPr/>
        <a:lstStyle/>
        <a:p>
          <a:endParaRPr lang="en-US"/>
        </a:p>
      </dgm:t>
    </dgm:pt>
    <dgm:pt modelId="{B263B604-97AF-4733-A448-EB8E5554FCDC}" type="sibTrans" cxnId="{22F9C0E8-1477-4308-967F-02F26247D015}">
      <dgm:prSet/>
      <dgm:spPr/>
      <dgm:t>
        <a:bodyPr/>
        <a:lstStyle/>
        <a:p>
          <a:endParaRPr lang="en-US"/>
        </a:p>
      </dgm:t>
    </dgm:pt>
    <dgm:pt modelId="{2960DA6E-593B-405F-83B2-A046BC778C81}">
      <dgm:prSet/>
      <dgm:spPr>
        <a:solidFill>
          <a:srgbClr val="2C567A"/>
        </a:solidFill>
      </dgm:spPr>
      <dgm:t>
        <a:bodyPr/>
        <a:lstStyle/>
        <a:p>
          <a:r>
            <a:rPr lang="en-GB" b="1"/>
            <a:t>Unmet needs</a:t>
          </a:r>
          <a:endParaRPr lang="en-US" b="1"/>
        </a:p>
      </dgm:t>
    </dgm:pt>
    <dgm:pt modelId="{D2BDA1A8-9CB2-4AEE-B944-774329B0BECF}" type="parTrans" cxnId="{FB0D95A3-6453-44C3-BBB4-DEA12C0DDE7C}">
      <dgm:prSet/>
      <dgm:spPr/>
      <dgm:t>
        <a:bodyPr/>
        <a:lstStyle/>
        <a:p>
          <a:endParaRPr lang="en-US"/>
        </a:p>
      </dgm:t>
    </dgm:pt>
    <dgm:pt modelId="{53807715-239C-45CB-A7F6-12424F0D3A4E}" type="sibTrans" cxnId="{FB0D95A3-6453-44C3-BBB4-DEA12C0DDE7C}">
      <dgm:prSet/>
      <dgm:spPr/>
      <dgm:t>
        <a:bodyPr/>
        <a:lstStyle/>
        <a:p>
          <a:endParaRPr lang="en-US"/>
        </a:p>
      </dgm:t>
    </dgm:pt>
    <dgm:pt modelId="{A8719FD8-AAD8-4C57-AD14-BE1C5662452E}">
      <dgm:prSet/>
      <dgm:spPr>
        <a:solidFill>
          <a:srgbClr val="2C567A"/>
        </a:solidFill>
      </dgm:spPr>
      <dgm:t>
        <a:bodyPr/>
        <a:lstStyle/>
        <a:p>
          <a:r>
            <a:rPr lang="en-GB" b="1" dirty="0"/>
            <a:t>Environmental factors</a:t>
          </a:r>
        </a:p>
      </dgm:t>
    </dgm:pt>
    <dgm:pt modelId="{EE9E98BA-CB6D-4184-A540-E7BD096EFCB4}" type="parTrans" cxnId="{CE182684-2783-4072-ADC8-AD6B44996C1C}">
      <dgm:prSet/>
      <dgm:spPr/>
      <dgm:t>
        <a:bodyPr/>
        <a:lstStyle/>
        <a:p>
          <a:endParaRPr lang="en-GB"/>
        </a:p>
      </dgm:t>
    </dgm:pt>
    <dgm:pt modelId="{1202D60A-794B-4952-80AC-95BA52E7ECE2}" type="sibTrans" cxnId="{CE182684-2783-4072-ADC8-AD6B44996C1C}">
      <dgm:prSet/>
      <dgm:spPr/>
      <dgm:t>
        <a:bodyPr/>
        <a:lstStyle/>
        <a:p>
          <a:endParaRPr lang="en-GB"/>
        </a:p>
      </dgm:t>
    </dgm:pt>
    <dgm:pt modelId="{399891A8-6B7B-4238-9FEB-935B67CECBC8}">
      <dgm:prSet/>
      <dgm:spPr>
        <a:solidFill>
          <a:srgbClr val="2C567A"/>
        </a:solidFill>
      </dgm:spPr>
      <dgm:t>
        <a:bodyPr/>
        <a:lstStyle/>
        <a:p>
          <a:r>
            <a:rPr lang="en-GB" dirty="0"/>
            <a:t> </a:t>
          </a:r>
          <a:r>
            <a:rPr lang="en-GB" b="1" dirty="0"/>
            <a:t>Religious and cultural differences</a:t>
          </a:r>
        </a:p>
      </dgm:t>
    </dgm:pt>
    <dgm:pt modelId="{8C4B6094-E29C-4E58-A85F-DCA6D66078D9}" type="parTrans" cxnId="{97D5B187-11C0-4483-AEC6-34303479A594}">
      <dgm:prSet/>
      <dgm:spPr/>
      <dgm:t>
        <a:bodyPr/>
        <a:lstStyle/>
        <a:p>
          <a:endParaRPr lang="en-GB"/>
        </a:p>
      </dgm:t>
    </dgm:pt>
    <dgm:pt modelId="{D9275E12-560C-44A6-9E34-BD83B564B62C}" type="sibTrans" cxnId="{97D5B187-11C0-4483-AEC6-34303479A594}">
      <dgm:prSet/>
      <dgm:spPr/>
      <dgm:t>
        <a:bodyPr/>
        <a:lstStyle/>
        <a:p>
          <a:endParaRPr lang="en-GB"/>
        </a:p>
      </dgm:t>
    </dgm:pt>
    <dgm:pt modelId="{FBE4E019-8220-4F76-B296-D805BD47DF71}">
      <dgm:prSet/>
      <dgm:spPr>
        <a:solidFill>
          <a:srgbClr val="2C567A"/>
        </a:solidFill>
      </dgm:spPr>
      <dgm:t>
        <a:bodyPr/>
        <a:lstStyle/>
        <a:p>
          <a:r>
            <a:rPr lang="en-GB" b="1"/>
            <a:t>Lack of resources</a:t>
          </a:r>
          <a:endParaRPr lang="en-GB"/>
        </a:p>
      </dgm:t>
    </dgm:pt>
    <dgm:pt modelId="{1A1E9A60-59AE-48F6-8934-3C41855637EB}" type="parTrans" cxnId="{9DF0C087-DE21-4B1A-A41A-D2F283EF6E81}">
      <dgm:prSet/>
      <dgm:spPr/>
      <dgm:t>
        <a:bodyPr/>
        <a:lstStyle/>
        <a:p>
          <a:endParaRPr lang="en-GB"/>
        </a:p>
      </dgm:t>
    </dgm:pt>
    <dgm:pt modelId="{E8656FF7-B16B-4F54-874A-4F73AD2EBAB2}" type="sibTrans" cxnId="{9DF0C087-DE21-4B1A-A41A-D2F283EF6E81}">
      <dgm:prSet/>
      <dgm:spPr/>
      <dgm:t>
        <a:bodyPr/>
        <a:lstStyle/>
        <a:p>
          <a:endParaRPr lang="en-GB"/>
        </a:p>
      </dgm:t>
    </dgm:pt>
    <dgm:pt modelId="{0C5E3B52-3A31-49ED-8C03-68ACBBC1D390}" type="pres">
      <dgm:prSet presAssocID="{04AA075F-7D0D-4C96-AA59-5B27704155AD}" presName="linear" presStyleCnt="0">
        <dgm:presLayoutVars>
          <dgm:animLvl val="lvl"/>
          <dgm:resizeHandles val="exact"/>
        </dgm:presLayoutVars>
      </dgm:prSet>
      <dgm:spPr/>
    </dgm:pt>
    <dgm:pt modelId="{05D9A7A8-0B8E-419F-B1EC-7A45651D8BB1}" type="pres">
      <dgm:prSet presAssocID="{D3C8EADF-8AD7-4811-9CBC-5FFFF809634A}" presName="parentText" presStyleLbl="node1" presStyleIdx="0" presStyleCnt="8">
        <dgm:presLayoutVars>
          <dgm:chMax val="0"/>
          <dgm:bulletEnabled val="1"/>
        </dgm:presLayoutVars>
      </dgm:prSet>
      <dgm:spPr/>
    </dgm:pt>
    <dgm:pt modelId="{CE1D3CAE-31B8-4EB3-B4E3-78531DB713A3}" type="pres">
      <dgm:prSet presAssocID="{91C1521A-720B-4652-8F4D-F25C5DFCE0E1}" presName="spacer" presStyleCnt="0"/>
      <dgm:spPr/>
    </dgm:pt>
    <dgm:pt modelId="{B0276C55-7511-42B7-9B2A-43966D0B3194}" type="pres">
      <dgm:prSet presAssocID="{40953121-A3EE-4631-9986-33BFB07C10C5}" presName="parentText" presStyleLbl="node1" presStyleIdx="1" presStyleCnt="8">
        <dgm:presLayoutVars>
          <dgm:chMax val="0"/>
          <dgm:bulletEnabled val="1"/>
        </dgm:presLayoutVars>
      </dgm:prSet>
      <dgm:spPr/>
    </dgm:pt>
    <dgm:pt modelId="{C2C103E3-4E55-4301-A82B-7EB0161536B4}" type="pres">
      <dgm:prSet presAssocID="{4549DF3A-350F-4AAD-9138-931DBD5553DF}" presName="spacer" presStyleCnt="0"/>
      <dgm:spPr/>
    </dgm:pt>
    <dgm:pt modelId="{5FFF342B-E2EF-4986-B03C-2D43C98267E2}" type="pres">
      <dgm:prSet presAssocID="{BB6D86ED-85B4-4B3C-A415-34E1FC8738DC}" presName="parentText" presStyleLbl="node1" presStyleIdx="2" presStyleCnt="8">
        <dgm:presLayoutVars>
          <dgm:chMax val="0"/>
          <dgm:bulletEnabled val="1"/>
        </dgm:presLayoutVars>
      </dgm:prSet>
      <dgm:spPr/>
    </dgm:pt>
    <dgm:pt modelId="{7F752C97-17DA-468B-964B-47E2D026EA87}" type="pres">
      <dgm:prSet presAssocID="{97928242-7AD0-447D-B409-E73009D014EE}" presName="spacer" presStyleCnt="0"/>
      <dgm:spPr/>
    </dgm:pt>
    <dgm:pt modelId="{37AECA27-071C-4D05-B71B-96D13EF533FF}" type="pres">
      <dgm:prSet presAssocID="{C42750A6-842B-4754-8E4F-BF0102371BCC}" presName="parentText" presStyleLbl="node1" presStyleIdx="3" presStyleCnt="8">
        <dgm:presLayoutVars>
          <dgm:chMax val="0"/>
          <dgm:bulletEnabled val="1"/>
        </dgm:presLayoutVars>
      </dgm:prSet>
      <dgm:spPr/>
    </dgm:pt>
    <dgm:pt modelId="{1DD93C9D-0141-4EFD-A3B7-5C0A21F20B00}" type="pres">
      <dgm:prSet presAssocID="{B263B604-97AF-4733-A448-EB8E5554FCDC}" presName="spacer" presStyleCnt="0"/>
      <dgm:spPr/>
    </dgm:pt>
    <dgm:pt modelId="{962F9A14-E51C-426E-A737-DD92D7D2194E}" type="pres">
      <dgm:prSet presAssocID="{2960DA6E-593B-405F-83B2-A046BC778C81}" presName="parentText" presStyleLbl="node1" presStyleIdx="4" presStyleCnt="8">
        <dgm:presLayoutVars>
          <dgm:chMax val="0"/>
          <dgm:bulletEnabled val="1"/>
        </dgm:presLayoutVars>
      </dgm:prSet>
      <dgm:spPr/>
    </dgm:pt>
    <dgm:pt modelId="{488D3AAE-C861-4E6D-B866-66C70524D6A9}" type="pres">
      <dgm:prSet presAssocID="{53807715-239C-45CB-A7F6-12424F0D3A4E}" presName="spacer" presStyleCnt="0"/>
      <dgm:spPr/>
    </dgm:pt>
    <dgm:pt modelId="{79219CF5-6DD9-4D46-A778-8F1B638AE372}" type="pres">
      <dgm:prSet presAssocID="{FBE4E019-8220-4F76-B296-D805BD47DF71}" presName="parentText" presStyleLbl="node1" presStyleIdx="5" presStyleCnt="8">
        <dgm:presLayoutVars>
          <dgm:chMax val="0"/>
          <dgm:bulletEnabled val="1"/>
        </dgm:presLayoutVars>
      </dgm:prSet>
      <dgm:spPr/>
    </dgm:pt>
    <dgm:pt modelId="{09A4E2F0-4AB7-4323-AE46-3292AE35C877}" type="pres">
      <dgm:prSet presAssocID="{E8656FF7-B16B-4F54-874A-4F73AD2EBAB2}" presName="spacer" presStyleCnt="0"/>
      <dgm:spPr/>
    </dgm:pt>
    <dgm:pt modelId="{3BA7AAC7-BC51-45E5-9EDD-8FBF59F71E01}" type="pres">
      <dgm:prSet presAssocID="{399891A8-6B7B-4238-9FEB-935B67CECBC8}" presName="parentText" presStyleLbl="node1" presStyleIdx="6" presStyleCnt="8">
        <dgm:presLayoutVars>
          <dgm:chMax val="0"/>
          <dgm:bulletEnabled val="1"/>
        </dgm:presLayoutVars>
      </dgm:prSet>
      <dgm:spPr/>
    </dgm:pt>
    <dgm:pt modelId="{B721AFA5-5DF3-4469-9B2F-E427DF77F308}" type="pres">
      <dgm:prSet presAssocID="{D9275E12-560C-44A6-9E34-BD83B564B62C}" presName="spacer" presStyleCnt="0"/>
      <dgm:spPr/>
    </dgm:pt>
    <dgm:pt modelId="{258BA65D-4CEC-4C03-8F0B-B9611C3AA5E6}" type="pres">
      <dgm:prSet presAssocID="{A8719FD8-AAD8-4C57-AD14-BE1C5662452E}" presName="parentText" presStyleLbl="node1" presStyleIdx="7" presStyleCnt="8">
        <dgm:presLayoutVars>
          <dgm:chMax val="0"/>
          <dgm:bulletEnabled val="1"/>
        </dgm:presLayoutVars>
      </dgm:prSet>
      <dgm:spPr/>
    </dgm:pt>
  </dgm:ptLst>
  <dgm:cxnLst>
    <dgm:cxn modelId="{5D2B181A-0F9A-46E4-8F7F-A8AD6139CE06}" type="presOf" srcId="{04AA075F-7D0D-4C96-AA59-5B27704155AD}" destId="{0C5E3B52-3A31-49ED-8C03-68ACBBC1D390}" srcOrd="0" destOrd="0" presId="urn:microsoft.com/office/officeart/2005/8/layout/vList2"/>
    <dgm:cxn modelId="{E834EE24-5A4A-418E-85C8-5B6E4296E9E1}" type="presOf" srcId="{FBE4E019-8220-4F76-B296-D805BD47DF71}" destId="{79219CF5-6DD9-4D46-A778-8F1B638AE372}" srcOrd="0" destOrd="0" presId="urn:microsoft.com/office/officeart/2005/8/layout/vList2"/>
    <dgm:cxn modelId="{94AB0B40-915C-4037-BE9E-5731C8A74431}" type="presOf" srcId="{D3C8EADF-8AD7-4811-9CBC-5FFFF809634A}" destId="{05D9A7A8-0B8E-419F-B1EC-7A45651D8BB1}" srcOrd="0" destOrd="0" presId="urn:microsoft.com/office/officeart/2005/8/layout/vList2"/>
    <dgm:cxn modelId="{2348C95C-D37B-4555-97B5-6D1A2E4160D3}" type="presOf" srcId="{40953121-A3EE-4631-9986-33BFB07C10C5}" destId="{B0276C55-7511-42B7-9B2A-43966D0B3194}" srcOrd="0" destOrd="0" presId="urn:microsoft.com/office/officeart/2005/8/layout/vList2"/>
    <dgm:cxn modelId="{C1D2714C-C67A-4165-B4A7-AA4853EFDC73}" type="presOf" srcId="{C42750A6-842B-4754-8E4F-BF0102371BCC}" destId="{37AECA27-071C-4D05-B71B-96D13EF533FF}" srcOrd="0" destOrd="0" presId="urn:microsoft.com/office/officeart/2005/8/layout/vList2"/>
    <dgm:cxn modelId="{D21A9F4D-A513-420E-918B-185EEDB18962}" type="presOf" srcId="{2960DA6E-593B-405F-83B2-A046BC778C81}" destId="{962F9A14-E51C-426E-A737-DD92D7D2194E}" srcOrd="0" destOrd="0" presId="urn:microsoft.com/office/officeart/2005/8/layout/vList2"/>
    <dgm:cxn modelId="{13519582-6F3E-4AA2-9D05-979C8C963461}" type="presOf" srcId="{A8719FD8-AAD8-4C57-AD14-BE1C5662452E}" destId="{258BA65D-4CEC-4C03-8F0B-B9611C3AA5E6}" srcOrd="0" destOrd="0" presId="urn:microsoft.com/office/officeart/2005/8/layout/vList2"/>
    <dgm:cxn modelId="{CE182684-2783-4072-ADC8-AD6B44996C1C}" srcId="{04AA075F-7D0D-4C96-AA59-5B27704155AD}" destId="{A8719FD8-AAD8-4C57-AD14-BE1C5662452E}" srcOrd="7" destOrd="0" parTransId="{EE9E98BA-CB6D-4184-A540-E7BD096EFCB4}" sibTransId="{1202D60A-794B-4952-80AC-95BA52E7ECE2}"/>
    <dgm:cxn modelId="{97D5B187-11C0-4483-AEC6-34303479A594}" srcId="{04AA075F-7D0D-4C96-AA59-5B27704155AD}" destId="{399891A8-6B7B-4238-9FEB-935B67CECBC8}" srcOrd="6" destOrd="0" parTransId="{8C4B6094-E29C-4E58-A85F-DCA6D66078D9}" sibTransId="{D9275E12-560C-44A6-9E34-BD83B564B62C}"/>
    <dgm:cxn modelId="{9DF0C087-DE21-4B1A-A41A-D2F283EF6E81}" srcId="{04AA075F-7D0D-4C96-AA59-5B27704155AD}" destId="{FBE4E019-8220-4F76-B296-D805BD47DF71}" srcOrd="5" destOrd="0" parTransId="{1A1E9A60-59AE-48F6-8934-3C41855637EB}" sibTransId="{E8656FF7-B16B-4F54-874A-4F73AD2EBAB2}"/>
    <dgm:cxn modelId="{FB0D95A3-6453-44C3-BBB4-DEA12C0DDE7C}" srcId="{04AA075F-7D0D-4C96-AA59-5B27704155AD}" destId="{2960DA6E-593B-405F-83B2-A046BC778C81}" srcOrd="4" destOrd="0" parTransId="{D2BDA1A8-9CB2-4AEE-B944-774329B0BECF}" sibTransId="{53807715-239C-45CB-A7F6-12424F0D3A4E}"/>
    <dgm:cxn modelId="{9D90A4BB-EE44-4618-B8DD-F0F5C3133A3D}" type="presOf" srcId="{399891A8-6B7B-4238-9FEB-935B67CECBC8}" destId="{3BA7AAC7-BC51-45E5-9EDD-8FBF59F71E01}" srcOrd="0" destOrd="0" presId="urn:microsoft.com/office/officeart/2005/8/layout/vList2"/>
    <dgm:cxn modelId="{AE66D5C2-AEDE-43EA-BBE9-B769F8B698DC}" srcId="{04AA075F-7D0D-4C96-AA59-5B27704155AD}" destId="{BB6D86ED-85B4-4B3C-A415-34E1FC8738DC}" srcOrd="2" destOrd="0" parTransId="{D30F80B2-E2E7-4E0F-BF67-DCD2681EF0CA}" sibTransId="{97928242-7AD0-447D-B409-E73009D014EE}"/>
    <dgm:cxn modelId="{30E28CC5-3D95-4426-A1E6-A5EA080CA280}" srcId="{04AA075F-7D0D-4C96-AA59-5B27704155AD}" destId="{40953121-A3EE-4631-9986-33BFB07C10C5}" srcOrd="1" destOrd="0" parTransId="{2AEEBC15-2508-429F-8CC5-CB9B8C9CC15D}" sibTransId="{4549DF3A-350F-4AAD-9138-931DBD5553DF}"/>
    <dgm:cxn modelId="{22F9C0E8-1477-4308-967F-02F26247D015}" srcId="{04AA075F-7D0D-4C96-AA59-5B27704155AD}" destId="{C42750A6-842B-4754-8E4F-BF0102371BCC}" srcOrd="3" destOrd="0" parTransId="{2875AFA5-D96C-4114-9719-BF1598395671}" sibTransId="{B263B604-97AF-4733-A448-EB8E5554FCDC}"/>
    <dgm:cxn modelId="{4C86C6F5-0246-4B91-86BF-A69183B2B01F}" srcId="{04AA075F-7D0D-4C96-AA59-5B27704155AD}" destId="{D3C8EADF-8AD7-4811-9CBC-5FFFF809634A}" srcOrd="0" destOrd="0" parTransId="{00064BE9-BD6D-481C-978F-4B3C8593E836}" sibTransId="{91C1521A-720B-4652-8F4D-F25C5DFCE0E1}"/>
    <dgm:cxn modelId="{475339FC-16D2-4A3A-A53E-854184C5444C}" type="presOf" srcId="{BB6D86ED-85B4-4B3C-A415-34E1FC8738DC}" destId="{5FFF342B-E2EF-4986-B03C-2D43C98267E2}" srcOrd="0" destOrd="0" presId="urn:microsoft.com/office/officeart/2005/8/layout/vList2"/>
    <dgm:cxn modelId="{6FFD7D8D-EF00-453F-B6B6-E90783F44546}" type="presParOf" srcId="{0C5E3B52-3A31-49ED-8C03-68ACBBC1D390}" destId="{05D9A7A8-0B8E-419F-B1EC-7A45651D8BB1}" srcOrd="0" destOrd="0" presId="urn:microsoft.com/office/officeart/2005/8/layout/vList2"/>
    <dgm:cxn modelId="{06AEC536-E0F7-4A1B-B250-DD0801597B8B}" type="presParOf" srcId="{0C5E3B52-3A31-49ED-8C03-68ACBBC1D390}" destId="{CE1D3CAE-31B8-4EB3-B4E3-78531DB713A3}" srcOrd="1" destOrd="0" presId="urn:microsoft.com/office/officeart/2005/8/layout/vList2"/>
    <dgm:cxn modelId="{0D106BBD-F7F4-4280-B888-931F6CB81508}" type="presParOf" srcId="{0C5E3B52-3A31-49ED-8C03-68ACBBC1D390}" destId="{B0276C55-7511-42B7-9B2A-43966D0B3194}" srcOrd="2" destOrd="0" presId="urn:microsoft.com/office/officeart/2005/8/layout/vList2"/>
    <dgm:cxn modelId="{1574F1D1-F96A-41C6-9982-E0604F4B987E}" type="presParOf" srcId="{0C5E3B52-3A31-49ED-8C03-68ACBBC1D390}" destId="{C2C103E3-4E55-4301-A82B-7EB0161536B4}" srcOrd="3" destOrd="0" presId="urn:microsoft.com/office/officeart/2005/8/layout/vList2"/>
    <dgm:cxn modelId="{73308B47-9D26-4701-B4A9-8942B9CEEA58}" type="presParOf" srcId="{0C5E3B52-3A31-49ED-8C03-68ACBBC1D390}" destId="{5FFF342B-E2EF-4986-B03C-2D43C98267E2}" srcOrd="4" destOrd="0" presId="urn:microsoft.com/office/officeart/2005/8/layout/vList2"/>
    <dgm:cxn modelId="{8A4CC178-3F5F-4A6E-AD8F-CA5C11641260}" type="presParOf" srcId="{0C5E3B52-3A31-49ED-8C03-68ACBBC1D390}" destId="{7F752C97-17DA-468B-964B-47E2D026EA87}" srcOrd="5" destOrd="0" presId="urn:microsoft.com/office/officeart/2005/8/layout/vList2"/>
    <dgm:cxn modelId="{06799A41-ED05-43AC-BE32-D4E1F19C21E9}" type="presParOf" srcId="{0C5E3B52-3A31-49ED-8C03-68ACBBC1D390}" destId="{37AECA27-071C-4D05-B71B-96D13EF533FF}" srcOrd="6" destOrd="0" presId="urn:microsoft.com/office/officeart/2005/8/layout/vList2"/>
    <dgm:cxn modelId="{A577A851-E1C4-41A7-820E-548C8DAEEB70}" type="presParOf" srcId="{0C5E3B52-3A31-49ED-8C03-68ACBBC1D390}" destId="{1DD93C9D-0141-4EFD-A3B7-5C0A21F20B00}" srcOrd="7" destOrd="0" presId="urn:microsoft.com/office/officeart/2005/8/layout/vList2"/>
    <dgm:cxn modelId="{ED2D7C2F-0FEA-4E49-A347-7AA5503FA4DE}" type="presParOf" srcId="{0C5E3B52-3A31-49ED-8C03-68ACBBC1D390}" destId="{962F9A14-E51C-426E-A737-DD92D7D2194E}" srcOrd="8" destOrd="0" presId="urn:microsoft.com/office/officeart/2005/8/layout/vList2"/>
    <dgm:cxn modelId="{333BB50A-42B4-49BD-BC3B-4EF1A4052CD1}" type="presParOf" srcId="{0C5E3B52-3A31-49ED-8C03-68ACBBC1D390}" destId="{488D3AAE-C861-4E6D-B866-66C70524D6A9}" srcOrd="9" destOrd="0" presId="urn:microsoft.com/office/officeart/2005/8/layout/vList2"/>
    <dgm:cxn modelId="{ACDD510D-A1A7-4AD9-8781-1771F857E5FB}" type="presParOf" srcId="{0C5E3B52-3A31-49ED-8C03-68ACBBC1D390}" destId="{79219CF5-6DD9-4D46-A778-8F1B638AE372}" srcOrd="10" destOrd="0" presId="urn:microsoft.com/office/officeart/2005/8/layout/vList2"/>
    <dgm:cxn modelId="{5DAD60B6-4D07-41E7-BB96-C8E4CC098569}" type="presParOf" srcId="{0C5E3B52-3A31-49ED-8C03-68ACBBC1D390}" destId="{09A4E2F0-4AB7-4323-AE46-3292AE35C877}" srcOrd="11" destOrd="0" presId="urn:microsoft.com/office/officeart/2005/8/layout/vList2"/>
    <dgm:cxn modelId="{CC76EB60-85E8-4236-8F8C-6F95319DE668}" type="presParOf" srcId="{0C5E3B52-3A31-49ED-8C03-68ACBBC1D390}" destId="{3BA7AAC7-BC51-45E5-9EDD-8FBF59F71E01}" srcOrd="12" destOrd="0" presId="urn:microsoft.com/office/officeart/2005/8/layout/vList2"/>
    <dgm:cxn modelId="{A95B77FE-9FC8-45A2-B3E8-CA994CF923AF}" type="presParOf" srcId="{0C5E3B52-3A31-49ED-8C03-68ACBBC1D390}" destId="{B721AFA5-5DF3-4469-9B2F-E427DF77F308}" srcOrd="13" destOrd="0" presId="urn:microsoft.com/office/officeart/2005/8/layout/vList2"/>
    <dgm:cxn modelId="{C9341270-A3D1-4E00-9A71-16FC71E08A5D}" type="presParOf" srcId="{0C5E3B52-3A31-49ED-8C03-68ACBBC1D390}" destId="{258BA65D-4CEC-4C03-8F0B-B9611C3AA5E6}"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4DED3-468C-4CD0-B62F-4409B232F3E9}"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D3B608B4-4401-4069-8F4B-5FFE16447731}">
      <dgm:prSet/>
      <dgm:spPr/>
      <dgm:t>
        <a:bodyPr/>
        <a:lstStyle/>
        <a:p>
          <a:r>
            <a:rPr lang="en-US"/>
            <a:t>Calm yourself first – remember to breathe</a:t>
          </a:r>
        </a:p>
      </dgm:t>
    </dgm:pt>
    <dgm:pt modelId="{620FB114-3FDA-4B07-8AAA-CE60C8410EE0}" type="parTrans" cxnId="{1F764A98-0F19-4CB9-A850-805DC9C0AFD2}">
      <dgm:prSet/>
      <dgm:spPr/>
      <dgm:t>
        <a:bodyPr/>
        <a:lstStyle/>
        <a:p>
          <a:endParaRPr lang="en-US"/>
        </a:p>
      </dgm:t>
    </dgm:pt>
    <dgm:pt modelId="{B4A7D774-C19C-4F6D-AEB6-3DDD895612C1}" type="sibTrans" cxnId="{1F764A98-0F19-4CB9-A850-805DC9C0AFD2}">
      <dgm:prSet/>
      <dgm:spPr/>
      <dgm:t>
        <a:bodyPr/>
        <a:lstStyle/>
        <a:p>
          <a:endParaRPr lang="en-US"/>
        </a:p>
      </dgm:t>
    </dgm:pt>
    <dgm:pt modelId="{EC853944-311E-4496-B52E-B98CE82E9B3C}">
      <dgm:prSet/>
      <dgm:spPr/>
      <dgm:t>
        <a:bodyPr/>
        <a:lstStyle/>
        <a:p>
          <a:pPr>
            <a:buFont typeface="Arial" panose="020B0604020202020204" pitchFamily="34" charset="0"/>
            <a:buChar char="•"/>
          </a:pPr>
          <a:r>
            <a:rPr lang="en-US" i="0" u="none" strike="noStrike">
              <a:effectLst/>
              <a:latin typeface="Arial" panose="020B0604020202020204" pitchFamily="34" charset="0"/>
              <a:cs typeface="Arial" panose="020B0604020202020204" pitchFamily="34" charset="0"/>
            </a:rPr>
            <a:t>Look calm - neutral facial expression, relaxed body, limit movements (including arm movements)</a:t>
          </a:r>
          <a:endParaRPr lang="en-US"/>
        </a:p>
      </dgm:t>
    </dgm:pt>
    <dgm:pt modelId="{05796A4A-0EC0-4CDB-A35A-AEEFA2D15BE8}" type="parTrans" cxnId="{AAE44D3A-7075-46A7-8E2C-BF330EB6C514}">
      <dgm:prSet/>
      <dgm:spPr/>
      <dgm:t>
        <a:bodyPr/>
        <a:lstStyle/>
        <a:p>
          <a:endParaRPr lang="en-US"/>
        </a:p>
      </dgm:t>
    </dgm:pt>
    <dgm:pt modelId="{BBA659E9-1440-4BA6-933D-476ED1696508}" type="sibTrans" cxnId="{AAE44D3A-7075-46A7-8E2C-BF330EB6C514}">
      <dgm:prSet/>
      <dgm:spPr/>
      <dgm:t>
        <a:bodyPr/>
        <a:lstStyle/>
        <a:p>
          <a:endParaRPr lang="en-US"/>
        </a:p>
      </dgm:t>
    </dgm:pt>
    <dgm:pt modelId="{2F554AFE-A135-4214-B3FD-8D82C333B650}">
      <dgm:prSet/>
      <dgm:spPr/>
      <dgm:t>
        <a:bodyPr/>
        <a:lstStyle/>
        <a:p>
          <a:pPr>
            <a:buFont typeface="Arial" panose="020B0604020202020204" pitchFamily="34" charset="0"/>
            <a:buChar char="•"/>
          </a:pPr>
          <a:r>
            <a:rPr lang="en-US" i="0" u="none" strike="noStrike">
              <a:effectLst/>
              <a:latin typeface="Arial" panose="020B0604020202020204" pitchFamily="34" charset="0"/>
              <a:cs typeface="Arial" panose="020B0604020202020204" pitchFamily="34" charset="0"/>
            </a:rPr>
            <a:t>Reassure yourself - positive self-talk</a:t>
          </a:r>
          <a:endParaRPr lang="en-US"/>
        </a:p>
      </dgm:t>
    </dgm:pt>
    <dgm:pt modelId="{25507272-5BD7-4923-8D3E-1B25D587FE96}" type="parTrans" cxnId="{BA7CC254-0200-42DA-8DC6-BDED431C1D4A}">
      <dgm:prSet/>
      <dgm:spPr/>
      <dgm:t>
        <a:bodyPr/>
        <a:lstStyle/>
        <a:p>
          <a:endParaRPr lang="en-US"/>
        </a:p>
      </dgm:t>
    </dgm:pt>
    <dgm:pt modelId="{A9B928D9-8FDB-4453-A586-8DDD4A30F656}" type="sibTrans" cxnId="{BA7CC254-0200-42DA-8DC6-BDED431C1D4A}">
      <dgm:prSet/>
      <dgm:spPr/>
      <dgm:t>
        <a:bodyPr/>
        <a:lstStyle/>
        <a:p>
          <a:endParaRPr lang="en-US"/>
        </a:p>
      </dgm:t>
    </dgm:pt>
    <dgm:pt modelId="{6CDB158C-FB34-41AD-B229-880824B1EC92}">
      <dgm:prSet/>
      <dgm:spPr/>
      <dgm:t>
        <a:bodyPr/>
        <a:lstStyle/>
        <a:p>
          <a:r>
            <a:rPr lang="en-US" i="0" u="none" strike="noStrike">
              <a:effectLst/>
              <a:latin typeface="Arial" panose="020B0604020202020204" pitchFamily="34" charset="0"/>
              <a:cs typeface="Arial" panose="020B0604020202020204" pitchFamily="34" charset="0"/>
            </a:rPr>
            <a:t>Ask for help if possible</a:t>
          </a:r>
          <a:endParaRPr lang="en-US"/>
        </a:p>
      </dgm:t>
    </dgm:pt>
    <dgm:pt modelId="{4A84BDC3-E1A4-4B91-91D6-BBA6071DD47E}" type="parTrans" cxnId="{A16F2857-FE75-4EE6-B857-70C51A19CB89}">
      <dgm:prSet/>
      <dgm:spPr/>
      <dgm:t>
        <a:bodyPr/>
        <a:lstStyle/>
        <a:p>
          <a:endParaRPr lang="en-US"/>
        </a:p>
      </dgm:t>
    </dgm:pt>
    <dgm:pt modelId="{6B1F1358-DC05-459E-8AE6-55F59169E9EB}" type="sibTrans" cxnId="{A16F2857-FE75-4EE6-B857-70C51A19CB89}">
      <dgm:prSet/>
      <dgm:spPr/>
      <dgm:t>
        <a:bodyPr/>
        <a:lstStyle/>
        <a:p>
          <a:endParaRPr lang="en-US"/>
        </a:p>
      </dgm:t>
    </dgm:pt>
    <dgm:pt modelId="{0E5F7340-A5E6-4584-95DE-61AD0CDA373B}" type="pres">
      <dgm:prSet presAssocID="{C144DED3-468C-4CD0-B62F-4409B232F3E9}" presName="root" presStyleCnt="0">
        <dgm:presLayoutVars>
          <dgm:dir/>
          <dgm:resizeHandles val="exact"/>
        </dgm:presLayoutVars>
      </dgm:prSet>
      <dgm:spPr/>
    </dgm:pt>
    <dgm:pt modelId="{F566AB21-7A62-409F-9F43-D04A74935D7D}" type="pres">
      <dgm:prSet presAssocID="{C144DED3-468C-4CD0-B62F-4409B232F3E9}" presName="container" presStyleCnt="0">
        <dgm:presLayoutVars>
          <dgm:dir/>
          <dgm:resizeHandles val="exact"/>
        </dgm:presLayoutVars>
      </dgm:prSet>
      <dgm:spPr/>
    </dgm:pt>
    <dgm:pt modelId="{CB285E12-3309-4A69-BD0E-8500D5AE55E5}" type="pres">
      <dgm:prSet presAssocID="{D3B608B4-4401-4069-8F4B-5FFE16447731}" presName="compNode" presStyleCnt="0"/>
      <dgm:spPr/>
    </dgm:pt>
    <dgm:pt modelId="{10BD86FF-E888-4C1D-B7B9-6AD46571F458}" type="pres">
      <dgm:prSet presAssocID="{D3B608B4-4401-4069-8F4B-5FFE16447731}" presName="iconBgRect" presStyleLbl="bgShp" presStyleIdx="0" presStyleCnt="4" custLinFactNeighborY="33446"/>
      <dgm:spPr/>
    </dgm:pt>
    <dgm:pt modelId="{C619C1EE-5944-48E7-AF61-34A8562714C1}" type="pres">
      <dgm:prSet presAssocID="{D3B608B4-4401-4069-8F4B-5FFE16447731}" presName="iconRect" presStyleLbl="node1" presStyleIdx="0" presStyleCnt="4" custLinFactNeighborY="576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lamation Mark"/>
        </a:ext>
      </dgm:extLst>
    </dgm:pt>
    <dgm:pt modelId="{8D8B3A23-7D2F-46A7-8928-E44AEFD51509}" type="pres">
      <dgm:prSet presAssocID="{D3B608B4-4401-4069-8F4B-5FFE16447731}" presName="spaceRect" presStyleCnt="0"/>
      <dgm:spPr/>
    </dgm:pt>
    <dgm:pt modelId="{6E2A62A7-5BE5-43A6-9172-D75D618811A6}" type="pres">
      <dgm:prSet presAssocID="{D3B608B4-4401-4069-8F4B-5FFE16447731}" presName="textRect" presStyleLbl="revTx" presStyleIdx="0" presStyleCnt="4" custLinFactNeighborY="33446">
        <dgm:presLayoutVars>
          <dgm:chMax val="1"/>
          <dgm:chPref val="1"/>
        </dgm:presLayoutVars>
      </dgm:prSet>
      <dgm:spPr/>
    </dgm:pt>
    <dgm:pt modelId="{EA8E488D-D716-4FAF-A959-5DDDFD943EE4}" type="pres">
      <dgm:prSet presAssocID="{B4A7D774-C19C-4F6D-AEB6-3DDD895612C1}" presName="sibTrans" presStyleLbl="sibTrans2D1" presStyleIdx="0" presStyleCnt="0"/>
      <dgm:spPr/>
    </dgm:pt>
    <dgm:pt modelId="{849ED681-7FCF-461D-8198-14BA9AC603D3}" type="pres">
      <dgm:prSet presAssocID="{EC853944-311E-4496-B52E-B98CE82E9B3C}" presName="compNode" presStyleCnt="0"/>
      <dgm:spPr/>
    </dgm:pt>
    <dgm:pt modelId="{E1564CF6-AB5B-45E3-9A5A-0FCDC38AB288}" type="pres">
      <dgm:prSet presAssocID="{EC853944-311E-4496-B52E-B98CE82E9B3C}" presName="iconBgRect" presStyleLbl="bgShp" presStyleIdx="1" presStyleCnt="4" custLinFactNeighborY="33446"/>
      <dgm:spPr/>
    </dgm:pt>
    <dgm:pt modelId="{5D51666D-80C0-4353-81B0-CB9F70D37238}" type="pres">
      <dgm:prSet presAssocID="{EC853944-311E-4496-B52E-B98CE82E9B3C}" presName="iconRect" presStyleLbl="node1" presStyleIdx="1" presStyleCnt="4" custLinFactNeighborY="576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F89E4339-3A84-41E7-A68E-2902CEA84275}" type="pres">
      <dgm:prSet presAssocID="{EC853944-311E-4496-B52E-B98CE82E9B3C}" presName="spaceRect" presStyleCnt="0"/>
      <dgm:spPr/>
    </dgm:pt>
    <dgm:pt modelId="{34DFE23E-F20D-45ED-8557-F3C764675886}" type="pres">
      <dgm:prSet presAssocID="{EC853944-311E-4496-B52E-B98CE82E9B3C}" presName="textRect" presStyleLbl="revTx" presStyleIdx="1" presStyleCnt="4" custLinFactNeighborY="33446">
        <dgm:presLayoutVars>
          <dgm:chMax val="1"/>
          <dgm:chPref val="1"/>
        </dgm:presLayoutVars>
      </dgm:prSet>
      <dgm:spPr/>
    </dgm:pt>
    <dgm:pt modelId="{E432E065-7C76-4E35-8D49-7B04707C2558}" type="pres">
      <dgm:prSet presAssocID="{BBA659E9-1440-4BA6-933D-476ED1696508}" presName="sibTrans" presStyleLbl="sibTrans2D1" presStyleIdx="0" presStyleCnt="0"/>
      <dgm:spPr/>
    </dgm:pt>
    <dgm:pt modelId="{D517F587-0326-4702-A700-AB73422F12A0}" type="pres">
      <dgm:prSet presAssocID="{2F554AFE-A135-4214-B3FD-8D82C333B650}" presName="compNode" presStyleCnt="0"/>
      <dgm:spPr/>
    </dgm:pt>
    <dgm:pt modelId="{C4D70578-E62F-4D5E-9C93-538A3AA47666}" type="pres">
      <dgm:prSet presAssocID="{2F554AFE-A135-4214-B3FD-8D82C333B650}" presName="iconBgRect" presStyleLbl="bgShp" presStyleIdx="2" presStyleCnt="4"/>
      <dgm:spPr/>
    </dgm:pt>
    <dgm:pt modelId="{8C0F6A5F-78CA-43F2-863B-20BE200EFEC0}" type="pres">
      <dgm:prSet presAssocID="{2F554AFE-A135-4214-B3FD-8D82C333B6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A4979F5E-64B2-416B-BD4D-83EB1B1FD33C}" type="pres">
      <dgm:prSet presAssocID="{2F554AFE-A135-4214-B3FD-8D82C333B650}" presName="spaceRect" presStyleCnt="0"/>
      <dgm:spPr/>
    </dgm:pt>
    <dgm:pt modelId="{42008D0A-DEC1-46B6-89BD-04F243804CDA}" type="pres">
      <dgm:prSet presAssocID="{2F554AFE-A135-4214-B3FD-8D82C333B650}" presName="textRect" presStyleLbl="revTx" presStyleIdx="2" presStyleCnt="4">
        <dgm:presLayoutVars>
          <dgm:chMax val="1"/>
          <dgm:chPref val="1"/>
        </dgm:presLayoutVars>
      </dgm:prSet>
      <dgm:spPr/>
    </dgm:pt>
    <dgm:pt modelId="{3E5892D4-8CDA-4AD6-B117-96D7FD0E4D98}" type="pres">
      <dgm:prSet presAssocID="{A9B928D9-8FDB-4453-A586-8DDD4A30F656}" presName="sibTrans" presStyleLbl="sibTrans2D1" presStyleIdx="0" presStyleCnt="0"/>
      <dgm:spPr/>
    </dgm:pt>
    <dgm:pt modelId="{BC748322-968E-4C20-8AA3-A6BFE79A85E1}" type="pres">
      <dgm:prSet presAssocID="{6CDB158C-FB34-41AD-B229-880824B1EC92}" presName="compNode" presStyleCnt="0"/>
      <dgm:spPr/>
    </dgm:pt>
    <dgm:pt modelId="{F809127D-B618-4FDC-A38D-5BCDF5795432}" type="pres">
      <dgm:prSet presAssocID="{6CDB158C-FB34-41AD-B229-880824B1EC92}" presName="iconBgRect" presStyleLbl="bgShp" presStyleIdx="3" presStyleCnt="4"/>
      <dgm:spPr/>
    </dgm:pt>
    <dgm:pt modelId="{101476A6-8B07-4986-B4AC-D2A4B3CAF61B}" type="pres">
      <dgm:prSet presAssocID="{6CDB158C-FB34-41AD-B229-880824B1EC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D8B23CF5-E329-4F29-8929-C5ECF8EBAB4B}" type="pres">
      <dgm:prSet presAssocID="{6CDB158C-FB34-41AD-B229-880824B1EC92}" presName="spaceRect" presStyleCnt="0"/>
      <dgm:spPr/>
    </dgm:pt>
    <dgm:pt modelId="{E9ACE053-56F0-4117-B285-569C32D01A60}" type="pres">
      <dgm:prSet presAssocID="{6CDB158C-FB34-41AD-B229-880824B1EC92}" presName="textRect" presStyleLbl="revTx" presStyleIdx="3" presStyleCnt="4">
        <dgm:presLayoutVars>
          <dgm:chMax val="1"/>
          <dgm:chPref val="1"/>
        </dgm:presLayoutVars>
      </dgm:prSet>
      <dgm:spPr/>
    </dgm:pt>
  </dgm:ptLst>
  <dgm:cxnLst>
    <dgm:cxn modelId="{C4469902-E1D0-4E4D-A10A-D59A20F50A0C}" type="presOf" srcId="{B4A7D774-C19C-4F6D-AEB6-3DDD895612C1}" destId="{EA8E488D-D716-4FAF-A959-5DDDFD943EE4}" srcOrd="0" destOrd="0" presId="urn:microsoft.com/office/officeart/2018/2/layout/IconCircleList"/>
    <dgm:cxn modelId="{93919407-FA32-49F8-A194-265A044E8161}" type="presOf" srcId="{2F554AFE-A135-4214-B3FD-8D82C333B650}" destId="{42008D0A-DEC1-46B6-89BD-04F243804CDA}" srcOrd="0" destOrd="0" presId="urn:microsoft.com/office/officeart/2018/2/layout/IconCircleList"/>
    <dgm:cxn modelId="{BFCF641F-9035-4FC4-BD04-B656E47FC8F5}" type="presOf" srcId="{D3B608B4-4401-4069-8F4B-5FFE16447731}" destId="{6E2A62A7-5BE5-43A6-9172-D75D618811A6}" srcOrd="0" destOrd="0" presId="urn:microsoft.com/office/officeart/2018/2/layout/IconCircleList"/>
    <dgm:cxn modelId="{AAE44D3A-7075-46A7-8E2C-BF330EB6C514}" srcId="{C144DED3-468C-4CD0-B62F-4409B232F3E9}" destId="{EC853944-311E-4496-B52E-B98CE82E9B3C}" srcOrd="1" destOrd="0" parTransId="{05796A4A-0EC0-4CDB-A35A-AEEFA2D15BE8}" sibTransId="{BBA659E9-1440-4BA6-933D-476ED1696508}"/>
    <dgm:cxn modelId="{CBAE6650-39B8-41B6-96A0-36706AE1C228}" type="presOf" srcId="{EC853944-311E-4496-B52E-B98CE82E9B3C}" destId="{34DFE23E-F20D-45ED-8557-F3C764675886}" srcOrd="0" destOrd="0" presId="urn:microsoft.com/office/officeart/2018/2/layout/IconCircleList"/>
    <dgm:cxn modelId="{BA7CC254-0200-42DA-8DC6-BDED431C1D4A}" srcId="{C144DED3-468C-4CD0-B62F-4409B232F3E9}" destId="{2F554AFE-A135-4214-B3FD-8D82C333B650}" srcOrd="2" destOrd="0" parTransId="{25507272-5BD7-4923-8D3E-1B25D587FE96}" sibTransId="{A9B928D9-8FDB-4453-A586-8DDD4A30F656}"/>
    <dgm:cxn modelId="{A16F2857-FE75-4EE6-B857-70C51A19CB89}" srcId="{C144DED3-468C-4CD0-B62F-4409B232F3E9}" destId="{6CDB158C-FB34-41AD-B229-880824B1EC92}" srcOrd="3" destOrd="0" parTransId="{4A84BDC3-E1A4-4B91-91D6-BBA6071DD47E}" sibTransId="{6B1F1358-DC05-459E-8AE6-55F59169E9EB}"/>
    <dgm:cxn modelId="{EAA7EA96-D5CC-429A-8868-2DA68A9CD488}" type="presOf" srcId="{6CDB158C-FB34-41AD-B229-880824B1EC92}" destId="{E9ACE053-56F0-4117-B285-569C32D01A60}" srcOrd="0" destOrd="0" presId="urn:microsoft.com/office/officeart/2018/2/layout/IconCircleList"/>
    <dgm:cxn modelId="{AB732598-DB92-4F95-B751-E598F251771D}" type="presOf" srcId="{BBA659E9-1440-4BA6-933D-476ED1696508}" destId="{E432E065-7C76-4E35-8D49-7B04707C2558}" srcOrd="0" destOrd="0" presId="urn:microsoft.com/office/officeart/2018/2/layout/IconCircleList"/>
    <dgm:cxn modelId="{1F764A98-0F19-4CB9-A850-805DC9C0AFD2}" srcId="{C144DED3-468C-4CD0-B62F-4409B232F3E9}" destId="{D3B608B4-4401-4069-8F4B-5FFE16447731}" srcOrd="0" destOrd="0" parTransId="{620FB114-3FDA-4B07-8AAA-CE60C8410EE0}" sibTransId="{B4A7D774-C19C-4F6D-AEB6-3DDD895612C1}"/>
    <dgm:cxn modelId="{4E4D7CC5-AC30-4069-8BD2-BC02116690A6}" type="presOf" srcId="{C144DED3-468C-4CD0-B62F-4409B232F3E9}" destId="{0E5F7340-A5E6-4584-95DE-61AD0CDA373B}" srcOrd="0" destOrd="0" presId="urn:microsoft.com/office/officeart/2018/2/layout/IconCircleList"/>
    <dgm:cxn modelId="{D69857D8-F9EB-4252-B933-5343C709B7C2}" type="presOf" srcId="{A9B928D9-8FDB-4453-A586-8DDD4A30F656}" destId="{3E5892D4-8CDA-4AD6-B117-96D7FD0E4D98}" srcOrd="0" destOrd="0" presId="urn:microsoft.com/office/officeart/2018/2/layout/IconCircleList"/>
    <dgm:cxn modelId="{42854989-E8C6-4B59-8CE7-3AA0D2DB4CCB}" type="presParOf" srcId="{0E5F7340-A5E6-4584-95DE-61AD0CDA373B}" destId="{F566AB21-7A62-409F-9F43-D04A74935D7D}" srcOrd="0" destOrd="0" presId="urn:microsoft.com/office/officeart/2018/2/layout/IconCircleList"/>
    <dgm:cxn modelId="{B80E4132-5EE1-4B84-92E2-C57CD340DDFD}" type="presParOf" srcId="{F566AB21-7A62-409F-9F43-D04A74935D7D}" destId="{CB285E12-3309-4A69-BD0E-8500D5AE55E5}" srcOrd="0" destOrd="0" presId="urn:microsoft.com/office/officeart/2018/2/layout/IconCircleList"/>
    <dgm:cxn modelId="{BC9C6A3F-D773-46E7-9174-9B43ADAAE080}" type="presParOf" srcId="{CB285E12-3309-4A69-BD0E-8500D5AE55E5}" destId="{10BD86FF-E888-4C1D-B7B9-6AD46571F458}" srcOrd="0" destOrd="0" presId="urn:microsoft.com/office/officeart/2018/2/layout/IconCircleList"/>
    <dgm:cxn modelId="{6B16520E-8658-47CC-A83D-E14B62594CAE}" type="presParOf" srcId="{CB285E12-3309-4A69-BD0E-8500D5AE55E5}" destId="{C619C1EE-5944-48E7-AF61-34A8562714C1}" srcOrd="1" destOrd="0" presId="urn:microsoft.com/office/officeart/2018/2/layout/IconCircleList"/>
    <dgm:cxn modelId="{019D55A2-93F3-4326-B0BA-FC4D3FF6CB34}" type="presParOf" srcId="{CB285E12-3309-4A69-BD0E-8500D5AE55E5}" destId="{8D8B3A23-7D2F-46A7-8928-E44AEFD51509}" srcOrd="2" destOrd="0" presId="urn:microsoft.com/office/officeart/2018/2/layout/IconCircleList"/>
    <dgm:cxn modelId="{2E5D9885-BE3B-4A90-98CD-C20C8FEBD2AD}" type="presParOf" srcId="{CB285E12-3309-4A69-BD0E-8500D5AE55E5}" destId="{6E2A62A7-5BE5-43A6-9172-D75D618811A6}" srcOrd="3" destOrd="0" presId="urn:microsoft.com/office/officeart/2018/2/layout/IconCircleList"/>
    <dgm:cxn modelId="{6E852FE8-B483-454D-B971-85DD8477D99D}" type="presParOf" srcId="{F566AB21-7A62-409F-9F43-D04A74935D7D}" destId="{EA8E488D-D716-4FAF-A959-5DDDFD943EE4}" srcOrd="1" destOrd="0" presId="urn:microsoft.com/office/officeart/2018/2/layout/IconCircleList"/>
    <dgm:cxn modelId="{6DC93D8E-F360-4752-9167-889675754FE5}" type="presParOf" srcId="{F566AB21-7A62-409F-9F43-D04A74935D7D}" destId="{849ED681-7FCF-461D-8198-14BA9AC603D3}" srcOrd="2" destOrd="0" presId="urn:microsoft.com/office/officeart/2018/2/layout/IconCircleList"/>
    <dgm:cxn modelId="{08D72101-77D1-40D9-B324-5C3FE0B3DAD8}" type="presParOf" srcId="{849ED681-7FCF-461D-8198-14BA9AC603D3}" destId="{E1564CF6-AB5B-45E3-9A5A-0FCDC38AB288}" srcOrd="0" destOrd="0" presId="urn:microsoft.com/office/officeart/2018/2/layout/IconCircleList"/>
    <dgm:cxn modelId="{6CE899C9-4328-488C-90F9-AF830929909F}" type="presParOf" srcId="{849ED681-7FCF-461D-8198-14BA9AC603D3}" destId="{5D51666D-80C0-4353-81B0-CB9F70D37238}" srcOrd="1" destOrd="0" presId="urn:microsoft.com/office/officeart/2018/2/layout/IconCircleList"/>
    <dgm:cxn modelId="{5B9C7F14-6189-49B1-9FBB-DDDCEDAACF42}" type="presParOf" srcId="{849ED681-7FCF-461D-8198-14BA9AC603D3}" destId="{F89E4339-3A84-41E7-A68E-2902CEA84275}" srcOrd="2" destOrd="0" presId="urn:microsoft.com/office/officeart/2018/2/layout/IconCircleList"/>
    <dgm:cxn modelId="{EA6D3B40-185E-427D-A90A-1D521FDB1126}" type="presParOf" srcId="{849ED681-7FCF-461D-8198-14BA9AC603D3}" destId="{34DFE23E-F20D-45ED-8557-F3C764675886}" srcOrd="3" destOrd="0" presId="urn:microsoft.com/office/officeart/2018/2/layout/IconCircleList"/>
    <dgm:cxn modelId="{59384A91-95DA-42E0-A7AC-B114977F9695}" type="presParOf" srcId="{F566AB21-7A62-409F-9F43-D04A74935D7D}" destId="{E432E065-7C76-4E35-8D49-7B04707C2558}" srcOrd="3" destOrd="0" presId="urn:microsoft.com/office/officeart/2018/2/layout/IconCircleList"/>
    <dgm:cxn modelId="{8F2902E9-C480-4B32-B7B0-892BDB912C25}" type="presParOf" srcId="{F566AB21-7A62-409F-9F43-D04A74935D7D}" destId="{D517F587-0326-4702-A700-AB73422F12A0}" srcOrd="4" destOrd="0" presId="urn:microsoft.com/office/officeart/2018/2/layout/IconCircleList"/>
    <dgm:cxn modelId="{8BF9E1EB-C9F6-46E6-B202-F10A85A92B5F}" type="presParOf" srcId="{D517F587-0326-4702-A700-AB73422F12A0}" destId="{C4D70578-E62F-4D5E-9C93-538A3AA47666}" srcOrd="0" destOrd="0" presId="urn:microsoft.com/office/officeart/2018/2/layout/IconCircleList"/>
    <dgm:cxn modelId="{C40EF025-0916-413A-939D-0BE16771F536}" type="presParOf" srcId="{D517F587-0326-4702-A700-AB73422F12A0}" destId="{8C0F6A5F-78CA-43F2-863B-20BE200EFEC0}" srcOrd="1" destOrd="0" presId="urn:microsoft.com/office/officeart/2018/2/layout/IconCircleList"/>
    <dgm:cxn modelId="{19801753-01FA-45C8-BCE0-F2AFE736F6EB}" type="presParOf" srcId="{D517F587-0326-4702-A700-AB73422F12A0}" destId="{A4979F5E-64B2-416B-BD4D-83EB1B1FD33C}" srcOrd="2" destOrd="0" presId="urn:microsoft.com/office/officeart/2018/2/layout/IconCircleList"/>
    <dgm:cxn modelId="{62DFE37D-22A6-43B7-95BF-CDB97534F3F3}" type="presParOf" srcId="{D517F587-0326-4702-A700-AB73422F12A0}" destId="{42008D0A-DEC1-46B6-89BD-04F243804CDA}" srcOrd="3" destOrd="0" presId="urn:microsoft.com/office/officeart/2018/2/layout/IconCircleList"/>
    <dgm:cxn modelId="{0D7C415E-CEC2-472C-9123-B5C69B895AD4}" type="presParOf" srcId="{F566AB21-7A62-409F-9F43-D04A74935D7D}" destId="{3E5892D4-8CDA-4AD6-B117-96D7FD0E4D98}" srcOrd="5" destOrd="0" presId="urn:microsoft.com/office/officeart/2018/2/layout/IconCircleList"/>
    <dgm:cxn modelId="{5A8B51B1-A579-4446-BB01-F4B996418715}" type="presParOf" srcId="{F566AB21-7A62-409F-9F43-D04A74935D7D}" destId="{BC748322-968E-4C20-8AA3-A6BFE79A85E1}" srcOrd="6" destOrd="0" presId="urn:microsoft.com/office/officeart/2018/2/layout/IconCircleList"/>
    <dgm:cxn modelId="{5192EC48-10AD-44AB-9970-E7462CE126F4}" type="presParOf" srcId="{BC748322-968E-4C20-8AA3-A6BFE79A85E1}" destId="{F809127D-B618-4FDC-A38D-5BCDF5795432}" srcOrd="0" destOrd="0" presId="urn:microsoft.com/office/officeart/2018/2/layout/IconCircleList"/>
    <dgm:cxn modelId="{7582DF96-C3F5-4980-AD52-70DF99EB8797}" type="presParOf" srcId="{BC748322-968E-4C20-8AA3-A6BFE79A85E1}" destId="{101476A6-8B07-4986-B4AC-D2A4B3CAF61B}" srcOrd="1" destOrd="0" presId="urn:microsoft.com/office/officeart/2018/2/layout/IconCircleList"/>
    <dgm:cxn modelId="{EA3246F2-6814-4F5B-92B0-66B85E8FDFC5}" type="presParOf" srcId="{BC748322-968E-4C20-8AA3-A6BFE79A85E1}" destId="{D8B23CF5-E329-4F29-8929-C5ECF8EBAB4B}" srcOrd="2" destOrd="0" presId="urn:microsoft.com/office/officeart/2018/2/layout/IconCircleList"/>
    <dgm:cxn modelId="{722D5B97-8E17-4306-86CD-F450D0979065}" type="presParOf" srcId="{BC748322-968E-4C20-8AA3-A6BFE79A85E1}" destId="{E9ACE053-56F0-4117-B285-569C32D01A6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AA59B-DCA9-4AEE-B0A7-389F76A6A45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D29B43CC-4DE9-4ABA-978C-EA3BE9781C43}">
      <dgm:prSet custT="1"/>
      <dgm:spPr/>
      <dgm:t>
        <a:bodyPr/>
        <a:lstStyle/>
        <a:p>
          <a:r>
            <a:rPr lang="en-US" sz="2400" b="1" dirty="0"/>
            <a:t>S</a:t>
          </a:r>
          <a:r>
            <a:rPr lang="en-US" sz="1300" b="1" dirty="0"/>
            <a:t> </a:t>
          </a:r>
          <a:r>
            <a:rPr lang="en-US" sz="1300" dirty="0"/>
            <a:t>- Step back  - physically and mentally.</a:t>
          </a:r>
        </a:p>
      </dgm:t>
    </dgm:pt>
    <dgm:pt modelId="{049FC6AE-608A-410A-A6F6-64430A738277}" type="parTrans" cxnId="{64BCA7AB-8A46-4D8C-A39D-D6432BEB0E7D}">
      <dgm:prSet/>
      <dgm:spPr/>
      <dgm:t>
        <a:bodyPr/>
        <a:lstStyle/>
        <a:p>
          <a:endParaRPr lang="en-US"/>
        </a:p>
      </dgm:t>
    </dgm:pt>
    <dgm:pt modelId="{9F862F88-ACF2-4D83-86D4-D2CFF942C9DA}" type="sibTrans" cxnId="{64BCA7AB-8A46-4D8C-A39D-D6432BEB0E7D}">
      <dgm:prSet/>
      <dgm:spPr/>
      <dgm:t>
        <a:bodyPr/>
        <a:lstStyle/>
        <a:p>
          <a:endParaRPr lang="en-US"/>
        </a:p>
      </dgm:t>
    </dgm:pt>
    <dgm:pt modelId="{AA7190ED-A3D7-45A6-A208-747617AA495D}">
      <dgm:prSet custT="1"/>
      <dgm:spPr/>
      <dgm:t>
        <a:bodyPr/>
        <a:lstStyle/>
        <a:p>
          <a:r>
            <a:rPr lang="en-US" sz="2400" b="1" dirty="0"/>
            <a:t>A</a:t>
          </a:r>
          <a:r>
            <a:rPr lang="en-US" sz="1300" b="1" dirty="0"/>
            <a:t> </a:t>
          </a:r>
          <a:r>
            <a:rPr lang="en-US" sz="1300" dirty="0"/>
            <a:t>- Assess the threat (people, objects, places).</a:t>
          </a:r>
        </a:p>
      </dgm:t>
    </dgm:pt>
    <dgm:pt modelId="{FCF70BD9-FCFE-4906-9C42-F967436B7F97}" type="parTrans" cxnId="{2E2D2546-C23B-432C-8001-1AAD6A6E9D98}">
      <dgm:prSet/>
      <dgm:spPr/>
      <dgm:t>
        <a:bodyPr/>
        <a:lstStyle/>
        <a:p>
          <a:endParaRPr lang="en-US"/>
        </a:p>
      </dgm:t>
    </dgm:pt>
    <dgm:pt modelId="{8EEB0AF7-02EA-4222-ACC2-68B4CDE7A2AA}" type="sibTrans" cxnId="{2E2D2546-C23B-432C-8001-1AAD6A6E9D98}">
      <dgm:prSet/>
      <dgm:spPr/>
      <dgm:t>
        <a:bodyPr/>
        <a:lstStyle/>
        <a:p>
          <a:endParaRPr lang="en-US"/>
        </a:p>
      </dgm:t>
    </dgm:pt>
    <dgm:pt modelId="{7C1FCD46-780E-4E1B-99E5-7958DF876325}">
      <dgm:prSet custT="1"/>
      <dgm:spPr/>
      <dgm:t>
        <a:bodyPr/>
        <a:lstStyle/>
        <a:p>
          <a:r>
            <a:rPr lang="en-US" sz="2400" b="1" dirty="0"/>
            <a:t>F</a:t>
          </a:r>
          <a:r>
            <a:rPr lang="en-US" sz="1300" b="1" dirty="0"/>
            <a:t> </a:t>
          </a:r>
          <a:r>
            <a:rPr lang="en-US" sz="1300" dirty="0"/>
            <a:t>- Find help.</a:t>
          </a:r>
        </a:p>
      </dgm:t>
    </dgm:pt>
    <dgm:pt modelId="{B6F46D13-BBBC-4450-9C18-DD3E12671FF4}" type="parTrans" cxnId="{89C9CB6E-988B-40F0-AE94-62F5D80EB019}">
      <dgm:prSet/>
      <dgm:spPr/>
      <dgm:t>
        <a:bodyPr/>
        <a:lstStyle/>
        <a:p>
          <a:endParaRPr lang="en-US"/>
        </a:p>
      </dgm:t>
    </dgm:pt>
    <dgm:pt modelId="{D94AFCFE-C62E-403A-87FE-07E39A1B4A08}" type="sibTrans" cxnId="{89C9CB6E-988B-40F0-AE94-62F5D80EB019}">
      <dgm:prSet/>
      <dgm:spPr/>
      <dgm:t>
        <a:bodyPr/>
        <a:lstStyle/>
        <a:p>
          <a:endParaRPr lang="en-US"/>
        </a:p>
      </dgm:t>
    </dgm:pt>
    <dgm:pt modelId="{0067B0D1-3E88-455F-A375-025A351CFE86}">
      <dgm:prSet custT="1"/>
      <dgm:spPr/>
      <dgm:t>
        <a:bodyPr/>
        <a:lstStyle/>
        <a:p>
          <a:r>
            <a:rPr lang="en-US" sz="2400" b="1" dirty="0"/>
            <a:t>E</a:t>
          </a:r>
          <a:r>
            <a:rPr lang="en-US" sz="1300" dirty="0"/>
            <a:t> - Evaluate your options. Can you calm the situation or do you need to leave for your safety and the safety of others, including the aggressor?</a:t>
          </a:r>
        </a:p>
      </dgm:t>
    </dgm:pt>
    <dgm:pt modelId="{1AE2CD92-6BB5-4496-9B10-F6283EFEE909}" type="parTrans" cxnId="{259E8446-3AC4-464B-9A79-341805B63850}">
      <dgm:prSet/>
      <dgm:spPr/>
      <dgm:t>
        <a:bodyPr/>
        <a:lstStyle/>
        <a:p>
          <a:endParaRPr lang="en-US"/>
        </a:p>
      </dgm:t>
    </dgm:pt>
    <dgm:pt modelId="{AA3A2B85-44F7-4744-9424-6AA12EADF55F}" type="sibTrans" cxnId="{259E8446-3AC4-464B-9A79-341805B63850}">
      <dgm:prSet/>
      <dgm:spPr/>
      <dgm:t>
        <a:bodyPr/>
        <a:lstStyle/>
        <a:p>
          <a:endParaRPr lang="en-US"/>
        </a:p>
      </dgm:t>
    </dgm:pt>
    <dgm:pt modelId="{33A9AE6F-CDBC-413B-AFDF-B0A35102E7C2}">
      <dgm:prSet custT="1"/>
      <dgm:spPr/>
      <dgm:t>
        <a:bodyPr/>
        <a:lstStyle/>
        <a:p>
          <a:r>
            <a:rPr lang="en-US" sz="2600" b="1" dirty="0"/>
            <a:t>R</a:t>
          </a:r>
          <a:r>
            <a:rPr lang="en-US" sz="2600" dirty="0"/>
            <a:t> </a:t>
          </a:r>
          <a:r>
            <a:rPr lang="en-US" sz="1300" dirty="0"/>
            <a:t>- Respond in an appropriate manner.</a:t>
          </a:r>
        </a:p>
      </dgm:t>
    </dgm:pt>
    <dgm:pt modelId="{CC3BBD61-EA9B-4D33-A661-73F3894ECE8F}" type="parTrans" cxnId="{3DB3A18E-AC86-4379-B84A-A79B66CF9B51}">
      <dgm:prSet/>
      <dgm:spPr/>
      <dgm:t>
        <a:bodyPr/>
        <a:lstStyle/>
        <a:p>
          <a:endParaRPr lang="en-US"/>
        </a:p>
      </dgm:t>
    </dgm:pt>
    <dgm:pt modelId="{9A3E03E3-634D-4CC0-A4E8-E9B9B615F0D0}" type="sibTrans" cxnId="{3DB3A18E-AC86-4379-B84A-A79B66CF9B51}">
      <dgm:prSet/>
      <dgm:spPr/>
      <dgm:t>
        <a:bodyPr/>
        <a:lstStyle/>
        <a:p>
          <a:endParaRPr lang="en-US"/>
        </a:p>
      </dgm:t>
    </dgm:pt>
    <dgm:pt modelId="{6EC498CB-C2A7-4F60-A227-6D01748BE191}" type="pres">
      <dgm:prSet presAssocID="{6B7AA59B-DCA9-4AEE-B0A7-389F76A6A45B}" presName="linear" presStyleCnt="0">
        <dgm:presLayoutVars>
          <dgm:animLvl val="lvl"/>
          <dgm:resizeHandles val="exact"/>
        </dgm:presLayoutVars>
      </dgm:prSet>
      <dgm:spPr/>
    </dgm:pt>
    <dgm:pt modelId="{8AF95978-636B-4139-8CF3-489CE053FD07}" type="pres">
      <dgm:prSet presAssocID="{D29B43CC-4DE9-4ABA-978C-EA3BE9781C43}" presName="parentText" presStyleLbl="node1" presStyleIdx="0" presStyleCnt="5" custScaleY="44388" custLinFactNeighborX="-319" custLinFactNeighborY="-52521">
        <dgm:presLayoutVars>
          <dgm:chMax val="0"/>
          <dgm:bulletEnabled val="1"/>
        </dgm:presLayoutVars>
      </dgm:prSet>
      <dgm:spPr/>
    </dgm:pt>
    <dgm:pt modelId="{557F9D99-F5DE-4F4C-8488-C5734762C3C7}" type="pres">
      <dgm:prSet presAssocID="{9F862F88-ACF2-4D83-86D4-D2CFF942C9DA}" presName="spacer" presStyleCnt="0"/>
      <dgm:spPr/>
    </dgm:pt>
    <dgm:pt modelId="{6D4775C2-C4CE-426A-8276-797F9027544C}" type="pres">
      <dgm:prSet presAssocID="{AA7190ED-A3D7-45A6-A208-747617AA495D}" presName="parentText" presStyleLbl="node1" presStyleIdx="1" presStyleCnt="5" custScaleY="36675" custLinFactNeighborX="159" custLinFactNeighborY="-74271">
        <dgm:presLayoutVars>
          <dgm:chMax val="0"/>
          <dgm:bulletEnabled val="1"/>
        </dgm:presLayoutVars>
      </dgm:prSet>
      <dgm:spPr/>
    </dgm:pt>
    <dgm:pt modelId="{1C0A38CD-240B-4719-93F1-3A5153EE51B2}" type="pres">
      <dgm:prSet presAssocID="{8EEB0AF7-02EA-4222-ACC2-68B4CDE7A2AA}" presName="spacer" presStyleCnt="0"/>
      <dgm:spPr/>
    </dgm:pt>
    <dgm:pt modelId="{C67D4E5B-D31B-4D21-B38F-E32E447D988A}" type="pres">
      <dgm:prSet presAssocID="{7C1FCD46-780E-4E1B-99E5-7958DF876325}" presName="parentText" presStyleLbl="node1" presStyleIdx="2" presStyleCnt="5" custScaleY="37273" custLinFactY="-6773" custLinFactNeighborY="-100000">
        <dgm:presLayoutVars>
          <dgm:chMax val="0"/>
          <dgm:bulletEnabled val="1"/>
        </dgm:presLayoutVars>
      </dgm:prSet>
      <dgm:spPr/>
    </dgm:pt>
    <dgm:pt modelId="{D5CB368B-C502-4814-B122-1469207B237E}" type="pres">
      <dgm:prSet presAssocID="{D94AFCFE-C62E-403A-87FE-07E39A1B4A08}" presName="spacer" presStyleCnt="0"/>
      <dgm:spPr/>
    </dgm:pt>
    <dgm:pt modelId="{882E38D3-8067-45CD-86CB-1335F2DD980F}" type="pres">
      <dgm:prSet presAssocID="{0067B0D1-3E88-455F-A375-025A351CFE86}" presName="parentText" presStyleLbl="node1" presStyleIdx="3" presStyleCnt="5" custScaleY="84716" custLinFactY="-17442" custLinFactNeighborX="-159" custLinFactNeighborY="-100000">
        <dgm:presLayoutVars>
          <dgm:chMax val="0"/>
          <dgm:bulletEnabled val="1"/>
        </dgm:presLayoutVars>
      </dgm:prSet>
      <dgm:spPr/>
    </dgm:pt>
    <dgm:pt modelId="{D008E5E2-7EC6-4349-88F0-309B71697E8B}" type="pres">
      <dgm:prSet presAssocID="{AA3A2B85-44F7-4744-9424-6AA12EADF55F}" presName="spacer" presStyleCnt="0"/>
      <dgm:spPr/>
    </dgm:pt>
    <dgm:pt modelId="{FD6DD409-EE4F-4BCC-88BB-7D3B362024A0}" type="pres">
      <dgm:prSet presAssocID="{33A9AE6F-CDBC-413B-AFDF-B0A35102E7C2}" presName="parentText" presStyleLbl="node1" presStyleIdx="4" presStyleCnt="5" custScaleY="44247" custLinFactY="-24828" custLinFactNeighborX="159" custLinFactNeighborY="-100000">
        <dgm:presLayoutVars>
          <dgm:chMax val="0"/>
          <dgm:bulletEnabled val="1"/>
        </dgm:presLayoutVars>
      </dgm:prSet>
      <dgm:spPr/>
    </dgm:pt>
  </dgm:ptLst>
  <dgm:cxnLst>
    <dgm:cxn modelId="{44A77612-4171-4E35-8A2C-FE6F0433DFA4}" type="presOf" srcId="{D29B43CC-4DE9-4ABA-978C-EA3BE9781C43}" destId="{8AF95978-636B-4139-8CF3-489CE053FD07}" srcOrd="0" destOrd="0" presId="urn:microsoft.com/office/officeart/2005/8/layout/vList2"/>
    <dgm:cxn modelId="{2E2D2546-C23B-432C-8001-1AAD6A6E9D98}" srcId="{6B7AA59B-DCA9-4AEE-B0A7-389F76A6A45B}" destId="{AA7190ED-A3D7-45A6-A208-747617AA495D}" srcOrd="1" destOrd="0" parTransId="{FCF70BD9-FCFE-4906-9C42-F967436B7F97}" sibTransId="{8EEB0AF7-02EA-4222-ACC2-68B4CDE7A2AA}"/>
    <dgm:cxn modelId="{259E8446-3AC4-464B-9A79-341805B63850}" srcId="{6B7AA59B-DCA9-4AEE-B0A7-389F76A6A45B}" destId="{0067B0D1-3E88-455F-A375-025A351CFE86}" srcOrd="3" destOrd="0" parTransId="{1AE2CD92-6BB5-4496-9B10-F6283EFEE909}" sibTransId="{AA3A2B85-44F7-4744-9424-6AA12EADF55F}"/>
    <dgm:cxn modelId="{2A8A9B4A-F974-4DB3-A7BB-DB7A81A7658C}" type="presOf" srcId="{AA7190ED-A3D7-45A6-A208-747617AA495D}" destId="{6D4775C2-C4CE-426A-8276-797F9027544C}" srcOrd="0" destOrd="0" presId="urn:microsoft.com/office/officeart/2005/8/layout/vList2"/>
    <dgm:cxn modelId="{89C9CB6E-988B-40F0-AE94-62F5D80EB019}" srcId="{6B7AA59B-DCA9-4AEE-B0A7-389F76A6A45B}" destId="{7C1FCD46-780E-4E1B-99E5-7958DF876325}" srcOrd="2" destOrd="0" parTransId="{B6F46D13-BBBC-4450-9C18-DD3E12671FF4}" sibTransId="{D94AFCFE-C62E-403A-87FE-07E39A1B4A08}"/>
    <dgm:cxn modelId="{3DB3A18E-AC86-4379-B84A-A79B66CF9B51}" srcId="{6B7AA59B-DCA9-4AEE-B0A7-389F76A6A45B}" destId="{33A9AE6F-CDBC-413B-AFDF-B0A35102E7C2}" srcOrd="4" destOrd="0" parTransId="{CC3BBD61-EA9B-4D33-A661-73F3894ECE8F}" sibTransId="{9A3E03E3-634D-4CC0-A4E8-E9B9B615F0D0}"/>
    <dgm:cxn modelId="{64BCA7AB-8A46-4D8C-A39D-D6432BEB0E7D}" srcId="{6B7AA59B-DCA9-4AEE-B0A7-389F76A6A45B}" destId="{D29B43CC-4DE9-4ABA-978C-EA3BE9781C43}" srcOrd="0" destOrd="0" parTransId="{049FC6AE-608A-410A-A6F6-64430A738277}" sibTransId="{9F862F88-ACF2-4D83-86D4-D2CFF942C9DA}"/>
    <dgm:cxn modelId="{55B86AAD-0C0C-465C-8132-146BF02020B7}" type="presOf" srcId="{7C1FCD46-780E-4E1B-99E5-7958DF876325}" destId="{C67D4E5B-D31B-4D21-B38F-E32E447D988A}" srcOrd="0" destOrd="0" presId="urn:microsoft.com/office/officeart/2005/8/layout/vList2"/>
    <dgm:cxn modelId="{78A3C4C9-EA7A-432B-AF81-7EB0336924E1}" type="presOf" srcId="{6B7AA59B-DCA9-4AEE-B0A7-389F76A6A45B}" destId="{6EC498CB-C2A7-4F60-A227-6D01748BE191}" srcOrd="0" destOrd="0" presId="urn:microsoft.com/office/officeart/2005/8/layout/vList2"/>
    <dgm:cxn modelId="{6E4545F9-02A4-453E-B3A6-8CAD52BE7E3B}" type="presOf" srcId="{0067B0D1-3E88-455F-A375-025A351CFE86}" destId="{882E38D3-8067-45CD-86CB-1335F2DD980F}" srcOrd="0" destOrd="0" presId="urn:microsoft.com/office/officeart/2005/8/layout/vList2"/>
    <dgm:cxn modelId="{428DACFF-7BF0-44E9-899E-D4B87BDD4B3C}" type="presOf" srcId="{33A9AE6F-CDBC-413B-AFDF-B0A35102E7C2}" destId="{FD6DD409-EE4F-4BCC-88BB-7D3B362024A0}" srcOrd="0" destOrd="0" presId="urn:microsoft.com/office/officeart/2005/8/layout/vList2"/>
    <dgm:cxn modelId="{3A40ECD6-4E42-4C28-8D78-2BA6B78F6E3A}" type="presParOf" srcId="{6EC498CB-C2A7-4F60-A227-6D01748BE191}" destId="{8AF95978-636B-4139-8CF3-489CE053FD07}" srcOrd="0" destOrd="0" presId="urn:microsoft.com/office/officeart/2005/8/layout/vList2"/>
    <dgm:cxn modelId="{1358E9B4-5CC9-4F35-8AFC-8B78194F16E2}" type="presParOf" srcId="{6EC498CB-C2A7-4F60-A227-6D01748BE191}" destId="{557F9D99-F5DE-4F4C-8488-C5734762C3C7}" srcOrd="1" destOrd="0" presId="urn:microsoft.com/office/officeart/2005/8/layout/vList2"/>
    <dgm:cxn modelId="{766B9FB8-6A45-4549-B20E-54FF24569E27}" type="presParOf" srcId="{6EC498CB-C2A7-4F60-A227-6D01748BE191}" destId="{6D4775C2-C4CE-426A-8276-797F9027544C}" srcOrd="2" destOrd="0" presId="urn:microsoft.com/office/officeart/2005/8/layout/vList2"/>
    <dgm:cxn modelId="{218A9FE3-1389-4F2B-B5F5-D514EFD51B52}" type="presParOf" srcId="{6EC498CB-C2A7-4F60-A227-6D01748BE191}" destId="{1C0A38CD-240B-4719-93F1-3A5153EE51B2}" srcOrd="3" destOrd="0" presId="urn:microsoft.com/office/officeart/2005/8/layout/vList2"/>
    <dgm:cxn modelId="{46260341-BEF7-4459-9286-5DFE7391A572}" type="presParOf" srcId="{6EC498CB-C2A7-4F60-A227-6D01748BE191}" destId="{C67D4E5B-D31B-4D21-B38F-E32E447D988A}" srcOrd="4" destOrd="0" presId="urn:microsoft.com/office/officeart/2005/8/layout/vList2"/>
    <dgm:cxn modelId="{FC005025-3A94-4485-A9E6-C8F076365E9D}" type="presParOf" srcId="{6EC498CB-C2A7-4F60-A227-6D01748BE191}" destId="{D5CB368B-C502-4814-B122-1469207B237E}" srcOrd="5" destOrd="0" presId="urn:microsoft.com/office/officeart/2005/8/layout/vList2"/>
    <dgm:cxn modelId="{83C90173-49A1-41E8-BABE-C6D14A5B3422}" type="presParOf" srcId="{6EC498CB-C2A7-4F60-A227-6D01748BE191}" destId="{882E38D3-8067-45CD-86CB-1335F2DD980F}" srcOrd="6" destOrd="0" presId="urn:microsoft.com/office/officeart/2005/8/layout/vList2"/>
    <dgm:cxn modelId="{15468790-7E52-4CFF-86BA-EC4192B96D5A}" type="presParOf" srcId="{6EC498CB-C2A7-4F60-A227-6D01748BE191}" destId="{D008E5E2-7EC6-4349-88F0-309B71697E8B}" srcOrd="7" destOrd="0" presId="urn:microsoft.com/office/officeart/2005/8/layout/vList2"/>
    <dgm:cxn modelId="{409057F1-C505-48D2-B93B-97300EF8A303}" type="presParOf" srcId="{6EC498CB-C2A7-4F60-A227-6D01748BE191}" destId="{FD6DD409-EE4F-4BCC-88BB-7D3B362024A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EE130-BA3E-444D-9763-7FF6245ED9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23626A-DC43-4B98-9467-1CD43C30AD4F}">
      <dgm:prSet custT="1"/>
      <dgm:spPr/>
      <dgm:t>
        <a:bodyPr/>
        <a:lstStyle/>
        <a:p>
          <a:r>
            <a:rPr lang="en-US" sz="3200" b="1" dirty="0"/>
            <a:t>An </a:t>
          </a:r>
          <a:r>
            <a:rPr lang="en-US" sz="3200" b="1" dirty="0" err="1"/>
            <a:t>organisation</a:t>
          </a:r>
          <a:r>
            <a:rPr lang="en-US" sz="3200" b="1" dirty="0"/>
            <a:t>: </a:t>
          </a:r>
          <a:endParaRPr lang="en-US" sz="3200" dirty="0"/>
        </a:p>
      </dgm:t>
    </dgm:pt>
    <dgm:pt modelId="{1E5FB9E9-F63E-4259-BA9C-9B2A64798FF6}" type="parTrans" cxnId="{2CBEF8E7-B73B-4F29-B838-FEE493D29F2E}">
      <dgm:prSet/>
      <dgm:spPr/>
      <dgm:t>
        <a:bodyPr/>
        <a:lstStyle/>
        <a:p>
          <a:endParaRPr lang="en-US"/>
        </a:p>
      </dgm:t>
    </dgm:pt>
    <dgm:pt modelId="{EF9E467B-D334-4746-A923-A8801443B11D}" type="sibTrans" cxnId="{2CBEF8E7-B73B-4F29-B838-FEE493D29F2E}">
      <dgm:prSet/>
      <dgm:spPr/>
      <dgm:t>
        <a:bodyPr/>
        <a:lstStyle/>
        <a:p>
          <a:endParaRPr lang="en-US"/>
        </a:p>
      </dgm:t>
    </dgm:pt>
    <dgm:pt modelId="{DA6DDA79-5FC2-4487-B5B2-680F75526411}">
      <dgm:prSet custT="1"/>
      <dgm:spPr/>
      <dgm:t>
        <a:bodyPr/>
        <a:lstStyle/>
        <a:p>
          <a:r>
            <a:rPr lang="en-US" sz="1800" dirty="0"/>
            <a:t>Should not place anyone needlessly at risk</a:t>
          </a:r>
        </a:p>
      </dgm:t>
    </dgm:pt>
    <dgm:pt modelId="{2CAA9E51-941B-40B5-8237-85144DADCD72}" type="parTrans" cxnId="{88EAAA17-34B5-4E58-879C-C51D3FBC9DAE}">
      <dgm:prSet/>
      <dgm:spPr/>
      <dgm:t>
        <a:bodyPr/>
        <a:lstStyle/>
        <a:p>
          <a:endParaRPr lang="en-US"/>
        </a:p>
      </dgm:t>
    </dgm:pt>
    <dgm:pt modelId="{A1724BB2-ED25-4F7D-AFED-01A4CF064963}" type="sibTrans" cxnId="{88EAAA17-34B5-4E58-879C-C51D3FBC9DAE}">
      <dgm:prSet/>
      <dgm:spPr/>
      <dgm:t>
        <a:bodyPr/>
        <a:lstStyle/>
        <a:p>
          <a:endParaRPr lang="en-US"/>
        </a:p>
      </dgm:t>
    </dgm:pt>
    <dgm:pt modelId="{1DFF59F3-224A-422D-9CE8-9CA10D3842D5}">
      <dgm:prSet custT="1"/>
      <dgm:spPr/>
      <dgm:t>
        <a:bodyPr/>
        <a:lstStyle/>
        <a:p>
          <a:r>
            <a:rPr lang="en-US" sz="1800" dirty="0"/>
            <a:t>Needs to reduce the potential impact of an incident</a:t>
          </a:r>
        </a:p>
      </dgm:t>
    </dgm:pt>
    <dgm:pt modelId="{C46A4C3D-DFF0-4A56-8723-D96D95FC415E}" type="parTrans" cxnId="{7335D25A-8F64-497B-AABF-3B217D19EF1B}">
      <dgm:prSet/>
      <dgm:spPr/>
      <dgm:t>
        <a:bodyPr/>
        <a:lstStyle/>
        <a:p>
          <a:endParaRPr lang="en-US"/>
        </a:p>
      </dgm:t>
    </dgm:pt>
    <dgm:pt modelId="{A3AA301A-F2BA-4FFA-9085-471CCA5AB378}" type="sibTrans" cxnId="{7335D25A-8F64-497B-AABF-3B217D19EF1B}">
      <dgm:prSet/>
      <dgm:spPr/>
      <dgm:t>
        <a:bodyPr/>
        <a:lstStyle/>
        <a:p>
          <a:endParaRPr lang="en-US"/>
        </a:p>
      </dgm:t>
    </dgm:pt>
    <dgm:pt modelId="{145FB484-209F-4045-803C-381C98B91A94}">
      <dgm:prSet custT="1"/>
      <dgm:spPr/>
      <dgm:t>
        <a:bodyPr/>
        <a:lstStyle/>
        <a:p>
          <a:r>
            <a:rPr lang="en-US" sz="1800" dirty="0"/>
            <a:t>Must fully investigate all incidents</a:t>
          </a:r>
        </a:p>
      </dgm:t>
    </dgm:pt>
    <dgm:pt modelId="{E014A46F-B502-4D72-A2D1-BE367968072B}" type="parTrans" cxnId="{667B2D66-0B67-4C54-A719-939CC461AD1C}">
      <dgm:prSet/>
      <dgm:spPr/>
      <dgm:t>
        <a:bodyPr/>
        <a:lstStyle/>
        <a:p>
          <a:endParaRPr lang="en-US"/>
        </a:p>
      </dgm:t>
    </dgm:pt>
    <dgm:pt modelId="{E69495FF-88C8-423D-841D-F6F3BF3BE518}" type="sibTrans" cxnId="{667B2D66-0B67-4C54-A719-939CC461AD1C}">
      <dgm:prSet/>
      <dgm:spPr/>
      <dgm:t>
        <a:bodyPr/>
        <a:lstStyle/>
        <a:p>
          <a:endParaRPr lang="en-US"/>
        </a:p>
      </dgm:t>
    </dgm:pt>
    <dgm:pt modelId="{20DBC64B-4D16-47A6-BDDF-45F2371F5775}">
      <dgm:prSet custT="1"/>
      <dgm:spPr/>
      <dgm:t>
        <a:bodyPr/>
        <a:lstStyle/>
        <a:p>
          <a:r>
            <a:rPr lang="en-US" sz="1800" dirty="0"/>
            <a:t>Needs to provide appropriate training</a:t>
          </a:r>
        </a:p>
      </dgm:t>
    </dgm:pt>
    <dgm:pt modelId="{B174A623-2740-400B-BAA6-E4E85FD24976}" type="parTrans" cxnId="{09AB8EDE-ECF4-4B93-BC32-A15455E0D298}">
      <dgm:prSet/>
      <dgm:spPr/>
      <dgm:t>
        <a:bodyPr/>
        <a:lstStyle/>
        <a:p>
          <a:endParaRPr lang="en-US"/>
        </a:p>
      </dgm:t>
    </dgm:pt>
    <dgm:pt modelId="{25381D4C-2D75-49FF-8B9C-2461E9ED3AA9}" type="sibTrans" cxnId="{09AB8EDE-ECF4-4B93-BC32-A15455E0D298}">
      <dgm:prSet/>
      <dgm:spPr/>
      <dgm:t>
        <a:bodyPr/>
        <a:lstStyle/>
        <a:p>
          <a:endParaRPr lang="en-US"/>
        </a:p>
      </dgm:t>
    </dgm:pt>
    <dgm:pt modelId="{71E2DEAD-9D7C-4312-8FBC-6C7307463EC9}">
      <dgm:prSet custT="1"/>
      <dgm:spPr/>
      <dgm:t>
        <a:bodyPr/>
        <a:lstStyle/>
        <a:p>
          <a:r>
            <a:rPr lang="en-US" sz="1800" dirty="0"/>
            <a:t>Has a legal duty for their volunteers’ safety</a:t>
          </a:r>
        </a:p>
      </dgm:t>
    </dgm:pt>
    <dgm:pt modelId="{9902E281-1905-41F8-ADA5-8B04E3E03CF1}" type="parTrans" cxnId="{14615089-D56B-4B48-BDDF-EA57259EC293}">
      <dgm:prSet/>
      <dgm:spPr/>
      <dgm:t>
        <a:bodyPr/>
        <a:lstStyle/>
        <a:p>
          <a:endParaRPr lang="en-GB"/>
        </a:p>
      </dgm:t>
    </dgm:pt>
    <dgm:pt modelId="{452FC671-D613-405D-824A-44E364CF9F17}" type="sibTrans" cxnId="{14615089-D56B-4B48-BDDF-EA57259EC293}">
      <dgm:prSet/>
      <dgm:spPr/>
      <dgm:t>
        <a:bodyPr/>
        <a:lstStyle/>
        <a:p>
          <a:endParaRPr lang="en-GB"/>
        </a:p>
      </dgm:t>
    </dgm:pt>
    <dgm:pt modelId="{A83CFBE1-A069-42A3-BFB1-29D4B5E29447}">
      <dgm:prSet custT="1"/>
      <dgm:spPr/>
      <dgm:t>
        <a:bodyPr/>
        <a:lstStyle/>
        <a:p>
          <a:endParaRPr lang="en-US" sz="1800" dirty="0"/>
        </a:p>
      </dgm:t>
    </dgm:pt>
    <dgm:pt modelId="{940F04EF-7E4F-435C-9C06-460BE0B6C659}" type="sibTrans" cxnId="{BB2B4EDA-427A-4CF8-AA01-AFAF93C51963}">
      <dgm:prSet/>
      <dgm:spPr/>
      <dgm:t>
        <a:bodyPr/>
        <a:lstStyle/>
        <a:p>
          <a:endParaRPr lang="en-US"/>
        </a:p>
      </dgm:t>
    </dgm:pt>
    <dgm:pt modelId="{7A448C8B-E6BA-4C02-A63D-CD2E2DA331A6}" type="parTrans" cxnId="{BB2B4EDA-427A-4CF8-AA01-AFAF93C51963}">
      <dgm:prSet/>
      <dgm:spPr/>
      <dgm:t>
        <a:bodyPr/>
        <a:lstStyle/>
        <a:p>
          <a:endParaRPr lang="en-US"/>
        </a:p>
      </dgm:t>
    </dgm:pt>
    <dgm:pt modelId="{91365D27-00C1-497E-8710-8F7D6B4C3733}" type="pres">
      <dgm:prSet presAssocID="{4C0EE130-BA3E-444D-9763-7FF6245ED932}" presName="linear" presStyleCnt="0">
        <dgm:presLayoutVars>
          <dgm:animLvl val="lvl"/>
          <dgm:resizeHandles val="exact"/>
        </dgm:presLayoutVars>
      </dgm:prSet>
      <dgm:spPr/>
    </dgm:pt>
    <dgm:pt modelId="{C917427F-6FA3-431D-BADF-9EA62F9E0968}" type="pres">
      <dgm:prSet presAssocID="{CA23626A-DC43-4B98-9467-1CD43C30AD4F}" presName="parentText" presStyleLbl="node1" presStyleIdx="0" presStyleCnt="1" custScaleY="78017">
        <dgm:presLayoutVars>
          <dgm:chMax val="0"/>
          <dgm:bulletEnabled val="1"/>
        </dgm:presLayoutVars>
      </dgm:prSet>
      <dgm:spPr/>
    </dgm:pt>
    <dgm:pt modelId="{D290D934-3CB8-4424-8076-E900BABA2D25}" type="pres">
      <dgm:prSet presAssocID="{CA23626A-DC43-4B98-9467-1CD43C30AD4F}" presName="childText" presStyleLbl="revTx" presStyleIdx="0" presStyleCnt="1">
        <dgm:presLayoutVars>
          <dgm:bulletEnabled val="1"/>
        </dgm:presLayoutVars>
      </dgm:prSet>
      <dgm:spPr/>
    </dgm:pt>
  </dgm:ptLst>
  <dgm:cxnLst>
    <dgm:cxn modelId="{88EAAA17-34B5-4E58-879C-C51D3FBC9DAE}" srcId="{CA23626A-DC43-4B98-9467-1CD43C30AD4F}" destId="{DA6DDA79-5FC2-4487-B5B2-680F75526411}" srcOrd="2" destOrd="0" parTransId="{2CAA9E51-941B-40B5-8237-85144DADCD72}" sibTransId="{A1724BB2-ED25-4F7D-AFED-01A4CF064963}"/>
    <dgm:cxn modelId="{8E90A038-54F9-437B-A11A-E3EDDF0771E9}" type="presOf" srcId="{71E2DEAD-9D7C-4312-8FBC-6C7307463EC9}" destId="{D290D934-3CB8-4424-8076-E900BABA2D25}" srcOrd="0" destOrd="1" presId="urn:microsoft.com/office/officeart/2005/8/layout/vList2"/>
    <dgm:cxn modelId="{667B2D66-0B67-4C54-A719-939CC461AD1C}" srcId="{CA23626A-DC43-4B98-9467-1CD43C30AD4F}" destId="{145FB484-209F-4045-803C-381C98B91A94}" srcOrd="4" destOrd="0" parTransId="{E014A46F-B502-4D72-A2D1-BE367968072B}" sibTransId="{E69495FF-88C8-423D-841D-F6F3BF3BE518}"/>
    <dgm:cxn modelId="{93238346-2D33-4017-A456-97299CFE81B7}" type="presOf" srcId="{4C0EE130-BA3E-444D-9763-7FF6245ED932}" destId="{91365D27-00C1-497E-8710-8F7D6B4C3733}" srcOrd="0" destOrd="0" presId="urn:microsoft.com/office/officeart/2005/8/layout/vList2"/>
    <dgm:cxn modelId="{43699758-5D43-4AE8-8196-8E1F67C2E434}" type="presOf" srcId="{A83CFBE1-A069-42A3-BFB1-29D4B5E29447}" destId="{D290D934-3CB8-4424-8076-E900BABA2D25}" srcOrd="0" destOrd="0" presId="urn:microsoft.com/office/officeart/2005/8/layout/vList2"/>
    <dgm:cxn modelId="{7335D25A-8F64-497B-AABF-3B217D19EF1B}" srcId="{CA23626A-DC43-4B98-9467-1CD43C30AD4F}" destId="{1DFF59F3-224A-422D-9CE8-9CA10D3842D5}" srcOrd="3" destOrd="0" parTransId="{C46A4C3D-DFF0-4A56-8723-D96D95FC415E}" sibTransId="{A3AA301A-F2BA-4FFA-9085-471CCA5AB378}"/>
    <dgm:cxn modelId="{14615089-D56B-4B48-BDDF-EA57259EC293}" srcId="{CA23626A-DC43-4B98-9467-1CD43C30AD4F}" destId="{71E2DEAD-9D7C-4312-8FBC-6C7307463EC9}" srcOrd="1" destOrd="0" parTransId="{9902E281-1905-41F8-ADA5-8B04E3E03CF1}" sibTransId="{452FC671-D613-405D-824A-44E364CF9F17}"/>
    <dgm:cxn modelId="{8A2E1CD1-D8C5-4B40-ADE2-1CCCDBA0DB2E}" type="presOf" srcId="{DA6DDA79-5FC2-4487-B5B2-680F75526411}" destId="{D290D934-3CB8-4424-8076-E900BABA2D25}" srcOrd="0" destOrd="2" presId="urn:microsoft.com/office/officeart/2005/8/layout/vList2"/>
    <dgm:cxn modelId="{BB2B4EDA-427A-4CF8-AA01-AFAF93C51963}" srcId="{CA23626A-DC43-4B98-9467-1CD43C30AD4F}" destId="{A83CFBE1-A069-42A3-BFB1-29D4B5E29447}" srcOrd="0" destOrd="0" parTransId="{7A448C8B-E6BA-4C02-A63D-CD2E2DA331A6}" sibTransId="{940F04EF-7E4F-435C-9C06-460BE0B6C659}"/>
    <dgm:cxn modelId="{09AB8EDE-ECF4-4B93-BC32-A15455E0D298}" srcId="{CA23626A-DC43-4B98-9467-1CD43C30AD4F}" destId="{20DBC64B-4D16-47A6-BDDF-45F2371F5775}" srcOrd="5" destOrd="0" parTransId="{B174A623-2740-400B-BAA6-E4E85FD24976}" sibTransId="{25381D4C-2D75-49FF-8B9C-2461E9ED3AA9}"/>
    <dgm:cxn modelId="{655D94E0-3888-47E6-83C1-67C5CD5976EB}" type="presOf" srcId="{145FB484-209F-4045-803C-381C98B91A94}" destId="{D290D934-3CB8-4424-8076-E900BABA2D25}" srcOrd="0" destOrd="4" presId="urn:microsoft.com/office/officeart/2005/8/layout/vList2"/>
    <dgm:cxn modelId="{2CBEF8E7-B73B-4F29-B838-FEE493D29F2E}" srcId="{4C0EE130-BA3E-444D-9763-7FF6245ED932}" destId="{CA23626A-DC43-4B98-9467-1CD43C30AD4F}" srcOrd="0" destOrd="0" parTransId="{1E5FB9E9-F63E-4259-BA9C-9B2A64798FF6}" sibTransId="{EF9E467B-D334-4746-A923-A8801443B11D}"/>
    <dgm:cxn modelId="{6718AAEB-5AEC-49FC-A9ED-9B3B69A16138}" type="presOf" srcId="{20DBC64B-4D16-47A6-BDDF-45F2371F5775}" destId="{D290D934-3CB8-4424-8076-E900BABA2D25}" srcOrd="0" destOrd="5" presId="urn:microsoft.com/office/officeart/2005/8/layout/vList2"/>
    <dgm:cxn modelId="{17FEB8EC-CD10-4A42-A4A2-E41DF9D54052}" type="presOf" srcId="{1DFF59F3-224A-422D-9CE8-9CA10D3842D5}" destId="{D290D934-3CB8-4424-8076-E900BABA2D25}" srcOrd="0" destOrd="3" presId="urn:microsoft.com/office/officeart/2005/8/layout/vList2"/>
    <dgm:cxn modelId="{D155B4FC-9A36-466B-8DBF-9D379334E6A6}" type="presOf" srcId="{CA23626A-DC43-4B98-9467-1CD43C30AD4F}" destId="{C917427F-6FA3-431D-BADF-9EA62F9E0968}" srcOrd="0" destOrd="0" presId="urn:microsoft.com/office/officeart/2005/8/layout/vList2"/>
    <dgm:cxn modelId="{15D99125-8AD0-43AB-B437-FE1E4683A793}" type="presParOf" srcId="{91365D27-00C1-497E-8710-8F7D6B4C3733}" destId="{C917427F-6FA3-431D-BADF-9EA62F9E0968}" srcOrd="0" destOrd="0" presId="urn:microsoft.com/office/officeart/2005/8/layout/vList2"/>
    <dgm:cxn modelId="{55B83C07-F6F4-42A8-A8A6-3A2DFAA08917}" type="presParOf" srcId="{91365D27-00C1-497E-8710-8F7D6B4C3733}" destId="{D290D934-3CB8-4424-8076-E900BABA2D2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B61D49-B3CD-441D-8E26-55DD101C831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7667B2B-B5AF-4BFF-8E3C-64F422F0454D}">
      <dgm:prSet/>
      <dgm:spPr/>
      <dgm:t>
        <a:bodyPr/>
        <a:lstStyle/>
        <a:p>
          <a:r>
            <a:rPr lang="en-US" dirty="0"/>
            <a:t>Aggression can have a negative personal effect on volunteers and it can impact negatively on the standards of service</a:t>
          </a:r>
        </a:p>
      </dgm:t>
    </dgm:pt>
    <dgm:pt modelId="{DF613D2E-1C3C-401F-AD53-5B6966395646}" type="parTrans" cxnId="{08948D00-98AC-49CC-AEEE-9E436C481D8D}">
      <dgm:prSet/>
      <dgm:spPr/>
      <dgm:t>
        <a:bodyPr/>
        <a:lstStyle/>
        <a:p>
          <a:endParaRPr lang="en-US"/>
        </a:p>
      </dgm:t>
    </dgm:pt>
    <dgm:pt modelId="{3154E728-B326-40F2-92BC-B409207EE78E}" type="sibTrans" cxnId="{08948D00-98AC-49CC-AEEE-9E436C481D8D}">
      <dgm:prSet/>
      <dgm:spPr/>
      <dgm:t>
        <a:bodyPr/>
        <a:lstStyle/>
        <a:p>
          <a:endParaRPr lang="en-US"/>
        </a:p>
      </dgm:t>
    </dgm:pt>
    <dgm:pt modelId="{D91BA416-358D-47D8-9AF5-C10DD93B9626}">
      <dgm:prSet/>
      <dgm:spPr/>
      <dgm:t>
        <a:bodyPr/>
        <a:lstStyle/>
        <a:p>
          <a:r>
            <a:rPr lang="en-US" dirty="0"/>
            <a:t>Common causes of conflict include poor communication, poor physical health, religion and cultural differences and environmental factors</a:t>
          </a:r>
        </a:p>
      </dgm:t>
    </dgm:pt>
    <dgm:pt modelId="{D16CF7C8-95A6-417B-981F-2354CE3CEE5D}" type="parTrans" cxnId="{8F3BAC79-5DC5-4E4F-BD5E-097ACDB306E3}">
      <dgm:prSet/>
      <dgm:spPr/>
      <dgm:t>
        <a:bodyPr/>
        <a:lstStyle/>
        <a:p>
          <a:endParaRPr lang="en-US"/>
        </a:p>
      </dgm:t>
    </dgm:pt>
    <dgm:pt modelId="{867C8C45-D41F-48E0-AB0A-073C229B62B5}" type="sibTrans" cxnId="{8F3BAC79-5DC5-4E4F-BD5E-097ACDB306E3}">
      <dgm:prSet/>
      <dgm:spPr/>
      <dgm:t>
        <a:bodyPr/>
        <a:lstStyle/>
        <a:p>
          <a:endParaRPr lang="en-US"/>
        </a:p>
      </dgm:t>
    </dgm:pt>
    <dgm:pt modelId="{311669F2-C4E0-4C58-9E0E-ED0B49635A1A}">
      <dgm:prSet/>
      <dgm:spPr/>
      <dgm:t>
        <a:bodyPr/>
        <a:lstStyle/>
        <a:p>
          <a:r>
            <a:rPr lang="en-US"/>
            <a:t>You can use verbal communication and body language to minimise the likelihood of conflict</a:t>
          </a:r>
        </a:p>
      </dgm:t>
    </dgm:pt>
    <dgm:pt modelId="{C173A627-36DF-44FA-910B-697018E4000B}" type="parTrans" cxnId="{D2C2B47F-6035-46D7-AFAA-74F0881DCADD}">
      <dgm:prSet/>
      <dgm:spPr/>
      <dgm:t>
        <a:bodyPr/>
        <a:lstStyle/>
        <a:p>
          <a:endParaRPr lang="en-US"/>
        </a:p>
      </dgm:t>
    </dgm:pt>
    <dgm:pt modelId="{5FE0EF46-663D-4DBD-B710-072D3F4A9EB2}" type="sibTrans" cxnId="{D2C2B47F-6035-46D7-AFAA-74F0881DCADD}">
      <dgm:prSet/>
      <dgm:spPr/>
      <dgm:t>
        <a:bodyPr/>
        <a:lstStyle/>
        <a:p>
          <a:endParaRPr lang="en-US"/>
        </a:p>
      </dgm:t>
    </dgm:pt>
    <dgm:pt modelId="{6FEC6A55-25A8-4614-9BF1-A8FB3365218D}">
      <dgm:prSet/>
      <dgm:spPr/>
      <dgm:t>
        <a:bodyPr/>
        <a:lstStyle/>
        <a:p>
          <a:r>
            <a:rPr lang="en-US" dirty="0"/>
            <a:t>Picking up on body language can give you a better indication of someone's state of anxiety or level of agitation</a:t>
          </a:r>
        </a:p>
      </dgm:t>
    </dgm:pt>
    <dgm:pt modelId="{E225CEAC-9847-4FD7-B031-26D14638D78B}" type="parTrans" cxnId="{B5FFCB66-A346-4302-90F3-FD6BB5146CC9}">
      <dgm:prSet/>
      <dgm:spPr/>
      <dgm:t>
        <a:bodyPr/>
        <a:lstStyle/>
        <a:p>
          <a:endParaRPr lang="en-US"/>
        </a:p>
      </dgm:t>
    </dgm:pt>
    <dgm:pt modelId="{5225DC5A-A1F9-4F99-9C96-FD5842FAB2C5}" type="sibTrans" cxnId="{B5FFCB66-A346-4302-90F3-FD6BB5146CC9}">
      <dgm:prSet/>
      <dgm:spPr/>
      <dgm:t>
        <a:bodyPr/>
        <a:lstStyle/>
        <a:p>
          <a:endParaRPr lang="en-US"/>
        </a:p>
      </dgm:t>
    </dgm:pt>
    <dgm:pt modelId="{F71B1CFC-DBE0-4F44-916E-E4688D77F194}">
      <dgm:prSet/>
      <dgm:spPr/>
      <dgm:t>
        <a:bodyPr/>
        <a:lstStyle/>
        <a:p>
          <a:r>
            <a:rPr lang="en-US"/>
            <a:t>The attitude and behavioural cycle establishes a link between attitude and behaviour. A positive attitude can lead to positive behaviour, but a negative attitude will lead to negative behaviour</a:t>
          </a:r>
        </a:p>
      </dgm:t>
    </dgm:pt>
    <dgm:pt modelId="{FD7CF235-2FC9-42B7-BF59-FCA8F49696FD}" type="parTrans" cxnId="{9FD3B5EC-F65A-43A0-92A4-0FB78D27C88A}">
      <dgm:prSet/>
      <dgm:spPr/>
      <dgm:t>
        <a:bodyPr/>
        <a:lstStyle/>
        <a:p>
          <a:endParaRPr lang="en-US"/>
        </a:p>
      </dgm:t>
    </dgm:pt>
    <dgm:pt modelId="{E1B950E9-70FB-4432-8825-F23B5B8788EC}" type="sibTrans" cxnId="{9FD3B5EC-F65A-43A0-92A4-0FB78D27C88A}">
      <dgm:prSet/>
      <dgm:spPr/>
      <dgm:t>
        <a:bodyPr/>
        <a:lstStyle/>
        <a:p>
          <a:endParaRPr lang="en-US"/>
        </a:p>
      </dgm:t>
    </dgm:pt>
    <dgm:pt modelId="{1A36D7C9-A6A8-4BA3-ABDD-6007FF7F0F84}">
      <dgm:prSet/>
      <dgm:spPr/>
      <dgm:t>
        <a:bodyPr/>
        <a:lstStyle/>
        <a:p>
          <a:r>
            <a:rPr lang="en-US"/>
            <a:t>People who volunteer alone are at increased risk of physical/verbal abuse and harassment </a:t>
          </a:r>
        </a:p>
      </dgm:t>
    </dgm:pt>
    <dgm:pt modelId="{0B57B657-B703-4B0A-82BA-EA80C0212C07}" type="parTrans" cxnId="{C1CA5F4F-09EB-4D94-BCC0-0600FE001244}">
      <dgm:prSet/>
      <dgm:spPr/>
      <dgm:t>
        <a:bodyPr/>
        <a:lstStyle/>
        <a:p>
          <a:endParaRPr lang="en-US"/>
        </a:p>
      </dgm:t>
    </dgm:pt>
    <dgm:pt modelId="{43A6E9CC-8409-4DF1-BD36-F1F6D500DF63}" type="sibTrans" cxnId="{C1CA5F4F-09EB-4D94-BCC0-0600FE001244}">
      <dgm:prSet/>
      <dgm:spPr/>
      <dgm:t>
        <a:bodyPr/>
        <a:lstStyle/>
        <a:p>
          <a:endParaRPr lang="en-US"/>
        </a:p>
      </dgm:t>
    </dgm:pt>
    <dgm:pt modelId="{D6AA3586-9C2B-42E7-8FE9-555A1EBE074F}">
      <dgm:prSet/>
      <dgm:spPr/>
      <dgm:t>
        <a:bodyPr/>
        <a:lstStyle/>
        <a:p>
          <a:r>
            <a:rPr lang="en-US"/>
            <a:t>You should always have an awareness of your environment and surroundings. Keeping a physical distance allows time to think, react and get out of the way</a:t>
          </a:r>
        </a:p>
      </dgm:t>
    </dgm:pt>
    <dgm:pt modelId="{5B6DCDE7-F501-4990-979F-B8F244EBB23C}" type="parTrans" cxnId="{57EA2BEA-6D84-4FD6-8027-623EA9F61D18}">
      <dgm:prSet/>
      <dgm:spPr/>
      <dgm:t>
        <a:bodyPr/>
        <a:lstStyle/>
        <a:p>
          <a:endParaRPr lang="en-US"/>
        </a:p>
      </dgm:t>
    </dgm:pt>
    <dgm:pt modelId="{C5AF8E2F-C705-4E50-AFA2-C2AE3CE749C0}" type="sibTrans" cxnId="{57EA2BEA-6D84-4FD6-8027-623EA9F61D18}">
      <dgm:prSet/>
      <dgm:spPr/>
      <dgm:t>
        <a:bodyPr/>
        <a:lstStyle/>
        <a:p>
          <a:endParaRPr lang="en-US"/>
        </a:p>
      </dgm:t>
    </dgm:pt>
    <dgm:pt modelId="{893C4B3E-CC29-4177-B2A0-40EA67F8CBE8}">
      <dgm:prSet/>
      <dgm:spPr/>
      <dgm:t>
        <a:bodyPr/>
        <a:lstStyle/>
        <a:p>
          <a:r>
            <a:rPr lang="en-US"/>
            <a:t>Following an incident, longer-term support may be required</a:t>
          </a:r>
        </a:p>
      </dgm:t>
    </dgm:pt>
    <dgm:pt modelId="{FA56D15B-7257-4785-A4D7-29F4FFF75666}" type="parTrans" cxnId="{B782FADA-D9C7-4E4A-AE57-A50F5F557AA5}">
      <dgm:prSet/>
      <dgm:spPr/>
      <dgm:t>
        <a:bodyPr/>
        <a:lstStyle/>
        <a:p>
          <a:endParaRPr lang="en-US"/>
        </a:p>
      </dgm:t>
    </dgm:pt>
    <dgm:pt modelId="{48951D98-394F-4426-90C7-FEB3784B8F50}" type="sibTrans" cxnId="{B782FADA-D9C7-4E4A-AE57-A50F5F557AA5}">
      <dgm:prSet/>
      <dgm:spPr/>
      <dgm:t>
        <a:bodyPr/>
        <a:lstStyle/>
        <a:p>
          <a:endParaRPr lang="en-US"/>
        </a:p>
      </dgm:t>
    </dgm:pt>
    <dgm:pt modelId="{99E496BD-91EE-4B01-9843-D247BFB9AEB1}" type="pres">
      <dgm:prSet presAssocID="{66B61D49-B3CD-441D-8E26-55DD101C8315}" presName="root" presStyleCnt="0">
        <dgm:presLayoutVars>
          <dgm:dir/>
          <dgm:resizeHandles val="exact"/>
        </dgm:presLayoutVars>
      </dgm:prSet>
      <dgm:spPr/>
    </dgm:pt>
    <dgm:pt modelId="{4F912016-86F9-429A-9C2E-C8B2AFE05834}" type="pres">
      <dgm:prSet presAssocID="{66B61D49-B3CD-441D-8E26-55DD101C8315}" presName="container" presStyleCnt="0">
        <dgm:presLayoutVars>
          <dgm:dir/>
          <dgm:resizeHandles val="exact"/>
        </dgm:presLayoutVars>
      </dgm:prSet>
      <dgm:spPr/>
    </dgm:pt>
    <dgm:pt modelId="{D1548516-6708-4335-833A-C6FD9B13BF1C}" type="pres">
      <dgm:prSet presAssocID="{67667B2B-B5AF-4BFF-8E3C-64F422F0454D}" presName="compNode" presStyleCnt="0"/>
      <dgm:spPr/>
    </dgm:pt>
    <dgm:pt modelId="{013ADF50-967D-4622-96F5-9DBF5399A43C}" type="pres">
      <dgm:prSet presAssocID="{67667B2B-B5AF-4BFF-8E3C-64F422F0454D}" presName="iconBgRect" presStyleLbl="bgShp" presStyleIdx="0" presStyleCnt="8"/>
      <dgm:spPr/>
    </dgm:pt>
    <dgm:pt modelId="{BCD572B7-051F-4131-A2B4-3AEBC9BA150B}" type="pres">
      <dgm:prSet presAssocID="{67667B2B-B5AF-4BFF-8E3C-64F422F0454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88B5C99F-D56C-4C28-9470-E417A38A705E}" type="pres">
      <dgm:prSet presAssocID="{67667B2B-B5AF-4BFF-8E3C-64F422F0454D}" presName="spaceRect" presStyleCnt="0"/>
      <dgm:spPr/>
    </dgm:pt>
    <dgm:pt modelId="{240212EF-98A8-434E-BDDC-EE2C382728BB}" type="pres">
      <dgm:prSet presAssocID="{67667B2B-B5AF-4BFF-8E3C-64F422F0454D}" presName="textRect" presStyleLbl="revTx" presStyleIdx="0" presStyleCnt="8">
        <dgm:presLayoutVars>
          <dgm:chMax val="1"/>
          <dgm:chPref val="1"/>
        </dgm:presLayoutVars>
      </dgm:prSet>
      <dgm:spPr/>
    </dgm:pt>
    <dgm:pt modelId="{709E932D-23CA-4CEC-9B12-8D65947F4D98}" type="pres">
      <dgm:prSet presAssocID="{3154E728-B326-40F2-92BC-B409207EE78E}" presName="sibTrans" presStyleLbl="sibTrans2D1" presStyleIdx="0" presStyleCnt="0"/>
      <dgm:spPr/>
    </dgm:pt>
    <dgm:pt modelId="{EC037B86-C8B3-4FF3-8285-886413BBF57D}" type="pres">
      <dgm:prSet presAssocID="{D91BA416-358D-47D8-9AF5-C10DD93B9626}" presName="compNode" presStyleCnt="0"/>
      <dgm:spPr/>
    </dgm:pt>
    <dgm:pt modelId="{96C0F2FC-A2B2-4D7B-AFD7-880CC978CF26}" type="pres">
      <dgm:prSet presAssocID="{D91BA416-358D-47D8-9AF5-C10DD93B9626}" presName="iconBgRect" presStyleLbl="bgShp" presStyleIdx="1" presStyleCnt="8"/>
      <dgm:spPr/>
    </dgm:pt>
    <dgm:pt modelId="{30FF062D-FC65-479C-ABB5-C51340C1C32F}" type="pres">
      <dgm:prSet presAssocID="{D91BA416-358D-47D8-9AF5-C10DD93B962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BB25F6C2-7DA1-461F-A4EC-D44EBD605D2C}" type="pres">
      <dgm:prSet presAssocID="{D91BA416-358D-47D8-9AF5-C10DD93B9626}" presName="spaceRect" presStyleCnt="0"/>
      <dgm:spPr/>
    </dgm:pt>
    <dgm:pt modelId="{E09242F9-D799-4FD6-B6CD-E21DE958B371}" type="pres">
      <dgm:prSet presAssocID="{D91BA416-358D-47D8-9AF5-C10DD93B9626}" presName="textRect" presStyleLbl="revTx" presStyleIdx="1" presStyleCnt="8">
        <dgm:presLayoutVars>
          <dgm:chMax val="1"/>
          <dgm:chPref val="1"/>
        </dgm:presLayoutVars>
      </dgm:prSet>
      <dgm:spPr/>
    </dgm:pt>
    <dgm:pt modelId="{9ACF3141-F7C3-472E-AFC9-742F41CBE074}" type="pres">
      <dgm:prSet presAssocID="{867C8C45-D41F-48E0-AB0A-073C229B62B5}" presName="sibTrans" presStyleLbl="sibTrans2D1" presStyleIdx="0" presStyleCnt="0"/>
      <dgm:spPr/>
    </dgm:pt>
    <dgm:pt modelId="{BB1E8A0F-E659-424A-B19F-36D3307276D1}" type="pres">
      <dgm:prSet presAssocID="{311669F2-C4E0-4C58-9E0E-ED0B49635A1A}" presName="compNode" presStyleCnt="0"/>
      <dgm:spPr/>
    </dgm:pt>
    <dgm:pt modelId="{A9C148A1-F51F-459E-BFDB-F7B736029BF7}" type="pres">
      <dgm:prSet presAssocID="{311669F2-C4E0-4C58-9E0E-ED0B49635A1A}" presName="iconBgRect" presStyleLbl="bgShp" presStyleIdx="2" presStyleCnt="8"/>
      <dgm:spPr/>
    </dgm:pt>
    <dgm:pt modelId="{113FA323-B179-4481-B7FD-1D69F03D7C4E}" type="pres">
      <dgm:prSet presAssocID="{311669F2-C4E0-4C58-9E0E-ED0B49635A1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8581892A-1F5A-4EE2-8900-C7B64C86525A}" type="pres">
      <dgm:prSet presAssocID="{311669F2-C4E0-4C58-9E0E-ED0B49635A1A}" presName="spaceRect" presStyleCnt="0"/>
      <dgm:spPr/>
    </dgm:pt>
    <dgm:pt modelId="{A1A20079-72BC-42BD-9C56-9F7D00F2EED8}" type="pres">
      <dgm:prSet presAssocID="{311669F2-C4E0-4C58-9E0E-ED0B49635A1A}" presName="textRect" presStyleLbl="revTx" presStyleIdx="2" presStyleCnt="8">
        <dgm:presLayoutVars>
          <dgm:chMax val="1"/>
          <dgm:chPref val="1"/>
        </dgm:presLayoutVars>
      </dgm:prSet>
      <dgm:spPr/>
    </dgm:pt>
    <dgm:pt modelId="{438ED4A9-1C32-42C7-A9C4-561BA804F4DF}" type="pres">
      <dgm:prSet presAssocID="{5FE0EF46-663D-4DBD-B710-072D3F4A9EB2}" presName="sibTrans" presStyleLbl="sibTrans2D1" presStyleIdx="0" presStyleCnt="0"/>
      <dgm:spPr/>
    </dgm:pt>
    <dgm:pt modelId="{1BD945F3-D3A2-4DE3-837D-26A6112472D0}" type="pres">
      <dgm:prSet presAssocID="{6FEC6A55-25A8-4614-9BF1-A8FB3365218D}" presName="compNode" presStyleCnt="0"/>
      <dgm:spPr/>
    </dgm:pt>
    <dgm:pt modelId="{BA774E65-E622-4F4F-8E1F-D8960C1A3D6B}" type="pres">
      <dgm:prSet presAssocID="{6FEC6A55-25A8-4614-9BF1-A8FB3365218D}" presName="iconBgRect" presStyleLbl="bgShp" presStyleIdx="3" presStyleCnt="8"/>
      <dgm:spPr/>
    </dgm:pt>
    <dgm:pt modelId="{FFB86773-5B1D-404D-A927-F026493F22F4}" type="pres">
      <dgm:prSet presAssocID="{6FEC6A55-25A8-4614-9BF1-A8FB3365218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9B745869-4EDF-4F28-8A9B-2E3B2A0EBE24}" type="pres">
      <dgm:prSet presAssocID="{6FEC6A55-25A8-4614-9BF1-A8FB3365218D}" presName="spaceRect" presStyleCnt="0"/>
      <dgm:spPr/>
    </dgm:pt>
    <dgm:pt modelId="{9FF33737-6C9F-4B48-9DFC-A1ECA22C1793}" type="pres">
      <dgm:prSet presAssocID="{6FEC6A55-25A8-4614-9BF1-A8FB3365218D}" presName="textRect" presStyleLbl="revTx" presStyleIdx="3" presStyleCnt="8">
        <dgm:presLayoutVars>
          <dgm:chMax val="1"/>
          <dgm:chPref val="1"/>
        </dgm:presLayoutVars>
      </dgm:prSet>
      <dgm:spPr/>
    </dgm:pt>
    <dgm:pt modelId="{9257C90B-9469-4CA5-8AD0-06F6158A0FBD}" type="pres">
      <dgm:prSet presAssocID="{5225DC5A-A1F9-4F99-9C96-FD5842FAB2C5}" presName="sibTrans" presStyleLbl="sibTrans2D1" presStyleIdx="0" presStyleCnt="0"/>
      <dgm:spPr/>
    </dgm:pt>
    <dgm:pt modelId="{09E97B37-811B-422D-9B18-117D4E1677BB}" type="pres">
      <dgm:prSet presAssocID="{F71B1CFC-DBE0-4F44-916E-E4688D77F194}" presName="compNode" presStyleCnt="0"/>
      <dgm:spPr/>
    </dgm:pt>
    <dgm:pt modelId="{F3958A59-B866-4AED-A21D-95C703057023}" type="pres">
      <dgm:prSet presAssocID="{F71B1CFC-DBE0-4F44-916E-E4688D77F194}" presName="iconBgRect" presStyleLbl="bgShp" presStyleIdx="4" presStyleCnt="8"/>
      <dgm:spPr/>
    </dgm:pt>
    <dgm:pt modelId="{A32895C0-149B-4C81-B1EE-EDB94383B6F1}" type="pres">
      <dgm:prSet presAssocID="{F71B1CFC-DBE0-4F44-916E-E4688D77F19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1A4EABF-33C2-4C9F-90C1-AA32A13C0D05}" type="pres">
      <dgm:prSet presAssocID="{F71B1CFC-DBE0-4F44-916E-E4688D77F194}" presName="spaceRect" presStyleCnt="0"/>
      <dgm:spPr/>
    </dgm:pt>
    <dgm:pt modelId="{7116C952-B213-490E-8E09-2F2E01AC0042}" type="pres">
      <dgm:prSet presAssocID="{F71B1CFC-DBE0-4F44-916E-E4688D77F194}" presName="textRect" presStyleLbl="revTx" presStyleIdx="4" presStyleCnt="8">
        <dgm:presLayoutVars>
          <dgm:chMax val="1"/>
          <dgm:chPref val="1"/>
        </dgm:presLayoutVars>
      </dgm:prSet>
      <dgm:spPr/>
    </dgm:pt>
    <dgm:pt modelId="{3A858269-E1E4-4E8D-AD23-4A7B80FCE11B}" type="pres">
      <dgm:prSet presAssocID="{E1B950E9-70FB-4432-8825-F23B5B8788EC}" presName="sibTrans" presStyleLbl="sibTrans2D1" presStyleIdx="0" presStyleCnt="0"/>
      <dgm:spPr/>
    </dgm:pt>
    <dgm:pt modelId="{398E0E35-AC79-4337-8722-31893D791CF9}" type="pres">
      <dgm:prSet presAssocID="{1A36D7C9-A6A8-4BA3-ABDD-6007FF7F0F84}" presName="compNode" presStyleCnt="0"/>
      <dgm:spPr/>
    </dgm:pt>
    <dgm:pt modelId="{313E952F-60E5-4C2C-928F-19906343787B}" type="pres">
      <dgm:prSet presAssocID="{1A36D7C9-A6A8-4BA3-ABDD-6007FF7F0F84}" presName="iconBgRect" presStyleLbl="bgShp" presStyleIdx="5" presStyleCnt="8"/>
      <dgm:spPr/>
    </dgm:pt>
    <dgm:pt modelId="{A2526AAA-E33C-4310-9022-3E1286FE3FBC}" type="pres">
      <dgm:prSet presAssocID="{1A36D7C9-A6A8-4BA3-ABDD-6007FF7F0F8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ocial Network"/>
        </a:ext>
      </dgm:extLst>
    </dgm:pt>
    <dgm:pt modelId="{05A9658B-7E82-4639-9643-7E2FC273A190}" type="pres">
      <dgm:prSet presAssocID="{1A36D7C9-A6A8-4BA3-ABDD-6007FF7F0F84}" presName="spaceRect" presStyleCnt="0"/>
      <dgm:spPr/>
    </dgm:pt>
    <dgm:pt modelId="{DC371305-8C9F-4B3D-A8E3-D73FAE31C310}" type="pres">
      <dgm:prSet presAssocID="{1A36D7C9-A6A8-4BA3-ABDD-6007FF7F0F84}" presName="textRect" presStyleLbl="revTx" presStyleIdx="5" presStyleCnt="8">
        <dgm:presLayoutVars>
          <dgm:chMax val="1"/>
          <dgm:chPref val="1"/>
        </dgm:presLayoutVars>
      </dgm:prSet>
      <dgm:spPr/>
    </dgm:pt>
    <dgm:pt modelId="{699ACE43-A147-48D6-95BB-3F7209B7DF65}" type="pres">
      <dgm:prSet presAssocID="{43A6E9CC-8409-4DF1-BD36-F1F6D500DF63}" presName="sibTrans" presStyleLbl="sibTrans2D1" presStyleIdx="0" presStyleCnt="0"/>
      <dgm:spPr/>
    </dgm:pt>
    <dgm:pt modelId="{BE5DEEA8-3AF2-4BDA-A96B-F786C77A49E6}" type="pres">
      <dgm:prSet presAssocID="{D6AA3586-9C2B-42E7-8FE9-555A1EBE074F}" presName="compNode" presStyleCnt="0"/>
      <dgm:spPr/>
    </dgm:pt>
    <dgm:pt modelId="{D070AC81-5CC2-4C3C-B81C-E0C5AEEBDE45}" type="pres">
      <dgm:prSet presAssocID="{D6AA3586-9C2B-42E7-8FE9-555A1EBE074F}" presName="iconBgRect" presStyleLbl="bgShp" presStyleIdx="6" presStyleCnt="8"/>
      <dgm:spPr/>
    </dgm:pt>
    <dgm:pt modelId="{B59FD568-9666-4BA2-B4FC-2891F6A05107}" type="pres">
      <dgm:prSet presAssocID="{D6AA3586-9C2B-42E7-8FE9-555A1EBE074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rain"/>
        </a:ext>
      </dgm:extLst>
    </dgm:pt>
    <dgm:pt modelId="{28732542-BE13-4ACE-983D-390C86EA653B}" type="pres">
      <dgm:prSet presAssocID="{D6AA3586-9C2B-42E7-8FE9-555A1EBE074F}" presName="spaceRect" presStyleCnt="0"/>
      <dgm:spPr/>
    </dgm:pt>
    <dgm:pt modelId="{90E4A407-94AE-459D-9581-398AE3193532}" type="pres">
      <dgm:prSet presAssocID="{D6AA3586-9C2B-42E7-8FE9-555A1EBE074F}" presName="textRect" presStyleLbl="revTx" presStyleIdx="6" presStyleCnt="8">
        <dgm:presLayoutVars>
          <dgm:chMax val="1"/>
          <dgm:chPref val="1"/>
        </dgm:presLayoutVars>
      </dgm:prSet>
      <dgm:spPr/>
    </dgm:pt>
    <dgm:pt modelId="{98FD64CF-1B4F-4B7F-9727-2641EDB2FB20}" type="pres">
      <dgm:prSet presAssocID="{C5AF8E2F-C705-4E50-AFA2-C2AE3CE749C0}" presName="sibTrans" presStyleLbl="sibTrans2D1" presStyleIdx="0" presStyleCnt="0"/>
      <dgm:spPr/>
    </dgm:pt>
    <dgm:pt modelId="{25BE45AF-ADD0-4828-87DF-3015484D3D3B}" type="pres">
      <dgm:prSet presAssocID="{893C4B3E-CC29-4177-B2A0-40EA67F8CBE8}" presName="compNode" presStyleCnt="0"/>
      <dgm:spPr/>
    </dgm:pt>
    <dgm:pt modelId="{BC893F22-8F2E-44FD-83F2-26399B710866}" type="pres">
      <dgm:prSet presAssocID="{893C4B3E-CC29-4177-B2A0-40EA67F8CBE8}" presName="iconBgRect" presStyleLbl="bgShp" presStyleIdx="7" presStyleCnt="8"/>
      <dgm:spPr/>
    </dgm:pt>
    <dgm:pt modelId="{7595074A-9720-4EC9-A147-699FACC0D8F6}" type="pres">
      <dgm:prSet presAssocID="{893C4B3E-CC29-4177-B2A0-40EA67F8CBE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Ambulance"/>
        </a:ext>
      </dgm:extLst>
    </dgm:pt>
    <dgm:pt modelId="{3D6EF0E2-12D6-49FD-9AD2-70D53C952009}" type="pres">
      <dgm:prSet presAssocID="{893C4B3E-CC29-4177-B2A0-40EA67F8CBE8}" presName="spaceRect" presStyleCnt="0"/>
      <dgm:spPr/>
    </dgm:pt>
    <dgm:pt modelId="{508F9ED6-3D6B-41D2-A426-6446FB1E3B60}" type="pres">
      <dgm:prSet presAssocID="{893C4B3E-CC29-4177-B2A0-40EA67F8CBE8}" presName="textRect" presStyleLbl="revTx" presStyleIdx="7" presStyleCnt="8">
        <dgm:presLayoutVars>
          <dgm:chMax val="1"/>
          <dgm:chPref val="1"/>
        </dgm:presLayoutVars>
      </dgm:prSet>
      <dgm:spPr/>
    </dgm:pt>
  </dgm:ptLst>
  <dgm:cxnLst>
    <dgm:cxn modelId="{08948D00-98AC-49CC-AEEE-9E436C481D8D}" srcId="{66B61D49-B3CD-441D-8E26-55DD101C8315}" destId="{67667B2B-B5AF-4BFF-8E3C-64F422F0454D}" srcOrd="0" destOrd="0" parTransId="{DF613D2E-1C3C-401F-AD53-5B6966395646}" sibTransId="{3154E728-B326-40F2-92BC-B409207EE78E}"/>
    <dgm:cxn modelId="{2FBD3101-92F4-453D-8405-DFA100F2F9AA}" type="presOf" srcId="{C5AF8E2F-C705-4E50-AFA2-C2AE3CE749C0}" destId="{98FD64CF-1B4F-4B7F-9727-2641EDB2FB20}" srcOrd="0" destOrd="0" presId="urn:microsoft.com/office/officeart/2018/2/layout/IconCircleList"/>
    <dgm:cxn modelId="{FB05FF16-0BF0-4663-8FFF-5298A7F932BA}" type="presOf" srcId="{66B61D49-B3CD-441D-8E26-55DD101C8315}" destId="{99E496BD-91EE-4B01-9843-D247BFB9AEB1}" srcOrd="0" destOrd="0" presId="urn:microsoft.com/office/officeart/2018/2/layout/IconCircleList"/>
    <dgm:cxn modelId="{B781AA1B-2EDF-4510-97B8-7B6F4D59C2D7}" type="presOf" srcId="{43A6E9CC-8409-4DF1-BD36-F1F6D500DF63}" destId="{699ACE43-A147-48D6-95BB-3F7209B7DF65}" srcOrd="0" destOrd="0" presId="urn:microsoft.com/office/officeart/2018/2/layout/IconCircleList"/>
    <dgm:cxn modelId="{E0A7DB1F-4708-4356-9DA0-4F470407D6E2}" type="presOf" srcId="{6FEC6A55-25A8-4614-9BF1-A8FB3365218D}" destId="{9FF33737-6C9F-4B48-9DFC-A1ECA22C1793}" srcOrd="0" destOrd="0" presId="urn:microsoft.com/office/officeart/2018/2/layout/IconCircleList"/>
    <dgm:cxn modelId="{76A26E41-9F4A-4B66-8CB0-CCD384888C9F}" type="presOf" srcId="{5FE0EF46-663D-4DBD-B710-072D3F4A9EB2}" destId="{438ED4A9-1C32-42C7-A9C4-561BA804F4DF}" srcOrd="0" destOrd="0" presId="urn:microsoft.com/office/officeart/2018/2/layout/IconCircleList"/>
    <dgm:cxn modelId="{B5FFCB66-A346-4302-90F3-FD6BB5146CC9}" srcId="{66B61D49-B3CD-441D-8E26-55DD101C8315}" destId="{6FEC6A55-25A8-4614-9BF1-A8FB3365218D}" srcOrd="3" destOrd="0" parTransId="{E225CEAC-9847-4FD7-B031-26D14638D78B}" sibTransId="{5225DC5A-A1F9-4F99-9C96-FD5842FAB2C5}"/>
    <dgm:cxn modelId="{F700EF4A-1FCF-4FCB-BB8D-BAECED7798D5}" type="presOf" srcId="{D91BA416-358D-47D8-9AF5-C10DD93B9626}" destId="{E09242F9-D799-4FD6-B6CD-E21DE958B371}" srcOrd="0" destOrd="0" presId="urn:microsoft.com/office/officeart/2018/2/layout/IconCircleList"/>
    <dgm:cxn modelId="{455D0A4D-491C-4D47-9CC5-F40819B71507}" type="presOf" srcId="{D6AA3586-9C2B-42E7-8FE9-555A1EBE074F}" destId="{90E4A407-94AE-459D-9581-398AE3193532}" srcOrd="0" destOrd="0" presId="urn:microsoft.com/office/officeart/2018/2/layout/IconCircleList"/>
    <dgm:cxn modelId="{C1CA5F4F-09EB-4D94-BCC0-0600FE001244}" srcId="{66B61D49-B3CD-441D-8E26-55DD101C8315}" destId="{1A36D7C9-A6A8-4BA3-ABDD-6007FF7F0F84}" srcOrd="5" destOrd="0" parTransId="{0B57B657-B703-4B0A-82BA-EA80C0212C07}" sibTransId="{43A6E9CC-8409-4DF1-BD36-F1F6D500DF63}"/>
    <dgm:cxn modelId="{ACB04C53-F427-43F6-AFAF-8C95BA447832}" type="presOf" srcId="{311669F2-C4E0-4C58-9E0E-ED0B49635A1A}" destId="{A1A20079-72BC-42BD-9C56-9F7D00F2EED8}" srcOrd="0" destOrd="0" presId="urn:microsoft.com/office/officeart/2018/2/layout/IconCircleList"/>
    <dgm:cxn modelId="{AAE59D55-C5D8-44B1-A328-39B4BA76E32F}" type="presOf" srcId="{67667B2B-B5AF-4BFF-8E3C-64F422F0454D}" destId="{240212EF-98A8-434E-BDDC-EE2C382728BB}" srcOrd="0" destOrd="0" presId="urn:microsoft.com/office/officeart/2018/2/layout/IconCircleList"/>
    <dgm:cxn modelId="{8F3BAC79-5DC5-4E4F-BD5E-097ACDB306E3}" srcId="{66B61D49-B3CD-441D-8E26-55DD101C8315}" destId="{D91BA416-358D-47D8-9AF5-C10DD93B9626}" srcOrd="1" destOrd="0" parTransId="{D16CF7C8-95A6-417B-981F-2354CE3CEE5D}" sibTransId="{867C8C45-D41F-48E0-AB0A-073C229B62B5}"/>
    <dgm:cxn modelId="{3B95297D-FE7B-4087-9150-BBDE73186EBC}" type="presOf" srcId="{867C8C45-D41F-48E0-AB0A-073C229B62B5}" destId="{9ACF3141-F7C3-472E-AFC9-742F41CBE074}" srcOrd="0" destOrd="0" presId="urn:microsoft.com/office/officeart/2018/2/layout/IconCircleList"/>
    <dgm:cxn modelId="{D2C2B47F-6035-46D7-AFAA-74F0881DCADD}" srcId="{66B61D49-B3CD-441D-8E26-55DD101C8315}" destId="{311669F2-C4E0-4C58-9E0E-ED0B49635A1A}" srcOrd="2" destOrd="0" parTransId="{C173A627-36DF-44FA-910B-697018E4000B}" sibTransId="{5FE0EF46-663D-4DBD-B710-072D3F4A9EB2}"/>
    <dgm:cxn modelId="{A531C2A6-75A0-4C07-8366-886AED70601B}" type="presOf" srcId="{1A36D7C9-A6A8-4BA3-ABDD-6007FF7F0F84}" destId="{DC371305-8C9F-4B3D-A8E3-D73FAE31C310}" srcOrd="0" destOrd="0" presId="urn:microsoft.com/office/officeart/2018/2/layout/IconCircleList"/>
    <dgm:cxn modelId="{7D3C7CA8-66FF-4EF5-80DC-0E9D765B98A8}" type="presOf" srcId="{893C4B3E-CC29-4177-B2A0-40EA67F8CBE8}" destId="{508F9ED6-3D6B-41D2-A426-6446FB1E3B60}" srcOrd="0" destOrd="0" presId="urn:microsoft.com/office/officeart/2018/2/layout/IconCircleList"/>
    <dgm:cxn modelId="{747A11B6-8E77-420E-8F7B-AAFBCD9F8B6A}" type="presOf" srcId="{3154E728-B326-40F2-92BC-B409207EE78E}" destId="{709E932D-23CA-4CEC-9B12-8D65947F4D98}" srcOrd="0" destOrd="0" presId="urn:microsoft.com/office/officeart/2018/2/layout/IconCircleList"/>
    <dgm:cxn modelId="{6BB42DBC-D637-4F37-A2DC-417EF80746A0}" type="presOf" srcId="{F71B1CFC-DBE0-4F44-916E-E4688D77F194}" destId="{7116C952-B213-490E-8E09-2F2E01AC0042}" srcOrd="0" destOrd="0" presId="urn:microsoft.com/office/officeart/2018/2/layout/IconCircleList"/>
    <dgm:cxn modelId="{B782FADA-D9C7-4E4A-AE57-A50F5F557AA5}" srcId="{66B61D49-B3CD-441D-8E26-55DD101C8315}" destId="{893C4B3E-CC29-4177-B2A0-40EA67F8CBE8}" srcOrd="7" destOrd="0" parTransId="{FA56D15B-7257-4785-A4D7-29F4FFF75666}" sibTransId="{48951D98-394F-4426-90C7-FEB3784B8F50}"/>
    <dgm:cxn modelId="{2D8D8FE8-CE30-4DB8-AB0C-D0DEF3A28913}" type="presOf" srcId="{E1B950E9-70FB-4432-8825-F23B5B8788EC}" destId="{3A858269-E1E4-4E8D-AD23-4A7B80FCE11B}" srcOrd="0" destOrd="0" presId="urn:microsoft.com/office/officeart/2018/2/layout/IconCircleList"/>
    <dgm:cxn modelId="{57EA2BEA-6D84-4FD6-8027-623EA9F61D18}" srcId="{66B61D49-B3CD-441D-8E26-55DD101C8315}" destId="{D6AA3586-9C2B-42E7-8FE9-555A1EBE074F}" srcOrd="6" destOrd="0" parTransId="{5B6DCDE7-F501-4990-979F-B8F244EBB23C}" sibTransId="{C5AF8E2F-C705-4E50-AFA2-C2AE3CE749C0}"/>
    <dgm:cxn modelId="{9FD3B5EC-F65A-43A0-92A4-0FB78D27C88A}" srcId="{66B61D49-B3CD-441D-8E26-55DD101C8315}" destId="{F71B1CFC-DBE0-4F44-916E-E4688D77F194}" srcOrd="4" destOrd="0" parTransId="{FD7CF235-2FC9-42B7-BF59-FCA8F49696FD}" sibTransId="{E1B950E9-70FB-4432-8825-F23B5B8788EC}"/>
    <dgm:cxn modelId="{D64AE4F4-3EBA-447B-8F25-E3BE4798625E}" type="presOf" srcId="{5225DC5A-A1F9-4F99-9C96-FD5842FAB2C5}" destId="{9257C90B-9469-4CA5-8AD0-06F6158A0FBD}" srcOrd="0" destOrd="0" presId="urn:microsoft.com/office/officeart/2018/2/layout/IconCircleList"/>
    <dgm:cxn modelId="{73E307B1-3B19-44F2-B317-79212971025F}" type="presParOf" srcId="{99E496BD-91EE-4B01-9843-D247BFB9AEB1}" destId="{4F912016-86F9-429A-9C2E-C8B2AFE05834}" srcOrd="0" destOrd="0" presId="urn:microsoft.com/office/officeart/2018/2/layout/IconCircleList"/>
    <dgm:cxn modelId="{168F1BAD-C2E0-4408-A4FF-877FAB4CC92F}" type="presParOf" srcId="{4F912016-86F9-429A-9C2E-C8B2AFE05834}" destId="{D1548516-6708-4335-833A-C6FD9B13BF1C}" srcOrd="0" destOrd="0" presId="urn:microsoft.com/office/officeart/2018/2/layout/IconCircleList"/>
    <dgm:cxn modelId="{CB9F0F7F-FCD9-4BC1-BB06-AFABDEA650DD}" type="presParOf" srcId="{D1548516-6708-4335-833A-C6FD9B13BF1C}" destId="{013ADF50-967D-4622-96F5-9DBF5399A43C}" srcOrd="0" destOrd="0" presId="urn:microsoft.com/office/officeart/2018/2/layout/IconCircleList"/>
    <dgm:cxn modelId="{F6310D01-5B9E-4B55-AE49-DF3F53E5B807}" type="presParOf" srcId="{D1548516-6708-4335-833A-C6FD9B13BF1C}" destId="{BCD572B7-051F-4131-A2B4-3AEBC9BA150B}" srcOrd="1" destOrd="0" presId="urn:microsoft.com/office/officeart/2018/2/layout/IconCircleList"/>
    <dgm:cxn modelId="{73E86C0C-8BB5-49D6-A05B-1BBA9D762F1A}" type="presParOf" srcId="{D1548516-6708-4335-833A-C6FD9B13BF1C}" destId="{88B5C99F-D56C-4C28-9470-E417A38A705E}" srcOrd="2" destOrd="0" presId="urn:microsoft.com/office/officeart/2018/2/layout/IconCircleList"/>
    <dgm:cxn modelId="{12D22DEE-FCBB-4CE8-9869-C735C7C0D2E4}" type="presParOf" srcId="{D1548516-6708-4335-833A-C6FD9B13BF1C}" destId="{240212EF-98A8-434E-BDDC-EE2C382728BB}" srcOrd="3" destOrd="0" presId="urn:microsoft.com/office/officeart/2018/2/layout/IconCircleList"/>
    <dgm:cxn modelId="{ADE3DF4A-19B8-43DB-BEF2-5E6DF7D2DA21}" type="presParOf" srcId="{4F912016-86F9-429A-9C2E-C8B2AFE05834}" destId="{709E932D-23CA-4CEC-9B12-8D65947F4D98}" srcOrd="1" destOrd="0" presId="urn:microsoft.com/office/officeart/2018/2/layout/IconCircleList"/>
    <dgm:cxn modelId="{FB78818C-6E49-42E7-A9D7-E54ECE95245A}" type="presParOf" srcId="{4F912016-86F9-429A-9C2E-C8B2AFE05834}" destId="{EC037B86-C8B3-4FF3-8285-886413BBF57D}" srcOrd="2" destOrd="0" presId="urn:microsoft.com/office/officeart/2018/2/layout/IconCircleList"/>
    <dgm:cxn modelId="{5F5B3F59-EB9E-4ACB-AD86-9475D4B64826}" type="presParOf" srcId="{EC037B86-C8B3-4FF3-8285-886413BBF57D}" destId="{96C0F2FC-A2B2-4D7B-AFD7-880CC978CF26}" srcOrd="0" destOrd="0" presId="urn:microsoft.com/office/officeart/2018/2/layout/IconCircleList"/>
    <dgm:cxn modelId="{0081BD9D-6809-4CEE-ADA9-921EFE837CDF}" type="presParOf" srcId="{EC037B86-C8B3-4FF3-8285-886413BBF57D}" destId="{30FF062D-FC65-479C-ABB5-C51340C1C32F}" srcOrd="1" destOrd="0" presId="urn:microsoft.com/office/officeart/2018/2/layout/IconCircleList"/>
    <dgm:cxn modelId="{B38605A7-204A-4867-A21F-9D62D0C3C434}" type="presParOf" srcId="{EC037B86-C8B3-4FF3-8285-886413BBF57D}" destId="{BB25F6C2-7DA1-461F-A4EC-D44EBD605D2C}" srcOrd="2" destOrd="0" presId="urn:microsoft.com/office/officeart/2018/2/layout/IconCircleList"/>
    <dgm:cxn modelId="{2B127979-7718-4C17-95AF-E6D54152AFAE}" type="presParOf" srcId="{EC037B86-C8B3-4FF3-8285-886413BBF57D}" destId="{E09242F9-D799-4FD6-B6CD-E21DE958B371}" srcOrd="3" destOrd="0" presId="urn:microsoft.com/office/officeart/2018/2/layout/IconCircleList"/>
    <dgm:cxn modelId="{74DFCA01-56D7-4ED5-90C6-1B01B5E9B839}" type="presParOf" srcId="{4F912016-86F9-429A-9C2E-C8B2AFE05834}" destId="{9ACF3141-F7C3-472E-AFC9-742F41CBE074}" srcOrd="3" destOrd="0" presId="urn:microsoft.com/office/officeart/2018/2/layout/IconCircleList"/>
    <dgm:cxn modelId="{95DB74BF-7A78-4F4D-8422-45A8D2E28221}" type="presParOf" srcId="{4F912016-86F9-429A-9C2E-C8B2AFE05834}" destId="{BB1E8A0F-E659-424A-B19F-36D3307276D1}" srcOrd="4" destOrd="0" presId="urn:microsoft.com/office/officeart/2018/2/layout/IconCircleList"/>
    <dgm:cxn modelId="{68E1771A-1A1F-4511-BA54-FF66FA22D5B4}" type="presParOf" srcId="{BB1E8A0F-E659-424A-B19F-36D3307276D1}" destId="{A9C148A1-F51F-459E-BFDB-F7B736029BF7}" srcOrd="0" destOrd="0" presId="urn:microsoft.com/office/officeart/2018/2/layout/IconCircleList"/>
    <dgm:cxn modelId="{259EEC5F-8C76-43ED-9E94-7E74E43DFAE0}" type="presParOf" srcId="{BB1E8A0F-E659-424A-B19F-36D3307276D1}" destId="{113FA323-B179-4481-B7FD-1D69F03D7C4E}" srcOrd="1" destOrd="0" presId="urn:microsoft.com/office/officeart/2018/2/layout/IconCircleList"/>
    <dgm:cxn modelId="{97800ECF-32C4-456D-AD61-B5473970CDAC}" type="presParOf" srcId="{BB1E8A0F-E659-424A-B19F-36D3307276D1}" destId="{8581892A-1F5A-4EE2-8900-C7B64C86525A}" srcOrd="2" destOrd="0" presId="urn:microsoft.com/office/officeart/2018/2/layout/IconCircleList"/>
    <dgm:cxn modelId="{2E5CD6AD-5F92-4228-B231-08872C977F0E}" type="presParOf" srcId="{BB1E8A0F-E659-424A-B19F-36D3307276D1}" destId="{A1A20079-72BC-42BD-9C56-9F7D00F2EED8}" srcOrd="3" destOrd="0" presId="urn:microsoft.com/office/officeart/2018/2/layout/IconCircleList"/>
    <dgm:cxn modelId="{7531BED6-C011-4277-8B57-2B2DEFC595A9}" type="presParOf" srcId="{4F912016-86F9-429A-9C2E-C8B2AFE05834}" destId="{438ED4A9-1C32-42C7-A9C4-561BA804F4DF}" srcOrd="5" destOrd="0" presId="urn:microsoft.com/office/officeart/2018/2/layout/IconCircleList"/>
    <dgm:cxn modelId="{A04FEE06-94A6-4482-B3F9-5F3024F15E41}" type="presParOf" srcId="{4F912016-86F9-429A-9C2E-C8B2AFE05834}" destId="{1BD945F3-D3A2-4DE3-837D-26A6112472D0}" srcOrd="6" destOrd="0" presId="urn:microsoft.com/office/officeart/2018/2/layout/IconCircleList"/>
    <dgm:cxn modelId="{1F4F2ACC-185D-441F-9423-DCBD3B985DB9}" type="presParOf" srcId="{1BD945F3-D3A2-4DE3-837D-26A6112472D0}" destId="{BA774E65-E622-4F4F-8E1F-D8960C1A3D6B}" srcOrd="0" destOrd="0" presId="urn:microsoft.com/office/officeart/2018/2/layout/IconCircleList"/>
    <dgm:cxn modelId="{B82D1A7C-1D7F-4D9D-96B0-257FF3A99DEA}" type="presParOf" srcId="{1BD945F3-D3A2-4DE3-837D-26A6112472D0}" destId="{FFB86773-5B1D-404D-A927-F026493F22F4}" srcOrd="1" destOrd="0" presId="urn:microsoft.com/office/officeart/2018/2/layout/IconCircleList"/>
    <dgm:cxn modelId="{8033DCFD-42AD-4C11-BDA8-D549061C6FFF}" type="presParOf" srcId="{1BD945F3-D3A2-4DE3-837D-26A6112472D0}" destId="{9B745869-4EDF-4F28-8A9B-2E3B2A0EBE24}" srcOrd="2" destOrd="0" presId="urn:microsoft.com/office/officeart/2018/2/layout/IconCircleList"/>
    <dgm:cxn modelId="{12872476-43C9-4DDD-950D-53218102BDB4}" type="presParOf" srcId="{1BD945F3-D3A2-4DE3-837D-26A6112472D0}" destId="{9FF33737-6C9F-4B48-9DFC-A1ECA22C1793}" srcOrd="3" destOrd="0" presId="urn:microsoft.com/office/officeart/2018/2/layout/IconCircleList"/>
    <dgm:cxn modelId="{ABA0DF80-7215-455C-80FF-550817450933}" type="presParOf" srcId="{4F912016-86F9-429A-9C2E-C8B2AFE05834}" destId="{9257C90B-9469-4CA5-8AD0-06F6158A0FBD}" srcOrd="7" destOrd="0" presId="urn:microsoft.com/office/officeart/2018/2/layout/IconCircleList"/>
    <dgm:cxn modelId="{80AD48A7-4B9E-4640-882D-597109D2C848}" type="presParOf" srcId="{4F912016-86F9-429A-9C2E-C8B2AFE05834}" destId="{09E97B37-811B-422D-9B18-117D4E1677BB}" srcOrd="8" destOrd="0" presId="urn:microsoft.com/office/officeart/2018/2/layout/IconCircleList"/>
    <dgm:cxn modelId="{EF4BF7DA-C42B-4923-9CA3-D7AD804FA53D}" type="presParOf" srcId="{09E97B37-811B-422D-9B18-117D4E1677BB}" destId="{F3958A59-B866-4AED-A21D-95C703057023}" srcOrd="0" destOrd="0" presId="urn:microsoft.com/office/officeart/2018/2/layout/IconCircleList"/>
    <dgm:cxn modelId="{4A9C71EB-845E-48A8-B481-2E8EC1E7ED79}" type="presParOf" srcId="{09E97B37-811B-422D-9B18-117D4E1677BB}" destId="{A32895C0-149B-4C81-B1EE-EDB94383B6F1}" srcOrd="1" destOrd="0" presId="urn:microsoft.com/office/officeart/2018/2/layout/IconCircleList"/>
    <dgm:cxn modelId="{66985235-C431-4B4E-8DC3-A09F7D69F947}" type="presParOf" srcId="{09E97B37-811B-422D-9B18-117D4E1677BB}" destId="{61A4EABF-33C2-4C9F-90C1-AA32A13C0D05}" srcOrd="2" destOrd="0" presId="urn:microsoft.com/office/officeart/2018/2/layout/IconCircleList"/>
    <dgm:cxn modelId="{2C9024C1-8570-4DC5-B86B-96FE9C29B7D2}" type="presParOf" srcId="{09E97B37-811B-422D-9B18-117D4E1677BB}" destId="{7116C952-B213-490E-8E09-2F2E01AC0042}" srcOrd="3" destOrd="0" presId="urn:microsoft.com/office/officeart/2018/2/layout/IconCircleList"/>
    <dgm:cxn modelId="{15F9480B-E735-4455-B676-E4E54ED90BC1}" type="presParOf" srcId="{4F912016-86F9-429A-9C2E-C8B2AFE05834}" destId="{3A858269-E1E4-4E8D-AD23-4A7B80FCE11B}" srcOrd="9" destOrd="0" presId="urn:microsoft.com/office/officeart/2018/2/layout/IconCircleList"/>
    <dgm:cxn modelId="{31ABAEB2-57FB-4DE2-A063-293D2931FA2C}" type="presParOf" srcId="{4F912016-86F9-429A-9C2E-C8B2AFE05834}" destId="{398E0E35-AC79-4337-8722-31893D791CF9}" srcOrd="10" destOrd="0" presId="urn:microsoft.com/office/officeart/2018/2/layout/IconCircleList"/>
    <dgm:cxn modelId="{F40BF4BA-E998-48EC-89B2-110952B0CE77}" type="presParOf" srcId="{398E0E35-AC79-4337-8722-31893D791CF9}" destId="{313E952F-60E5-4C2C-928F-19906343787B}" srcOrd="0" destOrd="0" presId="urn:microsoft.com/office/officeart/2018/2/layout/IconCircleList"/>
    <dgm:cxn modelId="{90C46A2F-826F-4FD4-B7F8-4F5AE7287C1D}" type="presParOf" srcId="{398E0E35-AC79-4337-8722-31893D791CF9}" destId="{A2526AAA-E33C-4310-9022-3E1286FE3FBC}" srcOrd="1" destOrd="0" presId="urn:microsoft.com/office/officeart/2018/2/layout/IconCircleList"/>
    <dgm:cxn modelId="{96BF06AB-F5FD-4096-8CDF-7F255134AD28}" type="presParOf" srcId="{398E0E35-AC79-4337-8722-31893D791CF9}" destId="{05A9658B-7E82-4639-9643-7E2FC273A190}" srcOrd="2" destOrd="0" presId="urn:microsoft.com/office/officeart/2018/2/layout/IconCircleList"/>
    <dgm:cxn modelId="{03A2728B-B179-4254-98D5-047E86C663E4}" type="presParOf" srcId="{398E0E35-AC79-4337-8722-31893D791CF9}" destId="{DC371305-8C9F-4B3D-A8E3-D73FAE31C310}" srcOrd="3" destOrd="0" presId="urn:microsoft.com/office/officeart/2018/2/layout/IconCircleList"/>
    <dgm:cxn modelId="{227AE911-83E7-423B-9E31-8E0BA5D4BEE0}" type="presParOf" srcId="{4F912016-86F9-429A-9C2E-C8B2AFE05834}" destId="{699ACE43-A147-48D6-95BB-3F7209B7DF65}" srcOrd="11" destOrd="0" presId="urn:microsoft.com/office/officeart/2018/2/layout/IconCircleList"/>
    <dgm:cxn modelId="{C2ADC8F0-BEF6-4223-9C89-BB1BD6EA36D6}" type="presParOf" srcId="{4F912016-86F9-429A-9C2E-C8B2AFE05834}" destId="{BE5DEEA8-3AF2-4BDA-A96B-F786C77A49E6}" srcOrd="12" destOrd="0" presId="urn:microsoft.com/office/officeart/2018/2/layout/IconCircleList"/>
    <dgm:cxn modelId="{3DA6DFCE-03F2-46FF-AD3F-F506960A56CF}" type="presParOf" srcId="{BE5DEEA8-3AF2-4BDA-A96B-F786C77A49E6}" destId="{D070AC81-5CC2-4C3C-B81C-E0C5AEEBDE45}" srcOrd="0" destOrd="0" presId="urn:microsoft.com/office/officeart/2018/2/layout/IconCircleList"/>
    <dgm:cxn modelId="{C7DD4B7E-A67B-43F6-861A-1941CF686564}" type="presParOf" srcId="{BE5DEEA8-3AF2-4BDA-A96B-F786C77A49E6}" destId="{B59FD568-9666-4BA2-B4FC-2891F6A05107}" srcOrd="1" destOrd="0" presId="urn:microsoft.com/office/officeart/2018/2/layout/IconCircleList"/>
    <dgm:cxn modelId="{AC3B6571-28CF-4AC4-A218-DC82B1ACC915}" type="presParOf" srcId="{BE5DEEA8-3AF2-4BDA-A96B-F786C77A49E6}" destId="{28732542-BE13-4ACE-983D-390C86EA653B}" srcOrd="2" destOrd="0" presId="urn:microsoft.com/office/officeart/2018/2/layout/IconCircleList"/>
    <dgm:cxn modelId="{C624AABD-7602-44CD-8382-2C3E2AC0351E}" type="presParOf" srcId="{BE5DEEA8-3AF2-4BDA-A96B-F786C77A49E6}" destId="{90E4A407-94AE-459D-9581-398AE3193532}" srcOrd="3" destOrd="0" presId="urn:microsoft.com/office/officeart/2018/2/layout/IconCircleList"/>
    <dgm:cxn modelId="{D038CF6F-98AF-4183-9D0D-0ED99E0627D4}" type="presParOf" srcId="{4F912016-86F9-429A-9C2E-C8B2AFE05834}" destId="{98FD64CF-1B4F-4B7F-9727-2641EDB2FB20}" srcOrd="13" destOrd="0" presId="urn:microsoft.com/office/officeart/2018/2/layout/IconCircleList"/>
    <dgm:cxn modelId="{A1B81AB4-3A5C-4594-9758-4E069CF0D768}" type="presParOf" srcId="{4F912016-86F9-429A-9C2E-C8B2AFE05834}" destId="{25BE45AF-ADD0-4828-87DF-3015484D3D3B}" srcOrd="14" destOrd="0" presId="urn:microsoft.com/office/officeart/2018/2/layout/IconCircleList"/>
    <dgm:cxn modelId="{B9834078-8210-4C99-B65A-3630FA5DC0AC}" type="presParOf" srcId="{25BE45AF-ADD0-4828-87DF-3015484D3D3B}" destId="{BC893F22-8F2E-44FD-83F2-26399B710866}" srcOrd="0" destOrd="0" presId="urn:microsoft.com/office/officeart/2018/2/layout/IconCircleList"/>
    <dgm:cxn modelId="{3DE55190-A54B-471A-B295-1E257E459D7F}" type="presParOf" srcId="{25BE45AF-ADD0-4828-87DF-3015484D3D3B}" destId="{7595074A-9720-4EC9-A147-699FACC0D8F6}" srcOrd="1" destOrd="0" presId="urn:microsoft.com/office/officeart/2018/2/layout/IconCircleList"/>
    <dgm:cxn modelId="{7DEDAA20-6F75-453D-ACF9-A94D96361E8F}" type="presParOf" srcId="{25BE45AF-ADD0-4828-87DF-3015484D3D3B}" destId="{3D6EF0E2-12D6-49FD-9AD2-70D53C952009}" srcOrd="2" destOrd="0" presId="urn:microsoft.com/office/officeart/2018/2/layout/IconCircleList"/>
    <dgm:cxn modelId="{B730986F-3246-4EE2-AF36-F97EA0D1FBC5}" type="presParOf" srcId="{25BE45AF-ADD0-4828-87DF-3015484D3D3B}" destId="{508F9ED6-3D6B-41D2-A426-6446FB1E3B6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9A7A8-0B8E-419F-B1EC-7A45651D8BB1}">
      <dsp:nvSpPr>
        <dsp:cNvPr id="0" name=""/>
        <dsp:cNvSpPr/>
      </dsp:nvSpPr>
      <dsp:spPr>
        <a:xfrm>
          <a:off x="0" y="94868"/>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Poor</a:t>
          </a:r>
          <a:r>
            <a:rPr lang="en-GB" sz="1700" kern="1200"/>
            <a:t> </a:t>
          </a:r>
          <a:r>
            <a:rPr lang="en-GB" sz="1700" b="1" kern="1200"/>
            <a:t>communication</a:t>
          </a:r>
          <a:endParaRPr lang="en-US" sz="1700" b="1" kern="1200"/>
        </a:p>
      </dsp:txBody>
      <dsp:txXfrm>
        <a:off x="23303" y="118171"/>
        <a:ext cx="4867582" cy="430754"/>
      </dsp:txXfrm>
    </dsp:sp>
    <dsp:sp modelId="{B0276C55-7511-42B7-9B2A-43966D0B3194}">
      <dsp:nvSpPr>
        <dsp:cNvPr id="0" name=""/>
        <dsp:cNvSpPr/>
      </dsp:nvSpPr>
      <dsp:spPr>
        <a:xfrm>
          <a:off x="0" y="621189"/>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u="none" kern="1200"/>
            <a:t>Poor information sharing</a:t>
          </a:r>
          <a:endParaRPr lang="en-US" sz="1700" kern="1200"/>
        </a:p>
      </dsp:txBody>
      <dsp:txXfrm>
        <a:off x="23303" y="644492"/>
        <a:ext cx="4867582" cy="430754"/>
      </dsp:txXfrm>
    </dsp:sp>
    <dsp:sp modelId="{5FFF342B-E2EF-4986-B03C-2D43C98267E2}">
      <dsp:nvSpPr>
        <dsp:cNvPr id="0" name=""/>
        <dsp:cNvSpPr/>
      </dsp:nvSpPr>
      <dsp:spPr>
        <a:xfrm>
          <a:off x="0" y="1147509"/>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People’s attitude</a:t>
          </a:r>
          <a:endParaRPr lang="en-US" sz="1700" kern="1200"/>
        </a:p>
      </dsp:txBody>
      <dsp:txXfrm>
        <a:off x="23303" y="1170812"/>
        <a:ext cx="4867582" cy="430754"/>
      </dsp:txXfrm>
    </dsp:sp>
    <dsp:sp modelId="{37AECA27-071C-4D05-B71B-96D13EF533FF}">
      <dsp:nvSpPr>
        <dsp:cNvPr id="0" name=""/>
        <dsp:cNvSpPr/>
      </dsp:nvSpPr>
      <dsp:spPr>
        <a:xfrm>
          <a:off x="0" y="1673829"/>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Physical health</a:t>
          </a:r>
          <a:endParaRPr lang="en-US" sz="1700" kern="1200"/>
        </a:p>
      </dsp:txBody>
      <dsp:txXfrm>
        <a:off x="23303" y="1697132"/>
        <a:ext cx="4867582" cy="430754"/>
      </dsp:txXfrm>
    </dsp:sp>
    <dsp:sp modelId="{962F9A14-E51C-426E-A737-DD92D7D2194E}">
      <dsp:nvSpPr>
        <dsp:cNvPr id="0" name=""/>
        <dsp:cNvSpPr/>
      </dsp:nvSpPr>
      <dsp:spPr>
        <a:xfrm>
          <a:off x="0" y="2200149"/>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Unmet needs</a:t>
          </a:r>
          <a:endParaRPr lang="en-US" sz="1700" b="1" kern="1200"/>
        </a:p>
      </dsp:txBody>
      <dsp:txXfrm>
        <a:off x="23303" y="2223452"/>
        <a:ext cx="4867582" cy="430754"/>
      </dsp:txXfrm>
    </dsp:sp>
    <dsp:sp modelId="{79219CF5-6DD9-4D46-A778-8F1B638AE372}">
      <dsp:nvSpPr>
        <dsp:cNvPr id="0" name=""/>
        <dsp:cNvSpPr/>
      </dsp:nvSpPr>
      <dsp:spPr>
        <a:xfrm>
          <a:off x="0" y="2726468"/>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Lack of resources</a:t>
          </a:r>
          <a:endParaRPr lang="en-GB" sz="1700" kern="1200"/>
        </a:p>
      </dsp:txBody>
      <dsp:txXfrm>
        <a:off x="23303" y="2749771"/>
        <a:ext cx="4867582" cy="430754"/>
      </dsp:txXfrm>
    </dsp:sp>
    <dsp:sp modelId="{3BA7AAC7-BC51-45E5-9EDD-8FBF59F71E01}">
      <dsp:nvSpPr>
        <dsp:cNvPr id="0" name=""/>
        <dsp:cNvSpPr/>
      </dsp:nvSpPr>
      <dsp:spPr>
        <a:xfrm>
          <a:off x="0" y="3252789"/>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 </a:t>
          </a:r>
          <a:r>
            <a:rPr lang="en-GB" sz="1700" b="1" kern="1200" dirty="0"/>
            <a:t>Religious and cultural differences</a:t>
          </a:r>
        </a:p>
      </dsp:txBody>
      <dsp:txXfrm>
        <a:off x="23303" y="3276092"/>
        <a:ext cx="4867582" cy="430754"/>
      </dsp:txXfrm>
    </dsp:sp>
    <dsp:sp modelId="{258BA65D-4CEC-4C03-8F0B-B9611C3AA5E6}">
      <dsp:nvSpPr>
        <dsp:cNvPr id="0" name=""/>
        <dsp:cNvSpPr/>
      </dsp:nvSpPr>
      <dsp:spPr>
        <a:xfrm>
          <a:off x="0" y="3779109"/>
          <a:ext cx="4914188" cy="477360"/>
        </a:xfrm>
        <a:prstGeom prst="roundRect">
          <a:avLst/>
        </a:prstGeom>
        <a:solidFill>
          <a:srgbClr val="2C56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Environmental factors</a:t>
          </a:r>
        </a:p>
      </dsp:txBody>
      <dsp:txXfrm>
        <a:off x="23303" y="3802412"/>
        <a:ext cx="4867582" cy="43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86FF-E888-4C1D-B7B9-6AD46571F458}">
      <dsp:nvSpPr>
        <dsp:cNvPr id="0" name=""/>
        <dsp:cNvSpPr/>
      </dsp:nvSpPr>
      <dsp:spPr>
        <a:xfrm>
          <a:off x="4256" y="1479553"/>
          <a:ext cx="653538" cy="653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9C1EE-5944-48E7-AF61-34A8562714C1}">
      <dsp:nvSpPr>
        <dsp:cNvPr id="0" name=""/>
        <dsp:cNvSpPr/>
      </dsp:nvSpPr>
      <dsp:spPr>
        <a:xfrm>
          <a:off x="141499" y="1616794"/>
          <a:ext cx="379052" cy="379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2A62A7-5BE5-43A6-9172-D75D618811A6}">
      <dsp:nvSpPr>
        <dsp:cNvPr id="0" name=""/>
        <dsp:cNvSpPr/>
      </dsp:nvSpPr>
      <dsp:spPr>
        <a:xfrm>
          <a:off x="797838" y="1479553"/>
          <a:ext cx="1540483" cy="65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Calm yourself first – remember to breathe</a:t>
          </a:r>
        </a:p>
      </dsp:txBody>
      <dsp:txXfrm>
        <a:off x="797838" y="1479553"/>
        <a:ext cx="1540483" cy="653538"/>
      </dsp:txXfrm>
    </dsp:sp>
    <dsp:sp modelId="{E1564CF6-AB5B-45E3-9A5A-0FCDC38AB288}">
      <dsp:nvSpPr>
        <dsp:cNvPr id="0" name=""/>
        <dsp:cNvSpPr/>
      </dsp:nvSpPr>
      <dsp:spPr>
        <a:xfrm>
          <a:off x="2606740" y="1479553"/>
          <a:ext cx="653538" cy="653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1666D-80C0-4353-81B0-CB9F70D37238}">
      <dsp:nvSpPr>
        <dsp:cNvPr id="0" name=""/>
        <dsp:cNvSpPr/>
      </dsp:nvSpPr>
      <dsp:spPr>
        <a:xfrm>
          <a:off x="2743983" y="1616794"/>
          <a:ext cx="379052" cy="379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FE23E-F20D-45ED-8557-F3C764675886}">
      <dsp:nvSpPr>
        <dsp:cNvPr id="0" name=""/>
        <dsp:cNvSpPr/>
      </dsp:nvSpPr>
      <dsp:spPr>
        <a:xfrm>
          <a:off x="3400322" y="1479553"/>
          <a:ext cx="1540483" cy="65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i="0" u="none" strike="noStrike" kern="1200">
              <a:effectLst/>
              <a:latin typeface="Arial" panose="020B0604020202020204" pitchFamily="34" charset="0"/>
              <a:cs typeface="Arial" panose="020B0604020202020204" pitchFamily="34" charset="0"/>
            </a:rPr>
            <a:t>Look calm - neutral facial expression, relaxed body, limit movements (including arm movements)</a:t>
          </a:r>
          <a:endParaRPr lang="en-US" sz="1100" kern="1200"/>
        </a:p>
      </dsp:txBody>
      <dsp:txXfrm>
        <a:off x="3400322" y="1479553"/>
        <a:ext cx="1540483" cy="653538"/>
      </dsp:txXfrm>
    </dsp:sp>
    <dsp:sp modelId="{C4D70578-E62F-4D5E-9C93-538A3AA47666}">
      <dsp:nvSpPr>
        <dsp:cNvPr id="0" name=""/>
        <dsp:cNvSpPr/>
      </dsp:nvSpPr>
      <dsp:spPr>
        <a:xfrm>
          <a:off x="4256" y="2698765"/>
          <a:ext cx="653538" cy="653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F6A5F-78CA-43F2-863B-20BE200EFEC0}">
      <dsp:nvSpPr>
        <dsp:cNvPr id="0" name=""/>
        <dsp:cNvSpPr/>
      </dsp:nvSpPr>
      <dsp:spPr>
        <a:xfrm>
          <a:off x="141499" y="2836008"/>
          <a:ext cx="379052" cy="379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008D0A-DEC1-46B6-89BD-04F243804CDA}">
      <dsp:nvSpPr>
        <dsp:cNvPr id="0" name=""/>
        <dsp:cNvSpPr/>
      </dsp:nvSpPr>
      <dsp:spPr>
        <a:xfrm>
          <a:off x="797838" y="2698765"/>
          <a:ext cx="1540483" cy="65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i="0" u="none" strike="noStrike" kern="1200">
              <a:effectLst/>
              <a:latin typeface="Arial" panose="020B0604020202020204" pitchFamily="34" charset="0"/>
              <a:cs typeface="Arial" panose="020B0604020202020204" pitchFamily="34" charset="0"/>
            </a:rPr>
            <a:t>Reassure yourself - positive self-talk</a:t>
          </a:r>
          <a:endParaRPr lang="en-US" sz="1100" kern="1200"/>
        </a:p>
      </dsp:txBody>
      <dsp:txXfrm>
        <a:off x="797838" y="2698765"/>
        <a:ext cx="1540483" cy="653538"/>
      </dsp:txXfrm>
    </dsp:sp>
    <dsp:sp modelId="{F809127D-B618-4FDC-A38D-5BCDF5795432}">
      <dsp:nvSpPr>
        <dsp:cNvPr id="0" name=""/>
        <dsp:cNvSpPr/>
      </dsp:nvSpPr>
      <dsp:spPr>
        <a:xfrm>
          <a:off x="2606740" y="2698765"/>
          <a:ext cx="653538" cy="653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476A6-8B07-4986-B4AC-D2A4B3CAF61B}">
      <dsp:nvSpPr>
        <dsp:cNvPr id="0" name=""/>
        <dsp:cNvSpPr/>
      </dsp:nvSpPr>
      <dsp:spPr>
        <a:xfrm>
          <a:off x="2743983" y="2836008"/>
          <a:ext cx="379052" cy="379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ACE053-56F0-4117-B285-569C32D01A60}">
      <dsp:nvSpPr>
        <dsp:cNvPr id="0" name=""/>
        <dsp:cNvSpPr/>
      </dsp:nvSpPr>
      <dsp:spPr>
        <a:xfrm>
          <a:off x="3400322" y="2698765"/>
          <a:ext cx="1540483" cy="65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i="0" u="none" strike="noStrike" kern="1200">
              <a:effectLst/>
              <a:latin typeface="Arial" panose="020B0604020202020204" pitchFamily="34" charset="0"/>
              <a:cs typeface="Arial" panose="020B0604020202020204" pitchFamily="34" charset="0"/>
            </a:rPr>
            <a:t>Ask for help if possible</a:t>
          </a:r>
          <a:endParaRPr lang="en-US" sz="1100" kern="1200"/>
        </a:p>
      </dsp:txBody>
      <dsp:txXfrm>
        <a:off x="3400322" y="2698765"/>
        <a:ext cx="1540483" cy="653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95978-636B-4139-8CF3-489CE053FD07}">
      <dsp:nvSpPr>
        <dsp:cNvPr id="0" name=""/>
        <dsp:cNvSpPr/>
      </dsp:nvSpPr>
      <dsp:spPr>
        <a:xfrm>
          <a:off x="0" y="0"/>
          <a:ext cx="6172199" cy="5318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a:t>
          </a:r>
          <a:r>
            <a:rPr lang="en-US" sz="1300" b="1" kern="1200" dirty="0"/>
            <a:t> </a:t>
          </a:r>
          <a:r>
            <a:rPr lang="en-US" sz="1300" kern="1200" dirty="0"/>
            <a:t>- Step back  - physically and mentally.</a:t>
          </a:r>
        </a:p>
      </dsp:txBody>
      <dsp:txXfrm>
        <a:off x="25960" y="25960"/>
        <a:ext cx="6120279" cy="479883"/>
      </dsp:txXfrm>
    </dsp:sp>
    <dsp:sp modelId="{6D4775C2-C4CE-426A-8276-797F9027544C}">
      <dsp:nvSpPr>
        <dsp:cNvPr id="0" name=""/>
        <dsp:cNvSpPr/>
      </dsp:nvSpPr>
      <dsp:spPr>
        <a:xfrm>
          <a:off x="0" y="582547"/>
          <a:ext cx="6172199" cy="4393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a:t>
          </a:r>
          <a:r>
            <a:rPr lang="en-US" sz="1300" b="1" kern="1200" dirty="0"/>
            <a:t> </a:t>
          </a:r>
          <a:r>
            <a:rPr lang="en-US" sz="1300" kern="1200" dirty="0"/>
            <a:t>- Assess the threat (people, objects, places).</a:t>
          </a:r>
        </a:p>
      </dsp:txBody>
      <dsp:txXfrm>
        <a:off x="21449" y="603996"/>
        <a:ext cx="6129301" cy="396497"/>
      </dsp:txXfrm>
    </dsp:sp>
    <dsp:sp modelId="{C67D4E5B-D31B-4D21-B38F-E32E447D988A}">
      <dsp:nvSpPr>
        <dsp:cNvPr id="0" name=""/>
        <dsp:cNvSpPr/>
      </dsp:nvSpPr>
      <dsp:spPr>
        <a:xfrm>
          <a:off x="0" y="1077693"/>
          <a:ext cx="6172199" cy="44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a:t>
          </a:r>
          <a:r>
            <a:rPr lang="en-US" sz="1300" b="1" kern="1200" dirty="0"/>
            <a:t> </a:t>
          </a:r>
          <a:r>
            <a:rPr lang="en-US" sz="1300" kern="1200" dirty="0"/>
            <a:t>- Find help.</a:t>
          </a:r>
        </a:p>
      </dsp:txBody>
      <dsp:txXfrm>
        <a:off x="21799" y="1099492"/>
        <a:ext cx="6128601" cy="402962"/>
      </dsp:txXfrm>
    </dsp:sp>
    <dsp:sp modelId="{882E38D3-8067-45CD-86CB-1335F2DD980F}">
      <dsp:nvSpPr>
        <dsp:cNvPr id="0" name=""/>
        <dsp:cNvSpPr/>
      </dsp:nvSpPr>
      <dsp:spPr>
        <a:xfrm>
          <a:off x="0" y="1580750"/>
          <a:ext cx="6172199" cy="10149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a:t>
          </a:r>
          <a:r>
            <a:rPr lang="en-US" sz="1300" kern="1200" dirty="0"/>
            <a:t> - Evaluate your options. Can you calm the situation or do you need to leave for your safety and the safety of others, including the aggressor?</a:t>
          </a:r>
        </a:p>
      </dsp:txBody>
      <dsp:txXfrm>
        <a:off x="49547" y="1630297"/>
        <a:ext cx="6073105" cy="915871"/>
      </dsp:txXfrm>
    </dsp:sp>
    <dsp:sp modelId="{FD6DD409-EE4F-4BCC-88BB-7D3B362024A0}">
      <dsp:nvSpPr>
        <dsp:cNvPr id="0" name=""/>
        <dsp:cNvSpPr/>
      </dsp:nvSpPr>
      <dsp:spPr>
        <a:xfrm>
          <a:off x="0" y="2691546"/>
          <a:ext cx="6172199" cy="5301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R</a:t>
          </a:r>
          <a:r>
            <a:rPr lang="en-US" sz="2600" kern="1200" dirty="0"/>
            <a:t> </a:t>
          </a:r>
          <a:r>
            <a:rPr lang="en-US" sz="1300" kern="1200" dirty="0"/>
            <a:t>- Respond in an appropriate manner.</a:t>
          </a:r>
        </a:p>
      </dsp:txBody>
      <dsp:txXfrm>
        <a:off x="25878" y="2717424"/>
        <a:ext cx="6120443" cy="478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427F-6FA3-431D-BADF-9EA62F9E0968}">
      <dsp:nvSpPr>
        <dsp:cNvPr id="0" name=""/>
        <dsp:cNvSpPr/>
      </dsp:nvSpPr>
      <dsp:spPr>
        <a:xfrm>
          <a:off x="0" y="949044"/>
          <a:ext cx="6172199" cy="949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An </a:t>
          </a:r>
          <a:r>
            <a:rPr lang="en-US" sz="3200" b="1" kern="1200" dirty="0" err="1"/>
            <a:t>organisation</a:t>
          </a:r>
          <a:r>
            <a:rPr lang="en-US" sz="3200" b="1" kern="1200" dirty="0"/>
            <a:t>: </a:t>
          </a:r>
          <a:endParaRPr lang="en-US" sz="3200" kern="1200" dirty="0"/>
        </a:p>
      </dsp:txBody>
      <dsp:txXfrm>
        <a:off x="46341" y="995385"/>
        <a:ext cx="6079517" cy="856628"/>
      </dsp:txXfrm>
    </dsp:sp>
    <dsp:sp modelId="{D290D934-3CB8-4424-8076-E900BABA2D25}">
      <dsp:nvSpPr>
        <dsp:cNvPr id="0" name=""/>
        <dsp:cNvSpPr/>
      </dsp:nvSpPr>
      <dsp:spPr>
        <a:xfrm>
          <a:off x="0" y="1898355"/>
          <a:ext cx="6172199"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a:t>Has a legal duty for their volunteers’ safety</a:t>
          </a:r>
        </a:p>
        <a:p>
          <a:pPr marL="171450" lvl="1" indent="-171450" algn="l" defTabSz="800100">
            <a:lnSpc>
              <a:spcPct val="90000"/>
            </a:lnSpc>
            <a:spcBef>
              <a:spcPct val="0"/>
            </a:spcBef>
            <a:spcAft>
              <a:spcPct val="20000"/>
            </a:spcAft>
            <a:buChar char="•"/>
          </a:pPr>
          <a:r>
            <a:rPr lang="en-US" sz="1800" kern="1200" dirty="0"/>
            <a:t>Should not place anyone needlessly at risk</a:t>
          </a:r>
        </a:p>
        <a:p>
          <a:pPr marL="171450" lvl="1" indent="-171450" algn="l" defTabSz="800100">
            <a:lnSpc>
              <a:spcPct val="90000"/>
            </a:lnSpc>
            <a:spcBef>
              <a:spcPct val="0"/>
            </a:spcBef>
            <a:spcAft>
              <a:spcPct val="20000"/>
            </a:spcAft>
            <a:buChar char="•"/>
          </a:pPr>
          <a:r>
            <a:rPr lang="en-US" sz="1800" kern="1200" dirty="0"/>
            <a:t>Needs to reduce the potential impact of an incident</a:t>
          </a:r>
        </a:p>
        <a:p>
          <a:pPr marL="171450" lvl="1" indent="-171450" algn="l" defTabSz="800100">
            <a:lnSpc>
              <a:spcPct val="90000"/>
            </a:lnSpc>
            <a:spcBef>
              <a:spcPct val="0"/>
            </a:spcBef>
            <a:spcAft>
              <a:spcPct val="20000"/>
            </a:spcAft>
            <a:buChar char="•"/>
          </a:pPr>
          <a:r>
            <a:rPr lang="en-US" sz="1800" kern="1200" dirty="0"/>
            <a:t>Must fully investigate all incidents</a:t>
          </a:r>
        </a:p>
        <a:p>
          <a:pPr marL="171450" lvl="1" indent="-171450" algn="l" defTabSz="800100">
            <a:lnSpc>
              <a:spcPct val="90000"/>
            </a:lnSpc>
            <a:spcBef>
              <a:spcPct val="0"/>
            </a:spcBef>
            <a:spcAft>
              <a:spcPct val="20000"/>
            </a:spcAft>
            <a:buChar char="•"/>
          </a:pPr>
          <a:r>
            <a:rPr lang="en-US" sz="1800" kern="1200" dirty="0"/>
            <a:t>Needs to provide appropriate training</a:t>
          </a:r>
        </a:p>
      </dsp:txBody>
      <dsp:txXfrm>
        <a:off x="0" y="1898355"/>
        <a:ext cx="6172199" cy="2556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ADF50-967D-4622-96F5-9DBF5399A43C}">
      <dsp:nvSpPr>
        <dsp:cNvPr id="0" name=""/>
        <dsp:cNvSpPr/>
      </dsp:nvSpPr>
      <dsp:spPr>
        <a:xfrm>
          <a:off x="178687" y="73153"/>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572B7-051F-4131-A2B4-3AEBC9BA150B}">
      <dsp:nvSpPr>
        <dsp:cNvPr id="0" name=""/>
        <dsp:cNvSpPr/>
      </dsp:nvSpPr>
      <dsp:spPr>
        <a:xfrm>
          <a:off x="369477" y="263944"/>
          <a:ext cx="526944" cy="526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0212EF-98A8-434E-BDDC-EE2C382728BB}">
      <dsp:nvSpPr>
        <dsp:cNvPr id="0" name=""/>
        <dsp:cNvSpPr/>
      </dsp:nvSpPr>
      <dsp:spPr>
        <a:xfrm>
          <a:off x="1281896" y="73153"/>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Aggression can have a negative personal effect on volunteers and it can impact negatively on the standards of service</a:t>
          </a:r>
        </a:p>
      </dsp:txBody>
      <dsp:txXfrm>
        <a:off x="1281896" y="73153"/>
        <a:ext cx="2141523" cy="908525"/>
      </dsp:txXfrm>
    </dsp:sp>
    <dsp:sp modelId="{96C0F2FC-A2B2-4D7B-AFD7-880CC978CF26}">
      <dsp:nvSpPr>
        <dsp:cNvPr id="0" name=""/>
        <dsp:cNvSpPr/>
      </dsp:nvSpPr>
      <dsp:spPr>
        <a:xfrm>
          <a:off x="3796564" y="73153"/>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F062D-FC65-479C-ABB5-C51340C1C32F}">
      <dsp:nvSpPr>
        <dsp:cNvPr id="0" name=""/>
        <dsp:cNvSpPr/>
      </dsp:nvSpPr>
      <dsp:spPr>
        <a:xfrm>
          <a:off x="3987354" y="263944"/>
          <a:ext cx="526944" cy="526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9242F9-D799-4FD6-B6CD-E21DE958B371}">
      <dsp:nvSpPr>
        <dsp:cNvPr id="0" name=""/>
        <dsp:cNvSpPr/>
      </dsp:nvSpPr>
      <dsp:spPr>
        <a:xfrm>
          <a:off x="4899773" y="73153"/>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Common causes of conflict include poor communication, poor physical health, religion and cultural differences and environmental factors</a:t>
          </a:r>
        </a:p>
      </dsp:txBody>
      <dsp:txXfrm>
        <a:off x="4899773" y="73153"/>
        <a:ext cx="2141523" cy="908525"/>
      </dsp:txXfrm>
    </dsp:sp>
    <dsp:sp modelId="{A9C148A1-F51F-459E-BFDB-F7B736029BF7}">
      <dsp:nvSpPr>
        <dsp:cNvPr id="0" name=""/>
        <dsp:cNvSpPr/>
      </dsp:nvSpPr>
      <dsp:spPr>
        <a:xfrm>
          <a:off x="7414441" y="73153"/>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FA323-B179-4481-B7FD-1D69F03D7C4E}">
      <dsp:nvSpPr>
        <dsp:cNvPr id="0" name=""/>
        <dsp:cNvSpPr/>
      </dsp:nvSpPr>
      <dsp:spPr>
        <a:xfrm>
          <a:off x="7605231" y="263944"/>
          <a:ext cx="526944" cy="5269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A20079-72BC-42BD-9C56-9F7D00F2EED8}">
      <dsp:nvSpPr>
        <dsp:cNvPr id="0" name=""/>
        <dsp:cNvSpPr/>
      </dsp:nvSpPr>
      <dsp:spPr>
        <a:xfrm>
          <a:off x="8517650" y="73153"/>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You can use verbal communication and body language to minimise the likelihood of conflict</a:t>
          </a:r>
        </a:p>
      </dsp:txBody>
      <dsp:txXfrm>
        <a:off x="8517650" y="73153"/>
        <a:ext cx="2141523" cy="908525"/>
      </dsp:txXfrm>
    </dsp:sp>
    <dsp:sp modelId="{BA774E65-E622-4F4F-8E1F-D8960C1A3D6B}">
      <dsp:nvSpPr>
        <dsp:cNvPr id="0" name=""/>
        <dsp:cNvSpPr/>
      </dsp:nvSpPr>
      <dsp:spPr>
        <a:xfrm>
          <a:off x="178687" y="1721406"/>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86773-5B1D-404D-A927-F026493F22F4}">
      <dsp:nvSpPr>
        <dsp:cNvPr id="0" name=""/>
        <dsp:cNvSpPr/>
      </dsp:nvSpPr>
      <dsp:spPr>
        <a:xfrm>
          <a:off x="369477" y="1912196"/>
          <a:ext cx="526944" cy="5269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33737-6C9F-4B48-9DFC-A1ECA22C1793}">
      <dsp:nvSpPr>
        <dsp:cNvPr id="0" name=""/>
        <dsp:cNvSpPr/>
      </dsp:nvSpPr>
      <dsp:spPr>
        <a:xfrm>
          <a:off x="1281896" y="1721406"/>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Picking up on body language can give you a better indication of someone's state of anxiety or level of agitation</a:t>
          </a:r>
        </a:p>
      </dsp:txBody>
      <dsp:txXfrm>
        <a:off x="1281896" y="1721406"/>
        <a:ext cx="2141523" cy="908525"/>
      </dsp:txXfrm>
    </dsp:sp>
    <dsp:sp modelId="{F3958A59-B866-4AED-A21D-95C703057023}">
      <dsp:nvSpPr>
        <dsp:cNvPr id="0" name=""/>
        <dsp:cNvSpPr/>
      </dsp:nvSpPr>
      <dsp:spPr>
        <a:xfrm>
          <a:off x="3796564" y="1721406"/>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895C0-149B-4C81-B1EE-EDB94383B6F1}">
      <dsp:nvSpPr>
        <dsp:cNvPr id="0" name=""/>
        <dsp:cNvSpPr/>
      </dsp:nvSpPr>
      <dsp:spPr>
        <a:xfrm>
          <a:off x="3987354" y="1912196"/>
          <a:ext cx="526944" cy="5269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6C952-B213-490E-8E09-2F2E01AC0042}">
      <dsp:nvSpPr>
        <dsp:cNvPr id="0" name=""/>
        <dsp:cNvSpPr/>
      </dsp:nvSpPr>
      <dsp:spPr>
        <a:xfrm>
          <a:off x="4899773" y="1721406"/>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 attitude and behavioural cycle establishes a link between attitude and behaviour. A positive attitude can lead to positive behaviour, but a negative attitude will lead to negative behaviour</a:t>
          </a:r>
        </a:p>
      </dsp:txBody>
      <dsp:txXfrm>
        <a:off x="4899773" y="1721406"/>
        <a:ext cx="2141523" cy="908525"/>
      </dsp:txXfrm>
    </dsp:sp>
    <dsp:sp modelId="{313E952F-60E5-4C2C-928F-19906343787B}">
      <dsp:nvSpPr>
        <dsp:cNvPr id="0" name=""/>
        <dsp:cNvSpPr/>
      </dsp:nvSpPr>
      <dsp:spPr>
        <a:xfrm>
          <a:off x="7414441" y="1721406"/>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26AAA-E33C-4310-9022-3E1286FE3FBC}">
      <dsp:nvSpPr>
        <dsp:cNvPr id="0" name=""/>
        <dsp:cNvSpPr/>
      </dsp:nvSpPr>
      <dsp:spPr>
        <a:xfrm>
          <a:off x="7605231" y="1912196"/>
          <a:ext cx="526944" cy="5269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71305-8C9F-4B3D-A8E3-D73FAE31C310}">
      <dsp:nvSpPr>
        <dsp:cNvPr id="0" name=""/>
        <dsp:cNvSpPr/>
      </dsp:nvSpPr>
      <dsp:spPr>
        <a:xfrm>
          <a:off x="8517650" y="1721406"/>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People who volunteer alone are at increased risk of physical/verbal abuse and harassment </a:t>
          </a:r>
        </a:p>
      </dsp:txBody>
      <dsp:txXfrm>
        <a:off x="8517650" y="1721406"/>
        <a:ext cx="2141523" cy="908525"/>
      </dsp:txXfrm>
    </dsp:sp>
    <dsp:sp modelId="{D070AC81-5CC2-4C3C-B81C-E0C5AEEBDE45}">
      <dsp:nvSpPr>
        <dsp:cNvPr id="0" name=""/>
        <dsp:cNvSpPr/>
      </dsp:nvSpPr>
      <dsp:spPr>
        <a:xfrm>
          <a:off x="178687" y="3369659"/>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FD568-9666-4BA2-B4FC-2891F6A05107}">
      <dsp:nvSpPr>
        <dsp:cNvPr id="0" name=""/>
        <dsp:cNvSpPr/>
      </dsp:nvSpPr>
      <dsp:spPr>
        <a:xfrm>
          <a:off x="369477" y="3560449"/>
          <a:ext cx="526944" cy="52694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4A407-94AE-459D-9581-398AE3193532}">
      <dsp:nvSpPr>
        <dsp:cNvPr id="0" name=""/>
        <dsp:cNvSpPr/>
      </dsp:nvSpPr>
      <dsp:spPr>
        <a:xfrm>
          <a:off x="1281896" y="3369659"/>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You should always have an awareness of your environment and surroundings. Keeping a physical distance allows time to think, react and get out of the way</a:t>
          </a:r>
        </a:p>
      </dsp:txBody>
      <dsp:txXfrm>
        <a:off x="1281896" y="3369659"/>
        <a:ext cx="2141523" cy="908525"/>
      </dsp:txXfrm>
    </dsp:sp>
    <dsp:sp modelId="{BC893F22-8F2E-44FD-83F2-26399B710866}">
      <dsp:nvSpPr>
        <dsp:cNvPr id="0" name=""/>
        <dsp:cNvSpPr/>
      </dsp:nvSpPr>
      <dsp:spPr>
        <a:xfrm>
          <a:off x="3796564" y="3369659"/>
          <a:ext cx="908525" cy="9085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5074A-9720-4EC9-A147-699FACC0D8F6}">
      <dsp:nvSpPr>
        <dsp:cNvPr id="0" name=""/>
        <dsp:cNvSpPr/>
      </dsp:nvSpPr>
      <dsp:spPr>
        <a:xfrm>
          <a:off x="3987354" y="3560449"/>
          <a:ext cx="526944" cy="52694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8F9ED6-3D6B-41D2-A426-6446FB1E3B60}">
      <dsp:nvSpPr>
        <dsp:cNvPr id="0" name=""/>
        <dsp:cNvSpPr/>
      </dsp:nvSpPr>
      <dsp:spPr>
        <a:xfrm>
          <a:off x="4899773" y="3369659"/>
          <a:ext cx="2141523" cy="90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Following an incident, longer-term support may be required</a:t>
          </a:r>
        </a:p>
      </dsp:txBody>
      <dsp:txXfrm>
        <a:off x="4899773" y="3369659"/>
        <a:ext cx="2141523" cy="9085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600" b="0" i="0" u="none" strike="noStrike" dirty="0">
                <a:solidFill>
                  <a:srgbClr val="FEFFFF"/>
                </a:solidFill>
                <a:effectLst/>
              </a:rPr>
              <a:t>By the end of this session you will be able to:</a:t>
            </a:r>
          </a:p>
          <a:p>
            <a:pPr algn="l" fontAlgn="base">
              <a:buFont typeface="Arial" panose="020B0604020202020204" pitchFamily="34" charset="0"/>
              <a:buChar char="•"/>
            </a:pPr>
            <a:r>
              <a:rPr lang="en-US" sz="1200" b="0" i="0" dirty="0">
                <a:solidFill>
                  <a:srgbClr val="FFFFFF"/>
                </a:solidFill>
                <a:effectLst/>
                <a:latin typeface="Arial" panose="020B0604020202020204" pitchFamily="34" charset="0"/>
              </a:rPr>
              <a:t> Identify good communication skills</a:t>
            </a:r>
          </a:p>
          <a:p>
            <a:pPr algn="l" fontAlgn="base">
              <a:buFont typeface="Arial" panose="020B0604020202020204" pitchFamily="34" charset="0"/>
              <a:buChar char="•"/>
            </a:pPr>
            <a:r>
              <a:rPr lang="en-US" sz="1200" b="0" i="0" dirty="0">
                <a:solidFill>
                  <a:srgbClr val="FFFFFF"/>
                </a:solidFill>
                <a:effectLst/>
                <a:latin typeface="Arial" panose="020B0604020202020204" pitchFamily="34" charset="0"/>
              </a:rPr>
              <a:t> List some of the common, but easily avoidable, communication errors</a:t>
            </a:r>
          </a:p>
          <a:p>
            <a:pPr algn="l" fontAlgn="base">
              <a:buFont typeface="Arial" panose="020B0604020202020204" pitchFamily="34" charset="0"/>
              <a:buChar char="•"/>
            </a:pPr>
            <a:r>
              <a:rPr lang="en-US" sz="1200" b="0" i="0" dirty="0">
                <a:solidFill>
                  <a:srgbClr val="FFFFFF"/>
                </a:solidFill>
                <a:effectLst/>
                <a:latin typeface="Arial" panose="020B0604020202020204" pitchFamily="34" charset="0"/>
              </a:rPr>
              <a:t> Identify how to improve your team playing skills through more effective communications with others</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none" strike="noStrike" dirty="0">
                <a:solidFill>
                  <a:srgbClr val="E7E6E6"/>
                </a:solidFill>
                <a:effectLst/>
                <a:latin typeface="Arial" panose="020B0604020202020204" pitchFamily="34" charset="0"/>
              </a:rPr>
              <a:t>Consider the following phrases:</a:t>
            </a:r>
          </a:p>
          <a:p>
            <a:pPr algn="l" fontAlgn="base">
              <a:buFont typeface="Arial" panose="020B0604020202020204" pitchFamily="34" charset="0"/>
              <a:buChar char="•"/>
            </a:pPr>
            <a:r>
              <a:rPr lang="en-US" b="0" i="0" dirty="0">
                <a:solidFill>
                  <a:srgbClr val="E7E6E6"/>
                </a:solidFill>
                <a:effectLst/>
                <a:latin typeface="Arial" panose="020B0604020202020204" pitchFamily="34" charset="0"/>
              </a:rPr>
              <a:t> I understand why you might feel like that</a:t>
            </a:r>
          </a:p>
          <a:p>
            <a:pPr algn="l" fontAlgn="base">
              <a:buFont typeface="Arial" panose="020B0604020202020204" pitchFamily="34" charset="0"/>
              <a:buChar char="•"/>
            </a:pPr>
            <a:r>
              <a:rPr lang="en-US" b="0" i="0" dirty="0">
                <a:solidFill>
                  <a:srgbClr val="E7E6E6"/>
                </a:solidFill>
                <a:effectLst/>
                <a:latin typeface="Arial" panose="020B0604020202020204" pitchFamily="34" charset="0"/>
              </a:rPr>
              <a:t> I appreciate how you're feeling</a:t>
            </a:r>
          </a:p>
          <a:p>
            <a:pPr algn="l" fontAlgn="base">
              <a:buFont typeface="Arial" panose="020B0604020202020204" pitchFamily="34" charset="0"/>
              <a:buChar char="•"/>
            </a:pPr>
            <a:r>
              <a:rPr lang="en-US" b="0" i="0" dirty="0">
                <a:solidFill>
                  <a:srgbClr val="E7E6E6"/>
                </a:solidFill>
                <a:effectLst/>
                <a:latin typeface="Arial" panose="020B0604020202020204" pitchFamily="34" charset="0"/>
              </a:rPr>
              <a:t> I'm listening to you</a:t>
            </a:r>
          </a:p>
          <a:p>
            <a:pPr algn="l" fontAlgn="base">
              <a:buFont typeface="Arial" panose="020B0604020202020204" pitchFamily="34" charset="0"/>
              <a:buChar char="•"/>
            </a:pPr>
            <a:r>
              <a:rPr lang="en-US" b="0" i="0" dirty="0">
                <a:solidFill>
                  <a:srgbClr val="E7E6E6"/>
                </a:solidFill>
                <a:effectLst/>
                <a:latin typeface="Arial" panose="020B0604020202020204" pitchFamily="34" charset="0"/>
              </a:rPr>
              <a:t> What can I do to help?</a:t>
            </a:r>
            <a:endParaRPr lang="en-GB" dirty="0">
              <a:solidFill>
                <a:srgbClr val="E7E6E6"/>
              </a:solidFill>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161408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rgbClr val="2C567A"/>
                </a:solidFill>
              </a:rPr>
              <a:t>A - People </a:t>
            </a:r>
            <a:r>
              <a:rPr lang="en-US" sz="1200" dirty="0">
                <a:solidFill>
                  <a:srgbClr val="2C567A"/>
                </a:solidFill>
              </a:rPr>
              <a:t>- gender, age, size, skills, mental state, </a:t>
            </a:r>
          </a:p>
          <a:p>
            <a:pPr marL="0" indent="0">
              <a:buNone/>
            </a:pPr>
            <a:r>
              <a:rPr lang="en-US" sz="1200" dirty="0">
                <a:solidFill>
                  <a:srgbClr val="2C567A"/>
                </a:solidFill>
              </a:rPr>
              <a:t>                      numbers  present, physical or mental tiredness</a:t>
            </a:r>
          </a:p>
          <a:p>
            <a:pPr marL="0" indent="0">
              <a:buNone/>
            </a:pPr>
            <a:r>
              <a:rPr lang="en-US" sz="1200" dirty="0">
                <a:solidFill>
                  <a:srgbClr val="2C567A"/>
                </a:solidFill>
              </a:rPr>
              <a:t>	- Objects - alcohol, drugs, potential weapons, items </a:t>
            </a:r>
          </a:p>
          <a:p>
            <a:pPr marL="0" indent="0">
              <a:buNone/>
            </a:pPr>
            <a:r>
              <a:rPr lang="en-US" sz="1200" dirty="0">
                <a:solidFill>
                  <a:srgbClr val="2C567A"/>
                </a:solidFill>
              </a:rPr>
              <a:t>                       of  value, time of the day, animals</a:t>
            </a:r>
          </a:p>
          <a:p>
            <a:pPr marL="0" indent="0">
              <a:buNone/>
            </a:pPr>
            <a:r>
              <a:rPr lang="en-US" sz="1200" dirty="0">
                <a:solidFill>
                  <a:srgbClr val="2C567A"/>
                </a:solidFill>
              </a:rPr>
              <a:t>	- Places - excessive noise, safe exits, room layout, public or</a:t>
            </a:r>
          </a:p>
          <a:p>
            <a:pPr marL="0" indent="0">
              <a:buNone/>
            </a:pPr>
            <a:r>
              <a:rPr lang="en-US" sz="1200" dirty="0">
                <a:solidFill>
                  <a:srgbClr val="2C567A"/>
                </a:solidFill>
              </a:rPr>
              <a:t>                      private premises, slip/trip hazards, is something about to happen?</a:t>
            </a:r>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14</a:t>
            </a:fld>
            <a:endParaRPr lang="en-US" noProof="0" dirty="0"/>
          </a:p>
        </p:txBody>
      </p:sp>
    </p:spTree>
    <p:extLst>
      <p:ext uri="{BB962C8B-B14F-4D97-AF65-F5344CB8AC3E}">
        <p14:creationId xmlns:p14="http://schemas.microsoft.com/office/powerpoint/2010/main" val="280509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Have an awareness of your environment and surroundings. Keeping a physical distance allows time to think, react and get out of the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Ensure you have an appropriate and comfortable space between you and an aggressive person and, if necessary, place a barrier between yourself and the aggressor (but not something that can be thrown, for example, a chair)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Have an escape route/plan ready to be put into 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16</a:t>
            </a:fld>
            <a:endParaRPr lang="en-US"/>
          </a:p>
        </p:txBody>
      </p:sp>
    </p:spTree>
    <p:extLst>
      <p:ext uri="{BB962C8B-B14F-4D97-AF65-F5344CB8AC3E}">
        <p14:creationId xmlns:p14="http://schemas.microsoft.com/office/powerpoint/2010/main" val="322224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2000" b="0" i="0" u="none" strike="noStrike" dirty="0">
                <a:effectLst/>
                <a:latin typeface="Arial" panose="020B0604020202020204" pitchFamily="34" charset="0"/>
              </a:rPr>
              <a:t>Consider the following:</a:t>
            </a:r>
          </a:p>
          <a:p>
            <a:pPr algn="l" fontAlgn="base"/>
            <a:endParaRPr lang="en-US" sz="2000" b="0" i="0" u="none" strike="noStrike" dirty="0">
              <a:effectLst/>
              <a:latin typeface="Arial" panose="020B0604020202020204" pitchFamily="34" charset="0"/>
            </a:endParaRPr>
          </a:p>
          <a:p>
            <a:pPr algn="l" fontAlgn="base"/>
            <a:r>
              <a:rPr lang="en-US" sz="1200" b="0" i="0" u="none" strike="noStrike" dirty="0">
                <a:effectLst/>
                <a:latin typeface="Arial" panose="020B0604020202020204" pitchFamily="34" charset="0"/>
              </a:rPr>
              <a:t>During a sensitive and emotional conversation, the volunteer receptionist stops the person to answer a personal phone call. When the conversation continues, the volunteer appears uninterested and is folding their arms and not making eye contact with the person.</a:t>
            </a:r>
          </a:p>
          <a:p>
            <a:pPr algn="l" fontAlgn="base">
              <a:buFont typeface="Arial" panose="020B0604020202020204" pitchFamily="34" charset="0"/>
              <a:buChar char="•"/>
            </a:pPr>
            <a:r>
              <a:rPr lang="en-US" sz="1200" b="0" i="0" dirty="0">
                <a:effectLst/>
                <a:latin typeface="Arial" panose="020B0604020202020204" pitchFamily="34" charset="0"/>
              </a:rPr>
              <a:t>How would this make you feel if you were the person talking to the volunteer?</a:t>
            </a:r>
          </a:p>
          <a:p>
            <a:pPr algn="l" fontAlgn="base">
              <a:buFont typeface="Arial" panose="020B0604020202020204" pitchFamily="34" charset="0"/>
              <a:buChar char="•"/>
            </a:pPr>
            <a:r>
              <a:rPr lang="en-US" sz="1200" b="0" i="0" dirty="0">
                <a:effectLst/>
                <a:latin typeface="Arial" panose="020B0604020202020204" pitchFamily="34" charset="0"/>
              </a:rPr>
              <a:t>If you were this volunteer, what would you have done differently?</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17</a:t>
            </a:fld>
            <a:endParaRPr lang="en-US"/>
          </a:p>
        </p:txBody>
      </p:sp>
    </p:spTree>
    <p:extLst>
      <p:ext uri="{BB962C8B-B14F-4D97-AF65-F5344CB8AC3E}">
        <p14:creationId xmlns:p14="http://schemas.microsoft.com/office/powerpoint/2010/main" val="320979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18</a:t>
            </a:fld>
            <a:endParaRPr lang="en-US"/>
          </a:p>
        </p:txBody>
      </p:sp>
    </p:spTree>
    <p:extLst>
      <p:ext uri="{BB962C8B-B14F-4D97-AF65-F5344CB8AC3E}">
        <p14:creationId xmlns:p14="http://schemas.microsoft.com/office/powerpoint/2010/main" val="389040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Post-incident support may come from:</a:t>
            </a:r>
          </a:p>
          <a:p>
            <a:pPr marL="285750" indent="-285750">
              <a:buFont typeface="Arial" panose="020B0604020202020204" pitchFamily="34" charset="0"/>
              <a:buChar char="•"/>
            </a:pPr>
            <a:r>
              <a:rPr lang="en-US" sz="1200" dirty="0">
                <a:latin typeface="Arial" panose="020B0604020202020204" pitchFamily="34" charset="0"/>
              </a:rPr>
              <a:t>Colleagues</a:t>
            </a:r>
          </a:p>
          <a:p>
            <a:pPr marL="285750" indent="-285750">
              <a:buFont typeface="Arial" panose="020B0604020202020204" pitchFamily="34" charset="0"/>
              <a:buChar char="•"/>
            </a:pPr>
            <a:r>
              <a:rPr lang="en-US" sz="1200" dirty="0">
                <a:latin typeface="Arial" panose="020B0604020202020204" pitchFamily="34" charset="0"/>
              </a:rPr>
              <a:t>An individual’s line manager</a:t>
            </a:r>
          </a:p>
          <a:p>
            <a:pPr marL="285750" indent="-285750">
              <a:buFont typeface="Arial" panose="020B0604020202020204" pitchFamily="34" charset="0"/>
              <a:buChar char="•"/>
            </a:pPr>
            <a:r>
              <a:rPr lang="en-US" sz="1200" dirty="0">
                <a:latin typeface="Arial" panose="020B0604020202020204" pitchFamily="34" charset="0"/>
              </a:rPr>
              <a:t>Occupational health services</a:t>
            </a:r>
          </a:p>
          <a:p>
            <a:pPr marL="285750" indent="-285750">
              <a:buFont typeface="Arial" panose="020B0604020202020204" pitchFamily="34" charset="0"/>
              <a:buChar char="•"/>
            </a:pPr>
            <a:r>
              <a:rPr lang="en-US" sz="1200" dirty="0">
                <a:latin typeface="Arial" panose="020B0604020202020204" pitchFamily="34" charset="0"/>
              </a:rPr>
              <a:t>Human resources</a:t>
            </a:r>
          </a:p>
          <a:p>
            <a:pPr marL="285750" indent="-285750">
              <a:buFont typeface="Arial" panose="020B0604020202020204" pitchFamily="34" charset="0"/>
              <a:buChar char="•"/>
            </a:pPr>
            <a:r>
              <a:rPr lang="en-US" sz="1200" dirty="0">
                <a:latin typeface="Arial" panose="020B0604020202020204" pitchFamily="34" charset="0"/>
              </a:rPr>
              <a:t>Counselling services</a:t>
            </a:r>
          </a:p>
          <a:p>
            <a:pPr marL="285750" indent="-285750">
              <a:buFont typeface="Arial" panose="020B0604020202020204" pitchFamily="34" charset="0"/>
              <a:buChar char="•"/>
            </a:pPr>
            <a:r>
              <a:rPr lang="en-US" sz="1200" dirty="0">
                <a:latin typeface="Arial" panose="020B0604020202020204" pitchFamily="34" charset="0"/>
              </a:rPr>
              <a:t>Victim support</a:t>
            </a:r>
          </a:p>
          <a:p>
            <a:pPr marL="285750" indent="-285750">
              <a:buFont typeface="Arial" panose="020B0604020202020204" pitchFamily="34" charset="0"/>
              <a:buChar char="•"/>
            </a:pPr>
            <a:r>
              <a:rPr lang="en-US" sz="1200" dirty="0">
                <a:latin typeface="Arial" panose="020B0604020202020204" pitchFamily="34" charset="0"/>
              </a:rPr>
              <a:t>Criminal Injuries Compensation Authority</a:t>
            </a:r>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20</a:t>
            </a:fld>
            <a:endParaRPr lang="en-US" noProof="0" dirty="0"/>
          </a:p>
        </p:txBody>
      </p:sp>
    </p:spTree>
    <p:extLst>
      <p:ext uri="{BB962C8B-B14F-4D97-AF65-F5344CB8AC3E}">
        <p14:creationId xmlns:p14="http://schemas.microsoft.com/office/powerpoint/2010/main" val="209797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rPr>
              <a:t>An </a:t>
            </a:r>
            <a:r>
              <a:rPr lang="en-US" sz="1200" b="1" dirty="0" err="1">
                <a:latin typeface="Arial" panose="020B0604020202020204" pitchFamily="34" charset="0"/>
              </a:rPr>
              <a:t>organisation</a:t>
            </a:r>
            <a:r>
              <a:rPr lang="en-US" sz="1200" b="1" dirty="0">
                <a:latin typeface="Arial" panose="020B0604020202020204" pitchFamily="34" charset="0"/>
              </a:rPr>
              <a:t> needs to fully support its volunteers. </a:t>
            </a:r>
          </a:p>
          <a:p>
            <a:endParaRPr lang="en-US" b="1"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21</a:t>
            </a:fld>
            <a:endParaRPr lang="en-US" noProof="0" dirty="0"/>
          </a:p>
        </p:txBody>
      </p:sp>
    </p:spTree>
    <p:extLst>
      <p:ext uri="{BB962C8B-B14F-4D97-AF65-F5344CB8AC3E}">
        <p14:creationId xmlns:p14="http://schemas.microsoft.com/office/powerpoint/2010/main" val="189859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rPr>
              <a:t>As a volunteer, you also have a responsibility to ensure your own personal safety.</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22</a:t>
            </a:fld>
            <a:endParaRPr lang="en-US" noProof="0" dirty="0"/>
          </a:p>
        </p:txBody>
      </p:sp>
    </p:spTree>
    <p:extLst>
      <p:ext uri="{BB962C8B-B14F-4D97-AF65-F5344CB8AC3E}">
        <p14:creationId xmlns:p14="http://schemas.microsoft.com/office/powerpoint/2010/main" val="176312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24</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0" i="0" u="none" strike="noStrike" dirty="0">
                <a:effectLst/>
              </a:rPr>
              <a:t>This session describes the steps that be taken to avoid or reduce conflict.</a:t>
            </a:r>
          </a:p>
          <a:p>
            <a:pPr marL="0" indent="0" fontAlgn="base">
              <a:buNone/>
            </a:pPr>
            <a:endParaRPr lang="en-US" sz="1200" b="0" i="0" u="none" strike="noStrike" dirty="0">
              <a:effectLst/>
            </a:endParaRPr>
          </a:p>
          <a:p>
            <a:pPr marL="0" indent="0" fontAlgn="base">
              <a:buNone/>
            </a:pPr>
            <a:r>
              <a:rPr lang="en-US" sz="1200" b="0" i="0" u="none" strike="noStrike" dirty="0">
                <a:effectLst/>
              </a:rPr>
              <a:t>Firstly, it is important that we consider the definition of conflict. Conflict is described as:</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 following do you think could cause conflict?</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285040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FFFFFF"/>
              </a:solidFill>
              <a:effectLst/>
            </a:endParaRP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u="none" strike="noStrike" dirty="0">
                <a:effectLst/>
              </a:rPr>
            </a:br>
            <a:endParaRPr lang="en-US" sz="1200" b="0" i="0" u="none" strike="noStrike" dirty="0">
              <a:effectLst/>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155431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100784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C567A"/>
                </a:solidFill>
                <a:effectLst/>
                <a:latin typeface="Arial" panose="020B0604020202020204" pitchFamily="34" charset="0"/>
              </a:rPr>
              <a:t>Can you think of any other factors that may contribute to a communication breakdown?</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351033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4092240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3D416339-926E-198C-1076-E1903EB98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a:extLst>
              <a:ext uri="{FF2B5EF4-FFF2-40B4-BE49-F238E27FC236}">
                <a16:creationId xmlns:a16="http://schemas.microsoft.com/office/drawing/2014/main" id="{5BE993A4-3B74-921A-CD97-DE9E4802B7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E2FBF6BA-F9F4-B1CC-8E69-5C05CDF239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4" descr="Home - elearning for healthcare">
            <a:extLst>
              <a:ext uri="{FF2B5EF4-FFF2-40B4-BE49-F238E27FC236}">
                <a16:creationId xmlns:a16="http://schemas.microsoft.com/office/drawing/2014/main" id="{01FCC2D7-4A17-C3EC-F2E8-FFC80D07FB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9B7C0737-E19E-1AFB-DFAB-3DBDD33FA0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3CDAF495-48A7-51AA-5634-BB3DAFC5E2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4" name="Picture 4" descr="Home - elearning for healthcare">
            <a:extLst>
              <a:ext uri="{FF2B5EF4-FFF2-40B4-BE49-F238E27FC236}">
                <a16:creationId xmlns:a16="http://schemas.microsoft.com/office/drawing/2014/main" id="{2D049C6D-C959-BEF6-16B9-66FF9B47F2F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22084" y="1423506"/>
            <a:ext cx="1668009" cy="7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E37E665A-0F88-91AA-E50B-6C4EF4164C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356954DA-8551-3D4D-0978-46A1D804C6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62A466FF-5E19-82EF-5723-0A1544A4B3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423EC536-192E-C936-F2F5-A701492315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16C423AC-0043-705E-A479-DBF1744953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1E34CD0D-8217-7290-C08E-61336D3A6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DAEDCB0C-C1E4-0FEC-6DF6-730AB5C14E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B15A0B19-9909-6D0F-BB28-2246E04969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72B6FACB-ED46-0A6D-A269-E4D380BAB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1CF98CBF-2ADB-1373-BF1F-E4A802FC89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C8AF614C-B94E-972B-CF09-243D88C552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4B2C15B1-F9CD-C7FA-26FD-ED639D2C57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3E73A342-A076-39DE-AD3F-EEE49FB2CA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351882" cy="1608599"/>
          </a:xfrm>
        </p:spPr>
        <p:txBody>
          <a:bodyPr/>
          <a:lstStyle/>
          <a:p>
            <a:r>
              <a:rPr lang="en-US" sz="4400" dirty="0"/>
              <a:t>Conflict resolution</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215740"/>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8" name="Picture Placeholder 7" descr="A white and blue thumbs up and a blue thumb down&#10;&#10;Description automatically generated with low confidence">
            <a:extLst>
              <a:ext uri="{FF2B5EF4-FFF2-40B4-BE49-F238E27FC236}">
                <a16:creationId xmlns:a16="http://schemas.microsoft.com/office/drawing/2014/main" id="{BE03E2D6-46A6-BC9B-2F00-6AAF9BF1CDAB}"/>
              </a:ext>
            </a:extLst>
          </p:cNvPr>
          <p:cNvPicPr>
            <a:picLocks noGrp="1" noChangeAspect="1"/>
          </p:cNvPicPr>
          <p:nvPr>
            <p:ph type="pic" sz="quarter" idx="10"/>
          </p:nvPr>
        </p:nvPicPr>
        <p:blipFill>
          <a:blip r:embed="rId3"/>
          <a:srcRect l="10811" r="10811"/>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233AF8D-09D8-AFFA-261A-4D502AA6ABA3}"/>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10</a:t>
            </a:fld>
            <a:endParaRPr lang="en-US" noProof="0"/>
          </a:p>
        </p:txBody>
      </p:sp>
      <p:pic>
        <p:nvPicPr>
          <p:cNvPr id="6" name="Picture Placeholder 5" descr="A group of people holding hands together&#10;&#10;Description automatically generated with low confidence">
            <a:extLst>
              <a:ext uri="{FF2B5EF4-FFF2-40B4-BE49-F238E27FC236}">
                <a16:creationId xmlns:a16="http://schemas.microsoft.com/office/drawing/2014/main" id="{1130BBE0-5FCE-706E-2529-20C99ED6AF66}"/>
              </a:ext>
            </a:extLst>
          </p:cNvPr>
          <p:cNvPicPr>
            <a:picLocks noGrp="1" noChangeAspect="1"/>
          </p:cNvPicPr>
          <p:nvPr>
            <p:ph idx="1"/>
          </p:nvPr>
        </p:nvPicPr>
        <p:blipFill rotWithShape="1">
          <a:blip r:embed="rId2"/>
          <a:srcRect l="12017" r="12018" b="1"/>
          <a:stretch/>
        </p:blipFill>
        <p:spPr>
          <a:xfrm>
            <a:off x="525834" y="326741"/>
            <a:ext cx="10837862" cy="4068989"/>
          </a:xfrm>
          <a:noFill/>
        </p:spPr>
      </p:pic>
      <p:sp>
        <p:nvSpPr>
          <p:cNvPr id="7" name="Content Placeholder 3">
            <a:extLst>
              <a:ext uri="{FF2B5EF4-FFF2-40B4-BE49-F238E27FC236}">
                <a16:creationId xmlns:a16="http://schemas.microsoft.com/office/drawing/2014/main" id="{20F4915F-9169-6FBD-4B9A-6E41EAF8248A}"/>
              </a:ext>
            </a:extLst>
          </p:cNvPr>
          <p:cNvSpPr txBox="1">
            <a:spLocks noGrp="1"/>
          </p:cNvSpPr>
          <p:nvPr>
            <p:ph type="title"/>
          </p:nvPr>
        </p:nvSpPr>
        <p:spPr>
          <a:xfrm>
            <a:off x="525834" y="4505899"/>
            <a:ext cx="11150600" cy="1487277"/>
          </a:xfrm>
          <a:prstGeom prst="rect">
            <a:avLst/>
          </a:prstGeom>
        </p:spPr>
        <p:txBody>
          <a:bodyPr rtlCol="0" anchor="ctr">
            <a:normAutofit fontScale="90000"/>
          </a:bodyPr>
          <a:lstStyle/>
          <a:p>
            <a:pPr marL="0" indent="0" fontAlgn="base">
              <a:buNone/>
            </a:pPr>
            <a:r>
              <a:rPr lang="en-US" sz="2700" b="1" i="0" u="none" strike="noStrike" dirty="0">
                <a:effectLst/>
                <a:latin typeface="+mn-lt"/>
              </a:rPr>
              <a:t>The Attitude and </a:t>
            </a:r>
            <a:r>
              <a:rPr lang="en-US" sz="2700" b="1" i="0" u="none" strike="noStrike" dirty="0" err="1">
                <a:effectLst/>
                <a:latin typeface="+mn-lt"/>
              </a:rPr>
              <a:t>Behavioural</a:t>
            </a:r>
            <a:r>
              <a:rPr lang="en-US" sz="2700" b="1" i="0" u="none" strike="noStrike" dirty="0">
                <a:effectLst/>
                <a:latin typeface="+mn-lt"/>
              </a:rPr>
              <a:t> Cycle</a:t>
            </a:r>
            <a:br>
              <a:rPr lang="en-US" sz="2000" b="1" i="0" u="none" strike="noStrike" dirty="0">
                <a:effectLst/>
                <a:latin typeface="Arial" panose="020B0604020202020204" pitchFamily="34" charset="0"/>
              </a:rPr>
            </a:br>
            <a:endParaRPr lang="en-US" sz="2000" b="1" i="0" u="none" strike="noStrike" dirty="0">
              <a:effectLst/>
              <a:latin typeface="Arial" panose="020B0604020202020204" pitchFamily="34" charset="0"/>
            </a:endParaRPr>
          </a:p>
          <a:p>
            <a:pPr marL="0" indent="0" fontAlgn="base">
              <a:buNone/>
            </a:pPr>
            <a:r>
              <a:rPr lang="en-US" sz="1800" b="0" i="0" u="none" strike="noStrike" dirty="0">
                <a:effectLst/>
                <a:latin typeface="+mn-lt"/>
              </a:rPr>
              <a:t>The attitude and </a:t>
            </a:r>
            <a:r>
              <a:rPr lang="en-US" sz="1800" b="0" i="0" u="none" strike="noStrike" dirty="0" err="1">
                <a:effectLst/>
                <a:latin typeface="+mn-lt"/>
              </a:rPr>
              <a:t>behavioural</a:t>
            </a:r>
            <a:r>
              <a:rPr lang="en-US" sz="1800" b="0" i="0" u="none" strike="noStrike" dirty="0">
                <a:effectLst/>
                <a:latin typeface="+mn-lt"/>
              </a:rPr>
              <a:t> cycle establishes a link between attitude and </a:t>
            </a:r>
            <a:r>
              <a:rPr lang="en-US" sz="1800" b="0" i="0" u="none" strike="noStrike" dirty="0" err="1">
                <a:effectLst/>
                <a:latin typeface="+mn-lt"/>
              </a:rPr>
              <a:t>behaviour</a:t>
            </a:r>
            <a:r>
              <a:rPr lang="en-US" sz="1800" b="0" i="0" u="none" strike="noStrike" dirty="0">
                <a:effectLst/>
                <a:latin typeface="+mn-lt"/>
              </a:rPr>
              <a:t>.</a:t>
            </a:r>
            <a:br>
              <a:rPr lang="en-US" sz="1800" b="0" i="0" u="none" strike="noStrike" dirty="0">
                <a:effectLst/>
                <a:latin typeface="+mn-lt"/>
              </a:rPr>
            </a:br>
            <a:r>
              <a:rPr lang="en-US" sz="1800" b="0" i="0" u="none" strike="noStrike" dirty="0">
                <a:effectLst/>
                <a:latin typeface="+mn-lt"/>
              </a:rPr>
              <a:t>A positive attitude can lead to positive </a:t>
            </a:r>
            <a:r>
              <a:rPr lang="en-US" sz="1800" b="0" i="0" u="none" strike="noStrike" dirty="0" err="1">
                <a:effectLst/>
                <a:latin typeface="+mn-lt"/>
              </a:rPr>
              <a:t>behaviour</a:t>
            </a:r>
            <a:r>
              <a:rPr lang="en-US" sz="1800" b="0" i="0" u="none" strike="noStrike" dirty="0">
                <a:effectLst/>
                <a:latin typeface="+mn-lt"/>
              </a:rPr>
              <a:t>, but a negative attitude will lead to negative </a:t>
            </a:r>
            <a:r>
              <a:rPr lang="en-US" sz="1800" b="0" i="0" u="none" strike="noStrike" dirty="0" err="1">
                <a:effectLst/>
                <a:latin typeface="+mn-lt"/>
              </a:rPr>
              <a:t>behaviour</a:t>
            </a:r>
            <a:r>
              <a:rPr lang="en-US" sz="1800" b="0" i="0" u="none" strike="noStrike" dirty="0">
                <a:effectLst/>
                <a:latin typeface="+mn-lt"/>
              </a:rPr>
              <a:t>.</a:t>
            </a:r>
            <a:br>
              <a:rPr lang="en-US" sz="1800" b="0" i="0" u="none" strike="noStrike" dirty="0">
                <a:effectLst/>
                <a:latin typeface="Arial" panose="020B0604020202020204" pitchFamily="34" charset="0"/>
              </a:rPr>
            </a:b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106735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AEC3B1C-A05A-92D0-9920-2D6D47609A76}"/>
              </a:ext>
            </a:extLst>
          </p:cNvPr>
          <p:cNvSpPr txBox="1">
            <a:spLocks/>
          </p:cNvSpPr>
          <p:nvPr/>
        </p:nvSpPr>
        <p:spPr>
          <a:xfrm>
            <a:off x="6636833" y="3395114"/>
            <a:ext cx="4551362" cy="3481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1400" b="1" i="0" u="none" strike="noStrike" dirty="0">
                <a:effectLst/>
                <a:highlight>
                  <a:srgbClr val="CBD5EB"/>
                </a:highlight>
                <a:cs typeface="Arial" panose="020B0604020202020204" pitchFamily="34" charset="0"/>
              </a:rPr>
              <a:t>Assess the individual’s emotional state</a:t>
            </a:r>
          </a:p>
          <a:p>
            <a:pPr marL="285750" indent="-285750" fontAlgn="base">
              <a:buFont typeface="Arial" panose="020B0604020202020204" pitchFamily="34" charset="0"/>
              <a:buChar char="•"/>
            </a:pPr>
            <a:r>
              <a:rPr lang="en-US" sz="1400" b="1" i="0" u="none" strike="noStrike" dirty="0">
                <a:effectLst/>
                <a:highlight>
                  <a:srgbClr val="CBD5EB"/>
                </a:highlight>
                <a:cs typeface="Arial" panose="020B0604020202020204" pitchFamily="34" charset="0"/>
              </a:rPr>
              <a:t>Identify trigger factors, is it too hot, too cold or noisy?</a:t>
            </a:r>
          </a:p>
          <a:p>
            <a:pPr marL="285750" indent="-285750" fontAlgn="base">
              <a:buFont typeface="Arial" panose="020B0604020202020204" pitchFamily="34" charset="0"/>
              <a:buChar char="•"/>
            </a:pPr>
            <a:r>
              <a:rPr lang="en-US" sz="1400" b="1" i="0" u="none" strike="noStrike" dirty="0">
                <a:effectLst/>
                <a:highlight>
                  <a:srgbClr val="CBD5EB"/>
                </a:highlight>
                <a:cs typeface="Arial" panose="020B0604020202020204" pitchFamily="34" charset="0"/>
              </a:rPr>
              <a:t>Try to reassure them</a:t>
            </a:r>
          </a:p>
          <a:p>
            <a:pPr marL="285750" indent="-285750" fontAlgn="base">
              <a:buFont typeface="Arial" panose="020B0604020202020204" pitchFamily="34" charset="0"/>
              <a:buChar char="•"/>
            </a:pPr>
            <a:r>
              <a:rPr lang="en-US" sz="1400" b="1" i="0" u="none" strike="noStrike" dirty="0">
                <a:effectLst/>
                <a:highlight>
                  <a:srgbClr val="CBD5EB"/>
                </a:highlight>
                <a:cs typeface="Arial" panose="020B0604020202020204" pitchFamily="34" charset="0"/>
              </a:rPr>
              <a:t>Talk/listen</a:t>
            </a:r>
          </a:p>
          <a:p>
            <a:pPr marL="285750" indent="-285750" fontAlgn="base">
              <a:buFont typeface="Arial" panose="020B0604020202020204" pitchFamily="34" charset="0"/>
              <a:buChar char="•"/>
            </a:pPr>
            <a:r>
              <a:rPr lang="en-US" sz="1400" b="1" i="0" u="none" strike="noStrike" dirty="0">
                <a:effectLst/>
                <a:highlight>
                  <a:srgbClr val="CBD5EB"/>
                </a:highlight>
                <a:cs typeface="Arial" panose="020B0604020202020204" pitchFamily="34" charset="0"/>
              </a:rPr>
              <a:t>Be aware of your environment or those who might present a threat</a:t>
            </a:r>
          </a:p>
          <a:p>
            <a:pPr marL="285750" indent="-285750" fontAlgn="base">
              <a:buFont typeface="Arial" panose="020B0604020202020204" pitchFamily="34" charset="0"/>
              <a:buChar char="•"/>
            </a:pPr>
            <a:r>
              <a:rPr lang="en-US" sz="1400" b="1" i="0" u="none" strike="noStrike" dirty="0">
                <a:effectLst/>
                <a:highlight>
                  <a:srgbClr val="CBD5EB"/>
                </a:highlight>
                <a:cs typeface="Arial" panose="020B0604020202020204" pitchFamily="34" charset="0"/>
              </a:rPr>
              <a:t>Keep a relaxed posture but remain alert</a:t>
            </a:r>
          </a:p>
          <a:p>
            <a:pPr fontAlgn="base">
              <a:lnSpc>
                <a:spcPct val="100000"/>
              </a:lnSpc>
            </a:pPr>
            <a:endParaRPr lang="en-US" sz="1300" b="1" kern="1200" dirty="0">
              <a:latin typeface="+mn-lt"/>
              <a:ea typeface="+mn-ea"/>
              <a:cs typeface="+mn-cs"/>
            </a:endParaRPr>
          </a:p>
        </p:txBody>
      </p:sp>
      <p:sp>
        <p:nvSpPr>
          <p:cNvPr id="3" name="Slide Number Placeholder 2">
            <a:extLst>
              <a:ext uri="{FF2B5EF4-FFF2-40B4-BE49-F238E27FC236}">
                <a16:creationId xmlns:a16="http://schemas.microsoft.com/office/drawing/2014/main" id="{EB5F9B50-CED9-4961-91E8-058BE256771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11</a:t>
            </a:fld>
            <a:endParaRPr lang="en-US"/>
          </a:p>
        </p:txBody>
      </p:sp>
      <p:graphicFrame>
        <p:nvGraphicFramePr>
          <p:cNvPr id="15" name="Content Placeholder 2">
            <a:extLst>
              <a:ext uri="{FF2B5EF4-FFF2-40B4-BE49-F238E27FC236}">
                <a16:creationId xmlns:a16="http://schemas.microsoft.com/office/drawing/2014/main" id="{A065F0FA-598C-1EF9-AF93-B01E0C7765FB}"/>
              </a:ext>
            </a:extLst>
          </p:cNvPr>
          <p:cNvGraphicFramePr>
            <a:graphicFrameLocks/>
          </p:cNvGraphicFramePr>
          <p:nvPr>
            <p:extLst>
              <p:ext uri="{D42A27DB-BD31-4B8C-83A1-F6EECF244321}">
                <p14:modId xmlns:p14="http://schemas.microsoft.com/office/powerpoint/2010/main" val="3281071535"/>
              </p:ext>
            </p:extLst>
          </p:nvPr>
        </p:nvGraphicFramePr>
        <p:xfrm>
          <a:off x="524646" y="2200388"/>
          <a:ext cx="4945063" cy="461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ontent Placeholder 2">
            <a:extLst>
              <a:ext uri="{FF2B5EF4-FFF2-40B4-BE49-F238E27FC236}">
                <a16:creationId xmlns:a16="http://schemas.microsoft.com/office/drawing/2014/main" id="{9DE56295-F6B6-5E41-B96A-54F9F4A93386}"/>
              </a:ext>
            </a:extLst>
          </p:cNvPr>
          <p:cNvSpPr txBox="1">
            <a:spLocks/>
          </p:cNvSpPr>
          <p:nvPr/>
        </p:nvSpPr>
        <p:spPr>
          <a:xfrm>
            <a:off x="524645" y="2990854"/>
            <a:ext cx="4551363" cy="584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400" b="0" i="0" dirty="0">
                <a:effectLst/>
                <a:latin typeface="+mj-lt"/>
              </a:rPr>
              <a:t>The Basics:</a:t>
            </a:r>
            <a:endParaRPr lang="en-US" sz="2400" kern="1200" dirty="0">
              <a:latin typeface="+mj-lt"/>
              <a:ea typeface="+mn-ea"/>
              <a:cs typeface="+mn-cs"/>
            </a:endParaRPr>
          </a:p>
        </p:txBody>
      </p:sp>
      <p:sp>
        <p:nvSpPr>
          <p:cNvPr id="31" name="Title 1">
            <a:extLst>
              <a:ext uri="{FF2B5EF4-FFF2-40B4-BE49-F238E27FC236}">
                <a16:creationId xmlns:a16="http://schemas.microsoft.com/office/drawing/2014/main" id="{A9BD065B-0017-683A-18CF-15E2107A91FD}"/>
              </a:ext>
            </a:extLst>
          </p:cNvPr>
          <p:cNvSpPr txBox="1">
            <a:spLocks/>
          </p:cNvSpPr>
          <p:nvPr/>
        </p:nvSpPr>
        <p:spPr>
          <a:xfrm>
            <a:off x="524647" y="1018904"/>
            <a:ext cx="11141891" cy="4685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solidFill>
                  <a:schemeClr val="accent1"/>
                </a:solidFill>
              </a:rPr>
              <a:t>De-escalation</a:t>
            </a:r>
          </a:p>
        </p:txBody>
      </p:sp>
      <p:sp>
        <p:nvSpPr>
          <p:cNvPr id="2" name="Content Placeholder 2">
            <a:extLst>
              <a:ext uri="{FF2B5EF4-FFF2-40B4-BE49-F238E27FC236}">
                <a16:creationId xmlns:a16="http://schemas.microsoft.com/office/drawing/2014/main" id="{C8816B72-91D0-5624-B6C5-EAFD05607959}"/>
              </a:ext>
            </a:extLst>
          </p:cNvPr>
          <p:cNvSpPr txBox="1">
            <a:spLocks/>
          </p:cNvSpPr>
          <p:nvPr/>
        </p:nvSpPr>
        <p:spPr>
          <a:xfrm>
            <a:off x="6812333" y="2867783"/>
            <a:ext cx="4551363" cy="584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400" b="0" i="0" dirty="0">
                <a:effectLst/>
                <a:latin typeface="+mj-lt"/>
              </a:rPr>
              <a:t>Then:</a:t>
            </a:r>
            <a:endParaRPr lang="en-US" sz="2400" kern="1200" dirty="0">
              <a:latin typeface="+mj-lt"/>
              <a:ea typeface="+mn-ea"/>
              <a:cs typeface="+mn-cs"/>
            </a:endParaRPr>
          </a:p>
        </p:txBody>
      </p:sp>
      <p:sp>
        <p:nvSpPr>
          <p:cNvPr id="5" name="TextBox 4">
            <a:extLst>
              <a:ext uri="{FF2B5EF4-FFF2-40B4-BE49-F238E27FC236}">
                <a16:creationId xmlns:a16="http://schemas.microsoft.com/office/drawing/2014/main" id="{D23E757C-9E18-DAC9-A793-2BB9798F7C13}"/>
              </a:ext>
            </a:extLst>
          </p:cNvPr>
          <p:cNvSpPr txBox="1"/>
          <p:nvPr/>
        </p:nvSpPr>
        <p:spPr>
          <a:xfrm>
            <a:off x="417703" y="1487404"/>
            <a:ext cx="10945993" cy="1200329"/>
          </a:xfrm>
          <a:prstGeom prst="rect">
            <a:avLst/>
          </a:prstGeom>
          <a:noFill/>
        </p:spPr>
        <p:txBody>
          <a:bodyPr wrap="square">
            <a:spAutoFit/>
          </a:bodyPr>
          <a:lstStyle/>
          <a:p>
            <a:r>
              <a:rPr lang="en-US" sz="1800" b="0" i="0" dirty="0">
                <a:effectLst/>
              </a:rPr>
              <a:t>De-escalation is described as:</a:t>
            </a:r>
          </a:p>
          <a:p>
            <a:endParaRPr lang="en-US" sz="1800" b="0" i="0" dirty="0">
              <a:effectLst/>
            </a:endParaRPr>
          </a:p>
          <a:p>
            <a:r>
              <a:rPr lang="en-US" sz="1800" b="0" i="0" dirty="0">
                <a:effectLst/>
              </a:rPr>
              <a:t>The use of techniques (including verbal and non-verbal communication skills) aimed at reducing anger and aggression.</a:t>
            </a:r>
            <a:endParaRPr lang="en-US" sz="1800" dirty="0"/>
          </a:p>
        </p:txBody>
      </p:sp>
    </p:spTree>
    <p:extLst>
      <p:ext uri="{BB962C8B-B14F-4D97-AF65-F5344CB8AC3E}">
        <p14:creationId xmlns:p14="http://schemas.microsoft.com/office/powerpoint/2010/main" val="116993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2637155" y="924560"/>
            <a:ext cx="7279005" cy="853440"/>
          </a:xfrm>
        </p:spPr>
        <p:txBody>
          <a:bodyPr vert="horz" lIns="91440" tIns="45720" rIns="91440" bIns="45720" rtlCol="0" anchor="b">
            <a:normAutofit/>
          </a:bodyPr>
          <a:lstStyle/>
          <a:p>
            <a:r>
              <a:rPr lang="en-US" sz="3600" b="1" i="0" u="none" strike="noStrike" dirty="0">
                <a:effectLst/>
              </a:rPr>
              <a:t>de-escalation - language</a:t>
            </a:r>
            <a:endParaRPr lang="en-US" sz="3600" kern="1200" dirty="0"/>
          </a:p>
        </p:txBody>
      </p:sp>
      <p:sp>
        <p:nvSpPr>
          <p:cNvPr id="3" name="TextBox 2">
            <a:extLst>
              <a:ext uri="{FF2B5EF4-FFF2-40B4-BE49-F238E27FC236}">
                <a16:creationId xmlns:a16="http://schemas.microsoft.com/office/drawing/2014/main" id="{BBBB230E-BA70-7F37-933A-1F97B3C1AA74}"/>
              </a:ext>
            </a:extLst>
          </p:cNvPr>
          <p:cNvSpPr txBox="1"/>
          <p:nvPr/>
        </p:nvSpPr>
        <p:spPr>
          <a:xfrm>
            <a:off x="1793240" y="2020283"/>
            <a:ext cx="9331960" cy="3416320"/>
          </a:xfrm>
          <a:prstGeom prst="rect">
            <a:avLst/>
          </a:prstGeom>
          <a:noFill/>
        </p:spPr>
        <p:txBody>
          <a:bodyPr wrap="square">
            <a:spAutoFit/>
          </a:bodyPr>
          <a:lstStyle/>
          <a:p>
            <a:pPr algn="l" fontAlgn="base"/>
            <a:r>
              <a:rPr lang="en-US" b="0" i="0" u="none" strike="noStrike" dirty="0">
                <a:solidFill>
                  <a:srgbClr val="E7E6E6"/>
                </a:solidFill>
                <a:effectLst/>
              </a:rPr>
              <a:t>The language you use can have a big impact on how the other person reacts.</a:t>
            </a:r>
          </a:p>
          <a:p>
            <a:pPr algn="l" fontAlgn="base"/>
            <a:r>
              <a:rPr lang="en-US" b="0" i="0" u="none" strike="noStrike" dirty="0">
                <a:solidFill>
                  <a:srgbClr val="E7E6E6"/>
                </a:solidFill>
                <a:effectLst/>
              </a:rPr>
              <a:t> </a:t>
            </a:r>
          </a:p>
          <a:p>
            <a:pPr algn="l" fontAlgn="base"/>
            <a:r>
              <a:rPr lang="en-US" b="1" i="0" u="none" strike="noStrike" dirty="0">
                <a:solidFill>
                  <a:srgbClr val="E7E6E6"/>
                </a:solidFill>
                <a:effectLst/>
              </a:rPr>
              <a:t>Avoid</a:t>
            </a:r>
            <a:r>
              <a:rPr lang="en-US" b="0" i="0" u="none" strike="noStrike" dirty="0">
                <a:solidFill>
                  <a:srgbClr val="E7E6E6"/>
                </a:solidFill>
                <a:effectLst/>
              </a:rPr>
              <a:t> the following:</a:t>
            </a:r>
          </a:p>
          <a:p>
            <a:pPr algn="l" fontAlgn="base"/>
            <a:endParaRPr lang="en-US" b="0" i="0" u="none" strike="noStrike" dirty="0">
              <a:solidFill>
                <a:srgbClr val="E7E6E6"/>
              </a:solidFill>
              <a:effectLst/>
            </a:endParaRPr>
          </a:p>
          <a:p>
            <a:pPr algn="l" fontAlgn="base">
              <a:buFont typeface="Arial" panose="020B0604020202020204" pitchFamily="34" charset="0"/>
              <a:buChar char="•"/>
            </a:pPr>
            <a:r>
              <a:rPr lang="en-US" b="0" i="0" dirty="0">
                <a:solidFill>
                  <a:srgbClr val="E7E6E6"/>
                </a:solidFill>
                <a:effectLst/>
              </a:rPr>
              <a:t> Ordering, e.g. you </a:t>
            </a:r>
            <a:r>
              <a:rPr lang="en-US" b="1" i="0" dirty="0">
                <a:solidFill>
                  <a:srgbClr val="E7E6E6"/>
                </a:solidFill>
                <a:effectLst/>
              </a:rPr>
              <a:t>must</a:t>
            </a:r>
            <a:r>
              <a:rPr lang="en-US" b="0" i="0" dirty="0">
                <a:solidFill>
                  <a:srgbClr val="E7E6E6"/>
                </a:solidFill>
                <a:effectLst/>
              </a:rPr>
              <a:t>...; you </a:t>
            </a:r>
            <a:r>
              <a:rPr lang="en-US" b="1" i="0" dirty="0">
                <a:solidFill>
                  <a:srgbClr val="E7E6E6"/>
                </a:solidFill>
                <a:effectLst/>
              </a:rPr>
              <a:t>have to</a:t>
            </a:r>
            <a:r>
              <a:rPr lang="en-US" b="0" i="0" dirty="0">
                <a:solidFill>
                  <a:srgbClr val="E7E6E6"/>
                </a:solidFill>
                <a:effectLst/>
              </a:rPr>
              <a:t>...</a:t>
            </a:r>
          </a:p>
          <a:p>
            <a:pPr algn="l" fontAlgn="base">
              <a:buFont typeface="Arial" panose="020B0604020202020204" pitchFamily="34" charset="0"/>
              <a:buChar char="•"/>
            </a:pPr>
            <a:r>
              <a:rPr lang="en-US" b="0" i="0" dirty="0">
                <a:solidFill>
                  <a:srgbClr val="E7E6E6"/>
                </a:solidFill>
                <a:effectLst/>
              </a:rPr>
              <a:t> Threatening, e.g. if you don’t, then</a:t>
            </a:r>
          </a:p>
          <a:p>
            <a:pPr algn="l" fontAlgn="base">
              <a:buFont typeface="Arial" panose="020B0604020202020204" pitchFamily="34" charset="0"/>
              <a:buChar char="•"/>
            </a:pPr>
            <a:r>
              <a:rPr lang="en-US" b="0" i="0" dirty="0">
                <a:solidFill>
                  <a:srgbClr val="E7E6E6"/>
                </a:solidFill>
                <a:effectLst/>
              </a:rPr>
              <a:t> Preaching, e.g. you </a:t>
            </a:r>
            <a:r>
              <a:rPr lang="en-US" b="1" i="0" dirty="0">
                <a:solidFill>
                  <a:srgbClr val="E7E6E6"/>
                </a:solidFill>
                <a:effectLst/>
              </a:rPr>
              <a:t>should</a:t>
            </a:r>
            <a:r>
              <a:rPr lang="en-US" b="0" i="0" dirty="0">
                <a:solidFill>
                  <a:srgbClr val="E7E6E6"/>
                </a:solidFill>
                <a:effectLst/>
              </a:rPr>
              <a:t>…</a:t>
            </a:r>
          </a:p>
          <a:p>
            <a:pPr algn="l" fontAlgn="base">
              <a:buFont typeface="Arial" panose="020B0604020202020204" pitchFamily="34" charset="0"/>
              <a:buChar char="•"/>
            </a:pPr>
            <a:r>
              <a:rPr lang="en-US" b="0" i="0" dirty="0">
                <a:solidFill>
                  <a:srgbClr val="E7E6E6"/>
                </a:solidFill>
                <a:effectLst/>
              </a:rPr>
              <a:t> Lecturing, e.g. here’s why you are wrong…</a:t>
            </a:r>
          </a:p>
          <a:p>
            <a:pPr algn="l" fontAlgn="base">
              <a:buFont typeface="Arial" panose="020B0604020202020204" pitchFamily="34" charset="0"/>
              <a:buChar char="•"/>
            </a:pPr>
            <a:r>
              <a:rPr lang="en-US" b="0" i="0" dirty="0">
                <a:solidFill>
                  <a:srgbClr val="E7E6E6"/>
                </a:solidFill>
                <a:effectLst/>
              </a:rPr>
              <a:t> Judging, e.g. you’ll never change</a:t>
            </a:r>
          </a:p>
          <a:p>
            <a:pPr algn="l" fontAlgn="base">
              <a:buFont typeface="Arial" panose="020B0604020202020204" pitchFamily="34" charset="0"/>
              <a:buChar char="•"/>
            </a:pPr>
            <a:r>
              <a:rPr lang="en-US" b="0" i="0" dirty="0">
                <a:solidFill>
                  <a:srgbClr val="E7E6E6"/>
                </a:solidFill>
                <a:effectLst/>
              </a:rPr>
              <a:t> Excusing, e.g. it’s not so bad</a:t>
            </a:r>
          </a:p>
          <a:p>
            <a:pPr algn="l" fontAlgn="base">
              <a:buFont typeface="Arial" panose="020B0604020202020204" pitchFamily="34" charset="0"/>
              <a:buChar char="•"/>
            </a:pPr>
            <a:r>
              <a:rPr lang="en-US" b="0" i="0" dirty="0">
                <a:solidFill>
                  <a:srgbClr val="E7E6E6"/>
                </a:solidFill>
                <a:effectLst/>
              </a:rPr>
              <a:t> Labelling, e.g. you’re being unrealistic </a:t>
            </a:r>
          </a:p>
          <a:p>
            <a:pPr algn="l" fontAlgn="base"/>
            <a:endParaRPr lang="en-US" b="0" i="0" u="none" strike="noStrike" dirty="0">
              <a:solidFill>
                <a:srgbClr val="E7E6E6"/>
              </a:solidFill>
              <a:effectLst/>
              <a:latin typeface="Arial" panose="020B0604020202020204" pitchFamily="34" charset="0"/>
            </a:endParaRPr>
          </a:p>
        </p:txBody>
      </p:sp>
    </p:spTree>
    <p:extLst>
      <p:ext uri="{BB962C8B-B14F-4D97-AF65-F5344CB8AC3E}">
        <p14:creationId xmlns:p14="http://schemas.microsoft.com/office/powerpoint/2010/main" val="70347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0FAC6-DF9A-40DA-FF5A-DD76F6385205}"/>
              </a:ext>
            </a:extLst>
          </p:cNvPr>
          <p:cNvSpPr>
            <a:spLocks noGrp="1"/>
          </p:cNvSpPr>
          <p:nvPr>
            <p:ph idx="1"/>
          </p:nvPr>
        </p:nvSpPr>
        <p:spPr/>
        <p:txBody>
          <a:bodyPr/>
          <a:lstStyle/>
          <a:p>
            <a:pPr marL="0" indent="0">
              <a:buNone/>
            </a:pPr>
            <a:r>
              <a:rPr lang="en-US" sz="1600" dirty="0"/>
              <a:t>People who volunteer alone are at an increased risk of physical/verbal abuse and harassment.</a:t>
            </a:r>
          </a:p>
          <a:p>
            <a:pPr marL="0" indent="0">
              <a:buNone/>
            </a:pPr>
            <a:r>
              <a:rPr lang="en-US" sz="1600" dirty="0" err="1"/>
              <a:t>Organisations</a:t>
            </a:r>
            <a:r>
              <a:rPr lang="en-US" sz="1600" dirty="0"/>
              <a:t> have a duty to protect you from risk of physical and verbal abuse by carrying out risk assessments and providing suitable training.</a:t>
            </a:r>
          </a:p>
          <a:p>
            <a:pPr marL="0" indent="0">
              <a:buNone/>
            </a:pPr>
            <a:r>
              <a:rPr lang="en-US" sz="1600" dirty="0"/>
              <a:t>Volunteers should take practical steps to improve their personal safety by:</a:t>
            </a:r>
          </a:p>
          <a:p>
            <a:pPr marL="0" indent="0">
              <a:buNone/>
            </a:pPr>
            <a:endParaRPr lang="en-US" sz="1600" dirty="0"/>
          </a:p>
          <a:p>
            <a:r>
              <a:rPr lang="en-US" sz="1600" b="1" dirty="0"/>
              <a:t>Attending training</a:t>
            </a:r>
          </a:p>
          <a:p>
            <a:r>
              <a:rPr lang="en-US" sz="1600" b="1" dirty="0"/>
              <a:t>Reporting concerns and incidents</a:t>
            </a:r>
            <a:endParaRPr lang="en-GB" sz="1600" b="1" dirty="0"/>
          </a:p>
          <a:p>
            <a:pPr marL="0" indent="0">
              <a:buNone/>
            </a:pPr>
            <a:endParaRPr lang="en-GB" sz="1600" dirty="0"/>
          </a:p>
        </p:txBody>
      </p:sp>
      <p:sp>
        <p:nvSpPr>
          <p:cNvPr id="3" name="Slide Number Placeholder 2">
            <a:extLst>
              <a:ext uri="{FF2B5EF4-FFF2-40B4-BE49-F238E27FC236}">
                <a16:creationId xmlns:a16="http://schemas.microsoft.com/office/drawing/2014/main" id="{E154D894-ADAF-9205-A05C-EDF8AFF18112}"/>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pic>
        <p:nvPicPr>
          <p:cNvPr id="7" name="Picture Placeholder 6" descr="A picture containing clothing, human face, person, wall&#10;&#10;Description automatically generated">
            <a:extLst>
              <a:ext uri="{FF2B5EF4-FFF2-40B4-BE49-F238E27FC236}">
                <a16:creationId xmlns:a16="http://schemas.microsoft.com/office/drawing/2014/main" id="{8FA02FF8-5457-ED03-495D-A030FE35BAEA}"/>
              </a:ext>
            </a:extLst>
          </p:cNvPr>
          <p:cNvPicPr>
            <a:picLocks noGrp="1" noChangeAspect="1"/>
          </p:cNvPicPr>
          <p:nvPr>
            <p:ph type="pic" sz="quarter" idx="13"/>
          </p:nvPr>
        </p:nvPicPr>
        <p:blipFill>
          <a:blip r:embed="rId2"/>
          <a:srcRect l="11299" r="11299"/>
          <a:stretch>
            <a:fillRect/>
          </a:stretch>
        </p:blipFill>
        <p:spPr>
          <a:xfrm>
            <a:off x="5884647" y="0"/>
            <a:ext cx="6307353" cy="5780372"/>
          </a:xfrm>
        </p:spPr>
      </p:pic>
      <p:sp>
        <p:nvSpPr>
          <p:cNvPr id="5" name="Title 4">
            <a:extLst>
              <a:ext uri="{FF2B5EF4-FFF2-40B4-BE49-F238E27FC236}">
                <a16:creationId xmlns:a16="http://schemas.microsoft.com/office/drawing/2014/main" id="{A6F5D8B9-12FB-9532-2F30-7B5EA295785B}"/>
              </a:ext>
            </a:extLst>
          </p:cNvPr>
          <p:cNvSpPr>
            <a:spLocks noGrp="1"/>
          </p:cNvSpPr>
          <p:nvPr>
            <p:ph type="title"/>
          </p:nvPr>
        </p:nvSpPr>
        <p:spPr/>
        <p:txBody>
          <a:bodyPr/>
          <a:lstStyle/>
          <a:p>
            <a:r>
              <a:rPr lang="en-GB" dirty="0"/>
              <a:t>LONE VOLUNTEERING</a:t>
            </a:r>
          </a:p>
        </p:txBody>
      </p:sp>
    </p:spTree>
    <p:extLst>
      <p:ext uri="{BB962C8B-B14F-4D97-AF65-F5344CB8AC3E}">
        <p14:creationId xmlns:p14="http://schemas.microsoft.com/office/powerpoint/2010/main" val="218516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FA952-A240-51B5-7E70-5A97ACE9577E}"/>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14</a:t>
            </a:fld>
            <a:endParaRPr lang="en-US"/>
          </a:p>
        </p:txBody>
      </p:sp>
      <p:sp>
        <p:nvSpPr>
          <p:cNvPr id="2" name="Title 1">
            <a:extLst>
              <a:ext uri="{FF2B5EF4-FFF2-40B4-BE49-F238E27FC236}">
                <a16:creationId xmlns:a16="http://schemas.microsoft.com/office/drawing/2014/main" id="{C8A7FEBE-294C-449E-86D6-BEBE72F13A1C}"/>
              </a:ext>
            </a:extLst>
          </p:cNvPr>
          <p:cNvSpPr>
            <a:spLocks noGrp="1"/>
          </p:cNvSpPr>
          <p:nvPr>
            <p:ph type="title"/>
          </p:nvPr>
        </p:nvSpPr>
        <p:spPr>
          <a:xfrm>
            <a:off x="836612" y="457201"/>
            <a:ext cx="3932237" cy="724359"/>
          </a:xfrm>
        </p:spPr>
        <p:txBody>
          <a:bodyPr vert="horz" lIns="91440" tIns="45720" rIns="91440" bIns="45720" rtlCol="0" anchor="b">
            <a:normAutofit/>
          </a:bodyPr>
          <a:lstStyle/>
          <a:p>
            <a:r>
              <a:rPr lang="en-US" kern="1200" dirty="0">
                <a:latin typeface="+mj-lt"/>
                <a:ea typeface="+mj-ea"/>
                <a:cs typeface="+mj-cs"/>
              </a:rPr>
              <a:t>ASSESSING RISKS</a:t>
            </a:r>
          </a:p>
        </p:txBody>
      </p:sp>
      <p:graphicFrame>
        <p:nvGraphicFramePr>
          <p:cNvPr id="7" name="TextBox 4">
            <a:extLst>
              <a:ext uri="{FF2B5EF4-FFF2-40B4-BE49-F238E27FC236}">
                <a16:creationId xmlns:a16="http://schemas.microsoft.com/office/drawing/2014/main" id="{B8759E77-4A76-8EE0-57A2-DBA4CD2508EB}"/>
              </a:ext>
            </a:extLst>
          </p:cNvPr>
          <p:cNvGraphicFramePr/>
          <p:nvPr>
            <p:extLst>
              <p:ext uri="{D42A27DB-BD31-4B8C-83A1-F6EECF244321}">
                <p14:modId xmlns:p14="http://schemas.microsoft.com/office/powerpoint/2010/main" val="907362120"/>
              </p:ext>
            </p:extLst>
          </p:nvPr>
        </p:nvGraphicFramePr>
        <p:xfrm>
          <a:off x="1796034" y="2005781"/>
          <a:ext cx="6172200" cy="3706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EF129C7-B653-2DEE-78AD-49643BC38656}"/>
              </a:ext>
            </a:extLst>
          </p:cNvPr>
          <p:cNvSpPr txBox="1"/>
          <p:nvPr/>
        </p:nvSpPr>
        <p:spPr>
          <a:xfrm>
            <a:off x="836612" y="1296312"/>
            <a:ext cx="8376214" cy="369332"/>
          </a:xfrm>
          <a:prstGeom prst="rect">
            <a:avLst/>
          </a:prstGeom>
          <a:noFill/>
        </p:spPr>
        <p:txBody>
          <a:bodyPr wrap="square">
            <a:spAutoFit/>
          </a:bodyPr>
          <a:lstStyle/>
          <a:p>
            <a:pPr marL="0" indent="0">
              <a:buNone/>
            </a:pPr>
            <a:r>
              <a:rPr lang="en-US" sz="1800" dirty="0">
                <a:solidFill>
                  <a:srgbClr val="2C567A"/>
                </a:solidFill>
              </a:rPr>
              <a:t>When in a conflict situation, use the SAFER approach to assessing risk.</a:t>
            </a:r>
          </a:p>
        </p:txBody>
      </p:sp>
    </p:spTree>
    <p:extLst>
      <p:ext uri="{BB962C8B-B14F-4D97-AF65-F5344CB8AC3E}">
        <p14:creationId xmlns:p14="http://schemas.microsoft.com/office/powerpoint/2010/main" val="205171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3998-2EC3-821E-AD16-8E6DA7D30D4F}"/>
              </a:ext>
            </a:extLst>
          </p:cNvPr>
          <p:cNvSpPr>
            <a:spLocks noGrp="1"/>
          </p:cNvSpPr>
          <p:nvPr>
            <p:ph type="title"/>
          </p:nvPr>
        </p:nvSpPr>
        <p:spPr/>
        <p:txBody>
          <a:bodyPr/>
          <a:lstStyle/>
          <a:p>
            <a:r>
              <a:rPr lang="en-GB" dirty="0">
                <a:solidFill>
                  <a:srgbClr val="2C567A"/>
                </a:solidFill>
              </a:rPr>
              <a:t>Personal space</a:t>
            </a:r>
          </a:p>
        </p:txBody>
      </p:sp>
      <p:sp>
        <p:nvSpPr>
          <p:cNvPr id="3" name="Slide Number Placeholder 2">
            <a:extLst>
              <a:ext uri="{FF2B5EF4-FFF2-40B4-BE49-F238E27FC236}">
                <a16:creationId xmlns:a16="http://schemas.microsoft.com/office/drawing/2014/main" id="{21A45878-95D9-8AA1-147F-84F9A31A5470}"/>
              </a:ext>
            </a:extLst>
          </p:cNvPr>
          <p:cNvSpPr>
            <a:spLocks noGrp="1"/>
          </p:cNvSpPr>
          <p:nvPr>
            <p:ph type="sldNum" sz="quarter" idx="12"/>
          </p:nvPr>
        </p:nvSpPr>
        <p:spPr/>
        <p:txBody>
          <a:bodyPr/>
          <a:lstStyle/>
          <a:p>
            <a:fld id="{9EC71654-96A5-4280-94F3-931C61A9F92C}" type="slidenum">
              <a:rPr lang="en-US" noProof="0" smtClean="0"/>
              <a:pPr/>
              <a:t>15</a:t>
            </a:fld>
            <a:endParaRPr lang="en-US" noProof="0" dirty="0"/>
          </a:p>
        </p:txBody>
      </p:sp>
      <p:sp>
        <p:nvSpPr>
          <p:cNvPr id="4" name="Content Placeholder 4">
            <a:extLst>
              <a:ext uri="{FF2B5EF4-FFF2-40B4-BE49-F238E27FC236}">
                <a16:creationId xmlns:a16="http://schemas.microsoft.com/office/drawing/2014/main" id="{2FE2B2FC-823C-9E29-2DD6-C05F8B5FDDF6}"/>
              </a:ext>
            </a:extLst>
          </p:cNvPr>
          <p:cNvSpPr txBox="1">
            <a:spLocks/>
          </p:cNvSpPr>
          <p:nvPr/>
        </p:nvSpPr>
        <p:spPr>
          <a:xfrm>
            <a:off x="439164" y="1401685"/>
            <a:ext cx="10515600" cy="56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C567A"/>
                </a:solidFill>
              </a:rPr>
              <a:t>Personal space is not the same in all cultures, but in a volunteering environment it is usually:</a:t>
            </a:r>
            <a:endParaRPr lang="en-GB" sz="1600" b="1" dirty="0">
              <a:solidFill>
                <a:srgbClr val="2C567A"/>
              </a:solidFill>
            </a:endParaRPr>
          </a:p>
        </p:txBody>
      </p:sp>
      <p:pic>
        <p:nvPicPr>
          <p:cNvPr id="5" name="Picture 4" descr="A collage of a person's face&#10;&#10;Description automatically generated with medium confidence">
            <a:extLst>
              <a:ext uri="{FF2B5EF4-FFF2-40B4-BE49-F238E27FC236}">
                <a16:creationId xmlns:a16="http://schemas.microsoft.com/office/drawing/2014/main" id="{8A7A67F2-274F-B225-CFD1-785C65C3B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84" y="1711124"/>
            <a:ext cx="10323685" cy="4044539"/>
          </a:xfrm>
          <a:prstGeom prst="rect">
            <a:avLst/>
          </a:prstGeom>
        </p:spPr>
      </p:pic>
      <p:sp>
        <p:nvSpPr>
          <p:cNvPr id="6" name="Content Placeholder 4">
            <a:extLst>
              <a:ext uri="{FF2B5EF4-FFF2-40B4-BE49-F238E27FC236}">
                <a16:creationId xmlns:a16="http://schemas.microsoft.com/office/drawing/2014/main" id="{7DE4F4AB-471E-7E09-B791-E8CFAF319E65}"/>
              </a:ext>
            </a:extLst>
          </p:cNvPr>
          <p:cNvSpPr txBox="1">
            <a:spLocks/>
          </p:cNvSpPr>
          <p:nvPr/>
        </p:nvSpPr>
        <p:spPr>
          <a:xfrm>
            <a:off x="2046862" y="5186073"/>
            <a:ext cx="2326390" cy="1295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Intimate</a:t>
            </a:r>
          </a:p>
          <a:p>
            <a:pPr marL="0" indent="0" algn="ctr">
              <a:buFont typeface="Arial" panose="020B0604020202020204" pitchFamily="34" charset="0"/>
              <a:buNone/>
            </a:pPr>
            <a:r>
              <a:rPr lang="en-US" sz="1400" dirty="0"/>
              <a:t>Up to 0.5m</a:t>
            </a:r>
          </a:p>
          <a:p>
            <a:pPr marL="0" indent="0" algn="ctr">
              <a:buFont typeface="Arial" panose="020B0604020202020204" pitchFamily="34" charset="0"/>
              <a:buNone/>
            </a:pPr>
            <a:r>
              <a:rPr lang="en-US" sz="1400" dirty="0"/>
              <a:t>People we feel close to</a:t>
            </a:r>
            <a:endParaRPr lang="en-GB" sz="1400" dirty="0"/>
          </a:p>
        </p:txBody>
      </p:sp>
      <p:sp>
        <p:nvSpPr>
          <p:cNvPr id="7" name="Content Placeholder 4">
            <a:extLst>
              <a:ext uri="{FF2B5EF4-FFF2-40B4-BE49-F238E27FC236}">
                <a16:creationId xmlns:a16="http://schemas.microsoft.com/office/drawing/2014/main" id="{BA685271-89B6-CA72-F80D-850F1C82A3CA}"/>
              </a:ext>
            </a:extLst>
          </p:cNvPr>
          <p:cNvSpPr txBox="1">
            <a:spLocks/>
          </p:cNvSpPr>
          <p:nvPr/>
        </p:nvSpPr>
        <p:spPr>
          <a:xfrm>
            <a:off x="5163428" y="5186073"/>
            <a:ext cx="1515396" cy="1244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Personal</a:t>
            </a:r>
          </a:p>
          <a:p>
            <a:pPr marL="0" indent="0" algn="ctr">
              <a:buFont typeface="Arial" panose="020B0604020202020204" pitchFamily="34" charset="0"/>
              <a:buNone/>
            </a:pPr>
            <a:r>
              <a:rPr lang="en-US" sz="1400" dirty="0"/>
              <a:t>About 1.2m</a:t>
            </a:r>
          </a:p>
          <a:p>
            <a:pPr marL="0" indent="0" algn="ctr">
              <a:buFont typeface="Arial" panose="020B0604020202020204" pitchFamily="34" charset="0"/>
              <a:buNone/>
            </a:pPr>
            <a:r>
              <a:rPr lang="en-US" sz="1400" dirty="0"/>
              <a:t>Friends and associates</a:t>
            </a:r>
            <a:endParaRPr lang="en-GB" sz="1400" dirty="0"/>
          </a:p>
        </p:txBody>
      </p:sp>
      <p:sp>
        <p:nvSpPr>
          <p:cNvPr id="8" name="Content Placeholder 4">
            <a:extLst>
              <a:ext uri="{FF2B5EF4-FFF2-40B4-BE49-F238E27FC236}">
                <a16:creationId xmlns:a16="http://schemas.microsoft.com/office/drawing/2014/main" id="{0FF56757-6BFC-B41C-8978-6D8517F83EC8}"/>
              </a:ext>
            </a:extLst>
          </p:cNvPr>
          <p:cNvSpPr txBox="1">
            <a:spLocks/>
          </p:cNvSpPr>
          <p:nvPr/>
        </p:nvSpPr>
        <p:spPr>
          <a:xfrm>
            <a:off x="6784911" y="5186072"/>
            <a:ext cx="1829011" cy="1244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Social</a:t>
            </a:r>
          </a:p>
          <a:p>
            <a:pPr marL="0" indent="0" algn="ctr">
              <a:buFont typeface="Arial" panose="020B0604020202020204" pitchFamily="34" charset="0"/>
              <a:buNone/>
            </a:pPr>
            <a:r>
              <a:rPr lang="en-US" sz="1400" dirty="0"/>
              <a:t>About 2.4m</a:t>
            </a:r>
          </a:p>
          <a:p>
            <a:pPr marL="0" indent="0" algn="ctr">
              <a:buFont typeface="Arial" panose="020B0604020202020204" pitchFamily="34" charset="0"/>
              <a:buNone/>
            </a:pPr>
            <a:r>
              <a:rPr lang="en-US" sz="1400" dirty="0"/>
              <a:t>New acquaintances</a:t>
            </a:r>
            <a:endParaRPr lang="en-GB" sz="1400" dirty="0"/>
          </a:p>
        </p:txBody>
      </p:sp>
      <p:sp>
        <p:nvSpPr>
          <p:cNvPr id="9" name="Content Placeholder 4">
            <a:extLst>
              <a:ext uri="{FF2B5EF4-FFF2-40B4-BE49-F238E27FC236}">
                <a16:creationId xmlns:a16="http://schemas.microsoft.com/office/drawing/2014/main" id="{FA3C4E16-5D05-F867-B95F-84E3AE29E7D4}"/>
              </a:ext>
            </a:extLst>
          </p:cNvPr>
          <p:cNvSpPr txBox="1">
            <a:spLocks/>
          </p:cNvSpPr>
          <p:nvPr/>
        </p:nvSpPr>
        <p:spPr>
          <a:xfrm>
            <a:off x="8720009" y="5186072"/>
            <a:ext cx="1515396" cy="1292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Public</a:t>
            </a:r>
          </a:p>
          <a:p>
            <a:pPr marL="0" indent="0" algn="ctr">
              <a:buFont typeface="Arial" panose="020B0604020202020204" pitchFamily="34" charset="0"/>
              <a:buNone/>
            </a:pPr>
            <a:r>
              <a:rPr lang="en-US" sz="1400" dirty="0"/>
              <a:t>Over 2.4m</a:t>
            </a:r>
          </a:p>
          <a:p>
            <a:pPr marL="0" indent="0" algn="ctr">
              <a:buFont typeface="Arial" panose="020B0604020202020204" pitchFamily="34" charset="0"/>
              <a:buNone/>
            </a:pPr>
            <a:r>
              <a:rPr lang="en-US" sz="1400" dirty="0"/>
              <a:t>Larger audiences</a:t>
            </a:r>
            <a:endParaRPr lang="en-GB" sz="1400" dirty="0"/>
          </a:p>
        </p:txBody>
      </p:sp>
    </p:spTree>
    <p:extLst>
      <p:ext uri="{BB962C8B-B14F-4D97-AF65-F5344CB8AC3E}">
        <p14:creationId xmlns:p14="http://schemas.microsoft.com/office/powerpoint/2010/main" val="33292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BAEB59-AD65-A079-1D02-008F5BA211B5}"/>
              </a:ext>
            </a:extLst>
          </p:cNvPr>
          <p:cNvSpPr txBox="1">
            <a:spLocks/>
          </p:cNvSpPr>
          <p:nvPr/>
        </p:nvSpPr>
        <p:spPr>
          <a:xfrm>
            <a:off x="515938" y="499595"/>
            <a:ext cx="4937211"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spcAft>
                <a:spcPts val="600"/>
              </a:spcAft>
            </a:pPr>
            <a:r>
              <a:rPr lang="en-US" sz="3000" b="1" kern="1200" cap="all" baseline="0" dirty="0">
                <a:solidFill>
                  <a:schemeClr val="accent1"/>
                </a:solidFill>
                <a:latin typeface="+mj-lt"/>
                <a:ea typeface="+mj-ea"/>
                <a:cs typeface="+mj-cs"/>
              </a:rPr>
              <a:t>Dealing with a </a:t>
            </a:r>
          </a:p>
          <a:p>
            <a:pPr>
              <a:spcAft>
                <a:spcPts val="600"/>
              </a:spcAft>
            </a:pPr>
            <a:r>
              <a:rPr lang="en-US" sz="3000" b="1" kern="1200" cap="all" baseline="0" dirty="0">
                <a:solidFill>
                  <a:schemeClr val="accent1"/>
                </a:solidFill>
                <a:latin typeface="+mj-lt"/>
                <a:ea typeface="+mj-ea"/>
                <a:cs typeface="+mj-cs"/>
              </a:rPr>
              <a:t>conflicting situation</a:t>
            </a:r>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411755" y="2164945"/>
            <a:ext cx="4914189" cy="4351338"/>
          </a:xfrm>
        </p:spPr>
        <p:txBody>
          <a:bodyPr vert="horz" lIns="0" tIns="0" rIns="0" bIns="0" rtlCol="0">
            <a:normAutofit/>
          </a:bodyPr>
          <a:lstStyle/>
          <a:p>
            <a:r>
              <a:rPr lang="en-US" sz="1400" dirty="0"/>
              <a:t>Have an awareness of your environment and surroundings. Keeping a physical distance allows time to think, react and get out of the way.</a:t>
            </a:r>
          </a:p>
          <a:p>
            <a:r>
              <a:rPr lang="en-US" sz="1400" dirty="0"/>
              <a:t>Ensure you have an appropriate and comfortable space between you and an aggressive person.</a:t>
            </a:r>
          </a:p>
          <a:p>
            <a:r>
              <a:rPr lang="en-US" sz="1400" dirty="0"/>
              <a:t>Have an escape route/plan ready to be put into use</a:t>
            </a:r>
          </a:p>
          <a:p>
            <a:r>
              <a:rPr lang="en-US" sz="1400" dirty="0"/>
              <a:t>Keep yourself between the other person and an open door so you have a quick and accessible escape route</a:t>
            </a:r>
          </a:p>
          <a:p>
            <a:r>
              <a:rPr lang="en-US" sz="1400" dirty="0"/>
              <a:t>Use de-escalation techniques, for example calm yourself first, try to reassure them</a:t>
            </a:r>
          </a:p>
          <a:p>
            <a:r>
              <a:rPr lang="en-US" sz="1400" dirty="0"/>
              <a:t>Use your escape route if communication has not resolved the situation</a:t>
            </a:r>
            <a:endParaRPr lang="en-GB" sz="1400" dirty="0"/>
          </a:p>
          <a:p>
            <a:pPr marL="0" fontAlgn="base"/>
            <a:endParaRPr lang="en-US" sz="1500" b="0" i="0" dirty="0">
              <a:effectLst/>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16</a:t>
            </a:fld>
            <a:endParaRPr lang="en-US"/>
          </a:p>
        </p:txBody>
      </p:sp>
      <p:pic>
        <p:nvPicPr>
          <p:cNvPr id="7" name="Picture Placeholder 6" descr="A person talking to another person&#10;&#10;Description automatically generated with medium confidence">
            <a:extLst>
              <a:ext uri="{FF2B5EF4-FFF2-40B4-BE49-F238E27FC236}">
                <a16:creationId xmlns:a16="http://schemas.microsoft.com/office/drawing/2014/main" id="{A03FABB4-A6B7-17BC-2FC7-695C4DB7196D}"/>
              </a:ext>
            </a:extLst>
          </p:cNvPr>
          <p:cNvPicPr>
            <a:picLocks noGrp="1" noChangeAspect="1"/>
          </p:cNvPicPr>
          <p:nvPr>
            <p:ph type="pic" sz="quarter" idx="13"/>
          </p:nvPr>
        </p:nvPicPr>
        <p:blipFill rotWithShape="1">
          <a:blip r:embed="rId3"/>
          <a:srcRect r="28999" b="-1"/>
          <a:stretch/>
        </p:blipFill>
        <p:spPr>
          <a:xfrm>
            <a:off x="5455212" y="988536"/>
            <a:ext cx="4884848" cy="4884848"/>
          </a:xfrm>
          <a:noFill/>
        </p:spPr>
      </p:pic>
    </p:spTree>
    <p:extLst>
      <p:ext uri="{BB962C8B-B14F-4D97-AF65-F5344CB8AC3E}">
        <p14:creationId xmlns:p14="http://schemas.microsoft.com/office/powerpoint/2010/main" val="331479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15938" y="1825625"/>
            <a:ext cx="5301388" cy="4047759"/>
          </a:xfrm>
        </p:spPr>
        <p:txBody>
          <a:bodyPr>
            <a:noAutofit/>
          </a:bodyPr>
          <a:lstStyle/>
          <a:p>
            <a:pPr marL="0" indent="0" fontAlgn="base">
              <a:lnSpc>
                <a:spcPct val="100000"/>
              </a:lnSpc>
              <a:buNone/>
            </a:pPr>
            <a:r>
              <a:rPr lang="en-US" sz="1100" b="1" i="0" u="none" strike="noStrike" dirty="0">
                <a:effectLst/>
              </a:rPr>
              <a:t>Active listening</a:t>
            </a:r>
            <a:r>
              <a:rPr lang="en-US" sz="1100" b="0" i="0" u="none" strike="noStrike" dirty="0">
                <a:effectLst/>
              </a:rPr>
              <a:t> is a structured way of listening and responding as it focuses on the person you are talking to. It requires you to suspend your own judgements. All volunteers should actively listen and respect other people's views and sensitivities.</a:t>
            </a:r>
          </a:p>
          <a:p>
            <a:pPr marL="0" indent="0" fontAlgn="base">
              <a:lnSpc>
                <a:spcPct val="100000"/>
              </a:lnSpc>
              <a:buNone/>
            </a:pPr>
            <a:r>
              <a:rPr lang="en-US" sz="1100" b="0" i="0" u="none" strike="noStrike" dirty="0">
                <a:effectLst/>
              </a:rPr>
              <a:t>Flexibility, empathy and a sensitive appreciation of other peoples’ points of view, facilitates good team working.</a:t>
            </a:r>
          </a:p>
          <a:p>
            <a:pPr marL="0" indent="0" fontAlgn="base">
              <a:lnSpc>
                <a:spcPct val="100000"/>
              </a:lnSpc>
              <a:buNone/>
            </a:pPr>
            <a:r>
              <a:rPr lang="en-US" sz="1100" b="0" i="0" u="none" strike="noStrike" dirty="0">
                <a:effectLst/>
              </a:rPr>
              <a:t>Here are some suggestions of how you can show you are actively listening to someone:</a:t>
            </a:r>
          </a:p>
          <a:p>
            <a:pPr fontAlgn="base">
              <a:lnSpc>
                <a:spcPct val="100000"/>
              </a:lnSpc>
              <a:buFont typeface="Arial" panose="020B0604020202020204" pitchFamily="34" charset="0"/>
              <a:buChar char="•"/>
            </a:pPr>
            <a:r>
              <a:rPr lang="en-US" sz="1100" b="0" i="0" dirty="0">
                <a:effectLst/>
              </a:rPr>
              <a:t>Give the person your full attention</a:t>
            </a:r>
          </a:p>
          <a:p>
            <a:pPr fontAlgn="base">
              <a:lnSpc>
                <a:spcPct val="100000"/>
              </a:lnSpc>
              <a:buFont typeface="Arial" panose="020B0604020202020204" pitchFamily="34" charset="0"/>
              <a:buChar char="•"/>
            </a:pPr>
            <a:r>
              <a:rPr lang="en-US" sz="1100" b="0" i="0" dirty="0">
                <a:effectLst/>
              </a:rPr>
              <a:t>Avoid distractions</a:t>
            </a:r>
          </a:p>
          <a:p>
            <a:pPr fontAlgn="base">
              <a:lnSpc>
                <a:spcPct val="100000"/>
              </a:lnSpc>
              <a:buFont typeface="Arial" panose="020B0604020202020204" pitchFamily="34" charset="0"/>
              <a:buChar char="•"/>
            </a:pPr>
            <a:r>
              <a:rPr lang="en-US" sz="1100" b="0" i="0" dirty="0">
                <a:effectLst/>
              </a:rPr>
              <a:t>Observe the person’s body language, whilst being aware of your own</a:t>
            </a:r>
          </a:p>
          <a:p>
            <a:pPr fontAlgn="base">
              <a:lnSpc>
                <a:spcPct val="100000"/>
              </a:lnSpc>
              <a:buFont typeface="Arial" panose="020B0604020202020204" pitchFamily="34" charset="0"/>
              <a:buChar char="•"/>
            </a:pPr>
            <a:r>
              <a:rPr lang="en-US" sz="1100" b="0" i="0" dirty="0">
                <a:effectLst/>
              </a:rPr>
              <a:t>Nod, smile and use other facial expressions</a:t>
            </a:r>
          </a:p>
          <a:p>
            <a:pPr fontAlgn="base">
              <a:lnSpc>
                <a:spcPct val="100000"/>
              </a:lnSpc>
              <a:buFont typeface="Arial" panose="020B0604020202020204" pitchFamily="34" charset="0"/>
              <a:buChar char="•"/>
            </a:pPr>
            <a:r>
              <a:rPr lang="en-US" sz="1100" b="0" i="0" dirty="0">
                <a:effectLst/>
              </a:rPr>
              <a:t>Encourage the person to continue, using ‘yes’, ‘uh huh’</a:t>
            </a:r>
          </a:p>
          <a:p>
            <a:pPr fontAlgn="base">
              <a:lnSpc>
                <a:spcPct val="100000"/>
              </a:lnSpc>
              <a:buFont typeface="Arial" panose="020B0604020202020204" pitchFamily="34" charset="0"/>
              <a:buChar char="•"/>
            </a:pPr>
            <a:r>
              <a:rPr lang="en-US" sz="1100" b="0" i="0" dirty="0">
                <a:effectLst/>
              </a:rPr>
              <a:t>Paraphrase, ask questions and </a:t>
            </a:r>
            <a:r>
              <a:rPr lang="en-US" sz="1100" b="0" i="0" dirty="0" err="1">
                <a:effectLst/>
              </a:rPr>
              <a:t>summarise</a:t>
            </a:r>
            <a:endParaRPr lang="en-US" sz="1100" b="0" i="0" dirty="0">
              <a:effectLst/>
            </a:endParaRPr>
          </a:p>
          <a:p>
            <a:pPr fontAlgn="base">
              <a:lnSpc>
                <a:spcPct val="100000"/>
              </a:lnSpc>
              <a:buFont typeface="Arial" panose="020B0604020202020204" pitchFamily="34" charset="0"/>
              <a:buChar char="•"/>
            </a:pPr>
            <a:r>
              <a:rPr lang="en-US" sz="1100" b="0" i="0" dirty="0">
                <a:effectLst/>
              </a:rPr>
              <a:t>Do not interrupt</a:t>
            </a:r>
          </a:p>
          <a:p>
            <a:pPr fontAlgn="base">
              <a:lnSpc>
                <a:spcPct val="100000"/>
              </a:lnSpc>
              <a:buFont typeface="Arial" panose="020B0604020202020204" pitchFamily="34" charset="0"/>
              <a:buChar char="•"/>
            </a:pPr>
            <a:r>
              <a:rPr lang="en-US" sz="1100" b="0" i="0" dirty="0">
                <a:effectLst/>
              </a:rPr>
              <a:t>Check the person understands what you are saying by asking questions</a:t>
            </a:r>
            <a:endParaRPr lang="en-US" sz="1100"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17</a:t>
            </a:fld>
            <a:endParaRPr lang="en-US"/>
          </a:p>
        </p:txBody>
      </p:sp>
      <p:pic>
        <p:nvPicPr>
          <p:cNvPr id="5" name="Picture Placeholder 4" descr="A picture containing person, tree, outdoor, cellphone&#10;&#10;Description automatically generated">
            <a:extLst>
              <a:ext uri="{FF2B5EF4-FFF2-40B4-BE49-F238E27FC236}">
                <a16:creationId xmlns:a16="http://schemas.microsoft.com/office/drawing/2014/main" id="{2EAF70B9-4714-39E7-6BCD-21F6FCA2FA53}"/>
              </a:ext>
            </a:extLst>
          </p:cNvPr>
          <p:cNvPicPr>
            <a:picLocks noGrp="1" noChangeAspect="1"/>
          </p:cNvPicPr>
          <p:nvPr>
            <p:ph type="pic" sz="quarter" idx="13"/>
          </p:nvPr>
        </p:nvPicPr>
        <p:blipFill rotWithShape="1">
          <a:blip r:embed="rId3"/>
          <a:srcRect l="35752" r="7997" b="-2"/>
          <a:stretch/>
        </p:blipFill>
        <p:spPr>
          <a:xfrm>
            <a:off x="6451550" y="988536"/>
            <a:ext cx="4884848" cy="4884848"/>
          </a:xfrm>
          <a:noFill/>
        </p:spPr>
      </p:pic>
      <p:sp>
        <p:nvSpPr>
          <p:cNvPr id="15" name="Title 14">
            <a:extLst>
              <a:ext uri="{FF2B5EF4-FFF2-40B4-BE49-F238E27FC236}">
                <a16:creationId xmlns:a16="http://schemas.microsoft.com/office/drawing/2014/main" id="{00178F77-E76B-1A1E-2E60-E2BBEB046A16}"/>
              </a:ext>
            </a:extLst>
          </p:cNvPr>
          <p:cNvSpPr>
            <a:spLocks noGrp="1"/>
          </p:cNvSpPr>
          <p:nvPr>
            <p:ph type="title"/>
          </p:nvPr>
        </p:nvSpPr>
        <p:spPr>
          <a:xfrm>
            <a:off x="515938" y="583796"/>
            <a:ext cx="4946736" cy="1325563"/>
          </a:xfrm>
        </p:spPr>
        <p:txBody>
          <a:bodyPr/>
          <a:lstStyle/>
          <a:p>
            <a:r>
              <a:rPr lang="en-GB" dirty="0"/>
              <a:t>Active listening</a:t>
            </a:r>
          </a:p>
        </p:txBody>
      </p:sp>
    </p:spTree>
    <p:extLst>
      <p:ext uri="{BB962C8B-B14F-4D97-AF65-F5344CB8AC3E}">
        <p14:creationId xmlns:p14="http://schemas.microsoft.com/office/powerpoint/2010/main" val="417592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wo people using a computer&#10;&#10;Description automatically generated with medium confidence">
            <a:extLst>
              <a:ext uri="{FF2B5EF4-FFF2-40B4-BE49-F238E27FC236}">
                <a16:creationId xmlns:a16="http://schemas.microsoft.com/office/drawing/2014/main" id="{89E6A4C1-7A2F-97C7-4ACD-9D95441A6085}"/>
              </a:ext>
            </a:extLst>
          </p:cNvPr>
          <p:cNvPicPr>
            <a:picLocks noGrp="1" noChangeAspect="1"/>
          </p:cNvPicPr>
          <p:nvPr>
            <p:ph type="pic" idx="1"/>
          </p:nvPr>
        </p:nvPicPr>
        <p:blipFill rotWithShape="1">
          <a:blip r:embed="rId3"/>
          <a:srcRect l="11463" r="32288" b="1"/>
          <a:stretch/>
        </p:blipFill>
        <p:spPr>
          <a:xfrm>
            <a:off x="6096000" y="768485"/>
            <a:ext cx="5305662" cy="5305662"/>
          </a:xfrm>
          <a:noFill/>
        </p:spPr>
      </p:pic>
      <p:sp>
        <p:nvSpPr>
          <p:cNvPr id="8" name="Title 1">
            <a:extLst>
              <a:ext uri="{FF2B5EF4-FFF2-40B4-BE49-F238E27FC236}">
                <a16:creationId xmlns:a16="http://schemas.microsoft.com/office/drawing/2014/main" id="{E3FD2B19-F234-2BF1-9E8A-4FA5302C4289}"/>
              </a:ext>
            </a:extLst>
          </p:cNvPr>
          <p:cNvSpPr>
            <a:spLocks noGrp="1"/>
          </p:cNvSpPr>
          <p:nvPr>
            <p:ph type="title"/>
          </p:nvPr>
        </p:nvSpPr>
        <p:spPr>
          <a:xfrm>
            <a:off x="515938" y="457200"/>
            <a:ext cx="4517616" cy="1600200"/>
          </a:xfrm>
        </p:spPr>
        <p:txBody>
          <a:bodyPr anchor="b">
            <a:normAutofit/>
          </a:bodyPr>
          <a:lstStyle/>
          <a:p>
            <a:r>
              <a:rPr lang="en-US" dirty="0"/>
              <a:t>WRITTEN COMMUNICATION AND TEAMWORK</a:t>
            </a:r>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type="body" sz="half" idx="2"/>
          </p:nvPr>
        </p:nvSpPr>
        <p:spPr>
          <a:xfrm>
            <a:off x="515937" y="2190750"/>
            <a:ext cx="4630829" cy="3748496"/>
          </a:xfrm>
        </p:spPr>
        <p:txBody>
          <a:bodyPr>
            <a:noAutofit/>
          </a:bodyPr>
          <a:lstStyle/>
          <a:p>
            <a:pPr marL="0" indent="0" fontAlgn="base">
              <a:lnSpc>
                <a:spcPct val="100000"/>
              </a:lnSpc>
              <a:buNone/>
            </a:pPr>
            <a:r>
              <a:rPr lang="en-US" sz="1300" b="0" i="0" u="none" strike="noStrike" dirty="0">
                <a:effectLst/>
              </a:rPr>
              <a:t>As part of your volunteer role, you may be required to take notes, send e-mails, write letters, etc. Important points to consider when writing include:</a:t>
            </a:r>
          </a:p>
          <a:p>
            <a:pPr marL="285750" indent="-285750" fontAlgn="base">
              <a:lnSpc>
                <a:spcPct val="100000"/>
              </a:lnSpc>
              <a:buFont typeface="Arial" panose="020B0604020202020204" pitchFamily="34" charset="0"/>
              <a:buChar char="•"/>
            </a:pPr>
            <a:r>
              <a:rPr lang="en-US" sz="1300" b="0" i="0" dirty="0">
                <a:effectLst/>
              </a:rPr>
              <a:t>Be as clear as possible</a:t>
            </a:r>
          </a:p>
          <a:p>
            <a:pPr marL="285750" indent="-285750" fontAlgn="base">
              <a:lnSpc>
                <a:spcPct val="100000"/>
              </a:lnSpc>
              <a:buFont typeface="Arial" panose="020B0604020202020204" pitchFamily="34" charset="0"/>
              <a:buChar char="•"/>
            </a:pPr>
            <a:r>
              <a:rPr lang="en-US" sz="1300" b="0" i="0" dirty="0">
                <a:effectLst/>
              </a:rPr>
              <a:t>Address the person you are communicating with</a:t>
            </a:r>
          </a:p>
          <a:p>
            <a:pPr marL="285750" indent="-285750" fontAlgn="base">
              <a:lnSpc>
                <a:spcPct val="100000"/>
              </a:lnSpc>
              <a:buFont typeface="Arial" panose="020B0604020202020204" pitchFamily="34" charset="0"/>
              <a:buChar char="•"/>
            </a:pPr>
            <a:r>
              <a:rPr lang="en-US" sz="1300" b="0" i="0" dirty="0">
                <a:effectLst/>
              </a:rPr>
              <a:t>Sign off with your name</a:t>
            </a:r>
          </a:p>
          <a:p>
            <a:pPr marL="285750" indent="-285750" fontAlgn="base">
              <a:lnSpc>
                <a:spcPct val="100000"/>
              </a:lnSpc>
              <a:buFont typeface="Arial" panose="020B0604020202020204" pitchFamily="34" charset="0"/>
              <a:buChar char="•"/>
            </a:pPr>
            <a:r>
              <a:rPr lang="en-US" sz="1300" b="0" i="0" dirty="0">
                <a:effectLst/>
              </a:rPr>
              <a:t>Be polite</a:t>
            </a:r>
          </a:p>
          <a:p>
            <a:pPr marL="285750" indent="-285750" fontAlgn="base">
              <a:lnSpc>
                <a:spcPct val="100000"/>
              </a:lnSpc>
              <a:buFont typeface="Arial" panose="020B0604020202020204" pitchFamily="34" charset="0"/>
              <a:buChar char="•"/>
            </a:pPr>
            <a:r>
              <a:rPr lang="en-US" sz="1300" b="0" i="0" dirty="0">
                <a:effectLst/>
              </a:rPr>
              <a:t>Get the message across</a:t>
            </a:r>
          </a:p>
          <a:p>
            <a:pPr marL="285750" indent="-285750" fontAlgn="base">
              <a:lnSpc>
                <a:spcPct val="100000"/>
              </a:lnSpc>
              <a:buFont typeface="Arial" panose="020B0604020202020204" pitchFamily="34" charset="0"/>
              <a:buChar char="•"/>
            </a:pPr>
            <a:r>
              <a:rPr lang="en-US" sz="1300" b="0" i="0" dirty="0">
                <a:effectLst/>
              </a:rPr>
              <a:t>Use short sentences</a:t>
            </a:r>
          </a:p>
          <a:p>
            <a:pPr marL="285750" indent="-285750" fontAlgn="base">
              <a:lnSpc>
                <a:spcPct val="100000"/>
              </a:lnSpc>
              <a:buFont typeface="Arial" panose="020B0604020202020204" pitchFamily="34" charset="0"/>
              <a:buChar char="•"/>
            </a:pPr>
            <a:r>
              <a:rPr lang="en-US" sz="1300" b="0" i="0" dirty="0">
                <a:effectLst/>
              </a:rPr>
              <a:t>Write in the order you wish them to read</a:t>
            </a:r>
          </a:p>
          <a:p>
            <a:pPr marL="285750" indent="-285750" fontAlgn="base">
              <a:lnSpc>
                <a:spcPct val="100000"/>
              </a:lnSpc>
              <a:buFont typeface="Arial" panose="020B0604020202020204" pitchFamily="34" charset="0"/>
              <a:buChar char="•"/>
            </a:pPr>
            <a:r>
              <a:rPr lang="en-US" sz="1300" b="0" i="0" dirty="0">
                <a:effectLst/>
              </a:rPr>
              <a:t>Re-read and check before sending</a:t>
            </a:r>
          </a:p>
          <a:p>
            <a:pPr marL="285750" indent="-285750" fontAlgn="base">
              <a:lnSpc>
                <a:spcPct val="100000"/>
              </a:lnSpc>
              <a:buFont typeface="Arial" panose="020B0604020202020204" pitchFamily="34" charset="0"/>
              <a:buChar char="•"/>
            </a:pPr>
            <a:r>
              <a:rPr lang="en-US" sz="1300" b="0" i="0" dirty="0">
                <a:effectLst/>
              </a:rPr>
              <a:t>Where possible, ask someone to check the writing before sending</a:t>
            </a:r>
            <a:endParaRPr lang="en-US" sz="1300" dirty="0"/>
          </a:p>
        </p:txBody>
      </p:sp>
      <p:sp>
        <p:nvSpPr>
          <p:cNvPr id="4" name="Slide Number Placeholder 3" hidden="1">
            <a:extLst>
              <a:ext uri="{FF2B5EF4-FFF2-40B4-BE49-F238E27FC236}">
                <a16:creationId xmlns:a16="http://schemas.microsoft.com/office/drawing/2014/main" id="{0BDDBFEE-BC50-46CF-AB8F-D145B99B57A6}"/>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smtClean="0"/>
              <a:pPr>
                <a:lnSpc>
                  <a:spcPct val="90000"/>
                </a:lnSpc>
                <a:spcAft>
                  <a:spcPts val="600"/>
                </a:spcAft>
              </a:pPr>
              <a:t>18</a:t>
            </a:fld>
            <a:endParaRPr lang="en-US" sz="600"/>
          </a:p>
        </p:txBody>
      </p:sp>
    </p:spTree>
    <p:extLst>
      <p:ext uri="{BB962C8B-B14F-4D97-AF65-F5344CB8AC3E}">
        <p14:creationId xmlns:p14="http://schemas.microsoft.com/office/powerpoint/2010/main" val="326744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02A0-5F2D-6781-02A6-87BC6510471A}"/>
              </a:ext>
            </a:extLst>
          </p:cNvPr>
          <p:cNvSpPr>
            <a:spLocks noGrp="1"/>
          </p:cNvSpPr>
          <p:nvPr>
            <p:ph type="title"/>
          </p:nvPr>
        </p:nvSpPr>
        <p:spPr/>
        <p:txBody>
          <a:bodyPr/>
          <a:lstStyle/>
          <a:p>
            <a:r>
              <a:rPr lang="en-GB" dirty="0">
                <a:solidFill>
                  <a:srgbClr val="2C567A"/>
                </a:solidFill>
              </a:rPr>
              <a:t>Support following an incident</a:t>
            </a:r>
          </a:p>
        </p:txBody>
      </p:sp>
      <p:sp>
        <p:nvSpPr>
          <p:cNvPr id="3" name="Slide Number Placeholder 2">
            <a:extLst>
              <a:ext uri="{FF2B5EF4-FFF2-40B4-BE49-F238E27FC236}">
                <a16:creationId xmlns:a16="http://schemas.microsoft.com/office/drawing/2014/main" id="{5F2F56F8-081A-F4F4-79B9-00A19D11E9D8}"/>
              </a:ext>
            </a:extLst>
          </p:cNvPr>
          <p:cNvSpPr>
            <a:spLocks noGrp="1"/>
          </p:cNvSpPr>
          <p:nvPr>
            <p:ph type="sldNum" sz="quarter" idx="12"/>
          </p:nvPr>
        </p:nvSpPr>
        <p:spPr/>
        <p:txBody>
          <a:bodyPr/>
          <a:lstStyle/>
          <a:p>
            <a:fld id="{9EC71654-96A5-4280-94F3-931C61A9F92C}" type="slidenum">
              <a:rPr lang="en-US" noProof="0" smtClean="0"/>
              <a:pPr/>
              <a:t>19</a:t>
            </a:fld>
            <a:endParaRPr lang="en-US" noProof="0" dirty="0"/>
          </a:p>
        </p:txBody>
      </p:sp>
      <p:sp>
        <p:nvSpPr>
          <p:cNvPr id="6" name="TextBox 5">
            <a:extLst>
              <a:ext uri="{FF2B5EF4-FFF2-40B4-BE49-F238E27FC236}">
                <a16:creationId xmlns:a16="http://schemas.microsoft.com/office/drawing/2014/main" id="{CA5E8B14-E651-FFCF-7818-AFE847108786}"/>
              </a:ext>
            </a:extLst>
          </p:cNvPr>
          <p:cNvSpPr txBox="1"/>
          <p:nvPr/>
        </p:nvSpPr>
        <p:spPr>
          <a:xfrm>
            <a:off x="515938" y="1410533"/>
            <a:ext cx="10466694" cy="923330"/>
          </a:xfrm>
          <a:prstGeom prst="rect">
            <a:avLst/>
          </a:prstGeom>
          <a:noFill/>
        </p:spPr>
        <p:txBody>
          <a:bodyPr wrap="square">
            <a:spAutoFit/>
          </a:bodyPr>
          <a:lstStyle/>
          <a:p>
            <a:r>
              <a:rPr lang="en-US" sz="1800" b="0" i="0" dirty="0">
                <a:solidFill>
                  <a:srgbClr val="2C567A"/>
                </a:solidFill>
                <a:effectLst/>
              </a:rPr>
              <a:t>As a volunteer, you may be witness to an incident and asked to provide details. It is useful to write down as much information about the incident that you remember as soon as possible.</a:t>
            </a:r>
          </a:p>
        </p:txBody>
      </p:sp>
      <p:sp>
        <p:nvSpPr>
          <p:cNvPr id="7" name="TextBox 6">
            <a:extLst>
              <a:ext uri="{FF2B5EF4-FFF2-40B4-BE49-F238E27FC236}">
                <a16:creationId xmlns:a16="http://schemas.microsoft.com/office/drawing/2014/main" id="{811166A0-B5CE-0BBD-FE7B-C56F282087BF}"/>
              </a:ext>
            </a:extLst>
          </p:cNvPr>
          <p:cNvSpPr txBox="1"/>
          <p:nvPr/>
        </p:nvSpPr>
        <p:spPr>
          <a:xfrm>
            <a:off x="515938" y="2426728"/>
            <a:ext cx="10643954" cy="3139321"/>
          </a:xfrm>
          <a:prstGeom prst="rect">
            <a:avLst/>
          </a:prstGeom>
          <a:noFill/>
        </p:spPr>
        <p:txBody>
          <a:bodyPr wrap="square">
            <a:spAutoFit/>
          </a:bodyPr>
          <a:lstStyle/>
          <a:p>
            <a:r>
              <a:rPr lang="en-US" sz="1800" b="1" dirty="0"/>
              <a:t>Information you may be asked about:</a:t>
            </a:r>
          </a:p>
          <a:p>
            <a:endParaRPr lang="en-US" b="1" dirty="0"/>
          </a:p>
          <a:p>
            <a:r>
              <a:rPr lang="en-US" sz="1800" dirty="0"/>
              <a:t>The following questions provide a useful guide:</a:t>
            </a:r>
          </a:p>
          <a:p>
            <a:endParaRPr lang="en-US" sz="1800" dirty="0"/>
          </a:p>
          <a:p>
            <a:pPr marL="285750" indent="-285750">
              <a:buFont typeface="Arial" panose="020B0604020202020204" pitchFamily="34" charset="0"/>
              <a:buChar char="•"/>
            </a:pPr>
            <a:r>
              <a:rPr lang="en-US" sz="1800" dirty="0"/>
              <a:t>Was anyone injured?</a:t>
            </a:r>
          </a:p>
          <a:p>
            <a:pPr marL="285750" indent="-285750">
              <a:buFont typeface="Arial" panose="020B0604020202020204" pitchFamily="34" charset="0"/>
              <a:buChar char="•"/>
            </a:pPr>
            <a:r>
              <a:rPr lang="en-US" sz="1800" dirty="0"/>
              <a:t>Did they need medical attention or any other assistance?</a:t>
            </a:r>
          </a:p>
          <a:p>
            <a:pPr marL="285750" indent="-285750">
              <a:buFont typeface="Arial" panose="020B0604020202020204" pitchFamily="34" charset="0"/>
              <a:buChar char="•"/>
            </a:pPr>
            <a:r>
              <a:rPr lang="en-US" sz="1800" dirty="0"/>
              <a:t>Were the individuals affected moved to a place of safety?</a:t>
            </a:r>
          </a:p>
          <a:p>
            <a:pPr marL="285750" indent="-285750">
              <a:buFont typeface="Arial" panose="020B0604020202020204" pitchFamily="34" charset="0"/>
              <a:buChar char="•"/>
            </a:pPr>
            <a:r>
              <a:rPr lang="en-US" sz="1800" dirty="0"/>
              <a:t>Was there a risk of further incidents?</a:t>
            </a:r>
          </a:p>
          <a:p>
            <a:pPr marL="285750" indent="-285750">
              <a:buFont typeface="Arial" panose="020B0604020202020204" pitchFamily="34" charset="0"/>
              <a:buChar char="•"/>
            </a:pPr>
            <a:r>
              <a:rPr lang="en-US" sz="1800" dirty="0"/>
              <a:t>Was the incident reported or the alarm raised?</a:t>
            </a:r>
          </a:p>
          <a:p>
            <a:pPr marL="285750" indent="-285750">
              <a:buFont typeface="Arial" panose="020B0604020202020204" pitchFamily="34" charset="0"/>
              <a:buChar char="•"/>
            </a:pPr>
            <a:r>
              <a:rPr lang="en-US" sz="1800" dirty="0"/>
              <a:t>Were the police called?</a:t>
            </a:r>
          </a:p>
          <a:p>
            <a:pPr marL="285750" indent="-285750">
              <a:buFont typeface="Arial" panose="020B0604020202020204" pitchFamily="34" charset="0"/>
              <a:buChar char="•"/>
            </a:pPr>
            <a:r>
              <a:rPr lang="en-US" sz="1800" dirty="0"/>
              <a:t>Was an incident report form completed?</a:t>
            </a:r>
          </a:p>
        </p:txBody>
      </p:sp>
    </p:spTree>
    <p:extLst>
      <p:ext uri="{BB962C8B-B14F-4D97-AF65-F5344CB8AC3E}">
        <p14:creationId xmlns:p14="http://schemas.microsoft.com/office/powerpoint/2010/main" val="23511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2</a:t>
            </a:fld>
            <a:endParaRPr lang="en-US"/>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8" y="1825625"/>
            <a:ext cx="10837862" cy="4351338"/>
          </a:xfrm>
        </p:spPr>
        <p:txBody>
          <a:bodyPr>
            <a:normAutofit/>
          </a:bodyPr>
          <a:lstStyle/>
          <a:p>
            <a:pPr marL="0" indent="0" fontAlgn="base">
              <a:buNone/>
            </a:pPr>
            <a:r>
              <a:rPr lang="en-US" b="0" i="0" u="none" strike="noStrike">
                <a:effectLst/>
              </a:rPr>
              <a:t>It is essential that all volunteers feel safe in their role. Aggressive </a:t>
            </a:r>
            <a:r>
              <a:rPr lang="en-US" b="0" i="0" u="none" strike="noStrike" err="1">
                <a:effectLst/>
              </a:rPr>
              <a:t>behaviour</a:t>
            </a:r>
            <a:r>
              <a:rPr lang="en-US" b="0" i="0" u="none" strike="noStrike">
                <a:effectLst/>
              </a:rPr>
              <a:t> can have a negative effect on volunteers and it can impact the standards of service.</a:t>
            </a:r>
          </a:p>
          <a:p>
            <a:pPr marL="0" indent="0" fontAlgn="base">
              <a:buNone/>
            </a:pPr>
            <a:endParaRPr lang="en-US" b="0" i="0" u="none" strike="noStrike">
              <a:effectLst/>
            </a:endParaRPr>
          </a:p>
          <a:p>
            <a:pPr marL="0" indent="0" fontAlgn="base">
              <a:buNone/>
            </a:pPr>
            <a:r>
              <a:rPr lang="en-US" b="0" i="0" u="none" strike="noStrike">
                <a:effectLst/>
              </a:rPr>
              <a:t>Conflict is described as:</a:t>
            </a:r>
          </a:p>
          <a:p>
            <a:pPr marL="0" indent="0" fontAlgn="base">
              <a:buNone/>
            </a:pPr>
            <a:endParaRPr lang="en-US" b="0" i="0" u="none" strike="noStrike">
              <a:effectLst/>
            </a:endParaRPr>
          </a:p>
          <a:p>
            <a:pPr marL="0" indent="0" fontAlgn="base">
              <a:buNone/>
            </a:pPr>
            <a:r>
              <a:rPr lang="en-US" b="1" i="0" u="none" strike="noStrike">
                <a:effectLst/>
                <a:highlight>
                  <a:srgbClr val="CBD5EB"/>
                </a:highlight>
              </a:rPr>
              <a:t>A disagreement, struggle or fight that sometimes involves communication issues.</a:t>
            </a:r>
            <a:endParaRPr lang="en-US" b="0" i="0" u="none" strike="noStrike">
              <a:effectLst/>
              <a:highlight>
                <a:srgbClr val="CBD5EB"/>
              </a:highlight>
            </a:endParaRPr>
          </a:p>
          <a:p>
            <a:pPr marL="0" indent="0">
              <a:buNone/>
            </a:pPr>
            <a:endParaRPr lang="en-GB"/>
          </a:p>
          <a:p>
            <a:pPr marL="0" indent="0" fontAlgn="base">
              <a:buNone/>
            </a:pPr>
            <a:endParaRPr lang="en-US" b="0" i="0" u="none" strike="noStrike">
              <a:effectLst/>
            </a:endParaRPr>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r>
              <a:rPr lang="en-US" dirty="0"/>
              <a:t>Common causes of conflict</a:t>
            </a:r>
          </a:p>
        </p:txBody>
      </p:sp>
    </p:spTree>
    <p:extLst>
      <p:ext uri="{BB962C8B-B14F-4D97-AF65-F5344CB8AC3E}">
        <p14:creationId xmlns:p14="http://schemas.microsoft.com/office/powerpoint/2010/main" val="433561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p:txBody>
          <a:bodyPr/>
          <a:lstStyle/>
          <a:p>
            <a:fld id="{9EC71654-96A5-4280-94F3-931C61A9F92C}" type="slidenum">
              <a:rPr lang="en-US" noProof="0" smtClean="0"/>
              <a:pPr/>
              <a:t>20</a:t>
            </a:fld>
            <a:endParaRPr lang="en-US" noProof="0" dirty="0"/>
          </a:p>
        </p:txBody>
      </p:sp>
      <p:sp>
        <p:nvSpPr>
          <p:cNvPr id="5" name="Title 1">
            <a:extLst>
              <a:ext uri="{FF2B5EF4-FFF2-40B4-BE49-F238E27FC236}">
                <a16:creationId xmlns:a16="http://schemas.microsoft.com/office/drawing/2014/main" id="{D68CC6C9-5482-0A5C-AC95-BFC66167474F}"/>
              </a:ext>
            </a:extLst>
          </p:cNvPr>
          <p:cNvSpPr txBox="1">
            <a:spLocks/>
          </p:cNvSpPr>
          <p:nvPr/>
        </p:nvSpPr>
        <p:spPr>
          <a:xfrm>
            <a:off x="515938" y="773881"/>
            <a:ext cx="6652840" cy="660400"/>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C567A"/>
                </a:solidFill>
              </a:rPr>
              <a:t>SUPPORT FOLLOWING AN INCIDENT</a:t>
            </a:r>
          </a:p>
        </p:txBody>
      </p:sp>
      <p:grpSp>
        <p:nvGrpSpPr>
          <p:cNvPr id="16" name="Group 15">
            <a:extLst>
              <a:ext uri="{FF2B5EF4-FFF2-40B4-BE49-F238E27FC236}">
                <a16:creationId xmlns:a16="http://schemas.microsoft.com/office/drawing/2014/main" id="{0E2B3D97-D2B7-2C4E-3CA5-6038383EAD59}"/>
              </a:ext>
            </a:extLst>
          </p:cNvPr>
          <p:cNvGrpSpPr/>
          <p:nvPr/>
        </p:nvGrpSpPr>
        <p:grpSpPr>
          <a:xfrm>
            <a:off x="7168778" y="2031027"/>
            <a:ext cx="5023222" cy="1006476"/>
            <a:chOff x="7696708" y="1532527"/>
            <a:chExt cx="5023222" cy="1006476"/>
          </a:xfrm>
        </p:grpSpPr>
        <p:sp>
          <p:nvSpPr>
            <p:cNvPr id="11" name="Rectangle 10">
              <a:extLst>
                <a:ext uri="{FF2B5EF4-FFF2-40B4-BE49-F238E27FC236}">
                  <a16:creationId xmlns:a16="http://schemas.microsoft.com/office/drawing/2014/main" id="{DA0F871E-FE03-1191-B17A-A58965AA9A8B}"/>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1B4F8B64-349B-1B04-95F6-3CD6BF03934E}"/>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Content Placeholder 2">
            <a:extLst>
              <a:ext uri="{FF2B5EF4-FFF2-40B4-BE49-F238E27FC236}">
                <a16:creationId xmlns:a16="http://schemas.microsoft.com/office/drawing/2014/main" id="{FEBA3995-8875-2850-2CDD-32A38A472657}"/>
              </a:ext>
            </a:extLst>
          </p:cNvPr>
          <p:cNvSpPr txBox="1">
            <a:spLocks/>
          </p:cNvSpPr>
          <p:nvPr/>
        </p:nvSpPr>
        <p:spPr>
          <a:xfrm>
            <a:off x="7717795" y="3251781"/>
            <a:ext cx="3940361" cy="18346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Post Incident support may come from:</a:t>
            </a:r>
          </a:p>
          <a:p>
            <a:r>
              <a:rPr lang="en-US" sz="1100" dirty="0"/>
              <a:t>Colleagues</a:t>
            </a:r>
          </a:p>
          <a:p>
            <a:r>
              <a:rPr lang="en-US" sz="1100" dirty="0"/>
              <a:t>An individual’s line manager</a:t>
            </a:r>
          </a:p>
          <a:p>
            <a:r>
              <a:rPr lang="en-US" sz="1100" dirty="0"/>
              <a:t>Occupational health services</a:t>
            </a:r>
          </a:p>
          <a:p>
            <a:r>
              <a:rPr lang="en-US" sz="1100" dirty="0"/>
              <a:t>Human resources</a:t>
            </a:r>
          </a:p>
          <a:p>
            <a:r>
              <a:rPr lang="en-US" sz="1100" dirty="0"/>
              <a:t>Counselling services</a:t>
            </a:r>
          </a:p>
          <a:p>
            <a:r>
              <a:rPr lang="en-US" sz="1100" dirty="0"/>
              <a:t>Victim support</a:t>
            </a:r>
          </a:p>
          <a:p>
            <a:r>
              <a:rPr lang="en-US" sz="1100" dirty="0"/>
              <a:t>Criminal Injuries Compensation Authority</a:t>
            </a:r>
          </a:p>
          <a:p>
            <a:pPr marL="0" indent="0" fontAlgn="base">
              <a:lnSpc>
                <a:spcPct val="100000"/>
              </a:lnSpc>
              <a:buNone/>
            </a:pPr>
            <a:endParaRPr lang="en-US" sz="1100" dirty="0">
              <a:solidFill>
                <a:srgbClr val="333333"/>
              </a:solidFill>
            </a:endParaRPr>
          </a:p>
        </p:txBody>
      </p:sp>
      <p:sp>
        <p:nvSpPr>
          <p:cNvPr id="15" name="Content Placeholder 4">
            <a:extLst>
              <a:ext uri="{FF2B5EF4-FFF2-40B4-BE49-F238E27FC236}">
                <a16:creationId xmlns:a16="http://schemas.microsoft.com/office/drawing/2014/main" id="{04B1899A-371D-972A-8C82-C140177F26BE}"/>
              </a:ext>
            </a:extLst>
          </p:cNvPr>
          <p:cNvSpPr txBox="1">
            <a:spLocks/>
          </p:cNvSpPr>
          <p:nvPr/>
        </p:nvSpPr>
        <p:spPr>
          <a:xfrm>
            <a:off x="7542214" y="2249883"/>
            <a:ext cx="4124324" cy="564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dirty="0">
                <a:solidFill>
                  <a:srgbClr val="2C567A"/>
                </a:solidFill>
                <a:latin typeface="+mj-lt"/>
              </a:rPr>
              <a:t>SUPPORT:</a:t>
            </a:r>
          </a:p>
        </p:txBody>
      </p:sp>
      <p:sp>
        <p:nvSpPr>
          <p:cNvPr id="4" name="TextBox 3">
            <a:extLst>
              <a:ext uri="{FF2B5EF4-FFF2-40B4-BE49-F238E27FC236}">
                <a16:creationId xmlns:a16="http://schemas.microsoft.com/office/drawing/2014/main" id="{360BC3A7-887F-541E-77AB-4E076DF616F1}"/>
              </a:ext>
            </a:extLst>
          </p:cNvPr>
          <p:cNvSpPr txBox="1"/>
          <p:nvPr/>
        </p:nvSpPr>
        <p:spPr>
          <a:xfrm>
            <a:off x="515938" y="1890574"/>
            <a:ext cx="5747210" cy="2893100"/>
          </a:xfrm>
          <a:prstGeom prst="rect">
            <a:avLst/>
          </a:prstGeom>
          <a:noFill/>
        </p:spPr>
        <p:txBody>
          <a:bodyPr wrap="square">
            <a:spAutoFit/>
          </a:bodyPr>
          <a:lstStyle/>
          <a:p>
            <a:r>
              <a:rPr lang="en-US" sz="1800" b="1" dirty="0"/>
              <a:t>Reporting:</a:t>
            </a:r>
            <a:endParaRPr lang="en-US" b="1" dirty="0"/>
          </a:p>
          <a:p>
            <a:r>
              <a:rPr lang="en-US" sz="1600" b="0" i="0" dirty="0">
                <a:solidFill>
                  <a:srgbClr val="333333"/>
                </a:solidFill>
                <a:effectLst/>
              </a:rPr>
              <a:t>If the incident is not reported, it is as if it did not happen. Without reporting it, steps cannot be taken to prevent it happening again. If in doubt, always report something to your volunteer coordinator.</a:t>
            </a:r>
          </a:p>
          <a:p>
            <a:endParaRPr lang="en-US" sz="1800" dirty="0">
              <a:solidFill>
                <a:srgbClr val="333333"/>
              </a:solidFill>
            </a:endParaRPr>
          </a:p>
          <a:p>
            <a:r>
              <a:rPr lang="en-US" b="1" dirty="0">
                <a:solidFill>
                  <a:srgbClr val="333333"/>
                </a:solidFill>
              </a:rPr>
              <a:t>Support:</a:t>
            </a:r>
          </a:p>
          <a:p>
            <a:r>
              <a:rPr lang="en-US" sz="1600" dirty="0"/>
              <a:t>Following an incident, longer-term support may be required. People requiring support may include those directly affected, anyone who witnessed the incident and those who are based or volunteer in the area.</a:t>
            </a:r>
          </a:p>
        </p:txBody>
      </p:sp>
    </p:spTree>
    <p:extLst>
      <p:ext uri="{BB962C8B-B14F-4D97-AF65-F5344CB8AC3E}">
        <p14:creationId xmlns:p14="http://schemas.microsoft.com/office/powerpoint/2010/main" val="398370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24359C-456E-BBAE-8EAD-4B3A3DC4689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21</a:t>
            </a:fld>
            <a:endParaRPr lang="en-US" noProof="0"/>
          </a:p>
        </p:txBody>
      </p:sp>
      <p:sp>
        <p:nvSpPr>
          <p:cNvPr id="5" name="Title 4">
            <a:extLst>
              <a:ext uri="{FF2B5EF4-FFF2-40B4-BE49-F238E27FC236}">
                <a16:creationId xmlns:a16="http://schemas.microsoft.com/office/drawing/2014/main" id="{3866307D-F036-E2B1-7E4A-029E37BB0548}"/>
              </a:ext>
            </a:extLst>
          </p:cNvPr>
          <p:cNvSpPr>
            <a:spLocks noGrp="1"/>
          </p:cNvSpPr>
          <p:nvPr>
            <p:ph type="title"/>
          </p:nvPr>
        </p:nvSpPr>
        <p:spPr>
          <a:xfrm>
            <a:off x="836612" y="339212"/>
            <a:ext cx="7402820" cy="781665"/>
          </a:xfrm>
        </p:spPr>
        <p:txBody>
          <a:bodyPr anchor="b">
            <a:normAutofit/>
          </a:bodyPr>
          <a:lstStyle/>
          <a:p>
            <a:r>
              <a:rPr lang="en-GB" dirty="0"/>
              <a:t>Support following an incident</a:t>
            </a:r>
          </a:p>
        </p:txBody>
      </p:sp>
      <p:sp>
        <p:nvSpPr>
          <p:cNvPr id="4" name="Content Placeholder 3">
            <a:extLst>
              <a:ext uri="{FF2B5EF4-FFF2-40B4-BE49-F238E27FC236}">
                <a16:creationId xmlns:a16="http://schemas.microsoft.com/office/drawing/2014/main" id="{27243A7A-7199-22CF-B696-1BCA15A065A5}"/>
              </a:ext>
            </a:extLst>
          </p:cNvPr>
          <p:cNvSpPr>
            <a:spLocks noGrp="1"/>
          </p:cNvSpPr>
          <p:nvPr>
            <p:ph type="body" sz="half" idx="2"/>
          </p:nvPr>
        </p:nvSpPr>
        <p:spPr>
          <a:xfrm>
            <a:off x="7578689" y="1841091"/>
            <a:ext cx="3932237" cy="3811588"/>
          </a:xfrm>
        </p:spPr>
        <p:txBody>
          <a:bodyPr>
            <a:normAutofit/>
          </a:bodyPr>
          <a:lstStyle/>
          <a:p>
            <a:pPr marL="0" indent="0">
              <a:buNone/>
            </a:pPr>
            <a:r>
              <a:rPr lang="en-US" b="1" dirty="0"/>
              <a:t>What are the benefits of an </a:t>
            </a:r>
            <a:r>
              <a:rPr lang="en-US" b="1" dirty="0" err="1"/>
              <a:t>organisation</a:t>
            </a:r>
            <a:r>
              <a:rPr lang="en-US" b="1" dirty="0"/>
              <a:t> fully supporting its volunteers?</a:t>
            </a:r>
          </a:p>
          <a:p>
            <a:pPr marL="285750" indent="-285750">
              <a:buFont typeface="Arial" panose="020B0604020202020204" pitchFamily="34" charset="0"/>
              <a:buChar char="•"/>
            </a:pPr>
            <a:r>
              <a:rPr lang="en-US" dirty="0">
                <a:highlight>
                  <a:srgbClr val="CBD5EB"/>
                </a:highlight>
              </a:rPr>
              <a:t>Volunteers feel valued and respected</a:t>
            </a:r>
          </a:p>
          <a:p>
            <a:pPr marL="285750" indent="-285750">
              <a:buFont typeface="Arial" panose="020B0604020202020204" pitchFamily="34" charset="0"/>
              <a:buChar char="•"/>
            </a:pPr>
            <a:r>
              <a:rPr lang="en-US" dirty="0">
                <a:highlight>
                  <a:srgbClr val="CBD5EB"/>
                </a:highlight>
              </a:rPr>
              <a:t>Preventative measures provide assurance and security</a:t>
            </a:r>
          </a:p>
          <a:p>
            <a:pPr marL="285750" indent="-285750">
              <a:buFont typeface="Arial" panose="020B0604020202020204" pitchFamily="34" charset="0"/>
              <a:buChar char="•"/>
            </a:pPr>
            <a:r>
              <a:rPr lang="en-US" dirty="0">
                <a:highlight>
                  <a:srgbClr val="CBD5EB"/>
                </a:highlight>
              </a:rPr>
              <a:t>Volunteer welfare is supported</a:t>
            </a:r>
          </a:p>
          <a:p>
            <a:pPr marL="285750" indent="-285750">
              <a:buFont typeface="Arial" panose="020B0604020202020204" pitchFamily="34" charset="0"/>
              <a:buChar char="•"/>
            </a:pPr>
            <a:r>
              <a:rPr lang="en-US" dirty="0">
                <a:highlight>
                  <a:srgbClr val="CBD5EB"/>
                </a:highlight>
              </a:rPr>
              <a:t>Lessons learnt can prevent future incidents from occurring</a:t>
            </a:r>
          </a:p>
          <a:p>
            <a:pPr marL="285750" indent="-285750">
              <a:buFont typeface="Arial" panose="020B0604020202020204" pitchFamily="34" charset="0"/>
              <a:buChar char="•"/>
            </a:pPr>
            <a:r>
              <a:rPr lang="en-US" dirty="0">
                <a:highlight>
                  <a:srgbClr val="CBD5EB"/>
                </a:highlight>
              </a:rPr>
              <a:t>Volunteers feel empowered</a:t>
            </a:r>
          </a:p>
          <a:p>
            <a:pPr marL="0" indent="0">
              <a:buNone/>
            </a:pPr>
            <a:endParaRPr lang="en-GB" dirty="0"/>
          </a:p>
        </p:txBody>
      </p:sp>
      <p:graphicFrame>
        <p:nvGraphicFramePr>
          <p:cNvPr id="7" name="Content Placeholder 2">
            <a:extLst>
              <a:ext uri="{FF2B5EF4-FFF2-40B4-BE49-F238E27FC236}">
                <a16:creationId xmlns:a16="http://schemas.microsoft.com/office/drawing/2014/main" id="{2D673BBF-6332-6AAA-2A99-D9FEDE22D12A}"/>
              </a:ext>
            </a:extLst>
          </p:cNvPr>
          <p:cNvGraphicFramePr>
            <a:graphicFrameLocks noGrp="1"/>
          </p:cNvGraphicFramePr>
          <p:nvPr>
            <p:ph idx="1"/>
            <p:extLst>
              <p:ext uri="{D42A27DB-BD31-4B8C-83A1-F6EECF244321}">
                <p14:modId xmlns:p14="http://schemas.microsoft.com/office/powerpoint/2010/main" val="1713756174"/>
              </p:ext>
            </p:extLst>
          </p:nvPr>
        </p:nvGraphicFramePr>
        <p:xfrm>
          <a:off x="836612" y="683112"/>
          <a:ext cx="617220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88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A614-7F43-5589-F5E9-02E4B00F539C}"/>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Your personal safety</a:t>
            </a:r>
          </a:p>
        </p:txBody>
      </p:sp>
      <p:sp>
        <p:nvSpPr>
          <p:cNvPr id="7" name="Content Placeholder 9">
            <a:extLst>
              <a:ext uri="{FF2B5EF4-FFF2-40B4-BE49-F238E27FC236}">
                <a16:creationId xmlns:a16="http://schemas.microsoft.com/office/drawing/2014/main" id="{EC8DFEB7-C477-4D9A-E5BC-CFBED279BB04}"/>
              </a:ext>
            </a:extLst>
          </p:cNvPr>
          <p:cNvSpPr txBox="1">
            <a:spLocks/>
          </p:cNvSpPr>
          <p:nvPr/>
        </p:nvSpPr>
        <p:spPr>
          <a:xfrm>
            <a:off x="680934" y="2786040"/>
            <a:ext cx="4074002" cy="284664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500" kern="1200" dirty="0">
                <a:solidFill>
                  <a:srgbClr val="2C567A"/>
                </a:solidFill>
                <a:latin typeface="+mn-lt"/>
                <a:ea typeface="+mn-ea"/>
                <a:cs typeface="+mn-cs"/>
              </a:rPr>
              <a:t>Be prepared for problems</a:t>
            </a:r>
          </a:p>
          <a:p>
            <a:pPr marL="0" indent="0" algn="r">
              <a:buNone/>
            </a:pPr>
            <a:r>
              <a:rPr lang="en-US" sz="1500" kern="1200" dirty="0">
                <a:solidFill>
                  <a:srgbClr val="2C567A"/>
                </a:solidFill>
                <a:latin typeface="+mn-lt"/>
                <a:ea typeface="+mn-ea"/>
                <a:cs typeface="+mn-cs"/>
              </a:rPr>
              <a:t>Avoid </a:t>
            </a:r>
            <a:r>
              <a:rPr lang="en-US" sz="1500" kern="1200" dirty="0" err="1">
                <a:solidFill>
                  <a:srgbClr val="2C567A"/>
                </a:solidFill>
                <a:latin typeface="+mn-lt"/>
                <a:ea typeface="+mn-ea"/>
                <a:cs typeface="+mn-cs"/>
              </a:rPr>
              <a:t>behaviour</a:t>
            </a:r>
            <a:r>
              <a:rPr lang="en-US" sz="1500" kern="1200" dirty="0">
                <a:solidFill>
                  <a:srgbClr val="2C567A"/>
                </a:solidFill>
                <a:latin typeface="+mn-lt"/>
                <a:ea typeface="+mn-ea"/>
                <a:cs typeface="+mn-cs"/>
              </a:rPr>
              <a:t> that is likely to provoke people</a:t>
            </a:r>
          </a:p>
          <a:p>
            <a:pPr marL="0" indent="0" algn="r">
              <a:buNone/>
            </a:pPr>
            <a:r>
              <a:rPr lang="en-US" sz="1500" kern="1200" dirty="0">
                <a:solidFill>
                  <a:srgbClr val="2C567A"/>
                </a:solidFill>
                <a:latin typeface="+mn-lt"/>
                <a:ea typeface="+mn-ea"/>
                <a:cs typeface="+mn-cs"/>
              </a:rPr>
              <a:t>Keep calm</a:t>
            </a:r>
          </a:p>
          <a:p>
            <a:pPr marL="0" indent="0" algn="r">
              <a:buNone/>
            </a:pPr>
            <a:r>
              <a:rPr lang="en-US" sz="1500" kern="1200" dirty="0">
                <a:solidFill>
                  <a:srgbClr val="2C567A"/>
                </a:solidFill>
                <a:latin typeface="+mn-lt"/>
                <a:ea typeface="+mn-ea"/>
                <a:cs typeface="+mn-cs"/>
              </a:rPr>
              <a:t>Be respectful and tolerant</a:t>
            </a:r>
          </a:p>
          <a:p>
            <a:pPr marL="0" indent="0" algn="r">
              <a:buNone/>
            </a:pPr>
            <a:r>
              <a:rPr lang="en-US" sz="1500" kern="1200" dirty="0">
                <a:solidFill>
                  <a:srgbClr val="2C567A"/>
                </a:solidFill>
                <a:latin typeface="+mn-lt"/>
                <a:ea typeface="+mn-ea"/>
                <a:cs typeface="+mn-cs"/>
              </a:rPr>
              <a:t>Remember that silence can be helpful</a:t>
            </a:r>
          </a:p>
          <a:p>
            <a:pPr marL="0" indent="0" algn="r">
              <a:buNone/>
            </a:pPr>
            <a:r>
              <a:rPr lang="en-US" sz="1500" kern="1200" dirty="0">
                <a:solidFill>
                  <a:srgbClr val="2C567A"/>
                </a:solidFill>
                <a:latin typeface="+mn-lt"/>
                <a:ea typeface="+mn-ea"/>
                <a:cs typeface="+mn-cs"/>
              </a:rPr>
              <a:t>Listen and try to understand</a:t>
            </a:r>
          </a:p>
          <a:p>
            <a:pPr marL="0" indent="0" algn="r">
              <a:buNone/>
            </a:pPr>
            <a:r>
              <a:rPr lang="en-US" sz="1500" kern="1200" dirty="0">
                <a:solidFill>
                  <a:srgbClr val="2C567A"/>
                </a:solidFill>
                <a:latin typeface="+mn-lt"/>
                <a:ea typeface="+mn-ea"/>
                <a:cs typeface="+mn-cs"/>
              </a:rPr>
              <a:t>If in doubt, get help</a:t>
            </a:r>
          </a:p>
        </p:txBody>
      </p:sp>
      <p:sp>
        <p:nvSpPr>
          <p:cNvPr id="3" name="Slide Number Placeholder 2">
            <a:extLst>
              <a:ext uri="{FF2B5EF4-FFF2-40B4-BE49-F238E27FC236}">
                <a16:creationId xmlns:a16="http://schemas.microsoft.com/office/drawing/2014/main" id="{029748EC-8793-92C3-2CAB-EB061F98C430}"/>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22</a:t>
            </a:fld>
            <a:endParaRPr lang="en-US"/>
          </a:p>
        </p:txBody>
      </p:sp>
      <p:sp>
        <p:nvSpPr>
          <p:cNvPr id="12" name="Content Placeholder 4">
            <a:extLst>
              <a:ext uri="{FF2B5EF4-FFF2-40B4-BE49-F238E27FC236}">
                <a16:creationId xmlns:a16="http://schemas.microsoft.com/office/drawing/2014/main" id="{A36430EA-5EF3-40C4-0EF4-1C64E1D5C33D}"/>
              </a:ext>
            </a:extLst>
          </p:cNvPr>
          <p:cNvSpPr>
            <a:spLocks noGrp="1"/>
          </p:cNvSpPr>
          <p:nvPr>
            <p:ph idx="15"/>
          </p:nvPr>
        </p:nvSpPr>
        <p:spPr>
          <a:xfrm>
            <a:off x="1309370" y="1903728"/>
            <a:ext cx="3445566" cy="495389"/>
          </a:xfrm>
        </p:spPr>
        <p:txBody>
          <a:bodyPr/>
          <a:lstStyle/>
          <a:p>
            <a:r>
              <a:rPr lang="en-US" dirty="0"/>
              <a:t>Do</a:t>
            </a:r>
          </a:p>
        </p:txBody>
      </p:sp>
      <p:sp>
        <p:nvSpPr>
          <p:cNvPr id="6" name="Content Placeholder 7">
            <a:extLst>
              <a:ext uri="{FF2B5EF4-FFF2-40B4-BE49-F238E27FC236}">
                <a16:creationId xmlns:a16="http://schemas.microsoft.com/office/drawing/2014/main" id="{1F023274-4067-E884-1872-B3530085A715}"/>
              </a:ext>
            </a:extLst>
          </p:cNvPr>
          <p:cNvSpPr txBox="1">
            <a:spLocks/>
          </p:cNvSpPr>
          <p:nvPr/>
        </p:nvSpPr>
        <p:spPr>
          <a:xfrm>
            <a:off x="7475709" y="2071605"/>
            <a:ext cx="4074002" cy="2834508"/>
          </a:xfrm>
          <a:prstGeom prst="rect">
            <a:avLst/>
          </a:prstGeom>
        </p:spPr>
        <p:txBody>
          <a:bodyPr vert="horz" lIns="0" tIns="0" rIns="0" bIns="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kern="1200" dirty="0">
              <a:latin typeface="+mn-lt"/>
              <a:ea typeface="+mn-ea"/>
              <a:cs typeface="+mn-cs"/>
            </a:endParaRPr>
          </a:p>
          <a:p>
            <a:pPr marL="0" indent="0">
              <a:buNone/>
            </a:pPr>
            <a:r>
              <a:rPr lang="en-US" sz="1600" kern="1200" dirty="0">
                <a:solidFill>
                  <a:srgbClr val="2C567A"/>
                </a:solidFill>
                <a:latin typeface="+mn-lt"/>
                <a:ea typeface="+mn-ea"/>
                <a:cs typeface="+mn-cs"/>
              </a:rPr>
              <a:t>Show hostility</a:t>
            </a:r>
          </a:p>
          <a:p>
            <a:pPr marL="0" indent="0">
              <a:buNone/>
            </a:pPr>
            <a:r>
              <a:rPr lang="en-US" sz="1600" kern="1200" dirty="0">
                <a:solidFill>
                  <a:srgbClr val="2C567A"/>
                </a:solidFill>
                <a:latin typeface="+mn-lt"/>
                <a:ea typeface="+mn-ea"/>
                <a:cs typeface="+mn-cs"/>
              </a:rPr>
              <a:t>Use provocative language </a:t>
            </a:r>
          </a:p>
          <a:p>
            <a:pPr marL="0" indent="0">
              <a:buNone/>
            </a:pPr>
            <a:r>
              <a:rPr lang="en-US" sz="1600" kern="1200" dirty="0">
                <a:solidFill>
                  <a:srgbClr val="2C567A"/>
                </a:solidFill>
                <a:latin typeface="+mn-lt"/>
                <a:ea typeface="+mn-ea"/>
                <a:cs typeface="+mn-cs"/>
              </a:rPr>
              <a:t>Raise your voice</a:t>
            </a:r>
          </a:p>
          <a:p>
            <a:pPr marL="0" indent="0">
              <a:buNone/>
            </a:pPr>
            <a:r>
              <a:rPr lang="en-US" sz="1600" kern="1200" dirty="0">
                <a:solidFill>
                  <a:srgbClr val="2C567A"/>
                </a:solidFill>
                <a:latin typeface="+mn-lt"/>
                <a:ea typeface="+mn-ea"/>
                <a:cs typeface="+mn-cs"/>
              </a:rPr>
              <a:t>Show signs of irritation</a:t>
            </a:r>
          </a:p>
          <a:p>
            <a:pPr marL="0" indent="0">
              <a:buNone/>
            </a:pPr>
            <a:r>
              <a:rPr lang="en-US" sz="1600" kern="1200" dirty="0">
                <a:solidFill>
                  <a:srgbClr val="2C567A"/>
                </a:solidFill>
                <a:latin typeface="+mn-lt"/>
                <a:ea typeface="+mn-ea"/>
                <a:cs typeface="+mn-cs"/>
              </a:rPr>
              <a:t>Behave in an overly authoritative manner</a:t>
            </a:r>
          </a:p>
          <a:p>
            <a:pPr marL="0" indent="0">
              <a:buNone/>
            </a:pPr>
            <a:endParaRPr lang="en-US" sz="1600" kern="1200" dirty="0">
              <a:latin typeface="+mn-lt"/>
              <a:ea typeface="+mn-ea"/>
              <a:cs typeface="+mn-cs"/>
            </a:endParaRPr>
          </a:p>
        </p:txBody>
      </p:sp>
      <p:sp>
        <p:nvSpPr>
          <p:cNvPr id="14" name="Content Placeholder 6">
            <a:extLst>
              <a:ext uri="{FF2B5EF4-FFF2-40B4-BE49-F238E27FC236}">
                <a16:creationId xmlns:a16="http://schemas.microsoft.com/office/drawing/2014/main" id="{A30C7ECB-51A6-C308-7FD6-54260D5EE046}"/>
              </a:ext>
            </a:extLst>
          </p:cNvPr>
          <p:cNvSpPr>
            <a:spLocks noGrp="1"/>
          </p:cNvSpPr>
          <p:nvPr>
            <p:ph idx="20"/>
          </p:nvPr>
        </p:nvSpPr>
        <p:spPr>
          <a:xfrm>
            <a:off x="7475709" y="4963450"/>
            <a:ext cx="3445566" cy="495389"/>
          </a:xfrm>
        </p:spPr>
        <p:txBody>
          <a:bodyPr/>
          <a:lstStyle/>
          <a:p>
            <a:r>
              <a:rPr lang="en-US" dirty="0"/>
              <a:t>Do not</a:t>
            </a:r>
          </a:p>
        </p:txBody>
      </p:sp>
      <p:pic>
        <p:nvPicPr>
          <p:cNvPr id="5" name="Picture Placeholder 23" descr="A green button with a tick&#10;&#10;Description automatically generated with low confidence">
            <a:extLst>
              <a:ext uri="{FF2B5EF4-FFF2-40B4-BE49-F238E27FC236}">
                <a16:creationId xmlns:a16="http://schemas.microsoft.com/office/drawing/2014/main" id="{CFC8E92D-2789-5480-88DF-7C54906E73E8}"/>
              </a:ext>
            </a:extLst>
          </p:cNvPr>
          <p:cNvPicPr>
            <a:picLocks noChangeAspect="1"/>
          </p:cNvPicPr>
          <p:nvPr/>
        </p:nvPicPr>
        <p:blipFill rotWithShape="1">
          <a:blip r:embed="rId3"/>
          <a:srcRect l="9943" r="9459" b="14"/>
          <a:stretch/>
        </p:blipFill>
        <p:spPr>
          <a:xfrm>
            <a:off x="5282969" y="1850968"/>
            <a:ext cx="605487" cy="605487"/>
          </a:xfrm>
          <a:prstGeom prst="rect">
            <a:avLst/>
          </a:prstGeom>
          <a:noFill/>
        </p:spPr>
      </p:pic>
      <p:pic>
        <p:nvPicPr>
          <p:cNvPr id="4" name="Picture Placeholder 21" descr="A red button with a white x on it&#10;&#10;Description automatically generated with medium confidence">
            <a:extLst>
              <a:ext uri="{FF2B5EF4-FFF2-40B4-BE49-F238E27FC236}">
                <a16:creationId xmlns:a16="http://schemas.microsoft.com/office/drawing/2014/main" id="{08DD2E1A-2070-D602-68B5-544F10815CAA}"/>
              </a:ext>
            </a:extLst>
          </p:cNvPr>
          <p:cNvPicPr>
            <a:picLocks noChangeAspect="1"/>
          </p:cNvPicPr>
          <p:nvPr/>
        </p:nvPicPr>
        <p:blipFill rotWithShape="1">
          <a:blip r:embed="rId4"/>
          <a:srcRect l="20756" r="21617" b="8"/>
          <a:stretch/>
        </p:blipFill>
        <p:spPr>
          <a:xfrm>
            <a:off x="6298782" y="4906113"/>
            <a:ext cx="605487" cy="605487"/>
          </a:xfrm>
          <a:prstGeom prst="rect">
            <a:avLst/>
          </a:prstGeom>
          <a:noFill/>
        </p:spPr>
      </p:pic>
      <p:grpSp>
        <p:nvGrpSpPr>
          <p:cNvPr id="10" name="Group 9">
            <a:extLst>
              <a:ext uri="{FF2B5EF4-FFF2-40B4-BE49-F238E27FC236}">
                <a16:creationId xmlns:a16="http://schemas.microsoft.com/office/drawing/2014/main" id="{4DC4A925-75FF-C85F-C6D5-56DF92E19122}"/>
              </a:ext>
            </a:extLst>
          </p:cNvPr>
          <p:cNvGrpSpPr/>
          <p:nvPr/>
        </p:nvGrpSpPr>
        <p:grpSpPr>
          <a:xfrm>
            <a:off x="6298782" y="521979"/>
            <a:ext cx="5893218" cy="1006476"/>
            <a:chOff x="7696708" y="1532527"/>
            <a:chExt cx="5023222" cy="1006476"/>
          </a:xfrm>
        </p:grpSpPr>
        <p:sp>
          <p:nvSpPr>
            <p:cNvPr id="11" name="Rectangle 10">
              <a:extLst>
                <a:ext uri="{FF2B5EF4-FFF2-40B4-BE49-F238E27FC236}">
                  <a16:creationId xmlns:a16="http://schemas.microsoft.com/office/drawing/2014/main" id="{F74BC62B-3444-7D9B-D50C-89AC090265BA}"/>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65BF4E6-79B3-F244-36A0-F9513B6A6DFF}"/>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TextBox 8">
            <a:extLst>
              <a:ext uri="{FF2B5EF4-FFF2-40B4-BE49-F238E27FC236}">
                <a16:creationId xmlns:a16="http://schemas.microsoft.com/office/drawing/2014/main" id="{46F4F5B8-5840-5379-D3C0-40A23907B80E}"/>
              </a:ext>
            </a:extLst>
          </p:cNvPr>
          <p:cNvSpPr txBox="1"/>
          <p:nvPr/>
        </p:nvSpPr>
        <p:spPr>
          <a:xfrm>
            <a:off x="6590516" y="706789"/>
            <a:ext cx="5601484" cy="646331"/>
          </a:xfrm>
          <a:prstGeom prst="rect">
            <a:avLst/>
          </a:prstGeom>
          <a:noFill/>
        </p:spPr>
        <p:txBody>
          <a:bodyPr wrap="square">
            <a:spAutoFit/>
          </a:bodyPr>
          <a:lstStyle/>
          <a:p>
            <a:pPr marL="0" indent="0" fontAlgn="base">
              <a:buNone/>
            </a:pPr>
            <a:r>
              <a:rPr lang="en-US" sz="1800" b="1" i="0" u="none" strike="noStrike" dirty="0">
                <a:solidFill>
                  <a:srgbClr val="2C567A"/>
                </a:solidFill>
                <a:effectLst/>
              </a:rPr>
              <a:t>As a volunteer, you also have a responsibility to ensure your own personal safety.</a:t>
            </a:r>
          </a:p>
        </p:txBody>
      </p:sp>
    </p:spTree>
    <p:extLst>
      <p:ext uri="{BB962C8B-B14F-4D97-AF65-F5344CB8AC3E}">
        <p14:creationId xmlns:p14="http://schemas.microsoft.com/office/powerpoint/2010/main" val="975287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23</a:t>
            </a:fld>
            <a:endParaRPr lang="en-US"/>
          </a:p>
        </p:txBody>
      </p:sp>
      <p:sp>
        <p:nvSpPr>
          <p:cNvPr id="3" name="Title 1">
            <a:extLst>
              <a:ext uri="{FF2B5EF4-FFF2-40B4-BE49-F238E27FC236}">
                <a16:creationId xmlns:a16="http://schemas.microsoft.com/office/drawing/2014/main" id="{8736EB60-9DFC-33A0-31E1-C5534F3EED73}"/>
              </a:ext>
            </a:extLst>
          </p:cNvPr>
          <p:cNvSpPr txBox="1">
            <a:spLocks/>
          </p:cNvSpPr>
          <p:nvPr/>
        </p:nvSpPr>
        <p:spPr>
          <a:xfrm>
            <a:off x="515938" y="246621"/>
            <a:ext cx="11150600" cy="92033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spcAft>
                <a:spcPts val="600"/>
              </a:spcAft>
            </a:pPr>
            <a:r>
              <a:rPr lang="en-US" b="1" kern="1200" cap="all" baseline="0">
                <a:solidFill>
                  <a:schemeClr val="accent1"/>
                </a:solidFill>
                <a:latin typeface="+mj-lt"/>
                <a:ea typeface="+mj-ea"/>
                <a:cs typeface="+mj-cs"/>
              </a:rPr>
              <a:t>Session summary</a:t>
            </a:r>
          </a:p>
        </p:txBody>
      </p:sp>
      <p:graphicFrame>
        <p:nvGraphicFramePr>
          <p:cNvPr id="18" name="TextBox 5">
            <a:extLst>
              <a:ext uri="{FF2B5EF4-FFF2-40B4-BE49-F238E27FC236}">
                <a16:creationId xmlns:a16="http://schemas.microsoft.com/office/drawing/2014/main" id="{DBCA5538-0959-DEBB-01F1-6BC059C7E19E}"/>
              </a:ext>
            </a:extLst>
          </p:cNvPr>
          <p:cNvGraphicFramePr/>
          <p:nvPr>
            <p:extLst>
              <p:ext uri="{D42A27DB-BD31-4B8C-83A1-F6EECF244321}">
                <p14:modId xmlns:p14="http://schemas.microsoft.com/office/powerpoint/2010/main" val="4061465608"/>
              </p:ext>
            </p:extLst>
          </p:nvPr>
        </p:nvGraphicFramePr>
        <p:xfrm>
          <a:off x="828676" y="1635679"/>
          <a:ext cx="108378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01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25</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6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3</a:t>
            </a:fld>
            <a:endParaRPr lang="en-US"/>
          </a:p>
        </p:txBody>
      </p:sp>
      <p:sp>
        <p:nvSpPr>
          <p:cNvPr id="5" name="Title 1">
            <a:extLst>
              <a:ext uri="{FF2B5EF4-FFF2-40B4-BE49-F238E27FC236}">
                <a16:creationId xmlns:a16="http://schemas.microsoft.com/office/drawing/2014/main" id="{D68CC6C9-5482-0A5C-AC95-BFC66167474F}"/>
              </a:ext>
            </a:extLst>
          </p:cNvPr>
          <p:cNvSpPr txBox="1">
            <a:spLocks/>
          </p:cNvSpPr>
          <p:nvPr/>
        </p:nvSpPr>
        <p:spPr>
          <a:xfrm>
            <a:off x="515938" y="499595"/>
            <a:ext cx="4937211"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cap="all" baseline="0">
                <a:solidFill>
                  <a:schemeClr val="accent1"/>
                </a:solidFill>
                <a:latin typeface="+mj-lt"/>
                <a:ea typeface="+mj-ea"/>
                <a:cs typeface="+mj-cs"/>
              </a:rPr>
              <a:t>COMMON CAUSES OF CONFLICT</a:t>
            </a:r>
          </a:p>
        </p:txBody>
      </p:sp>
      <p:graphicFrame>
        <p:nvGraphicFramePr>
          <p:cNvPr id="8" name="Content Placeholder 7">
            <a:extLst>
              <a:ext uri="{FF2B5EF4-FFF2-40B4-BE49-F238E27FC236}">
                <a16:creationId xmlns:a16="http://schemas.microsoft.com/office/drawing/2014/main" id="{9051E6B4-CD11-47E8-A92B-ADAD5D80E605}"/>
              </a:ext>
            </a:extLst>
          </p:cNvPr>
          <p:cNvGraphicFramePr>
            <a:graphicFrameLocks/>
          </p:cNvGraphicFramePr>
          <p:nvPr>
            <p:extLst>
              <p:ext uri="{D42A27DB-BD31-4B8C-83A1-F6EECF244321}">
                <p14:modId xmlns:p14="http://schemas.microsoft.com/office/powerpoint/2010/main" val="274468208"/>
              </p:ext>
            </p:extLst>
          </p:nvPr>
        </p:nvGraphicFramePr>
        <p:xfrm>
          <a:off x="519910" y="1825625"/>
          <a:ext cx="491418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40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Comment Slash Silence outline">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a:stretch/>
        </p:blipFill>
        <p:spPr>
          <a:xfrm>
            <a:off x="1690627" y="1988373"/>
            <a:ext cx="502873" cy="502873"/>
          </a:xfrm>
        </p:spPr>
      </p:pic>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314960" y="2908663"/>
            <a:ext cx="3241039" cy="3146697"/>
          </a:xfrm>
        </p:spPr>
        <p:txBody>
          <a:bodyPr>
            <a:normAutofit fontScale="85000" lnSpcReduction="20000"/>
          </a:bodyPr>
          <a:lstStyle/>
          <a:p>
            <a:pPr marL="0" indent="0" fontAlgn="base">
              <a:buNone/>
            </a:pPr>
            <a:r>
              <a:rPr lang="en-US" sz="1700" b="1" i="0" u="none" strike="noStrike" dirty="0">
                <a:effectLst/>
              </a:rPr>
              <a:t>Non-physical Assault </a:t>
            </a:r>
          </a:p>
          <a:p>
            <a:pPr marL="0" indent="0" fontAlgn="base">
              <a:buNone/>
            </a:pPr>
            <a:r>
              <a:rPr lang="en-US" sz="1700" b="1" i="0" u="none" strike="noStrike" dirty="0">
                <a:effectLst/>
              </a:rPr>
              <a:t>(also known as Verbal Assault)</a:t>
            </a:r>
          </a:p>
          <a:p>
            <a:pPr marL="171450" indent="-171450" algn="l" fontAlgn="base">
              <a:buFont typeface="Arial" panose="020B0604020202020204" pitchFamily="34" charset="0"/>
              <a:buChar char="•"/>
            </a:pPr>
            <a:r>
              <a:rPr lang="en-US" sz="1400" b="0" i="0" u="none" strike="noStrike" dirty="0">
                <a:effectLst/>
              </a:rPr>
              <a:t>The use of inappropriate words or </a:t>
            </a:r>
            <a:r>
              <a:rPr lang="en-US" sz="1400" b="0" i="0" u="none" strike="noStrike" dirty="0" err="1">
                <a:effectLst/>
              </a:rPr>
              <a:t>behaviour</a:t>
            </a:r>
            <a:r>
              <a:rPr lang="en-US" sz="1400" b="0" i="0" u="none" strike="noStrike" dirty="0">
                <a:effectLst/>
              </a:rPr>
              <a:t> causing distress or harassing someone. Examples include:</a:t>
            </a:r>
          </a:p>
          <a:p>
            <a:pPr marL="171450" indent="-171450" algn="l" fontAlgn="base">
              <a:buFont typeface="Arial" panose="020B0604020202020204" pitchFamily="34" charset="0"/>
              <a:buChar char="•"/>
            </a:pPr>
            <a:r>
              <a:rPr lang="en-US" sz="1400" b="0" i="0" u="none" strike="noStrike" dirty="0">
                <a:effectLst/>
              </a:rPr>
              <a:t>Threatening </a:t>
            </a:r>
            <a:r>
              <a:rPr lang="en-US" sz="1400" b="0" i="0" u="none" strike="noStrike" dirty="0" err="1">
                <a:effectLst/>
              </a:rPr>
              <a:t>behaviour</a:t>
            </a:r>
            <a:r>
              <a:rPr lang="en-US" sz="1400" b="0" i="0" u="none" strike="noStrike" dirty="0">
                <a:effectLst/>
              </a:rPr>
              <a:t> (for example, threatening to hit someone but there is no actual physical contact)</a:t>
            </a:r>
          </a:p>
          <a:p>
            <a:pPr marL="171450" indent="-171450" algn="l" fontAlgn="base">
              <a:buFont typeface="Arial" panose="020B0604020202020204" pitchFamily="34" charset="0"/>
              <a:buChar char="•"/>
            </a:pPr>
            <a:r>
              <a:rPr lang="en-US" sz="1400" b="0" i="0" u="none" strike="noStrike" dirty="0">
                <a:effectLst/>
              </a:rPr>
              <a:t>Abusive </a:t>
            </a:r>
            <a:r>
              <a:rPr lang="en-US" sz="1400" b="0" i="0" u="none" strike="noStrike" dirty="0" err="1">
                <a:effectLst/>
              </a:rPr>
              <a:t>behaviour</a:t>
            </a:r>
            <a:r>
              <a:rPr lang="en-US" sz="1400" b="0" i="0" u="none" strike="noStrike" dirty="0">
                <a:effectLst/>
              </a:rPr>
              <a:t> (verbal or by any other means of communication – email, texting, graffiti, via social media, includes swearing or other offensive language)</a:t>
            </a:r>
          </a:p>
          <a:p>
            <a:pPr marL="171450" indent="-171450" algn="l" fontAlgn="base">
              <a:buFont typeface="Arial" panose="020B0604020202020204" pitchFamily="34" charset="0"/>
              <a:buChar char="•"/>
            </a:pPr>
            <a:r>
              <a:rPr lang="en-US" sz="1400" b="0" i="0" u="none" strike="noStrike" dirty="0">
                <a:effectLst/>
              </a:rPr>
              <a:t>Anything racial or sexual in nature (a potential hate crime)</a:t>
            </a:r>
          </a:p>
          <a:p>
            <a:pPr marL="171450" indent="-171450" algn="l" fontAlgn="base">
              <a:buFont typeface="Arial" panose="020B0604020202020204" pitchFamily="34" charset="0"/>
              <a:buChar char="•"/>
            </a:pPr>
            <a:r>
              <a:rPr lang="en-US" sz="1400" b="0" i="0" u="none" strike="noStrike" dirty="0">
                <a:effectLst/>
              </a:rPr>
              <a:t>Stalking</a:t>
            </a:r>
          </a:p>
          <a:p>
            <a:pPr algn="l" fontAlgn="base">
              <a:lnSpc>
                <a:spcPct val="100000"/>
              </a:lnSpc>
              <a:spcAft>
                <a:spcPts val="600"/>
              </a:spcAft>
            </a:pPr>
            <a:endParaRPr lang="en-US" sz="1200" b="0" i="0" dirty="0">
              <a:effectLst/>
            </a:endParaRPr>
          </a:p>
        </p:txBody>
      </p:sp>
      <p:pic>
        <p:nvPicPr>
          <p:cNvPr id="85" name="Picture Placeholder 84" descr="Chat outline">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a:extLst>
              <a:ext uri="{96DAC541-7B7A-43D3-8B79-37D633B846F1}">
                <asvg:svgBlip xmlns:asvg="http://schemas.microsoft.com/office/drawing/2016/SVG/main" r:embed="rId6"/>
              </a:ext>
            </a:extLst>
          </a:blip>
          <a:srcRect/>
          <a:stretch/>
        </p:blipFill>
        <p:spPr>
          <a:xfrm>
            <a:off x="9926759" y="1916814"/>
            <a:ext cx="645992" cy="645992"/>
          </a:xfrm>
        </p:spPr>
      </p:pic>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dirty="0"/>
          </a:p>
        </p:txBody>
      </p:sp>
      <p:sp>
        <p:nvSpPr>
          <p:cNvPr id="10" name="Title 1">
            <a:extLst>
              <a:ext uri="{FF2B5EF4-FFF2-40B4-BE49-F238E27FC236}">
                <a16:creationId xmlns:a16="http://schemas.microsoft.com/office/drawing/2014/main" id="{F6CBAD84-443D-3B95-1E05-EA1CE70FBE4E}"/>
              </a:ext>
            </a:extLst>
          </p:cNvPr>
          <p:cNvSpPr>
            <a:spLocks noGrp="1"/>
          </p:cNvSpPr>
          <p:nvPr>
            <p:ph type="title"/>
          </p:nvPr>
        </p:nvSpPr>
        <p:spPr>
          <a:xfrm>
            <a:off x="524647" y="669929"/>
            <a:ext cx="11141891" cy="392517"/>
          </a:xfrm>
        </p:spPr>
        <p:txBody>
          <a:bodyPr/>
          <a:lstStyle/>
          <a:p>
            <a:r>
              <a:rPr lang="en-US" dirty="0"/>
              <a:t>assault</a:t>
            </a:r>
          </a:p>
        </p:txBody>
      </p:sp>
      <p:sp>
        <p:nvSpPr>
          <p:cNvPr id="18" name="Subtitle 2">
            <a:extLst>
              <a:ext uri="{FF2B5EF4-FFF2-40B4-BE49-F238E27FC236}">
                <a16:creationId xmlns:a16="http://schemas.microsoft.com/office/drawing/2014/main" id="{BE6EDF0D-D506-9E6B-C23C-5066A64968C4}"/>
              </a:ext>
            </a:extLst>
          </p:cNvPr>
          <p:cNvSpPr txBox="1">
            <a:spLocks/>
          </p:cNvSpPr>
          <p:nvPr/>
        </p:nvSpPr>
        <p:spPr>
          <a:xfrm>
            <a:off x="513600" y="1161804"/>
            <a:ext cx="11152937" cy="284485"/>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i="0" u="none" strike="noStrike" dirty="0">
                <a:effectLst/>
              </a:rPr>
              <a:t>Assault is an extreme form of conflict. There are two types of assault:</a:t>
            </a:r>
          </a:p>
          <a:p>
            <a:pPr algn="l"/>
            <a:endParaRPr lang="en-US" sz="1800" kern="1600" dirty="0"/>
          </a:p>
        </p:txBody>
      </p:sp>
      <p:sp>
        <p:nvSpPr>
          <p:cNvPr id="23" name="Content Placeholder 2">
            <a:extLst>
              <a:ext uri="{FF2B5EF4-FFF2-40B4-BE49-F238E27FC236}">
                <a16:creationId xmlns:a16="http://schemas.microsoft.com/office/drawing/2014/main" id="{AF11BA17-4E4E-64A5-580B-9341B93F68B3}"/>
              </a:ext>
            </a:extLst>
          </p:cNvPr>
          <p:cNvSpPr txBox="1">
            <a:spLocks/>
          </p:cNvSpPr>
          <p:nvPr/>
        </p:nvSpPr>
        <p:spPr>
          <a:xfrm>
            <a:off x="8812258" y="2908549"/>
            <a:ext cx="2856616" cy="354719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i="0" u="none" strike="noStrike" dirty="0">
                <a:effectLst/>
                <a:cs typeface="Arial" panose="020B0604020202020204" pitchFamily="34" charset="0"/>
              </a:rPr>
              <a:t>Physical Assault </a:t>
            </a:r>
          </a:p>
          <a:p>
            <a:pPr marL="0" indent="0" fontAlgn="base">
              <a:buNone/>
            </a:pPr>
            <a:r>
              <a:rPr lang="en-US" sz="1400" b="1" i="0" u="none" strike="noStrike" dirty="0">
                <a:effectLst/>
                <a:cs typeface="Arial" panose="020B0604020202020204" pitchFamily="34" charset="0"/>
              </a:rPr>
              <a:t>(also known as Assault and Battery)</a:t>
            </a:r>
          </a:p>
          <a:p>
            <a:pPr marL="285750" indent="-285750" algn="l" fontAlgn="base">
              <a:buFont typeface="Arial" panose="020B0604020202020204" pitchFamily="34" charset="0"/>
              <a:buChar char="•"/>
            </a:pPr>
            <a:r>
              <a:rPr lang="en-US" sz="1400" b="0" i="0" u="none" strike="noStrike" dirty="0">
                <a:effectLst/>
              </a:rPr>
              <a:t>The deliberate use of force on someone else, causing injury or pain.</a:t>
            </a:r>
          </a:p>
          <a:p>
            <a:pPr marL="285750" indent="-285750" algn="l" fontAlgn="base">
              <a:buFont typeface="Arial" panose="020B0604020202020204" pitchFamily="34" charset="0"/>
              <a:buChar char="•"/>
            </a:pPr>
            <a:r>
              <a:rPr lang="en-US" sz="1400" b="1" i="0" u="none" strike="noStrike" dirty="0">
                <a:effectLst/>
              </a:rPr>
              <a:t>Deliberate </a:t>
            </a:r>
            <a:r>
              <a:rPr lang="en-US" sz="1400" b="0" i="0" u="none" strike="noStrike" dirty="0">
                <a:effectLst/>
              </a:rPr>
              <a:t>means someone knows what they are doing and they mean to do it.</a:t>
            </a:r>
          </a:p>
          <a:p>
            <a:pPr algn="l" fontAlgn="base">
              <a:lnSpc>
                <a:spcPct val="120000"/>
              </a:lnSpc>
            </a:pPr>
            <a:endParaRPr lang="en-US" sz="1400" b="0" i="0" u="none" strike="noStrike" dirty="0">
              <a:effectLst/>
            </a:endParaRPr>
          </a:p>
        </p:txBody>
      </p:sp>
      <p:pic>
        <p:nvPicPr>
          <p:cNvPr id="6" name="Picture 2">
            <a:extLst>
              <a:ext uri="{FF2B5EF4-FFF2-40B4-BE49-F238E27FC236}">
                <a16:creationId xmlns:a16="http://schemas.microsoft.com/office/drawing/2014/main" id="{01C8645F-6BFF-8A4D-DA1B-7CD0628D1733}"/>
              </a:ext>
            </a:extLst>
          </p:cNvPr>
          <p:cNvPicPr>
            <a:picLocks noGrp="1" noChangeAspect="1" noChangeArrowheads="1"/>
          </p:cNvPicPr>
          <p:nvPr>
            <p:ph type="pic" sz="quarter" idx="13"/>
          </p:nvPr>
        </p:nvPicPr>
        <p:blipFill rotWithShape="1">
          <a:blip r:embed="rId7">
            <a:extLst>
              <a:ext uri="{28A0092B-C50C-407E-A947-70E740481C1C}">
                <a14:useLocalDpi xmlns:a14="http://schemas.microsoft.com/office/drawing/2010/main" val="0"/>
              </a:ext>
            </a:extLst>
          </a:blip>
          <a:srcRect l="16952" r="16952"/>
          <a:stretch/>
        </p:blipFill>
        <p:spPr bwMode="auto">
          <a:xfrm>
            <a:off x="3884613" y="1630363"/>
            <a:ext cx="4422775" cy="522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2377440" y="2204417"/>
            <a:ext cx="6801485" cy="1528748"/>
          </a:xfrm>
        </p:spPr>
        <p:txBody>
          <a:bodyPr vert="horz" lIns="91440" tIns="45720" rIns="91440" bIns="45720" rtlCol="0" anchor="b">
            <a:normAutofit fontScale="90000"/>
          </a:bodyPr>
          <a:lstStyle/>
          <a:p>
            <a:r>
              <a:rPr lang="en-US" b="1" i="0" u="none" strike="noStrike" dirty="0">
                <a:effectLst/>
              </a:rPr>
              <a:t>Avoiding conflict</a:t>
            </a:r>
            <a:endParaRPr lang="en-US" kern="1200" dirty="0"/>
          </a:p>
        </p:txBody>
      </p:sp>
    </p:spTree>
    <p:extLst>
      <p:ext uri="{BB962C8B-B14F-4D97-AF65-F5344CB8AC3E}">
        <p14:creationId xmlns:p14="http://schemas.microsoft.com/office/powerpoint/2010/main" val="344117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06D68-EAA8-0828-1BFD-BC4B0843DE25}"/>
              </a:ext>
            </a:extLst>
          </p:cNvPr>
          <p:cNvSpPr>
            <a:spLocks noGrp="1"/>
          </p:cNvSpPr>
          <p:nvPr>
            <p:ph type="title"/>
          </p:nvPr>
        </p:nvSpPr>
        <p:spPr>
          <a:xfrm>
            <a:off x="515938" y="246621"/>
            <a:ext cx="11150600" cy="920336"/>
          </a:xfrm>
        </p:spPr>
        <p:txBody>
          <a:bodyPr anchor="b">
            <a:normAutofit/>
          </a:bodyPr>
          <a:lstStyle/>
          <a:p>
            <a:r>
              <a:rPr lang="en-GB" dirty="0"/>
              <a:t>Avoiding conflict - Verbal Communication</a:t>
            </a:r>
          </a:p>
        </p:txBody>
      </p:sp>
      <p:sp>
        <p:nvSpPr>
          <p:cNvPr id="4" name="Content Placeholder 3">
            <a:extLst>
              <a:ext uri="{FF2B5EF4-FFF2-40B4-BE49-F238E27FC236}">
                <a16:creationId xmlns:a16="http://schemas.microsoft.com/office/drawing/2014/main" id="{28D59A16-8B3D-74EF-6B20-34E67CD7B510}"/>
              </a:ext>
            </a:extLst>
          </p:cNvPr>
          <p:cNvSpPr>
            <a:spLocks noGrp="1"/>
          </p:cNvSpPr>
          <p:nvPr>
            <p:ph idx="1"/>
          </p:nvPr>
        </p:nvSpPr>
        <p:spPr>
          <a:xfrm>
            <a:off x="8596394" y="2754739"/>
            <a:ext cx="3445566" cy="2504663"/>
          </a:xfrm>
        </p:spPr>
        <p:txBody>
          <a:bodyPr>
            <a:normAutofit/>
          </a:bodyPr>
          <a:lstStyle/>
          <a:p>
            <a:pPr marL="0" indent="0" algn="l" fontAlgn="base">
              <a:buNone/>
            </a:pPr>
            <a:r>
              <a:rPr lang="en-US" sz="1500" i="0" u="none" strike="noStrike" dirty="0">
                <a:effectLst/>
              </a:rPr>
              <a:t>For example, consider the following:</a:t>
            </a:r>
          </a:p>
          <a:p>
            <a:pPr marL="285750" indent="-285750" algn="l" fontAlgn="base">
              <a:buFont typeface="Arial" panose="020B0604020202020204" pitchFamily="34" charset="0"/>
              <a:buChar char="•"/>
            </a:pPr>
            <a:r>
              <a:rPr lang="en-US" sz="1500" dirty="0"/>
              <a:t>Tone of voice, speak calmly or slower</a:t>
            </a:r>
          </a:p>
          <a:p>
            <a:pPr marL="285750" indent="-285750" algn="l" fontAlgn="base">
              <a:buFont typeface="Arial" panose="020B0604020202020204" pitchFamily="34" charset="0"/>
              <a:buChar char="•"/>
            </a:pPr>
            <a:r>
              <a:rPr lang="en-US" sz="1500" i="0" u="none" strike="noStrike" dirty="0">
                <a:effectLst/>
              </a:rPr>
              <a:t>Pitch- try not to sound too high pitched or too deep, for example a high-pitched voice may make </a:t>
            </a:r>
            <a:r>
              <a:rPr lang="en-US" sz="1500" dirty="0"/>
              <a:t>you sound anxious</a:t>
            </a:r>
          </a:p>
          <a:p>
            <a:pPr marL="285750" indent="-285750" algn="l" fontAlgn="base">
              <a:buFont typeface="Arial" panose="020B0604020202020204" pitchFamily="34" charset="0"/>
              <a:buChar char="•"/>
            </a:pPr>
            <a:r>
              <a:rPr lang="en-US" sz="1500" i="0" u="none" strike="noStrike" dirty="0">
                <a:effectLst/>
              </a:rPr>
              <a:t>Volume- don’t speak too quietly but ensure you can be heard.</a:t>
            </a:r>
            <a:endParaRPr lang="en-GB" sz="1500" dirty="0"/>
          </a:p>
        </p:txBody>
      </p:sp>
      <p:sp>
        <p:nvSpPr>
          <p:cNvPr id="2" name="Slide Number Placeholder 1">
            <a:extLst>
              <a:ext uri="{FF2B5EF4-FFF2-40B4-BE49-F238E27FC236}">
                <a16:creationId xmlns:a16="http://schemas.microsoft.com/office/drawing/2014/main" id="{D4FE9960-6B7D-5CE5-BFE4-0D80BCBFA890}"/>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6</a:t>
            </a:fld>
            <a:endParaRPr lang="en-US" noProof="0"/>
          </a:p>
        </p:txBody>
      </p:sp>
      <p:pic>
        <p:nvPicPr>
          <p:cNvPr id="6" name="Picture 5" descr="Icon&#10;&#10;Description automatically generated">
            <a:extLst>
              <a:ext uri="{FF2B5EF4-FFF2-40B4-BE49-F238E27FC236}">
                <a16:creationId xmlns:a16="http://schemas.microsoft.com/office/drawing/2014/main" id="{33478CA2-95E6-87D2-5ECF-0C3A98A9E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819" y="2512977"/>
            <a:ext cx="4424362" cy="3462063"/>
          </a:xfrm>
          <a:prstGeom prst="rect">
            <a:avLst/>
          </a:prstGeom>
          <a:noFill/>
        </p:spPr>
      </p:pic>
      <p:sp>
        <p:nvSpPr>
          <p:cNvPr id="3" name="Content Placeholder 2">
            <a:extLst>
              <a:ext uri="{FF2B5EF4-FFF2-40B4-BE49-F238E27FC236}">
                <a16:creationId xmlns:a16="http://schemas.microsoft.com/office/drawing/2014/main" id="{4AC6F600-73AF-0494-B63E-FBBC927FE82B}"/>
              </a:ext>
            </a:extLst>
          </p:cNvPr>
          <p:cNvSpPr>
            <a:spLocks noGrp="1"/>
          </p:cNvSpPr>
          <p:nvPr>
            <p:ph idx="14"/>
          </p:nvPr>
        </p:nvSpPr>
        <p:spPr>
          <a:xfrm>
            <a:off x="150040" y="2754740"/>
            <a:ext cx="3445200" cy="2504663"/>
          </a:xfrm>
        </p:spPr>
        <p:txBody>
          <a:bodyPr>
            <a:normAutofit/>
          </a:bodyPr>
          <a:lstStyle/>
          <a:p>
            <a:pPr marL="0" indent="0" algn="l" fontAlgn="base">
              <a:buNone/>
            </a:pPr>
            <a:r>
              <a:rPr lang="en-US" sz="1500" i="0" u="none" strike="noStrike" dirty="0">
                <a:effectLst/>
              </a:rPr>
              <a:t>For example, you could try the following:</a:t>
            </a:r>
          </a:p>
          <a:p>
            <a:pPr marL="285750" indent="-285750" algn="l" fontAlgn="base">
              <a:buFont typeface="Arial" panose="020B0604020202020204" pitchFamily="34" charset="0"/>
              <a:buChar char="•"/>
            </a:pPr>
            <a:r>
              <a:rPr lang="en-US" sz="1500" dirty="0"/>
              <a:t>Say something positive</a:t>
            </a:r>
          </a:p>
          <a:p>
            <a:pPr marL="285750" indent="-285750" algn="l" fontAlgn="base">
              <a:buFont typeface="Arial" panose="020B0604020202020204" pitchFamily="34" charset="0"/>
              <a:buChar char="•"/>
            </a:pPr>
            <a:r>
              <a:rPr lang="en-US" sz="1500" i="0" u="none" strike="noStrike" dirty="0">
                <a:effectLst/>
              </a:rPr>
              <a:t>Change the subject</a:t>
            </a:r>
          </a:p>
          <a:p>
            <a:pPr marL="285750" indent="-285750" algn="l" fontAlgn="base">
              <a:buFont typeface="Arial" panose="020B0604020202020204" pitchFamily="34" charset="0"/>
              <a:buChar char="•"/>
            </a:pPr>
            <a:r>
              <a:rPr lang="en-US" sz="1500" dirty="0"/>
              <a:t>Motivate the other person</a:t>
            </a:r>
          </a:p>
          <a:p>
            <a:pPr marL="285750" indent="-285750" algn="l" fontAlgn="base">
              <a:buFont typeface="Arial" panose="020B0604020202020204" pitchFamily="34" charset="0"/>
              <a:buChar char="•"/>
            </a:pPr>
            <a:r>
              <a:rPr lang="en-US" sz="1500" i="0" u="none" strike="noStrike" dirty="0" err="1">
                <a:effectLst/>
              </a:rPr>
              <a:t>Empathise</a:t>
            </a:r>
            <a:r>
              <a:rPr lang="en-US" sz="1500" i="0" u="none" strike="noStrike" dirty="0">
                <a:effectLst/>
              </a:rPr>
              <a:t> with the other person</a:t>
            </a:r>
          </a:p>
          <a:p>
            <a:pPr marL="285750" indent="-285750" algn="l" fontAlgn="base">
              <a:buFont typeface="Arial" panose="020B0604020202020204" pitchFamily="34" charset="0"/>
              <a:buChar char="•"/>
            </a:pPr>
            <a:r>
              <a:rPr lang="en-US" sz="1500" dirty="0"/>
              <a:t>Give choices</a:t>
            </a:r>
          </a:p>
          <a:p>
            <a:pPr marL="285750" indent="-285750" algn="l" fontAlgn="base">
              <a:buFont typeface="Arial" panose="020B0604020202020204" pitchFamily="34" charset="0"/>
              <a:buChar char="•"/>
            </a:pPr>
            <a:r>
              <a:rPr lang="en-US" sz="1500" i="0" u="none" strike="noStrike" dirty="0">
                <a:effectLst/>
              </a:rPr>
              <a:t>Set limits</a:t>
            </a:r>
          </a:p>
          <a:p>
            <a:endParaRPr lang="en-GB" sz="1500" dirty="0"/>
          </a:p>
        </p:txBody>
      </p:sp>
      <p:sp>
        <p:nvSpPr>
          <p:cNvPr id="10" name="Text Placeholder 2">
            <a:extLst>
              <a:ext uri="{FF2B5EF4-FFF2-40B4-BE49-F238E27FC236}">
                <a16:creationId xmlns:a16="http://schemas.microsoft.com/office/drawing/2014/main" id="{6E67F6DD-E54F-35B2-B091-4342FAEDB907}"/>
              </a:ext>
            </a:extLst>
          </p:cNvPr>
          <p:cNvSpPr>
            <a:spLocks noGrp="1"/>
          </p:cNvSpPr>
          <p:nvPr>
            <p:ph idx="15"/>
          </p:nvPr>
        </p:nvSpPr>
        <p:spPr>
          <a:xfrm>
            <a:off x="8596394" y="2170862"/>
            <a:ext cx="3445566" cy="495389"/>
          </a:xfrm>
        </p:spPr>
        <p:txBody>
          <a:bodyPr anchor="ctr">
            <a:normAutofit/>
          </a:bodyPr>
          <a:lstStyle/>
          <a:p>
            <a:r>
              <a:rPr lang="en-US" dirty="0"/>
              <a:t>How you say it </a:t>
            </a:r>
          </a:p>
        </p:txBody>
      </p:sp>
      <p:sp>
        <p:nvSpPr>
          <p:cNvPr id="12" name="Text Placeholder 4">
            <a:extLst>
              <a:ext uri="{FF2B5EF4-FFF2-40B4-BE49-F238E27FC236}">
                <a16:creationId xmlns:a16="http://schemas.microsoft.com/office/drawing/2014/main" id="{24D43D02-C2CB-AB84-7C6F-458C8BAC3942}"/>
              </a:ext>
            </a:extLst>
          </p:cNvPr>
          <p:cNvSpPr>
            <a:spLocks noGrp="1"/>
          </p:cNvSpPr>
          <p:nvPr>
            <p:ph idx="16"/>
          </p:nvPr>
        </p:nvSpPr>
        <p:spPr>
          <a:xfrm>
            <a:off x="150040" y="2170862"/>
            <a:ext cx="3445566" cy="495389"/>
          </a:xfrm>
        </p:spPr>
        <p:txBody>
          <a:bodyPr anchor="ctr">
            <a:normAutofit/>
          </a:bodyPr>
          <a:lstStyle/>
          <a:p>
            <a:r>
              <a:rPr lang="en-US" dirty="0"/>
              <a:t>What you say </a:t>
            </a:r>
          </a:p>
        </p:txBody>
      </p:sp>
    </p:spTree>
    <p:extLst>
      <p:ext uri="{BB962C8B-B14F-4D97-AF65-F5344CB8AC3E}">
        <p14:creationId xmlns:p14="http://schemas.microsoft.com/office/powerpoint/2010/main" val="132133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7</a:t>
            </a:fld>
            <a:endParaRPr lang="en-US"/>
          </a:p>
        </p:txBody>
      </p:sp>
      <p:sp>
        <p:nvSpPr>
          <p:cNvPr id="7" name="Content Placeholder 2">
            <a:extLst>
              <a:ext uri="{FF2B5EF4-FFF2-40B4-BE49-F238E27FC236}">
                <a16:creationId xmlns:a16="http://schemas.microsoft.com/office/drawing/2014/main" id="{9BB4F71E-A1DF-8C52-C398-F73ADF15C45F}"/>
              </a:ext>
            </a:extLst>
          </p:cNvPr>
          <p:cNvSpPr txBox="1">
            <a:spLocks/>
          </p:cNvSpPr>
          <p:nvPr/>
        </p:nvSpPr>
        <p:spPr>
          <a:xfrm>
            <a:off x="515938" y="1825625"/>
            <a:ext cx="55038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i="0" u="none" strike="noStrike" dirty="0">
                <a:effectLst/>
              </a:rPr>
              <a:t>Non-verbal communication includes facial expression, eye contact, how close you are and body language such as gestures and posture.</a:t>
            </a:r>
          </a:p>
          <a:p>
            <a:pPr marL="0" indent="0" fontAlgn="base">
              <a:buNone/>
            </a:pPr>
            <a:endParaRPr lang="en-US" sz="1100" b="1" i="0" u="none" strike="noStrike" dirty="0">
              <a:effectLst/>
            </a:endParaRPr>
          </a:p>
          <a:p>
            <a:pPr marL="0" indent="0" fontAlgn="base">
              <a:buNone/>
            </a:pPr>
            <a:r>
              <a:rPr lang="en-US" sz="1100" i="0" u="none" strike="noStrike" dirty="0">
                <a:effectLst/>
              </a:rPr>
              <a:t>Ways to improve your body language include:</a:t>
            </a:r>
            <a:endParaRPr lang="en-US" sz="1100" b="1" dirty="0"/>
          </a:p>
          <a:p>
            <a:pPr fontAlgn="base"/>
            <a:r>
              <a:rPr lang="en-US" sz="1100" i="0" u="none" strike="noStrike" dirty="0">
                <a:effectLst/>
              </a:rPr>
              <a:t>Keep your body relaxed and open</a:t>
            </a:r>
          </a:p>
          <a:p>
            <a:pPr fontAlgn="base"/>
            <a:r>
              <a:rPr lang="en-US" sz="1100" i="0" u="none" strike="noStrike" dirty="0">
                <a:effectLst/>
              </a:rPr>
              <a:t>Use open hand language- </a:t>
            </a:r>
            <a:r>
              <a:rPr lang="en-US" sz="1100" i="0" u="none" strike="noStrike" dirty="0" err="1">
                <a:effectLst/>
              </a:rPr>
              <a:t>eg</a:t>
            </a:r>
            <a:r>
              <a:rPr lang="en-US" sz="1100" i="0" u="none" strike="noStrike" dirty="0">
                <a:effectLst/>
              </a:rPr>
              <a:t> don't fold your arms or clench your fists</a:t>
            </a:r>
          </a:p>
          <a:p>
            <a:pPr fontAlgn="base"/>
            <a:r>
              <a:rPr lang="en-US" sz="1100" i="0" u="none" strike="noStrike" dirty="0">
                <a:effectLst/>
              </a:rPr>
              <a:t>Breathe deeply and calmly</a:t>
            </a:r>
          </a:p>
          <a:p>
            <a:pPr fontAlgn="base"/>
            <a:r>
              <a:rPr lang="en-US" sz="1100" i="0" u="none" strike="noStrike" dirty="0">
                <a:effectLst/>
              </a:rPr>
              <a:t>Respect personal space</a:t>
            </a:r>
          </a:p>
          <a:p>
            <a:pPr fontAlgn="base"/>
            <a:r>
              <a:rPr lang="en-US" sz="1100" i="0" u="none" strike="noStrike" dirty="0">
                <a:effectLst/>
              </a:rPr>
              <a:t>Be aware of your facial expressions</a:t>
            </a:r>
          </a:p>
          <a:p>
            <a:pPr fontAlgn="base"/>
            <a:r>
              <a:rPr lang="en-US" sz="1100" i="0" u="none" strike="noStrike" dirty="0">
                <a:effectLst/>
              </a:rPr>
              <a:t>Avoid making sudden movements</a:t>
            </a:r>
          </a:p>
          <a:p>
            <a:pPr fontAlgn="base"/>
            <a:r>
              <a:rPr lang="en-US" sz="1100" i="0" u="none" strike="noStrike" dirty="0">
                <a:effectLst/>
              </a:rPr>
              <a:t>Don’t stare</a:t>
            </a:r>
          </a:p>
          <a:p>
            <a:pPr marL="0" indent="0" fontAlgn="base">
              <a:buNone/>
            </a:pPr>
            <a:endParaRPr lang="en-US" sz="1100" dirty="0"/>
          </a:p>
          <a:p>
            <a:pPr marL="0" indent="0" fontAlgn="base">
              <a:buNone/>
            </a:pPr>
            <a:r>
              <a:rPr lang="en-US" sz="1100" b="1" i="0" u="none" strike="noStrike" dirty="0">
                <a:effectLst/>
              </a:rPr>
              <a:t>Non-matching </a:t>
            </a:r>
            <a:r>
              <a:rPr lang="en-US" sz="1100" b="1" i="0" u="none" strike="noStrike" dirty="0" err="1">
                <a:effectLst/>
              </a:rPr>
              <a:t>behaviour</a:t>
            </a:r>
            <a:r>
              <a:rPr lang="en-US" sz="1100" b="1" i="0" u="none" strike="noStrike" dirty="0">
                <a:effectLst/>
              </a:rPr>
              <a:t> is when your body language contradicts what you say. People pick up on this, even if we think we are not being obvious. You will find being genuine, open and honest reduces the probability of conflict.</a:t>
            </a:r>
          </a:p>
          <a:p>
            <a:pPr marL="0" fontAlgn="base"/>
            <a:endParaRPr lang="en-US" sz="1100" b="0" i="0" u="none" strike="noStrike" dirty="0">
              <a:effectLst/>
            </a:endParaRPr>
          </a:p>
        </p:txBody>
      </p:sp>
      <p:pic>
        <p:nvPicPr>
          <p:cNvPr id="4" name="Picture 3" descr="Icon&#10;&#10;Description automatically generated">
            <a:extLst>
              <a:ext uri="{FF2B5EF4-FFF2-40B4-BE49-F238E27FC236}">
                <a16:creationId xmlns:a16="http://schemas.microsoft.com/office/drawing/2014/main" id="{B3E00BEA-A0ED-ACED-9484-76352594D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440" y="1973993"/>
            <a:ext cx="4784359" cy="3743761"/>
          </a:xfrm>
          <a:prstGeom prst="rect">
            <a:avLst/>
          </a:prstGeom>
          <a:noFill/>
        </p:spPr>
      </p:pic>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Non verbal communication</a:t>
            </a:r>
          </a:p>
        </p:txBody>
      </p:sp>
    </p:spTree>
    <p:extLst>
      <p:ext uri="{BB962C8B-B14F-4D97-AF65-F5344CB8AC3E}">
        <p14:creationId xmlns:p14="http://schemas.microsoft.com/office/powerpoint/2010/main" val="5958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6610-7445-94B2-364D-BAC1D35D41A9}"/>
              </a:ext>
            </a:extLst>
          </p:cNvPr>
          <p:cNvSpPr>
            <a:spLocks noGrp="1"/>
          </p:cNvSpPr>
          <p:nvPr>
            <p:ph type="title"/>
          </p:nvPr>
        </p:nvSpPr>
        <p:spPr>
          <a:xfrm>
            <a:off x="968236" y="629264"/>
            <a:ext cx="9345803" cy="842455"/>
          </a:xfrm>
        </p:spPr>
        <p:txBody>
          <a:bodyPr>
            <a:normAutofit/>
          </a:bodyPr>
          <a:lstStyle/>
          <a:p>
            <a:r>
              <a:rPr lang="en-GB" sz="4000" dirty="0">
                <a:solidFill>
                  <a:srgbClr val="2C567A"/>
                </a:solidFill>
              </a:rPr>
              <a:t>Recognising non-verbal signs</a:t>
            </a:r>
          </a:p>
        </p:txBody>
      </p:sp>
      <p:sp>
        <p:nvSpPr>
          <p:cNvPr id="3" name="Content Placeholder 2">
            <a:extLst>
              <a:ext uri="{FF2B5EF4-FFF2-40B4-BE49-F238E27FC236}">
                <a16:creationId xmlns:a16="http://schemas.microsoft.com/office/drawing/2014/main" id="{DA961B7B-79A5-C53F-1717-980A9012E58A}"/>
              </a:ext>
            </a:extLst>
          </p:cNvPr>
          <p:cNvSpPr>
            <a:spLocks noGrp="1"/>
          </p:cNvSpPr>
          <p:nvPr>
            <p:ph idx="1"/>
          </p:nvPr>
        </p:nvSpPr>
        <p:spPr>
          <a:xfrm>
            <a:off x="968237" y="1858296"/>
            <a:ext cx="6287970" cy="4370439"/>
          </a:xfrm>
        </p:spPr>
        <p:txBody>
          <a:bodyPr anchor="ctr">
            <a:normAutofit fontScale="92500" lnSpcReduction="10000"/>
          </a:bodyPr>
          <a:lstStyle/>
          <a:p>
            <a:pPr marL="0" indent="0">
              <a:lnSpc>
                <a:spcPct val="110000"/>
              </a:lnSpc>
              <a:buNone/>
            </a:pPr>
            <a:r>
              <a:rPr lang="en-US" sz="1500" b="0" i="0" dirty="0">
                <a:effectLst/>
                <a:cs typeface="Arial" panose="020B0604020202020204" pitchFamily="34" charset="0"/>
              </a:rPr>
              <a:t>As an observant volunteer you will be able to notice when an individual is becoming confused, angry, upset, stressed or anxious without them telling you. You can then take action to help stop this from happening or help them express their feelings in the best way for them.</a:t>
            </a:r>
          </a:p>
          <a:p>
            <a:pPr marL="0" indent="0">
              <a:lnSpc>
                <a:spcPct val="110000"/>
              </a:lnSpc>
              <a:buNone/>
            </a:pPr>
            <a:r>
              <a:rPr lang="en-US" sz="1500" b="0" i="0" dirty="0" err="1">
                <a:effectLst/>
                <a:cs typeface="Arial" panose="020B0604020202020204" pitchFamily="34" charset="0"/>
              </a:rPr>
              <a:t>Recognising</a:t>
            </a:r>
            <a:r>
              <a:rPr lang="en-US" sz="1500" b="0" i="0" dirty="0">
                <a:effectLst/>
                <a:cs typeface="Arial" panose="020B0604020202020204" pitchFamily="34" charset="0"/>
              </a:rPr>
              <a:t> the unspoken messages can help you to ask good questions and develop supportive relationships. It improves trust as the individual can see that you are interested in them and that you are trying to understand and meet their needs.</a:t>
            </a:r>
          </a:p>
          <a:p>
            <a:pPr marL="0" indent="0">
              <a:lnSpc>
                <a:spcPct val="110000"/>
              </a:lnSpc>
              <a:buNone/>
            </a:pPr>
            <a:r>
              <a:rPr lang="en-GB" sz="1900" b="1" dirty="0">
                <a:cs typeface="Arial" panose="020B0604020202020204" pitchFamily="34" charset="0"/>
              </a:rPr>
              <a:t>Notice</a:t>
            </a:r>
          </a:p>
          <a:p>
            <a:pPr marL="0" indent="0">
              <a:lnSpc>
                <a:spcPct val="110000"/>
              </a:lnSpc>
              <a:buNone/>
            </a:pPr>
            <a:r>
              <a:rPr lang="en-US" sz="1500" dirty="0">
                <a:cs typeface="Arial" panose="020B0604020202020204" pitchFamily="34" charset="0"/>
              </a:rPr>
              <a:t>You should watch for clues from any individual that come from unspoken messages.</a:t>
            </a:r>
          </a:p>
          <a:p>
            <a:pPr marL="0" indent="0">
              <a:lnSpc>
                <a:spcPct val="110000"/>
              </a:lnSpc>
              <a:buNone/>
            </a:pPr>
            <a:r>
              <a:rPr lang="en-US" sz="1500" dirty="0">
                <a:cs typeface="Arial" panose="020B0604020202020204" pitchFamily="34" charset="0"/>
              </a:rPr>
              <a:t>These non-verbal ways of communicating come from body language, position, facial expressions or gestures. For example, when asking someone if they are in pain, they may say 'no' but a wrinkled brow, uncomfortable facial expression or body movement may say otherwise.</a:t>
            </a:r>
          </a:p>
          <a:p>
            <a:pPr marL="0" indent="0">
              <a:buNone/>
            </a:pPr>
            <a:endParaRPr lang="en-US" sz="1500" dirty="0"/>
          </a:p>
          <a:p>
            <a:pPr marL="0" indent="0">
              <a:buNone/>
            </a:pPr>
            <a:endParaRPr lang="en-GB" sz="1500" dirty="0"/>
          </a:p>
        </p:txBody>
      </p:sp>
      <p:grpSp>
        <p:nvGrpSpPr>
          <p:cNvPr id="4" name="Group 3">
            <a:extLst>
              <a:ext uri="{FF2B5EF4-FFF2-40B4-BE49-F238E27FC236}">
                <a16:creationId xmlns:a16="http://schemas.microsoft.com/office/drawing/2014/main" id="{31FD85C7-3F05-649C-AA29-B1150CA102DD}"/>
              </a:ext>
            </a:extLst>
          </p:cNvPr>
          <p:cNvGrpSpPr/>
          <p:nvPr/>
        </p:nvGrpSpPr>
        <p:grpSpPr>
          <a:xfrm>
            <a:off x="7787149" y="2925762"/>
            <a:ext cx="4404852" cy="1006476"/>
            <a:chOff x="7696708" y="1532527"/>
            <a:chExt cx="5023222" cy="1006476"/>
          </a:xfrm>
        </p:grpSpPr>
        <p:sp>
          <p:nvSpPr>
            <p:cNvPr id="5" name="Rectangle 4">
              <a:extLst>
                <a:ext uri="{FF2B5EF4-FFF2-40B4-BE49-F238E27FC236}">
                  <a16:creationId xmlns:a16="http://schemas.microsoft.com/office/drawing/2014/main" id="{0FE0E32B-F63E-571A-9381-588672E5EE2F}"/>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86E13C8-AF98-1691-3CE3-45F1D8D7BB90}"/>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Content Placeholder 4">
            <a:extLst>
              <a:ext uri="{FF2B5EF4-FFF2-40B4-BE49-F238E27FC236}">
                <a16:creationId xmlns:a16="http://schemas.microsoft.com/office/drawing/2014/main" id="{D1AAABC0-800B-DDCB-3554-DAEF713EE794}"/>
              </a:ext>
            </a:extLst>
          </p:cNvPr>
          <p:cNvSpPr txBox="1">
            <a:spLocks/>
          </p:cNvSpPr>
          <p:nvPr/>
        </p:nvSpPr>
        <p:spPr>
          <a:xfrm>
            <a:off x="8183247" y="3221617"/>
            <a:ext cx="4124324" cy="564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dirty="0">
                <a:solidFill>
                  <a:srgbClr val="2C567A"/>
                </a:solidFill>
                <a:latin typeface="+mj-lt"/>
              </a:rPr>
              <a:t>TAKE ACTION</a:t>
            </a:r>
          </a:p>
        </p:txBody>
      </p:sp>
      <p:sp>
        <p:nvSpPr>
          <p:cNvPr id="9" name="Content Placeholder 2">
            <a:extLst>
              <a:ext uri="{FF2B5EF4-FFF2-40B4-BE49-F238E27FC236}">
                <a16:creationId xmlns:a16="http://schemas.microsoft.com/office/drawing/2014/main" id="{DF44BC35-2949-CAC3-0434-64D3D1CB36E3}"/>
              </a:ext>
            </a:extLst>
          </p:cNvPr>
          <p:cNvSpPr txBox="1">
            <a:spLocks/>
          </p:cNvSpPr>
          <p:nvPr/>
        </p:nvSpPr>
        <p:spPr>
          <a:xfrm>
            <a:off x="8153428" y="4081657"/>
            <a:ext cx="3940361" cy="2147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cs typeface="Arial" panose="020B0604020202020204" pitchFamily="34" charset="0"/>
              </a:rPr>
              <a:t>Take Action</a:t>
            </a:r>
          </a:p>
          <a:p>
            <a:pPr marL="0" indent="0">
              <a:buNone/>
            </a:pPr>
            <a:r>
              <a:rPr lang="en-US" sz="1100" dirty="0">
                <a:cs typeface="Arial" panose="020B0604020202020204" pitchFamily="34" charset="0"/>
              </a:rPr>
              <a:t>By noticing an individual's reactions you can ask yourself the following questions:</a:t>
            </a:r>
          </a:p>
          <a:p>
            <a:r>
              <a:rPr lang="en-US" sz="1100" dirty="0">
                <a:cs typeface="Arial" panose="020B0604020202020204" pitchFamily="34" charset="0"/>
              </a:rPr>
              <a:t>Do I need to change the type of communication I am using to help the individual understand?</a:t>
            </a:r>
          </a:p>
          <a:p>
            <a:r>
              <a:rPr lang="en-US" sz="1100" dirty="0">
                <a:cs typeface="Arial" panose="020B0604020202020204" pitchFamily="34" charset="0"/>
              </a:rPr>
              <a:t>Do I need to be aware of how the conversation is affecting them?</a:t>
            </a:r>
          </a:p>
          <a:p>
            <a:r>
              <a:rPr lang="en-US" sz="1100" dirty="0">
                <a:cs typeface="Arial" panose="020B0604020202020204" pitchFamily="34" charset="0"/>
              </a:rPr>
              <a:t>Is there something that the individual is not communicating to me that may help?</a:t>
            </a:r>
          </a:p>
        </p:txBody>
      </p:sp>
    </p:spTree>
    <p:extLst>
      <p:ext uri="{BB962C8B-B14F-4D97-AF65-F5344CB8AC3E}">
        <p14:creationId xmlns:p14="http://schemas.microsoft.com/office/powerpoint/2010/main" val="226020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B7E4E6A-7961-EBC9-74A3-7C7D61F7AD45}"/>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l="15278" r="15278"/>
          <a:stretch/>
        </p:blipFill>
        <p:spPr bwMode="auto">
          <a:xfrm>
            <a:off x="0" y="0"/>
            <a:ext cx="12192000" cy="68580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A85517A-34B4-FF50-5C26-8C418A34A641}"/>
              </a:ext>
            </a:extLst>
          </p:cNvPr>
          <p:cNvSpPr>
            <a:spLocks noGrp="1"/>
          </p:cNvSpPr>
          <p:nvPr>
            <p:ph type="sldNum" sz="quarter" idx="12"/>
          </p:nvPr>
        </p:nvSpPr>
        <p:spPr/>
        <p:txBody>
          <a:bodyPr/>
          <a:lstStyle/>
          <a:p>
            <a:fld id="{9EC71654-96A5-4280-94F3-931C61A9F92C}" type="slidenum">
              <a:rPr lang="en-US" noProof="0" smtClean="0"/>
              <a:pPr/>
              <a:t>9</a:t>
            </a:fld>
            <a:endParaRPr lang="en-US" noProof="0" dirty="0"/>
          </a:p>
        </p:txBody>
      </p:sp>
      <p:sp>
        <p:nvSpPr>
          <p:cNvPr id="4" name="Text Placeholder 3">
            <a:extLst>
              <a:ext uri="{FF2B5EF4-FFF2-40B4-BE49-F238E27FC236}">
                <a16:creationId xmlns:a16="http://schemas.microsoft.com/office/drawing/2014/main" id="{C38F0149-E1AF-FE83-79CD-BAE9B2D19695}"/>
              </a:ext>
            </a:extLst>
          </p:cNvPr>
          <p:cNvSpPr>
            <a:spLocks noGrp="1"/>
          </p:cNvSpPr>
          <p:nvPr>
            <p:ph type="body" sz="half" idx="2"/>
          </p:nvPr>
        </p:nvSpPr>
        <p:spPr>
          <a:xfrm>
            <a:off x="515938" y="150322"/>
            <a:ext cx="3932237" cy="3811588"/>
          </a:xfrm>
        </p:spPr>
        <p:txBody>
          <a:bodyPr/>
          <a:lstStyle/>
          <a:p>
            <a:r>
              <a:rPr lang="en-US" sz="2800" b="1" i="0" dirty="0">
                <a:solidFill>
                  <a:srgbClr val="2C567A"/>
                </a:solidFill>
                <a:effectLst/>
                <a:latin typeface="Arial" panose="020B0604020202020204" pitchFamily="34" charset="0"/>
              </a:rPr>
              <a:t>Communication breakdown can occur for various reasons. </a:t>
            </a:r>
          </a:p>
          <a:p>
            <a:r>
              <a:rPr lang="en-US" sz="1600" b="1" i="0" dirty="0">
                <a:solidFill>
                  <a:srgbClr val="2C567A"/>
                </a:solidFill>
                <a:effectLst/>
                <a:latin typeface="Arial" panose="020B0604020202020204" pitchFamily="34" charset="0"/>
              </a:rPr>
              <a:t>Some factors that may lead to a breakdown in communication include:</a:t>
            </a:r>
            <a:endParaRPr lang="en-GB" b="1" dirty="0">
              <a:solidFill>
                <a:srgbClr val="2C567A"/>
              </a:solidFill>
            </a:endParaRPr>
          </a:p>
        </p:txBody>
      </p:sp>
      <p:sp>
        <p:nvSpPr>
          <p:cNvPr id="5" name="Content Placeholder 4">
            <a:extLst>
              <a:ext uri="{FF2B5EF4-FFF2-40B4-BE49-F238E27FC236}">
                <a16:creationId xmlns:a16="http://schemas.microsoft.com/office/drawing/2014/main" id="{978037B1-7036-D19B-0EB2-DDC11548953C}"/>
              </a:ext>
            </a:extLst>
          </p:cNvPr>
          <p:cNvSpPr>
            <a:spLocks noGrp="1"/>
          </p:cNvSpPr>
          <p:nvPr>
            <p:ph idx="1"/>
          </p:nvPr>
        </p:nvSpPr>
        <p:spPr>
          <a:xfrm>
            <a:off x="5101764" y="619433"/>
            <a:ext cx="6172200" cy="5515896"/>
          </a:xfrm>
        </p:spPr>
        <p:txBody>
          <a:bodyPr>
            <a:normAutofit fontScale="92500" lnSpcReduction="10000"/>
          </a:bodyPr>
          <a:lstStyle/>
          <a:p>
            <a:pPr algn="l" fontAlgn="base">
              <a:buFont typeface="Arial" panose="020B0604020202020204" pitchFamily="34" charset="0"/>
              <a:buChar char="•"/>
            </a:pPr>
            <a:r>
              <a:rPr lang="en-US" sz="1600" b="0" i="0" dirty="0">
                <a:solidFill>
                  <a:srgbClr val="2C567A"/>
                </a:solidFill>
                <a:effectLst/>
                <a:latin typeface="Arial" panose="020B0604020202020204" pitchFamily="34" charset="0"/>
              </a:rPr>
              <a:t>The </a:t>
            </a:r>
            <a:r>
              <a:rPr lang="en-US" sz="1600" b="1" i="0" dirty="0">
                <a:solidFill>
                  <a:srgbClr val="2C567A"/>
                </a:solidFill>
                <a:effectLst/>
                <a:latin typeface="Arial" panose="020B0604020202020204" pitchFamily="34" charset="0"/>
              </a:rPr>
              <a:t>language</a:t>
            </a:r>
            <a:r>
              <a:rPr lang="en-US" sz="1600" b="0" i="0" dirty="0">
                <a:solidFill>
                  <a:srgbClr val="2C567A"/>
                </a:solidFill>
                <a:effectLst/>
                <a:latin typeface="Arial" panose="020B0604020202020204" pitchFamily="34" charset="0"/>
              </a:rPr>
              <a:t> used (English not a first language, dialect/accent, jargon used)</a:t>
            </a:r>
          </a:p>
          <a:p>
            <a:pPr algn="l" fontAlgn="base">
              <a:buFont typeface="Arial" panose="020B0604020202020204" pitchFamily="34" charset="0"/>
              <a:buChar char="•"/>
            </a:pPr>
            <a:r>
              <a:rPr lang="en-US" sz="1600" b="0" i="0" dirty="0">
                <a:solidFill>
                  <a:srgbClr val="2C567A"/>
                </a:solidFill>
                <a:effectLst/>
                <a:latin typeface="Arial" panose="020B0604020202020204" pitchFamily="34" charset="0"/>
              </a:rPr>
              <a:t>The</a:t>
            </a:r>
            <a:r>
              <a:rPr lang="en-US" sz="1600" b="1" i="0" dirty="0">
                <a:solidFill>
                  <a:srgbClr val="2C567A"/>
                </a:solidFill>
                <a:effectLst/>
                <a:latin typeface="Arial" panose="020B0604020202020204" pitchFamily="34" charset="0"/>
              </a:rPr>
              <a:t> environment</a:t>
            </a:r>
            <a:r>
              <a:rPr lang="en-US" sz="1600" b="0" i="0" dirty="0">
                <a:solidFill>
                  <a:srgbClr val="2C567A"/>
                </a:solidFill>
                <a:effectLst/>
                <a:latin typeface="Arial" panose="020B0604020202020204" pitchFamily="34" charset="0"/>
              </a:rPr>
              <a:t> - noise levels (too loud or too quiet), temperature (too hot and people may feel sleepy)</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Personal emotions</a:t>
            </a:r>
            <a:r>
              <a:rPr lang="en-US" sz="1600" b="0" i="0" dirty="0">
                <a:solidFill>
                  <a:srgbClr val="2C567A"/>
                </a:solidFill>
                <a:effectLst/>
                <a:latin typeface="Arial" panose="020B0604020202020204" pitchFamily="34" charset="0"/>
              </a:rPr>
              <a:t> - fear, anxiety, stress, anger, confusion</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Alcohol or drugs</a:t>
            </a:r>
            <a:r>
              <a:rPr lang="en-US" sz="1600" b="0" i="0" dirty="0">
                <a:solidFill>
                  <a:srgbClr val="2C567A"/>
                </a:solidFill>
                <a:effectLst/>
                <a:latin typeface="Arial" panose="020B0604020202020204" pitchFamily="34" charset="0"/>
              </a:rPr>
              <a:t> - both prescriptive medication or illicit substances that affect your </a:t>
            </a:r>
            <a:r>
              <a:rPr lang="en-US" sz="1600" b="0" i="0" dirty="0" err="1">
                <a:solidFill>
                  <a:srgbClr val="2C567A"/>
                </a:solidFill>
                <a:effectLst/>
                <a:latin typeface="Arial" panose="020B0604020202020204" pitchFamily="34" charset="0"/>
              </a:rPr>
              <a:t>behaviour</a:t>
            </a:r>
            <a:endParaRPr lang="en-US" sz="1600" b="0" i="0" dirty="0">
              <a:solidFill>
                <a:srgbClr val="2C567A"/>
              </a:solidFill>
              <a:effectLst/>
              <a:latin typeface="Arial" panose="020B0604020202020204" pitchFamily="34" charset="0"/>
            </a:endParaRP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Disabilities</a:t>
            </a:r>
            <a:r>
              <a:rPr lang="en-US" sz="1600" b="0" i="0" dirty="0">
                <a:solidFill>
                  <a:srgbClr val="2C567A"/>
                </a:solidFill>
                <a:effectLst/>
                <a:latin typeface="Arial" panose="020B0604020202020204" pitchFamily="34" charset="0"/>
              </a:rPr>
              <a:t> - hard of hearing, speech impediment</a:t>
            </a:r>
          </a:p>
          <a:p>
            <a:pPr marL="0" indent="0" algn="l" fontAlgn="base">
              <a:buNone/>
            </a:pPr>
            <a:r>
              <a:rPr lang="en-US" sz="1600" b="0" i="0" u="none" strike="noStrike" dirty="0">
                <a:solidFill>
                  <a:srgbClr val="2C567A"/>
                </a:solidFill>
                <a:effectLst/>
                <a:latin typeface="Arial" panose="020B0604020202020204" pitchFamily="34" charset="0"/>
              </a:rPr>
              <a:t>Other factors that may contribute include:</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Cultural differences</a:t>
            </a:r>
            <a:r>
              <a:rPr lang="en-US" sz="1600" b="0" i="0" dirty="0">
                <a:solidFill>
                  <a:srgbClr val="2C567A"/>
                </a:solidFill>
                <a:effectLst/>
                <a:latin typeface="Arial" panose="020B0604020202020204" pitchFamily="34" charset="0"/>
              </a:rPr>
              <a:t> - not understanding another culture can lead to conflict, even if you both want the same thing. Be aware that what you say and how you say it can be misunderstood as can your body language</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Stereotyping</a:t>
            </a:r>
            <a:r>
              <a:rPr lang="en-US" sz="1600" b="0" i="0" dirty="0">
                <a:solidFill>
                  <a:srgbClr val="2C567A"/>
                </a:solidFill>
                <a:effectLst/>
                <a:latin typeface="Arial" panose="020B0604020202020204" pitchFamily="34" charset="0"/>
              </a:rPr>
              <a:t> or preconceived ideas - making judgements or guesses about people based on appearance, information or personal opinion</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Non-matching </a:t>
            </a:r>
            <a:r>
              <a:rPr lang="en-US" sz="1600" b="1" i="0" dirty="0" err="1">
                <a:solidFill>
                  <a:srgbClr val="2C567A"/>
                </a:solidFill>
                <a:effectLst/>
                <a:latin typeface="Arial" panose="020B0604020202020204" pitchFamily="34" charset="0"/>
              </a:rPr>
              <a:t>behaviour</a:t>
            </a:r>
            <a:r>
              <a:rPr lang="en-US" sz="1600" b="1" i="0" dirty="0">
                <a:solidFill>
                  <a:srgbClr val="2C567A"/>
                </a:solidFill>
                <a:effectLst/>
                <a:latin typeface="Arial" panose="020B0604020202020204" pitchFamily="34" charset="0"/>
              </a:rPr>
              <a:t> </a:t>
            </a:r>
            <a:r>
              <a:rPr lang="en-US" sz="1600" b="0" i="0" dirty="0">
                <a:solidFill>
                  <a:srgbClr val="2C567A"/>
                </a:solidFill>
                <a:effectLst/>
                <a:latin typeface="Arial" panose="020B0604020202020204" pitchFamily="34" charset="0"/>
              </a:rPr>
              <a:t>- a difference between what you say and how you say it</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Educational background differences </a:t>
            </a:r>
            <a:r>
              <a:rPr lang="en-US" sz="1600" b="0" i="0" dirty="0">
                <a:solidFill>
                  <a:srgbClr val="2C567A"/>
                </a:solidFill>
                <a:effectLst/>
                <a:latin typeface="Arial" panose="020B0604020202020204" pitchFamily="34" charset="0"/>
              </a:rPr>
              <a:t>- different types of education may limit the understanding of the listener and cause confusion or anger</a:t>
            </a:r>
          </a:p>
          <a:p>
            <a:pPr algn="l" fontAlgn="base">
              <a:buFont typeface="Arial" panose="020B0604020202020204" pitchFamily="34" charset="0"/>
              <a:buChar char="•"/>
            </a:pPr>
            <a:r>
              <a:rPr lang="en-US" sz="1600" b="1" i="0" dirty="0">
                <a:solidFill>
                  <a:srgbClr val="2C567A"/>
                </a:solidFill>
                <a:effectLst/>
                <a:latin typeface="Arial" panose="020B0604020202020204" pitchFamily="34" charset="0"/>
              </a:rPr>
              <a:t>Difficulties understanding</a:t>
            </a:r>
            <a:r>
              <a:rPr lang="en-US" sz="1600" b="0" i="0" dirty="0">
                <a:solidFill>
                  <a:srgbClr val="2C567A"/>
                </a:solidFill>
                <a:effectLst/>
                <a:latin typeface="Arial" panose="020B0604020202020204" pitchFamily="34" charset="0"/>
              </a:rPr>
              <a:t> – dementia, learning disabilities</a:t>
            </a:r>
          </a:p>
          <a:p>
            <a:endParaRPr lang="en-GB" sz="1600" dirty="0">
              <a:solidFill>
                <a:srgbClr val="2C567A"/>
              </a:solidFill>
            </a:endParaRPr>
          </a:p>
        </p:txBody>
      </p:sp>
    </p:spTree>
    <p:extLst>
      <p:ext uri="{BB962C8B-B14F-4D97-AF65-F5344CB8AC3E}">
        <p14:creationId xmlns:p14="http://schemas.microsoft.com/office/powerpoint/2010/main" val="193645505"/>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5F47D242-F1E2-4979-96F4-82A16ED926D6}"/>
</file>

<file path=docProps/app.xml><?xml version="1.0" encoding="utf-8"?>
<Properties xmlns="http://schemas.openxmlformats.org/officeDocument/2006/extended-properties" xmlns:vt="http://schemas.openxmlformats.org/officeDocument/2006/docPropsVTypes">
  <Template>Blue spheres presentation</Template>
  <TotalTime>3333</TotalTime>
  <Words>2662</Words>
  <Application>Microsoft Office PowerPoint</Application>
  <PresentationFormat>Widescreen</PresentationFormat>
  <Paragraphs>318</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Poppins</vt:lpstr>
      <vt:lpstr>Poppins SemiBold</vt:lpstr>
      <vt:lpstr>Office Theme</vt:lpstr>
      <vt:lpstr>Conflict resolution</vt:lpstr>
      <vt:lpstr>Common causes of conflict</vt:lpstr>
      <vt:lpstr>PowerPoint Presentation</vt:lpstr>
      <vt:lpstr>assault</vt:lpstr>
      <vt:lpstr>Avoiding conflict</vt:lpstr>
      <vt:lpstr>Avoiding conflict - Verbal Communication</vt:lpstr>
      <vt:lpstr>Non verbal communication</vt:lpstr>
      <vt:lpstr>Recognising non-verbal signs</vt:lpstr>
      <vt:lpstr>PowerPoint Presentation</vt:lpstr>
      <vt:lpstr>The Attitude and Behavioural Cycle  The attitude and behavioural cycle establishes a link between attitude and behaviour. A positive attitude can lead to positive behaviour, but a negative attitude will lead to negative behaviour. </vt:lpstr>
      <vt:lpstr>PowerPoint Presentation</vt:lpstr>
      <vt:lpstr>de-escalation - language</vt:lpstr>
      <vt:lpstr>LONE VOLUNTEERING</vt:lpstr>
      <vt:lpstr>ASSESSING RISKS</vt:lpstr>
      <vt:lpstr>Personal space</vt:lpstr>
      <vt:lpstr>PowerPoint Presentation</vt:lpstr>
      <vt:lpstr>Active listening</vt:lpstr>
      <vt:lpstr>WRITTEN COMMUNICATION AND TEAMWORK</vt:lpstr>
      <vt:lpstr>Support following an incident</vt:lpstr>
      <vt:lpstr>PowerPoint Presentation</vt:lpstr>
      <vt:lpstr>Support following an incident</vt:lpstr>
      <vt:lpstr>Your personal safety</vt:lpstr>
      <vt:lpstr>PowerPoint Presentation</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22</cp:revision>
  <dcterms:created xsi:type="dcterms:W3CDTF">2023-04-06T10:31:30Z</dcterms:created>
  <dcterms:modified xsi:type="dcterms:W3CDTF">2024-05-21T10:00:59Z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