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8"/>
  </p:notesMasterIdLst>
  <p:handoutMasterIdLst>
    <p:handoutMasterId r:id="rId19"/>
  </p:handoutMasterIdLst>
  <p:sldIdLst>
    <p:sldId id="258" r:id="rId5"/>
    <p:sldId id="269" r:id="rId6"/>
    <p:sldId id="256" r:id="rId7"/>
    <p:sldId id="277" r:id="rId8"/>
    <p:sldId id="299" r:id="rId9"/>
    <p:sldId id="295" r:id="rId10"/>
    <p:sldId id="296" r:id="rId11"/>
    <p:sldId id="280" r:id="rId12"/>
    <p:sldId id="297" r:id="rId13"/>
    <p:sldId id="281" r:id="rId14"/>
    <p:sldId id="298" r:id="rId15"/>
    <p:sldId id="276" r:id="rId16"/>
    <p:sldId id="30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D5EB"/>
    <a:srgbClr val="2C567A"/>
    <a:srgbClr val="0099CC"/>
    <a:srgbClr val="E7E6E6"/>
    <a:srgbClr val="0D1D51"/>
    <a:srgbClr val="0072C7"/>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3853" autoAdjust="0"/>
  </p:normalViewPr>
  <p:slideViewPr>
    <p:cSldViewPr snapToGrid="0" showGuides="1">
      <p:cViewPr varScale="1">
        <p:scale>
          <a:sx n="56" d="100"/>
          <a:sy n="56" d="100"/>
        </p:scale>
        <p:origin x="1032" y="4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00" d="100"/>
          <a:sy n="100" d="100"/>
        </p:scale>
        <p:origin x="1560" y="-146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243D74-B9C1-450A-B0F3-6C6DCB0CF20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32C27C33-9BB1-41D5-A236-12767E7E722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7AB3EA8-A58D-4C92-A3AB-D271CCC294C7}" type="datetimeFigureOut">
              <a:rPr lang="en-US" smtClean="0"/>
              <a:t>5/21/2024</a:t>
            </a:fld>
            <a:endParaRPr lang="en-US" dirty="0"/>
          </a:p>
        </p:txBody>
      </p:sp>
      <p:sp>
        <p:nvSpPr>
          <p:cNvPr id="4" name="Footer Placeholder 3">
            <a:extLst>
              <a:ext uri="{FF2B5EF4-FFF2-40B4-BE49-F238E27FC236}">
                <a16:creationId xmlns:a16="http://schemas.microsoft.com/office/drawing/2014/main" id="{44A7EADB-04A4-4093-B238-438E2C7317A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DDD8696-706D-440E-AE04-4C644F0613E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22A5DE8-F2C4-4DB3-88D1-656DCD59E73E}" type="slidenum">
              <a:rPr lang="en-US" smtClean="0"/>
              <a:t>‹#›</a:t>
            </a:fld>
            <a:endParaRPr lang="en-US" dirty="0"/>
          </a:p>
        </p:txBody>
      </p:sp>
    </p:spTree>
    <p:extLst>
      <p:ext uri="{BB962C8B-B14F-4D97-AF65-F5344CB8AC3E}">
        <p14:creationId xmlns:p14="http://schemas.microsoft.com/office/powerpoint/2010/main" val="1789824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EFB4FA-E877-413E-B608-88789D806C57}" type="datetimeFigureOut">
              <a:rPr lang="en-US" noProof="0" smtClean="0"/>
              <a:t>5/21/2024</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36304E-FDE3-4B4F-A3B7-EBE87F3FA5E2}" type="slidenum">
              <a:rPr lang="en-US" noProof="0" smtClean="0"/>
              <a:t>‹#›</a:t>
            </a:fld>
            <a:endParaRPr lang="en-US" noProof="0" dirty="0"/>
          </a:p>
        </p:txBody>
      </p:sp>
    </p:spTree>
    <p:extLst>
      <p:ext uri="{BB962C8B-B14F-4D97-AF65-F5344CB8AC3E}">
        <p14:creationId xmlns:p14="http://schemas.microsoft.com/office/powerpoint/2010/main" val="4085138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fontAlgn="base">
              <a:buNone/>
            </a:pPr>
            <a:r>
              <a:rPr lang="en-US" b="1" i="0" u="none" strike="noStrike" dirty="0">
                <a:effectLst/>
              </a:rPr>
              <a:t>By the end of this session you will be able to:</a:t>
            </a:r>
          </a:p>
          <a:p>
            <a:pPr lvl="1" fontAlgn="base">
              <a:lnSpc>
                <a:spcPct val="150000"/>
              </a:lnSpc>
            </a:pPr>
            <a:r>
              <a:rPr lang="en-US" sz="1600" b="0" i="0" dirty="0">
                <a:effectLst/>
                <a:latin typeface="+mj-lt"/>
              </a:rPr>
              <a:t>Explain what we mean by equality, diversity, human rights and person-</a:t>
            </a:r>
            <a:r>
              <a:rPr lang="en-US" sz="1600" b="0" i="0" dirty="0" err="1">
                <a:effectLst/>
                <a:latin typeface="+mj-lt"/>
              </a:rPr>
              <a:t>centred</a:t>
            </a:r>
            <a:r>
              <a:rPr lang="en-US" sz="1600" b="0" i="0" dirty="0">
                <a:effectLst/>
                <a:latin typeface="+mj-lt"/>
              </a:rPr>
              <a:t> support and why they are important</a:t>
            </a:r>
          </a:p>
          <a:p>
            <a:pPr lvl="1" fontAlgn="base">
              <a:lnSpc>
                <a:spcPct val="150000"/>
              </a:lnSpc>
            </a:pPr>
            <a:r>
              <a:rPr lang="en-US" sz="1600" b="0" i="0" dirty="0">
                <a:effectLst/>
                <a:latin typeface="+mj-lt"/>
              </a:rPr>
              <a:t>Explain why we need to know about people’s different backgrounds and why it is important not to make assumptions about individuals</a:t>
            </a:r>
          </a:p>
          <a:p>
            <a:pPr lvl="1" fontAlgn="base">
              <a:lnSpc>
                <a:spcPct val="150000"/>
              </a:lnSpc>
            </a:pPr>
            <a:r>
              <a:rPr lang="en-US" sz="1600" b="0" i="0" dirty="0">
                <a:effectLst/>
                <a:latin typeface="+mj-lt"/>
              </a:rPr>
              <a:t>Describe what you can do to challenge prejudice and discrimination</a:t>
            </a:r>
          </a:p>
        </p:txBody>
      </p:sp>
      <p:sp>
        <p:nvSpPr>
          <p:cNvPr id="4" name="Slide Number Placeholder 3"/>
          <p:cNvSpPr>
            <a:spLocks noGrp="1"/>
          </p:cNvSpPr>
          <p:nvPr>
            <p:ph type="sldNum" sz="quarter" idx="10"/>
          </p:nvPr>
        </p:nvSpPr>
        <p:spPr/>
        <p:txBody>
          <a:bodyPr/>
          <a:lstStyle/>
          <a:p>
            <a:fld id="{6336304E-FDE3-4B4F-A3B7-EBE87F3FA5E2}" type="slidenum">
              <a:rPr lang="en-US" smtClean="0"/>
              <a:t>1</a:t>
            </a:fld>
            <a:endParaRPr lang="en-US"/>
          </a:p>
        </p:txBody>
      </p:sp>
    </p:spTree>
    <p:extLst>
      <p:ext uri="{BB962C8B-B14F-4D97-AF65-F5344CB8AC3E}">
        <p14:creationId xmlns:p14="http://schemas.microsoft.com/office/powerpoint/2010/main" val="3179795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36304E-FDE3-4B4F-A3B7-EBE87F3FA5E2}" type="slidenum">
              <a:rPr lang="en-US" noProof="0" smtClean="0"/>
              <a:t>12</a:t>
            </a:fld>
            <a:endParaRPr lang="en-US" noProof="0" dirty="0"/>
          </a:p>
        </p:txBody>
      </p:sp>
    </p:spTree>
    <p:extLst>
      <p:ext uri="{BB962C8B-B14F-4D97-AF65-F5344CB8AC3E}">
        <p14:creationId xmlns:p14="http://schemas.microsoft.com/office/powerpoint/2010/main" val="1003903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fontAlgn="base">
              <a:lnSpc>
                <a:spcPct val="150000"/>
              </a:lnSpc>
              <a:buNone/>
            </a:pPr>
            <a:r>
              <a:rPr lang="en-US" sz="1400" dirty="0"/>
              <a:t>P</a:t>
            </a:r>
            <a:r>
              <a:rPr lang="en-US" sz="1200" dirty="0"/>
              <a:t>romoting equality and diversity should be at the heart of all </a:t>
            </a:r>
            <a:r>
              <a:rPr lang="en-US" sz="1200" dirty="0" err="1"/>
              <a:t>organisations</a:t>
            </a:r>
            <a:r>
              <a:rPr lang="en-US" sz="1200" dirty="0"/>
              <a:t>. As a volunteer, you can help ensure that we exercise fairness in all that we do to make sure that no individual, community or group is left behind.</a:t>
            </a:r>
          </a:p>
          <a:p>
            <a:pPr marL="0" indent="0" algn="just" fontAlgn="base">
              <a:lnSpc>
                <a:spcPct val="150000"/>
              </a:lnSpc>
              <a:buNone/>
            </a:pPr>
            <a:endParaRPr lang="en-US" sz="1200" dirty="0"/>
          </a:p>
          <a:p>
            <a:pPr marL="0" indent="0" algn="just" fontAlgn="base">
              <a:lnSpc>
                <a:spcPct val="150000"/>
              </a:lnSpc>
              <a:buNone/>
            </a:pPr>
            <a:r>
              <a:rPr lang="en-US" sz="1200" dirty="0"/>
              <a:t>This session will describe what we mean by equality, diversity and person-</a:t>
            </a:r>
            <a:r>
              <a:rPr lang="en-US" sz="1200" dirty="0" err="1"/>
              <a:t>centred</a:t>
            </a:r>
            <a:r>
              <a:rPr lang="en-US" sz="1200" dirty="0"/>
              <a:t> support what you can do to help create a more inclusive community or </a:t>
            </a:r>
            <a:r>
              <a:rPr lang="en-US" sz="1200" dirty="0" err="1"/>
              <a:t>organisation</a:t>
            </a:r>
            <a:r>
              <a:rPr lang="en-US" sz="1200" dirty="0"/>
              <a:t>. As a volunteer, you can help ensure that we exercise fairness in all that we do to make sure that no individual, community or group is left behind. This session will describe what we mean by equality, diversity and person-</a:t>
            </a:r>
            <a:r>
              <a:rPr lang="en-US" sz="1200" dirty="0" err="1"/>
              <a:t>centred</a:t>
            </a:r>
            <a:r>
              <a:rPr lang="en-US" sz="1200" dirty="0"/>
              <a:t> support what you can do to help create a more inclusive community or </a:t>
            </a:r>
            <a:r>
              <a:rPr lang="en-US" sz="1200" dirty="0" err="1"/>
              <a:t>organisation</a:t>
            </a:r>
            <a:r>
              <a:rPr lang="en-US" sz="1200" dirty="0"/>
              <a:t>.</a:t>
            </a:r>
          </a:p>
          <a:p>
            <a:endParaRPr lang="en-US" dirty="0"/>
          </a:p>
        </p:txBody>
      </p:sp>
      <p:sp>
        <p:nvSpPr>
          <p:cNvPr id="4" name="Slide Number Placeholder 3"/>
          <p:cNvSpPr>
            <a:spLocks noGrp="1"/>
          </p:cNvSpPr>
          <p:nvPr>
            <p:ph type="sldNum" sz="quarter" idx="10"/>
          </p:nvPr>
        </p:nvSpPr>
        <p:spPr/>
        <p:txBody>
          <a:bodyPr/>
          <a:lstStyle/>
          <a:p>
            <a:fld id="{6336304E-FDE3-4B4F-A3B7-EBE87F3FA5E2}" type="slidenum">
              <a:rPr lang="en-US" smtClean="0"/>
              <a:t>2</a:t>
            </a:fld>
            <a:endParaRPr lang="en-US"/>
          </a:p>
        </p:txBody>
      </p:sp>
    </p:spTree>
    <p:extLst>
      <p:ext uri="{BB962C8B-B14F-4D97-AF65-F5344CB8AC3E}">
        <p14:creationId xmlns:p14="http://schemas.microsoft.com/office/powerpoint/2010/main" val="2851398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spcAft>
                <a:spcPts val="600"/>
              </a:spcAft>
            </a:pPr>
            <a:r>
              <a:rPr lang="en-US" sz="1200" b="1" i="0" u="none" strike="noStrike" dirty="0">
                <a:effectLst/>
                <a:latin typeface="Arial" panose="020B0604020202020204" pitchFamily="34" charset="0"/>
                <a:cs typeface="Arial" panose="020B0604020202020204" pitchFamily="34" charset="0"/>
              </a:rPr>
              <a:t>Age : </a:t>
            </a:r>
            <a:r>
              <a:rPr lang="en-US" sz="1200" b="0" i="0" u="none" strike="noStrike" dirty="0">
                <a:effectLst/>
                <a:latin typeface="Arial" panose="020B0604020202020204" pitchFamily="34" charset="0"/>
                <a:cs typeface="Arial" panose="020B0604020202020204" pitchFamily="34" charset="0"/>
              </a:rPr>
              <a:t>Means a person belonging to a particular age group</a:t>
            </a:r>
          </a:p>
          <a:p>
            <a:pPr fontAlgn="base"/>
            <a:r>
              <a:rPr lang="en-US" sz="1200" b="1" i="0" u="none" strike="noStrike" dirty="0">
                <a:effectLst/>
                <a:latin typeface="Arial" panose="020B0604020202020204" pitchFamily="34" charset="0"/>
                <a:cs typeface="Arial" panose="020B0604020202020204" pitchFamily="34" charset="0"/>
              </a:rPr>
              <a:t>Disability: </a:t>
            </a:r>
            <a:r>
              <a:rPr lang="en-US" sz="1200" b="0" i="0" u="none" strike="noStrike" dirty="0">
                <a:effectLst/>
                <a:latin typeface="Arial" panose="020B0604020202020204" pitchFamily="34" charset="0"/>
                <a:cs typeface="Arial" panose="020B0604020202020204" pitchFamily="34" charset="0"/>
              </a:rPr>
              <a:t>A person is deemed to have a disability if they have a physical or mental impairment, and the impairment has a substantial and long-term adverse effect on the person’s ability to carry out normal day-to-day activities.</a:t>
            </a:r>
          </a:p>
          <a:p>
            <a:pPr fontAlgn="base"/>
            <a:endParaRPr lang="en-US" sz="1200" b="0" i="0" u="none" strike="noStrike" dirty="0">
              <a:effectLst/>
              <a:latin typeface="Arial" panose="020B0604020202020204" pitchFamily="34" charset="0"/>
              <a:cs typeface="Arial" panose="020B0604020202020204" pitchFamily="34" charset="0"/>
            </a:endParaRPr>
          </a:p>
          <a:p>
            <a:pPr fontAlgn="base"/>
            <a:r>
              <a:rPr lang="en-US" sz="1200" b="0" i="0" u="none" strike="noStrike" dirty="0">
                <a:effectLst/>
                <a:latin typeface="Arial" panose="020B0604020202020204" pitchFamily="34" charset="0"/>
                <a:cs typeface="Arial" panose="020B0604020202020204" pitchFamily="34" charset="0"/>
              </a:rPr>
              <a:t>Someone who may have had an impairment or condition such as cancer is also covered by this legal definition of disability</a:t>
            </a:r>
          </a:p>
          <a:p>
            <a:pPr fontAlgn="base">
              <a:spcAft>
                <a:spcPts val="600"/>
              </a:spcAft>
            </a:pPr>
            <a:endParaRPr lang="en-US" sz="1200" b="1" i="0" u="none" strike="noStrike" dirty="0">
              <a:effectLst/>
              <a:latin typeface="Arial" panose="020B0604020202020204" pitchFamily="34" charset="0"/>
              <a:cs typeface="Arial" panose="020B0604020202020204" pitchFamily="34" charset="0"/>
            </a:endParaRPr>
          </a:p>
          <a:p>
            <a:pPr algn="l" fontAlgn="base"/>
            <a:r>
              <a:rPr lang="en-US" sz="1200" b="1" i="0" u="none" strike="noStrike" dirty="0">
                <a:effectLst/>
                <a:latin typeface="Arial" panose="020B0604020202020204" pitchFamily="34" charset="0"/>
                <a:cs typeface="Arial" panose="020B0604020202020204" pitchFamily="34" charset="0"/>
              </a:rPr>
              <a:t>Gender Reassignment: </a:t>
            </a:r>
            <a:r>
              <a:rPr lang="en-US" sz="1200" b="0" i="0" u="none" strike="noStrike" dirty="0">
                <a:effectLst/>
                <a:latin typeface="Arial" panose="020B0604020202020204" pitchFamily="34" charset="0"/>
                <a:cs typeface="Arial" panose="020B0604020202020204" pitchFamily="34" charset="0"/>
              </a:rPr>
              <a:t>Where a person has proposed, started or completed a process to change his or her sex.</a:t>
            </a:r>
          </a:p>
          <a:p>
            <a:pPr fontAlgn="base">
              <a:spcAft>
                <a:spcPts val="600"/>
              </a:spcAft>
            </a:pPr>
            <a:endParaRPr lang="en-US" sz="1200" b="1" i="0" u="none" strike="noStrike" dirty="0">
              <a:effectLst/>
              <a:latin typeface="Arial" panose="020B0604020202020204" pitchFamily="34" charset="0"/>
              <a:cs typeface="Arial" panose="020B0604020202020204" pitchFamily="34" charset="0"/>
            </a:endParaRPr>
          </a:p>
          <a:p>
            <a:pPr algn="l" fontAlgn="base"/>
            <a:r>
              <a:rPr lang="en-US" sz="1200" b="1" i="0" u="none" strike="noStrike" dirty="0">
                <a:effectLst/>
                <a:latin typeface="Arial" panose="020B0604020202020204" pitchFamily="34" charset="0"/>
                <a:cs typeface="Arial" panose="020B0604020202020204" pitchFamily="34" charset="0"/>
              </a:rPr>
              <a:t>Marriage and Civil Partnership:  </a:t>
            </a:r>
            <a:r>
              <a:rPr lang="en-US" sz="1200" b="0" i="0" u="none" strike="noStrike" dirty="0">
                <a:effectLst/>
                <a:latin typeface="Arial" panose="020B0604020202020204" pitchFamily="34" charset="0"/>
                <a:cs typeface="Arial" panose="020B0604020202020204" pitchFamily="34" charset="0"/>
              </a:rPr>
              <a:t>People who are married or in a civil partnership have this protected characteristic.</a:t>
            </a:r>
          </a:p>
          <a:p>
            <a:pPr fontAlgn="base">
              <a:spcAft>
                <a:spcPts val="600"/>
              </a:spcAft>
            </a:pPr>
            <a:endParaRPr lang="en-US" sz="1200" dirty="0">
              <a:latin typeface="Arial" panose="020B0604020202020204" pitchFamily="34" charset="0"/>
              <a:cs typeface="Arial" panose="020B0604020202020204" pitchFamily="34" charset="0"/>
            </a:endParaRPr>
          </a:p>
          <a:p>
            <a:pPr algn="l" fontAlgn="base"/>
            <a:r>
              <a:rPr lang="en-US" sz="1200" b="1" i="0" u="none" strike="noStrike" dirty="0">
                <a:effectLst/>
                <a:latin typeface="Arial" panose="020B0604020202020204" pitchFamily="34" charset="0"/>
                <a:cs typeface="Arial" panose="020B0604020202020204" pitchFamily="34" charset="0"/>
              </a:rPr>
              <a:t>Pregnancy and Maternity:  </a:t>
            </a:r>
            <a:r>
              <a:rPr lang="en-US" sz="1200" b="0" i="0" u="none" strike="noStrike" dirty="0">
                <a:effectLst/>
                <a:latin typeface="Arial" panose="020B0604020202020204" pitchFamily="34" charset="0"/>
                <a:cs typeface="Arial" panose="020B0604020202020204" pitchFamily="34" charset="0"/>
              </a:rPr>
              <a:t>Maternity refers to the period after the birth and is linked to maternity leave in employment.  In the non-work context, protection against maternity discrimination is for 26 weeks after giving birth and includes treating a woman </a:t>
            </a:r>
            <a:r>
              <a:rPr lang="en-US" sz="1200" b="0" i="0" u="none" strike="noStrike" dirty="0" err="1">
                <a:effectLst/>
                <a:latin typeface="Arial" panose="020B0604020202020204" pitchFamily="34" charset="0"/>
                <a:cs typeface="Arial" panose="020B0604020202020204" pitchFamily="34" charset="0"/>
              </a:rPr>
              <a:t>unfavourably</a:t>
            </a:r>
            <a:r>
              <a:rPr lang="en-US" sz="1200" b="0" i="0" u="none" strike="noStrike" dirty="0">
                <a:effectLst/>
                <a:latin typeface="Arial" panose="020B0604020202020204" pitchFamily="34" charset="0"/>
                <a:cs typeface="Arial" panose="020B0604020202020204" pitchFamily="34" charset="0"/>
              </a:rPr>
              <a:t> because she is breastfeeding.</a:t>
            </a:r>
          </a:p>
          <a:p>
            <a:pPr algn="l" fontAlgn="base"/>
            <a:endParaRPr lang="en-US" sz="1200" b="0" i="0" u="none" strike="noStrike" dirty="0">
              <a:effectLst/>
              <a:latin typeface="Arial" panose="020B0604020202020204" pitchFamily="34" charset="0"/>
              <a:cs typeface="Arial" panose="020B0604020202020204" pitchFamily="34" charset="0"/>
            </a:endParaRPr>
          </a:p>
          <a:p>
            <a:pPr algn="l" fontAlgn="base"/>
            <a:r>
              <a:rPr lang="en-US" sz="1200" b="1" i="0" u="none" strike="noStrike" dirty="0">
                <a:effectLst/>
                <a:latin typeface="Arial" panose="020B0604020202020204" pitchFamily="34" charset="0"/>
                <a:cs typeface="Arial" panose="020B0604020202020204" pitchFamily="34" charset="0"/>
              </a:rPr>
              <a:t>Race: </a:t>
            </a:r>
            <a:r>
              <a:rPr lang="en-US" sz="1200" b="0" i="0" u="none" strike="noStrike" dirty="0">
                <a:effectLst/>
                <a:latin typeface="Arial" panose="020B0604020202020204" pitchFamily="34" charset="0"/>
                <a:cs typeface="Arial" panose="020B0604020202020204" pitchFamily="34" charset="0"/>
              </a:rPr>
              <a:t>People who have or share characteristics of </a:t>
            </a:r>
            <a:r>
              <a:rPr lang="en-US" sz="1200" b="0" i="0" u="none" strike="noStrike" dirty="0" err="1">
                <a:effectLst/>
                <a:latin typeface="Arial" panose="020B0604020202020204" pitchFamily="34" charset="0"/>
                <a:cs typeface="Arial" panose="020B0604020202020204" pitchFamily="34" charset="0"/>
              </a:rPr>
              <a:t>colour</a:t>
            </a:r>
            <a:r>
              <a:rPr lang="en-US" sz="1200" b="0" i="0" u="none" strike="noStrike" dirty="0">
                <a:effectLst/>
                <a:latin typeface="Arial" panose="020B0604020202020204" pitchFamily="34" charset="0"/>
                <a:cs typeface="Arial" panose="020B0604020202020204" pitchFamily="34" charset="0"/>
              </a:rPr>
              <a:t>, nationality or ethnic or national origin can be described as belonging to a particular racial group.</a:t>
            </a:r>
          </a:p>
          <a:p>
            <a:pPr fontAlgn="base">
              <a:spcAft>
                <a:spcPts val="600"/>
              </a:spcAft>
            </a:pPr>
            <a:endParaRPr lang="en-US" sz="1200" b="0" i="0" u="none" strike="noStrike" dirty="0">
              <a:effectLst/>
              <a:latin typeface="Arial" panose="020B0604020202020204" pitchFamily="34" charset="0"/>
              <a:cs typeface="Arial" panose="020B0604020202020204" pitchFamily="34" charset="0"/>
            </a:endParaRPr>
          </a:p>
          <a:p>
            <a:pPr algn="l" fontAlgn="base"/>
            <a:r>
              <a:rPr lang="en-US" sz="1200" b="1" i="0" u="none" strike="noStrike" dirty="0">
                <a:effectLst/>
                <a:latin typeface="Arial" panose="020B0604020202020204" pitchFamily="34" charset="0"/>
                <a:cs typeface="Arial" panose="020B0604020202020204" pitchFamily="34" charset="0"/>
              </a:rPr>
              <a:t>Religion: </a:t>
            </a:r>
            <a:r>
              <a:rPr lang="en-US" sz="1200" b="0" i="0" u="none" strike="noStrike" dirty="0">
                <a:effectLst/>
                <a:latin typeface="Arial" panose="020B0604020202020204" pitchFamily="34" charset="0"/>
                <a:cs typeface="Arial" panose="020B0604020202020204" pitchFamily="34" charset="0"/>
              </a:rPr>
              <a:t>People who have a religion or religious or philosophical belief, or a lack of religion or belief, share this protected characteristic.</a:t>
            </a:r>
          </a:p>
          <a:p>
            <a:pPr fontAlgn="base">
              <a:spcAft>
                <a:spcPts val="600"/>
              </a:spcAft>
            </a:pPr>
            <a:endParaRPr lang="en-US" sz="1200" b="0" i="0" u="none" strike="noStrike" dirty="0">
              <a:effectLst/>
              <a:latin typeface="Arial" panose="020B0604020202020204" pitchFamily="34" charset="0"/>
              <a:cs typeface="Arial" panose="020B0604020202020204" pitchFamily="34" charset="0"/>
            </a:endParaRPr>
          </a:p>
          <a:p>
            <a:pPr algn="l" fontAlgn="base"/>
            <a:r>
              <a:rPr lang="en-US" sz="1200" b="1" i="0" u="none" strike="noStrike" dirty="0">
                <a:effectLst/>
                <a:latin typeface="Arial" panose="020B0604020202020204" pitchFamily="34" charset="0"/>
                <a:cs typeface="Arial" panose="020B0604020202020204" pitchFamily="34" charset="0"/>
              </a:rPr>
              <a:t>Sex:  </a:t>
            </a:r>
            <a:r>
              <a:rPr lang="en-US" sz="1200" b="0" i="0" u="none" strike="noStrike" dirty="0">
                <a:effectLst/>
                <a:latin typeface="Arial" panose="020B0604020202020204" pitchFamily="34" charset="0"/>
                <a:cs typeface="Arial" panose="020B0604020202020204" pitchFamily="34" charset="0"/>
              </a:rPr>
              <a:t>Under the Equality Act a person is seen as a man or woman, although it should be noted that some individuals see themselves as non-binary rather than exclusively male or female.</a:t>
            </a:r>
          </a:p>
          <a:p>
            <a:pPr fontAlgn="base">
              <a:spcAft>
                <a:spcPts val="600"/>
              </a:spcAft>
            </a:pPr>
            <a:endParaRPr lang="en-US" sz="1200" b="0" i="0" u="none" strike="noStrike" dirty="0">
              <a:effectLst/>
              <a:latin typeface="Arial" panose="020B0604020202020204" pitchFamily="34" charset="0"/>
              <a:cs typeface="Arial" panose="020B0604020202020204" pitchFamily="34" charset="0"/>
            </a:endParaRPr>
          </a:p>
          <a:p>
            <a:pPr algn="l" fontAlgn="base"/>
            <a:r>
              <a:rPr lang="en-US" sz="1200" b="1" i="0" u="none" strike="noStrike" dirty="0">
                <a:effectLst/>
                <a:latin typeface="Arial" panose="020B0604020202020204" pitchFamily="34" charset="0"/>
                <a:cs typeface="Arial" panose="020B0604020202020204" pitchFamily="34" charset="0"/>
              </a:rPr>
              <a:t>Sexual Orientation: </a:t>
            </a:r>
            <a:r>
              <a:rPr lang="en-US" sz="1200" b="0" i="0" u="none" strike="noStrike" dirty="0">
                <a:effectLst/>
                <a:latin typeface="Arial" panose="020B0604020202020204" pitchFamily="34" charset="0"/>
                <a:cs typeface="Arial" panose="020B0604020202020204" pitchFamily="34" charset="0"/>
              </a:rPr>
              <a:t>A person’s sexual orientation may be towards:</a:t>
            </a:r>
          </a:p>
          <a:p>
            <a:pPr algn="l" fontAlgn="base">
              <a:buFont typeface="Arial" panose="020B0604020202020204" pitchFamily="34" charset="0"/>
              <a:buChar char="•"/>
            </a:pPr>
            <a:r>
              <a:rPr lang="en-US" sz="1200" b="0" i="0" u="none" strike="noStrike" dirty="0">
                <a:effectLst/>
                <a:latin typeface="Arial" panose="020B0604020202020204" pitchFamily="34" charset="0"/>
                <a:cs typeface="Arial" panose="020B0604020202020204" pitchFamily="34" charset="0"/>
              </a:rPr>
              <a:t>People of the same sex as him or her (in other words the person is a gay man or a lesbian)</a:t>
            </a:r>
          </a:p>
          <a:p>
            <a:pPr algn="l" fontAlgn="base">
              <a:buFont typeface="Arial" panose="020B0604020202020204" pitchFamily="34" charset="0"/>
              <a:buChar char="•"/>
            </a:pPr>
            <a:r>
              <a:rPr lang="en-US" sz="1200" b="0" i="0" u="none" strike="noStrike" dirty="0">
                <a:effectLst/>
                <a:latin typeface="Arial" panose="020B0604020202020204" pitchFamily="34" charset="0"/>
                <a:cs typeface="Arial" panose="020B0604020202020204" pitchFamily="34" charset="0"/>
              </a:rPr>
              <a:t>People of both sexes (the person is bisexual)</a:t>
            </a:r>
          </a:p>
          <a:p>
            <a:pPr algn="l" fontAlgn="base">
              <a:buFont typeface="Arial" panose="020B0604020202020204" pitchFamily="34" charset="0"/>
              <a:buChar char="•"/>
            </a:pPr>
            <a:r>
              <a:rPr lang="en-US" sz="1200" b="0" i="0" u="none" strike="noStrike" dirty="0">
                <a:effectLst/>
                <a:latin typeface="Arial" panose="020B0604020202020204" pitchFamily="34" charset="0"/>
                <a:cs typeface="Arial" panose="020B0604020202020204" pitchFamily="34" charset="0"/>
              </a:rPr>
              <a:t>People of the opposite sex from him or her (the person is heterosexual)</a:t>
            </a:r>
          </a:p>
          <a:p>
            <a:endParaRPr lang="en-US" dirty="0"/>
          </a:p>
        </p:txBody>
      </p:sp>
      <p:sp>
        <p:nvSpPr>
          <p:cNvPr id="4" name="Slide Number Placeholder 3"/>
          <p:cNvSpPr>
            <a:spLocks noGrp="1"/>
          </p:cNvSpPr>
          <p:nvPr>
            <p:ph type="sldNum" sz="quarter" idx="5"/>
          </p:nvPr>
        </p:nvSpPr>
        <p:spPr/>
        <p:txBody>
          <a:bodyPr/>
          <a:lstStyle/>
          <a:p>
            <a:fld id="{6336304E-FDE3-4B4F-A3B7-EBE87F3FA5E2}" type="slidenum">
              <a:rPr lang="en-US" noProof="0" smtClean="0"/>
              <a:t>3</a:t>
            </a:fld>
            <a:endParaRPr lang="en-US" noProof="0" dirty="0"/>
          </a:p>
        </p:txBody>
      </p:sp>
    </p:spTree>
    <p:extLst>
      <p:ext uri="{BB962C8B-B14F-4D97-AF65-F5344CB8AC3E}">
        <p14:creationId xmlns:p14="http://schemas.microsoft.com/office/powerpoint/2010/main" val="2825639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36304E-FDE3-4B4F-A3B7-EBE87F3FA5E2}" type="slidenum">
              <a:rPr lang="en-US" noProof="0" smtClean="0"/>
              <a:t>4</a:t>
            </a:fld>
            <a:endParaRPr lang="en-US" noProof="0" dirty="0"/>
          </a:p>
        </p:txBody>
      </p:sp>
    </p:spTree>
    <p:extLst>
      <p:ext uri="{BB962C8B-B14F-4D97-AF65-F5344CB8AC3E}">
        <p14:creationId xmlns:p14="http://schemas.microsoft.com/office/powerpoint/2010/main" val="1554317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36304E-FDE3-4B4F-A3B7-EBE87F3FA5E2}" type="slidenum">
              <a:rPr lang="en-US" noProof="0" smtClean="0"/>
              <a:t>5</a:t>
            </a:fld>
            <a:endParaRPr lang="en-US" noProof="0" dirty="0"/>
          </a:p>
        </p:txBody>
      </p:sp>
    </p:spTree>
    <p:extLst>
      <p:ext uri="{BB962C8B-B14F-4D97-AF65-F5344CB8AC3E}">
        <p14:creationId xmlns:p14="http://schemas.microsoft.com/office/powerpoint/2010/main" val="1975778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u="none" strike="noStrike" kern="1200" dirty="0">
                <a:solidFill>
                  <a:schemeClr val="tx1"/>
                </a:solidFill>
                <a:effectLst/>
              </a:rPr>
              <a:t>Farrah</a:t>
            </a:r>
          </a:p>
          <a:p>
            <a:pPr fontAlgn="base"/>
            <a:r>
              <a:rPr lang="en-US" sz="1200" b="0" u="none" strike="noStrike" kern="1200" dirty="0">
                <a:solidFill>
                  <a:schemeClr val="tx1"/>
                </a:solidFill>
                <a:effectLst/>
              </a:rPr>
              <a:t>I love volunteering. I get really good feedback.</a:t>
            </a:r>
          </a:p>
          <a:p>
            <a:pPr fontAlgn="base"/>
            <a:r>
              <a:rPr lang="en-US" sz="1200" b="0" u="none" strike="noStrike" kern="1200" dirty="0">
                <a:solidFill>
                  <a:schemeClr val="tx1"/>
                </a:solidFill>
                <a:effectLst/>
              </a:rPr>
              <a:t>Most of the volunteers went on the girls' night out. They asked me to go but I’ve never been on this type of night out; it’s not something I think I would be comfortable with.</a:t>
            </a:r>
          </a:p>
          <a:p>
            <a:pPr fontAlgn="base"/>
            <a:r>
              <a:rPr lang="en-US" sz="1200" b="0" u="none" strike="noStrike" kern="1200" dirty="0">
                <a:solidFill>
                  <a:schemeClr val="tx1"/>
                </a:solidFill>
                <a:effectLst/>
              </a:rPr>
              <a:t>My religion is important to me and I don’t drink. I feel a bit left out this morning and everyone is talking about it. </a:t>
            </a:r>
          </a:p>
          <a:p>
            <a:endParaRPr lang="en-GB" dirty="0"/>
          </a:p>
          <a:p>
            <a:pPr fontAlgn="base"/>
            <a:r>
              <a:rPr lang="en-US" sz="1200" b="1" u="none" strike="noStrike" kern="1200" dirty="0">
                <a:solidFill>
                  <a:schemeClr val="tx1"/>
                </a:solidFill>
                <a:effectLst/>
              </a:rPr>
              <a:t>Robert</a:t>
            </a:r>
          </a:p>
          <a:p>
            <a:pPr fontAlgn="base"/>
            <a:r>
              <a:rPr lang="en-US" sz="1200" b="0" u="none" strike="noStrike" kern="1200" dirty="0">
                <a:solidFill>
                  <a:schemeClr val="tx1"/>
                </a:solidFill>
                <a:effectLst/>
              </a:rPr>
              <a:t>Why didn’t I go on the girls' night out? Well, it’s obvious, isn't it? Don’t get me wrong I have been invited as a ‘token boy’ but I'm not really comfortable with that. I suppose this is what it’s like volunteering here amongst mostly females. Seriously though, I would like to get to know my team a bit better and have some down time.</a:t>
            </a:r>
          </a:p>
          <a:p>
            <a:pPr fontAlgn="base"/>
            <a:endParaRPr lang="en-US" sz="1200" b="0" u="none" strike="noStrike" kern="1200" dirty="0">
              <a:solidFill>
                <a:schemeClr val="tx1"/>
              </a:solidFill>
              <a:effectLst/>
            </a:endParaRPr>
          </a:p>
          <a:p>
            <a:pPr fontAlgn="base"/>
            <a:r>
              <a:rPr lang="en-US" sz="1200" b="1" u="none" strike="noStrike" kern="1200" dirty="0">
                <a:solidFill>
                  <a:schemeClr val="tx1"/>
                </a:solidFill>
                <a:effectLst/>
              </a:rPr>
              <a:t>Ruth</a:t>
            </a:r>
          </a:p>
          <a:p>
            <a:pPr fontAlgn="base"/>
            <a:r>
              <a:rPr lang="en-US" sz="1200" b="0" u="none" strike="noStrike" kern="1200" dirty="0">
                <a:solidFill>
                  <a:schemeClr val="tx1"/>
                </a:solidFill>
                <a:effectLst/>
              </a:rPr>
              <a:t>Well, I was going to go as it sounded like a good night out and an opportunity to get to know my team better. But then I was in the toilet and I heard a couple of the other volunteers talking - they said they thought that I probably would not want to go because of my age. I was really upset - it makes me wonder what else they say about me.</a:t>
            </a:r>
          </a:p>
          <a:p>
            <a:pPr fontAlgn="base"/>
            <a:endParaRPr lang="en-US" sz="1200" b="0" u="none" strike="noStrike" kern="1200" dirty="0">
              <a:solidFill>
                <a:schemeClr val="tx1"/>
              </a:solidFill>
              <a:effectLst/>
            </a:endParaRPr>
          </a:p>
          <a:p>
            <a:pPr fontAlgn="base"/>
            <a:r>
              <a:rPr lang="en-US" sz="1200" b="1" u="none" strike="noStrike" kern="1200" dirty="0">
                <a:solidFill>
                  <a:schemeClr val="tx1"/>
                </a:solidFill>
                <a:effectLst/>
              </a:rPr>
              <a:t>Sophie</a:t>
            </a:r>
          </a:p>
          <a:p>
            <a:pPr fontAlgn="base"/>
            <a:r>
              <a:rPr lang="en-US" sz="1200" b="0" u="none" strike="noStrike" kern="1200" dirty="0">
                <a:solidFill>
                  <a:schemeClr val="tx1"/>
                </a:solidFill>
                <a:effectLst/>
              </a:rPr>
              <a:t>Yes, I was invited but I said I couldn’t go.</a:t>
            </a:r>
          </a:p>
          <a:p>
            <a:pPr fontAlgn="base"/>
            <a:r>
              <a:rPr lang="en-US" sz="1200" b="0" u="none" strike="noStrike" kern="1200" dirty="0">
                <a:solidFill>
                  <a:schemeClr val="tx1"/>
                </a:solidFill>
                <a:effectLst/>
              </a:rPr>
              <a:t>They were talking about it in the coffee room this morning and decided to make it more inclusive by inviting partners and they know my partner is a woman. They think that’s why I don’t come out, but that’s not it. I’m deaf; everyone is aware and some volunteers have said, 'Don’t worry Sophie, we treat everyone the same even if they have a disability', but for me going on a noisy night out is quite difficult. I don’t want to make a fuss - everyone gets on well.</a:t>
            </a:r>
          </a:p>
          <a:p>
            <a:pPr fontAlgn="base"/>
            <a:endParaRPr lang="en-US" sz="1200" b="0" u="none" strike="noStrike" kern="1200" dirty="0">
              <a:solidFill>
                <a:schemeClr val="tx1"/>
              </a:solidFill>
              <a:effectLst/>
            </a:endParaRPr>
          </a:p>
          <a:p>
            <a:endParaRPr lang="en-GB" dirty="0"/>
          </a:p>
          <a:p>
            <a:endParaRPr lang="en-GB" dirty="0"/>
          </a:p>
        </p:txBody>
      </p:sp>
      <p:sp>
        <p:nvSpPr>
          <p:cNvPr id="4" name="Slide Number Placeholder 3"/>
          <p:cNvSpPr>
            <a:spLocks noGrp="1"/>
          </p:cNvSpPr>
          <p:nvPr>
            <p:ph type="sldNum" sz="quarter" idx="5"/>
          </p:nvPr>
        </p:nvSpPr>
        <p:spPr/>
        <p:txBody>
          <a:bodyPr/>
          <a:lstStyle/>
          <a:p>
            <a:fld id="{6336304E-FDE3-4B4F-A3B7-EBE87F3FA5E2}" type="slidenum">
              <a:rPr lang="en-US" noProof="0" smtClean="0"/>
              <a:t>6</a:t>
            </a:fld>
            <a:endParaRPr lang="en-US" noProof="0" dirty="0"/>
          </a:p>
        </p:txBody>
      </p:sp>
    </p:spTree>
    <p:extLst>
      <p:ext uri="{BB962C8B-B14F-4D97-AF65-F5344CB8AC3E}">
        <p14:creationId xmlns:p14="http://schemas.microsoft.com/office/powerpoint/2010/main" val="3158829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8</a:t>
            </a:fld>
            <a:endParaRPr lang="en-US"/>
          </a:p>
        </p:txBody>
      </p:sp>
    </p:spTree>
    <p:extLst>
      <p:ext uri="{BB962C8B-B14F-4D97-AF65-F5344CB8AC3E}">
        <p14:creationId xmlns:p14="http://schemas.microsoft.com/office/powerpoint/2010/main" val="3222240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36304E-FDE3-4B4F-A3B7-EBE87F3FA5E2}" type="slidenum">
              <a:rPr lang="en-US" noProof="0" smtClean="0"/>
              <a:t>10</a:t>
            </a:fld>
            <a:endParaRPr lang="en-US" noProof="0" dirty="0"/>
          </a:p>
        </p:txBody>
      </p:sp>
    </p:spTree>
    <p:extLst>
      <p:ext uri="{BB962C8B-B14F-4D97-AF65-F5344CB8AC3E}">
        <p14:creationId xmlns:p14="http://schemas.microsoft.com/office/powerpoint/2010/main" val="1614083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base">
              <a:lnSpc>
                <a:spcPct val="90000"/>
              </a:lnSpc>
              <a:spcAft>
                <a:spcPts val="600"/>
              </a:spcAft>
              <a:buFont typeface="Arial" panose="020B0604020202020204" pitchFamily="34" charset="0"/>
              <a:buNone/>
            </a:pPr>
            <a:r>
              <a:rPr lang="en-US" sz="1200" b="0" i="0" u="none" strike="noStrike" dirty="0">
                <a:effectLst/>
              </a:rPr>
              <a:t>Key points</a:t>
            </a:r>
          </a:p>
          <a:p>
            <a:pPr indent="-228600" fontAlgn="base">
              <a:lnSpc>
                <a:spcPct val="90000"/>
              </a:lnSpc>
              <a:spcAft>
                <a:spcPts val="600"/>
              </a:spcAft>
              <a:buFont typeface="Arial" panose="020B0604020202020204" pitchFamily="34" charset="0"/>
              <a:buChar char="•"/>
            </a:pPr>
            <a:r>
              <a:rPr lang="en-US" sz="1200" b="0" i="0" u="none" strike="noStrike" dirty="0">
                <a:effectLst/>
              </a:rPr>
              <a:t>Equality, diversity and human rights are important to everyone working and volunteering</a:t>
            </a:r>
          </a:p>
          <a:p>
            <a:pPr indent="-228600" fontAlgn="base">
              <a:lnSpc>
                <a:spcPct val="90000"/>
              </a:lnSpc>
              <a:spcAft>
                <a:spcPts val="600"/>
              </a:spcAft>
              <a:buFont typeface="Arial" panose="020B0604020202020204" pitchFamily="34" charset="0"/>
              <a:buChar char="•"/>
            </a:pPr>
            <a:r>
              <a:rPr lang="en-US" sz="1200" b="0" i="0" u="none" strike="noStrike" dirty="0">
                <a:effectLst/>
              </a:rPr>
              <a:t>We all have a role to make sure that services are accessible and that everyone has a positive and inclusive experience</a:t>
            </a:r>
          </a:p>
          <a:p>
            <a:pPr indent="-228600" fontAlgn="base">
              <a:lnSpc>
                <a:spcPct val="90000"/>
              </a:lnSpc>
              <a:spcAft>
                <a:spcPts val="600"/>
              </a:spcAft>
              <a:buFont typeface="Arial" panose="020B0604020202020204" pitchFamily="34" charset="0"/>
              <a:buChar char="•"/>
            </a:pPr>
            <a:r>
              <a:rPr lang="en-US" sz="1200" b="0" i="0" u="none" strike="noStrike" dirty="0">
                <a:effectLst/>
              </a:rPr>
              <a:t>In the workplace, we also need to think about inclusion and </a:t>
            </a:r>
            <a:r>
              <a:rPr lang="en-US" sz="1200" b="0" i="0" u="none" strike="noStrike" dirty="0" err="1">
                <a:effectLst/>
              </a:rPr>
              <a:t>recognise</a:t>
            </a:r>
            <a:r>
              <a:rPr lang="en-US" sz="1200" b="0" i="0" u="none" strike="noStrike" dirty="0">
                <a:effectLst/>
              </a:rPr>
              <a:t> the diversity of those we work and volunteer with, ensuring that they feel valued and respected</a:t>
            </a:r>
          </a:p>
          <a:p>
            <a:pPr indent="-228600" fontAlgn="base">
              <a:lnSpc>
                <a:spcPct val="90000"/>
              </a:lnSpc>
              <a:spcAft>
                <a:spcPts val="600"/>
              </a:spcAft>
              <a:buFont typeface="Arial" panose="020B0604020202020204" pitchFamily="34" charset="0"/>
              <a:buChar char="•"/>
            </a:pPr>
            <a:r>
              <a:rPr lang="en-US" sz="1200" b="0" i="0" u="none" strike="noStrike" dirty="0">
                <a:effectLst/>
              </a:rPr>
              <a:t>Think about what you can do to promote values and </a:t>
            </a:r>
            <a:r>
              <a:rPr lang="en-US" sz="1200" b="0" i="0" u="none" strike="noStrike" dirty="0" err="1">
                <a:effectLst/>
              </a:rPr>
              <a:t>behaviours</a:t>
            </a:r>
            <a:r>
              <a:rPr lang="en-US" sz="1200" b="0" i="0" u="none" strike="noStrike" dirty="0">
                <a:effectLst/>
              </a:rPr>
              <a:t> when you are volunteering</a:t>
            </a:r>
          </a:p>
          <a:p>
            <a:endParaRPr lang="en-GB" dirty="0"/>
          </a:p>
        </p:txBody>
      </p:sp>
      <p:sp>
        <p:nvSpPr>
          <p:cNvPr id="4" name="Slide Number Placeholder 3"/>
          <p:cNvSpPr>
            <a:spLocks noGrp="1"/>
          </p:cNvSpPr>
          <p:nvPr>
            <p:ph type="sldNum" sz="quarter" idx="5"/>
          </p:nvPr>
        </p:nvSpPr>
        <p:spPr/>
        <p:txBody>
          <a:bodyPr/>
          <a:lstStyle/>
          <a:p>
            <a:fld id="{6336304E-FDE3-4B4F-A3B7-EBE87F3FA5E2}" type="slidenum">
              <a:rPr lang="en-US" noProof="0" smtClean="0"/>
              <a:t>11</a:t>
            </a:fld>
            <a:endParaRPr lang="en-US" noProof="0" dirty="0"/>
          </a:p>
        </p:txBody>
      </p:sp>
    </p:spTree>
    <p:extLst>
      <p:ext uri="{BB962C8B-B14F-4D97-AF65-F5344CB8AC3E}">
        <p14:creationId xmlns:p14="http://schemas.microsoft.com/office/powerpoint/2010/main" val="10824943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631199"/>
            <a:ext cx="5143500" cy="1574626"/>
          </a:xfrm>
        </p:spPr>
        <p:txBody>
          <a:bodyPr anchor="b">
            <a:noAutofit/>
          </a:bodyPr>
          <a:lstStyle>
            <a:lvl1pPr algn="l">
              <a:defRPr sz="5400" b="1" cap="all" baseline="0">
                <a:solidFill>
                  <a:schemeClr val="accent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622859"/>
            <a:ext cx="5143500" cy="503167"/>
          </a:xfrm>
        </p:spPr>
        <p:txBody>
          <a:bodyPr>
            <a:no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subtitle style</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5" name="Picture 4" descr="Home - elearning for healthcare">
            <a:extLst>
              <a:ext uri="{FF2B5EF4-FFF2-40B4-BE49-F238E27FC236}">
                <a16:creationId xmlns:a16="http://schemas.microsoft.com/office/drawing/2014/main" id="{39F603F7-980D-AF18-8D72-7DD5E22B89F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43650" y="1702721"/>
            <a:ext cx="1541895" cy="726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496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0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4F0FB9C-2878-A0DA-9102-5FB5FBA3294F}"/>
              </a:ext>
            </a:extLst>
          </p:cNvPr>
          <p:cNvSpPr/>
          <p:nvPr userDrawn="1"/>
        </p:nvSpPr>
        <p:spPr>
          <a:xfrm>
            <a:off x="8308181" y="1630018"/>
            <a:ext cx="3883819" cy="522798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BFF02DFA-E99D-1A21-E6E8-667718020F4B}"/>
              </a:ext>
            </a:extLst>
          </p:cNvPr>
          <p:cNvSpPr/>
          <p:nvPr userDrawn="1"/>
        </p:nvSpPr>
        <p:spPr>
          <a:xfrm>
            <a:off x="0" y="1630018"/>
            <a:ext cx="3883819" cy="522798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solidFill>
                  <a:schemeClr val="accent1"/>
                </a:solidFill>
              </a:defRPr>
            </a:lvl1pPr>
          </a:lstStyle>
          <a:p>
            <a:r>
              <a:rPr lang="en-US" noProof="0" dirty="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219126" y="3207024"/>
            <a:ext cx="3445566"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6" name="Picture Placeholder 5">
            <a:extLst>
              <a:ext uri="{FF2B5EF4-FFF2-40B4-BE49-F238E27FC236}">
                <a16:creationId xmlns:a16="http://schemas.microsoft.com/office/drawing/2014/main" id="{35B71D50-AA4B-4E0C-8F6A-0F64F2C8A8C7}"/>
              </a:ext>
            </a:extLst>
          </p:cNvPr>
          <p:cNvSpPr>
            <a:spLocks noGrp="1"/>
          </p:cNvSpPr>
          <p:nvPr>
            <p:ph type="pic" sz="quarter" idx="13"/>
          </p:nvPr>
        </p:nvSpPr>
        <p:spPr>
          <a:xfrm>
            <a:off x="3883819" y="1630018"/>
            <a:ext cx="4424362" cy="5227982"/>
          </a:xfrm>
          <a:solidFill>
            <a:schemeClr val="bg2">
              <a:lumMod val="90000"/>
            </a:schemeClr>
          </a:solidFill>
        </p:spPr>
        <p:txBody>
          <a:bodyPr anchor="ctr"/>
          <a:lstStyle>
            <a:lvl1pPr marL="0" indent="0" algn="ctr">
              <a:buNone/>
              <a:defRPr/>
            </a:lvl1pPr>
          </a:lstStyle>
          <a:p>
            <a:r>
              <a:rPr lang="en-US" noProof="0" dirty="0"/>
              <a:t>Click icon to add picture</a:t>
            </a:r>
          </a:p>
        </p:txBody>
      </p:sp>
      <p:sp>
        <p:nvSpPr>
          <p:cNvPr id="17" name="Content Placeholder 2">
            <a:extLst>
              <a:ext uri="{FF2B5EF4-FFF2-40B4-BE49-F238E27FC236}">
                <a16:creationId xmlns:a16="http://schemas.microsoft.com/office/drawing/2014/main" id="{147C9C38-5B17-467D-B581-EF28ECB11E80}"/>
              </a:ext>
            </a:extLst>
          </p:cNvPr>
          <p:cNvSpPr>
            <a:spLocks noGrp="1"/>
          </p:cNvSpPr>
          <p:nvPr>
            <p:ph idx="14" hasCustomPrompt="1"/>
          </p:nvPr>
        </p:nvSpPr>
        <p:spPr>
          <a:xfrm>
            <a:off x="8527490" y="3207024"/>
            <a:ext cx="3445200"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219126"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1" name="Content Placeholder 2">
            <a:extLst>
              <a:ext uri="{FF2B5EF4-FFF2-40B4-BE49-F238E27FC236}">
                <a16:creationId xmlns:a16="http://schemas.microsoft.com/office/drawing/2014/main" id="{F694448B-800C-40EF-8F61-18C018E8374C}"/>
              </a:ext>
            </a:extLst>
          </p:cNvPr>
          <p:cNvSpPr>
            <a:spLocks noGrp="1"/>
          </p:cNvSpPr>
          <p:nvPr>
            <p:ph idx="16" hasCustomPrompt="1"/>
          </p:nvPr>
        </p:nvSpPr>
        <p:spPr>
          <a:xfrm>
            <a:off x="8527124"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1" name="Rectangle 10">
            <a:extLst>
              <a:ext uri="{FF2B5EF4-FFF2-40B4-BE49-F238E27FC236}">
                <a16:creationId xmlns:a16="http://schemas.microsoft.com/office/drawing/2014/main" id="{EFFD6AFF-07FF-E188-FB2D-ED27E3EA0DA7}"/>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4" name="Picture 4">
            <a:extLst>
              <a:ext uri="{FF2B5EF4-FFF2-40B4-BE49-F238E27FC236}">
                <a16:creationId xmlns:a16="http://schemas.microsoft.com/office/drawing/2014/main" id="{61DB8A52-814F-1C33-F8F3-FA130D4410A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9126" y="6191775"/>
            <a:ext cx="942924" cy="435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353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Layou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B6EB0C6-606C-4AFB-8FF8-AB43606B95BD}"/>
              </a:ext>
            </a:extLst>
          </p:cNvPr>
          <p:cNvSpPr/>
          <p:nvPr userDrawn="1"/>
        </p:nvSpPr>
        <p:spPr>
          <a:xfrm>
            <a:off x="6599236" y="4707908"/>
            <a:ext cx="559276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Rectangle 3">
            <a:extLst>
              <a:ext uri="{FF2B5EF4-FFF2-40B4-BE49-F238E27FC236}">
                <a16:creationId xmlns:a16="http://schemas.microsoft.com/office/drawing/2014/main" id="{25CE6D5A-A5C0-4B12-A26A-691D5743FA5C}"/>
              </a:ext>
            </a:extLst>
          </p:cNvPr>
          <p:cNvSpPr/>
          <p:nvPr userDrawn="1"/>
        </p:nvSpPr>
        <p:spPr>
          <a:xfrm>
            <a:off x="-82063" y="1648186"/>
            <a:ext cx="5709139"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solidFill>
                  <a:schemeClr val="accent1"/>
                </a:solidFill>
              </a:defRPr>
            </a:lvl1pPr>
          </a:lstStyle>
          <a:p>
            <a:r>
              <a:rPr lang="en-US" noProof="0" dirty="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680934" y="2863158"/>
            <a:ext cx="4074002" cy="2846648"/>
          </a:xfrm>
        </p:spPr>
        <p:txBody>
          <a:bodyPr lIns="0" tIns="0" rIns="0" bIns="0">
            <a:noAutofit/>
          </a:bodyPr>
          <a:lstStyle>
            <a:lvl1pPr marL="0" indent="0" algn="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1309370" y="1903728"/>
            <a:ext cx="3445566" cy="495389"/>
          </a:xfrm>
        </p:spPr>
        <p:txBody>
          <a:bodyPr lIns="0" tIns="0" rIns="0" bIns="0" anchor="ctr">
            <a:noAutofit/>
          </a:bodyPr>
          <a:lstStyle>
            <a:lvl1pPr marL="0" indent="0" algn="r">
              <a:buNone/>
              <a:defRPr sz="1800" b="1" cap="all"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01 comes here</a:t>
            </a:r>
          </a:p>
        </p:txBody>
      </p:sp>
      <p:sp>
        <p:nvSpPr>
          <p:cNvPr id="23" name="Content Placeholder 2">
            <a:extLst>
              <a:ext uri="{FF2B5EF4-FFF2-40B4-BE49-F238E27FC236}">
                <a16:creationId xmlns:a16="http://schemas.microsoft.com/office/drawing/2014/main" id="{E5123CE7-2F8A-489B-BD99-0C2A33ADF49A}"/>
              </a:ext>
            </a:extLst>
          </p:cNvPr>
          <p:cNvSpPr>
            <a:spLocks noGrp="1"/>
          </p:cNvSpPr>
          <p:nvPr>
            <p:ph idx="19" hasCustomPrompt="1"/>
          </p:nvPr>
        </p:nvSpPr>
        <p:spPr>
          <a:xfrm>
            <a:off x="7327918" y="1648186"/>
            <a:ext cx="4074002" cy="2834508"/>
          </a:xfrm>
        </p:spPr>
        <p:txBody>
          <a:bodyPr lIns="0" tIns="0" rIns="0" bIns="0" anchor="b">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5" name="Content Placeholder 2">
            <a:extLst>
              <a:ext uri="{FF2B5EF4-FFF2-40B4-BE49-F238E27FC236}">
                <a16:creationId xmlns:a16="http://schemas.microsoft.com/office/drawing/2014/main" id="{07730BCF-AC2A-4FEC-8F01-63964DB444CF}"/>
              </a:ext>
            </a:extLst>
          </p:cNvPr>
          <p:cNvSpPr>
            <a:spLocks noGrp="1"/>
          </p:cNvSpPr>
          <p:nvPr>
            <p:ph idx="20" hasCustomPrompt="1"/>
          </p:nvPr>
        </p:nvSpPr>
        <p:spPr>
          <a:xfrm>
            <a:off x="7475709" y="4963450"/>
            <a:ext cx="3445566" cy="495389"/>
          </a:xfrm>
        </p:spPr>
        <p:txBody>
          <a:bodyPr lIns="0" tIns="0" rIns="0" bIns="0" anchor="ctr">
            <a:noAutofit/>
          </a:bodyPr>
          <a:lstStyle>
            <a:lvl1pPr marL="0" indent="0" algn="l">
              <a:buNone/>
              <a:defRPr sz="1800" b="1" cap="all" baseline="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02 comes here</a:t>
            </a:r>
          </a:p>
        </p:txBody>
      </p:sp>
      <p:sp>
        <p:nvSpPr>
          <p:cNvPr id="21" name="Oval 20">
            <a:extLst>
              <a:ext uri="{FF2B5EF4-FFF2-40B4-BE49-F238E27FC236}">
                <a16:creationId xmlns:a16="http://schemas.microsoft.com/office/drawing/2014/main" id="{919C8692-230B-D543-A7F7-4FD61B04D1C6}"/>
              </a:ext>
            </a:extLst>
          </p:cNvPr>
          <p:cNvSpPr>
            <a:spLocks noChangeAspect="1"/>
          </p:cNvSpPr>
          <p:nvPr userDrawn="1"/>
        </p:nvSpPr>
        <p:spPr>
          <a:xfrm>
            <a:off x="5084763" y="1652762"/>
            <a:ext cx="1001899" cy="1001899"/>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11">
            <a:extLst>
              <a:ext uri="{FF2B5EF4-FFF2-40B4-BE49-F238E27FC236}">
                <a16:creationId xmlns:a16="http://schemas.microsoft.com/office/drawing/2014/main" id="{E150BFC7-A11D-CC46-B5A2-8BD93C269506}"/>
              </a:ext>
            </a:extLst>
          </p:cNvPr>
          <p:cNvSpPr>
            <a:spLocks noGrp="1"/>
          </p:cNvSpPr>
          <p:nvPr>
            <p:ph type="pic" sz="quarter" idx="21" hasCustomPrompt="1"/>
          </p:nvPr>
        </p:nvSpPr>
        <p:spPr>
          <a:xfrm>
            <a:off x="5282969" y="1850968"/>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dirty="0"/>
              <a:t>icon</a:t>
            </a:r>
          </a:p>
        </p:txBody>
      </p:sp>
      <p:sp>
        <p:nvSpPr>
          <p:cNvPr id="28" name="Oval 27">
            <a:extLst>
              <a:ext uri="{FF2B5EF4-FFF2-40B4-BE49-F238E27FC236}">
                <a16:creationId xmlns:a16="http://schemas.microsoft.com/office/drawing/2014/main" id="{F95B55F4-B501-3440-8904-A1C7F049CBE8}"/>
              </a:ext>
            </a:extLst>
          </p:cNvPr>
          <p:cNvSpPr>
            <a:spLocks noChangeAspect="1"/>
          </p:cNvSpPr>
          <p:nvPr userDrawn="1"/>
        </p:nvSpPr>
        <p:spPr>
          <a:xfrm>
            <a:off x="6100576" y="4707907"/>
            <a:ext cx="1001899" cy="1001899"/>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Picture Placeholder 11">
            <a:extLst>
              <a:ext uri="{FF2B5EF4-FFF2-40B4-BE49-F238E27FC236}">
                <a16:creationId xmlns:a16="http://schemas.microsoft.com/office/drawing/2014/main" id="{F2116994-BE3E-6A43-9C15-E71BA8EC821F}"/>
              </a:ext>
            </a:extLst>
          </p:cNvPr>
          <p:cNvSpPr>
            <a:spLocks noGrp="1"/>
          </p:cNvSpPr>
          <p:nvPr>
            <p:ph type="pic" sz="quarter" idx="22" hasCustomPrompt="1"/>
          </p:nvPr>
        </p:nvSpPr>
        <p:spPr>
          <a:xfrm>
            <a:off x="6298782" y="4906113"/>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dirty="0"/>
              <a:t>icon</a:t>
            </a:r>
          </a:p>
        </p:txBody>
      </p:sp>
      <p:sp>
        <p:nvSpPr>
          <p:cNvPr id="6" name="Rectangle 5">
            <a:extLst>
              <a:ext uri="{FF2B5EF4-FFF2-40B4-BE49-F238E27FC236}">
                <a16:creationId xmlns:a16="http://schemas.microsoft.com/office/drawing/2014/main" id="{F98B8E09-A310-A1F4-EEF9-8793EF1473BD}"/>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5" name="Picture 4" descr="Home - elearning for healthcare">
            <a:extLst>
              <a:ext uri="{FF2B5EF4-FFF2-40B4-BE49-F238E27FC236}">
                <a16:creationId xmlns:a16="http://schemas.microsoft.com/office/drawing/2014/main" id="{5CBE63F6-9DEA-41E8-5041-561469CD5E3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276" y="6246147"/>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400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4B31150-A166-4DB3-A898-2154C9665891}"/>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2" name="Freeform 5">
              <a:extLst>
                <a:ext uri="{FF2B5EF4-FFF2-40B4-BE49-F238E27FC236}">
                  <a16:creationId xmlns:a16="http://schemas.microsoft.com/office/drawing/2014/main" id="{1C1A95BC-42CA-4166-918D-DF4306881408}"/>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6">
              <a:extLst>
                <a:ext uri="{FF2B5EF4-FFF2-40B4-BE49-F238E27FC236}">
                  <a16:creationId xmlns:a16="http://schemas.microsoft.com/office/drawing/2014/main" id="{4B4D5F91-2158-4A30-B83C-5CC9CC6E5D4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4" name="Freeform 7">
              <a:extLst>
                <a:ext uri="{FF2B5EF4-FFF2-40B4-BE49-F238E27FC236}">
                  <a16:creationId xmlns:a16="http://schemas.microsoft.com/office/drawing/2014/main" id="{C509E5D6-79CC-4E1D-AAF4-C6F28F3C1777}"/>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3" name="Rectangle 2">
            <a:extLst>
              <a:ext uri="{FF2B5EF4-FFF2-40B4-BE49-F238E27FC236}">
                <a16:creationId xmlns:a16="http://schemas.microsoft.com/office/drawing/2014/main" id="{0152EA71-33E7-AA1D-4887-AEA28E1B1E8C}"/>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2" name="Picture 1" descr="Home - elearning for healthcare">
            <a:extLst>
              <a:ext uri="{FF2B5EF4-FFF2-40B4-BE49-F238E27FC236}">
                <a16:creationId xmlns:a16="http://schemas.microsoft.com/office/drawing/2014/main" id="{3BE9637B-D767-58F6-81B9-F067F2268F5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276" y="6246147"/>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760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4B31150-A166-4DB3-A898-2154C9665891}"/>
              </a:ext>
            </a:extLst>
          </p:cNvPr>
          <p:cNvGrpSpPr/>
          <p:nvPr userDrawn="1"/>
        </p:nvGrpSpPr>
        <p:grpSpPr>
          <a:xfrm rot="18900000" flipH="1" flipV="1">
            <a:off x="5971069" y="-1371603"/>
            <a:ext cx="7119182" cy="8798125"/>
            <a:chOff x="11114088" y="2241550"/>
            <a:chExt cx="1905000" cy="2354263"/>
          </a:xfrm>
          <a:solidFill>
            <a:schemeClr val="bg2">
              <a:alpha val="20000"/>
            </a:schemeClr>
          </a:solidFill>
        </p:grpSpPr>
        <p:sp>
          <p:nvSpPr>
            <p:cNvPr id="12" name="Freeform 5">
              <a:extLst>
                <a:ext uri="{FF2B5EF4-FFF2-40B4-BE49-F238E27FC236}">
                  <a16:creationId xmlns:a16="http://schemas.microsoft.com/office/drawing/2014/main" id="{1C1A95BC-42CA-4166-918D-DF4306881408}"/>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6">
              <a:extLst>
                <a:ext uri="{FF2B5EF4-FFF2-40B4-BE49-F238E27FC236}">
                  <a16:creationId xmlns:a16="http://schemas.microsoft.com/office/drawing/2014/main" id="{4B4D5F91-2158-4A30-B83C-5CC9CC6E5D4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4" name="Freeform 7">
              <a:extLst>
                <a:ext uri="{FF2B5EF4-FFF2-40B4-BE49-F238E27FC236}">
                  <a16:creationId xmlns:a16="http://schemas.microsoft.com/office/drawing/2014/main" id="{C509E5D6-79CC-4E1D-AAF4-C6F28F3C1777}"/>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3" name="Rectangle 2">
            <a:extLst>
              <a:ext uri="{FF2B5EF4-FFF2-40B4-BE49-F238E27FC236}">
                <a16:creationId xmlns:a16="http://schemas.microsoft.com/office/drawing/2014/main" id="{0152EA71-33E7-AA1D-4887-AEA28E1B1E8C}"/>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4" name="Picture 3" descr="Home - elearning for healthcare">
            <a:extLst>
              <a:ext uri="{FF2B5EF4-FFF2-40B4-BE49-F238E27FC236}">
                <a16:creationId xmlns:a16="http://schemas.microsoft.com/office/drawing/2014/main" id="{81423A6F-D33E-9113-38AC-E03009430C2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276" y="6246147"/>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592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431CD316-21C7-4FA9-A45A-374D6AE71ED5}"/>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36" name="Freeform 5">
              <a:extLst>
                <a:ext uri="{FF2B5EF4-FFF2-40B4-BE49-F238E27FC236}">
                  <a16:creationId xmlns:a16="http://schemas.microsoft.com/office/drawing/2014/main" id="{E107D9FB-3967-4583-A9DA-6787AF71202C}"/>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7" name="Freeform 6">
              <a:extLst>
                <a:ext uri="{FF2B5EF4-FFF2-40B4-BE49-F238E27FC236}">
                  <a16:creationId xmlns:a16="http://schemas.microsoft.com/office/drawing/2014/main" id="{138D5FEB-37FF-4F26-B625-CE2BE91FF21B}"/>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8" name="Freeform 7">
              <a:extLst>
                <a:ext uri="{FF2B5EF4-FFF2-40B4-BE49-F238E27FC236}">
                  <a16:creationId xmlns:a16="http://schemas.microsoft.com/office/drawing/2014/main" id="{6C2B67E8-673C-422C-B021-296E2E2B952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23" name="Oval 22">
            <a:extLst>
              <a:ext uri="{FF2B5EF4-FFF2-40B4-BE49-F238E27FC236}">
                <a16:creationId xmlns:a16="http://schemas.microsoft.com/office/drawing/2014/main" id="{687010E4-ADF2-486D-8DF7-B0FF38C6DADF}"/>
              </a:ext>
            </a:extLst>
          </p:cNvPr>
          <p:cNvSpPr/>
          <p:nvPr userDrawn="1"/>
        </p:nvSpPr>
        <p:spPr>
          <a:xfrm>
            <a:off x="954140"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Oval 23">
            <a:extLst>
              <a:ext uri="{FF2B5EF4-FFF2-40B4-BE49-F238E27FC236}">
                <a16:creationId xmlns:a16="http://schemas.microsoft.com/office/drawing/2014/main" id="{9159AA79-2237-4A27-BBC2-D44032158D19}"/>
              </a:ext>
            </a:extLst>
          </p:cNvPr>
          <p:cNvSpPr/>
          <p:nvPr userDrawn="1"/>
        </p:nvSpPr>
        <p:spPr>
          <a:xfrm>
            <a:off x="3807539"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Oval 24">
            <a:extLst>
              <a:ext uri="{FF2B5EF4-FFF2-40B4-BE49-F238E27FC236}">
                <a16:creationId xmlns:a16="http://schemas.microsoft.com/office/drawing/2014/main" id="{0272B962-9566-42D2-B4C3-E7AA81884A83}"/>
              </a:ext>
            </a:extLst>
          </p:cNvPr>
          <p:cNvSpPr/>
          <p:nvPr userDrawn="1"/>
        </p:nvSpPr>
        <p:spPr>
          <a:xfrm>
            <a:off x="6646275"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Oval 25">
            <a:extLst>
              <a:ext uri="{FF2B5EF4-FFF2-40B4-BE49-F238E27FC236}">
                <a16:creationId xmlns:a16="http://schemas.microsoft.com/office/drawing/2014/main" id="{19733285-016C-4C38-816C-83D30C075C70}"/>
              </a:ext>
            </a:extLst>
          </p:cNvPr>
          <p:cNvSpPr/>
          <p:nvPr userDrawn="1"/>
        </p:nvSpPr>
        <p:spPr>
          <a:xfrm>
            <a:off x="9498658"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EF40DBA4-AB63-4B47-B37F-BCC3D59B5392}"/>
              </a:ext>
            </a:extLst>
          </p:cNvPr>
          <p:cNvSpPr/>
          <p:nvPr userDrawn="1"/>
        </p:nvSpPr>
        <p:spPr>
          <a:xfrm>
            <a:off x="4011967"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eform: Shape 20">
            <a:extLst>
              <a:ext uri="{FF2B5EF4-FFF2-40B4-BE49-F238E27FC236}">
                <a16:creationId xmlns:a16="http://schemas.microsoft.com/office/drawing/2014/main" id="{33EF0AFB-D099-4FF1-8963-7DA87268867F}"/>
              </a:ext>
            </a:extLst>
          </p:cNvPr>
          <p:cNvSpPr/>
          <p:nvPr userDrawn="1"/>
        </p:nvSpPr>
        <p:spPr>
          <a:xfrm>
            <a:off x="6850703"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21">
            <a:extLst>
              <a:ext uri="{FF2B5EF4-FFF2-40B4-BE49-F238E27FC236}">
                <a16:creationId xmlns:a16="http://schemas.microsoft.com/office/drawing/2014/main" id="{6872C96E-9AF3-4FA0-8180-C213C7F2209E}"/>
              </a:ext>
            </a:extLst>
          </p:cNvPr>
          <p:cNvSpPr/>
          <p:nvPr userDrawn="1"/>
        </p:nvSpPr>
        <p:spPr>
          <a:xfrm>
            <a:off x="9703086"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3A08BE29-CFA5-4E0D-9DBE-A430AE1B8072}"/>
              </a:ext>
            </a:extLst>
          </p:cNvPr>
          <p:cNvSpPr/>
          <p:nvPr userDrawn="1"/>
        </p:nvSpPr>
        <p:spPr>
          <a:xfrm>
            <a:off x="1158568"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solidFill>
                  <a:schemeClr val="accent1"/>
                </a:solidFill>
              </a:defRPr>
            </a:lvl1pPr>
          </a:lstStyle>
          <a:p>
            <a:r>
              <a:rPr lang="en-US" noProof="0" dirty="0"/>
              <a:t>Click to edit Master title style</a:t>
            </a:r>
          </a:p>
        </p:txBody>
      </p:sp>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3" name="Picture Placeholder 2">
            <a:extLst>
              <a:ext uri="{FF2B5EF4-FFF2-40B4-BE49-F238E27FC236}">
                <a16:creationId xmlns:a16="http://schemas.microsoft.com/office/drawing/2014/main" id="{B1B995BE-66C2-4379-885F-4BE069DA39E4}"/>
              </a:ext>
            </a:extLst>
          </p:cNvPr>
          <p:cNvSpPr>
            <a:spLocks noGrp="1"/>
          </p:cNvSpPr>
          <p:nvPr>
            <p:ph type="pic" sz="quarter" idx="13"/>
          </p:nvPr>
        </p:nvSpPr>
        <p:spPr>
          <a:xfrm>
            <a:off x="1103638"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11" name="Picture Placeholder 2">
            <a:extLst>
              <a:ext uri="{FF2B5EF4-FFF2-40B4-BE49-F238E27FC236}">
                <a16:creationId xmlns:a16="http://schemas.microsoft.com/office/drawing/2014/main" id="{9B56B6C6-9F3C-4E80-BBAD-280E697B895C}"/>
              </a:ext>
            </a:extLst>
          </p:cNvPr>
          <p:cNvSpPr>
            <a:spLocks noGrp="1"/>
          </p:cNvSpPr>
          <p:nvPr>
            <p:ph type="pic" sz="quarter" idx="14"/>
          </p:nvPr>
        </p:nvSpPr>
        <p:spPr>
          <a:xfrm>
            <a:off x="3957037"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12" name="Picture Placeholder 2">
            <a:extLst>
              <a:ext uri="{FF2B5EF4-FFF2-40B4-BE49-F238E27FC236}">
                <a16:creationId xmlns:a16="http://schemas.microsoft.com/office/drawing/2014/main" id="{54704160-1ED7-4B90-8963-0F887C73E94D}"/>
              </a:ext>
            </a:extLst>
          </p:cNvPr>
          <p:cNvSpPr>
            <a:spLocks noGrp="1"/>
          </p:cNvSpPr>
          <p:nvPr>
            <p:ph type="pic" sz="quarter" idx="15"/>
          </p:nvPr>
        </p:nvSpPr>
        <p:spPr>
          <a:xfrm>
            <a:off x="6795773"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13" name="Picture Placeholder 2">
            <a:extLst>
              <a:ext uri="{FF2B5EF4-FFF2-40B4-BE49-F238E27FC236}">
                <a16:creationId xmlns:a16="http://schemas.microsoft.com/office/drawing/2014/main" id="{36610597-6A76-4A06-82A5-A8FFC5BAEA0F}"/>
              </a:ext>
            </a:extLst>
          </p:cNvPr>
          <p:cNvSpPr>
            <a:spLocks noGrp="1"/>
          </p:cNvSpPr>
          <p:nvPr>
            <p:ph type="pic" sz="quarter" idx="16"/>
          </p:nvPr>
        </p:nvSpPr>
        <p:spPr>
          <a:xfrm>
            <a:off x="9648156"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p:nvPr>
        </p:nvSpPr>
        <p:spPr>
          <a:xfrm>
            <a:off x="524454"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28" name="Content Placeholder 2">
            <a:extLst>
              <a:ext uri="{FF2B5EF4-FFF2-40B4-BE49-F238E27FC236}">
                <a16:creationId xmlns:a16="http://schemas.microsoft.com/office/drawing/2014/main" id="{93934E34-6CC7-492D-9515-EBEC72EFF4CB}"/>
              </a:ext>
            </a:extLst>
          </p:cNvPr>
          <p:cNvSpPr>
            <a:spLocks noGrp="1"/>
          </p:cNvSpPr>
          <p:nvPr>
            <p:ph idx="17" hasCustomPrompt="1"/>
          </p:nvPr>
        </p:nvSpPr>
        <p:spPr>
          <a:xfrm>
            <a:off x="524454"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29" name="Content Placeholder 2">
            <a:extLst>
              <a:ext uri="{FF2B5EF4-FFF2-40B4-BE49-F238E27FC236}">
                <a16:creationId xmlns:a16="http://schemas.microsoft.com/office/drawing/2014/main" id="{E4E27467-A1AA-4773-AAB5-A96267FBD712}"/>
              </a:ext>
            </a:extLst>
          </p:cNvPr>
          <p:cNvSpPr>
            <a:spLocks noGrp="1"/>
          </p:cNvSpPr>
          <p:nvPr>
            <p:ph idx="18"/>
          </p:nvPr>
        </p:nvSpPr>
        <p:spPr>
          <a:xfrm>
            <a:off x="3377853"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0" name="Content Placeholder 2">
            <a:extLst>
              <a:ext uri="{FF2B5EF4-FFF2-40B4-BE49-F238E27FC236}">
                <a16:creationId xmlns:a16="http://schemas.microsoft.com/office/drawing/2014/main" id="{6CABD5EB-4A8B-448B-8ED1-B8B420815B2D}"/>
              </a:ext>
            </a:extLst>
          </p:cNvPr>
          <p:cNvSpPr>
            <a:spLocks noGrp="1"/>
          </p:cNvSpPr>
          <p:nvPr>
            <p:ph idx="19" hasCustomPrompt="1"/>
          </p:nvPr>
        </p:nvSpPr>
        <p:spPr>
          <a:xfrm>
            <a:off x="3377853"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31" name="Content Placeholder 2">
            <a:extLst>
              <a:ext uri="{FF2B5EF4-FFF2-40B4-BE49-F238E27FC236}">
                <a16:creationId xmlns:a16="http://schemas.microsoft.com/office/drawing/2014/main" id="{0D86883C-E501-47FF-AE1A-E9CE8B71B421}"/>
              </a:ext>
            </a:extLst>
          </p:cNvPr>
          <p:cNvSpPr>
            <a:spLocks noGrp="1"/>
          </p:cNvSpPr>
          <p:nvPr>
            <p:ph idx="20"/>
          </p:nvPr>
        </p:nvSpPr>
        <p:spPr>
          <a:xfrm>
            <a:off x="6216589"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2" name="Content Placeholder 2">
            <a:extLst>
              <a:ext uri="{FF2B5EF4-FFF2-40B4-BE49-F238E27FC236}">
                <a16:creationId xmlns:a16="http://schemas.microsoft.com/office/drawing/2014/main" id="{3683A037-F698-4CC9-904D-F377D71F690F}"/>
              </a:ext>
            </a:extLst>
          </p:cNvPr>
          <p:cNvSpPr>
            <a:spLocks noGrp="1"/>
          </p:cNvSpPr>
          <p:nvPr>
            <p:ph idx="21" hasCustomPrompt="1"/>
          </p:nvPr>
        </p:nvSpPr>
        <p:spPr>
          <a:xfrm>
            <a:off x="6216589"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33" name="Content Placeholder 2">
            <a:extLst>
              <a:ext uri="{FF2B5EF4-FFF2-40B4-BE49-F238E27FC236}">
                <a16:creationId xmlns:a16="http://schemas.microsoft.com/office/drawing/2014/main" id="{0A095594-2B82-44ED-8C9B-DA7C4D3D2872}"/>
              </a:ext>
            </a:extLst>
          </p:cNvPr>
          <p:cNvSpPr>
            <a:spLocks noGrp="1"/>
          </p:cNvSpPr>
          <p:nvPr>
            <p:ph idx="22"/>
          </p:nvPr>
        </p:nvSpPr>
        <p:spPr>
          <a:xfrm>
            <a:off x="9068972"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4" name="Content Placeholder 2">
            <a:extLst>
              <a:ext uri="{FF2B5EF4-FFF2-40B4-BE49-F238E27FC236}">
                <a16:creationId xmlns:a16="http://schemas.microsoft.com/office/drawing/2014/main" id="{54CDD46A-22ED-48F5-9B5F-13B1B5C4B320}"/>
              </a:ext>
            </a:extLst>
          </p:cNvPr>
          <p:cNvSpPr>
            <a:spLocks noGrp="1"/>
          </p:cNvSpPr>
          <p:nvPr>
            <p:ph idx="23" hasCustomPrompt="1"/>
          </p:nvPr>
        </p:nvSpPr>
        <p:spPr>
          <a:xfrm>
            <a:off x="9068972"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4" name="Rectangle 3">
            <a:extLst>
              <a:ext uri="{FF2B5EF4-FFF2-40B4-BE49-F238E27FC236}">
                <a16:creationId xmlns:a16="http://schemas.microsoft.com/office/drawing/2014/main" id="{AC3310D5-500B-6930-F84B-F85C070B9B7A}"/>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5" name="Picture 4" descr="Home - elearning for healthcare">
            <a:extLst>
              <a:ext uri="{FF2B5EF4-FFF2-40B4-BE49-F238E27FC236}">
                <a16:creationId xmlns:a16="http://schemas.microsoft.com/office/drawing/2014/main" id="{104C8041-8F01-AB39-52DA-75D1B2F51A1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276" y="6246147"/>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5038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 01">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9758E15-A93D-4FB9-843D-1490E27A151B}"/>
              </a:ext>
            </a:extLst>
          </p:cNvPr>
          <p:cNvSpPr>
            <a:spLocks noGrp="1"/>
          </p:cNvSpPr>
          <p:nvPr>
            <p:ph type="subTitle" idx="1" hasCustomPrompt="1"/>
          </p:nvPr>
        </p:nvSpPr>
        <p:spPr>
          <a:xfrm>
            <a:off x="7002130" y="4484691"/>
            <a:ext cx="4540440" cy="503167"/>
          </a:xfrm>
        </p:spPr>
        <p:txBody>
          <a:bodyPr>
            <a:noAutofit/>
          </a:bodyPr>
          <a:lstStyle>
            <a:lvl1pPr marL="0" indent="0" algn="l">
              <a:buNone/>
              <a:defRPr sz="16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email</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4E0FBE0E-A6B0-483E-93DD-5C20DA069DB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lvl1pPr>
          </a:lstStyle>
          <a:p>
            <a:pPr marL="228600" lvl="0" indent="-228600"/>
            <a:r>
              <a:rPr lang="en-US" noProof="0" dirty="0"/>
              <a:t>Website </a:t>
            </a:r>
            <a:r>
              <a:rPr lang="en-US" noProof="0" dirty="0" err="1"/>
              <a:t>url</a:t>
            </a:r>
            <a:r>
              <a:rPr lang="en-US" noProof="0" dirty="0"/>
              <a:t> here</a:t>
            </a:r>
          </a:p>
        </p:txBody>
      </p:sp>
      <p:pic>
        <p:nvPicPr>
          <p:cNvPr id="17" name="Graphic 16" descr="Envelope">
            <a:extLst>
              <a:ext uri="{FF2B5EF4-FFF2-40B4-BE49-F238E27FC236}">
                <a16:creationId xmlns:a16="http://schemas.microsoft.com/office/drawing/2014/main" id="{E5B30B87-6C2E-48F1-9026-E4F6BEA1CFE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541475" y="4452337"/>
            <a:ext cx="387795" cy="387795"/>
          </a:xfrm>
          <a:prstGeom prst="rect">
            <a:avLst/>
          </a:prstGeom>
        </p:spPr>
      </p:pic>
      <p:pic>
        <p:nvPicPr>
          <p:cNvPr id="18" name="Graphic 17" descr="Network">
            <a:extLst>
              <a:ext uri="{FF2B5EF4-FFF2-40B4-BE49-F238E27FC236}">
                <a16:creationId xmlns:a16="http://schemas.microsoft.com/office/drawing/2014/main" id="{2DA3CFE0-4ED8-4345-A158-94E70F463E99}"/>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522084" y="4925640"/>
            <a:ext cx="426575" cy="426575"/>
          </a:xfrm>
          <a:prstGeom prst="rect">
            <a:avLst/>
          </a:prstGeom>
        </p:spPr>
      </p:pic>
      <p:sp>
        <p:nvSpPr>
          <p:cNvPr id="2" name="Title 1">
            <a:extLst>
              <a:ext uri="{FF2B5EF4-FFF2-40B4-BE49-F238E27FC236}">
                <a16:creationId xmlns:a16="http://schemas.microsoft.com/office/drawing/2014/main" id="{2CE9908F-CF81-43F9-880A-401D0C0FB2ED}"/>
              </a:ext>
            </a:extLst>
          </p:cNvPr>
          <p:cNvSpPr>
            <a:spLocks noGrp="1"/>
          </p:cNvSpPr>
          <p:nvPr>
            <p:ph type="title"/>
          </p:nvPr>
        </p:nvSpPr>
        <p:spPr>
          <a:xfrm>
            <a:off x="6469778" y="3429000"/>
            <a:ext cx="5011410" cy="651448"/>
          </a:xfrm>
          <a:noFill/>
        </p:spPr>
        <p:txBody>
          <a:bodyPr wrap="square" rtlCol="0">
            <a:noAutofit/>
          </a:bodyPr>
          <a:lstStyle>
            <a:lvl1pPr>
              <a:defRPr lang="en-US" sz="6000" b="1" cap="all" baseline="0">
                <a:solidFill>
                  <a:schemeClr val="accent1"/>
                </a:solidFill>
                <a:ea typeface="+mn-ea"/>
                <a:cs typeface="+mn-cs"/>
              </a:defRPr>
            </a:lvl1pPr>
          </a:lstStyle>
          <a:p>
            <a:pPr marL="0" lvl="0"/>
            <a:r>
              <a:rPr lang="en-US" noProof="0"/>
              <a:t>Click to edit Master title style</a:t>
            </a:r>
            <a:endParaRPr lang="en-US" noProof="0" dirty="0"/>
          </a:p>
        </p:txBody>
      </p:sp>
      <p:pic>
        <p:nvPicPr>
          <p:cNvPr id="4" name="Picture 4" descr="Home - elearning for healthcare">
            <a:extLst>
              <a:ext uri="{FF2B5EF4-FFF2-40B4-BE49-F238E27FC236}">
                <a16:creationId xmlns:a16="http://schemas.microsoft.com/office/drawing/2014/main" id="{45E01270-5343-EFE1-9F1E-505B51EA9375}"/>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522084" y="1423506"/>
            <a:ext cx="1668009" cy="785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71368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2" name="Title 1">
            <a:extLst>
              <a:ext uri="{FF2B5EF4-FFF2-40B4-BE49-F238E27FC236}">
                <a16:creationId xmlns:a16="http://schemas.microsoft.com/office/drawing/2014/main" id="{F9137F26-985B-953C-35D5-DF86162BAA3C}"/>
              </a:ext>
            </a:extLst>
          </p:cNvPr>
          <p:cNvSpPr>
            <a:spLocks noGrp="1"/>
          </p:cNvSpPr>
          <p:nvPr>
            <p:ph type="title"/>
          </p:nvPr>
        </p:nvSpPr>
        <p:spPr>
          <a:xfrm>
            <a:off x="6469778" y="3158641"/>
            <a:ext cx="5011410" cy="921807"/>
          </a:xfrm>
          <a:noFill/>
        </p:spPr>
        <p:txBody>
          <a:bodyPr wrap="square" rtlCol="0">
            <a:noAutofit/>
          </a:bodyPr>
          <a:lstStyle>
            <a:lvl1pPr>
              <a:defRPr lang="en-US" sz="6000" b="1" cap="all" baseline="0" dirty="0">
                <a:solidFill>
                  <a:schemeClr val="bg1"/>
                </a:solidFill>
                <a:ea typeface="+mn-ea"/>
                <a:cs typeface="+mn-cs"/>
              </a:defRPr>
            </a:lvl1pPr>
          </a:lstStyle>
          <a:p>
            <a:pPr marL="0" lvl="0"/>
            <a:r>
              <a:rPr lang="en-US" noProof="0" dirty="0"/>
              <a:t>Click to edit Master title style</a:t>
            </a:r>
          </a:p>
        </p:txBody>
      </p:sp>
      <p:pic>
        <p:nvPicPr>
          <p:cNvPr id="3" name="Picture 4">
            <a:extLst>
              <a:ext uri="{FF2B5EF4-FFF2-40B4-BE49-F238E27FC236}">
                <a16:creationId xmlns:a16="http://schemas.microsoft.com/office/drawing/2014/main" id="{C1A6662A-4D3A-9197-CECB-2C9C8602E4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69778" y="1193634"/>
            <a:ext cx="1833196" cy="846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1070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Oval 5">
            <a:extLst>
              <a:ext uri="{FF2B5EF4-FFF2-40B4-BE49-F238E27FC236}">
                <a16:creationId xmlns:a16="http://schemas.microsoft.com/office/drawing/2014/main" id="{1F54E98B-AC75-484D-9121-68498EB888AA}"/>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4">
            <a:extLst>
              <a:ext uri="{FF2B5EF4-FFF2-40B4-BE49-F238E27FC236}">
                <a16:creationId xmlns:a16="http://schemas.microsoft.com/office/drawing/2014/main" id="{0EBCD905-6FB0-DE3C-969B-28BE0E02BD1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3612" y="1193634"/>
            <a:ext cx="1833196" cy="846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90578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endParaRPr lang="en-US" noProof="0" dirty="0"/>
          </a:p>
        </p:txBody>
      </p:sp>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noProof="0" smtClean="0"/>
              <a:pPr/>
              <a:t>‹#›</a:t>
            </a:fld>
            <a:endParaRPr lang="en-US" noProof="0" dirty="0"/>
          </a:p>
        </p:txBody>
      </p:sp>
      <p:grpSp>
        <p:nvGrpSpPr>
          <p:cNvPr id="4" name="Group 3">
            <a:extLst>
              <a:ext uri="{FF2B5EF4-FFF2-40B4-BE49-F238E27FC236}">
                <a16:creationId xmlns:a16="http://schemas.microsoft.com/office/drawing/2014/main" id="{AD5251EA-F450-4DD1-995B-DC89513424C8}"/>
              </a:ext>
            </a:extLst>
          </p:cNvPr>
          <p:cNvGrpSpPr/>
          <p:nvPr userDrawn="1"/>
        </p:nvGrpSpPr>
        <p:grpSpPr>
          <a:xfrm rot="16200000">
            <a:off x="1637386" y="1473117"/>
            <a:ext cx="8917229" cy="10769768"/>
            <a:chOff x="-1728305" y="-2049517"/>
            <a:chExt cx="8917229" cy="10769768"/>
          </a:xfrm>
        </p:grpSpPr>
        <p:sp>
          <p:nvSpPr>
            <p:cNvPr id="17" name="Oval 16">
              <a:extLst>
                <a:ext uri="{FF2B5EF4-FFF2-40B4-BE49-F238E27FC236}">
                  <a16:creationId xmlns:a16="http://schemas.microsoft.com/office/drawing/2014/main" id="{44882F4E-E8C8-46FE-A9C8-7B79782767F6}"/>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18" name="Group 17">
              <a:extLst>
                <a:ext uri="{FF2B5EF4-FFF2-40B4-BE49-F238E27FC236}">
                  <a16:creationId xmlns:a16="http://schemas.microsoft.com/office/drawing/2014/main" id="{965CD13B-04FB-40D5-AF62-2F43CF49BA9B}"/>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9" name="Freeform 5">
                <a:extLst>
                  <a:ext uri="{FF2B5EF4-FFF2-40B4-BE49-F238E27FC236}">
                    <a16:creationId xmlns:a16="http://schemas.microsoft.com/office/drawing/2014/main" id="{01876F8F-C11E-4FB2-8150-1F0602752F97}"/>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0" name="Freeform 6">
                <a:extLst>
                  <a:ext uri="{FF2B5EF4-FFF2-40B4-BE49-F238E27FC236}">
                    <a16:creationId xmlns:a16="http://schemas.microsoft.com/office/drawing/2014/main" id="{08A1D05F-5F61-4156-8C83-1A002AA1E886}"/>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grpSp>
      <p:sp>
        <p:nvSpPr>
          <p:cNvPr id="21" name="Text Placeholder 2">
            <a:extLst>
              <a:ext uri="{FF2B5EF4-FFF2-40B4-BE49-F238E27FC236}">
                <a16:creationId xmlns:a16="http://schemas.microsoft.com/office/drawing/2014/main" id="{4D77C47B-CC1E-41DA-9146-5DFD63065491}"/>
              </a:ext>
            </a:extLst>
          </p:cNvPr>
          <p:cNvSpPr>
            <a:spLocks noGrp="1"/>
          </p:cNvSpPr>
          <p:nvPr>
            <p:ph type="body" idx="1"/>
          </p:nvPr>
        </p:nvSpPr>
        <p:spPr>
          <a:xfrm>
            <a:off x="831850" y="1153348"/>
            <a:ext cx="10515600" cy="648543"/>
          </a:xfrm>
        </p:spPr>
        <p:txBody>
          <a:bodyPr>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pic>
        <p:nvPicPr>
          <p:cNvPr id="3" name="Picture 2">
            <a:extLst>
              <a:ext uri="{FF2B5EF4-FFF2-40B4-BE49-F238E27FC236}">
                <a16:creationId xmlns:a16="http://schemas.microsoft.com/office/drawing/2014/main" id="{F6882157-F56C-07DB-939C-A781DA64190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9126" y="6191775"/>
            <a:ext cx="942924" cy="435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65441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60E0B501-22AA-4685-BE9B-A267F6F675A7}"/>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4" name="Freeform 5">
              <a:extLst>
                <a:ext uri="{FF2B5EF4-FFF2-40B4-BE49-F238E27FC236}">
                  <a16:creationId xmlns:a16="http://schemas.microsoft.com/office/drawing/2014/main" id="{5D0E179E-CA3D-4874-9ACD-F8990F48F4BF}"/>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5" name="Freeform 6">
              <a:extLst>
                <a:ext uri="{FF2B5EF4-FFF2-40B4-BE49-F238E27FC236}">
                  <a16:creationId xmlns:a16="http://schemas.microsoft.com/office/drawing/2014/main" id="{A9C53936-B93A-4CF6-8766-2FA93ACFEBE3}"/>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6" name="Freeform 7">
              <a:extLst>
                <a:ext uri="{FF2B5EF4-FFF2-40B4-BE49-F238E27FC236}">
                  <a16:creationId xmlns:a16="http://schemas.microsoft.com/office/drawing/2014/main" id="{5776DEA2-5422-4F51-B359-652B71274D31}"/>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7" name="Content Placeholder 2">
            <a:extLst>
              <a:ext uri="{FF2B5EF4-FFF2-40B4-BE49-F238E27FC236}">
                <a16:creationId xmlns:a16="http://schemas.microsoft.com/office/drawing/2014/main" id="{1A1F33A2-66F7-4D85-99DD-7B00F265AC6D}"/>
              </a:ext>
            </a:extLst>
          </p:cNvPr>
          <p:cNvSpPr>
            <a:spLocks noGrp="1"/>
          </p:cNvSpPr>
          <p:nvPr>
            <p:ph idx="1"/>
          </p:nvPr>
        </p:nvSpPr>
        <p:spPr>
          <a:xfrm>
            <a:off x="515938" y="1825625"/>
            <a:ext cx="10837862"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Title 1">
            <a:extLst>
              <a:ext uri="{FF2B5EF4-FFF2-40B4-BE49-F238E27FC236}">
                <a16:creationId xmlns:a16="http://schemas.microsoft.com/office/drawing/2014/main" id="{EF788279-D710-447A-9E71-4D1344575691}"/>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solidFill>
                  <a:schemeClr val="accent1"/>
                </a:solidFill>
              </a:defRPr>
            </a:lvl1pPr>
          </a:lstStyle>
          <a:p>
            <a:r>
              <a:rPr lang="en-US" noProof="0" dirty="0"/>
              <a:t>Click to edit Master title style</a:t>
            </a:r>
          </a:p>
        </p:txBody>
      </p:sp>
      <p:sp>
        <p:nvSpPr>
          <p:cNvPr id="3" name="Rectangle 2">
            <a:extLst>
              <a:ext uri="{FF2B5EF4-FFF2-40B4-BE49-F238E27FC236}">
                <a16:creationId xmlns:a16="http://schemas.microsoft.com/office/drawing/2014/main" id="{1E953404-3F7B-ECAF-6728-4783D3B677D7}"/>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4" name="Picture 4" descr="Home - elearning for healthcare">
            <a:extLst>
              <a:ext uri="{FF2B5EF4-FFF2-40B4-BE49-F238E27FC236}">
                <a16:creationId xmlns:a16="http://schemas.microsoft.com/office/drawing/2014/main" id="{21E545C7-B4DF-9949-D655-CF471F63A08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276" y="6246147"/>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758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dirty="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6" name="Picture 4">
            <a:extLst>
              <a:ext uri="{FF2B5EF4-FFF2-40B4-BE49-F238E27FC236}">
                <a16:creationId xmlns:a16="http://schemas.microsoft.com/office/drawing/2014/main" id="{CE61475C-224F-C9E2-36C5-342BDDCAF67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3612" y="1193634"/>
            <a:ext cx="1833196" cy="846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21408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333" userDrawn="1">
          <p15:clr>
            <a:srgbClr val="FBAE40"/>
          </p15:clr>
        </p15:guide>
        <p15:guide id="4" pos="36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C2A6B906-ACDA-40FD-8AC8-0B693AB1279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9" name="Freeform 5">
              <a:extLst>
                <a:ext uri="{FF2B5EF4-FFF2-40B4-BE49-F238E27FC236}">
                  <a16:creationId xmlns:a16="http://schemas.microsoft.com/office/drawing/2014/main" id="{717F7366-5A99-4065-90C2-AE7DF5DD0F44}"/>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0" name="Freeform 6">
              <a:extLst>
                <a:ext uri="{FF2B5EF4-FFF2-40B4-BE49-F238E27FC236}">
                  <a16:creationId xmlns:a16="http://schemas.microsoft.com/office/drawing/2014/main" id="{90A089CA-63B9-4456-B0B1-17C75EBFB98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2" name="Freeform 7">
              <a:extLst>
                <a:ext uri="{FF2B5EF4-FFF2-40B4-BE49-F238E27FC236}">
                  <a16:creationId xmlns:a16="http://schemas.microsoft.com/office/drawing/2014/main" id="{8D36B2D1-BCFE-43FC-8743-7B7A30E1AD5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Content Placeholder 2">
            <a:extLst>
              <a:ext uri="{FF2B5EF4-FFF2-40B4-BE49-F238E27FC236}">
                <a16:creationId xmlns:a16="http://schemas.microsoft.com/office/drawing/2014/main" id="{079DA8F4-EDD3-4D62-A90B-8C3C1AFB0083}"/>
              </a:ext>
            </a:extLst>
          </p:cNvPr>
          <p:cNvSpPr>
            <a:spLocks noGrp="1"/>
          </p:cNvSpPr>
          <p:nvPr>
            <p:ph sz="half" idx="1"/>
          </p:nvPr>
        </p:nvSpPr>
        <p:spPr>
          <a:xfrm>
            <a:off x="515938" y="1825625"/>
            <a:ext cx="5503862"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7" name="Content Placeholder 3">
            <a:extLst>
              <a:ext uri="{FF2B5EF4-FFF2-40B4-BE49-F238E27FC236}">
                <a16:creationId xmlns:a16="http://schemas.microsoft.com/office/drawing/2014/main" id="{DA0DA994-B4A9-447A-BEBF-3EA31D3755A2}"/>
              </a:ext>
            </a:extLst>
          </p:cNvPr>
          <p:cNvSpPr>
            <a:spLocks noGrp="1"/>
          </p:cNvSpPr>
          <p:nvPr>
            <p:ph sz="half" idx="2"/>
          </p:nvPr>
        </p:nvSpPr>
        <p:spPr>
          <a:xfrm>
            <a:off x="6172200" y="1825625"/>
            <a:ext cx="5181600"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1" name="Title 1">
            <a:extLst>
              <a:ext uri="{FF2B5EF4-FFF2-40B4-BE49-F238E27FC236}">
                <a16:creationId xmlns:a16="http://schemas.microsoft.com/office/drawing/2014/main" id="{19DEF115-82C2-4E9D-A22C-8DA561FB37B8}"/>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solidFill>
                  <a:schemeClr val="accent1"/>
                </a:solidFill>
              </a:defRPr>
            </a:lvl1pPr>
          </a:lstStyle>
          <a:p>
            <a:r>
              <a:rPr lang="en-US" noProof="0" dirty="0"/>
              <a:t>Click to edit Master title style</a:t>
            </a:r>
          </a:p>
        </p:txBody>
      </p:sp>
      <p:sp>
        <p:nvSpPr>
          <p:cNvPr id="3" name="Rectangle 2">
            <a:extLst>
              <a:ext uri="{FF2B5EF4-FFF2-40B4-BE49-F238E27FC236}">
                <a16:creationId xmlns:a16="http://schemas.microsoft.com/office/drawing/2014/main" id="{209CFC7A-16B6-8158-4CC4-6776992F7C52}"/>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4" name="Picture 4" descr="Home - elearning for healthcare">
            <a:extLst>
              <a:ext uri="{FF2B5EF4-FFF2-40B4-BE49-F238E27FC236}">
                <a16:creationId xmlns:a16="http://schemas.microsoft.com/office/drawing/2014/main" id="{56A35B1E-5D0E-3C3B-70FC-9C38A860D1B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276" y="6246147"/>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9342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6F52B4-215E-4237-893C-E22B23804744}"/>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2" name="Freeform 5">
              <a:extLst>
                <a:ext uri="{FF2B5EF4-FFF2-40B4-BE49-F238E27FC236}">
                  <a16:creationId xmlns:a16="http://schemas.microsoft.com/office/drawing/2014/main" id="{B7C40C77-B795-4B07-B92D-2E8A56635773}"/>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3" name="Freeform 6">
              <a:extLst>
                <a:ext uri="{FF2B5EF4-FFF2-40B4-BE49-F238E27FC236}">
                  <a16:creationId xmlns:a16="http://schemas.microsoft.com/office/drawing/2014/main" id="{6E703A1E-5F10-4BB5-9D52-77CB6F5994C0}"/>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4" name="Freeform 7">
              <a:extLst>
                <a:ext uri="{FF2B5EF4-FFF2-40B4-BE49-F238E27FC236}">
                  <a16:creationId xmlns:a16="http://schemas.microsoft.com/office/drawing/2014/main" id="{22CEE04C-09CE-41CF-937D-EC2D3C23ECC6}"/>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Text Placeholder 2">
            <a:extLst>
              <a:ext uri="{FF2B5EF4-FFF2-40B4-BE49-F238E27FC236}">
                <a16:creationId xmlns:a16="http://schemas.microsoft.com/office/drawing/2014/main" id="{774CF4BA-8DCB-42CF-A2C4-D6AF95EE3F54}"/>
              </a:ext>
            </a:extLst>
          </p:cNvPr>
          <p:cNvSpPr>
            <a:spLocks noGrp="1"/>
          </p:cNvSpPr>
          <p:nvPr>
            <p:ph type="body" idx="1"/>
          </p:nvPr>
        </p:nvSpPr>
        <p:spPr>
          <a:xfrm>
            <a:off x="515938" y="168116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7" name="Content Placeholder 3">
            <a:extLst>
              <a:ext uri="{FF2B5EF4-FFF2-40B4-BE49-F238E27FC236}">
                <a16:creationId xmlns:a16="http://schemas.microsoft.com/office/drawing/2014/main" id="{67BA8B6E-A28D-4658-8C91-6CA7BD539B85}"/>
              </a:ext>
            </a:extLst>
          </p:cNvPr>
          <p:cNvSpPr>
            <a:spLocks noGrp="1"/>
          </p:cNvSpPr>
          <p:nvPr>
            <p:ph sz="half" idx="2"/>
          </p:nvPr>
        </p:nvSpPr>
        <p:spPr>
          <a:xfrm>
            <a:off x="515938" y="2505075"/>
            <a:ext cx="5157787" cy="36845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8" name="Text Placeholder 4">
            <a:extLst>
              <a:ext uri="{FF2B5EF4-FFF2-40B4-BE49-F238E27FC236}">
                <a16:creationId xmlns:a16="http://schemas.microsoft.com/office/drawing/2014/main" id="{F73B3215-82DB-4DBF-9E77-3AE2308C6920}"/>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9" name="Content Placeholder 5">
            <a:extLst>
              <a:ext uri="{FF2B5EF4-FFF2-40B4-BE49-F238E27FC236}">
                <a16:creationId xmlns:a16="http://schemas.microsoft.com/office/drawing/2014/main" id="{8DFD34E8-36CC-4FFE-926B-C170208FEDB8}"/>
              </a:ext>
            </a:extLst>
          </p:cNvPr>
          <p:cNvSpPr>
            <a:spLocks noGrp="1"/>
          </p:cNvSpPr>
          <p:nvPr>
            <p:ph sz="quarter" idx="4"/>
          </p:nvPr>
        </p:nvSpPr>
        <p:spPr>
          <a:xfrm>
            <a:off x="6172200" y="2505075"/>
            <a:ext cx="5183188" cy="36845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5" name="Title 1">
            <a:extLst>
              <a:ext uri="{FF2B5EF4-FFF2-40B4-BE49-F238E27FC236}">
                <a16:creationId xmlns:a16="http://schemas.microsoft.com/office/drawing/2014/main" id="{AE3770E9-CB74-47B0-8229-91F6F756015E}"/>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solidFill>
                  <a:schemeClr val="accent1"/>
                </a:solidFill>
              </a:defRPr>
            </a:lvl1pPr>
          </a:lstStyle>
          <a:p>
            <a:r>
              <a:rPr lang="en-US" noProof="0" dirty="0"/>
              <a:t>Click to edit Master title style</a:t>
            </a:r>
          </a:p>
        </p:txBody>
      </p:sp>
      <p:sp>
        <p:nvSpPr>
          <p:cNvPr id="3" name="Rectangle 2">
            <a:extLst>
              <a:ext uri="{FF2B5EF4-FFF2-40B4-BE49-F238E27FC236}">
                <a16:creationId xmlns:a16="http://schemas.microsoft.com/office/drawing/2014/main" id="{3C7A1ED5-01D5-4593-07DE-8A99A5879CA7}"/>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4" name="Picture 4" descr="Home - elearning for healthcare">
            <a:extLst>
              <a:ext uri="{FF2B5EF4-FFF2-40B4-BE49-F238E27FC236}">
                <a16:creationId xmlns:a16="http://schemas.microsoft.com/office/drawing/2014/main" id="{5DE1B49C-9FF4-F575-939C-901E87193C0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276" y="6246147"/>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17946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C57825D7-DD33-4B70-BBBE-D46E7A5352EC}"/>
              </a:ext>
            </a:extLst>
          </p:cNvPr>
          <p:cNvSpPr>
            <a:spLocks noGrp="1"/>
          </p:cNvSpPr>
          <p:nvPr>
            <p:ph type="pic" idx="1"/>
          </p:nvPr>
        </p:nvSpPr>
        <p:spPr>
          <a:xfrm>
            <a:off x="6096000" y="768485"/>
            <a:ext cx="5305662" cy="5305662"/>
          </a:xfrm>
          <a:custGeom>
            <a:avLst/>
            <a:gdLst>
              <a:gd name="connsiteX0" fmla="*/ 2652831 w 5305662"/>
              <a:gd name="connsiteY0" fmla="*/ 0 h 5305662"/>
              <a:gd name="connsiteX1" fmla="*/ 5305662 w 5305662"/>
              <a:gd name="connsiteY1" fmla="*/ 2652831 h 5305662"/>
              <a:gd name="connsiteX2" fmla="*/ 2652831 w 5305662"/>
              <a:gd name="connsiteY2" fmla="*/ 5305662 h 5305662"/>
              <a:gd name="connsiteX3" fmla="*/ 0 w 5305662"/>
              <a:gd name="connsiteY3" fmla="*/ 2652831 h 5305662"/>
              <a:gd name="connsiteX4" fmla="*/ 2652831 w 5305662"/>
              <a:gd name="connsiteY4" fmla="*/ 0 h 5305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5662" h="5305662">
                <a:moveTo>
                  <a:pt x="2652831" y="0"/>
                </a:moveTo>
                <a:cubicBezTo>
                  <a:pt x="4117949" y="0"/>
                  <a:pt x="5305662" y="1187713"/>
                  <a:pt x="5305662" y="2652831"/>
                </a:cubicBezTo>
                <a:cubicBezTo>
                  <a:pt x="5305662" y="4117949"/>
                  <a:pt x="4117949" y="5305662"/>
                  <a:pt x="2652831" y="5305662"/>
                </a:cubicBezTo>
                <a:cubicBezTo>
                  <a:pt x="1187713" y="5305662"/>
                  <a:pt x="0" y="4117949"/>
                  <a:pt x="0" y="2652831"/>
                </a:cubicBezTo>
                <a:cubicBezTo>
                  <a:pt x="0" y="1187713"/>
                  <a:pt x="1187713" y="0"/>
                  <a:pt x="2652831" y="0"/>
                </a:cubicBezTo>
                <a:close/>
              </a:path>
            </a:pathLst>
          </a:custGeom>
          <a:solidFill>
            <a:schemeClr val="bg2"/>
          </a:solidFill>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flipH="1">
            <a:off x="5400786" y="-2003509"/>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7"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9" name="Title 1">
            <a:extLst>
              <a:ext uri="{FF2B5EF4-FFF2-40B4-BE49-F238E27FC236}">
                <a16:creationId xmlns:a16="http://schemas.microsoft.com/office/drawing/2014/main" id="{19A1397F-1946-4CBE-9EC5-159C3CBC78B6}"/>
              </a:ext>
            </a:extLst>
          </p:cNvPr>
          <p:cNvSpPr>
            <a:spLocks noGrp="1"/>
          </p:cNvSpPr>
          <p:nvPr>
            <p:ph type="title" hasCustomPrompt="1"/>
          </p:nvPr>
        </p:nvSpPr>
        <p:spPr>
          <a:xfrm>
            <a:off x="839788" y="457200"/>
            <a:ext cx="3932237" cy="1600200"/>
          </a:xfrm>
        </p:spPr>
        <p:txBody>
          <a:bodyPr anchor="b"/>
          <a:lstStyle>
            <a:lvl1pPr>
              <a:defRPr sz="3200">
                <a:solidFill>
                  <a:schemeClr val="accent1"/>
                </a:solidFill>
              </a:defRPr>
            </a:lvl1pPr>
          </a:lstStyle>
          <a:p>
            <a:r>
              <a:rPr lang="en-US" noProof="0" dirty="0"/>
              <a:t>CLICK TO EDIT MASTER TITLE STYLE</a:t>
            </a:r>
          </a:p>
        </p:txBody>
      </p:sp>
      <p:sp>
        <p:nvSpPr>
          <p:cNvPr id="20" name="Text Placeholder 3">
            <a:extLst>
              <a:ext uri="{FF2B5EF4-FFF2-40B4-BE49-F238E27FC236}">
                <a16:creationId xmlns:a16="http://schemas.microsoft.com/office/drawing/2014/main" id="{C535F2AB-153E-44A9-97BE-00553BEC1770}"/>
              </a:ext>
            </a:extLst>
          </p:cNvPr>
          <p:cNvSpPr>
            <a:spLocks noGrp="1"/>
          </p:cNvSpPr>
          <p:nvPr>
            <p:ph type="body" sz="half" idx="2"/>
          </p:nvPr>
        </p:nvSpPr>
        <p:spPr>
          <a:xfrm>
            <a:off x="839788" y="2057400"/>
            <a:ext cx="3932237" cy="3811588"/>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3" name="Rectangle 2">
            <a:extLst>
              <a:ext uri="{FF2B5EF4-FFF2-40B4-BE49-F238E27FC236}">
                <a16:creationId xmlns:a16="http://schemas.microsoft.com/office/drawing/2014/main" id="{5C1E5E52-2517-2B19-E163-9904A66BE684}"/>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4" name="Picture 4" descr="Home - elearning for healthcare">
            <a:extLst>
              <a:ext uri="{FF2B5EF4-FFF2-40B4-BE49-F238E27FC236}">
                <a16:creationId xmlns:a16="http://schemas.microsoft.com/office/drawing/2014/main" id="{83CF5F21-927C-183F-5CA0-B93B0962965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276" y="6246147"/>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71857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9F866E5C-B8AA-4805-B232-831BA01AAF1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0" name="Freeform 5">
              <a:extLst>
                <a:ext uri="{FF2B5EF4-FFF2-40B4-BE49-F238E27FC236}">
                  <a16:creationId xmlns:a16="http://schemas.microsoft.com/office/drawing/2014/main" id="{F98614F0-2DA3-4F29-8CB3-D61424AC8506}"/>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2" name="Freeform 6">
              <a:extLst>
                <a:ext uri="{FF2B5EF4-FFF2-40B4-BE49-F238E27FC236}">
                  <a16:creationId xmlns:a16="http://schemas.microsoft.com/office/drawing/2014/main" id="{66D52F08-13EC-4AB4-BB79-89A5395A03B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3" name="Freeform 7">
              <a:extLst>
                <a:ext uri="{FF2B5EF4-FFF2-40B4-BE49-F238E27FC236}">
                  <a16:creationId xmlns:a16="http://schemas.microsoft.com/office/drawing/2014/main" id="{2544236D-8C3A-41EF-9A68-C84A8A7D0F5A}"/>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Title 1">
            <a:extLst>
              <a:ext uri="{FF2B5EF4-FFF2-40B4-BE49-F238E27FC236}">
                <a16:creationId xmlns:a16="http://schemas.microsoft.com/office/drawing/2014/main" id="{9009D5C6-6206-4291-8037-67DC025F0B4C}"/>
              </a:ext>
            </a:extLst>
          </p:cNvPr>
          <p:cNvSpPr>
            <a:spLocks noGrp="1"/>
          </p:cNvSpPr>
          <p:nvPr>
            <p:ph type="title" hasCustomPrompt="1"/>
          </p:nvPr>
        </p:nvSpPr>
        <p:spPr>
          <a:xfrm>
            <a:off x="839788" y="457200"/>
            <a:ext cx="3932237" cy="1600200"/>
          </a:xfrm>
        </p:spPr>
        <p:txBody>
          <a:bodyPr anchor="b"/>
          <a:lstStyle>
            <a:lvl1pPr>
              <a:defRPr sz="3200">
                <a:solidFill>
                  <a:schemeClr val="accent1"/>
                </a:solidFill>
              </a:defRPr>
            </a:lvl1pPr>
          </a:lstStyle>
          <a:p>
            <a:r>
              <a:rPr lang="en-US" noProof="0" dirty="0"/>
              <a:t>CLICK TO EDIT MASTER TITLE STYLE</a:t>
            </a:r>
          </a:p>
        </p:txBody>
      </p:sp>
      <p:sp>
        <p:nvSpPr>
          <p:cNvPr id="17" name="Text Placeholder 3">
            <a:extLst>
              <a:ext uri="{FF2B5EF4-FFF2-40B4-BE49-F238E27FC236}">
                <a16:creationId xmlns:a16="http://schemas.microsoft.com/office/drawing/2014/main" id="{BEB643FD-AA85-4A43-8EBD-AFD10DD987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8" name="Content Placeholder 2">
            <a:extLst>
              <a:ext uri="{FF2B5EF4-FFF2-40B4-BE49-F238E27FC236}">
                <a16:creationId xmlns:a16="http://schemas.microsoft.com/office/drawing/2014/main" id="{9001F313-F798-43BE-AFF0-A68C84C3640D}"/>
              </a:ext>
            </a:extLst>
          </p:cNvPr>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Rectangle 2">
            <a:extLst>
              <a:ext uri="{FF2B5EF4-FFF2-40B4-BE49-F238E27FC236}">
                <a16:creationId xmlns:a16="http://schemas.microsoft.com/office/drawing/2014/main" id="{1AD6FEA2-D876-1173-798F-02F1B66B90A8}"/>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4" name="Picture 4" descr="Home - elearning for healthcare">
            <a:extLst>
              <a:ext uri="{FF2B5EF4-FFF2-40B4-BE49-F238E27FC236}">
                <a16:creationId xmlns:a16="http://schemas.microsoft.com/office/drawing/2014/main" id="{7BBD00AB-974C-F838-F1C7-8CAAF9FE371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276" y="6246147"/>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5310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3524250" y="2572870"/>
            <a:ext cx="5143500" cy="1726562"/>
          </a:xfrm>
        </p:spPr>
        <p:txBody>
          <a:bodyPr anchor="b">
            <a:noAutofit/>
          </a:bodyPr>
          <a:lstStyle>
            <a:lvl1pPr algn="ctr">
              <a:defRPr sz="5400" b="1" cap="all" baseline="0">
                <a:solidFill>
                  <a:schemeClr val="bg1"/>
                </a:solidFill>
                <a:latin typeface="+mj-lt"/>
              </a:defRPr>
            </a:lvl1pPr>
          </a:lstStyle>
          <a:p>
            <a:r>
              <a:rPr lang="en-US" noProof="0" dirty="0"/>
              <a:t>Title comes here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Tree>
    <p:extLst>
      <p:ext uri="{BB962C8B-B14F-4D97-AF65-F5344CB8AC3E}">
        <p14:creationId xmlns:p14="http://schemas.microsoft.com/office/powerpoint/2010/main" val="5696942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333" userDrawn="1">
          <p15:clr>
            <a:srgbClr val="FBAE40"/>
          </p15:clr>
        </p15:guide>
        <p15:guide id="4" pos="36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p>
        </p:txBody>
      </p:sp>
      <p:sp>
        <p:nvSpPr>
          <p:cNvPr id="3" name="Text Placeholder 2">
            <a:extLst>
              <a:ext uri="{FF2B5EF4-FFF2-40B4-BE49-F238E27FC236}">
                <a16:creationId xmlns:a16="http://schemas.microsoft.com/office/drawing/2014/main" id="{4ACB5603-8A62-4D45-B6EF-0D7E2D5FC4F7}"/>
              </a:ext>
            </a:extLst>
          </p:cNvPr>
          <p:cNvSpPr>
            <a:spLocks noGrp="1"/>
          </p:cNvSpPr>
          <p:nvPr>
            <p:ph type="body" idx="1" hasCustomPrompt="1"/>
          </p:nvPr>
        </p:nvSpPr>
        <p:spPr>
          <a:xfrm>
            <a:off x="2139388" y="1154832"/>
            <a:ext cx="7900525" cy="764460"/>
          </a:xfrm>
        </p:spPr>
        <p:txBody>
          <a:bodyPr>
            <a:noAutofit/>
          </a:bodyPr>
          <a:lstStyle>
            <a:lvl1pPr marL="0" indent="0" algn="ctr">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Dummy Text Comes Here</a:t>
            </a:r>
          </a:p>
        </p:txBody>
      </p:sp>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noProof="0" smtClean="0"/>
              <a:pPr/>
              <a:t>‹#›</a:t>
            </a:fld>
            <a:endParaRPr lang="en-US" noProof="0" dirty="0"/>
          </a:p>
        </p:txBody>
      </p:sp>
      <p:sp>
        <p:nvSpPr>
          <p:cNvPr id="15" name="Picture Placeholder 14">
            <a:extLst>
              <a:ext uri="{FF2B5EF4-FFF2-40B4-BE49-F238E27FC236}">
                <a16:creationId xmlns:a16="http://schemas.microsoft.com/office/drawing/2014/main" id="{B5A30B6B-EEDB-4142-8138-D50F5A307D76}"/>
              </a:ext>
            </a:extLst>
          </p:cNvPr>
          <p:cNvSpPr>
            <a:spLocks noGrp="1"/>
          </p:cNvSpPr>
          <p:nvPr>
            <p:ph type="pic" sz="quarter" idx="13"/>
          </p:nvPr>
        </p:nvSpPr>
        <p:spPr>
          <a:xfrm>
            <a:off x="2993041" y="2270376"/>
            <a:ext cx="6206400" cy="4587625"/>
          </a:xfrm>
          <a:custGeom>
            <a:avLst/>
            <a:gdLst>
              <a:gd name="connsiteX0" fmla="*/ 3103200 w 6206400"/>
              <a:gd name="connsiteY0" fmla="*/ 0 h 4587625"/>
              <a:gd name="connsiteX1" fmla="*/ 6206400 w 6206400"/>
              <a:gd name="connsiteY1" fmla="*/ 3103200 h 4587625"/>
              <a:gd name="connsiteX2" fmla="*/ 5831861 w 6206400"/>
              <a:gd name="connsiteY2" fmla="*/ 4582370 h 4587625"/>
              <a:gd name="connsiteX3" fmla="*/ 5828668 w 6206400"/>
              <a:gd name="connsiteY3" fmla="*/ 4587625 h 4587625"/>
              <a:gd name="connsiteX4" fmla="*/ 377733 w 6206400"/>
              <a:gd name="connsiteY4" fmla="*/ 4587625 h 4587625"/>
              <a:gd name="connsiteX5" fmla="*/ 374540 w 6206400"/>
              <a:gd name="connsiteY5" fmla="*/ 4582370 h 4587625"/>
              <a:gd name="connsiteX6" fmla="*/ 0 w 6206400"/>
              <a:gd name="connsiteY6" fmla="*/ 3103200 h 4587625"/>
              <a:gd name="connsiteX7" fmla="*/ 3103200 w 6206400"/>
              <a:gd name="connsiteY7" fmla="*/ 0 h 458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6400" h="4587625">
                <a:moveTo>
                  <a:pt x="3103200" y="0"/>
                </a:moveTo>
                <a:cubicBezTo>
                  <a:pt x="4817050" y="0"/>
                  <a:pt x="6206400" y="1389350"/>
                  <a:pt x="6206400" y="3103200"/>
                </a:cubicBezTo>
                <a:cubicBezTo>
                  <a:pt x="6206400" y="3638778"/>
                  <a:pt x="6070721" y="4142667"/>
                  <a:pt x="5831861" y="4582370"/>
                </a:cubicBezTo>
                <a:lnTo>
                  <a:pt x="5828668" y="4587625"/>
                </a:lnTo>
                <a:lnTo>
                  <a:pt x="377733" y="4587625"/>
                </a:lnTo>
                <a:lnTo>
                  <a:pt x="374540" y="4582370"/>
                </a:lnTo>
                <a:cubicBezTo>
                  <a:pt x="135679" y="4142667"/>
                  <a:pt x="0" y="3638778"/>
                  <a:pt x="0" y="3103200"/>
                </a:cubicBezTo>
                <a:cubicBezTo>
                  <a:pt x="0" y="1389350"/>
                  <a:pt x="1389350" y="0"/>
                  <a:pt x="3103200" y="0"/>
                </a:cubicBezTo>
                <a:close/>
              </a:path>
            </a:pathLst>
          </a:custGeom>
          <a:solidFill>
            <a:schemeClr val="bg2"/>
          </a:solidFill>
        </p:spPr>
        <p:txBody>
          <a:bodyPr wrap="square" anchor="ctr">
            <a:noAutofit/>
          </a:bodyPr>
          <a:lstStyle>
            <a:lvl1pPr marL="0" indent="0" algn="ctr">
              <a:buNone/>
              <a:defRPr sz="2400"/>
            </a:lvl1pPr>
          </a:lstStyle>
          <a:p>
            <a:r>
              <a:rPr lang="en-US" noProof="0"/>
              <a:t>Click icon to add picture</a:t>
            </a:r>
            <a:endParaRPr lang="en-US" noProof="0" dirty="0"/>
          </a:p>
        </p:txBody>
      </p:sp>
      <p:pic>
        <p:nvPicPr>
          <p:cNvPr id="4" name="Picture 4">
            <a:extLst>
              <a:ext uri="{FF2B5EF4-FFF2-40B4-BE49-F238E27FC236}">
                <a16:creationId xmlns:a16="http://schemas.microsoft.com/office/drawing/2014/main" id="{F4E029F1-1F4B-C0F2-5AF2-E07D10F139B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7853" y="6042290"/>
            <a:ext cx="1098667" cy="507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4955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51991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grpSp>
        <p:nvGrpSpPr>
          <p:cNvPr id="10" name="Group 9">
            <a:extLst>
              <a:ext uri="{FF2B5EF4-FFF2-40B4-BE49-F238E27FC236}">
                <a16:creationId xmlns:a16="http://schemas.microsoft.com/office/drawing/2014/main" id="{42E17FB3-B5C4-4B3A-A57B-C6493A9D0C66}"/>
              </a:ext>
            </a:extLst>
          </p:cNvPr>
          <p:cNvGrpSpPr/>
          <p:nvPr userDrawn="1"/>
        </p:nvGrpSpPr>
        <p:grpSpPr>
          <a:xfrm rot="8650774">
            <a:off x="5037655" y="4336093"/>
            <a:ext cx="1905000" cy="2354263"/>
            <a:chOff x="11114088" y="2241550"/>
            <a:chExt cx="1905000" cy="2354263"/>
          </a:xfrm>
          <a:solidFill>
            <a:schemeClr val="bg2"/>
          </a:solidFill>
        </p:grpSpPr>
        <p:sp>
          <p:nvSpPr>
            <p:cNvPr id="11" name="Freeform 5">
              <a:extLst>
                <a:ext uri="{FF2B5EF4-FFF2-40B4-BE49-F238E27FC236}">
                  <a16:creationId xmlns:a16="http://schemas.microsoft.com/office/drawing/2014/main" id="{DCA6C454-F761-4265-BB5E-DFD947CC3592}"/>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2" name="Freeform 6">
              <a:extLst>
                <a:ext uri="{FF2B5EF4-FFF2-40B4-BE49-F238E27FC236}">
                  <a16:creationId xmlns:a16="http://schemas.microsoft.com/office/drawing/2014/main" id="{6B853B2F-9E1C-4AC4-9344-8610498D5B5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7">
              <a:extLst>
                <a:ext uri="{FF2B5EF4-FFF2-40B4-BE49-F238E27FC236}">
                  <a16:creationId xmlns:a16="http://schemas.microsoft.com/office/drawing/2014/main" id="{B7FCC84B-2235-4948-8277-8363DFC691A4}"/>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3" name="Picture Placeholder 22">
            <a:extLst>
              <a:ext uri="{FF2B5EF4-FFF2-40B4-BE49-F238E27FC236}">
                <a16:creationId xmlns:a16="http://schemas.microsoft.com/office/drawing/2014/main" id="{26619E66-5354-4D60-8529-27917AC037C0}"/>
              </a:ext>
            </a:extLst>
          </p:cNvPr>
          <p:cNvSpPr>
            <a:spLocks noGrp="1"/>
          </p:cNvSpPr>
          <p:nvPr>
            <p:ph type="pic" sz="quarter" idx="13"/>
          </p:nvPr>
        </p:nvSpPr>
        <p:spPr>
          <a:xfrm>
            <a:off x="5884648" y="0"/>
            <a:ext cx="6307353"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wrap="square" anchor="ctr">
            <a:noAutofit/>
          </a:bodyPr>
          <a:lstStyle>
            <a:lvl1pPr marL="0" indent="0" algn="ctr">
              <a:buNone/>
              <a:defRPr/>
            </a:lvl1pPr>
          </a:lstStyle>
          <a:p>
            <a:r>
              <a:rPr lang="en-US" noProof="0"/>
              <a:t>Click icon to add picture</a:t>
            </a:r>
            <a:endParaRPr lang="en-US" noProof="0" dirty="0"/>
          </a:p>
        </p:txBody>
      </p:sp>
      <p:sp>
        <p:nvSpPr>
          <p:cNvPr id="14" name="Title 1">
            <a:extLst>
              <a:ext uri="{FF2B5EF4-FFF2-40B4-BE49-F238E27FC236}">
                <a16:creationId xmlns:a16="http://schemas.microsoft.com/office/drawing/2014/main" id="{2E646B4F-6CCB-724C-9D5E-6D5770023939}"/>
              </a:ext>
            </a:extLst>
          </p:cNvPr>
          <p:cNvSpPr>
            <a:spLocks noGrp="1"/>
          </p:cNvSpPr>
          <p:nvPr>
            <p:ph type="title"/>
          </p:nvPr>
        </p:nvSpPr>
        <p:spPr>
          <a:xfrm>
            <a:off x="515938" y="499595"/>
            <a:ext cx="4937211" cy="1325563"/>
          </a:xfrm>
        </p:spPr>
        <p:txBody>
          <a:bodyPr lIns="0" tIns="0" rIns="0" bIns="0">
            <a:noAutofit/>
          </a:bodyPr>
          <a:lstStyle>
            <a:lvl1pPr>
              <a:defRPr sz="3200" b="1" cap="all" baseline="0">
                <a:solidFill>
                  <a:schemeClr val="accent1"/>
                </a:solidFill>
              </a:defRPr>
            </a:lvl1pPr>
          </a:lstStyle>
          <a:p>
            <a:r>
              <a:rPr lang="en-US" noProof="0" dirty="0"/>
              <a:t>Click to edit Master title style</a:t>
            </a:r>
          </a:p>
        </p:txBody>
      </p:sp>
      <p:pic>
        <p:nvPicPr>
          <p:cNvPr id="4" name="Picture 4" descr="Home - elearning for healthcare">
            <a:extLst>
              <a:ext uri="{FF2B5EF4-FFF2-40B4-BE49-F238E27FC236}">
                <a16:creationId xmlns:a16="http://schemas.microsoft.com/office/drawing/2014/main" id="{FFB33D61-A9BF-104F-0C9C-279673D74F0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276" y="6246147"/>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6208438"/>
      </p:ext>
    </p:extLst>
  </p:cSld>
  <p:clrMapOvr>
    <a:masterClrMapping/>
  </p:clrMapOvr>
  <p:extLst>
    <p:ext uri="{DCECCB84-F9BA-43D5-87BE-67443E8EF086}">
      <p15:sldGuideLst xmlns:p15="http://schemas.microsoft.com/office/powerpoint/2012/main">
        <p15:guide id="1" orient="horz" pos="4065" userDrawn="1">
          <p15:clr>
            <a:srgbClr val="FBAE40"/>
          </p15:clr>
        </p15:guide>
        <p15:guide id="2" orient="horz" pos="420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with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51991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3" name="Picture Placeholder 22">
            <a:extLst>
              <a:ext uri="{FF2B5EF4-FFF2-40B4-BE49-F238E27FC236}">
                <a16:creationId xmlns:a16="http://schemas.microsoft.com/office/drawing/2014/main" id="{26619E66-5354-4D60-8529-27917AC037C0}"/>
              </a:ext>
            </a:extLst>
          </p:cNvPr>
          <p:cNvSpPr>
            <a:spLocks noGrp="1"/>
          </p:cNvSpPr>
          <p:nvPr>
            <p:ph type="pic" sz="quarter" idx="13"/>
          </p:nvPr>
        </p:nvSpPr>
        <p:spPr>
          <a:xfrm>
            <a:off x="6778903" y="0"/>
            <a:ext cx="5413097" cy="496083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wrap="square" anchor="ctr">
            <a:noAutofit/>
          </a:bodyPr>
          <a:lstStyle>
            <a:lvl1pPr marL="0" indent="0" algn="ctr">
              <a:buNone/>
              <a:defRPr/>
            </a:lvl1pPr>
          </a:lstStyle>
          <a:p>
            <a:r>
              <a:rPr lang="en-US" noProof="0"/>
              <a:t>Click icon to add picture</a:t>
            </a:r>
            <a:endParaRPr lang="en-US" noProof="0" dirty="0"/>
          </a:p>
        </p:txBody>
      </p:sp>
      <p:sp>
        <p:nvSpPr>
          <p:cNvPr id="14" name="Title 1">
            <a:extLst>
              <a:ext uri="{FF2B5EF4-FFF2-40B4-BE49-F238E27FC236}">
                <a16:creationId xmlns:a16="http://schemas.microsoft.com/office/drawing/2014/main" id="{2E646B4F-6CCB-724C-9D5E-6D5770023939}"/>
              </a:ext>
            </a:extLst>
          </p:cNvPr>
          <p:cNvSpPr>
            <a:spLocks noGrp="1"/>
          </p:cNvSpPr>
          <p:nvPr>
            <p:ph type="title"/>
          </p:nvPr>
        </p:nvSpPr>
        <p:spPr>
          <a:xfrm>
            <a:off x="515938" y="499595"/>
            <a:ext cx="4937211" cy="1325563"/>
          </a:xfrm>
        </p:spPr>
        <p:txBody>
          <a:bodyPr lIns="0" tIns="0" rIns="0" bIns="0">
            <a:noAutofit/>
          </a:bodyPr>
          <a:lstStyle>
            <a:lvl1pPr>
              <a:defRPr sz="3200" b="1" cap="all" baseline="0">
                <a:solidFill>
                  <a:schemeClr val="accent1"/>
                </a:solidFill>
              </a:defRPr>
            </a:lvl1pPr>
          </a:lstStyle>
          <a:p>
            <a:r>
              <a:rPr lang="en-US" noProof="0" dirty="0"/>
              <a:t>Click to edit Master title style</a:t>
            </a:r>
          </a:p>
        </p:txBody>
      </p:sp>
      <p:grpSp>
        <p:nvGrpSpPr>
          <p:cNvPr id="9" name="Group 8">
            <a:extLst>
              <a:ext uri="{FF2B5EF4-FFF2-40B4-BE49-F238E27FC236}">
                <a16:creationId xmlns:a16="http://schemas.microsoft.com/office/drawing/2014/main" id="{4EE57D22-8B89-030E-D1CC-56C15F654536}"/>
              </a:ext>
            </a:extLst>
          </p:cNvPr>
          <p:cNvGrpSpPr/>
          <p:nvPr userDrawn="1"/>
        </p:nvGrpSpPr>
        <p:grpSpPr>
          <a:xfrm>
            <a:off x="4685748" y="3187264"/>
            <a:ext cx="3124751" cy="3861672"/>
            <a:chOff x="4314162" y="3077007"/>
            <a:chExt cx="3124751" cy="3861672"/>
          </a:xfrm>
          <a:solidFill>
            <a:schemeClr val="bg1">
              <a:lumMod val="95000"/>
              <a:alpha val="30000"/>
            </a:schemeClr>
          </a:solidFill>
        </p:grpSpPr>
        <p:sp>
          <p:nvSpPr>
            <p:cNvPr id="5" name="Freeform 5">
              <a:extLst>
                <a:ext uri="{FF2B5EF4-FFF2-40B4-BE49-F238E27FC236}">
                  <a16:creationId xmlns:a16="http://schemas.microsoft.com/office/drawing/2014/main" id="{C4A58C70-9400-9A51-FE6B-19686C72F58A}"/>
                </a:ext>
              </a:extLst>
            </p:cNvPr>
            <p:cNvSpPr>
              <a:spLocks/>
            </p:cNvSpPr>
            <p:nvPr/>
          </p:nvSpPr>
          <p:spPr bwMode="auto">
            <a:xfrm rot="19082419">
              <a:off x="4314162" y="3077007"/>
              <a:ext cx="3124751" cy="3861672"/>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6" name="Freeform 6">
              <a:extLst>
                <a:ext uri="{FF2B5EF4-FFF2-40B4-BE49-F238E27FC236}">
                  <a16:creationId xmlns:a16="http://schemas.microsoft.com/office/drawing/2014/main" id="{26CF60CE-FAB2-6F40-38EF-3D5862866517}"/>
                </a:ext>
              </a:extLst>
            </p:cNvPr>
            <p:cNvSpPr>
              <a:spLocks/>
            </p:cNvSpPr>
            <p:nvPr/>
          </p:nvSpPr>
          <p:spPr bwMode="auto">
            <a:xfrm rot="19082419">
              <a:off x="4912756" y="3905619"/>
              <a:ext cx="1369683" cy="2744573"/>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8" name="Freeform 7">
              <a:extLst>
                <a:ext uri="{FF2B5EF4-FFF2-40B4-BE49-F238E27FC236}">
                  <a16:creationId xmlns:a16="http://schemas.microsoft.com/office/drawing/2014/main" id="{69F1AA98-E9D4-0CA7-A9E3-94188D47B9FA}"/>
                </a:ext>
              </a:extLst>
            </p:cNvPr>
            <p:cNvSpPr>
              <a:spLocks/>
            </p:cNvSpPr>
            <p:nvPr/>
          </p:nvSpPr>
          <p:spPr bwMode="auto">
            <a:xfrm rot="19082419">
              <a:off x="5413601" y="4636366"/>
              <a:ext cx="502565" cy="1179594"/>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noProof="0" dirty="0"/>
            </a:p>
          </p:txBody>
        </p:sp>
      </p:grpSp>
      <p:pic>
        <p:nvPicPr>
          <p:cNvPr id="2" name="Picture 4" descr="Home - elearning for healthcare">
            <a:extLst>
              <a:ext uri="{FF2B5EF4-FFF2-40B4-BE49-F238E27FC236}">
                <a16:creationId xmlns:a16="http://schemas.microsoft.com/office/drawing/2014/main" id="{517CD70D-85E4-CE97-70D0-946633D28D0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276" y="6246147"/>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814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499595"/>
            <a:ext cx="4937211" cy="1325563"/>
          </a:xfrm>
        </p:spPr>
        <p:txBody>
          <a:bodyPr lIns="0" tIns="0" rIns="0" bIns="0">
            <a:noAutofit/>
          </a:bodyPr>
          <a:lstStyle>
            <a:lvl1pPr>
              <a:defRPr sz="3200" b="1" cap="all" baseline="0">
                <a:solidFill>
                  <a:schemeClr val="accent1"/>
                </a:solidFill>
              </a:defRPr>
            </a:lvl1pPr>
          </a:lstStyle>
          <a:p>
            <a:r>
              <a:rPr lang="en-US" noProof="0" dirty="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51991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Rectangle 13">
            <a:extLst>
              <a:ext uri="{FF2B5EF4-FFF2-40B4-BE49-F238E27FC236}">
                <a16:creationId xmlns:a16="http://schemas.microsoft.com/office/drawing/2014/main" id="{9D415693-E2CB-4DB4-B07C-2F96B0CAB302}"/>
              </a:ext>
            </a:extLst>
          </p:cNvPr>
          <p:cNvSpPr/>
          <p:nvPr userDrawn="1"/>
        </p:nvSpPr>
        <p:spPr>
          <a:xfrm>
            <a:off x="7854462" y="988536"/>
            <a:ext cx="4329129" cy="4880927"/>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id="{14C1BF67-E354-4E04-8F94-BABF2B7D1AFB}"/>
              </a:ext>
            </a:extLst>
          </p:cNvPr>
          <p:cNvSpPr/>
          <p:nvPr userDrawn="1"/>
        </p:nvSpPr>
        <p:spPr>
          <a:xfrm>
            <a:off x="5107816" y="633613"/>
            <a:ext cx="5571908" cy="5571906"/>
          </a:xfrm>
          <a:prstGeom prst="ellipse">
            <a:avLst/>
          </a:prstGeom>
          <a:solidFill>
            <a:schemeClr val="bg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Picture Placeholder 5">
            <a:extLst>
              <a:ext uri="{FF2B5EF4-FFF2-40B4-BE49-F238E27FC236}">
                <a16:creationId xmlns:a16="http://schemas.microsoft.com/office/drawing/2014/main" id="{FF6AC390-6F85-4B64-AE7A-E8E0D8FC89CF}"/>
              </a:ext>
            </a:extLst>
          </p:cNvPr>
          <p:cNvSpPr>
            <a:spLocks noGrp="1"/>
          </p:cNvSpPr>
          <p:nvPr>
            <p:ph type="pic" sz="quarter" idx="13"/>
          </p:nvPr>
        </p:nvSpPr>
        <p:spPr>
          <a:xfrm>
            <a:off x="5455212" y="988536"/>
            <a:ext cx="4884848" cy="4884848"/>
          </a:xfrm>
          <a:prstGeom prst="ellipse">
            <a:avLst/>
          </a:prstGeom>
          <a:solidFill>
            <a:schemeClr val="bg1">
              <a:lumMod val="85000"/>
            </a:schemeClr>
          </a:solidFill>
        </p:spPr>
        <p:txBody>
          <a:bodyPr anchor="ctr"/>
          <a:lstStyle>
            <a:lvl1pPr marL="0" indent="0" algn="ctr">
              <a:buNone/>
              <a:defRPr/>
            </a:lvl1pPr>
          </a:lstStyle>
          <a:p>
            <a:r>
              <a:rPr lang="en-US" noProof="0"/>
              <a:t>Click icon to add picture</a:t>
            </a:r>
            <a:endParaRPr lang="en-US" noProof="0" dirty="0"/>
          </a:p>
        </p:txBody>
      </p:sp>
      <p:sp>
        <p:nvSpPr>
          <p:cNvPr id="6" name="Rectangle 5">
            <a:extLst>
              <a:ext uri="{FF2B5EF4-FFF2-40B4-BE49-F238E27FC236}">
                <a16:creationId xmlns:a16="http://schemas.microsoft.com/office/drawing/2014/main" id="{84EACC30-5DCC-CDBC-D403-C8AFC1DD3DF8}"/>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5" name="Picture 4" descr="Home - elearning for healthcare">
            <a:extLst>
              <a:ext uri="{FF2B5EF4-FFF2-40B4-BE49-F238E27FC236}">
                <a16:creationId xmlns:a16="http://schemas.microsoft.com/office/drawing/2014/main" id="{F2B2269A-3262-0094-37D5-67F92F437B6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276" y="6246147"/>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9986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25463" y="801517"/>
            <a:ext cx="4937211" cy="1325563"/>
          </a:xfrm>
        </p:spPr>
        <p:txBody>
          <a:bodyPr lIns="0" tIns="0" rIns="0" bIns="0">
            <a:noAutofit/>
          </a:bodyPr>
          <a:lstStyle>
            <a:lvl1pPr>
              <a:defRPr sz="3200" b="1" cap="all" baseline="0">
                <a:solidFill>
                  <a:schemeClr val="accent1"/>
                </a:solidFill>
              </a:defRPr>
            </a:lvl1pPr>
          </a:lstStyle>
          <a:p>
            <a:r>
              <a:rPr lang="en-US" noProof="0" dirty="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51991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Rectangle 13">
            <a:extLst>
              <a:ext uri="{FF2B5EF4-FFF2-40B4-BE49-F238E27FC236}">
                <a16:creationId xmlns:a16="http://schemas.microsoft.com/office/drawing/2014/main" id="{9D415693-E2CB-4DB4-B07C-2F96B0CAB302}"/>
              </a:ext>
            </a:extLst>
          </p:cNvPr>
          <p:cNvSpPr/>
          <p:nvPr userDrawn="1"/>
        </p:nvSpPr>
        <p:spPr>
          <a:xfrm>
            <a:off x="8953500" y="988536"/>
            <a:ext cx="3230091" cy="4880927"/>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id="{14C1BF67-E354-4E04-8F94-BABF2B7D1AFB}"/>
              </a:ext>
            </a:extLst>
          </p:cNvPr>
          <p:cNvSpPr/>
          <p:nvPr userDrawn="1"/>
        </p:nvSpPr>
        <p:spPr>
          <a:xfrm>
            <a:off x="6104154" y="633613"/>
            <a:ext cx="5571908" cy="5571906"/>
          </a:xfrm>
          <a:prstGeom prst="ellipse">
            <a:avLst/>
          </a:prstGeom>
          <a:solidFill>
            <a:schemeClr val="bg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Picture Placeholder 5">
            <a:extLst>
              <a:ext uri="{FF2B5EF4-FFF2-40B4-BE49-F238E27FC236}">
                <a16:creationId xmlns:a16="http://schemas.microsoft.com/office/drawing/2014/main" id="{FF6AC390-6F85-4B64-AE7A-E8E0D8FC89CF}"/>
              </a:ext>
            </a:extLst>
          </p:cNvPr>
          <p:cNvSpPr>
            <a:spLocks noGrp="1"/>
          </p:cNvSpPr>
          <p:nvPr>
            <p:ph type="pic" sz="quarter" idx="13"/>
          </p:nvPr>
        </p:nvSpPr>
        <p:spPr>
          <a:xfrm>
            <a:off x="6451550" y="988536"/>
            <a:ext cx="4884848" cy="4884848"/>
          </a:xfrm>
          <a:prstGeom prst="ellipse">
            <a:avLst/>
          </a:prstGeom>
          <a:solidFill>
            <a:schemeClr val="bg1">
              <a:lumMod val="85000"/>
            </a:schemeClr>
          </a:solidFill>
        </p:spPr>
        <p:txBody>
          <a:bodyPr anchor="ctr"/>
          <a:lstStyle>
            <a:lvl1pPr marL="0" indent="0" algn="ctr">
              <a:buNone/>
              <a:defRPr/>
            </a:lvl1pPr>
          </a:lstStyle>
          <a:p>
            <a:r>
              <a:rPr lang="en-US" noProof="0" dirty="0"/>
              <a:t>Click icon to add picture</a:t>
            </a:r>
          </a:p>
        </p:txBody>
      </p:sp>
      <p:sp>
        <p:nvSpPr>
          <p:cNvPr id="6" name="Rectangle 5">
            <a:extLst>
              <a:ext uri="{FF2B5EF4-FFF2-40B4-BE49-F238E27FC236}">
                <a16:creationId xmlns:a16="http://schemas.microsoft.com/office/drawing/2014/main" id="{84EACC30-5DCC-CDBC-D403-C8AFC1DD3DF8}"/>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5" name="Picture 4" descr="Home - elearning for healthcare">
            <a:extLst>
              <a:ext uri="{FF2B5EF4-FFF2-40B4-BE49-F238E27FC236}">
                <a16:creationId xmlns:a16="http://schemas.microsoft.com/office/drawing/2014/main" id="{6D654C22-E25E-E8D7-49A6-1AC3A70EF97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276" y="6246147"/>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2592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0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4F0FB9C-2878-A0DA-9102-5FB5FBA3294F}"/>
              </a:ext>
            </a:extLst>
          </p:cNvPr>
          <p:cNvSpPr/>
          <p:nvPr userDrawn="1"/>
        </p:nvSpPr>
        <p:spPr>
          <a:xfrm>
            <a:off x="8308181" y="1630018"/>
            <a:ext cx="3883819" cy="522798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BFF02DFA-E99D-1A21-E6E8-667718020F4B}"/>
              </a:ext>
            </a:extLst>
          </p:cNvPr>
          <p:cNvSpPr/>
          <p:nvPr userDrawn="1"/>
        </p:nvSpPr>
        <p:spPr>
          <a:xfrm>
            <a:off x="0" y="1630018"/>
            <a:ext cx="3883819" cy="522798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Oval 21">
            <a:extLst>
              <a:ext uri="{FF2B5EF4-FFF2-40B4-BE49-F238E27FC236}">
                <a16:creationId xmlns:a16="http://schemas.microsoft.com/office/drawing/2014/main" id="{E799E3E2-888B-2343-9A63-F84C03265CB5}"/>
              </a:ext>
            </a:extLst>
          </p:cNvPr>
          <p:cNvSpPr>
            <a:spLocks noChangeAspect="1"/>
          </p:cNvSpPr>
          <p:nvPr userDrawn="1"/>
        </p:nvSpPr>
        <p:spPr>
          <a:xfrm>
            <a:off x="9833702" y="1823757"/>
            <a:ext cx="832104" cy="832104"/>
          </a:xfrm>
          <a:prstGeom prst="ellipse">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Picture Placeholder 11">
            <a:extLst>
              <a:ext uri="{FF2B5EF4-FFF2-40B4-BE49-F238E27FC236}">
                <a16:creationId xmlns:a16="http://schemas.microsoft.com/office/drawing/2014/main" id="{8FEDE8EF-5B7A-A741-9A56-D365CAE01B62}"/>
              </a:ext>
            </a:extLst>
          </p:cNvPr>
          <p:cNvSpPr>
            <a:spLocks noGrp="1"/>
          </p:cNvSpPr>
          <p:nvPr>
            <p:ph type="pic" sz="quarter" idx="19" hasCustomPrompt="1"/>
          </p:nvPr>
        </p:nvSpPr>
        <p:spPr>
          <a:xfrm>
            <a:off x="9998318"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dirty="0"/>
              <a:t>icon</a:t>
            </a:r>
          </a:p>
        </p:txBody>
      </p:sp>
      <p:sp>
        <p:nvSpPr>
          <p:cNvPr id="4" name="Oval 3">
            <a:extLst>
              <a:ext uri="{FF2B5EF4-FFF2-40B4-BE49-F238E27FC236}">
                <a16:creationId xmlns:a16="http://schemas.microsoft.com/office/drawing/2014/main" id="{8C1E0992-271E-4948-9461-C7AA54AF8FEA}"/>
              </a:ext>
            </a:extLst>
          </p:cNvPr>
          <p:cNvSpPr>
            <a:spLocks noChangeAspect="1"/>
          </p:cNvSpPr>
          <p:nvPr userDrawn="1"/>
        </p:nvSpPr>
        <p:spPr>
          <a:xfrm>
            <a:off x="1526011" y="1823757"/>
            <a:ext cx="832104" cy="8321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solidFill>
                  <a:schemeClr val="accent1"/>
                </a:solidFill>
              </a:defRPr>
            </a:lvl1pPr>
          </a:lstStyle>
          <a:p>
            <a:r>
              <a:rPr lang="en-US" noProof="0" dirty="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219126" y="3207024"/>
            <a:ext cx="3445566"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6" name="Picture Placeholder 5">
            <a:extLst>
              <a:ext uri="{FF2B5EF4-FFF2-40B4-BE49-F238E27FC236}">
                <a16:creationId xmlns:a16="http://schemas.microsoft.com/office/drawing/2014/main" id="{35B71D50-AA4B-4E0C-8F6A-0F64F2C8A8C7}"/>
              </a:ext>
            </a:extLst>
          </p:cNvPr>
          <p:cNvSpPr>
            <a:spLocks noGrp="1"/>
          </p:cNvSpPr>
          <p:nvPr>
            <p:ph type="pic" sz="quarter" idx="13"/>
          </p:nvPr>
        </p:nvSpPr>
        <p:spPr>
          <a:xfrm>
            <a:off x="3883819" y="1630018"/>
            <a:ext cx="4424362" cy="5227982"/>
          </a:xfrm>
          <a:solidFill>
            <a:schemeClr val="bg2">
              <a:lumMod val="90000"/>
            </a:schemeClr>
          </a:solidFill>
        </p:spPr>
        <p:txBody>
          <a:bodyPr anchor="ctr"/>
          <a:lstStyle>
            <a:lvl1pPr marL="0" indent="0" algn="ctr">
              <a:buNone/>
              <a:defRPr/>
            </a:lvl1pPr>
          </a:lstStyle>
          <a:p>
            <a:r>
              <a:rPr lang="en-US" noProof="0" dirty="0"/>
              <a:t>Click icon to add picture</a:t>
            </a:r>
          </a:p>
        </p:txBody>
      </p:sp>
      <p:sp>
        <p:nvSpPr>
          <p:cNvPr id="17" name="Content Placeholder 2">
            <a:extLst>
              <a:ext uri="{FF2B5EF4-FFF2-40B4-BE49-F238E27FC236}">
                <a16:creationId xmlns:a16="http://schemas.microsoft.com/office/drawing/2014/main" id="{147C9C38-5B17-467D-B581-EF28ECB11E80}"/>
              </a:ext>
            </a:extLst>
          </p:cNvPr>
          <p:cNvSpPr>
            <a:spLocks noGrp="1"/>
          </p:cNvSpPr>
          <p:nvPr>
            <p:ph idx="14" hasCustomPrompt="1"/>
          </p:nvPr>
        </p:nvSpPr>
        <p:spPr>
          <a:xfrm>
            <a:off x="8527490" y="3207024"/>
            <a:ext cx="3445200"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219126"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1" name="Content Placeholder 2">
            <a:extLst>
              <a:ext uri="{FF2B5EF4-FFF2-40B4-BE49-F238E27FC236}">
                <a16:creationId xmlns:a16="http://schemas.microsoft.com/office/drawing/2014/main" id="{F694448B-800C-40EF-8F61-18C018E8374C}"/>
              </a:ext>
            </a:extLst>
          </p:cNvPr>
          <p:cNvSpPr>
            <a:spLocks noGrp="1"/>
          </p:cNvSpPr>
          <p:nvPr>
            <p:ph idx="16" hasCustomPrompt="1"/>
          </p:nvPr>
        </p:nvSpPr>
        <p:spPr>
          <a:xfrm>
            <a:off x="8527124"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2" name="Picture Placeholder 11">
            <a:extLst>
              <a:ext uri="{FF2B5EF4-FFF2-40B4-BE49-F238E27FC236}">
                <a16:creationId xmlns:a16="http://schemas.microsoft.com/office/drawing/2014/main" id="{483B974E-5202-4EAD-9D55-4129C84BAE87}"/>
              </a:ext>
            </a:extLst>
          </p:cNvPr>
          <p:cNvSpPr>
            <a:spLocks noGrp="1"/>
          </p:cNvSpPr>
          <p:nvPr>
            <p:ph type="pic" sz="quarter" idx="17" hasCustomPrompt="1"/>
          </p:nvPr>
        </p:nvSpPr>
        <p:spPr>
          <a:xfrm>
            <a:off x="1690627"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dirty="0"/>
              <a:t>icon</a:t>
            </a:r>
          </a:p>
        </p:txBody>
      </p:sp>
      <p:sp>
        <p:nvSpPr>
          <p:cNvPr id="11" name="Rectangle 10">
            <a:extLst>
              <a:ext uri="{FF2B5EF4-FFF2-40B4-BE49-F238E27FC236}">
                <a16:creationId xmlns:a16="http://schemas.microsoft.com/office/drawing/2014/main" id="{EFFD6AFF-07FF-E188-FB2D-ED27E3EA0DA7}"/>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5" name="Picture 4">
            <a:extLst>
              <a:ext uri="{FF2B5EF4-FFF2-40B4-BE49-F238E27FC236}">
                <a16:creationId xmlns:a16="http://schemas.microsoft.com/office/drawing/2014/main" id="{B3C17BB0-D2F1-DE01-99DF-77CF0574C20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9126" y="6191775"/>
            <a:ext cx="942924" cy="435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1033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4D7FA-B85E-4477-8C62-94955B340F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1F1226BB-3E56-4E7F-8172-7EC03C9F0B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D95D08EF-72FB-4F19-9916-65815A9CA9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51F27F-98F9-A147-8986-34441C7B752D}" type="datetime1">
              <a:rPr lang="en-US" noProof="0" smtClean="0"/>
              <a:t>5/21/2024</a:t>
            </a:fld>
            <a:endParaRPr lang="en-US" noProof="0" dirty="0"/>
          </a:p>
        </p:txBody>
      </p:sp>
      <p:sp>
        <p:nvSpPr>
          <p:cNvPr id="5" name="Footer Placeholder 4">
            <a:extLst>
              <a:ext uri="{FF2B5EF4-FFF2-40B4-BE49-F238E27FC236}">
                <a16:creationId xmlns:a16="http://schemas.microsoft.com/office/drawing/2014/main" id="{1365084D-BC85-4A55-BD80-93876AD101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dirty="0"/>
          </a:p>
        </p:txBody>
      </p:sp>
      <p:sp>
        <p:nvSpPr>
          <p:cNvPr id="6" name="Slide Number Placeholder 5">
            <a:extLst>
              <a:ext uri="{FF2B5EF4-FFF2-40B4-BE49-F238E27FC236}">
                <a16:creationId xmlns:a16="http://schemas.microsoft.com/office/drawing/2014/main" id="{45FDEF23-A140-4DD6-A0D0-A86BD4DF34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71654-96A5-4280-94F3-931C61A9F92C}" type="slidenum">
              <a:rPr lang="en-US" noProof="0" smtClean="0"/>
              <a:t>‹#›</a:t>
            </a:fld>
            <a:endParaRPr lang="en-US" noProof="0" dirty="0"/>
          </a:p>
        </p:txBody>
      </p:sp>
    </p:spTree>
    <p:extLst>
      <p:ext uri="{BB962C8B-B14F-4D97-AF65-F5344CB8AC3E}">
        <p14:creationId xmlns:p14="http://schemas.microsoft.com/office/powerpoint/2010/main" val="234708230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74" r:id="rId3"/>
    <p:sldLayoutId id="2147483651" r:id="rId4"/>
    <p:sldLayoutId id="2147483650" r:id="rId5"/>
    <p:sldLayoutId id="2147483678" r:id="rId6"/>
    <p:sldLayoutId id="2147483661" r:id="rId7"/>
    <p:sldLayoutId id="2147483675" r:id="rId8"/>
    <p:sldLayoutId id="2147483662" r:id="rId9"/>
    <p:sldLayoutId id="2147483677" r:id="rId10"/>
    <p:sldLayoutId id="2147483663" r:id="rId11"/>
    <p:sldLayoutId id="2147483654" r:id="rId12"/>
    <p:sldLayoutId id="2147483676"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25" userDrawn="1">
          <p15:clr>
            <a:srgbClr val="F26B43"/>
          </p15:clr>
        </p15:guide>
        <p15:guide id="4" pos="734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9C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B08B8-3DB3-4637-AE23-B8DB96D9FCEC}"/>
              </a:ext>
            </a:extLst>
          </p:cNvPr>
          <p:cNvSpPr>
            <a:spLocks noGrp="1"/>
          </p:cNvSpPr>
          <p:nvPr>
            <p:ph type="ctrTitle"/>
          </p:nvPr>
        </p:nvSpPr>
        <p:spPr>
          <a:xfrm>
            <a:off x="6343650" y="2434336"/>
            <a:ext cx="5137538" cy="1608599"/>
          </a:xfrm>
        </p:spPr>
        <p:txBody>
          <a:bodyPr/>
          <a:lstStyle/>
          <a:p>
            <a:r>
              <a:rPr lang="en-US" sz="4000" b="0" i="0" strike="noStrike" dirty="0">
                <a:effectLst/>
              </a:rPr>
              <a:t>Equality, Diversity and Human Rights</a:t>
            </a:r>
            <a:endParaRPr lang="en-US" sz="4000" b="0" dirty="0"/>
          </a:p>
        </p:txBody>
      </p:sp>
      <p:sp>
        <p:nvSpPr>
          <p:cNvPr id="3" name="Subtitle 2">
            <a:extLst>
              <a:ext uri="{FF2B5EF4-FFF2-40B4-BE49-F238E27FC236}">
                <a16:creationId xmlns:a16="http://schemas.microsoft.com/office/drawing/2014/main" id="{2198AA37-E298-4CD8-9F0F-2123ACFD9653}"/>
              </a:ext>
            </a:extLst>
          </p:cNvPr>
          <p:cNvSpPr>
            <a:spLocks noGrp="1"/>
          </p:cNvSpPr>
          <p:nvPr>
            <p:ph type="subTitle" idx="1"/>
          </p:nvPr>
        </p:nvSpPr>
        <p:spPr>
          <a:xfrm>
            <a:off x="6337688" y="4205349"/>
            <a:ext cx="5143500" cy="503167"/>
          </a:xfrm>
        </p:spPr>
        <p:txBody>
          <a:bodyPr/>
          <a:lstStyle/>
          <a:p>
            <a:r>
              <a:rPr lang="en-US" sz="2000" kern="1600" spc="300" dirty="0"/>
              <a:t>volunteer induction</a:t>
            </a:r>
          </a:p>
        </p:txBody>
      </p:sp>
      <p:pic>
        <p:nvPicPr>
          <p:cNvPr id="8" name="Picture Placeholder 7" descr="A picture containing person, finger, nail, thumb&#10;&#10;Description automatically generated">
            <a:extLst>
              <a:ext uri="{FF2B5EF4-FFF2-40B4-BE49-F238E27FC236}">
                <a16:creationId xmlns:a16="http://schemas.microsoft.com/office/drawing/2014/main" id="{AD43F70E-B4A7-189F-91A7-EFBA9ECFFAC2}"/>
              </a:ext>
            </a:extLst>
          </p:cNvPr>
          <p:cNvPicPr>
            <a:picLocks noGrp="1" noChangeAspect="1"/>
          </p:cNvPicPr>
          <p:nvPr>
            <p:ph type="pic" sz="quarter" idx="10"/>
          </p:nvPr>
        </p:nvPicPr>
        <p:blipFill>
          <a:blip r:embed="rId3"/>
          <a:srcRect l="14054" r="14054"/>
          <a:stretch>
            <a:fillRect/>
          </a:stretch>
        </p:blipFill>
        <p:spPr/>
      </p:pic>
    </p:spTree>
    <p:extLst>
      <p:ext uri="{BB962C8B-B14F-4D97-AF65-F5344CB8AC3E}">
        <p14:creationId xmlns:p14="http://schemas.microsoft.com/office/powerpoint/2010/main" val="3167172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6AB41277-840E-D9CF-C124-6AF1B78EE8BD}"/>
              </a:ext>
            </a:extLst>
          </p:cNvPr>
          <p:cNvSpPr>
            <a:spLocks noGrp="1"/>
          </p:cNvSpPr>
          <p:nvPr>
            <p:ph type="sldNum" sz="quarter" idx="12"/>
          </p:nvPr>
        </p:nvSpPr>
        <p:spPr>
          <a:xfrm>
            <a:off x="11363696" y="6455739"/>
            <a:ext cx="294460" cy="187367"/>
          </a:xfrm>
        </p:spPr>
        <p:txBody>
          <a:bodyPr/>
          <a:lstStyle/>
          <a:p>
            <a:pPr>
              <a:spcAft>
                <a:spcPts val="600"/>
              </a:spcAft>
            </a:pPr>
            <a:fld id="{9EC71654-96A5-4280-94F3-931C61A9F92C}" type="slidenum">
              <a:rPr lang="en-US" noProof="0" smtClean="0"/>
              <a:pPr>
                <a:spcAft>
                  <a:spcPts val="600"/>
                </a:spcAft>
              </a:pPr>
              <a:t>10</a:t>
            </a:fld>
            <a:endParaRPr lang="en-US" noProof="0"/>
          </a:p>
        </p:txBody>
      </p:sp>
      <p:pic>
        <p:nvPicPr>
          <p:cNvPr id="3" name="Picture Placeholder 2" descr="A picture containing playground, screenshot, stadium, grass&#10;&#10;Description automatically generated">
            <a:extLst>
              <a:ext uri="{FF2B5EF4-FFF2-40B4-BE49-F238E27FC236}">
                <a16:creationId xmlns:a16="http://schemas.microsoft.com/office/drawing/2014/main" id="{3834312C-A3BE-4FB9-62E1-18DE4896B568}"/>
              </a:ext>
            </a:extLst>
          </p:cNvPr>
          <p:cNvPicPr>
            <a:picLocks noGrp="1" noChangeAspect="1"/>
          </p:cNvPicPr>
          <p:nvPr>
            <p:ph idx="1"/>
          </p:nvPr>
        </p:nvPicPr>
        <p:blipFill rotWithShape="1">
          <a:blip r:embed="rId3"/>
          <a:srcRect t="1218" r="1" b="18081"/>
          <a:stretch/>
        </p:blipFill>
        <p:spPr>
          <a:xfrm>
            <a:off x="1097829" y="1260476"/>
            <a:ext cx="4139189" cy="1661860"/>
          </a:xfrm>
          <a:noFill/>
        </p:spPr>
      </p:pic>
      <p:sp>
        <p:nvSpPr>
          <p:cNvPr id="19" name="Title 3">
            <a:extLst>
              <a:ext uri="{FF2B5EF4-FFF2-40B4-BE49-F238E27FC236}">
                <a16:creationId xmlns:a16="http://schemas.microsoft.com/office/drawing/2014/main" id="{977F8A15-4BE5-9666-CF0A-98B7BE78B7E3}"/>
              </a:ext>
            </a:extLst>
          </p:cNvPr>
          <p:cNvSpPr>
            <a:spLocks noGrp="1"/>
          </p:cNvSpPr>
          <p:nvPr>
            <p:ph type="title"/>
          </p:nvPr>
        </p:nvSpPr>
        <p:spPr>
          <a:xfrm>
            <a:off x="515939" y="351300"/>
            <a:ext cx="11150600" cy="628289"/>
          </a:xfrm>
        </p:spPr>
        <p:txBody>
          <a:bodyPr/>
          <a:lstStyle/>
          <a:p>
            <a:r>
              <a:rPr lang="en-US" sz="3200" i="0" u="none" strike="noStrike" dirty="0">
                <a:solidFill>
                  <a:srgbClr val="2C567A"/>
                </a:solidFill>
                <a:effectLst/>
                <a:cs typeface="Arial" panose="020B0604020202020204" pitchFamily="34" charset="0"/>
              </a:rPr>
              <a:t>Equality and Diversity</a:t>
            </a:r>
            <a:endParaRPr lang="en-US" dirty="0">
              <a:solidFill>
                <a:srgbClr val="2C567A"/>
              </a:solidFill>
            </a:endParaRPr>
          </a:p>
        </p:txBody>
      </p:sp>
      <p:sp>
        <p:nvSpPr>
          <p:cNvPr id="7" name="TextBox 6">
            <a:extLst>
              <a:ext uri="{FF2B5EF4-FFF2-40B4-BE49-F238E27FC236}">
                <a16:creationId xmlns:a16="http://schemas.microsoft.com/office/drawing/2014/main" id="{36C01974-673E-7872-ED31-716DA0AD66FE}"/>
              </a:ext>
            </a:extLst>
          </p:cNvPr>
          <p:cNvSpPr txBox="1"/>
          <p:nvPr/>
        </p:nvSpPr>
        <p:spPr>
          <a:xfrm>
            <a:off x="6238468" y="979589"/>
            <a:ext cx="5272458" cy="2246769"/>
          </a:xfrm>
          <a:prstGeom prst="rect">
            <a:avLst/>
          </a:prstGeom>
          <a:solidFill>
            <a:schemeClr val="bg1"/>
          </a:solidFill>
        </p:spPr>
        <p:txBody>
          <a:bodyPr wrap="square">
            <a:spAutoFit/>
          </a:bodyPr>
          <a:lstStyle/>
          <a:p>
            <a:r>
              <a:rPr lang="en-US" sz="1400" b="0" i="0" dirty="0">
                <a:effectLst/>
              </a:rPr>
              <a:t>While equity and equality are related, there are important distinctions between them. </a:t>
            </a:r>
            <a:r>
              <a:rPr lang="en-US" sz="1400" b="1" i="0" dirty="0">
                <a:effectLst/>
              </a:rPr>
              <a:t>Equity</a:t>
            </a:r>
            <a:r>
              <a:rPr lang="en-US" sz="1400" b="0" i="0" dirty="0">
                <a:effectLst/>
              </a:rPr>
              <a:t> involves trying to understand and give people what they need to enjoy full, healthy lives tailored to the individual. </a:t>
            </a:r>
          </a:p>
          <a:p>
            <a:endParaRPr lang="en-US" sz="1400" dirty="0"/>
          </a:p>
          <a:p>
            <a:r>
              <a:rPr lang="en-US" sz="1400" b="0" i="0" dirty="0">
                <a:effectLst/>
              </a:rPr>
              <a:t>By contrast, </a:t>
            </a:r>
            <a:r>
              <a:rPr lang="en-US" sz="1400" b="1" i="0" dirty="0">
                <a:effectLst/>
              </a:rPr>
              <a:t>equality</a:t>
            </a:r>
            <a:r>
              <a:rPr lang="en-US" sz="1400" b="0" i="0" dirty="0">
                <a:effectLst/>
              </a:rPr>
              <a:t> delivers the same quality of care in order for people to enjoy full, healthy lives. Like equity, equality aims to promote fairness and justice, but it can only work if everyone starts from the same place and needs the same care</a:t>
            </a:r>
            <a:endParaRPr lang="en-GB" sz="1400" dirty="0"/>
          </a:p>
        </p:txBody>
      </p:sp>
      <p:sp>
        <p:nvSpPr>
          <p:cNvPr id="8" name="TextBox 7">
            <a:extLst>
              <a:ext uri="{FF2B5EF4-FFF2-40B4-BE49-F238E27FC236}">
                <a16:creationId xmlns:a16="http://schemas.microsoft.com/office/drawing/2014/main" id="{B076DA87-3329-E689-4F4E-CE8DD906A165}"/>
              </a:ext>
            </a:extLst>
          </p:cNvPr>
          <p:cNvSpPr txBox="1"/>
          <p:nvPr/>
        </p:nvSpPr>
        <p:spPr>
          <a:xfrm>
            <a:off x="515938" y="3361083"/>
            <a:ext cx="7010277" cy="3046988"/>
          </a:xfrm>
          <a:prstGeom prst="rect">
            <a:avLst/>
          </a:prstGeom>
          <a:noFill/>
        </p:spPr>
        <p:txBody>
          <a:bodyPr wrap="square" rtlCol="0">
            <a:spAutoFit/>
          </a:bodyPr>
          <a:lstStyle/>
          <a:p>
            <a:pPr fontAlgn="base">
              <a:lnSpc>
                <a:spcPts val="2430"/>
              </a:lnSpc>
              <a:spcAft>
                <a:spcPts val="750"/>
              </a:spcAft>
            </a:pPr>
            <a:r>
              <a:rPr lang="en-GB" sz="1200" b="1" dirty="0">
                <a:effectLst/>
                <a:ea typeface="Times New Roman" panose="02020603050405020304" pitchFamily="18" charset="0"/>
                <a:cs typeface="Arial" panose="020B0604020202020204" pitchFamily="34" charset="0"/>
              </a:rPr>
              <a:t>Equality versus Equity </a:t>
            </a:r>
            <a:r>
              <a:rPr lang="en-GB" sz="1200" dirty="0">
                <a:effectLst/>
                <a:ea typeface="Times New Roman" panose="02020603050405020304" pitchFamily="18" charset="0"/>
                <a:cs typeface="Arial" panose="020B0604020202020204" pitchFamily="34" charset="0"/>
              </a:rPr>
              <a:t>- Equality and diversity are not about treating people the same. If we do this, inequalities remain.</a:t>
            </a:r>
            <a:endParaRPr lang="en-GB" sz="1200" dirty="0">
              <a:effectLst/>
              <a:ea typeface="Calibri" panose="020F0502020204030204" pitchFamily="34" charset="0"/>
              <a:cs typeface="Arial" panose="020B0604020202020204" pitchFamily="34" charset="0"/>
            </a:endParaRPr>
          </a:p>
          <a:p>
            <a:pPr fontAlgn="base">
              <a:lnSpc>
                <a:spcPts val="2430"/>
              </a:lnSpc>
              <a:spcAft>
                <a:spcPts val="750"/>
              </a:spcAft>
            </a:pPr>
            <a:r>
              <a:rPr lang="en-GB" sz="1200" b="1" dirty="0">
                <a:effectLst/>
                <a:ea typeface="Times New Roman" panose="02020603050405020304" pitchFamily="18" charset="0"/>
                <a:cs typeface="Arial" panose="020B0604020202020204" pitchFamily="34" charset="0"/>
              </a:rPr>
              <a:t>Equality versus Equity- </a:t>
            </a:r>
            <a:r>
              <a:rPr lang="en-GB" sz="1200" dirty="0">
                <a:effectLst/>
                <a:ea typeface="Times New Roman" panose="02020603050405020304" pitchFamily="18" charset="0"/>
                <a:cs typeface="Arial" panose="020B0604020202020204" pitchFamily="34" charset="0"/>
              </a:rPr>
              <a:t>Making individual adjustments for individual people makes things fairer and more equal for those people</a:t>
            </a:r>
            <a:endParaRPr lang="en-GB" sz="1200" dirty="0">
              <a:effectLst/>
              <a:ea typeface="Calibri" panose="020F0502020204030204" pitchFamily="34" charset="0"/>
              <a:cs typeface="Arial" panose="020B0604020202020204" pitchFamily="34" charset="0"/>
            </a:endParaRPr>
          </a:p>
          <a:p>
            <a:pPr fontAlgn="base">
              <a:lnSpc>
                <a:spcPts val="2430"/>
              </a:lnSpc>
              <a:spcAft>
                <a:spcPts val="750"/>
              </a:spcAft>
            </a:pPr>
            <a:r>
              <a:rPr lang="en-GB" sz="1200" b="1" dirty="0">
                <a:effectLst/>
                <a:ea typeface="Times New Roman" panose="02020603050405020304" pitchFamily="18" charset="0"/>
                <a:cs typeface="Arial" panose="020B0604020202020204" pitchFamily="34" charset="0"/>
              </a:rPr>
              <a:t>Equality versus Equity </a:t>
            </a:r>
            <a:r>
              <a:rPr lang="en-GB" sz="1200" dirty="0">
                <a:effectLst/>
                <a:ea typeface="Times New Roman" panose="02020603050405020304" pitchFamily="18" charset="0"/>
                <a:cs typeface="Arial" panose="020B0604020202020204" pitchFamily="34" charset="0"/>
              </a:rPr>
              <a:t>- Removing barriers, or the causes of inequality, is the most effective way to make services and society fairer for everyone now and in the future. Some inequalities have multiple causes so this can take time and effort but in the long run it’s what we should be aiming for.</a:t>
            </a:r>
            <a:endParaRPr lang="en-GB" sz="1200" dirty="0">
              <a:effectLst/>
              <a:ea typeface="Calibri" panose="020F0502020204030204" pitchFamily="34" charset="0"/>
              <a:cs typeface="Arial" panose="020B0604020202020204" pitchFamily="34" charset="0"/>
            </a:endParaRPr>
          </a:p>
          <a:p>
            <a:endParaRPr lang="en-GB" sz="1200" dirty="0"/>
          </a:p>
        </p:txBody>
      </p:sp>
    </p:spTree>
    <p:extLst>
      <p:ext uri="{BB962C8B-B14F-4D97-AF65-F5344CB8AC3E}">
        <p14:creationId xmlns:p14="http://schemas.microsoft.com/office/powerpoint/2010/main" val="703477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930BAB-12D2-92E2-8F4F-36A580EB85EB}"/>
              </a:ext>
            </a:extLst>
          </p:cNvPr>
          <p:cNvSpPr>
            <a:spLocks noGrp="1"/>
          </p:cNvSpPr>
          <p:nvPr>
            <p:ph type="sldNum" sz="quarter" idx="12"/>
          </p:nvPr>
        </p:nvSpPr>
        <p:spPr>
          <a:xfrm>
            <a:off x="11363696" y="6455739"/>
            <a:ext cx="294460" cy="187367"/>
          </a:xfrm>
        </p:spPr>
        <p:txBody>
          <a:bodyPr anchor="ctr">
            <a:normAutofit/>
          </a:bodyPr>
          <a:lstStyle/>
          <a:p>
            <a:pPr>
              <a:spcAft>
                <a:spcPts val="600"/>
              </a:spcAft>
            </a:pPr>
            <a:fld id="{9EC71654-96A5-4280-94F3-931C61A9F92C}" type="slidenum">
              <a:rPr lang="en-US" noProof="0" smtClean="0"/>
              <a:pPr>
                <a:spcAft>
                  <a:spcPts val="600"/>
                </a:spcAft>
              </a:pPr>
              <a:t>11</a:t>
            </a:fld>
            <a:endParaRPr lang="en-US" noProof="0"/>
          </a:p>
        </p:txBody>
      </p:sp>
      <p:pic>
        <p:nvPicPr>
          <p:cNvPr id="8" name="Picture Placeholder 7" descr="A picture containing person, finger, nail, thumb&#10;&#10;Description automatically generated">
            <a:extLst>
              <a:ext uri="{FF2B5EF4-FFF2-40B4-BE49-F238E27FC236}">
                <a16:creationId xmlns:a16="http://schemas.microsoft.com/office/drawing/2014/main" id="{84A86C46-9016-A8B8-5280-7F8610A9B3B5}"/>
              </a:ext>
            </a:extLst>
          </p:cNvPr>
          <p:cNvPicPr>
            <a:picLocks noGrp="1" noChangeAspect="1"/>
          </p:cNvPicPr>
          <p:nvPr>
            <p:ph type="pic" sz="quarter" idx="13"/>
          </p:nvPr>
        </p:nvPicPr>
        <p:blipFill>
          <a:blip r:embed="rId3"/>
          <a:srcRect l="10776" r="10776"/>
          <a:stretch>
            <a:fillRect/>
          </a:stretch>
        </p:blipFill>
        <p:spPr>
          <a:xfrm>
            <a:off x="5884863" y="0"/>
            <a:ext cx="6307137" cy="5780088"/>
          </a:xfrm>
        </p:spPr>
      </p:pic>
      <p:sp>
        <p:nvSpPr>
          <p:cNvPr id="13" name="Title 4">
            <a:extLst>
              <a:ext uri="{FF2B5EF4-FFF2-40B4-BE49-F238E27FC236}">
                <a16:creationId xmlns:a16="http://schemas.microsoft.com/office/drawing/2014/main" id="{41D69F50-1902-FEBB-8AAE-60DF80B1FBEA}"/>
              </a:ext>
            </a:extLst>
          </p:cNvPr>
          <p:cNvSpPr>
            <a:spLocks noGrp="1"/>
          </p:cNvSpPr>
          <p:nvPr>
            <p:ph type="title"/>
          </p:nvPr>
        </p:nvSpPr>
        <p:spPr>
          <a:xfrm>
            <a:off x="520700" y="851288"/>
            <a:ext cx="5010655" cy="374611"/>
          </a:xfrm>
        </p:spPr>
        <p:txBody>
          <a:bodyPr/>
          <a:lstStyle/>
          <a:p>
            <a:r>
              <a:rPr lang="en-US" i="0" u="none" strike="noStrike" dirty="0">
                <a:solidFill>
                  <a:srgbClr val="2C567A"/>
                </a:solidFill>
                <a:effectLst/>
                <a:cs typeface="Arial" panose="020B0604020202020204" pitchFamily="34" charset="0"/>
              </a:rPr>
              <a:t>Equality Vs EQUITY </a:t>
            </a:r>
            <a:r>
              <a:rPr lang="en-US" sz="3200" i="0" u="none" strike="noStrike" dirty="0">
                <a:solidFill>
                  <a:srgbClr val="FFFFFF"/>
                </a:solidFill>
                <a:effectLst/>
                <a:latin typeface="Arial" panose="020B0604020202020204" pitchFamily="34" charset="0"/>
                <a:cs typeface="Arial" panose="020B0604020202020204" pitchFamily="34" charset="0"/>
              </a:rPr>
              <a:t>Diversity</a:t>
            </a:r>
            <a:endParaRPr lang="en-US" dirty="0"/>
          </a:p>
        </p:txBody>
      </p:sp>
      <p:sp>
        <p:nvSpPr>
          <p:cNvPr id="10" name="Content Placeholder 9">
            <a:extLst>
              <a:ext uri="{FF2B5EF4-FFF2-40B4-BE49-F238E27FC236}">
                <a16:creationId xmlns:a16="http://schemas.microsoft.com/office/drawing/2014/main" id="{E18408C4-359A-B573-7193-2687D26057E3}"/>
              </a:ext>
            </a:extLst>
          </p:cNvPr>
          <p:cNvSpPr txBox="1">
            <a:spLocks noGrp="1"/>
          </p:cNvSpPr>
          <p:nvPr>
            <p:ph idx="1"/>
          </p:nvPr>
        </p:nvSpPr>
        <p:spPr>
          <a:xfrm>
            <a:off x="520700" y="1825625"/>
            <a:ext cx="4913313" cy="3544817"/>
          </a:xfrm>
          <a:prstGeom prst="rect">
            <a:avLst/>
          </a:prstGeom>
          <a:solidFill>
            <a:schemeClr val="bg1"/>
          </a:solidFill>
        </p:spPr>
        <p:txBody>
          <a:bodyPr wrap="square">
            <a:spAutoFit/>
          </a:bodyPr>
          <a:lstStyle/>
          <a:p>
            <a:pPr marL="0" indent="0">
              <a:buNone/>
            </a:pPr>
            <a:r>
              <a:rPr lang="en-US" sz="1400" b="0" i="0" dirty="0">
                <a:effectLst/>
              </a:rPr>
              <a:t>There are a number of actions you can do now to ensure you can help promote equality.</a:t>
            </a:r>
          </a:p>
          <a:p>
            <a:endParaRPr lang="en-US" sz="600" b="0" i="0" dirty="0">
              <a:effectLst/>
            </a:endParaRPr>
          </a:p>
          <a:p>
            <a:endParaRPr lang="en-US" sz="300" b="0" i="0" dirty="0">
              <a:effectLst/>
            </a:endParaRPr>
          </a:p>
          <a:p>
            <a:pPr marL="0" indent="0">
              <a:buNone/>
            </a:pPr>
            <a:r>
              <a:rPr lang="en-US" sz="1400" b="1" i="0" dirty="0">
                <a:effectLst/>
              </a:rPr>
              <a:t>DO YOU KNOW WHAT YOUR ORGANISATION’S VALUES ARE?</a:t>
            </a:r>
          </a:p>
          <a:p>
            <a:pPr marL="0" indent="0">
              <a:buNone/>
            </a:pPr>
            <a:r>
              <a:rPr lang="en-US" sz="1400" b="0" i="0" dirty="0">
                <a:effectLst/>
              </a:rPr>
              <a:t>Equality, diversity and human rights are often at the heart of </a:t>
            </a:r>
            <a:r>
              <a:rPr lang="en-US" sz="1400" b="0" i="0" dirty="0" err="1">
                <a:effectLst/>
              </a:rPr>
              <a:t>organisational</a:t>
            </a:r>
            <a:r>
              <a:rPr lang="en-US" sz="1400" b="0" i="0" dirty="0">
                <a:effectLst/>
              </a:rPr>
              <a:t> values. You will be able to find out more about your </a:t>
            </a:r>
            <a:r>
              <a:rPr lang="en-US" sz="1400" b="0" i="0" dirty="0" err="1">
                <a:effectLst/>
              </a:rPr>
              <a:t>organisation's</a:t>
            </a:r>
            <a:r>
              <a:rPr lang="en-US" sz="1400" b="0" i="0" dirty="0">
                <a:effectLst/>
              </a:rPr>
              <a:t> values in their Equality and Diversity policy. Your volunteer coordinator will be able to help.</a:t>
            </a:r>
          </a:p>
          <a:p>
            <a:endParaRPr lang="en-US" sz="1400" dirty="0"/>
          </a:p>
          <a:p>
            <a:pPr marL="0" indent="0">
              <a:buNone/>
            </a:pPr>
            <a:r>
              <a:rPr lang="en-US" sz="1400" b="1" i="0" dirty="0">
                <a:effectLst/>
              </a:rPr>
              <a:t>DO YOU KNOW HOW TO RAISE A CONCERN?</a:t>
            </a:r>
          </a:p>
          <a:p>
            <a:pPr marL="0" indent="0">
              <a:buNone/>
            </a:pPr>
            <a:r>
              <a:rPr lang="en-US" sz="1400" b="0" i="0" dirty="0">
                <a:effectLst/>
              </a:rPr>
              <a:t>As a volunteer, you can report any concerns in confidence to your volunteer coordinator or manager.</a:t>
            </a:r>
            <a:endParaRPr lang="en-GB" sz="1400" dirty="0"/>
          </a:p>
        </p:txBody>
      </p:sp>
    </p:spTree>
    <p:extLst>
      <p:ext uri="{BB962C8B-B14F-4D97-AF65-F5344CB8AC3E}">
        <p14:creationId xmlns:p14="http://schemas.microsoft.com/office/powerpoint/2010/main" val="3377600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5D612B9-68B9-4C9F-98FE-CEE07DB1F00D}"/>
              </a:ext>
            </a:extLst>
          </p:cNvPr>
          <p:cNvSpPr>
            <a:spLocks noGrp="1"/>
          </p:cNvSpPr>
          <p:nvPr>
            <p:ph type="title"/>
          </p:nvPr>
        </p:nvSpPr>
        <p:spPr>
          <a:xfrm>
            <a:off x="6469777" y="3158641"/>
            <a:ext cx="5722223" cy="921807"/>
          </a:xfrm>
        </p:spPr>
        <p:txBody>
          <a:bodyPr/>
          <a:lstStyle/>
          <a:p>
            <a:r>
              <a:rPr lang="en-US" dirty="0"/>
              <a:t>Thank you!</a:t>
            </a:r>
          </a:p>
        </p:txBody>
      </p:sp>
      <p:pic>
        <p:nvPicPr>
          <p:cNvPr id="12" name="Picture Placeholder 11" descr="A large building with a clock tower and fountain in front&#10;&#10;Description automatically generated with low confidence">
            <a:extLst>
              <a:ext uri="{FF2B5EF4-FFF2-40B4-BE49-F238E27FC236}">
                <a16:creationId xmlns:a16="http://schemas.microsoft.com/office/drawing/2014/main" id="{26221CB6-6427-D66C-D850-9DEB4D883DDA}"/>
              </a:ext>
            </a:extLst>
          </p:cNvPr>
          <p:cNvPicPr>
            <a:picLocks noGrp="1" noChangeAspect="1"/>
          </p:cNvPicPr>
          <p:nvPr>
            <p:ph type="pic" sz="quarter" idx="10"/>
          </p:nvPr>
        </p:nvPicPr>
        <p:blipFill>
          <a:blip r:embed="rId3"/>
          <a:srcRect l="16650" r="16650"/>
          <a:stretch>
            <a:fillRect/>
          </a:stretch>
        </p:blipFill>
        <p:spPr>
          <a:xfrm>
            <a:off x="909116" y="776169"/>
            <a:ext cx="5305661" cy="5305661"/>
          </a:xfrm>
        </p:spPr>
      </p:pic>
    </p:spTree>
    <p:extLst>
      <p:ext uri="{BB962C8B-B14F-4D97-AF65-F5344CB8AC3E}">
        <p14:creationId xmlns:p14="http://schemas.microsoft.com/office/powerpoint/2010/main" val="1124779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FE967F1-D25A-0761-7080-E54D0E7CEDB5}"/>
              </a:ext>
            </a:extLst>
          </p:cNvPr>
          <p:cNvSpPr>
            <a:spLocks noGrp="1"/>
          </p:cNvSpPr>
          <p:nvPr>
            <p:ph type="sldNum" sz="quarter" idx="12"/>
          </p:nvPr>
        </p:nvSpPr>
        <p:spPr/>
        <p:txBody>
          <a:bodyPr/>
          <a:lstStyle/>
          <a:p>
            <a:fld id="{9EC71654-96A5-4280-94F3-931C61A9F92C}" type="slidenum">
              <a:rPr lang="en-US" noProof="0" smtClean="0"/>
              <a:pPr/>
              <a:t>13</a:t>
            </a:fld>
            <a:endParaRPr lang="en-US" noProof="0" dirty="0"/>
          </a:p>
        </p:txBody>
      </p:sp>
      <p:sp>
        <p:nvSpPr>
          <p:cNvPr id="5" name="TextBox 4">
            <a:extLst>
              <a:ext uri="{FF2B5EF4-FFF2-40B4-BE49-F238E27FC236}">
                <a16:creationId xmlns:a16="http://schemas.microsoft.com/office/drawing/2014/main" id="{DC464993-54FB-F0ED-57A0-91902A23954F}"/>
              </a:ext>
            </a:extLst>
          </p:cNvPr>
          <p:cNvSpPr txBox="1"/>
          <p:nvPr/>
        </p:nvSpPr>
        <p:spPr>
          <a:xfrm>
            <a:off x="2294603" y="1945885"/>
            <a:ext cx="7785568" cy="1169551"/>
          </a:xfrm>
          <a:prstGeom prst="rect">
            <a:avLst/>
          </a:prstGeom>
          <a:noFill/>
        </p:spPr>
        <p:txBody>
          <a:bodyPr wrap="square">
            <a:spAutoFit/>
          </a:bodyPr>
          <a:lstStyle/>
          <a:p>
            <a:pPr marL="0" indent="0" algn="ctr">
              <a:buNone/>
            </a:pPr>
            <a:r>
              <a:rPr lang="en-GB" sz="1400" dirty="0"/>
              <a:t>The content of this training was developed by NHS England, E-Learning for Healthcare and has been adapted by </a:t>
            </a:r>
            <a:r>
              <a:rPr lang="en-GB" sz="1400" b="1" dirty="0"/>
              <a:t>Bradford Teaching Hospitals NHS Foundation Trust</a:t>
            </a:r>
            <a:r>
              <a:rPr lang="en-GB" sz="1400" dirty="0"/>
              <a:t>, to provide an accessible format, ensuring that all volunteers have the same basic learning when they start in their role. </a:t>
            </a:r>
          </a:p>
          <a:p>
            <a:pPr marL="0" indent="0">
              <a:buNone/>
            </a:pPr>
            <a:endParaRPr lang="en-GB" sz="1400" dirty="0"/>
          </a:p>
        </p:txBody>
      </p:sp>
      <p:pic>
        <p:nvPicPr>
          <p:cNvPr id="3074" name="Picture 2">
            <a:extLst>
              <a:ext uri="{FF2B5EF4-FFF2-40B4-BE49-F238E27FC236}">
                <a16:creationId xmlns:a16="http://schemas.microsoft.com/office/drawing/2014/main" id="{AF74B1C0-5CC2-07FF-E64A-99AC48E47A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7829" y="3429000"/>
            <a:ext cx="1334028" cy="103991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ome - elearning for healthcare">
            <a:extLst>
              <a:ext uri="{FF2B5EF4-FFF2-40B4-BE49-F238E27FC236}">
                <a16:creationId xmlns:a16="http://schemas.microsoft.com/office/drawing/2014/main" id="{953954D7-4B4A-F49E-576E-423EEE8869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7387" y="3429000"/>
            <a:ext cx="2194237" cy="1033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554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B5C6BAC-F3F8-4AA0-B332-02F663571328}"/>
              </a:ext>
            </a:extLst>
          </p:cNvPr>
          <p:cNvSpPr>
            <a:spLocks noGrp="1"/>
          </p:cNvSpPr>
          <p:nvPr>
            <p:ph type="sldNum" sz="quarter" idx="12"/>
          </p:nvPr>
        </p:nvSpPr>
        <p:spPr>
          <a:xfrm>
            <a:off x="11363696" y="6455739"/>
            <a:ext cx="294460" cy="187367"/>
          </a:xfrm>
        </p:spPr>
        <p:txBody>
          <a:bodyPr anchor="ctr">
            <a:normAutofit/>
          </a:bodyPr>
          <a:lstStyle/>
          <a:p>
            <a:pPr>
              <a:spcAft>
                <a:spcPts val="600"/>
              </a:spcAft>
            </a:pPr>
            <a:fld id="{9EC71654-96A5-4280-94F3-931C61A9F92C}" type="slidenum">
              <a:rPr lang="en-US" smtClean="0"/>
              <a:pPr>
                <a:spcAft>
                  <a:spcPts val="600"/>
                </a:spcAft>
              </a:pPr>
              <a:t>2</a:t>
            </a:fld>
            <a:endParaRPr lang="en-US"/>
          </a:p>
        </p:txBody>
      </p:sp>
      <p:pic>
        <p:nvPicPr>
          <p:cNvPr id="7" name="Picture 6">
            <a:extLst>
              <a:ext uri="{FF2B5EF4-FFF2-40B4-BE49-F238E27FC236}">
                <a16:creationId xmlns:a16="http://schemas.microsoft.com/office/drawing/2014/main" id="{68C510FB-926C-CA09-9E94-5138DC8AD7D4}"/>
              </a:ext>
            </a:extLst>
          </p:cNvPr>
          <p:cNvPicPr>
            <a:picLocks noChangeAspect="1"/>
          </p:cNvPicPr>
          <p:nvPr/>
        </p:nvPicPr>
        <p:blipFill>
          <a:blip r:embed="rId3"/>
          <a:stretch>
            <a:fillRect/>
          </a:stretch>
        </p:blipFill>
        <p:spPr>
          <a:xfrm>
            <a:off x="1281476" y="1777996"/>
            <a:ext cx="9461021" cy="4587815"/>
          </a:xfrm>
          <a:prstGeom prst="rect">
            <a:avLst/>
          </a:prstGeom>
          <a:noFill/>
        </p:spPr>
      </p:pic>
      <p:sp>
        <p:nvSpPr>
          <p:cNvPr id="2" name="Title 1">
            <a:extLst>
              <a:ext uri="{FF2B5EF4-FFF2-40B4-BE49-F238E27FC236}">
                <a16:creationId xmlns:a16="http://schemas.microsoft.com/office/drawing/2014/main" id="{E2C50832-0B36-43C5-98EC-4CD165D78718}"/>
              </a:ext>
            </a:extLst>
          </p:cNvPr>
          <p:cNvSpPr>
            <a:spLocks noGrp="1"/>
          </p:cNvSpPr>
          <p:nvPr>
            <p:ph type="title"/>
          </p:nvPr>
        </p:nvSpPr>
        <p:spPr>
          <a:xfrm>
            <a:off x="515938" y="246621"/>
            <a:ext cx="11150600" cy="920336"/>
          </a:xfrm>
        </p:spPr>
        <p:txBody>
          <a:bodyPr anchor="b">
            <a:normAutofit/>
          </a:bodyPr>
          <a:lstStyle/>
          <a:p>
            <a:r>
              <a:rPr lang="en-US" dirty="0"/>
              <a:t>Equality, Diversity &amp; Human Rights</a:t>
            </a:r>
          </a:p>
        </p:txBody>
      </p:sp>
      <p:sp>
        <p:nvSpPr>
          <p:cNvPr id="5" name="TextBox 4">
            <a:extLst>
              <a:ext uri="{FF2B5EF4-FFF2-40B4-BE49-F238E27FC236}">
                <a16:creationId xmlns:a16="http://schemas.microsoft.com/office/drawing/2014/main" id="{5C37A0D6-5180-A58D-50C9-03D0CAB74F95}"/>
              </a:ext>
            </a:extLst>
          </p:cNvPr>
          <p:cNvSpPr txBox="1"/>
          <p:nvPr/>
        </p:nvSpPr>
        <p:spPr>
          <a:xfrm>
            <a:off x="502599" y="1234681"/>
            <a:ext cx="10861097" cy="523220"/>
          </a:xfrm>
          <a:prstGeom prst="rect">
            <a:avLst/>
          </a:prstGeom>
          <a:noFill/>
        </p:spPr>
        <p:txBody>
          <a:bodyPr wrap="square">
            <a:spAutoFit/>
          </a:bodyPr>
          <a:lstStyle/>
          <a:p>
            <a:pPr marL="0" indent="0" algn="just" fontAlgn="base">
              <a:buNone/>
            </a:pPr>
            <a:r>
              <a:rPr lang="en-US" sz="1400" dirty="0"/>
              <a:t>Promoting equality and diversity should be at the heart of all </a:t>
            </a:r>
            <a:r>
              <a:rPr lang="en-US" sz="1400" dirty="0" err="1"/>
              <a:t>organisations</a:t>
            </a:r>
            <a:r>
              <a:rPr lang="en-US" sz="1400" dirty="0"/>
              <a:t>. As a volunteer, you can help ensure that we exercise fairness in all that we do to make sure that no individual, community or group is left behind.</a:t>
            </a:r>
          </a:p>
        </p:txBody>
      </p:sp>
    </p:spTree>
    <p:extLst>
      <p:ext uri="{BB962C8B-B14F-4D97-AF65-F5344CB8AC3E}">
        <p14:creationId xmlns:p14="http://schemas.microsoft.com/office/powerpoint/2010/main" val="433561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668D7CE-0756-4C36-B665-7BEB4733EF8A}"/>
              </a:ext>
            </a:extLst>
          </p:cNvPr>
          <p:cNvSpPr>
            <a:spLocks noGrp="1"/>
          </p:cNvSpPr>
          <p:nvPr>
            <p:ph type="sldNum" sz="quarter" idx="12"/>
          </p:nvPr>
        </p:nvSpPr>
        <p:spPr/>
        <p:txBody>
          <a:bodyPr/>
          <a:lstStyle/>
          <a:p>
            <a:fld id="{9EC71654-96A5-4280-94F3-931C61A9F92C}" type="slidenum">
              <a:rPr lang="en-US" smtClean="0"/>
              <a:pPr/>
              <a:t>3</a:t>
            </a:fld>
            <a:endParaRPr lang="en-US" dirty="0"/>
          </a:p>
        </p:txBody>
      </p:sp>
      <p:sp>
        <p:nvSpPr>
          <p:cNvPr id="7" name="Content Placeholder 2">
            <a:extLst>
              <a:ext uri="{FF2B5EF4-FFF2-40B4-BE49-F238E27FC236}">
                <a16:creationId xmlns:a16="http://schemas.microsoft.com/office/drawing/2014/main" id="{9BB4F71E-A1DF-8C52-C398-F73ADF15C45F}"/>
              </a:ext>
            </a:extLst>
          </p:cNvPr>
          <p:cNvSpPr txBox="1">
            <a:spLocks/>
          </p:cNvSpPr>
          <p:nvPr/>
        </p:nvSpPr>
        <p:spPr>
          <a:xfrm>
            <a:off x="521543" y="1764484"/>
            <a:ext cx="3991476"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00000"/>
              </a:lnSpc>
              <a:buNone/>
            </a:pPr>
            <a:endParaRPr lang="en-US" sz="1300" b="0" i="0" u="none" strike="noStrike" dirty="0">
              <a:effectLst/>
              <a:cs typeface="Arial" panose="020B0604020202020204" pitchFamily="34" charset="0"/>
            </a:endParaRPr>
          </a:p>
        </p:txBody>
      </p:sp>
      <p:sp>
        <p:nvSpPr>
          <p:cNvPr id="3" name="TextBox 2">
            <a:extLst>
              <a:ext uri="{FF2B5EF4-FFF2-40B4-BE49-F238E27FC236}">
                <a16:creationId xmlns:a16="http://schemas.microsoft.com/office/drawing/2014/main" id="{6EFC0F4F-5E96-2B04-CAE9-388BAA70850D}"/>
              </a:ext>
            </a:extLst>
          </p:cNvPr>
          <p:cNvSpPr txBox="1"/>
          <p:nvPr/>
        </p:nvSpPr>
        <p:spPr>
          <a:xfrm>
            <a:off x="431867" y="1126533"/>
            <a:ext cx="7919544" cy="4989289"/>
          </a:xfrm>
          <a:prstGeom prst="rect">
            <a:avLst/>
          </a:prstGeom>
        </p:spPr>
        <p:txBody>
          <a:bodyPr vert="horz" lIns="91440" tIns="45720" rIns="91440" bIns="45720" rtlCol="0">
            <a:noAutofit/>
          </a:bodyPr>
          <a:lstStyle/>
          <a:p>
            <a:pPr fontAlgn="base">
              <a:spcAft>
                <a:spcPts val="600"/>
              </a:spcAft>
            </a:pPr>
            <a:r>
              <a:rPr lang="en-US" sz="1100" b="1" i="0" u="none" strike="noStrike" dirty="0">
                <a:effectLst/>
                <a:highlight>
                  <a:srgbClr val="CBD5EB"/>
                </a:highlight>
                <a:cs typeface="Arial" panose="020B0604020202020204" pitchFamily="34" charset="0"/>
              </a:rPr>
              <a:t>Age </a:t>
            </a:r>
            <a:r>
              <a:rPr lang="en-US" sz="1100" b="1" i="0" u="none" strike="noStrike" dirty="0">
                <a:effectLst/>
                <a:cs typeface="Arial" panose="020B0604020202020204" pitchFamily="34" charset="0"/>
              </a:rPr>
              <a:t>: </a:t>
            </a:r>
            <a:r>
              <a:rPr lang="en-US" sz="1100" dirty="0">
                <a:cs typeface="Arial" panose="020B0604020202020204" pitchFamily="34" charset="0"/>
              </a:rPr>
              <a:t>A</a:t>
            </a:r>
            <a:r>
              <a:rPr lang="en-US" sz="1100" b="0" i="0" u="none" strike="noStrike" dirty="0">
                <a:effectLst/>
                <a:cs typeface="Arial" panose="020B0604020202020204" pitchFamily="34" charset="0"/>
              </a:rPr>
              <a:t> person belonging to a particular age group</a:t>
            </a:r>
          </a:p>
          <a:p>
            <a:pPr fontAlgn="base"/>
            <a:r>
              <a:rPr lang="en-US" sz="1100" b="1" i="0" u="none" strike="noStrike" dirty="0">
                <a:effectLst/>
                <a:highlight>
                  <a:srgbClr val="CBD5EB"/>
                </a:highlight>
                <a:cs typeface="Arial" panose="020B0604020202020204" pitchFamily="34" charset="0"/>
              </a:rPr>
              <a:t>Disability</a:t>
            </a:r>
            <a:r>
              <a:rPr lang="en-US" sz="1100" b="1" i="0" u="none" strike="noStrike" dirty="0">
                <a:effectLst/>
                <a:cs typeface="Arial" panose="020B0604020202020204" pitchFamily="34" charset="0"/>
              </a:rPr>
              <a:t>: </a:t>
            </a:r>
            <a:r>
              <a:rPr lang="en-US" sz="1100" dirty="0">
                <a:cs typeface="Arial" panose="020B0604020202020204" pitchFamily="34" charset="0"/>
              </a:rPr>
              <a:t>A</a:t>
            </a:r>
            <a:r>
              <a:rPr lang="en-US" sz="1100" b="0" i="0" u="none" strike="noStrike" dirty="0">
                <a:effectLst/>
                <a:cs typeface="Arial" panose="020B0604020202020204" pitchFamily="34" charset="0"/>
              </a:rPr>
              <a:t> person is deemed to have a disability if they have a physical or mental impairment, and the impairment has a substantial and long-term adverse effect on the person’s ability to carry out normal day-to-day activities.</a:t>
            </a:r>
          </a:p>
          <a:p>
            <a:pPr fontAlgn="base"/>
            <a:endParaRPr lang="en-US" sz="1100" b="1" i="0" u="none" strike="noStrike" dirty="0">
              <a:effectLst/>
              <a:cs typeface="Arial" panose="020B0604020202020204" pitchFamily="34" charset="0"/>
            </a:endParaRPr>
          </a:p>
          <a:p>
            <a:pPr algn="l" fontAlgn="base"/>
            <a:r>
              <a:rPr lang="en-US" sz="1100" b="1" i="0" u="none" strike="noStrike" dirty="0">
                <a:effectLst/>
                <a:highlight>
                  <a:srgbClr val="CBD5EB"/>
                </a:highlight>
                <a:cs typeface="Arial" panose="020B0604020202020204" pitchFamily="34" charset="0"/>
              </a:rPr>
              <a:t>Gender Reassignment</a:t>
            </a:r>
            <a:r>
              <a:rPr lang="en-US" sz="1100" b="1" i="0" u="none" strike="noStrike" dirty="0">
                <a:effectLst/>
                <a:cs typeface="Arial" panose="020B0604020202020204" pitchFamily="34" charset="0"/>
              </a:rPr>
              <a:t>: </a:t>
            </a:r>
            <a:r>
              <a:rPr lang="en-US" sz="1100" b="0" i="0" u="none" strike="noStrike" dirty="0">
                <a:effectLst/>
                <a:cs typeface="Arial" panose="020B0604020202020204" pitchFamily="34" charset="0"/>
              </a:rPr>
              <a:t>Where a person has proposed, started or completed a process to change his or her sex.</a:t>
            </a:r>
          </a:p>
          <a:p>
            <a:pPr algn="l" fontAlgn="base"/>
            <a:endParaRPr lang="en-US" sz="1100" b="1" dirty="0">
              <a:cs typeface="Arial" panose="020B0604020202020204" pitchFamily="34" charset="0"/>
            </a:endParaRPr>
          </a:p>
          <a:p>
            <a:pPr algn="l" fontAlgn="base"/>
            <a:r>
              <a:rPr lang="en-US" sz="1100" b="1" i="0" u="none" strike="noStrike" dirty="0">
                <a:effectLst/>
                <a:highlight>
                  <a:srgbClr val="CBD5EB"/>
                </a:highlight>
                <a:cs typeface="Arial" panose="020B0604020202020204" pitchFamily="34" charset="0"/>
              </a:rPr>
              <a:t>Marriage and Civil Partnership</a:t>
            </a:r>
            <a:r>
              <a:rPr lang="en-US" sz="1100" b="1" i="0" u="none" strike="noStrike" dirty="0">
                <a:effectLst/>
                <a:cs typeface="Arial" panose="020B0604020202020204" pitchFamily="34" charset="0"/>
              </a:rPr>
              <a:t>:  </a:t>
            </a:r>
            <a:r>
              <a:rPr lang="en-US" sz="1100" b="0" i="0" u="none" strike="noStrike" dirty="0">
                <a:effectLst/>
                <a:cs typeface="Arial" panose="020B0604020202020204" pitchFamily="34" charset="0"/>
              </a:rPr>
              <a:t>People who are married or in a civil partnership have this protected characteristic.</a:t>
            </a:r>
          </a:p>
          <a:p>
            <a:pPr algn="l" fontAlgn="base"/>
            <a:endParaRPr lang="en-US" sz="1100" dirty="0">
              <a:cs typeface="Arial" panose="020B0604020202020204" pitchFamily="34" charset="0"/>
            </a:endParaRPr>
          </a:p>
          <a:p>
            <a:pPr algn="l" fontAlgn="base"/>
            <a:r>
              <a:rPr lang="en-US" sz="1100" b="1" i="0" u="none" strike="noStrike" dirty="0">
                <a:effectLst/>
                <a:highlight>
                  <a:srgbClr val="CBD5EB"/>
                </a:highlight>
                <a:cs typeface="Arial" panose="020B0604020202020204" pitchFamily="34" charset="0"/>
              </a:rPr>
              <a:t>Pregnancy and Maternity</a:t>
            </a:r>
            <a:r>
              <a:rPr lang="en-US" sz="1100" b="1" i="0" u="none" strike="noStrike" dirty="0">
                <a:effectLst/>
                <a:cs typeface="Arial" panose="020B0604020202020204" pitchFamily="34" charset="0"/>
              </a:rPr>
              <a:t>:  </a:t>
            </a:r>
            <a:r>
              <a:rPr lang="en-US" sz="1100" b="0" i="0" u="none" strike="noStrike" dirty="0">
                <a:effectLst/>
                <a:cs typeface="Arial" panose="020B0604020202020204" pitchFamily="34" charset="0"/>
              </a:rPr>
              <a:t>Maternity refers to the period after the birth and is linked to maternity leave in employment.  In the non-work context, protection against maternity discrimination is for 26 weeks after giving birth and includes treating a woman </a:t>
            </a:r>
            <a:r>
              <a:rPr lang="en-US" sz="1100" b="0" i="0" u="none" strike="noStrike" dirty="0" err="1">
                <a:effectLst/>
                <a:cs typeface="Arial" panose="020B0604020202020204" pitchFamily="34" charset="0"/>
              </a:rPr>
              <a:t>unfavourably</a:t>
            </a:r>
            <a:r>
              <a:rPr lang="en-US" sz="1100" b="0" i="0" u="none" strike="noStrike" dirty="0">
                <a:effectLst/>
                <a:cs typeface="Arial" panose="020B0604020202020204" pitchFamily="34" charset="0"/>
              </a:rPr>
              <a:t> because she is breastfeeding.</a:t>
            </a:r>
          </a:p>
          <a:p>
            <a:pPr algn="l" fontAlgn="base"/>
            <a:endParaRPr lang="en-US" sz="1100" dirty="0">
              <a:cs typeface="Arial" panose="020B0604020202020204" pitchFamily="34" charset="0"/>
            </a:endParaRPr>
          </a:p>
          <a:p>
            <a:pPr algn="l" fontAlgn="base"/>
            <a:r>
              <a:rPr lang="en-US" sz="1100" b="1" i="0" u="none" strike="noStrike" dirty="0">
                <a:effectLst/>
                <a:highlight>
                  <a:srgbClr val="CBD5EB"/>
                </a:highlight>
                <a:cs typeface="Arial" panose="020B0604020202020204" pitchFamily="34" charset="0"/>
              </a:rPr>
              <a:t>Race</a:t>
            </a:r>
            <a:r>
              <a:rPr lang="en-US" sz="1100" b="1" i="0" u="none" strike="noStrike" dirty="0">
                <a:effectLst/>
                <a:cs typeface="Arial" panose="020B0604020202020204" pitchFamily="34" charset="0"/>
              </a:rPr>
              <a:t>: </a:t>
            </a:r>
            <a:r>
              <a:rPr lang="en-US" sz="1100" b="0" i="0" u="none" strike="noStrike" dirty="0">
                <a:effectLst/>
                <a:cs typeface="Arial" panose="020B0604020202020204" pitchFamily="34" charset="0"/>
              </a:rPr>
              <a:t>People who have or share characteristics of </a:t>
            </a:r>
            <a:r>
              <a:rPr lang="en-US" sz="1100" b="0" i="0" u="none" strike="noStrike" dirty="0" err="1">
                <a:effectLst/>
                <a:cs typeface="Arial" panose="020B0604020202020204" pitchFamily="34" charset="0"/>
              </a:rPr>
              <a:t>colour</a:t>
            </a:r>
            <a:r>
              <a:rPr lang="en-US" sz="1100" b="0" i="0" u="none" strike="noStrike" dirty="0">
                <a:effectLst/>
                <a:cs typeface="Arial" panose="020B0604020202020204" pitchFamily="34" charset="0"/>
              </a:rPr>
              <a:t>, nationality or ethnic or national origin can be described as belonging to a particular racial group.</a:t>
            </a:r>
          </a:p>
          <a:p>
            <a:pPr algn="l" fontAlgn="base"/>
            <a:endParaRPr lang="en-US" sz="1100" dirty="0">
              <a:cs typeface="Arial" panose="020B0604020202020204" pitchFamily="34" charset="0"/>
            </a:endParaRPr>
          </a:p>
          <a:p>
            <a:pPr algn="l" fontAlgn="base"/>
            <a:r>
              <a:rPr lang="en-US" sz="1100" b="1" i="0" u="none" strike="noStrike" dirty="0">
                <a:effectLst/>
                <a:highlight>
                  <a:srgbClr val="CBD5EB"/>
                </a:highlight>
                <a:cs typeface="Arial" panose="020B0604020202020204" pitchFamily="34" charset="0"/>
              </a:rPr>
              <a:t>Religion</a:t>
            </a:r>
            <a:r>
              <a:rPr lang="en-US" sz="1100" b="1" i="0" u="none" strike="noStrike" dirty="0">
                <a:effectLst/>
                <a:cs typeface="Arial" panose="020B0604020202020204" pitchFamily="34" charset="0"/>
              </a:rPr>
              <a:t>: </a:t>
            </a:r>
            <a:r>
              <a:rPr lang="en-US" sz="1100" b="0" i="0" u="none" strike="noStrike" dirty="0">
                <a:effectLst/>
                <a:cs typeface="Arial" panose="020B0604020202020204" pitchFamily="34" charset="0"/>
              </a:rPr>
              <a:t>People who have a religion or religious or philosophical belief, or a lack of religion or belief, share this protected characteristic.</a:t>
            </a:r>
          </a:p>
          <a:p>
            <a:pPr algn="l" fontAlgn="base"/>
            <a:endParaRPr lang="en-US" sz="1100" dirty="0">
              <a:cs typeface="Arial" panose="020B0604020202020204" pitchFamily="34" charset="0"/>
            </a:endParaRPr>
          </a:p>
          <a:p>
            <a:pPr algn="l" fontAlgn="base"/>
            <a:r>
              <a:rPr lang="en-US" sz="1100" b="1" i="0" u="none" strike="noStrike" dirty="0">
                <a:effectLst/>
                <a:highlight>
                  <a:srgbClr val="CBD5EB"/>
                </a:highlight>
                <a:cs typeface="Arial" panose="020B0604020202020204" pitchFamily="34" charset="0"/>
              </a:rPr>
              <a:t>Sex</a:t>
            </a:r>
            <a:r>
              <a:rPr lang="en-US" sz="1100" b="1" i="0" u="none" strike="noStrike" dirty="0">
                <a:effectLst/>
                <a:cs typeface="Arial" panose="020B0604020202020204" pitchFamily="34" charset="0"/>
              </a:rPr>
              <a:t>:  </a:t>
            </a:r>
            <a:r>
              <a:rPr lang="en-US" sz="1100" b="0" i="0" u="none" strike="noStrike" dirty="0">
                <a:effectLst/>
                <a:cs typeface="Arial" panose="020B0604020202020204" pitchFamily="34" charset="0"/>
              </a:rPr>
              <a:t>Under the Equality Act a person is seen as a man or woman, although it should be noted that some individuals see themselves as non-binary rather than exclusively male or female.</a:t>
            </a:r>
          </a:p>
          <a:p>
            <a:pPr algn="l" fontAlgn="base"/>
            <a:endParaRPr lang="en-US" sz="1100" dirty="0">
              <a:cs typeface="Arial" panose="020B0604020202020204" pitchFamily="34" charset="0"/>
            </a:endParaRPr>
          </a:p>
          <a:p>
            <a:pPr algn="l" fontAlgn="base"/>
            <a:r>
              <a:rPr lang="en-US" sz="1100" b="1" i="0" u="none" strike="noStrike" dirty="0">
                <a:effectLst/>
                <a:highlight>
                  <a:srgbClr val="CBD5EB"/>
                </a:highlight>
                <a:cs typeface="Arial" panose="020B0604020202020204" pitchFamily="34" charset="0"/>
              </a:rPr>
              <a:t>Sexual Orientation</a:t>
            </a:r>
            <a:r>
              <a:rPr lang="en-US" sz="1100" b="1" i="0" u="none" strike="noStrike" dirty="0">
                <a:effectLst/>
                <a:cs typeface="Arial" panose="020B0604020202020204" pitchFamily="34" charset="0"/>
              </a:rPr>
              <a:t>: </a:t>
            </a:r>
            <a:r>
              <a:rPr lang="en-US" sz="1100" b="0" i="0" u="none" strike="noStrike" dirty="0">
                <a:effectLst/>
                <a:cs typeface="Arial" panose="020B0604020202020204" pitchFamily="34" charset="0"/>
              </a:rPr>
              <a:t>A person’s sexual orientation may be towards:</a:t>
            </a:r>
          </a:p>
          <a:p>
            <a:pPr algn="l" fontAlgn="base"/>
            <a:endParaRPr lang="en-US" sz="1100" b="0" i="0" u="none" strike="noStrike" dirty="0">
              <a:effectLst/>
              <a:cs typeface="Arial" panose="020B0604020202020204" pitchFamily="34" charset="0"/>
            </a:endParaRPr>
          </a:p>
          <a:p>
            <a:pPr algn="l" fontAlgn="base">
              <a:buFont typeface="Arial" panose="020B0604020202020204" pitchFamily="34" charset="0"/>
              <a:buChar char="•"/>
            </a:pPr>
            <a:r>
              <a:rPr lang="en-US" sz="1100" b="0" i="0" u="none" strike="noStrike" dirty="0">
                <a:effectLst/>
                <a:cs typeface="Arial" panose="020B0604020202020204" pitchFamily="34" charset="0"/>
              </a:rPr>
              <a:t> People of the same sex as him or her (in other words the person is a gay man or a lesbian)</a:t>
            </a:r>
          </a:p>
          <a:p>
            <a:pPr algn="l" fontAlgn="base">
              <a:buFont typeface="Arial" panose="020B0604020202020204" pitchFamily="34" charset="0"/>
              <a:buChar char="•"/>
            </a:pPr>
            <a:r>
              <a:rPr lang="en-US" sz="1100" b="0" i="0" u="none" strike="noStrike" dirty="0">
                <a:effectLst/>
                <a:cs typeface="Arial" panose="020B0604020202020204" pitchFamily="34" charset="0"/>
              </a:rPr>
              <a:t> People of both sexes (the person is bisexual)</a:t>
            </a:r>
          </a:p>
          <a:p>
            <a:pPr algn="l" fontAlgn="base">
              <a:buFont typeface="Arial" panose="020B0604020202020204" pitchFamily="34" charset="0"/>
              <a:buChar char="•"/>
            </a:pPr>
            <a:r>
              <a:rPr lang="en-US" sz="1100" b="0" i="0" u="none" strike="noStrike" dirty="0">
                <a:effectLst/>
                <a:cs typeface="Arial" panose="020B0604020202020204" pitchFamily="34" charset="0"/>
              </a:rPr>
              <a:t> People of the opposite sex from him or her (the person is heterosexual)</a:t>
            </a:r>
          </a:p>
          <a:p>
            <a:pPr fontAlgn="base">
              <a:lnSpc>
                <a:spcPct val="90000"/>
              </a:lnSpc>
              <a:spcAft>
                <a:spcPts val="600"/>
              </a:spcAft>
            </a:pPr>
            <a:endParaRPr lang="en-US" sz="1100" b="0" i="0" u="none" strike="noStrike" dirty="0">
              <a:effectLst/>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FED7BE56-A2F5-C19A-134B-BA225BA353B6}"/>
              </a:ext>
            </a:extLst>
          </p:cNvPr>
          <p:cNvSpPr txBox="1">
            <a:spLocks noGrp="1"/>
          </p:cNvSpPr>
          <p:nvPr>
            <p:ph type="title"/>
          </p:nvPr>
        </p:nvSpPr>
        <p:spPr>
          <a:xfrm>
            <a:off x="521543" y="465179"/>
            <a:ext cx="9690389" cy="553998"/>
          </a:xfrm>
          <a:prstGeom prst="rect">
            <a:avLst/>
          </a:prstGeom>
          <a:noFill/>
        </p:spPr>
        <p:txBody>
          <a:bodyPr wrap="square">
            <a:spAutoFit/>
          </a:bodyPr>
          <a:lstStyle/>
          <a:p>
            <a:r>
              <a:rPr lang="en-US" sz="2000" b="0" i="0" dirty="0">
                <a:solidFill>
                  <a:srgbClr val="2C567A"/>
                </a:solidFill>
                <a:effectLst/>
              </a:rPr>
              <a:t>What are the nine protected characteristics referred to in the Equality Act?</a:t>
            </a:r>
            <a:endParaRPr lang="en-GB" sz="2000" dirty="0">
              <a:solidFill>
                <a:srgbClr val="2C567A"/>
              </a:solidFill>
            </a:endParaRPr>
          </a:p>
        </p:txBody>
      </p:sp>
      <p:pic>
        <p:nvPicPr>
          <p:cNvPr id="5" name="Picture 4">
            <a:extLst>
              <a:ext uri="{FF2B5EF4-FFF2-40B4-BE49-F238E27FC236}">
                <a16:creationId xmlns:a16="http://schemas.microsoft.com/office/drawing/2014/main" id="{E11A4C3D-9D7D-80AC-FACD-05488C044945}"/>
              </a:ext>
            </a:extLst>
          </p:cNvPr>
          <p:cNvPicPr>
            <a:picLocks noChangeAspect="1"/>
          </p:cNvPicPr>
          <p:nvPr/>
        </p:nvPicPr>
        <p:blipFill>
          <a:blip r:embed="rId3"/>
          <a:stretch>
            <a:fillRect/>
          </a:stretch>
        </p:blipFill>
        <p:spPr>
          <a:xfrm>
            <a:off x="9767945" y="742178"/>
            <a:ext cx="1902512" cy="2477510"/>
          </a:xfrm>
          <a:prstGeom prst="rect">
            <a:avLst/>
          </a:prstGeom>
        </p:spPr>
      </p:pic>
      <p:pic>
        <p:nvPicPr>
          <p:cNvPr id="13" name="Picture 2">
            <a:extLst>
              <a:ext uri="{FF2B5EF4-FFF2-40B4-BE49-F238E27FC236}">
                <a16:creationId xmlns:a16="http://schemas.microsoft.com/office/drawing/2014/main" id="{65C9EB3B-41A1-E034-5EED-5F95F7E0A2D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0004" b="2"/>
          <a:stretch/>
        </p:blipFill>
        <p:spPr bwMode="auto">
          <a:xfrm>
            <a:off x="8872879" y="3754710"/>
            <a:ext cx="2638047" cy="1949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582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6AD9B34-A60D-ABE9-E053-B8AA1B1CF097}"/>
              </a:ext>
            </a:extLst>
          </p:cNvPr>
          <p:cNvSpPr txBox="1"/>
          <p:nvPr/>
        </p:nvSpPr>
        <p:spPr>
          <a:xfrm>
            <a:off x="533844" y="2291768"/>
            <a:ext cx="5836823" cy="4351338"/>
          </a:xfrm>
          <a:prstGeom prst="rect">
            <a:avLst/>
          </a:prstGeom>
        </p:spPr>
        <p:txBody>
          <a:bodyPr vert="horz" lIns="0" tIns="0" rIns="0" bIns="0" rtlCol="0">
            <a:normAutofit/>
          </a:bodyPr>
          <a:lstStyle/>
          <a:p>
            <a:pPr fontAlgn="base">
              <a:lnSpc>
                <a:spcPct val="90000"/>
              </a:lnSpc>
              <a:spcBef>
                <a:spcPts val="1200"/>
              </a:spcBef>
              <a:spcAft>
                <a:spcPts val="1200"/>
              </a:spcAft>
            </a:pPr>
            <a:r>
              <a:rPr lang="en-US" sz="1600" dirty="0">
                <a:effectLst/>
              </a:rPr>
              <a:t>Peter interviews Hilary for a volunteering role. Peter decides not to offer her the role because Hilary is a lesbian and Peter knows that some people in the team where she would be volunteering have made homophobic remarks in the past. He is worried they will not respect Hilary.</a:t>
            </a:r>
          </a:p>
          <a:p>
            <a:pPr fontAlgn="base">
              <a:lnSpc>
                <a:spcPct val="90000"/>
              </a:lnSpc>
              <a:spcBef>
                <a:spcPts val="1200"/>
              </a:spcBef>
              <a:spcAft>
                <a:spcPts val="1200"/>
              </a:spcAft>
            </a:pPr>
            <a:r>
              <a:rPr lang="en-US" sz="1600" dirty="0">
                <a:effectLst/>
              </a:rPr>
              <a:t>Peter's actions are direct discrimination and he is breaking the law. Peter also should have already challenged his colleagues’ homophobic remarks to help to create an inclusive workplace.</a:t>
            </a:r>
          </a:p>
          <a:p>
            <a:pPr indent="-228600" fontAlgn="base">
              <a:lnSpc>
                <a:spcPct val="90000"/>
              </a:lnSpc>
              <a:spcBef>
                <a:spcPts val="1200"/>
              </a:spcBef>
              <a:spcAft>
                <a:spcPts val="1200"/>
              </a:spcAft>
              <a:buFont typeface="Arial" panose="020B0604020202020204" pitchFamily="34" charset="0"/>
              <a:buChar char="•"/>
            </a:pPr>
            <a:endParaRPr lang="en-US" sz="2000" dirty="0">
              <a:effectLst/>
            </a:endParaRPr>
          </a:p>
        </p:txBody>
      </p:sp>
      <p:sp>
        <p:nvSpPr>
          <p:cNvPr id="9" name="Slide Number Placeholder 2">
            <a:extLst>
              <a:ext uri="{FF2B5EF4-FFF2-40B4-BE49-F238E27FC236}">
                <a16:creationId xmlns:a16="http://schemas.microsoft.com/office/drawing/2014/main" id="{2BCB1345-272A-132D-7F15-A9CE03B50ABF}"/>
              </a:ext>
            </a:extLst>
          </p:cNvPr>
          <p:cNvSpPr>
            <a:spLocks noGrp="1"/>
          </p:cNvSpPr>
          <p:nvPr>
            <p:ph type="sldNum" sz="quarter" idx="12"/>
          </p:nvPr>
        </p:nvSpPr>
        <p:spPr>
          <a:xfrm>
            <a:off x="11363696" y="6455739"/>
            <a:ext cx="294460" cy="187367"/>
          </a:xfrm>
        </p:spPr>
        <p:txBody>
          <a:bodyPr vert="horz" lIns="0" tIns="0" rIns="0" bIns="0" rtlCol="0" anchor="ctr">
            <a:normAutofit/>
          </a:bodyPr>
          <a:lstStyle/>
          <a:p>
            <a:pPr>
              <a:spcAft>
                <a:spcPts val="600"/>
              </a:spcAft>
            </a:pPr>
            <a:fld id="{9EC71654-96A5-4280-94F3-931C61A9F92C}" type="slidenum">
              <a:rPr lang="en-US" smtClean="0"/>
              <a:pPr>
                <a:spcAft>
                  <a:spcPts val="600"/>
                </a:spcAft>
              </a:pPr>
              <a:t>4</a:t>
            </a:fld>
            <a:endParaRPr lang="en-US"/>
          </a:p>
        </p:txBody>
      </p:sp>
      <p:pic>
        <p:nvPicPr>
          <p:cNvPr id="4" name="Picture 3" descr="A doctor talking to a patient&#10;&#10;Description automatically generated with medium confidence">
            <a:extLst>
              <a:ext uri="{FF2B5EF4-FFF2-40B4-BE49-F238E27FC236}">
                <a16:creationId xmlns:a16="http://schemas.microsoft.com/office/drawing/2014/main" id="{3A87FE1B-1878-C879-2E2C-97A9B2D8388C}"/>
              </a:ext>
            </a:extLst>
          </p:cNvPr>
          <p:cNvPicPr>
            <a:picLocks noChangeAspect="1"/>
          </p:cNvPicPr>
          <p:nvPr/>
        </p:nvPicPr>
        <p:blipFill rotWithShape="1">
          <a:blip r:embed="rId3">
            <a:extLst>
              <a:ext uri="{28A0092B-C50C-407E-A947-70E740481C1C}">
                <a14:useLocalDpi xmlns:a14="http://schemas.microsoft.com/office/drawing/2010/main" val="0"/>
              </a:ext>
            </a:extLst>
          </a:blip>
          <a:srcRect l="10094" r="17344" b="2"/>
          <a:stretch/>
        </p:blipFill>
        <p:spPr>
          <a:xfrm>
            <a:off x="6778903" y="10"/>
            <a:ext cx="5413097" cy="496082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noFill/>
        </p:spPr>
      </p:pic>
      <p:sp>
        <p:nvSpPr>
          <p:cNvPr id="2" name="TextBox 1">
            <a:extLst>
              <a:ext uri="{FF2B5EF4-FFF2-40B4-BE49-F238E27FC236}">
                <a16:creationId xmlns:a16="http://schemas.microsoft.com/office/drawing/2014/main" id="{CE6F225F-AA74-AB8B-B60D-9E26603970C2}"/>
              </a:ext>
            </a:extLst>
          </p:cNvPr>
          <p:cNvSpPr txBox="1"/>
          <p:nvPr/>
        </p:nvSpPr>
        <p:spPr>
          <a:xfrm>
            <a:off x="515938" y="499595"/>
            <a:ext cx="4937211" cy="1325563"/>
          </a:xfrm>
          <a:prstGeom prst="rect">
            <a:avLst/>
          </a:prstGeom>
        </p:spPr>
        <p:txBody>
          <a:bodyPr vert="horz" lIns="0" tIns="0" rIns="0" bIns="0" rtlCol="0" anchor="ctr">
            <a:normAutofit/>
          </a:bodyPr>
          <a:lstStyle/>
          <a:p>
            <a:pPr fontAlgn="base">
              <a:lnSpc>
                <a:spcPct val="90000"/>
              </a:lnSpc>
              <a:spcBef>
                <a:spcPct val="0"/>
              </a:spcBef>
            </a:pPr>
            <a:r>
              <a:rPr lang="en-US" b="1" kern="1200" cap="all" baseline="0" dirty="0">
                <a:solidFill>
                  <a:schemeClr val="accent1"/>
                </a:solidFill>
                <a:effectLst/>
                <a:latin typeface="+mj-lt"/>
                <a:ea typeface="+mj-ea"/>
                <a:cs typeface="+mj-cs"/>
              </a:rPr>
              <a:t>The Equality Act protects everyone.</a:t>
            </a:r>
          </a:p>
          <a:p>
            <a:pPr fontAlgn="base">
              <a:lnSpc>
                <a:spcPct val="90000"/>
              </a:lnSpc>
              <a:spcBef>
                <a:spcPct val="0"/>
              </a:spcBef>
              <a:spcAft>
                <a:spcPts val="1200"/>
              </a:spcAft>
            </a:pPr>
            <a:r>
              <a:rPr lang="en-US" b="1" kern="1200" cap="all" baseline="0" dirty="0">
                <a:solidFill>
                  <a:schemeClr val="accent1"/>
                </a:solidFill>
                <a:effectLst/>
                <a:latin typeface="+mj-lt"/>
                <a:ea typeface="+mj-ea"/>
                <a:cs typeface="+mj-cs"/>
              </a:rPr>
              <a:t>It is illegal to discriminate against a person because of a protected characteristic.</a:t>
            </a:r>
          </a:p>
        </p:txBody>
      </p:sp>
    </p:spTree>
    <p:extLst>
      <p:ext uri="{BB962C8B-B14F-4D97-AF65-F5344CB8AC3E}">
        <p14:creationId xmlns:p14="http://schemas.microsoft.com/office/powerpoint/2010/main" val="3441177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1D76C03-D379-AD5D-749E-4FA99C3753CF}"/>
              </a:ext>
            </a:extLst>
          </p:cNvPr>
          <p:cNvSpPr txBox="1"/>
          <p:nvPr/>
        </p:nvSpPr>
        <p:spPr>
          <a:xfrm>
            <a:off x="552960" y="1253331"/>
            <a:ext cx="5631175" cy="4351338"/>
          </a:xfrm>
          <a:prstGeom prst="rect">
            <a:avLst/>
          </a:prstGeom>
        </p:spPr>
        <p:txBody>
          <a:bodyPr vert="horz" lIns="0" tIns="0" rIns="0" bIns="0" rtlCol="0">
            <a:normAutofit/>
          </a:bodyPr>
          <a:lstStyle/>
          <a:p>
            <a:pPr fontAlgn="base">
              <a:lnSpc>
                <a:spcPct val="90000"/>
              </a:lnSpc>
              <a:spcAft>
                <a:spcPts val="800"/>
              </a:spcAft>
            </a:pPr>
            <a:r>
              <a:rPr lang="en-US" sz="1600" dirty="0">
                <a:effectLst/>
              </a:rPr>
              <a:t>Emma has applied for a role as a volunteer in a large </a:t>
            </a:r>
            <a:r>
              <a:rPr lang="en-US" sz="1600" dirty="0" err="1">
                <a:effectLst/>
              </a:rPr>
              <a:t>organisation</a:t>
            </a:r>
            <a:r>
              <a:rPr lang="en-US" sz="1600" dirty="0">
                <a:effectLst/>
              </a:rPr>
              <a:t>. At interview she discloses that she has recently married and plans to start a family in the future. As a result of this the recruiting officers decide not to offer Emma a role as they fear she will not be able to make a long-term commitment, as she may leave at any time upon falling pregnant.</a:t>
            </a:r>
          </a:p>
          <a:p>
            <a:pPr fontAlgn="base">
              <a:lnSpc>
                <a:spcPct val="90000"/>
              </a:lnSpc>
              <a:spcAft>
                <a:spcPts val="800"/>
              </a:spcAft>
            </a:pPr>
            <a:endParaRPr lang="en-US" sz="1600" dirty="0">
              <a:effectLst/>
            </a:endParaRPr>
          </a:p>
          <a:p>
            <a:pPr fontAlgn="base">
              <a:lnSpc>
                <a:spcPct val="90000"/>
              </a:lnSpc>
              <a:spcAft>
                <a:spcPts val="800"/>
              </a:spcAft>
            </a:pPr>
            <a:r>
              <a:rPr lang="en-US" sz="1600" dirty="0">
                <a:effectLst/>
              </a:rPr>
              <a:t>This is discrimination - pregnancy is a protected characteristic and it is illegal to act in a prejudicial way towards women in this way. If Emma fulfilled all criteria for a role, she should have been offered the opportunity to pursue it regardless of her plans to start a family. Although </a:t>
            </a:r>
            <a:r>
              <a:rPr lang="en-US" sz="1600" dirty="0" err="1">
                <a:effectLst/>
              </a:rPr>
              <a:t>organisations</a:t>
            </a:r>
            <a:r>
              <a:rPr lang="en-US" sz="1600" dirty="0">
                <a:effectLst/>
              </a:rPr>
              <a:t> will often want an expressed commitment to a role by a potential volunteer, it is unlawful to withhold an opportunity on these particular grounds.</a:t>
            </a:r>
          </a:p>
        </p:txBody>
      </p:sp>
      <p:sp>
        <p:nvSpPr>
          <p:cNvPr id="9" name="Slide Number Placeholder 2">
            <a:extLst>
              <a:ext uri="{FF2B5EF4-FFF2-40B4-BE49-F238E27FC236}">
                <a16:creationId xmlns:a16="http://schemas.microsoft.com/office/drawing/2014/main" id="{2BCB1345-272A-132D-7F15-A9CE03B50ABF}"/>
              </a:ext>
            </a:extLst>
          </p:cNvPr>
          <p:cNvSpPr>
            <a:spLocks noGrp="1"/>
          </p:cNvSpPr>
          <p:nvPr>
            <p:ph type="sldNum" sz="quarter" idx="12"/>
          </p:nvPr>
        </p:nvSpPr>
        <p:spPr>
          <a:xfrm>
            <a:off x="11363696" y="6455739"/>
            <a:ext cx="294460" cy="187367"/>
          </a:xfrm>
        </p:spPr>
        <p:txBody>
          <a:bodyPr vert="horz" lIns="0" tIns="0" rIns="0" bIns="0" rtlCol="0" anchor="ctr">
            <a:normAutofit/>
          </a:bodyPr>
          <a:lstStyle/>
          <a:p>
            <a:pPr>
              <a:spcAft>
                <a:spcPts val="600"/>
              </a:spcAft>
            </a:pPr>
            <a:fld id="{9EC71654-96A5-4280-94F3-931C61A9F92C}" type="slidenum">
              <a:rPr lang="en-US" smtClean="0"/>
              <a:pPr>
                <a:spcAft>
                  <a:spcPts val="600"/>
                </a:spcAft>
              </a:pPr>
              <a:t>5</a:t>
            </a:fld>
            <a:endParaRPr lang="en-US"/>
          </a:p>
        </p:txBody>
      </p:sp>
      <p:pic>
        <p:nvPicPr>
          <p:cNvPr id="7" name="Picture 6" descr="A person working on her computer&#10;&#10;Description automatically generated with low confidence">
            <a:extLst>
              <a:ext uri="{FF2B5EF4-FFF2-40B4-BE49-F238E27FC236}">
                <a16:creationId xmlns:a16="http://schemas.microsoft.com/office/drawing/2014/main" id="{925FC96E-9577-1CFA-522C-97155028399F}"/>
              </a:ext>
            </a:extLst>
          </p:cNvPr>
          <p:cNvPicPr>
            <a:picLocks noChangeAspect="1"/>
          </p:cNvPicPr>
          <p:nvPr/>
        </p:nvPicPr>
        <p:blipFill rotWithShape="1">
          <a:blip r:embed="rId3">
            <a:extLst>
              <a:ext uri="{28A0092B-C50C-407E-A947-70E740481C1C}">
                <a14:useLocalDpi xmlns:a14="http://schemas.microsoft.com/office/drawing/2010/main" val="0"/>
              </a:ext>
            </a:extLst>
          </a:blip>
          <a:srcRect l="16586" r="10852" b="2"/>
          <a:stretch/>
        </p:blipFill>
        <p:spPr>
          <a:xfrm>
            <a:off x="6778903" y="10"/>
            <a:ext cx="5413097" cy="496082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noFill/>
        </p:spPr>
      </p:pic>
    </p:spTree>
    <p:extLst>
      <p:ext uri="{BB962C8B-B14F-4D97-AF65-F5344CB8AC3E}">
        <p14:creationId xmlns:p14="http://schemas.microsoft.com/office/powerpoint/2010/main" val="1623787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
            <a:extLst>
              <a:ext uri="{FF2B5EF4-FFF2-40B4-BE49-F238E27FC236}">
                <a16:creationId xmlns:a16="http://schemas.microsoft.com/office/drawing/2014/main" id="{DBC5FAC3-A42A-7F92-5084-847891C13924}"/>
              </a:ext>
            </a:extLst>
          </p:cNvPr>
          <p:cNvSpPr>
            <a:spLocks noGrp="1"/>
          </p:cNvSpPr>
          <p:nvPr>
            <p:ph type="sldNum" sz="quarter" idx="12"/>
          </p:nvPr>
        </p:nvSpPr>
        <p:spPr>
          <a:xfrm>
            <a:off x="11363696" y="6455739"/>
            <a:ext cx="294460" cy="187367"/>
          </a:xfrm>
        </p:spPr>
        <p:txBody>
          <a:bodyPr/>
          <a:lstStyle/>
          <a:p>
            <a:pPr>
              <a:spcAft>
                <a:spcPts val="600"/>
              </a:spcAft>
            </a:pPr>
            <a:fld id="{9EC71654-96A5-4280-94F3-931C61A9F92C}" type="slidenum">
              <a:rPr lang="en-US" noProof="0" smtClean="0"/>
              <a:pPr>
                <a:spcAft>
                  <a:spcPts val="600"/>
                </a:spcAft>
              </a:pPr>
              <a:t>6</a:t>
            </a:fld>
            <a:endParaRPr lang="en-US" noProof="0"/>
          </a:p>
        </p:txBody>
      </p:sp>
      <p:sp>
        <p:nvSpPr>
          <p:cNvPr id="6" name="Title 1">
            <a:extLst>
              <a:ext uri="{FF2B5EF4-FFF2-40B4-BE49-F238E27FC236}">
                <a16:creationId xmlns:a16="http://schemas.microsoft.com/office/drawing/2014/main" id="{43328D34-F6A8-23E0-1056-58B39FF24394}"/>
              </a:ext>
            </a:extLst>
          </p:cNvPr>
          <p:cNvSpPr>
            <a:spLocks noGrp="1"/>
          </p:cNvSpPr>
          <p:nvPr>
            <p:ph type="title"/>
          </p:nvPr>
        </p:nvSpPr>
        <p:spPr>
          <a:xfrm>
            <a:off x="767388" y="306593"/>
            <a:ext cx="11150600" cy="920336"/>
          </a:xfrm>
        </p:spPr>
        <p:txBody>
          <a:bodyPr anchor="b">
            <a:normAutofit/>
          </a:bodyPr>
          <a:lstStyle/>
          <a:p>
            <a:r>
              <a:rPr lang="en-US" i="0" u="none" strike="noStrike" dirty="0">
                <a:effectLst/>
              </a:rPr>
              <a:t>How to Make an Inclusive </a:t>
            </a:r>
            <a:r>
              <a:rPr lang="en-US" dirty="0"/>
              <a:t>E</a:t>
            </a:r>
            <a:r>
              <a:rPr lang="en-US" i="0" u="none" strike="noStrike" dirty="0">
                <a:effectLst/>
              </a:rPr>
              <a:t>nvironment?</a:t>
            </a:r>
            <a:endParaRPr lang="en-GB" dirty="0"/>
          </a:p>
        </p:txBody>
      </p:sp>
      <p:sp>
        <p:nvSpPr>
          <p:cNvPr id="3" name="Slide Number Placeholder 2" hidden="1">
            <a:extLst>
              <a:ext uri="{FF2B5EF4-FFF2-40B4-BE49-F238E27FC236}">
                <a16:creationId xmlns:a16="http://schemas.microsoft.com/office/drawing/2014/main" id="{CDAA490C-C48A-4050-36F4-862542E6457F}"/>
              </a:ext>
            </a:extLst>
          </p:cNvPr>
          <p:cNvSpPr>
            <a:spLocks noGrp="1"/>
          </p:cNvSpPr>
          <p:nvPr>
            <p:ph type="sldNum" sz="quarter" idx="4294967295"/>
          </p:nvPr>
        </p:nvSpPr>
        <p:spPr>
          <a:xfrm>
            <a:off x="11363696" y="6455739"/>
            <a:ext cx="294460" cy="187367"/>
          </a:xfrm>
        </p:spPr>
        <p:txBody>
          <a:bodyPr/>
          <a:lstStyle/>
          <a:p>
            <a:pPr>
              <a:spcAft>
                <a:spcPts val="600"/>
              </a:spcAft>
            </a:pPr>
            <a:fld id="{9EC71654-96A5-4280-94F3-931C61A9F92C}" type="slidenum">
              <a:rPr lang="en-US" noProof="0" smtClean="0"/>
              <a:pPr>
                <a:spcAft>
                  <a:spcPts val="600"/>
                </a:spcAft>
              </a:pPr>
              <a:t>6</a:t>
            </a:fld>
            <a:endParaRPr lang="en-US" noProof="0"/>
          </a:p>
        </p:txBody>
      </p:sp>
      <p:sp>
        <p:nvSpPr>
          <p:cNvPr id="4" name="TextBox 3">
            <a:extLst>
              <a:ext uri="{FF2B5EF4-FFF2-40B4-BE49-F238E27FC236}">
                <a16:creationId xmlns:a16="http://schemas.microsoft.com/office/drawing/2014/main" id="{99200C24-AF2C-0BE7-5E62-29C534423C83}"/>
              </a:ext>
            </a:extLst>
          </p:cNvPr>
          <p:cNvSpPr txBox="1"/>
          <p:nvPr/>
        </p:nvSpPr>
        <p:spPr>
          <a:xfrm>
            <a:off x="767388" y="1613118"/>
            <a:ext cx="10890768" cy="1815882"/>
          </a:xfrm>
          <a:prstGeom prst="rect">
            <a:avLst/>
          </a:prstGeom>
          <a:noFill/>
        </p:spPr>
        <p:txBody>
          <a:bodyPr wrap="square">
            <a:spAutoFit/>
          </a:bodyPr>
          <a:lstStyle/>
          <a:p>
            <a:pPr algn="just" fontAlgn="base"/>
            <a:r>
              <a:rPr lang="en-US" sz="1400" u="none" strike="noStrike" dirty="0">
                <a:solidFill>
                  <a:srgbClr val="2C567A"/>
                </a:solidFill>
                <a:effectLst/>
              </a:rPr>
              <a:t>Farrah, Robert, Ruth and Sophie are all volunteers. </a:t>
            </a:r>
          </a:p>
          <a:p>
            <a:pPr algn="just" fontAlgn="base"/>
            <a:endParaRPr lang="en-US" sz="1400" dirty="0">
              <a:solidFill>
                <a:srgbClr val="2C567A"/>
              </a:solidFill>
            </a:endParaRPr>
          </a:p>
          <a:p>
            <a:pPr algn="just" fontAlgn="base"/>
            <a:r>
              <a:rPr lang="en-US" sz="1400" u="none" strike="noStrike" dirty="0">
                <a:solidFill>
                  <a:srgbClr val="2C567A"/>
                </a:solidFill>
                <a:effectLst/>
              </a:rPr>
              <a:t>The team hold regular ‘girls' nights out’. A poster has appeared in the coffee room and several volunteers are discussing their plans for the night. The last night out was a great success, but it was noticed that some volunteers did not attend despite the night being advertised in the coffee room, which everyone knew about. It is agreed that to be more inclusive partners can come next time.</a:t>
            </a:r>
          </a:p>
          <a:p>
            <a:pPr algn="just" fontAlgn="base"/>
            <a:endParaRPr lang="en-US" sz="1400" u="none" strike="noStrike" dirty="0">
              <a:solidFill>
                <a:srgbClr val="2C567A"/>
              </a:solidFill>
              <a:effectLst/>
            </a:endParaRPr>
          </a:p>
          <a:p>
            <a:pPr algn="just" fontAlgn="base"/>
            <a:r>
              <a:rPr lang="en-US" sz="1400" u="none" strike="noStrike" dirty="0">
                <a:solidFill>
                  <a:srgbClr val="2C567A"/>
                </a:solidFill>
                <a:effectLst/>
              </a:rPr>
              <a:t>Farrah, Robert ,Ruth and Sophie all feel excluded – why might this be?</a:t>
            </a:r>
          </a:p>
        </p:txBody>
      </p:sp>
      <p:sp>
        <p:nvSpPr>
          <p:cNvPr id="8" name="TextBox 7">
            <a:extLst>
              <a:ext uri="{FF2B5EF4-FFF2-40B4-BE49-F238E27FC236}">
                <a16:creationId xmlns:a16="http://schemas.microsoft.com/office/drawing/2014/main" id="{718282F2-3A3D-60B8-0F22-B3E8478CC68A}"/>
              </a:ext>
            </a:extLst>
          </p:cNvPr>
          <p:cNvSpPr txBox="1"/>
          <p:nvPr/>
        </p:nvSpPr>
        <p:spPr>
          <a:xfrm>
            <a:off x="767387" y="3899216"/>
            <a:ext cx="8079157" cy="369332"/>
          </a:xfrm>
          <a:prstGeom prst="rect">
            <a:avLst/>
          </a:prstGeom>
          <a:noFill/>
        </p:spPr>
        <p:txBody>
          <a:bodyPr wrap="square">
            <a:spAutoFit/>
          </a:bodyPr>
          <a:lstStyle/>
          <a:p>
            <a:r>
              <a:rPr lang="en-US" b="1" u="none" strike="noStrike" kern="1200" dirty="0">
                <a:solidFill>
                  <a:srgbClr val="2C567A"/>
                </a:solidFill>
                <a:effectLst/>
              </a:rPr>
              <a:t>It is important to think about how other people may be feeling.</a:t>
            </a:r>
            <a:endParaRPr lang="en-GB" b="1" dirty="0">
              <a:solidFill>
                <a:srgbClr val="2C567A"/>
              </a:solidFill>
            </a:endParaRPr>
          </a:p>
        </p:txBody>
      </p:sp>
    </p:spTree>
    <p:extLst>
      <p:ext uri="{BB962C8B-B14F-4D97-AF65-F5344CB8AC3E}">
        <p14:creationId xmlns:p14="http://schemas.microsoft.com/office/powerpoint/2010/main" val="93525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6A8C671-A0E0-69E9-0F2B-FC6D9B8F4F7E}"/>
              </a:ext>
            </a:extLst>
          </p:cNvPr>
          <p:cNvSpPr>
            <a:spLocks noGrp="1"/>
          </p:cNvSpPr>
          <p:nvPr>
            <p:ph type="sldNum" sz="quarter" idx="12"/>
          </p:nvPr>
        </p:nvSpPr>
        <p:spPr/>
        <p:txBody>
          <a:bodyPr/>
          <a:lstStyle/>
          <a:p>
            <a:fld id="{9EC71654-96A5-4280-94F3-931C61A9F92C}" type="slidenum">
              <a:rPr lang="en-US" noProof="0" smtClean="0"/>
              <a:pPr/>
              <a:t>7</a:t>
            </a:fld>
            <a:endParaRPr lang="en-US" noProof="0" dirty="0"/>
          </a:p>
        </p:txBody>
      </p:sp>
      <p:sp>
        <p:nvSpPr>
          <p:cNvPr id="5" name="Title 1">
            <a:extLst>
              <a:ext uri="{FF2B5EF4-FFF2-40B4-BE49-F238E27FC236}">
                <a16:creationId xmlns:a16="http://schemas.microsoft.com/office/drawing/2014/main" id="{86242237-64F2-17EE-5094-D0AB3506BE8D}"/>
              </a:ext>
            </a:extLst>
          </p:cNvPr>
          <p:cNvSpPr>
            <a:spLocks noGrp="1"/>
          </p:cNvSpPr>
          <p:nvPr>
            <p:ph type="title"/>
          </p:nvPr>
        </p:nvSpPr>
        <p:spPr>
          <a:xfrm>
            <a:off x="515938" y="246063"/>
            <a:ext cx="11150600" cy="920750"/>
          </a:xfrm>
        </p:spPr>
        <p:txBody>
          <a:bodyPr>
            <a:normAutofit/>
          </a:bodyPr>
          <a:lstStyle/>
          <a:p>
            <a:r>
              <a:rPr lang="en-US" i="0" u="none" strike="noStrike" dirty="0">
                <a:solidFill>
                  <a:srgbClr val="2C567A"/>
                </a:solidFill>
                <a:effectLst/>
                <a:cs typeface="Arial" panose="020B0604020202020204" pitchFamily="34" charset="0"/>
              </a:rPr>
              <a:t>How to Make an Inclusive </a:t>
            </a:r>
            <a:r>
              <a:rPr lang="en-US" dirty="0">
                <a:solidFill>
                  <a:srgbClr val="2C567A"/>
                </a:solidFill>
                <a:cs typeface="Arial" panose="020B0604020202020204" pitchFamily="34" charset="0"/>
              </a:rPr>
              <a:t>E</a:t>
            </a:r>
            <a:r>
              <a:rPr lang="en-US" i="0" u="none" strike="noStrike" dirty="0">
                <a:solidFill>
                  <a:srgbClr val="2C567A"/>
                </a:solidFill>
                <a:effectLst/>
                <a:cs typeface="Arial" panose="020B0604020202020204" pitchFamily="34" charset="0"/>
              </a:rPr>
              <a:t>nvironment?</a:t>
            </a:r>
            <a:endParaRPr lang="en-GB" dirty="0">
              <a:solidFill>
                <a:srgbClr val="2C567A"/>
              </a:solidFill>
              <a:cs typeface="Arial" panose="020B0604020202020204" pitchFamily="34" charset="0"/>
            </a:endParaRPr>
          </a:p>
        </p:txBody>
      </p:sp>
      <p:sp>
        <p:nvSpPr>
          <p:cNvPr id="6" name="Content Placeholder 5">
            <a:extLst>
              <a:ext uri="{FF2B5EF4-FFF2-40B4-BE49-F238E27FC236}">
                <a16:creationId xmlns:a16="http://schemas.microsoft.com/office/drawing/2014/main" id="{1177E51E-9E7E-9FE4-0146-F1EDACDB2F02}"/>
              </a:ext>
            </a:extLst>
          </p:cNvPr>
          <p:cNvSpPr txBox="1">
            <a:spLocks noGrp="1"/>
          </p:cNvSpPr>
          <p:nvPr>
            <p:ph idx="1"/>
          </p:nvPr>
        </p:nvSpPr>
        <p:spPr>
          <a:xfrm>
            <a:off x="515938" y="1576243"/>
            <a:ext cx="10837862" cy="1106970"/>
          </a:xfrm>
          <a:prstGeom prst="rect">
            <a:avLst/>
          </a:prstGeom>
          <a:noFill/>
        </p:spPr>
        <p:txBody>
          <a:bodyPr wrap="square">
            <a:spAutoFit/>
          </a:bodyPr>
          <a:lstStyle/>
          <a:p>
            <a:pPr marL="0" indent="0" algn="l" fontAlgn="base">
              <a:buNone/>
            </a:pPr>
            <a:r>
              <a:rPr lang="en-US" sz="1600" b="0" i="0" u="none" strike="noStrike" dirty="0">
                <a:effectLst/>
              </a:rPr>
              <a:t>The volunteering team didn’t deliberately discriminate against any of their colleagues, and they hoped their girls’ night out would help to create a friendly atmosphere and a good team spirit. They’d made sure that they weren’t excluding their lesbian and gay colleagues when they invited partners along.</a:t>
            </a:r>
          </a:p>
          <a:p>
            <a:pPr marL="0" indent="0" algn="l" fontAlgn="base">
              <a:buNone/>
            </a:pPr>
            <a:endParaRPr lang="en-US" sz="1600" b="0" i="0" u="none" strike="noStrike" dirty="0">
              <a:effectLst/>
              <a:latin typeface="Arial" panose="020B0604020202020204" pitchFamily="34" charset="0"/>
            </a:endParaRPr>
          </a:p>
        </p:txBody>
      </p:sp>
      <p:sp>
        <p:nvSpPr>
          <p:cNvPr id="7" name="Rectangle 1">
            <a:extLst>
              <a:ext uri="{FF2B5EF4-FFF2-40B4-BE49-F238E27FC236}">
                <a16:creationId xmlns:a16="http://schemas.microsoft.com/office/drawing/2014/main" id="{B0184A45-9524-762C-EAC0-023CFB18BEB1}"/>
              </a:ext>
            </a:extLst>
          </p:cNvPr>
          <p:cNvSpPr>
            <a:spLocks noChangeArrowheads="1"/>
          </p:cNvSpPr>
          <p:nvPr/>
        </p:nvSpPr>
        <p:spPr bwMode="auto">
          <a:xfrm>
            <a:off x="600514" y="2595559"/>
            <a:ext cx="10298243" cy="1323439"/>
          </a:xfrm>
          <a:prstGeom prst="rect">
            <a:avLst/>
          </a:prstGeom>
          <a:noFill/>
          <a:ln>
            <a:noFill/>
          </a:ln>
          <a:effec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effectLst/>
                <a:cs typeface="Arial" panose="020B0604020202020204" pitchFamily="34" charset="0"/>
              </a:rPr>
              <a:t>MAKING ASSUMPTIONS: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effectLst/>
                <a:cs typeface="Arial" panose="020B0604020202020204" pitchFamily="34" charset="0"/>
              </a:rPr>
              <a:t>The team still assumed that everyone would feel comfortable on a noisy girls’ night out with alcohol, and this wasn’t the case for Farrah, Robert or Sophie. And some colleagues assumed that Ruth was too old to enjoy a noisy girls’ night out.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effectLst/>
                <a:cs typeface="Arial" panose="020B0604020202020204" pitchFamily="34" charset="0"/>
              </a:rPr>
              <a:t>It’s very easy to make assumptions.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effectLst/>
                <a:cs typeface="Arial" panose="020B0604020202020204" pitchFamily="34" charset="0"/>
              </a:rPr>
              <a:t>Assumptions like this are part of what leads to inequalities between different groups of people.</a:t>
            </a:r>
          </a:p>
        </p:txBody>
      </p:sp>
      <p:sp>
        <p:nvSpPr>
          <p:cNvPr id="8" name="Rectangle 2">
            <a:extLst>
              <a:ext uri="{FF2B5EF4-FFF2-40B4-BE49-F238E27FC236}">
                <a16:creationId xmlns:a16="http://schemas.microsoft.com/office/drawing/2014/main" id="{5B65C8EF-9BE3-F276-3657-24E3B743801C}"/>
              </a:ext>
            </a:extLst>
          </p:cNvPr>
          <p:cNvSpPr>
            <a:spLocks noChangeArrowheads="1"/>
          </p:cNvSpPr>
          <p:nvPr/>
        </p:nvSpPr>
        <p:spPr bwMode="auto">
          <a:xfrm>
            <a:off x="600514" y="4173761"/>
            <a:ext cx="9822873" cy="1107996"/>
          </a:xfrm>
          <a:prstGeom prst="rect">
            <a:avLst/>
          </a:prstGeom>
          <a:noFill/>
          <a:ln>
            <a:noFill/>
          </a:ln>
          <a:effec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effectLst/>
                <a:ea typeface="Tahoma" panose="020B0604030504040204" pitchFamily="34" charset="0"/>
                <a:cs typeface="Arial" panose="020B0604020202020204" pitchFamily="34" charset="0"/>
              </a:rPr>
              <a:t>FEELIN</a:t>
            </a:r>
            <a:r>
              <a:rPr lang="en-US" altLang="en-US" sz="1600" b="1" dirty="0">
                <a:ea typeface="Tahoma" panose="020B0604030504040204" pitchFamily="34" charset="0"/>
                <a:cs typeface="Arial" panose="020B0604020202020204" pitchFamily="34" charset="0"/>
              </a:rPr>
              <a:t>G EXCLUDED: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effectLst/>
                <a:ea typeface="Tahoma" panose="020B0604030504040204" pitchFamily="34" charset="0"/>
                <a:cs typeface="Arial" panose="020B0604020202020204" pitchFamily="34" charset="0"/>
              </a:rPr>
              <a:t>In this case, some volunteers felt excluded, and this is likely to have a negative effect on their health and how well they contribute.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effectLst/>
                <a:ea typeface="Tahoma" panose="020B0604030504040204" pitchFamily="34" charset="0"/>
                <a:cs typeface="Arial" panose="020B0604020202020204" pitchFamily="34" charset="0"/>
              </a:rPr>
              <a:t>We all need to do our best to make sure that we are including everyone, and not make assumptions linked to someone’s characteristics. We should talk to any colleague that we see doing this.</a:t>
            </a:r>
          </a:p>
        </p:txBody>
      </p:sp>
    </p:spTree>
    <p:extLst>
      <p:ext uri="{BB962C8B-B14F-4D97-AF65-F5344CB8AC3E}">
        <p14:creationId xmlns:p14="http://schemas.microsoft.com/office/powerpoint/2010/main" val="3136006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B5C6BAC-F3F8-4AA0-B332-02F663571328}"/>
              </a:ext>
            </a:extLst>
          </p:cNvPr>
          <p:cNvSpPr>
            <a:spLocks noGrp="1"/>
          </p:cNvSpPr>
          <p:nvPr>
            <p:ph type="sldNum" sz="quarter" idx="12"/>
          </p:nvPr>
        </p:nvSpPr>
        <p:spPr>
          <a:xfrm>
            <a:off x="11363696" y="6455739"/>
            <a:ext cx="294460" cy="187367"/>
          </a:xfrm>
        </p:spPr>
        <p:txBody>
          <a:bodyPr anchor="ctr">
            <a:normAutofit/>
          </a:bodyPr>
          <a:lstStyle/>
          <a:p>
            <a:pPr>
              <a:spcAft>
                <a:spcPts val="600"/>
              </a:spcAft>
            </a:pPr>
            <a:fld id="{9EC71654-96A5-4280-94F3-931C61A9F92C}" type="slidenum">
              <a:rPr lang="en-US" smtClean="0"/>
              <a:pPr>
                <a:spcAft>
                  <a:spcPts val="600"/>
                </a:spcAft>
              </a:pPr>
              <a:t>8</a:t>
            </a:fld>
            <a:endParaRPr lang="en-US"/>
          </a:p>
        </p:txBody>
      </p:sp>
      <p:pic>
        <p:nvPicPr>
          <p:cNvPr id="11" name="Picture Placeholder 10" descr="A group of people working together&#10;&#10;Description automatically generated with low confidence">
            <a:extLst>
              <a:ext uri="{FF2B5EF4-FFF2-40B4-BE49-F238E27FC236}">
                <a16:creationId xmlns:a16="http://schemas.microsoft.com/office/drawing/2014/main" id="{AA361737-0E78-8D69-17C2-60105582C1D3}"/>
              </a:ext>
            </a:extLst>
          </p:cNvPr>
          <p:cNvPicPr>
            <a:picLocks noGrp="1" noChangeAspect="1"/>
          </p:cNvPicPr>
          <p:nvPr>
            <p:ph sz="half" idx="1"/>
          </p:nvPr>
        </p:nvPicPr>
        <p:blipFill rotWithShape="1">
          <a:blip r:embed="rId3"/>
          <a:srcRect l="1152" r="15040"/>
          <a:stretch/>
        </p:blipFill>
        <p:spPr>
          <a:xfrm>
            <a:off x="1361929" y="2479582"/>
            <a:ext cx="3724986" cy="2944964"/>
          </a:xfrm>
          <a:noFill/>
        </p:spPr>
      </p:pic>
      <p:sp>
        <p:nvSpPr>
          <p:cNvPr id="20" name="Content Placeholder 3">
            <a:extLst>
              <a:ext uri="{FF2B5EF4-FFF2-40B4-BE49-F238E27FC236}">
                <a16:creationId xmlns:a16="http://schemas.microsoft.com/office/drawing/2014/main" id="{3DB3B33C-ABFE-7C9A-3BF5-0BDB5BBBAD13}"/>
              </a:ext>
            </a:extLst>
          </p:cNvPr>
          <p:cNvSpPr>
            <a:spLocks noGrp="1"/>
          </p:cNvSpPr>
          <p:nvPr>
            <p:ph sz="half" idx="2"/>
          </p:nvPr>
        </p:nvSpPr>
        <p:spPr>
          <a:xfrm>
            <a:off x="7001988" y="1729184"/>
            <a:ext cx="4508938" cy="3712171"/>
          </a:xfrm>
        </p:spPr>
        <p:txBody>
          <a:bodyPr>
            <a:noAutofit/>
          </a:bodyPr>
          <a:lstStyle/>
          <a:p>
            <a:pPr marL="0" indent="0" algn="just" fontAlgn="base">
              <a:buNone/>
            </a:pPr>
            <a:r>
              <a:rPr lang="en-US" sz="1600" b="0" i="0" u="none" strike="noStrike" dirty="0">
                <a:effectLst/>
              </a:rPr>
              <a:t>If we are an equal and diverse </a:t>
            </a:r>
            <a:r>
              <a:rPr lang="en-US" sz="1600" b="0" i="0" u="none" strike="noStrike" dirty="0" err="1">
                <a:effectLst/>
              </a:rPr>
              <a:t>organisation</a:t>
            </a:r>
            <a:r>
              <a:rPr lang="en-US" sz="1600" b="0" i="0" u="none" strike="noStrike" dirty="0">
                <a:effectLst/>
              </a:rPr>
              <a:t>, we will see the following benefits:</a:t>
            </a:r>
          </a:p>
          <a:p>
            <a:pPr algn="just" fontAlgn="base">
              <a:buFont typeface="Arial" panose="020B0604020202020204" pitchFamily="34" charset="0"/>
              <a:buChar char="•"/>
            </a:pPr>
            <a:r>
              <a:rPr lang="en-US" sz="1600" b="0" i="0" dirty="0">
                <a:effectLst/>
              </a:rPr>
              <a:t>A fair, moral and inclusive society</a:t>
            </a:r>
          </a:p>
          <a:p>
            <a:pPr algn="just" fontAlgn="base">
              <a:buFont typeface="Arial" panose="020B0604020202020204" pitchFamily="34" charset="0"/>
              <a:buChar char="•"/>
            </a:pPr>
            <a:r>
              <a:rPr lang="en-US" sz="1600" b="0" i="0" dirty="0">
                <a:effectLst/>
              </a:rPr>
              <a:t>Better recruitment and retention of volunteers</a:t>
            </a:r>
          </a:p>
          <a:p>
            <a:pPr algn="just" fontAlgn="base">
              <a:buFont typeface="Arial" panose="020B0604020202020204" pitchFamily="34" charset="0"/>
              <a:buChar char="•"/>
            </a:pPr>
            <a:r>
              <a:rPr lang="en-US" sz="1600" b="0" i="0" dirty="0">
                <a:effectLst/>
              </a:rPr>
              <a:t>Fewer complaints</a:t>
            </a:r>
          </a:p>
          <a:p>
            <a:pPr algn="just" fontAlgn="base">
              <a:buFont typeface="Arial" panose="020B0604020202020204" pitchFamily="34" charset="0"/>
              <a:buChar char="•"/>
            </a:pPr>
            <a:r>
              <a:rPr lang="en-US" sz="1600" b="0" i="0" dirty="0">
                <a:effectLst/>
              </a:rPr>
              <a:t>High morale</a:t>
            </a:r>
          </a:p>
          <a:p>
            <a:pPr algn="just" fontAlgn="base">
              <a:buFont typeface="Arial" panose="020B0604020202020204" pitchFamily="34" charset="0"/>
              <a:buChar char="•"/>
            </a:pPr>
            <a:r>
              <a:rPr lang="en-US" sz="1600" b="0" i="0" dirty="0">
                <a:effectLst/>
              </a:rPr>
              <a:t>Fewer bullying and harassment cases</a:t>
            </a:r>
          </a:p>
          <a:p>
            <a:pPr algn="just" fontAlgn="base">
              <a:buFont typeface="Arial" panose="020B0604020202020204" pitchFamily="34" charset="0"/>
              <a:buChar char="•"/>
            </a:pPr>
            <a:r>
              <a:rPr lang="en-US" sz="1600" b="0" i="0" dirty="0">
                <a:effectLst/>
              </a:rPr>
              <a:t>A better reputation as an </a:t>
            </a:r>
            <a:r>
              <a:rPr lang="en-US" sz="1600" b="0" i="0" dirty="0" err="1">
                <a:effectLst/>
              </a:rPr>
              <a:t>organisation</a:t>
            </a:r>
            <a:endParaRPr lang="en-US" sz="1600" b="0" i="0" dirty="0">
              <a:effectLst/>
            </a:endParaRPr>
          </a:p>
          <a:p>
            <a:pPr algn="just" fontAlgn="base">
              <a:buFont typeface="Arial" panose="020B0604020202020204" pitchFamily="34" charset="0"/>
              <a:buChar char="•"/>
            </a:pPr>
            <a:r>
              <a:rPr lang="en-US" sz="1600" b="0" i="0" dirty="0">
                <a:effectLst/>
              </a:rPr>
              <a:t>Better access to services for everyone and better experiences when using the services.</a:t>
            </a:r>
          </a:p>
          <a:p>
            <a:endParaRPr lang="en-US" sz="1800" dirty="0"/>
          </a:p>
        </p:txBody>
      </p:sp>
      <p:sp>
        <p:nvSpPr>
          <p:cNvPr id="9" name="Title 1">
            <a:extLst>
              <a:ext uri="{FF2B5EF4-FFF2-40B4-BE49-F238E27FC236}">
                <a16:creationId xmlns:a16="http://schemas.microsoft.com/office/drawing/2014/main" id="{101AEE7A-86C9-E582-9FE2-5703622A0A25}"/>
              </a:ext>
            </a:extLst>
          </p:cNvPr>
          <p:cNvSpPr>
            <a:spLocks noGrp="1"/>
          </p:cNvSpPr>
          <p:nvPr>
            <p:ph type="title"/>
          </p:nvPr>
        </p:nvSpPr>
        <p:spPr>
          <a:xfrm>
            <a:off x="515938" y="246621"/>
            <a:ext cx="10661814" cy="683545"/>
          </a:xfrm>
        </p:spPr>
        <p:txBody>
          <a:bodyPr anchor="b">
            <a:normAutofit fontScale="90000"/>
          </a:bodyPr>
          <a:lstStyle/>
          <a:p>
            <a:r>
              <a:rPr lang="en-US" i="0" u="none" strike="noStrike" dirty="0">
                <a:effectLst/>
              </a:rPr>
              <a:t>Volunteering in an Equal and Diverse Environment</a:t>
            </a:r>
            <a:endParaRPr lang="en-GB" dirty="0"/>
          </a:p>
        </p:txBody>
      </p:sp>
      <p:sp>
        <p:nvSpPr>
          <p:cNvPr id="8" name="Title 1">
            <a:extLst>
              <a:ext uri="{FF2B5EF4-FFF2-40B4-BE49-F238E27FC236}">
                <a16:creationId xmlns:a16="http://schemas.microsoft.com/office/drawing/2014/main" id="{75BAEB59-AD65-A079-1D02-008F5BA211B5}"/>
              </a:ext>
            </a:extLst>
          </p:cNvPr>
          <p:cNvSpPr txBox="1">
            <a:spLocks/>
          </p:cNvSpPr>
          <p:nvPr/>
        </p:nvSpPr>
        <p:spPr>
          <a:xfrm>
            <a:off x="524647" y="1055873"/>
            <a:ext cx="11141891" cy="392517"/>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b="1" kern="1200" cap="all" baseline="0">
                <a:solidFill>
                  <a:schemeClr val="tx1"/>
                </a:solidFill>
                <a:latin typeface="+mj-lt"/>
                <a:ea typeface="+mj-ea"/>
                <a:cs typeface="+mj-cs"/>
              </a:defRPr>
            </a:lvl1pPr>
          </a:lstStyle>
          <a:p>
            <a:endParaRPr lang="en-US" dirty="0">
              <a:solidFill>
                <a:schemeClr val="accent1"/>
              </a:solidFill>
            </a:endParaRPr>
          </a:p>
        </p:txBody>
      </p:sp>
      <p:sp>
        <p:nvSpPr>
          <p:cNvPr id="18" name="TextBox 17">
            <a:extLst>
              <a:ext uri="{FF2B5EF4-FFF2-40B4-BE49-F238E27FC236}">
                <a16:creationId xmlns:a16="http://schemas.microsoft.com/office/drawing/2014/main" id="{B0AF0D5D-6DFE-BCE9-5E05-6958A461317F}"/>
              </a:ext>
            </a:extLst>
          </p:cNvPr>
          <p:cNvSpPr txBox="1"/>
          <p:nvPr/>
        </p:nvSpPr>
        <p:spPr>
          <a:xfrm>
            <a:off x="515938" y="1252131"/>
            <a:ext cx="5986685" cy="954107"/>
          </a:xfrm>
          <a:prstGeom prst="rect">
            <a:avLst/>
          </a:prstGeom>
          <a:noFill/>
        </p:spPr>
        <p:txBody>
          <a:bodyPr wrap="square">
            <a:spAutoFit/>
          </a:bodyPr>
          <a:lstStyle/>
          <a:p>
            <a:pPr algn="just" fontAlgn="base"/>
            <a:r>
              <a:rPr lang="en-US" sz="1400" b="0" i="0" u="none" strike="noStrike" dirty="0">
                <a:solidFill>
                  <a:srgbClr val="2C567A"/>
                </a:solidFill>
                <a:effectLst/>
              </a:rPr>
              <a:t>Person-</a:t>
            </a:r>
            <a:r>
              <a:rPr lang="en-US" sz="1400" b="0" i="0" u="none" strike="noStrike" dirty="0" err="1">
                <a:solidFill>
                  <a:srgbClr val="2C567A"/>
                </a:solidFill>
                <a:effectLst/>
              </a:rPr>
              <a:t>centred</a:t>
            </a:r>
            <a:r>
              <a:rPr lang="en-US" sz="1400" b="0" i="0" u="none" strike="noStrike" dirty="0">
                <a:solidFill>
                  <a:srgbClr val="2C567A"/>
                </a:solidFill>
                <a:effectLst/>
              </a:rPr>
              <a:t> support also means that a range of environmental factors including lighting, noise, temperature and unpleasant </a:t>
            </a:r>
            <a:r>
              <a:rPr lang="en-US" sz="1400" b="0" i="0" u="none" strike="noStrike" dirty="0" err="1">
                <a:solidFill>
                  <a:srgbClr val="2C567A"/>
                </a:solidFill>
                <a:effectLst/>
              </a:rPr>
              <a:t>odours</a:t>
            </a:r>
            <a:r>
              <a:rPr lang="en-US" sz="1400" b="0" i="0" u="none" strike="noStrike" dirty="0">
                <a:solidFill>
                  <a:srgbClr val="2C567A"/>
                </a:solidFill>
                <a:effectLst/>
              </a:rPr>
              <a:t> can contribute to a negative experience for an individual.</a:t>
            </a:r>
          </a:p>
        </p:txBody>
      </p:sp>
    </p:spTree>
    <p:extLst>
      <p:ext uri="{BB962C8B-B14F-4D97-AF65-F5344CB8AC3E}">
        <p14:creationId xmlns:p14="http://schemas.microsoft.com/office/powerpoint/2010/main" val="3314797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869A6A-F15E-95D3-038D-FB93007733E4}"/>
              </a:ext>
            </a:extLst>
          </p:cNvPr>
          <p:cNvSpPr>
            <a:spLocks noGrp="1"/>
          </p:cNvSpPr>
          <p:nvPr>
            <p:ph type="sldNum" sz="quarter" idx="12"/>
          </p:nvPr>
        </p:nvSpPr>
        <p:spPr>
          <a:xfrm>
            <a:off x="11363696" y="6455739"/>
            <a:ext cx="294460" cy="187367"/>
          </a:xfrm>
        </p:spPr>
        <p:txBody>
          <a:bodyPr anchor="ctr">
            <a:normAutofit/>
          </a:bodyPr>
          <a:lstStyle/>
          <a:p>
            <a:pPr>
              <a:spcAft>
                <a:spcPts val="600"/>
              </a:spcAft>
            </a:pPr>
            <a:fld id="{9EC71654-96A5-4280-94F3-931C61A9F92C}" type="slidenum">
              <a:rPr lang="en-US" noProof="0" smtClean="0"/>
              <a:pPr>
                <a:spcAft>
                  <a:spcPts val="600"/>
                </a:spcAft>
              </a:pPr>
              <a:t>9</a:t>
            </a:fld>
            <a:endParaRPr lang="en-US" noProof="0"/>
          </a:p>
        </p:txBody>
      </p:sp>
      <p:sp>
        <p:nvSpPr>
          <p:cNvPr id="6" name="Content Placeholder 5">
            <a:extLst>
              <a:ext uri="{FF2B5EF4-FFF2-40B4-BE49-F238E27FC236}">
                <a16:creationId xmlns:a16="http://schemas.microsoft.com/office/drawing/2014/main" id="{3FC221FC-C631-E3C0-CBAD-D813A8A5084F}"/>
              </a:ext>
            </a:extLst>
          </p:cNvPr>
          <p:cNvSpPr txBox="1">
            <a:spLocks noGrp="1"/>
          </p:cNvSpPr>
          <p:nvPr>
            <p:ph idx="1"/>
          </p:nvPr>
        </p:nvSpPr>
        <p:spPr>
          <a:xfrm>
            <a:off x="598570" y="1495331"/>
            <a:ext cx="10837862" cy="4351338"/>
          </a:xfrm>
        </p:spPr>
        <p:txBody>
          <a:bodyPr>
            <a:normAutofit/>
          </a:bodyPr>
          <a:lstStyle/>
          <a:p>
            <a:pPr marL="0" indent="0" fontAlgn="base">
              <a:buNone/>
            </a:pPr>
            <a:r>
              <a:rPr lang="en-US" sz="1600" b="1" i="0" u="none" strike="noStrike" dirty="0">
                <a:solidFill>
                  <a:srgbClr val="2C567A"/>
                </a:solidFill>
                <a:effectLst/>
              </a:rPr>
              <a:t>It can be difficult to challenge a colleague’s inappropriate </a:t>
            </a:r>
            <a:r>
              <a:rPr lang="en-US" sz="1600" b="1" i="0" u="none" strike="noStrike" dirty="0" err="1">
                <a:solidFill>
                  <a:srgbClr val="2C567A"/>
                </a:solidFill>
                <a:effectLst/>
              </a:rPr>
              <a:t>behaviour</a:t>
            </a:r>
            <a:r>
              <a:rPr lang="en-US" sz="1600" b="1" i="0" u="none" strike="noStrike" dirty="0">
                <a:solidFill>
                  <a:srgbClr val="2C567A"/>
                </a:solidFill>
                <a:effectLst/>
              </a:rPr>
              <a:t>. The following suggestions will help:</a:t>
            </a:r>
          </a:p>
          <a:p>
            <a:pPr fontAlgn="base">
              <a:buFont typeface="Arial" panose="020B0604020202020204" pitchFamily="34" charset="0"/>
              <a:buChar char="•"/>
            </a:pPr>
            <a:r>
              <a:rPr lang="en-US" sz="1500" b="0" i="0" dirty="0">
                <a:effectLst/>
              </a:rPr>
              <a:t>Have the conversation in private</a:t>
            </a:r>
          </a:p>
          <a:p>
            <a:pPr fontAlgn="base">
              <a:buFont typeface="Arial" panose="020B0604020202020204" pitchFamily="34" charset="0"/>
              <a:buChar char="•"/>
            </a:pPr>
            <a:r>
              <a:rPr lang="en-US" sz="1500" b="0" i="0" dirty="0">
                <a:effectLst/>
              </a:rPr>
              <a:t>Avoid blame and confrontation. Your aim is to help the person you are speaking with to understand why their </a:t>
            </a:r>
            <a:r>
              <a:rPr lang="en-US" sz="1500" b="0" i="0" dirty="0" err="1">
                <a:effectLst/>
              </a:rPr>
              <a:t>behaviour</a:t>
            </a:r>
            <a:r>
              <a:rPr lang="en-US" sz="1500" b="0" i="0" dirty="0">
                <a:effectLst/>
              </a:rPr>
              <a:t>/remark is not OK (remember that it may not have been deliberate) and to work out how to behave differently in the future</a:t>
            </a:r>
          </a:p>
          <a:p>
            <a:pPr fontAlgn="base">
              <a:buFont typeface="Arial" panose="020B0604020202020204" pitchFamily="34" charset="0"/>
              <a:buChar char="•"/>
            </a:pPr>
            <a:r>
              <a:rPr lang="en-US" sz="1500" b="0" i="0" dirty="0">
                <a:effectLst/>
              </a:rPr>
              <a:t>As in any effective conversation, you should aim to do as much listening as talking. Sometimes we can work out how to do better for ourselves without being told</a:t>
            </a:r>
          </a:p>
          <a:p>
            <a:pPr fontAlgn="base">
              <a:buFont typeface="Arial" panose="020B0604020202020204" pitchFamily="34" charset="0"/>
              <a:buChar char="•"/>
            </a:pPr>
            <a:r>
              <a:rPr lang="en-US" sz="1500" b="0" i="0" dirty="0">
                <a:effectLst/>
              </a:rPr>
              <a:t>You can get advice before the conversation from your volunteer coordinator or manager</a:t>
            </a:r>
          </a:p>
          <a:p>
            <a:pPr fontAlgn="base"/>
            <a:r>
              <a:rPr lang="en-US" sz="1500" b="0" i="0" u="none" strike="noStrike" dirty="0">
                <a:effectLst/>
              </a:rPr>
              <a:t>If you don’t feel able to challenge a colleague, then report the matter to your volunteer coordinator.</a:t>
            </a:r>
          </a:p>
          <a:p>
            <a:pPr fontAlgn="base"/>
            <a:r>
              <a:rPr lang="en-US" sz="1500" b="0" i="0" u="none" strike="noStrike" dirty="0">
                <a:effectLst/>
              </a:rPr>
              <a:t>If you experience discrimination yourself, you should report your concerns immediately to your volunteer coordinator.</a:t>
            </a:r>
          </a:p>
          <a:p>
            <a:pPr marL="0" indent="0" fontAlgn="base">
              <a:buNone/>
            </a:pPr>
            <a:endParaRPr lang="en-US" sz="1500" b="1" i="0" u="none" strike="noStrike" dirty="0">
              <a:effectLst/>
            </a:endParaRPr>
          </a:p>
          <a:p>
            <a:pPr marL="0" indent="0" fontAlgn="base">
              <a:buNone/>
            </a:pPr>
            <a:r>
              <a:rPr lang="en-US" sz="1500" b="1" i="0" u="none" strike="noStrike" dirty="0">
                <a:effectLst/>
              </a:rPr>
              <a:t>Remember you are entitled to be treated fairly at all times.</a:t>
            </a:r>
            <a:endParaRPr lang="en-US" sz="1500" b="0" i="0" u="none" strike="noStrike" dirty="0">
              <a:effectLst/>
            </a:endParaRPr>
          </a:p>
          <a:p>
            <a:pPr fontAlgn="base"/>
            <a:endParaRPr lang="en-US" sz="1500" b="0" i="0" u="none" strike="noStrike" dirty="0">
              <a:effectLst/>
            </a:endParaRPr>
          </a:p>
        </p:txBody>
      </p:sp>
      <p:sp>
        <p:nvSpPr>
          <p:cNvPr id="3" name="Title 1">
            <a:extLst>
              <a:ext uri="{FF2B5EF4-FFF2-40B4-BE49-F238E27FC236}">
                <a16:creationId xmlns:a16="http://schemas.microsoft.com/office/drawing/2014/main" id="{02D9ED2A-6A33-8051-C76B-7F386E057338}"/>
              </a:ext>
            </a:extLst>
          </p:cNvPr>
          <p:cNvSpPr>
            <a:spLocks noGrp="1"/>
          </p:cNvSpPr>
          <p:nvPr>
            <p:ph type="title"/>
          </p:nvPr>
        </p:nvSpPr>
        <p:spPr>
          <a:xfrm>
            <a:off x="515938" y="214894"/>
            <a:ext cx="11360245" cy="920750"/>
          </a:xfrm>
        </p:spPr>
        <p:txBody>
          <a:bodyPr anchor="b">
            <a:normAutofit/>
          </a:bodyPr>
          <a:lstStyle/>
          <a:p>
            <a:r>
              <a:rPr lang="en-US" i="0" u="none" strike="noStrike" dirty="0">
                <a:effectLst/>
              </a:rPr>
              <a:t>Volunteering in an Equal and Diverse Environment</a:t>
            </a:r>
            <a:endParaRPr lang="en-GB" dirty="0"/>
          </a:p>
        </p:txBody>
      </p:sp>
    </p:spTree>
    <p:extLst>
      <p:ext uri="{BB962C8B-B14F-4D97-AF65-F5344CB8AC3E}">
        <p14:creationId xmlns:p14="http://schemas.microsoft.com/office/powerpoint/2010/main" val="3628807334"/>
      </p:ext>
    </p:extLst>
  </p:cSld>
  <p:clrMapOvr>
    <a:masterClrMapping/>
  </p:clrMapOvr>
</p:sld>
</file>

<file path=ppt/theme/theme1.xml><?xml version="1.0" encoding="utf-8"?>
<a:theme xmlns:a="http://schemas.openxmlformats.org/drawingml/2006/main" name="Office Theme">
  <a:themeElements>
    <a:clrScheme name="Contoso v1">
      <a:dk1>
        <a:sysClr val="windowText" lastClr="000000"/>
      </a:dk1>
      <a:lt1>
        <a:sysClr val="window" lastClr="FFFFFF"/>
      </a:lt1>
      <a:dk2>
        <a:srgbClr val="44546A"/>
      </a:dk2>
      <a:lt2>
        <a:srgbClr val="E7E6E6"/>
      </a:lt2>
      <a:accent1>
        <a:srgbClr val="2C567A"/>
      </a:accent1>
      <a:accent2>
        <a:srgbClr val="0072C7"/>
      </a:accent2>
      <a:accent3>
        <a:srgbClr val="0D1D51"/>
      </a:accent3>
      <a:accent4>
        <a:srgbClr val="666666"/>
      </a:accent4>
      <a:accent5>
        <a:srgbClr val="3C76A6"/>
      </a:accent5>
      <a:accent6>
        <a:srgbClr val="1E44BC"/>
      </a:accent6>
      <a:hlink>
        <a:srgbClr val="0563C1"/>
      </a:hlink>
      <a:folHlink>
        <a:srgbClr val="954F72"/>
      </a:folHlink>
    </a:clrScheme>
    <a:fontScheme name="Custom 1">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4076243_Blue spheres presentation_RVA_v5" id="{E4C0B511-76E7-4C07-AFEA-8FEA0A5A8C84}" vid="{3A463146-28EF-4F73-B63C-03710F66E2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1E40349E594CE438DDE19725CC8A547" ma:contentTypeVersion="14" ma:contentTypeDescription="Create a new document." ma:contentTypeScope="" ma:versionID="d5b86f14ba31b113c1583c070cd2f075">
  <xsd:schema xmlns:xsd="http://www.w3.org/2001/XMLSchema" xmlns:xs="http://www.w3.org/2001/XMLSchema" xmlns:p="http://schemas.microsoft.com/office/2006/metadata/properties" xmlns:ns2="bb26d714-6ba5-4fbb-bc7a-bcb71a138c9e" xmlns:ns3="6de0e44f-7103-4968-b029-ab61045137cc" targetNamespace="http://schemas.microsoft.com/office/2006/metadata/properties" ma:root="true" ma:fieldsID="d05f6bacf37b1128c1c7047e49449017" ns2:_="" ns3:_="">
    <xsd:import namespace="bb26d714-6ba5-4fbb-bc7a-bcb71a138c9e"/>
    <xsd:import namespace="6de0e44f-7103-4968-b029-ab61045137c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_Flow_SignoffStatu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26d714-6ba5-4fbb-bc7a-bcb71a138c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_Flow_SignoffStatus" ma:index="12" nillable="true" ma:displayName="Sign-off status" ma:internalName="Sign_x002d_off_x0020_status">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5aa280da-1518-41bb-867d-1d4548b8aca0"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e0e44f-7103-4968-b029-ab61045137cc"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345f569b-93f8-44ae-8b69-b0ee6f7925c6}" ma:internalName="TaxCatchAll" ma:showField="CatchAllData" ma:web="6de0e44f-7103-4968-b029-ab61045137c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b26d714-6ba5-4fbb-bc7a-bcb71a138c9e">
      <Terms xmlns="http://schemas.microsoft.com/office/infopath/2007/PartnerControls"/>
    </lcf76f155ced4ddcb4097134ff3c332f>
    <TaxCatchAll xmlns="6de0e44f-7103-4968-b029-ab61045137cc" xsi:nil="true"/>
    <_Flow_SignoffStatus xmlns="bb26d714-6ba5-4fbb-bc7a-bcb71a138c9e" xsi:nil="true"/>
  </documentManagement>
</p:properties>
</file>

<file path=customXml/itemProps1.xml><?xml version="1.0" encoding="utf-8"?>
<ds:datastoreItem xmlns:ds="http://schemas.openxmlformats.org/officeDocument/2006/customXml" ds:itemID="{B0C07E3D-60A7-4F4E-8208-D9CCD01982CB}">
  <ds:schemaRefs>
    <ds:schemaRef ds:uri="http://schemas.microsoft.com/sharepoint/v3/contenttype/forms"/>
  </ds:schemaRefs>
</ds:datastoreItem>
</file>

<file path=customXml/itemProps2.xml><?xml version="1.0" encoding="utf-8"?>
<ds:datastoreItem xmlns:ds="http://schemas.openxmlformats.org/officeDocument/2006/customXml" ds:itemID="{260490D6-3EE4-4FD8-AED9-179BD5A6F99F}"/>
</file>

<file path=customXml/itemProps3.xml><?xml version="1.0" encoding="utf-8"?>
<ds:datastoreItem xmlns:ds="http://schemas.openxmlformats.org/officeDocument/2006/customXml" ds:itemID="{CEA9B47F-3DD8-4645-81DC-B88780643C07}">
  <ds:schemaRefs>
    <ds:schemaRef ds:uri="http://purl.org/dc/terms/"/>
    <ds:schemaRef ds:uri="http://schemas.microsoft.com/office/infopath/2007/PartnerControls"/>
    <ds:schemaRef ds:uri="http://www.w3.org/XML/1998/namespace"/>
    <ds:schemaRef ds:uri="http://schemas.openxmlformats.org/package/2006/metadata/core-properties"/>
    <ds:schemaRef ds:uri="20b28440-8dfa-435f-beff-44b945816e3d"/>
    <ds:schemaRef ds:uri="http://schemas.microsoft.com/office/2006/documentManagement/types"/>
    <ds:schemaRef ds:uri="http://purl.org/dc/elements/1.1/"/>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Blue spheres presentation</Template>
  <TotalTime>2425</TotalTime>
  <Words>2486</Words>
  <Application>Microsoft Office PowerPoint</Application>
  <PresentationFormat>Widescreen</PresentationFormat>
  <Paragraphs>156</Paragraphs>
  <Slides>13</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Poppins</vt:lpstr>
      <vt:lpstr>Poppins SemiBold</vt:lpstr>
      <vt:lpstr>Tahoma</vt:lpstr>
      <vt:lpstr>Times New Roman</vt:lpstr>
      <vt:lpstr>Office Theme</vt:lpstr>
      <vt:lpstr>Equality, Diversity and Human Rights</vt:lpstr>
      <vt:lpstr>Equality, Diversity &amp; Human Rights</vt:lpstr>
      <vt:lpstr>What are the nine protected characteristics referred to in the Equality Act?</vt:lpstr>
      <vt:lpstr>PowerPoint Presentation</vt:lpstr>
      <vt:lpstr>PowerPoint Presentation</vt:lpstr>
      <vt:lpstr>How to Make an Inclusive Environment?</vt:lpstr>
      <vt:lpstr>How to Make an Inclusive Environment?</vt:lpstr>
      <vt:lpstr>Volunteering in an Equal and Diverse Environment</vt:lpstr>
      <vt:lpstr>Volunteering in an Equal and Diverse Environment</vt:lpstr>
      <vt:lpstr>Equality and Diversity</vt:lpstr>
      <vt:lpstr>Equality Vs EQUITY Diversity</vt:lpstr>
      <vt:lpstr>Thank you!</vt:lpstr>
      <vt:lpstr>PowerPoint Presentation</vt:lpstr>
    </vt:vector>
  </TitlesOfParts>
  <Company>Bradford Teaching Hospitals NHS Foundation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for volunteers</dc:title>
  <dc:creator>Amy Hemingway</dc:creator>
  <cp:lastModifiedBy>Clare Bancroft</cp:lastModifiedBy>
  <cp:revision>16</cp:revision>
  <dcterms:created xsi:type="dcterms:W3CDTF">2023-04-06T10:31:30Z</dcterms:created>
  <dcterms:modified xsi:type="dcterms:W3CDTF">2024-05-21T10:01:45Z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0x010100A1E40349E594CE438DDE19725CC8A547</vt:lpwstr>
  </property>
</Properties>
</file>