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258" r:id="rId5"/>
    <p:sldId id="305" r:id="rId6"/>
    <p:sldId id="334" r:id="rId7"/>
    <p:sldId id="333" r:id="rId8"/>
    <p:sldId id="312" r:id="rId9"/>
    <p:sldId id="335" r:id="rId10"/>
    <p:sldId id="311" r:id="rId11"/>
    <p:sldId id="310" r:id="rId12"/>
    <p:sldId id="309" r:id="rId13"/>
    <p:sldId id="338" r:id="rId14"/>
    <p:sldId id="339" r:id="rId15"/>
    <p:sldId id="340" r:id="rId16"/>
    <p:sldId id="341" r:id="rId17"/>
    <p:sldId id="342" r:id="rId18"/>
    <p:sldId id="343" r:id="rId19"/>
    <p:sldId id="344" r:id="rId20"/>
    <p:sldId id="345" r:id="rId21"/>
    <p:sldId id="346" r:id="rId22"/>
    <p:sldId id="281" r:id="rId23"/>
    <p:sldId id="327" r:id="rId24"/>
    <p:sldId id="326" r:id="rId25"/>
    <p:sldId id="325" r:id="rId26"/>
    <p:sldId id="292" r:id="rId27"/>
    <p:sldId id="347" r:id="rId28"/>
    <p:sldId id="276" r:id="rId29"/>
    <p:sldId id="2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CBD5EB"/>
    <a:srgbClr val="0099CC"/>
    <a:srgbClr val="E7E6E6"/>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076" autoAdjust="0"/>
  </p:normalViewPr>
  <p:slideViewPr>
    <p:cSldViewPr snapToGrid="0" showGuides="1">
      <p:cViewPr varScale="1">
        <p:scale>
          <a:sx n="86" d="100"/>
          <a:sy n="86" d="100"/>
        </p:scale>
        <p:origin x="990"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A075F-7D0D-4C96-AA59-5B27704155AD}"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D3C8EADF-8AD7-4811-9CBC-5FFFF809634A}">
      <dgm:prSet custT="1"/>
      <dgm:spPr/>
      <dgm:t>
        <a:bodyPr/>
        <a:lstStyle/>
        <a:p>
          <a:r>
            <a:rPr lang="en-US" sz="1200" dirty="0"/>
            <a:t>Prevention:</a:t>
          </a:r>
          <a:r>
            <a:rPr lang="en-US" sz="1200" baseline="0" dirty="0"/>
            <a:t> Acting before abuse occurs.</a:t>
          </a:r>
          <a:endParaRPr lang="en-US" sz="1200" b="1" dirty="0"/>
        </a:p>
      </dgm:t>
    </dgm:pt>
    <dgm:pt modelId="{00064BE9-BD6D-481C-978F-4B3C8593E836}" type="parTrans" cxnId="{4C86C6F5-0246-4B91-86BF-A69183B2B01F}">
      <dgm:prSet/>
      <dgm:spPr/>
      <dgm:t>
        <a:bodyPr/>
        <a:lstStyle/>
        <a:p>
          <a:endParaRPr lang="en-US"/>
        </a:p>
      </dgm:t>
    </dgm:pt>
    <dgm:pt modelId="{91C1521A-720B-4652-8F4D-F25C5DFCE0E1}" type="sibTrans" cxnId="{4C86C6F5-0246-4B91-86BF-A69183B2B01F}">
      <dgm:prSet/>
      <dgm:spPr/>
      <dgm:t>
        <a:bodyPr/>
        <a:lstStyle/>
        <a:p>
          <a:endParaRPr lang="en-US"/>
        </a:p>
      </dgm:t>
    </dgm:pt>
    <dgm:pt modelId="{40953121-A3EE-4631-9986-33BFB07C10C5}">
      <dgm:prSet custT="1"/>
      <dgm:spPr/>
      <dgm:t>
        <a:bodyPr/>
        <a:lstStyle/>
        <a:p>
          <a:r>
            <a:rPr lang="en-GB" sz="1200" dirty="0"/>
            <a:t>Proportionality: Making sure the level of action taken is equal to the risk</a:t>
          </a:r>
          <a:r>
            <a:rPr lang="en-US" sz="1200" baseline="0" dirty="0"/>
            <a:t>.</a:t>
          </a:r>
          <a:endParaRPr lang="en-US" sz="1200" dirty="0"/>
        </a:p>
      </dgm:t>
    </dgm:pt>
    <dgm:pt modelId="{2AEEBC15-2508-429F-8CC5-CB9B8C9CC15D}" type="parTrans" cxnId="{30E28CC5-3D95-4426-A1E6-A5EA080CA280}">
      <dgm:prSet/>
      <dgm:spPr/>
      <dgm:t>
        <a:bodyPr/>
        <a:lstStyle/>
        <a:p>
          <a:endParaRPr lang="en-US"/>
        </a:p>
      </dgm:t>
    </dgm:pt>
    <dgm:pt modelId="{4549DF3A-350F-4AAD-9138-931DBD5553DF}" type="sibTrans" cxnId="{30E28CC5-3D95-4426-A1E6-A5EA080CA280}">
      <dgm:prSet/>
      <dgm:spPr/>
      <dgm:t>
        <a:bodyPr/>
        <a:lstStyle/>
        <a:p>
          <a:endParaRPr lang="en-US"/>
        </a:p>
      </dgm:t>
    </dgm:pt>
    <dgm:pt modelId="{DA7E41F9-1275-4B46-B245-A4CA5AFE65A5}">
      <dgm:prSet custT="1"/>
      <dgm:spPr/>
      <dgm:t>
        <a:bodyPr/>
        <a:lstStyle/>
        <a:p>
          <a:r>
            <a:rPr lang="en-GB" sz="1200" dirty="0"/>
            <a:t>Protection: support and representation for those in greatest need.</a:t>
          </a:r>
        </a:p>
      </dgm:t>
    </dgm:pt>
    <dgm:pt modelId="{0E6847D8-3E9B-4B87-9F28-AD2481CCFFDA}" type="parTrans" cxnId="{1408DDB8-229C-4F7E-BCA5-BA0F87686282}">
      <dgm:prSet/>
      <dgm:spPr/>
      <dgm:t>
        <a:bodyPr/>
        <a:lstStyle/>
        <a:p>
          <a:endParaRPr lang="en-GB"/>
        </a:p>
      </dgm:t>
    </dgm:pt>
    <dgm:pt modelId="{20950991-D841-4613-B659-B898D13F0BE9}" type="sibTrans" cxnId="{1408DDB8-229C-4F7E-BCA5-BA0F87686282}">
      <dgm:prSet/>
      <dgm:spPr/>
      <dgm:t>
        <a:bodyPr/>
        <a:lstStyle/>
        <a:p>
          <a:endParaRPr lang="en-GB"/>
        </a:p>
      </dgm:t>
    </dgm:pt>
    <dgm:pt modelId="{9CFE2C19-6947-4EDE-B27B-CDD173FDAC41}">
      <dgm:prSet custT="1"/>
      <dgm:spPr/>
      <dgm:t>
        <a:bodyPr/>
        <a:lstStyle/>
        <a:p>
          <a:r>
            <a:rPr lang="en-GB" sz="1200" dirty="0"/>
            <a:t>Partnership: Working in partnership to achieve local solutions in communities where we live. Communities have a part to play in preventing, detecting and reporting abuse and neglect..</a:t>
          </a:r>
        </a:p>
      </dgm:t>
    </dgm:pt>
    <dgm:pt modelId="{FD5AFD2A-D1C7-479E-9267-F21AA77C57BA}" type="parTrans" cxnId="{4E95A756-2B98-4871-821F-663C4105885B}">
      <dgm:prSet/>
      <dgm:spPr/>
      <dgm:t>
        <a:bodyPr/>
        <a:lstStyle/>
        <a:p>
          <a:endParaRPr lang="en-GB"/>
        </a:p>
      </dgm:t>
    </dgm:pt>
    <dgm:pt modelId="{BC558CB1-870E-4AE6-8F8A-CBB23DA949C5}" type="sibTrans" cxnId="{4E95A756-2B98-4871-821F-663C4105885B}">
      <dgm:prSet/>
      <dgm:spPr/>
      <dgm:t>
        <a:bodyPr/>
        <a:lstStyle/>
        <a:p>
          <a:endParaRPr lang="en-GB"/>
        </a:p>
      </dgm:t>
    </dgm:pt>
    <dgm:pt modelId="{B765B3B7-15C7-4D3A-93F9-1E2F26B6AF4F}">
      <dgm:prSet custT="1"/>
      <dgm:spPr/>
      <dgm:t>
        <a:bodyPr/>
        <a:lstStyle/>
        <a:p>
          <a:r>
            <a:rPr lang="en-GB" sz="1200" dirty="0"/>
            <a:t>Accountability: </a:t>
          </a:r>
          <a:r>
            <a:rPr lang="en-US" sz="1200" b="0" i="0" dirty="0"/>
            <a:t>Accountability and transparency in delivering safeguarding</a:t>
          </a:r>
          <a:r>
            <a:rPr lang="en-US" sz="500" b="0" i="0" dirty="0"/>
            <a:t>.</a:t>
          </a:r>
          <a:r>
            <a:rPr lang="en-GB" sz="500" baseline="0" dirty="0"/>
            <a:t> </a:t>
          </a:r>
          <a:endParaRPr lang="en-GB" sz="500" dirty="0"/>
        </a:p>
      </dgm:t>
    </dgm:pt>
    <dgm:pt modelId="{ABB6ED29-916C-4A96-91EC-A3C2F4B0B7F4}" type="parTrans" cxnId="{B87A3017-AD62-48D7-82DE-D436A4B4AED9}">
      <dgm:prSet/>
      <dgm:spPr/>
      <dgm:t>
        <a:bodyPr/>
        <a:lstStyle/>
        <a:p>
          <a:endParaRPr lang="en-GB"/>
        </a:p>
      </dgm:t>
    </dgm:pt>
    <dgm:pt modelId="{08020B08-F4D2-4AF2-8D10-CC8663C7986A}" type="sibTrans" cxnId="{B87A3017-AD62-48D7-82DE-D436A4B4AED9}">
      <dgm:prSet/>
      <dgm:spPr/>
      <dgm:t>
        <a:bodyPr/>
        <a:lstStyle/>
        <a:p>
          <a:endParaRPr lang="en-GB"/>
        </a:p>
      </dgm:t>
    </dgm:pt>
    <dgm:pt modelId="{F3E466B5-BFA1-435D-9AD1-FD3465CE2440}">
      <dgm:prSet custT="1"/>
      <dgm:spPr/>
      <dgm:t>
        <a:bodyPr/>
        <a:lstStyle/>
        <a:p>
          <a:r>
            <a:rPr lang="en-US" sz="1200" dirty="0"/>
            <a:t>Empowerment: People being supported and encouraged to make their own decisions and give informed consent</a:t>
          </a:r>
          <a:endParaRPr lang="en-GB" sz="1200" dirty="0"/>
        </a:p>
      </dgm:t>
    </dgm:pt>
    <dgm:pt modelId="{20A8256C-A44E-4BA6-BAEF-D79482E79824}" type="parTrans" cxnId="{57E11979-44D9-445B-9F02-0CF5671CDA51}">
      <dgm:prSet/>
      <dgm:spPr/>
      <dgm:t>
        <a:bodyPr/>
        <a:lstStyle/>
        <a:p>
          <a:endParaRPr lang="en-GB"/>
        </a:p>
      </dgm:t>
    </dgm:pt>
    <dgm:pt modelId="{1657C256-92C5-47A9-8CE9-05F7B3F6CF99}" type="sibTrans" cxnId="{57E11979-44D9-445B-9F02-0CF5671CDA51}">
      <dgm:prSet/>
      <dgm:spPr/>
      <dgm:t>
        <a:bodyPr/>
        <a:lstStyle/>
        <a:p>
          <a:endParaRPr lang="en-GB"/>
        </a:p>
      </dgm:t>
    </dgm:pt>
    <dgm:pt modelId="{8132EAD1-A288-4CA4-B6F4-4EA8971569FC}">
      <dgm:prSet custT="1"/>
      <dgm:spPr/>
      <dgm:t>
        <a:bodyPr/>
        <a:lstStyle/>
        <a:p>
          <a:r>
            <a:rPr lang="en-US" sz="1200" b="0" dirty="0"/>
            <a:t>Empowerment: People being supported and encouraged to make their own decisions and give informed consent</a:t>
          </a:r>
        </a:p>
      </dgm:t>
    </dgm:pt>
    <dgm:pt modelId="{2B327675-E631-47C1-848A-8203D8001D58}" type="parTrans" cxnId="{1FD12311-0285-4673-BF8A-D7CB0458E019}">
      <dgm:prSet/>
      <dgm:spPr/>
      <dgm:t>
        <a:bodyPr/>
        <a:lstStyle/>
        <a:p>
          <a:endParaRPr lang="en-GB"/>
        </a:p>
      </dgm:t>
    </dgm:pt>
    <dgm:pt modelId="{4A7C3BA5-1829-4826-BED7-ED6C1AC0F124}" type="sibTrans" cxnId="{1FD12311-0285-4673-BF8A-D7CB0458E019}">
      <dgm:prSet/>
      <dgm:spPr/>
      <dgm:t>
        <a:bodyPr/>
        <a:lstStyle/>
        <a:p>
          <a:endParaRPr lang="en-GB"/>
        </a:p>
      </dgm:t>
    </dgm:pt>
    <dgm:pt modelId="{56342849-9C28-4334-BC18-078BE1945E90}" type="pres">
      <dgm:prSet presAssocID="{04AA075F-7D0D-4C96-AA59-5B27704155AD}" presName="linear" presStyleCnt="0">
        <dgm:presLayoutVars>
          <dgm:animLvl val="lvl"/>
          <dgm:resizeHandles val="exact"/>
        </dgm:presLayoutVars>
      </dgm:prSet>
      <dgm:spPr/>
    </dgm:pt>
    <dgm:pt modelId="{7315B9A4-2723-432D-A09F-E8B5FE16E054}" type="pres">
      <dgm:prSet presAssocID="{F3E466B5-BFA1-435D-9AD1-FD3465CE2440}" presName="parentText" presStyleLbl="node1" presStyleIdx="0" presStyleCnt="7">
        <dgm:presLayoutVars>
          <dgm:chMax val="0"/>
          <dgm:bulletEnabled val="1"/>
        </dgm:presLayoutVars>
      </dgm:prSet>
      <dgm:spPr/>
    </dgm:pt>
    <dgm:pt modelId="{44AE03AA-5856-4A12-B278-41426C928291}" type="pres">
      <dgm:prSet presAssocID="{1657C256-92C5-47A9-8CE9-05F7B3F6CF99}" presName="spacer" presStyleCnt="0"/>
      <dgm:spPr/>
    </dgm:pt>
    <dgm:pt modelId="{D0E54826-BD2B-4568-BE0D-98F2890F6B93}" type="pres">
      <dgm:prSet presAssocID="{8132EAD1-A288-4CA4-B6F4-4EA8971569FC}" presName="parentText" presStyleLbl="node1" presStyleIdx="1" presStyleCnt="7">
        <dgm:presLayoutVars>
          <dgm:chMax val="0"/>
          <dgm:bulletEnabled val="1"/>
        </dgm:presLayoutVars>
      </dgm:prSet>
      <dgm:spPr/>
    </dgm:pt>
    <dgm:pt modelId="{81B086DF-BB17-44B8-ADC6-6FBAC9E30376}" type="pres">
      <dgm:prSet presAssocID="{4A7C3BA5-1829-4826-BED7-ED6C1AC0F124}" presName="spacer" presStyleCnt="0"/>
      <dgm:spPr/>
    </dgm:pt>
    <dgm:pt modelId="{DC6B887D-CCF7-4BB4-888B-B565BAE0E2DE}" type="pres">
      <dgm:prSet presAssocID="{D3C8EADF-8AD7-4811-9CBC-5FFFF809634A}" presName="parentText" presStyleLbl="node1" presStyleIdx="2" presStyleCnt="7">
        <dgm:presLayoutVars>
          <dgm:chMax val="0"/>
          <dgm:bulletEnabled val="1"/>
        </dgm:presLayoutVars>
      </dgm:prSet>
      <dgm:spPr/>
    </dgm:pt>
    <dgm:pt modelId="{C93A0E1C-F6B7-4042-AC57-2457E8186189}" type="pres">
      <dgm:prSet presAssocID="{91C1521A-720B-4652-8F4D-F25C5DFCE0E1}" presName="spacer" presStyleCnt="0"/>
      <dgm:spPr/>
    </dgm:pt>
    <dgm:pt modelId="{B97E09C2-479E-4639-B4DB-546D4D44B2F3}" type="pres">
      <dgm:prSet presAssocID="{40953121-A3EE-4631-9986-33BFB07C10C5}" presName="parentText" presStyleLbl="node1" presStyleIdx="3" presStyleCnt="7">
        <dgm:presLayoutVars>
          <dgm:chMax val="0"/>
          <dgm:bulletEnabled val="1"/>
        </dgm:presLayoutVars>
      </dgm:prSet>
      <dgm:spPr/>
    </dgm:pt>
    <dgm:pt modelId="{63FF604B-9B4B-4376-814D-9F7DC64F0FF2}" type="pres">
      <dgm:prSet presAssocID="{4549DF3A-350F-4AAD-9138-931DBD5553DF}" presName="spacer" presStyleCnt="0"/>
      <dgm:spPr/>
    </dgm:pt>
    <dgm:pt modelId="{FC888E4A-E83E-48C6-B1DA-A280D4ABB867}" type="pres">
      <dgm:prSet presAssocID="{DA7E41F9-1275-4B46-B245-A4CA5AFE65A5}" presName="parentText" presStyleLbl="node1" presStyleIdx="4" presStyleCnt="7">
        <dgm:presLayoutVars>
          <dgm:chMax val="0"/>
          <dgm:bulletEnabled val="1"/>
        </dgm:presLayoutVars>
      </dgm:prSet>
      <dgm:spPr/>
    </dgm:pt>
    <dgm:pt modelId="{8EA5F439-4445-4E04-B1BE-FEE7D20CDAB0}" type="pres">
      <dgm:prSet presAssocID="{20950991-D841-4613-B659-B898D13F0BE9}" presName="spacer" presStyleCnt="0"/>
      <dgm:spPr/>
    </dgm:pt>
    <dgm:pt modelId="{5ECBFCC9-0C2E-4886-8F77-92C12C01A30A}" type="pres">
      <dgm:prSet presAssocID="{9CFE2C19-6947-4EDE-B27B-CDD173FDAC41}" presName="parentText" presStyleLbl="node1" presStyleIdx="5" presStyleCnt="7">
        <dgm:presLayoutVars>
          <dgm:chMax val="0"/>
          <dgm:bulletEnabled val="1"/>
        </dgm:presLayoutVars>
      </dgm:prSet>
      <dgm:spPr/>
    </dgm:pt>
    <dgm:pt modelId="{1B82E87B-E40B-4EC7-9248-67B4129F27D0}" type="pres">
      <dgm:prSet presAssocID="{BC558CB1-870E-4AE6-8F8A-CBB23DA949C5}" presName="spacer" presStyleCnt="0"/>
      <dgm:spPr/>
    </dgm:pt>
    <dgm:pt modelId="{0436F805-546E-45E5-9867-9B881A9FDEA1}" type="pres">
      <dgm:prSet presAssocID="{B765B3B7-15C7-4D3A-93F9-1E2F26B6AF4F}" presName="parentText" presStyleLbl="node1" presStyleIdx="6" presStyleCnt="7">
        <dgm:presLayoutVars>
          <dgm:chMax val="0"/>
          <dgm:bulletEnabled val="1"/>
        </dgm:presLayoutVars>
      </dgm:prSet>
      <dgm:spPr/>
    </dgm:pt>
  </dgm:ptLst>
  <dgm:cxnLst>
    <dgm:cxn modelId="{E9E6C20E-6B2B-4E15-BE0F-1564D37A319A}" type="presOf" srcId="{04AA075F-7D0D-4C96-AA59-5B27704155AD}" destId="{56342849-9C28-4334-BC18-078BE1945E90}" srcOrd="0" destOrd="0" presId="urn:microsoft.com/office/officeart/2005/8/layout/vList2"/>
    <dgm:cxn modelId="{1FD12311-0285-4673-BF8A-D7CB0458E019}" srcId="{04AA075F-7D0D-4C96-AA59-5B27704155AD}" destId="{8132EAD1-A288-4CA4-B6F4-4EA8971569FC}" srcOrd="1" destOrd="0" parTransId="{2B327675-E631-47C1-848A-8203D8001D58}" sibTransId="{4A7C3BA5-1829-4826-BED7-ED6C1AC0F124}"/>
    <dgm:cxn modelId="{B87A3017-AD62-48D7-82DE-D436A4B4AED9}" srcId="{04AA075F-7D0D-4C96-AA59-5B27704155AD}" destId="{B765B3B7-15C7-4D3A-93F9-1E2F26B6AF4F}" srcOrd="6" destOrd="0" parTransId="{ABB6ED29-916C-4A96-91EC-A3C2F4B0B7F4}" sibTransId="{08020B08-F4D2-4AF2-8D10-CC8663C7986A}"/>
    <dgm:cxn modelId="{0CDF2D1B-A42E-4A4F-A80D-910F48FEB663}" type="presOf" srcId="{DA7E41F9-1275-4B46-B245-A4CA5AFE65A5}" destId="{FC888E4A-E83E-48C6-B1DA-A280D4ABB867}" srcOrd="0" destOrd="0" presId="urn:microsoft.com/office/officeart/2005/8/layout/vList2"/>
    <dgm:cxn modelId="{C2858A62-7B2F-43C7-9F46-B2B3AF6155E0}" type="presOf" srcId="{8132EAD1-A288-4CA4-B6F4-4EA8971569FC}" destId="{D0E54826-BD2B-4568-BE0D-98F2890F6B93}" srcOrd="0" destOrd="0" presId="urn:microsoft.com/office/officeart/2005/8/layout/vList2"/>
    <dgm:cxn modelId="{EE412563-90F3-481C-8C58-6C229B17F92E}" type="presOf" srcId="{B765B3B7-15C7-4D3A-93F9-1E2F26B6AF4F}" destId="{0436F805-546E-45E5-9867-9B881A9FDEA1}" srcOrd="0" destOrd="0" presId="urn:microsoft.com/office/officeart/2005/8/layout/vList2"/>
    <dgm:cxn modelId="{FEBB384D-3A08-4A7B-8B05-F6C655BCC807}" type="presOf" srcId="{40953121-A3EE-4631-9986-33BFB07C10C5}" destId="{B97E09C2-479E-4639-B4DB-546D4D44B2F3}" srcOrd="0" destOrd="0" presId="urn:microsoft.com/office/officeart/2005/8/layout/vList2"/>
    <dgm:cxn modelId="{4E95A756-2B98-4871-821F-663C4105885B}" srcId="{04AA075F-7D0D-4C96-AA59-5B27704155AD}" destId="{9CFE2C19-6947-4EDE-B27B-CDD173FDAC41}" srcOrd="5" destOrd="0" parTransId="{FD5AFD2A-D1C7-479E-9267-F21AA77C57BA}" sibTransId="{BC558CB1-870E-4AE6-8F8A-CBB23DA949C5}"/>
    <dgm:cxn modelId="{57E11979-44D9-445B-9F02-0CF5671CDA51}" srcId="{04AA075F-7D0D-4C96-AA59-5B27704155AD}" destId="{F3E466B5-BFA1-435D-9AD1-FD3465CE2440}" srcOrd="0" destOrd="0" parTransId="{20A8256C-A44E-4BA6-BAEF-D79482E79824}" sibTransId="{1657C256-92C5-47A9-8CE9-05F7B3F6CF99}"/>
    <dgm:cxn modelId="{4383CD7A-B326-49CE-9F82-50ACD7AB43E2}" type="presOf" srcId="{F3E466B5-BFA1-435D-9AD1-FD3465CE2440}" destId="{7315B9A4-2723-432D-A09F-E8B5FE16E054}" srcOrd="0" destOrd="0" presId="urn:microsoft.com/office/officeart/2005/8/layout/vList2"/>
    <dgm:cxn modelId="{A174A9B6-3941-46B9-93C1-38268E1A2B18}" type="presOf" srcId="{9CFE2C19-6947-4EDE-B27B-CDD173FDAC41}" destId="{5ECBFCC9-0C2E-4886-8F77-92C12C01A30A}" srcOrd="0" destOrd="0" presId="urn:microsoft.com/office/officeart/2005/8/layout/vList2"/>
    <dgm:cxn modelId="{1408DDB8-229C-4F7E-BCA5-BA0F87686282}" srcId="{04AA075F-7D0D-4C96-AA59-5B27704155AD}" destId="{DA7E41F9-1275-4B46-B245-A4CA5AFE65A5}" srcOrd="4" destOrd="0" parTransId="{0E6847D8-3E9B-4B87-9F28-AD2481CCFFDA}" sibTransId="{20950991-D841-4613-B659-B898D13F0BE9}"/>
    <dgm:cxn modelId="{30E28CC5-3D95-4426-A1E6-A5EA080CA280}" srcId="{04AA075F-7D0D-4C96-AA59-5B27704155AD}" destId="{40953121-A3EE-4631-9986-33BFB07C10C5}" srcOrd="3" destOrd="0" parTransId="{2AEEBC15-2508-429F-8CC5-CB9B8C9CC15D}" sibTransId="{4549DF3A-350F-4AAD-9138-931DBD5553DF}"/>
    <dgm:cxn modelId="{57E8E5CB-92BA-4ACD-9513-C855FCB68702}" type="presOf" srcId="{D3C8EADF-8AD7-4811-9CBC-5FFFF809634A}" destId="{DC6B887D-CCF7-4BB4-888B-B565BAE0E2DE}" srcOrd="0" destOrd="0" presId="urn:microsoft.com/office/officeart/2005/8/layout/vList2"/>
    <dgm:cxn modelId="{4C86C6F5-0246-4B91-86BF-A69183B2B01F}" srcId="{04AA075F-7D0D-4C96-AA59-5B27704155AD}" destId="{D3C8EADF-8AD7-4811-9CBC-5FFFF809634A}" srcOrd="2" destOrd="0" parTransId="{00064BE9-BD6D-481C-978F-4B3C8593E836}" sibTransId="{91C1521A-720B-4652-8F4D-F25C5DFCE0E1}"/>
    <dgm:cxn modelId="{76EB9704-3997-4ADE-8F0F-7E69B2046071}" type="presParOf" srcId="{56342849-9C28-4334-BC18-078BE1945E90}" destId="{7315B9A4-2723-432D-A09F-E8B5FE16E054}" srcOrd="0" destOrd="0" presId="urn:microsoft.com/office/officeart/2005/8/layout/vList2"/>
    <dgm:cxn modelId="{AA9C8FE8-E0FA-45B0-B1D6-86B35DE72ED3}" type="presParOf" srcId="{56342849-9C28-4334-BC18-078BE1945E90}" destId="{44AE03AA-5856-4A12-B278-41426C928291}" srcOrd="1" destOrd="0" presId="urn:microsoft.com/office/officeart/2005/8/layout/vList2"/>
    <dgm:cxn modelId="{3539C954-94BC-4CBB-ABAC-8E8EC2124E65}" type="presParOf" srcId="{56342849-9C28-4334-BC18-078BE1945E90}" destId="{D0E54826-BD2B-4568-BE0D-98F2890F6B93}" srcOrd="2" destOrd="0" presId="urn:microsoft.com/office/officeart/2005/8/layout/vList2"/>
    <dgm:cxn modelId="{2209729E-FA49-42D3-93AF-2BF8250ADA5C}" type="presParOf" srcId="{56342849-9C28-4334-BC18-078BE1945E90}" destId="{81B086DF-BB17-44B8-ADC6-6FBAC9E30376}" srcOrd="3" destOrd="0" presId="urn:microsoft.com/office/officeart/2005/8/layout/vList2"/>
    <dgm:cxn modelId="{EAE21108-304E-462E-9A53-C3451DF0366F}" type="presParOf" srcId="{56342849-9C28-4334-BC18-078BE1945E90}" destId="{DC6B887D-CCF7-4BB4-888B-B565BAE0E2DE}" srcOrd="4" destOrd="0" presId="urn:microsoft.com/office/officeart/2005/8/layout/vList2"/>
    <dgm:cxn modelId="{BDC7707F-0F2D-4F62-850C-F6A476693247}" type="presParOf" srcId="{56342849-9C28-4334-BC18-078BE1945E90}" destId="{C93A0E1C-F6B7-4042-AC57-2457E8186189}" srcOrd="5" destOrd="0" presId="urn:microsoft.com/office/officeart/2005/8/layout/vList2"/>
    <dgm:cxn modelId="{66FEE8F8-94E9-48C4-9101-83E304A0D97D}" type="presParOf" srcId="{56342849-9C28-4334-BC18-078BE1945E90}" destId="{B97E09C2-479E-4639-B4DB-546D4D44B2F3}" srcOrd="6" destOrd="0" presId="urn:microsoft.com/office/officeart/2005/8/layout/vList2"/>
    <dgm:cxn modelId="{C87DE856-1B2E-4418-BE4A-DD81DF7BC0E8}" type="presParOf" srcId="{56342849-9C28-4334-BC18-078BE1945E90}" destId="{63FF604B-9B4B-4376-814D-9F7DC64F0FF2}" srcOrd="7" destOrd="0" presId="urn:microsoft.com/office/officeart/2005/8/layout/vList2"/>
    <dgm:cxn modelId="{85547525-6F2B-47B8-82D7-3F1030E55297}" type="presParOf" srcId="{56342849-9C28-4334-BC18-078BE1945E90}" destId="{FC888E4A-E83E-48C6-B1DA-A280D4ABB867}" srcOrd="8" destOrd="0" presId="urn:microsoft.com/office/officeart/2005/8/layout/vList2"/>
    <dgm:cxn modelId="{EA10276D-03DD-4024-8007-A4894C3E0DF2}" type="presParOf" srcId="{56342849-9C28-4334-BC18-078BE1945E90}" destId="{8EA5F439-4445-4E04-B1BE-FEE7D20CDAB0}" srcOrd="9" destOrd="0" presId="urn:microsoft.com/office/officeart/2005/8/layout/vList2"/>
    <dgm:cxn modelId="{29485870-B54E-4799-A10D-FE38FB994BA8}" type="presParOf" srcId="{56342849-9C28-4334-BC18-078BE1945E90}" destId="{5ECBFCC9-0C2E-4886-8F77-92C12C01A30A}" srcOrd="10" destOrd="0" presId="urn:microsoft.com/office/officeart/2005/8/layout/vList2"/>
    <dgm:cxn modelId="{B807E7E7-F527-470A-89F8-519A11D4967A}" type="presParOf" srcId="{56342849-9C28-4334-BC18-078BE1945E90}" destId="{1B82E87B-E40B-4EC7-9248-67B4129F27D0}" srcOrd="11" destOrd="0" presId="urn:microsoft.com/office/officeart/2005/8/layout/vList2"/>
    <dgm:cxn modelId="{3001C056-C53B-4701-850F-80F7F49DFAE0}" type="presParOf" srcId="{56342849-9C28-4334-BC18-078BE1945E90}" destId="{0436F805-546E-45E5-9867-9B881A9FDEA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C2339D-0949-4B18-990A-798393F91B5C}"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82D19B6E-84A6-48F6-860C-D9D7FB1073BE}">
      <dgm:prSet/>
      <dgm:spPr/>
      <dgm:t>
        <a:bodyPr/>
        <a:lstStyle/>
        <a:p>
          <a:r>
            <a:rPr lang="en-GB" dirty="0"/>
            <a:t>Personal</a:t>
          </a:r>
          <a:r>
            <a:rPr lang="en-GB" baseline="0" dirty="0"/>
            <a:t> dignity</a:t>
          </a:r>
          <a:endParaRPr lang="en-US" dirty="0"/>
        </a:p>
      </dgm:t>
    </dgm:pt>
    <dgm:pt modelId="{ECD097F4-9583-4DFC-9DB4-3CBFFBE16A9B}" type="parTrans" cxnId="{FB483289-4035-43BB-85B3-847457C5AF55}">
      <dgm:prSet/>
      <dgm:spPr/>
      <dgm:t>
        <a:bodyPr/>
        <a:lstStyle/>
        <a:p>
          <a:endParaRPr lang="en-US"/>
        </a:p>
      </dgm:t>
    </dgm:pt>
    <dgm:pt modelId="{7069961B-D282-4FBF-BEEB-6FA0911C5A96}" type="sibTrans" cxnId="{FB483289-4035-43BB-85B3-847457C5AF55}">
      <dgm:prSet/>
      <dgm:spPr/>
      <dgm:t>
        <a:bodyPr/>
        <a:lstStyle/>
        <a:p>
          <a:endParaRPr lang="en-US"/>
        </a:p>
      </dgm:t>
    </dgm:pt>
    <dgm:pt modelId="{D9D4A495-0B64-41B9-805C-1381AC40F975}">
      <dgm:prSet/>
      <dgm:spPr/>
      <dgm:t>
        <a:bodyPr/>
        <a:lstStyle/>
        <a:p>
          <a:r>
            <a:rPr lang="en-US" b="0"/>
            <a:t>Exercising</a:t>
          </a:r>
          <a:r>
            <a:rPr lang="en-US" b="0" baseline="0"/>
            <a:t> control over day-to-day life</a:t>
          </a:r>
          <a:endParaRPr lang="en-US"/>
        </a:p>
      </dgm:t>
    </dgm:pt>
    <dgm:pt modelId="{E5EC5C17-4B83-417E-AC9A-FCAAA2415903}" type="parTrans" cxnId="{A603FF6F-FAB2-4012-A8FE-F43D993A6F1F}">
      <dgm:prSet/>
      <dgm:spPr/>
      <dgm:t>
        <a:bodyPr/>
        <a:lstStyle/>
        <a:p>
          <a:endParaRPr lang="en-US"/>
        </a:p>
      </dgm:t>
    </dgm:pt>
    <dgm:pt modelId="{AC995C9D-F964-4588-91F7-83871D4C9B66}" type="sibTrans" cxnId="{A603FF6F-FAB2-4012-A8FE-F43D993A6F1F}">
      <dgm:prSet/>
      <dgm:spPr/>
      <dgm:t>
        <a:bodyPr/>
        <a:lstStyle/>
        <a:p>
          <a:endParaRPr lang="en-US"/>
        </a:p>
      </dgm:t>
    </dgm:pt>
    <dgm:pt modelId="{E266D93A-CB9F-4B9D-AC0C-D2EB803A5BE1}">
      <dgm:prSet/>
      <dgm:spPr/>
      <dgm:t>
        <a:bodyPr/>
        <a:lstStyle/>
        <a:p>
          <a:r>
            <a:rPr lang="en-US" dirty="0"/>
            <a:t>Physical,</a:t>
          </a:r>
          <a:r>
            <a:rPr lang="en-US" baseline="0" dirty="0"/>
            <a:t> mental health and emotional wellbeing</a:t>
          </a:r>
          <a:endParaRPr lang="en-US" dirty="0"/>
        </a:p>
      </dgm:t>
    </dgm:pt>
    <dgm:pt modelId="{9585F84C-E138-4930-B9F3-4EF828895D8A}" type="parTrans" cxnId="{799DE388-6A3B-40CD-94FF-9960BDFC58D6}">
      <dgm:prSet/>
      <dgm:spPr/>
      <dgm:t>
        <a:bodyPr/>
        <a:lstStyle/>
        <a:p>
          <a:endParaRPr lang="en-US"/>
        </a:p>
      </dgm:t>
    </dgm:pt>
    <dgm:pt modelId="{7FB8D558-0407-4903-AB64-ED4AFAA6696E}" type="sibTrans" cxnId="{799DE388-6A3B-40CD-94FF-9960BDFC58D6}">
      <dgm:prSet/>
      <dgm:spPr/>
      <dgm:t>
        <a:bodyPr/>
        <a:lstStyle/>
        <a:p>
          <a:endParaRPr lang="en-US"/>
        </a:p>
      </dgm:t>
    </dgm:pt>
    <dgm:pt modelId="{F0F45E8B-C380-4CA7-9F54-260EDD91BFED}">
      <dgm:prSet/>
      <dgm:spPr/>
      <dgm:t>
        <a:bodyPr/>
        <a:lstStyle/>
        <a:p>
          <a:r>
            <a:rPr lang="en-US"/>
            <a:t>Domestic, family and personal relationships</a:t>
          </a:r>
        </a:p>
      </dgm:t>
    </dgm:pt>
    <dgm:pt modelId="{7234ACD3-E100-4630-94A5-D746402ADFE7}" type="parTrans" cxnId="{A1DF33B8-8C2B-4CC6-824C-0718DCF62E0B}">
      <dgm:prSet/>
      <dgm:spPr/>
      <dgm:t>
        <a:bodyPr/>
        <a:lstStyle/>
        <a:p>
          <a:endParaRPr lang="en-US"/>
        </a:p>
      </dgm:t>
    </dgm:pt>
    <dgm:pt modelId="{FA46F252-FCA4-42C8-BB61-0B14E199154E}" type="sibTrans" cxnId="{A1DF33B8-8C2B-4CC6-824C-0718DCF62E0B}">
      <dgm:prSet/>
      <dgm:spPr/>
      <dgm:t>
        <a:bodyPr/>
        <a:lstStyle/>
        <a:p>
          <a:endParaRPr lang="en-US"/>
        </a:p>
      </dgm:t>
    </dgm:pt>
    <dgm:pt modelId="{AA3F9579-55B1-4308-A783-76C305FF1C40}">
      <dgm:prSet/>
      <dgm:spPr/>
      <dgm:t>
        <a:bodyPr/>
        <a:lstStyle/>
        <a:p>
          <a:r>
            <a:rPr lang="en-GB" dirty="0"/>
            <a:t>Protection from abuse and neglect</a:t>
          </a:r>
          <a:endParaRPr lang="en-US" dirty="0"/>
        </a:p>
      </dgm:t>
    </dgm:pt>
    <dgm:pt modelId="{5F6FCB3B-FC6B-40E9-AA76-4CD8AC945CA4}" type="parTrans" cxnId="{F10EBB4D-CE6D-47D1-A706-4375A6D6CFC5}">
      <dgm:prSet/>
      <dgm:spPr/>
      <dgm:t>
        <a:bodyPr/>
        <a:lstStyle/>
        <a:p>
          <a:endParaRPr lang="en-US"/>
        </a:p>
      </dgm:t>
    </dgm:pt>
    <dgm:pt modelId="{497BFA88-C44F-4478-8003-CA61659F967C}" type="sibTrans" cxnId="{F10EBB4D-CE6D-47D1-A706-4375A6D6CFC5}">
      <dgm:prSet/>
      <dgm:spPr/>
      <dgm:t>
        <a:bodyPr/>
        <a:lstStyle/>
        <a:p>
          <a:endParaRPr lang="en-US"/>
        </a:p>
      </dgm:t>
    </dgm:pt>
    <dgm:pt modelId="{AC369B5D-DC85-4534-8D82-3240625BAF72}">
      <dgm:prSet/>
      <dgm:spPr/>
      <dgm:t>
        <a:bodyPr/>
        <a:lstStyle/>
        <a:p>
          <a:r>
            <a:rPr lang="en-GB"/>
            <a:t>Social and economic wellbeing</a:t>
          </a:r>
          <a:endParaRPr lang="en-US"/>
        </a:p>
      </dgm:t>
    </dgm:pt>
    <dgm:pt modelId="{13639406-EDF6-4F14-B0E4-1B8176457878}" type="parTrans" cxnId="{8C276538-451D-4CE8-8BBD-A11D87162146}">
      <dgm:prSet/>
      <dgm:spPr/>
      <dgm:t>
        <a:bodyPr/>
        <a:lstStyle/>
        <a:p>
          <a:endParaRPr lang="en-US"/>
        </a:p>
      </dgm:t>
    </dgm:pt>
    <dgm:pt modelId="{3F5A1338-84B2-4801-B7EF-A91DE611C93F}" type="sibTrans" cxnId="{8C276538-451D-4CE8-8BBD-A11D87162146}">
      <dgm:prSet/>
      <dgm:spPr/>
      <dgm:t>
        <a:bodyPr/>
        <a:lstStyle/>
        <a:p>
          <a:endParaRPr lang="en-US"/>
        </a:p>
      </dgm:t>
    </dgm:pt>
    <dgm:pt modelId="{3EE2CC03-DBA8-4AB5-8FF8-01D108F3C33D}">
      <dgm:prSet/>
      <dgm:spPr/>
      <dgm:t>
        <a:bodyPr/>
        <a:lstStyle/>
        <a:p>
          <a:r>
            <a:rPr lang="en-US" b="0" i="0"/>
            <a:t>Suitability of living conditions</a:t>
          </a:r>
          <a:endParaRPr lang="en-US"/>
        </a:p>
      </dgm:t>
    </dgm:pt>
    <dgm:pt modelId="{C98338CC-4002-42BB-9EDA-06B46FFAFCF1}" type="parTrans" cxnId="{991B8BF3-3AFA-44BA-B920-177EA3B12C9D}">
      <dgm:prSet/>
      <dgm:spPr/>
      <dgm:t>
        <a:bodyPr/>
        <a:lstStyle/>
        <a:p>
          <a:endParaRPr lang="en-US"/>
        </a:p>
      </dgm:t>
    </dgm:pt>
    <dgm:pt modelId="{8E0F4D79-3E4B-4E5A-854A-0828F04920CE}" type="sibTrans" cxnId="{991B8BF3-3AFA-44BA-B920-177EA3B12C9D}">
      <dgm:prSet/>
      <dgm:spPr/>
      <dgm:t>
        <a:bodyPr/>
        <a:lstStyle/>
        <a:p>
          <a:endParaRPr lang="en-US"/>
        </a:p>
      </dgm:t>
    </dgm:pt>
    <dgm:pt modelId="{9D962899-6C91-45A3-857D-54C647AE9FB3}">
      <dgm:prSet/>
      <dgm:spPr/>
      <dgm:t>
        <a:bodyPr/>
        <a:lstStyle/>
        <a:p>
          <a:r>
            <a:rPr lang="en-GB"/>
            <a:t>Participation in work, education, training or recreation</a:t>
          </a:r>
          <a:endParaRPr lang="en-US"/>
        </a:p>
      </dgm:t>
    </dgm:pt>
    <dgm:pt modelId="{18DEA719-C760-4C68-98B7-92C9A0CD7F18}" type="parTrans" cxnId="{B6CF3497-57C9-4E2C-8730-9BD4865C8945}">
      <dgm:prSet/>
      <dgm:spPr/>
      <dgm:t>
        <a:bodyPr/>
        <a:lstStyle/>
        <a:p>
          <a:endParaRPr lang="en-US"/>
        </a:p>
      </dgm:t>
    </dgm:pt>
    <dgm:pt modelId="{E8B49728-AA61-4261-851F-BDF601BC12B0}" type="sibTrans" cxnId="{B6CF3497-57C9-4E2C-8730-9BD4865C8945}">
      <dgm:prSet/>
      <dgm:spPr/>
      <dgm:t>
        <a:bodyPr/>
        <a:lstStyle/>
        <a:p>
          <a:endParaRPr lang="en-US"/>
        </a:p>
      </dgm:t>
    </dgm:pt>
    <dgm:pt modelId="{7373800C-89CB-44E4-9C7F-D16B2CC840A1}">
      <dgm:prSet/>
      <dgm:spPr/>
      <dgm:t>
        <a:bodyPr/>
        <a:lstStyle/>
        <a:p>
          <a:r>
            <a:rPr lang="en-GB"/>
            <a:t>Contributions to society</a:t>
          </a:r>
          <a:endParaRPr lang="en-US"/>
        </a:p>
      </dgm:t>
    </dgm:pt>
    <dgm:pt modelId="{80FD8C88-BE03-49B5-8BD1-426B83411D69}" type="parTrans" cxnId="{2B176955-45FE-401E-83F8-66759B6D35C3}">
      <dgm:prSet/>
      <dgm:spPr/>
      <dgm:t>
        <a:bodyPr/>
        <a:lstStyle/>
        <a:p>
          <a:endParaRPr lang="en-US"/>
        </a:p>
      </dgm:t>
    </dgm:pt>
    <dgm:pt modelId="{46C3BFE8-6A10-43CE-BF92-07CDBA67157D}" type="sibTrans" cxnId="{2B176955-45FE-401E-83F8-66759B6D35C3}">
      <dgm:prSet/>
      <dgm:spPr/>
      <dgm:t>
        <a:bodyPr/>
        <a:lstStyle/>
        <a:p>
          <a:endParaRPr lang="en-US"/>
        </a:p>
      </dgm:t>
    </dgm:pt>
    <dgm:pt modelId="{5BF2FACE-6D3C-4F0C-B0C8-CFAE84853BC3}" type="pres">
      <dgm:prSet presAssocID="{B1C2339D-0949-4B18-990A-798393F91B5C}" presName="diagram" presStyleCnt="0">
        <dgm:presLayoutVars>
          <dgm:dir/>
          <dgm:resizeHandles val="exact"/>
        </dgm:presLayoutVars>
      </dgm:prSet>
      <dgm:spPr/>
    </dgm:pt>
    <dgm:pt modelId="{66712835-9700-4AF6-8D6B-730DD59DCA0F}" type="pres">
      <dgm:prSet presAssocID="{82D19B6E-84A6-48F6-860C-D9D7FB1073BE}" presName="node" presStyleLbl="node1" presStyleIdx="0" presStyleCnt="9">
        <dgm:presLayoutVars>
          <dgm:bulletEnabled val="1"/>
        </dgm:presLayoutVars>
      </dgm:prSet>
      <dgm:spPr/>
    </dgm:pt>
    <dgm:pt modelId="{CD736196-9023-4D21-9566-571899166E42}" type="pres">
      <dgm:prSet presAssocID="{7069961B-D282-4FBF-BEEB-6FA0911C5A96}" presName="sibTrans" presStyleCnt="0"/>
      <dgm:spPr/>
    </dgm:pt>
    <dgm:pt modelId="{53AEB876-E4AD-4136-B50E-D624C2C4280B}" type="pres">
      <dgm:prSet presAssocID="{D9D4A495-0B64-41B9-805C-1381AC40F975}" presName="node" presStyleLbl="node1" presStyleIdx="1" presStyleCnt="9">
        <dgm:presLayoutVars>
          <dgm:bulletEnabled val="1"/>
        </dgm:presLayoutVars>
      </dgm:prSet>
      <dgm:spPr/>
    </dgm:pt>
    <dgm:pt modelId="{A821EE69-B0B8-4AD1-BA9B-C7C88513B128}" type="pres">
      <dgm:prSet presAssocID="{AC995C9D-F964-4588-91F7-83871D4C9B66}" presName="sibTrans" presStyleCnt="0"/>
      <dgm:spPr/>
    </dgm:pt>
    <dgm:pt modelId="{A7D0AA3B-3838-4117-A8D7-ECAC92DDCC77}" type="pres">
      <dgm:prSet presAssocID="{E266D93A-CB9F-4B9D-AC0C-D2EB803A5BE1}" presName="node" presStyleLbl="node1" presStyleIdx="2" presStyleCnt="9">
        <dgm:presLayoutVars>
          <dgm:bulletEnabled val="1"/>
        </dgm:presLayoutVars>
      </dgm:prSet>
      <dgm:spPr/>
    </dgm:pt>
    <dgm:pt modelId="{F262361B-8D26-4C17-A0D5-3ED3580786C3}" type="pres">
      <dgm:prSet presAssocID="{7FB8D558-0407-4903-AB64-ED4AFAA6696E}" presName="sibTrans" presStyleCnt="0"/>
      <dgm:spPr/>
    </dgm:pt>
    <dgm:pt modelId="{0C98D3C5-90A0-4321-AED7-F9D60EDC01F5}" type="pres">
      <dgm:prSet presAssocID="{F0F45E8B-C380-4CA7-9F54-260EDD91BFED}" presName="node" presStyleLbl="node1" presStyleIdx="3" presStyleCnt="9">
        <dgm:presLayoutVars>
          <dgm:bulletEnabled val="1"/>
        </dgm:presLayoutVars>
      </dgm:prSet>
      <dgm:spPr/>
    </dgm:pt>
    <dgm:pt modelId="{9A8B9458-3C54-4662-8CB0-7921E3AC380B}" type="pres">
      <dgm:prSet presAssocID="{FA46F252-FCA4-42C8-BB61-0B14E199154E}" presName="sibTrans" presStyleCnt="0"/>
      <dgm:spPr/>
    </dgm:pt>
    <dgm:pt modelId="{7FDE64C8-A7E0-4721-A9DB-DC64153E3E94}" type="pres">
      <dgm:prSet presAssocID="{AA3F9579-55B1-4308-A783-76C305FF1C40}" presName="node" presStyleLbl="node1" presStyleIdx="4" presStyleCnt="9">
        <dgm:presLayoutVars>
          <dgm:bulletEnabled val="1"/>
        </dgm:presLayoutVars>
      </dgm:prSet>
      <dgm:spPr/>
    </dgm:pt>
    <dgm:pt modelId="{01B83AE9-6E00-4371-B4F4-30118CF5CC2F}" type="pres">
      <dgm:prSet presAssocID="{497BFA88-C44F-4478-8003-CA61659F967C}" presName="sibTrans" presStyleCnt="0"/>
      <dgm:spPr/>
    </dgm:pt>
    <dgm:pt modelId="{B268DACE-C356-4458-A200-5CFFEBD6B145}" type="pres">
      <dgm:prSet presAssocID="{AC369B5D-DC85-4534-8D82-3240625BAF72}" presName="node" presStyleLbl="node1" presStyleIdx="5" presStyleCnt="9">
        <dgm:presLayoutVars>
          <dgm:bulletEnabled val="1"/>
        </dgm:presLayoutVars>
      </dgm:prSet>
      <dgm:spPr/>
    </dgm:pt>
    <dgm:pt modelId="{3C9A200D-D7F6-4292-9DFA-5F66B0C7D0D7}" type="pres">
      <dgm:prSet presAssocID="{3F5A1338-84B2-4801-B7EF-A91DE611C93F}" presName="sibTrans" presStyleCnt="0"/>
      <dgm:spPr/>
    </dgm:pt>
    <dgm:pt modelId="{357D9C6F-ADAB-486D-A38F-2203B3C212B8}" type="pres">
      <dgm:prSet presAssocID="{3EE2CC03-DBA8-4AB5-8FF8-01D108F3C33D}" presName="node" presStyleLbl="node1" presStyleIdx="6" presStyleCnt="9">
        <dgm:presLayoutVars>
          <dgm:bulletEnabled val="1"/>
        </dgm:presLayoutVars>
      </dgm:prSet>
      <dgm:spPr/>
    </dgm:pt>
    <dgm:pt modelId="{33DF9412-11AF-470C-AAB0-AA4A808321F7}" type="pres">
      <dgm:prSet presAssocID="{8E0F4D79-3E4B-4E5A-854A-0828F04920CE}" presName="sibTrans" presStyleCnt="0"/>
      <dgm:spPr/>
    </dgm:pt>
    <dgm:pt modelId="{87593F9A-E012-474A-AADE-E20455B27CFF}" type="pres">
      <dgm:prSet presAssocID="{9D962899-6C91-45A3-857D-54C647AE9FB3}" presName="node" presStyleLbl="node1" presStyleIdx="7" presStyleCnt="9">
        <dgm:presLayoutVars>
          <dgm:bulletEnabled val="1"/>
        </dgm:presLayoutVars>
      </dgm:prSet>
      <dgm:spPr/>
    </dgm:pt>
    <dgm:pt modelId="{360DDB2E-FEE4-43D1-A193-1E86E4F46F9A}" type="pres">
      <dgm:prSet presAssocID="{E8B49728-AA61-4261-851F-BDF601BC12B0}" presName="sibTrans" presStyleCnt="0"/>
      <dgm:spPr/>
    </dgm:pt>
    <dgm:pt modelId="{698171B9-AE82-4EB8-85FE-2B95C59DF519}" type="pres">
      <dgm:prSet presAssocID="{7373800C-89CB-44E4-9C7F-D16B2CC840A1}" presName="node" presStyleLbl="node1" presStyleIdx="8" presStyleCnt="9">
        <dgm:presLayoutVars>
          <dgm:bulletEnabled val="1"/>
        </dgm:presLayoutVars>
      </dgm:prSet>
      <dgm:spPr/>
    </dgm:pt>
  </dgm:ptLst>
  <dgm:cxnLst>
    <dgm:cxn modelId="{23BF8A30-76C4-4F24-A7DA-9FDC44659C85}" type="presOf" srcId="{AA3F9579-55B1-4308-A783-76C305FF1C40}" destId="{7FDE64C8-A7E0-4721-A9DB-DC64153E3E94}" srcOrd="0" destOrd="0" presId="urn:microsoft.com/office/officeart/2005/8/layout/default"/>
    <dgm:cxn modelId="{8C276538-451D-4CE8-8BBD-A11D87162146}" srcId="{B1C2339D-0949-4B18-990A-798393F91B5C}" destId="{AC369B5D-DC85-4534-8D82-3240625BAF72}" srcOrd="5" destOrd="0" parTransId="{13639406-EDF6-4F14-B0E4-1B8176457878}" sibTransId="{3F5A1338-84B2-4801-B7EF-A91DE611C93F}"/>
    <dgm:cxn modelId="{AEADC83E-3241-4FB0-854D-E212B3AC897E}" type="presOf" srcId="{E266D93A-CB9F-4B9D-AC0C-D2EB803A5BE1}" destId="{A7D0AA3B-3838-4117-A8D7-ECAC92DDCC77}" srcOrd="0" destOrd="0" presId="urn:microsoft.com/office/officeart/2005/8/layout/default"/>
    <dgm:cxn modelId="{A8CB3167-8F0D-4A41-8E2E-5C7C10758E0E}" type="presOf" srcId="{F0F45E8B-C380-4CA7-9F54-260EDD91BFED}" destId="{0C98D3C5-90A0-4321-AED7-F9D60EDC01F5}" srcOrd="0" destOrd="0" presId="urn:microsoft.com/office/officeart/2005/8/layout/default"/>
    <dgm:cxn modelId="{5B94734D-A6DE-4D48-8CA9-E136C4791887}" type="presOf" srcId="{3EE2CC03-DBA8-4AB5-8FF8-01D108F3C33D}" destId="{357D9C6F-ADAB-486D-A38F-2203B3C212B8}" srcOrd="0" destOrd="0" presId="urn:microsoft.com/office/officeart/2005/8/layout/default"/>
    <dgm:cxn modelId="{F10EBB4D-CE6D-47D1-A706-4375A6D6CFC5}" srcId="{B1C2339D-0949-4B18-990A-798393F91B5C}" destId="{AA3F9579-55B1-4308-A783-76C305FF1C40}" srcOrd="4" destOrd="0" parTransId="{5F6FCB3B-FC6B-40E9-AA76-4CD8AC945CA4}" sibTransId="{497BFA88-C44F-4478-8003-CA61659F967C}"/>
    <dgm:cxn modelId="{A603FF6F-FAB2-4012-A8FE-F43D993A6F1F}" srcId="{B1C2339D-0949-4B18-990A-798393F91B5C}" destId="{D9D4A495-0B64-41B9-805C-1381AC40F975}" srcOrd="1" destOrd="0" parTransId="{E5EC5C17-4B83-417E-AC9A-FCAAA2415903}" sibTransId="{AC995C9D-F964-4588-91F7-83871D4C9B66}"/>
    <dgm:cxn modelId="{2B176955-45FE-401E-83F8-66759B6D35C3}" srcId="{B1C2339D-0949-4B18-990A-798393F91B5C}" destId="{7373800C-89CB-44E4-9C7F-D16B2CC840A1}" srcOrd="8" destOrd="0" parTransId="{80FD8C88-BE03-49B5-8BD1-426B83411D69}" sibTransId="{46C3BFE8-6A10-43CE-BF92-07CDBA67157D}"/>
    <dgm:cxn modelId="{799DE388-6A3B-40CD-94FF-9960BDFC58D6}" srcId="{B1C2339D-0949-4B18-990A-798393F91B5C}" destId="{E266D93A-CB9F-4B9D-AC0C-D2EB803A5BE1}" srcOrd="2" destOrd="0" parTransId="{9585F84C-E138-4930-B9F3-4EF828895D8A}" sibTransId="{7FB8D558-0407-4903-AB64-ED4AFAA6696E}"/>
    <dgm:cxn modelId="{FB483289-4035-43BB-85B3-847457C5AF55}" srcId="{B1C2339D-0949-4B18-990A-798393F91B5C}" destId="{82D19B6E-84A6-48F6-860C-D9D7FB1073BE}" srcOrd="0" destOrd="0" parTransId="{ECD097F4-9583-4DFC-9DB4-3CBFFBE16A9B}" sibTransId="{7069961B-D282-4FBF-BEEB-6FA0911C5A96}"/>
    <dgm:cxn modelId="{04086F91-4867-40DF-8FF5-994ADC1849F5}" type="presOf" srcId="{D9D4A495-0B64-41B9-805C-1381AC40F975}" destId="{53AEB876-E4AD-4136-B50E-D624C2C4280B}" srcOrd="0" destOrd="0" presId="urn:microsoft.com/office/officeart/2005/8/layout/default"/>
    <dgm:cxn modelId="{39570C95-BBB0-4C5C-8A55-9ADD1BD7505F}" type="presOf" srcId="{AC369B5D-DC85-4534-8D82-3240625BAF72}" destId="{B268DACE-C356-4458-A200-5CFFEBD6B145}" srcOrd="0" destOrd="0" presId="urn:microsoft.com/office/officeart/2005/8/layout/default"/>
    <dgm:cxn modelId="{63AF4796-F0AC-4CE5-99E6-2D68F50B1E6E}" type="presOf" srcId="{9D962899-6C91-45A3-857D-54C647AE9FB3}" destId="{87593F9A-E012-474A-AADE-E20455B27CFF}" srcOrd="0" destOrd="0" presId="urn:microsoft.com/office/officeart/2005/8/layout/default"/>
    <dgm:cxn modelId="{B6CF3497-57C9-4E2C-8730-9BD4865C8945}" srcId="{B1C2339D-0949-4B18-990A-798393F91B5C}" destId="{9D962899-6C91-45A3-857D-54C647AE9FB3}" srcOrd="7" destOrd="0" parTransId="{18DEA719-C760-4C68-98B7-92C9A0CD7F18}" sibTransId="{E8B49728-AA61-4261-851F-BDF601BC12B0}"/>
    <dgm:cxn modelId="{E417AC98-E3AA-45A2-9305-333A6AF78F44}" type="presOf" srcId="{82D19B6E-84A6-48F6-860C-D9D7FB1073BE}" destId="{66712835-9700-4AF6-8D6B-730DD59DCA0F}" srcOrd="0" destOrd="0" presId="urn:microsoft.com/office/officeart/2005/8/layout/default"/>
    <dgm:cxn modelId="{A1DF33B8-8C2B-4CC6-824C-0718DCF62E0B}" srcId="{B1C2339D-0949-4B18-990A-798393F91B5C}" destId="{F0F45E8B-C380-4CA7-9F54-260EDD91BFED}" srcOrd="3" destOrd="0" parTransId="{7234ACD3-E100-4630-94A5-D746402ADFE7}" sibTransId="{FA46F252-FCA4-42C8-BB61-0B14E199154E}"/>
    <dgm:cxn modelId="{3BD2DAC5-4CCA-4AC0-A110-6926E67CF8D8}" type="presOf" srcId="{B1C2339D-0949-4B18-990A-798393F91B5C}" destId="{5BF2FACE-6D3C-4F0C-B0C8-CFAE84853BC3}" srcOrd="0" destOrd="0" presId="urn:microsoft.com/office/officeart/2005/8/layout/default"/>
    <dgm:cxn modelId="{C54D57D7-EB28-4FC7-A5FD-9C366330B4AE}" type="presOf" srcId="{7373800C-89CB-44E4-9C7F-D16B2CC840A1}" destId="{698171B9-AE82-4EB8-85FE-2B95C59DF519}" srcOrd="0" destOrd="0" presId="urn:microsoft.com/office/officeart/2005/8/layout/default"/>
    <dgm:cxn modelId="{991B8BF3-3AFA-44BA-B920-177EA3B12C9D}" srcId="{B1C2339D-0949-4B18-990A-798393F91B5C}" destId="{3EE2CC03-DBA8-4AB5-8FF8-01D108F3C33D}" srcOrd="6" destOrd="0" parTransId="{C98338CC-4002-42BB-9EDA-06B46FFAFCF1}" sibTransId="{8E0F4D79-3E4B-4E5A-854A-0828F04920CE}"/>
    <dgm:cxn modelId="{418D919E-3B3D-4060-9C6A-456E3550CE09}" type="presParOf" srcId="{5BF2FACE-6D3C-4F0C-B0C8-CFAE84853BC3}" destId="{66712835-9700-4AF6-8D6B-730DD59DCA0F}" srcOrd="0" destOrd="0" presId="urn:microsoft.com/office/officeart/2005/8/layout/default"/>
    <dgm:cxn modelId="{C088EE69-ACC7-43E2-B2B1-E9E4FCF9C363}" type="presParOf" srcId="{5BF2FACE-6D3C-4F0C-B0C8-CFAE84853BC3}" destId="{CD736196-9023-4D21-9566-571899166E42}" srcOrd="1" destOrd="0" presId="urn:microsoft.com/office/officeart/2005/8/layout/default"/>
    <dgm:cxn modelId="{2D9CD437-DBB1-400E-94BD-F0DE0063F668}" type="presParOf" srcId="{5BF2FACE-6D3C-4F0C-B0C8-CFAE84853BC3}" destId="{53AEB876-E4AD-4136-B50E-D624C2C4280B}" srcOrd="2" destOrd="0" presId="urn:microsoft.com/office/officeart/2005/8/layout/default"/>
    <dgm:cxn modelId="{EF747D74-B58F-4118-B80C-2AA197D77FC9}" type="presParOf" srcId="{5BF2FACE-6D3C-4F0C-B0C8-CFAE84853BC3}" destId="{A821EE69-B0B8-4AD1-BA9B-C7C88513B128}" srcOrd="3" destOrd="0" presId="urn:microsoft.com/office/officeart/2005/8/layout/default"/>
    <dgm:cxn modelId="{EF879962-FC5E-4A8F-B277-3AFBFA893164}" type="presParOf" srcId="{5BF2FACE-6D3C-4F0C-B0C8-CFAE84853BC3}" destId="{A7D0AA3B-3838-4117-A8D7-ECAC92DDCC77}" srcOrd="4" destOrd="0" presId="urn:microsoft.com/office/officeart/2005/8/layout/default"/>
    <dgm:cxn modelId="{8913CA58-1B43-4967-B217-F907D96B127D}" type="presParOf" srcId="{5BF2FACE-6D3C-4F0C-B0C8-CFAE84853BC3}" destId="{F262361B-8D26-4C17-A0D5-3ED3580786C3}" srcOrd="5" destOrd="0" presId="urn:microsoft.com/office/officeart/2005/8/layout/default"/>
    <dgm:cxn modelId="{F3AAE4AE-832E-4B53-B8BA-FA27E6458F8E}" type="presParOf" srcId="{5BF2FACE-6D3C-4F0C-B0C8-CFAE84853BC3}" destId="{0C98D3C5-90A0-4321-AED7-F9D60EDC01F5}" srcOrd="6" destOrd="0" presId="urn:microsoft.com/office/officeart/2005/8/layout/default"/>
    <dgm:cxn modelId="{F43D50C8-AD72-45A3-8A2C-6BAD53451D5A}" type="presParOf" srcId="{5BF2FACE-6D3C-4F0C-B0C8-CFAE84853BC3}" destId="{9A8B9458-3C54-4662-8CB0-7921E3AC380B}" srcOrd="7" destOrd="0" presId="urn:microsoft.com/office/officeart/2005/8/layout/default"/>
    <dgm:cxn modelId="{EEEC946B-6CEA-4696-8366-12A9EC0104CE}" type="presParOf" srcId="{5BF2FACE-6D3C-4F0C-B0C8-CFAE84853BC3}" destId="{7FDE64C8-A7E0-4721-A9DB-DC64153E3E94}" srcOrd="8" destOrd="0" presId="urn:microsoft.com/office/officeart/2005/8/layout/default"/>
    <dgm:cxn modelId="{D43A3B27-042F-488F-86D2-B86639EE1F3B}" type="presParOf" srcId="{5BF2FACE-6D3C-4F0C-B0C8-CFAE84853BC3}" destId="{01B83AE9-6E00-4371-B4F4-30118CF5CC2F}" srcOrd="9" destOrd="0" presId="urn:microsoft.com/office/officeart/2005/8/layout/default"/>
    <dgm:cxn modelId="{2D88F049-25D2-43AE-A252-4158DEB4F3ED}" type="presParOf" srcId="{5BF2FACE-6D3C-4F0C-B0C8-CFAE84853BC3}" destId="{B268DACE-C356-4458-A200-5CFFEBD6B145}" srcOrd="10" destOrd="0" presId="urn:microsoft.com/office/officeart/2005/8/layout/default"/>
    <dgm:cxn modelId="{F791385A-236D-4B08-94B2-75990F5B4F16}" type="presParOf" srcId="{5BF2FACE-6D3C-4F0C-B0C8-CFAE84853BC3}" destId="{3C9A200D-D7F6-4292-9DFA-5F66B0C7D0D7}" srcOrd="11" destOrd="0" presId="urn:microsoft.com/office/officeart/2005/8/layout/default"/>
    <dgm:cxn modelId="{872B8070-9B2C-4E0D-A49F-86913F2F2237}" type="presParOf" srcId="{5BF2FACE-6D3C-4F0C-B0C8-CFAE84853BC3}" destId="{357D9C6F-ADAB-486D-A38F-2203B3C212B8}" srcOrd="12" destOrd="0" presId="urn:microsoft.com/office/officeart/2005/8/layout/default"/>
    <dgm:cxn modelId="{5AA8B3C4-C6AD-4042-BC9A-A23238BF8B57}" type="presParOf" srcId="{5BF2FACE-6D3C-4F0C-B0C8-CFAE84853BC3}" destId="{33DF9412-11AF-470C-AAB0-AA4A808321F7}" srcOrd="13" destOrd="0" presId="urn:microsoft.com/office/officeart/2005/8/layout/default"/>
    <dgm:cxn modelId="{0B8FC8B5-EDC3-4EEF-8001-7F51928A7191}" type="presParOf" srcId="{5BF2FACE-6D3C-4F0C-B0C8-CFAE84853BC3}" destId="{87593F9A-E012-474A-AADE-E20455B27CFF}" srcOrd="14" destOrd="0" presId="urn:microsoft.com/office/officeart/2005/8/layout/default"/>
    <dgm:cxn modelId="{8B5C9268-6AA2-45FE-8DC2-D6453526104F}" type="presParOf" srcId="{5BF2FACE-6D3C-4F0C-B0C8-CFAE84853BC3}" destId="{360DDB2E-FEE4-43D1-A193-1E86E4F46F9A}" srcOrd="15" destOrd="0" presId="urn:microsoft.com/office/officeart/2005/8/layout/default"/>
    <dgm:cxn modelId="{CBDF3C9E-5D90-4471-AA13-460AF8FBEC1E}" type="presParOf" srcId="{5BF2FACE-6D3C-4F0C-B0C8-CFAE84853BC3}" destId="{698171B9-AE82-4EB8-85FE-2B95C59DF519}"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30FB6A-1BEE-4F96-811E-8D31E3968530}" type="doc">
      <dgm:prSet loTypeId="urn:microsoft.com/office/officeart/2008/layout/LinedList" loCatId="list" qsTypeId="urn:microsoft.com/office/officeart/2005/8/quickstyle/simple2" qsCatId="simple" csTypeId="urn:microsoft.com/office/officeart/2005/8/colors/accent2_2" csCatId="accent2"/>
      <dgm:spPr/>
      <dgm:t>
        <a:bodyPr/>
        <a:lstStyle/>
        <a:p>
          <a:endParaRPr lang="en-US"/>
        </a:p>
      </dgm:t>
    </dgm:pt>
    <dgm:pt modelId="{ACBF4AE4-66C1-469B-8DCF-65505AB5E595}">
      <dgm:prSet custT="1"/>
      <dgm:spPr/>
      <dgm:t>
        <a:bodyPr/>
        <a:lstStyle/>
        <a:p>
          <a:r>
            <a:rPr lang="en-US" sz="2400" dirty="0">
              <a:solidFill>
                <a:srgbClr val="2C567A"/>
              </a:solidFill>
            </a:rPr>
            <a:t>What type(s) of abuse do you think Jakub is experiencing?</a:t>
          </a:r>
        </a:p>
      </dgm:t>
    </dgm:pt>
    <dgm:pt modelId="{BA1A4210-41CE-4C40-AE02-8582B7DB75F0}" type="parTrans" cxnId="{C50B2154-2E42-49E8-95C1-880749A0B84E}">
      <dgm:prSet/>
      <dgm:spPr/>
      <dgm:t>
        <a:bodyPr/>
        <a:lstStyle/>
        <a:p>
          <a:endParaRPr lang="en-US"/>
        </a:p>
      </dgm:t>
    </dgm:pt>
    <dgm:pt modelId="{70774A4F-A017-4715-8111-FC94CEA7C980}" type="sibTrans" cxnId="{C50B2154-2E42-49E8-95C1-880749A0B84E}">
      <dgm:prSet/>
      <dgm:spPr/>
      <dgm:t>
        <a:bodyPr/>
        <a:lstStyle/>
        <a:p>
          <a:endParaRPr lang="en-US"/>
        </a:p>
      </dgm:t>
    </dgm:pt>
    <dgm:pt modelId="{C7F612FA-A3BD-4E78-9C30-287AA8E7967C}">
      <dgm:prSet custT="1"/>
      <dgm:spPr/>
      <dgm:t>
        <a:bodyPr/>
        <a:lstStyle/>
        <a:p>
          <a:r>
            <a:rPr lang="en-US" sz="2800" dirty="0"/>
            <a:t>Choose two options - </a:t>
          </a:r>
        </a:p>
      </dgm:t>
    </dgm:pt>
    <dgm:pt modelId="{F347AF5B-5205-49A3-A1F9-713429C696AF}" type="parTrans" cxnId="{A0D1151F-1604-4901-937E-3FB55797CBB2}">
      <dgm:prSet/>
      <dgm:spPr/>
      <dgm:t>
        <a:bodyPr/>
        <a:lstStyle/>
        <a:p>
          <a:endParaRPr lang="en-US"/>
        </a:p>
      </dgm:t>
    </dgm:pt>
    <dgm:pt modelId="{FA00957A-6273-43DE-8B6F-7DF80E7EDDEB}" type="sibTrans" cxnId="{A0D1151F-1604-4901-937E-3FB55797CBB2}">
      <dgm:prSet/>
      <dgm:spPr/>
      <dgm:t>
        <a:bodyPr/>
        <a:lstStyle/>
        <a:p>
          <a:endParaRPr lang="en-US"/>
        </a:p>
      </dgm:t>
    </dgm:pt>
    <dgm:pt modelId="{28F67EE0-FB1F-4491-95EB-61E8BB1F2221}" type="pres">
      <dgm:prSet presAssocID="{3730FB6A-1BEE-4F96-811E-8D31E3968530}" presName="vert0" presStyleCnt="0">
        <dgm:presLayoutVars>
          <dgm:dir/>
          <dgm:animOne val="branch"/>
          <dgm:animLvl val="lvl"/>
        </dgm:presLayoutVars>
      </dgm:prSet>
      <dgm:spPr/>
    </dgm:pt>
    <dgm:pt modelId="{321587CB-7BD9-4027-8228-CF61FB98DAD1}" type="pres">
      <dgm:prSet presAssocID="{ACBF4AE4-66C1-469B-8DCF-65505AB5E595}" presName="thickLine" presStyleLbl="alignNode1" presStyleIdx="0" presStyleCnt="2"/>
      <dgm:spPr/>
    </dgm:pt>
    <dgm:pt modelId="{91448C87-A43E-44D1-83BA-87E9097B4BDA}" type="pres">
      <dgm:prSet presAssocID="{ACBF4AE4-66C1-469B-8DCF-65505AB5E595}" presName="horz1" presStyleCnt="0"/>
      <dgm:spPr/>
    </dgm:pt>
    <dgm:pt modelId="{B89C0E27-9B59-4DAA-B566-871D33891795}" type="pres">
      <dgm:prSet presAssocID="{ACBF4AE4-66C1-469B-8DCF-65505AB5E595}" presName="tx1" presStyleLbl="revTx" presStyleIdx="0" presStyleCnt="2"/>
      <dgm:spPr/>
    </dgm:pt>
    <dgm:pt modelId="{C67916FD-8E3E-446B-808F-A668725E9B36}" type="pres">
      <dgm:prSet presAssocID="{ACBF4AE4-66C1-469B-8DCF-65505AB5E595}" presName="vert1" presStyleCnt="0"/>
      <dgm:spPr/>
    </dgm:pt>
    <dgm:pt modelId="{9BDFE3A2-E1FE-4346-89B2-D023C05A60B2}" type="pres">
      <dgm:prSet presAssocID="{C7F612FA-A3BD-4E78-9C30-287AA8E7967C}" presName="thickLine" presStyleLbl="alignNode1" presStyleIdx="1" presStyleCnt="2"/>
      <dgm:spPr/>
    </dgm:pt>
    <dgm:pt modelId="{1848AC2E-AD28-417F-BE8A-6010B920A689}" type="pres">
      <dgm:prSet presAssocID="{C7F612FA-A3BD-4E78-9C30-287AA8E7967C}" presName="horz1" presStyleCnt="0"/>
      <dgm:spPr/>
    </dgm:pt>
    <dgm:pt modelId="{944BFFC4-0E19-4E95-867A-CCA85E67E656}" type="pres">
      <dgm:prSet presAssocID="{C7F612FA-A3BD-4E78-9C30-287AA8E7967C}" presName="tx1" presStyleLbl="revTx" presStyleIdx="1" presStyleCnt="2"/>
      <dgm:spPr/>
    </dgm:pt>
    <dgm:pt modelId="{6010CF13-F405-4468-B2A7-A5BC8E8D9BEF}" type="pres">
      <dgm:prSet presAssocID="{C7F612FA-A3BD-4E78-9C30-287AA8E7967C}" presName="vert1" presStyleCnt="0"/>
      <dgm:spPr/>
    </dgm:pt>
  </dgm:ptLst>
  <dgm:cxnLst>
    <dgm:cxn modelId="{A0D1151F-1604-4901-937E-3FB55797CBB2}" srcId="{3730FB6A-1BEE-4F96-811E-8D31E3968530}" destId="{C7F612FA-A3BD-4E78-9C30-287AA8E7967C}" srcOrd="1" destOrd="0" parTransId="{F347AF5B-5205-49A3-A1F9-713429C696AF}" sibTransId="{FA00957A-6273-43DE-8B6F-7DF80E7EDDEB}"/>
    <dgm:cxn modelId="{1BF21425-7A77-4631-9759-B55A23EA8C0C}" type="presOf" srcId="{ACBF4AE4-66C1-469B-8DCF-65505AB5E595}" destId="{B89C0E27-9B59-4DAA-B566-871D33891795}" srcOrd="0" destOrd="0" presId="urn:microsoft.com/office/officeart/2008/layout/LinedList"/>
    <dgm:cxn modelId="{C50B2154-2E42-49E8-95C1-880749A0B84E}" srcId="{3730FB6A-1BEE-4F96-811E-8D31E3968530}" destId="{ACBF4AE4-66C1-469B-8DCF-65505AB5E595}" srcOrd="0" destOrd="0" parTransId="{BA1A4210-41CE-4C40-AE02-8582B7DB75F0}" sibTransId="{70774A4F-A017-4715-8111-FC94CEA7C980}"/>
    <dgm:cxn modelId="{ED1F5792-AFD4-4F3C-9990-F46C3F6D9FF4}" type="presOf" srcId="{3730FB6A-1BEE-4F96-811E-8D31E3968530}" destId="{28F67EE0-FB1F-4491-95EB-61E8BB1F2221}" srcOrd="0" destOrd="0" presId="urn:microsoft.com/office/officeart/2008/layout/LinedList"/>
    <dgm:cxn modelId="{518C81EE-D95B-401C-92FC-B7A96B793267}" type="presOf" srcId="{C7F612FA-A3BD-4E78-9C30-287AA8E7967C}" destId="{944BFFC4-0E19-4E95-867A-CCA85E67E656}" srcOrd="0" destOrd="0" presId="urn:microsoft.com/office/officeart/2008/layout/LinedList"/>
    <dgm:cxn modelId="{25158A6A-9035-408B-8090-BEDE156A1973}" type="presParOf" srcId="{28F67EE0-FB1F-4491-95EB-61E8BB1F2221}" destId="{321587CB-7BD9-4027-8228-CF61FB98DAD1}" srcOrd="0" destOrd="0" presId="urn:microsoft.com/office/officeart/2008/layout/LinedList"/>
    <dgm:cxn modelId="{0F26F4D8-8142-4892-95EA-F36FFA6CA0F4}" type="presParOf" srcId="{28F67EE0-FB1F-4491-95EB-61E8BB1F2221}" destId="{91448C87-A43E-44D1-83BA-87E9097B4BDA}" srcOrd="1" destOrd="0" presId="urn:microsoft.com/office/officeart/2008/layout/LinedList"/>
    <dgm:cxn modelId="{253EA9BF-3244-40AA-B911-30EDFA41C258}" type="presParOf" srcId="{91448C87-A43E-44D1-83BA-87E9097B4BDA}" destId="{B89C0E27-9B59-4DAA-B566-871D33891795}" srcOrd="0" destOrd="0" presId="urn:microsoft.com/office/officeart/2008/layout/LinedList"/>
    <dgm:cxn modelId="{252767D0-9231-441B-9A0A-27075CCA8472}" type="presParOf" srcId="{91448C87-A43E-44D1-83BA-87E9097B4BDA}" destId="{C67916FD-8E3E-446B-808F-A668725E9B36}" srcOrd="1" destOrd="0" presId="urn:microsoft.com/office/officeart/2008/layout/LinedList"/>
    <dgm:cxn modelId="{78CFFE0E-62A5-493F-ABA3-1376ED2A5B2A}" type="presParOf" srcId="{28F67EE0-FB1F-4491-95EB-61E8BB1F2221}" destId="{9BDFE3A2-E1FE-4346-89B2-D023C05A60B2}" srcOrd="2" destOrd="0" presId="urn:microsoft.com/office/officeart/2008/layout/LinedList"/>
    <dgm:cxn modelId="{DF1529D7-B4CA-4F9E-8576-BFD07ED5BA07}" type="presParOf" srcId="{28F67EE0-FB1F-4491-95EB-61E8BB1F2221}" destId="{1848AC2E-AD28-417F-BE8A-6010B920A689}" srcOrd="3" destOrd="0" presId="urn:microsoft.com/office/officeart/2008/layout/LinedList"/>
    <dgm:cxn modelId="{FA073286-3337-4C83-98D6-B33D44B715FF}" type="presParOf" srcId="{1848AC2E-AD28-417F-BE8A-6010B920A689}" destId="{944BFFC4-0E19-4E95-867A-CCA85E67E656}" srcOrd="0" destOrd="0" presId="urn:microsoft.com/office/officeart/2008/layout/LinedList"/>
    <dgm:cxn modelId="{EFB67A38-438E-46B6-AADF-D5F16C331E47}" type="presParOf" srcId="{1848AC2E-AD28-417F-BE8A-6010B920A689}" destId="{6010CF13-F405-4468-B2A7-A5BC8E8D9BE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5B9A4-2723-432D-A09F-E8B5FE16E054}">
      <dsp:nvSpPr>
        <dsp:cNvPr id="0" name=""/>
        <dsp:cNvSpPr/>
      </dsp:nvSpPr>
      <dsp:spPr>
        <a:xfrm>
          <a:off x="0" y="1519"/>
          <a:ext cx="6172199" cy="7596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Empowerment: People being supported and encouraged to make their own decisions and give informed consent</a:t>
          </a:r>
          <a:endParaRPr lang="en-GB" sz="1200" kern="1200" dirty="0"/>
        </a:p>
      </dsp:txBody>
      <dsp:txXfrm>
        <a:off x="37084" y="38603"/>
        <a:ext cx="6098031" cy="685503"/>
      </dsp:txXfrm>
    </dsp:sp>
    <dsp:sp modelId="{D0E54826-BD2B-4568-BE0D-98F2890F6B93}">
      <dsp:nvSpPr>
        <dsp:cNvPr id="0" name=""/>
        <dsp:cNvSpPr/>
      </dsp:nvSpPr>
      <dsp:spPr>
        <a:xfrm>
          <a:off x="0" y="775042"/>
          <a:ext cx="6172199" cy="7596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t>Empowerment: People being supported and encouraged to make their own decisions and give informed consent</a:t>
          </a:r>
        </a:p>
      </dsp:txBody>
      <dsp:txXfrm>
        <a:off x="37084" y="812126"/>
        <a:ext cx="6098031" cy="685503"/>
      </dsp:txXfrm>
    </dsp:sp>
    <dsp:sp modelId="{DC6B887D-CCF7-4BB4-888B-B565BAE0E2DE}">
      <dsp:nvSpPr>
        <dsp:cNvPr id="0" name=""/>
        <dsp:cNvSpPr/>
      </dsp:nvSpPr>
      <dsp:spPr>
        <a:xfrm>
          <a:off x="0" y="1548565"/>
          <a:ext cx="6172199" cy="7596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Prevention:</a:t>
          </a:r>
          <a:r>
            <a:rPr lang="en-US" sz="1200" kern="1200" baseline="0" dirty="0"/>
            <a:t> Acting before abuse occurs.</a:t>
          </a:r>
          <a:endParaRPr lang="en-US" sz="1200" b="1" kern="1200" dirty="0"/>
        </a:p>
      </dsp:txBody>
      <dsp:txXfrm>
        <a:off x="37084" y="1585649"/>
        <a:ext cx="6098031" cy="685503"/>
      </dsp:txXfrm>
    </dsp:sp>
    <dsp:sp modelId="{B97E09C2-479E-4639-B4DB-546D4D44B2F3}">
      <dsp:nvSpPr>
        <dsp:cNvPr id="0" name=""/>
        <dsp:cNvSpPr/>
      </dsp:nvSpPr>
      <dsp:spPr>
        <a:xfrm>
          <a:off x="0" y="2322089"/>
          <a:ext cx="6172199" cy="7596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Proportionality: Making sure the level of action taken is equal to the risk</a:t>
          </a:r>
          <a:r>
            <a:rPr lang="en-US" sz="1200" kern="1200" baseline="0" dirty="0"/>
            <a:t>.</a:t>
          </a:r>
          <a:endParaRPr lang="en-US" sz="1200" kern="1200" dirty="0"/>
        </a:p>
      </dsp:txBody>
      <dsp:txXfrm>
        <a:off x="37084" y="2359173"/>
        <a:ext cx="6098031" cy="685503"/>
      </dsp:txXfrm>
    </dsp:sp>
    <dsp:sp modelId="{FC888E4A-E83E-48C6-B1DA-A280D4ABB867}">
      <dsp:nvSpPr>
        <dsp:cNvPr id="0" name=""/>
        <dsp:cNvSpPr/>
      </dsp:nvSpPr>
      <dsp:spPr>
        <a:xfrm>
          <a:off x="0" y="3095612"/>
          <a:ext cx="6172199" cy="7596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Protection: support and representation for those in greatest need.</a:t>
          </a:r>
        </a:p>
      </dsp:txBody>
      <dsp:txXfrm>
        <a:off x="37084" y="3132696"/>
        <a:ext cx="6098031" cy="685503"/>
      </dsp:txXfrm>
    </dsp:sp>
    <dsp:sp modelId="{5ECBFCC9-0C2E-4886-8F77-92C12C01A30A}">
      <dsp:nvSpPr>
        <dsp:cNvPr id="0" name=""/>
        <dsp:cNvSpPr/>
      </dsp:nvSpPr>
      <dsp:spPr>
        <a:xfrm>
          <a:off x="0" y="3869135"/>
          <a:ext cx="6172199" cy="7596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Partnership: Working in partnership to achieve local solutions in communities where we live. Communities have a part to play in preventing, detecting and reporting abuse and neglect..</a:t>
          </a:r>
        </a:p>
      </dsp:txBody>
      <dsp:txXfrm>
        <a:off x="37084" y="3906219"/>
        <a:ext cx="6098031" cy="685503"/>
      </dsp:txXfrm>
    </dsp:sp>
    <dsp:sp modelId="{0436F805-546E-45E5-9867-9B881A9FDEA1}">
      <dsp:nvSpPr>
        <dsp:cNvPr id="0" name=""/>
        <dsp:cNvSpPr/>
      </dsp:nvSpPr>
      <dsp:spPr>
        <a:xfrm>
          <a:off x="0" y="4642658"/>
          <a:ext cx="6172199" cy="7596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Accountability: </a:t>
          </a:r>
          <a:r>
            <a:rPr lang="en-US" sz="1200" b="0" i="0" kern="1200" dirty="0"/>
            <a:t>Accountability and transparency in delivering safeguarding</a:t>
          </a:r>
          <a:r>
            <a:rPr lang="en-US" sz="500" b="0" i="0" kern="1200" dirty="0"/>
            <a:t>.</a:t>
          </a:r>
          <a:r>
            <a:rPr lang="en-GB" sz="500" kern="1200" baseline="0" dirty="0"/>
            <a:t> </a:t>
          </a:r>
          <a:endParaRPr lang="en-GB" sz="500" kern="1200" dirty="0"/>
        </a:p>
      </dsp:txBody>
      <dsp:txXfrm>
        <a:off x="37084" y="4679742"/>
        <a:ext cx="6098031" cy="685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12835-9700-4AF6-8D6B-730DD59DCA0F}">
      <dsp:nvSpPr>
        <dsp:cNvPr id="0" name=""/>
        <dsp:cNvSpPr/>
      </dsp:nvSpPr>
      <dsp:spPr>
        <a:xfrm>
          <a:off x="21881" y="1177"/>
          <a:ext cx="2174491" cy="13046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Personal</a:t>
          </a:r>
          <a:r>
            <a:rPr lang="en-GB" sz="1700" kern="1200" baseline="0" dirty="0"/>
            <a:t> dignity</a:t>
          </a:r>
          <a:endParaRPr lang="en-US" sz="1700" kern="1200" dirty="0"/>
        </a:p>
      </dsp:txBody>
      <dsp:txXfrm>
        <a:off x="21881" y="1177"/>
        <a:ext cx="2174491" cy="1304695"/>
      </dsp:txXfrm>
    </dsp:sp>
    <dsp:sp modelId="{53AEB876-E4AD-4136-B50E-D624C2C4280B}">
      <dsp:nvSpPr>
        <dsp:cNvPr id="0" name=""/>
        <dsp:cNvSpPr/>
      </dsp:nvSpPr>
      <dsp:spPr>
        <a:xfrm>
          <a:off x="2413822" y="1177"/>
          <a:ext cx="2174491" cy="13046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kern="1200"/>
            <a:t>Exercising</a:t>
          </a:r>
          <a:r>
            <a:rPr lang="en-US" sz="1700" b="0" kern="1200" baseline="0"/>
            <a:t> control over day-to-day life</a:t>
          </a:r>
          <a:endParaRPr lang="en-US" sz="1700" kern="1200"/>
        </a:p>
      </dsp:txBody>
      <dsp:txXfrm>
        <a:off x="2413822" y="1177"/>
        <a:ext cx="2174491" cy="1304695"/>
      </dsp:txXfrm>
    </dsp:sp>
    <dsp:sp modelId="{A7D0AA3B-3838-4117-A8D7-ECAC92DDCC77}">
      <dsp:nvSpPr>
        <dsp:cNvPr id="0" name=""/>
        <dsp:cNvSpPr/>
      </dsp:nvSpPr>
      <dsp:spPr>
        <a:xfrm>
          <a:off x="4805763" y="1177"/>
          <a:ext cx="2174491" cy="13046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Physical,</a:t>
          </a:r>
          <a:r>
            <a:rPr lang="en-US" sz="1700" kern="1200" baseline="0" dirty="0"/>
            <a:t> mental health and emotional wellbeing</a:t>
          </a:r>
          <a:endParaRPr lang="en-US" sz="1700" kern="1200" dirty="0"/>
        </a:p>
      </dsp:txBody>
      <dsp:txXfrm>
        <a:off x="4805763" y="1177"/>
        <a:ext cx="2174491" cy="1304695"/>
      </dsp:txXfrm>
    </dsp:sp>
    <dsp:sp modelId="{0C98D3C5-90A0-4321-AED7-F9D60EDC01F5}">
      <dsp:nvSpPr>
        <dsp:cNvPr id="0" name=""/>
        <dsp:cNvSpPr/>
      </dsp:nvSpPr>
      <dsp:spPr>
        <a:xfrm>
          <a:off x="21881" y="1523321"/>
          <a:ext cx="2174491" cy="13046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Domestic, family and personal relationships</a:t>
          </a:r>
        </a:p>
      </dsp:txBody>
      <dsp:txXfrm>
        <a:off x="21881" y="1523321"/>
        <a:ext cx="2174491" cy="1304695"/>
      </dsp:txXfrm>
    </dsp:sp>
    <dsp:sp modelId="{7FDE64C8-A7E0-4721-A9DB-DC64153E3E94}">
      <dsp:nvSpPr>
        <dsp:cNvPr id="0" name=""/>
        <dsp:cNvSpPr/>
      </dsp:nvSpPr>
      <dsp:spPr>
        <a:xfrm>
          <a:off x="2413822" y="1523321"/>
          <a:ext cx="2174491" cy="13046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Protection from abuse and neglect</a:t>
          </a:r>
          <a:endParaRPr lang="en-US" sz="1700" kern="1200" dirty="0"/>
        </a:p>
      </dsp:txBody>
      <dsp:txXfrm>
        <a:off x="2413822" y="1523321"/>
        <a:ext cx="2174491" cy="1304695"/>
      </dsp:txXfrm>
    </dsp:sp>
    <dsp:sp modelId="{B268DACE-C356-4458-A200-5CFFEBD6B145}">
      <dsp:nvSpPr>
        <dsp:cNvPr id="0" name=""/>
        <dsp:cNvSpPr/>
      </dsp:nvSpPr>
      <dsp:spPr>
        <a:xfrm>
          <a:off x="4805763" y="1523321"/>
          <a:ext cx="2174491" cy="13046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Social and economic wellbeing</a:t>
          </a:r>
          <a:endParaRPr lang="en-US" sz="1700" kern="1200"/>
        </a:p>
      </dsp:txBody>
      <dsp:txXfrm>
        <a:off x="4805763" y="1523321"/>
        <a:ext cx="2174491" cy="1304695"/>
      </dsp:txXfrm>
    </dsp:sp>
    <dsp:sp modelId="{357D9C6F-ADAB-486D-A38F-2203B3C212B8}">
      <dsp:nvSpPr>
        <dsp:cNvPr id="0" name=""/>
        <dsp:cNvSpPr/>
      </dsp:nvSpPr>
      <dsp:spPr>
        <a:xfrm>
          <a:off x="21881" y="3045465"/>
          <a:ext cx="2174491" cy="13046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Suitability of living conditions</a:t>
          </a:r>
          <a:endParaRPr lang="en-US" sz="1700" kern="1200"/>
        </a:p>
      </dsp:txBody>
      <dsp:txXfrm>
        <a:off x="21881" y="3045465"/>
        <a:ext cx="2174491" cy="1304695"/>
      </dsp:txXfrm>
    </dsp:sp>
    <dsp:sp modelId="{87593F9A-E012-474A-AADE-E20455B27CFF}">
      <dsp:nvSpPr>
        <dsp:cNvPr id="0" name=""/>
        <dsp:cNvSpPr/>
      </dsp:nvSpPr>
      <dsp:spPr>
        <a:xfrm>
          <a:off x="2413822" y="3045465"/>
          <a:ext cx="2174491" cy="13046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Participation in work, education, training or recreation</a:t>
          </a:r>
          <a:endParaRPr lang="en-US" sz="1700" kern="1200"/>
        </a:p>
      </dsp:txBody>
      <dsp:txXfrm>
        <a:off x="2413822" y="3045465"/>
        <a:ext cx="2174491" cy="1304695"/>
      </dsp:txXfrm>
    </dsp:sp>
    <dsp:sp modelId="{698171B9-AE82-4EB8-85FE-2B95C59DF519}">
      <dsp:nvSpPr>
        <dsp:cNvPr id="0" name=""/>
        <dsp:cNvSpPr/>
      </dsp:nvSpPr>
      <dsp:spPr>
        <a:xfrm>
          <a:off x="4805763" y="3045465"/>
          <a:ext cx="2174491" cy="13046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Contributions to society</a:t>
          </a:r>
          <a:endParaRPr lang="en-US" sz="1700" kern="1200"/>
        </a:p>
      </dsp:txBody>
      <dsp:txXfrm>
        <a:off x="4805763" y="3045465"/>
        <a:ext cx="2174491" cy="13046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587CB-7BD9-4027-8228-CF61FB98DAD1}">
      <dsp:nvSpPr>
        <dsp:cNvPr id="0" name=""/>
        <dsp:cNvSpPr/>
      </dsp:nvSpPr>
      <dsp:spPr>
        <a:xfrm>
          <a:off x="0" y="0"/>
          <a:ext cx="42902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89C0E27-9B59-4DAA-B566-871D33891795}">
      <dsp:nvSpPr>
        <dsp:cNvPr id="0" name=""/>
        <dsp:cNvSpPr/>
      </dsp:nvSpPr>
      <dsp:spPr>
        <a:xfrm>
          <a:off x="0" y="0"/>
          <a:ext cx="4290238" cy="1763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2C567A"/>
              </a:solidFill>
            </a:rPr>
            <a:t>What type(s) of abuse do you think Jakub is experiencing?</a:t>
          </a:r>
        </a:p>
      </dsp:txBody>
      <dsp:txXfrm>
        <a:off x="0" y="0"/>
        <a:ext cx="4290238" cy="1763479"/>
      </dsp:txXfrm>
    </dsp:sp>
    <dsp:sp modelId="{9BDFE3A2-E1FE-4346-89B2-D023C05A60B2}">
      <dsp:nvSpPr>
        <dsp:cNvPr id="0" name=""/>
        <dsp:cNvSpPr/>
      </dsp:nvSpPr>
      <dsp:spPr>
        <a:xfrm>
          <a:off x="0" y="1763479"/>
          <a:ext cx="42902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44BFFC4-0E19-4E95-867A-CCA85E67E656}">
      <dsp:nvSpPr>
        <dsp:cNvPr id="0" name=""/>
        <dsp:cNvSpPr/>
      </dsp:nvSpPr>
      <dsp:spPr>
        <a:xfrm>
          <a:off x="0" y="1763479"/>
          <a:ext cx="4290238" cy="1763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Choose two options - </a:t>
          </a:r>
        </a:p>
      </dsp:txBody>
      <dsp:txXfrm>
        <a:off x="0" y="1763479"/>
        <a:ext cx="4290238" cy="17634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7/26/2023</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7/26/2023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fontAlgn="base">
              <a:buFont typeface="Arial" panose="020B0604020202020204" pitchFamily="34" charset="0"/>
              <a:buChar char="•"/>
            </a:pPr>
            <a:r>
              <a:rPr lang="en-US" sz="1900" b="0" i="0" u="none" strike="noStrike" dirty="0">
                <a:effectLst/>
              </a:rPr>
              <a:t>Explain what the term 'adult with care and support needs' means</a:t>
            </a:r>
          </a:p>
          <a:p>
            <a:pPr marL="342900" indent="-342900" algn="l" fontAlgn="base">
              <a:buFont typeface="Arial" panose="020B0604020202020204" pitchFamily="34" charset="0"/>
              <a:buChar char="•"/>
            </a:pPr>
            <a:r>
              <a:rPr lang="en-US" sz="1900" b="0" i="0" u="none" strike="noStrike" dirty="0">
                <a:effectLst/>
              </a:rPr>
              <a:t>Describe the process where someone is first alerted to a concern or incident that suggests an adult:</a:t>
            </a:r>
          </a:p>
          <a:p>
            <a:pPr marL="800100" lvl="1" indent="-342900" algn="l" fontAlgn="base">
              <a:buFont typeface="Arial" panose="020B0604020202020204" pitchFamily="34" charset="0"/>
              <a:buChar char="•"/>
            </a:pPr>
            <a:r>
              <a:rPr lang="en-US" sz="1500" b="0" i="0" u="none" strike="noStrike" dirty="0">
                <a:effectLst/>
              </a:rPr>
              <a:t>Is experiencing or is at risk of abuse or neglect, and</a:t>
            </a:r>
          </a:p>
          <a:p>
            <a:pPr marL="800100" lvl="1" indent="-342900" algn="l" fontAlgn="base">
              <a:buFont typeface="Arial" panose="020B0604020202020204" pitchFamily="34" charset="0"/>
              <a:buChar char="•"/>
            </a:pPr>
            <a:r>
              <a:rPr lang="en-US" sz="1500" b="0" i="0" u="none" strike="noStrike" dirty="0">
                <a:effectLst/>
              </a:rPr>
              <a:t>As a result of their care and support needs, is unable to protect themselves against abuse or neglect, or the risk of it</a:t>
            </a:r>
          </a:p>
          <a:p>
            <a:pPr marL="342900" indent="-342900" algn="l" fontAlgn="base">
              <a:buFont typeface="Arial" panose="020B0604020202020204" pitchFamily="34" charset="0"/>
              <a:buChar char="•"/>
            </a:pPr>
            <a:r>
              <a:rPr lang="en-US" sz="1900" b="0" i="0" u="none" strike="noStrike" dirty="0">
                <a:effectLst/>
              </a:rPr>
              <a:t>Define the term ‘adult safeguarding' and underlying statutory principles that underpin adult safeguarding work</a:t>
            </a:r>
          </a:p>
          <a:p>
            <a:pPr marL="342900" indent="-342900" algn="l" fontAlgn="base">
              <a:buFont typeface="Arial" panose="020B0604020202020204" pitchFamily="34" charset="0"/>
              <a:buChar char="•"/>
            </a:pPr>
            <a:r>
              <a:rPr lang="en-US" sz="1900" b="0" i="0" u="none" strike="noStrike" dirty="0">
                <a:effectLst/>
              </a:rPr>
              <a:t>Define abuse and neglect, patterns and types and list possible indicators</a:t>
            </a:r>
          </a:p>
          <a:p>
            <a:pPr marL="342900" indent="-342900" algn="l" fontAlgn="base">
              <a:buFont typeface="Arial" panose="020B0604020202020204" pitchFamily="34" charset="0"/>
              <a:buChar char="•"/>
            </a:pPr>
            <a:r>
              <a:rPr lang="en-US" sz="1900" b="0" i="0" u="none" strike="noStrike" dirty="0">
                <a:effectLst/>
              </a:rPr>
              <a:t>Identify why some adults are more at risk from abusive </a:t>
            </a:r>
            <a:r>
              <a:rPr lang="en-US" sz="1900" b="0" i="0" u="none" strike="noStrike" dirty="0" err="1">
                <a:effectLst/>
              </a:rPr>
              <a:t>behaviour</a:t>
            </a:r>
            <a:endParaRPr lang="en-US" sz="1900" b="0" i="0" u="none" strike="noStrike" dirty="0">
              <a:effectLst/>
            </a:endParaRPr>
          </a:p>
          <a:p>
            <a:pPr marL="342900" indent="-342900" algn="l" fontAlgn="base">
              <a:buFont typeface="Arial" panose="020B0604020202020204" pitchFamily="34" charset="0"/>
              <a:buChar char="•"/>
            </a:pPr>
            <a:r>
              <a:rPr lang="en-US" sz="1900" b="0" i="0" u="none" strike="noStrike" dirty="0">
                <a:effectLst/>
              </a:rPr>
              <a:t>Explain the role you must play in </a:t>
            </a:r>
            <a:r>
              <a:rPr lang="en-US" sz="1900" b="0" i="0" u="none" strike="noStrike" dirty="0" err="1">
                <a:effectLst/>
              </a:rPr>
              <a:t>recognising</a:t>
            </a:r>
            <a:r>
              <a:rPr lang="en-US" sz="1900" b="0" i="0" u="none" strike="noStrike" dirty="0">
                <a:effectLst/>
              </a:rPr>
              <a:t> and reporting and who you need to speak to if you have a safeguarding concern</a:t>
            </a:r>
            <a:endParaRPr lang="en-US" sz="1900" dirty="0"/>
          </a:p>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317979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rPr>
              <a:t>The safeguarding process starts before volunteers are involved in any activity by making sure the right people are recruited in the first place, and that they receive the necessary support and guidance to carry out their volunteering safely and effectively. Effective safeguarding also looks beyond traditional notions of harm and abuse, taking into consideration health and safety, and other ways to ensure the health and well-being of volunteers and the people they support.</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3</a:t>
            </a:fld>
            <a:endParaRPr lang="en-US" noProof="0" dirty="0"/>
          </a:p>
        </p:txBody>
      </p:sp>
    </p:spTree>
    <p:extLst>
      <p:ext uri="{BB962C8B-B14F-4D97-AF65-F5344CB8AC3E}">
        <p14:creationId xmlns:p14="http://schemas.microsoft.com/office/powerpoint/2010/main" val="156219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u="none" strike="noStrike" dirty="0">
                <a:effectLst/>
              </a:rPr>
              <a:t>If you feel your concerns are not being addressed, or you are not comfortable speaking to your volunteer coordinator, then contact another senior member of the team in the </a:t>
            </a:r>
            <a:r>
              <a:rPr lang="en-US" sz="1200" i="0" u="none" strike="noStrike" dirty="0" err="1">
                <a:effectLst/>
              </a:rPr>
              <a:t>organisation</a:t>
            </a:r>
            <a:r>
              <a:rPr lang="en-US" sz="1200" i="0" u="none" strike="noStrike" dirty="0">
                <a:effectLst/>
              </a:rPr>
              <a:t>.</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19</a:t>
            </a:fld>
            <a:endParaRPr lang="en-US" noProof="0" dirty="0"/>
          </a:p>
        </p:txBody>
      </p:sp>
    </p:spTree>
    <p:extLst>
      <p:ext uri="{BB962C8B-B14F-4D97-AF65-F5344CB8AC3E}">
        <p14:creationId xmlns:p14="http://schemas.microsoft.com/office/powerpoint/2010/main" val="1614083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23</a:t>
            </a:fld>
            <a:endParaRPr lang="en-US" noProof="0" dirty="0"/>
          </a:p>
        </p:txBody>
      </p:sp>
    </p:spTree>
    <p:extLst>
      <p:ext uri="{BB962C8B-B14F-4D97-AF65-F5344CB8AC3E}">
        <p14:creationId xmlns:p14="http://schemas.microsoft.com/office/powerpoint/2010/main" val="341559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Welcome to the Safeguarding Adults Knowledge Quiz.</a:t>
            </a:r>
            <a:r>
              <a:rPr lang="en-GB" b="1" dirty="0"/>
              <a:t> </a:t>
            </a:r>
            <a:r>
              <a:rPr lang="en-US" b="1" dirty="0"/>
              <a:t>To successfully complete this quiz, you need to achieve a score of at least 75%. There are 4 questions in total.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should set aside approximately 5 minutes to complete this quiz. Good luck!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Question 1 </a:t>
            </a:r>
            <a:r>
              <a:rPr lang="en-US" sz="1200" b="1" dirty="0">
                <a:solidFill>
                  <a:schemeClr val="tx2"/>
                </a:solidFill>
              </a:rPr>
              <a:t>The aim of safeguarding adults is to:</a:t>
            </a:r>
            <a:br>
              <a:rPr lang="en-US" sz="1200" dirty="0">
                <a:solidFill>
                  <a:schemeClr val="tx2"/>
                </a:solidFill>
              </a:rPr>
            </a:br>
            <a:r>
              <a:rPr lang="en-US" sz="1200" dirty="0">
                <a:solidFill>
                  <a:schemeClr val="tx2"/>
                </a:solidFill>
              </a:rPr>
              <a:t>Select two: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t>Enable all adults to make wise decisions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t>Ensure that adults with care and support needs do not experience harm or abuse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t>Support adults with care and support needs to live a life that is free from harm and abuse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Answer</a:t>
            </a:r>
            <a:r>
              <a:rPr lang="en-US" b="0" i="1" dirty="0"/>
              <a:t> - </a:t>
            </a:r>
            <a:r>
              <a:rPr lang="en-US" i="1" dirty="0"/>
              <a:t>The aim of safeguarding adults is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FFFFFF"/>
                </a:solidFill>
                <a:effectLst/>
                <a:latin typeface="Arial" panose="020B0604020202020204" pitchFamily="34" charset="0"/>
              </a:rPr>
              <a:t>2. ensure adults with care and support needs do not experience harm or abuse.</a:t>
            </a:r>
            <a:r>
              <a:rPr lang="en-US" sz="1200" i="1" dirty="0"/>
              <a:t> </a:t>
            </a:r>
            <a:r>
              <a:rPr lang="en-US" sz="800" i="1" kern="1200" dirty="0"/>
              <a:t> </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FFFFFF"/>
                </a:solidFill>
                <a:effectLst/>
                <a:latin typeface="Arial" panose="020B0604020202020204" pitchFamily="34" charset="0"/>
              </a:rPr>
              <a:t>3. support adults with care and support needs to live a life that is free from harm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FFFFFF"/>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FFFFFF"/>
                </a:solidFill>
                <a:effectLst/>
                <a:latin typeface="Arial" panose="020B0604020202020204" pitchFamily="34" charset="0"/>
              </a:rPr>
              <a:t>Question 2. </a:t>
            </a:r>
            <a:r>
              <a:rPr lang="en-US" sz="1200" b="1" dirty="0"/>
              <a:t>What are the categories of abuse?</a:t>
            </a:r>
            <a:br>
              <a:rPr lang="en-US" sz="1200" dirty="0"/>
            </a:br>
            <a:r>
              <a:rPr lang="en-US" sz="1200" dirty="0"/>
              <a:t>Select one:</a:t>
            </a:r>
            <a:endParaRPr lang="en-US" sz="1200" b="0" i="0" dirty="0">
              <a:solidFill>
                <a:srgbClr val="FFFFFF"/>
              </a:solidFill>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dirty="0"/>
              <a:t>Physical, Emotional, Financial, Boredom, Discipline, Psychological, Employment, Self-neglect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dirty="0"/>
              <a:t>Financial, Domestic violence, Educational, Sexual, Neglect, Boredom, Physical, Psychological</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dirty="0"/>
              <a:t>Emotional, Employment, Financial, Exercise, Self-neglect, Separation, Neglect, Psychological</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dirty="0"/>
              <a:t>Physical, Domestic violence, Neglect, Sexual, Psychological, Financial, Modern slavery, Discriminatory, Organisational, Self-neglect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pPr marL="0" indent="0">
              <a:buNone/>
            </a:pPr>
            <a:r>
              <a:rPr lang="en-GB" b="1" i="1" dirty="0"/>
              <a:t>Answer</a:t>
            </a:r>
            <a:r>
              <a:rPr lang="en-GB" b="0" i="1" dirty="0"/>
              <a:t> - </a:t>
            </a:r>
            <a:r>
              <a:rPr lang="en-US" sz="1200" i="1" dirty="0"/>
              <a:t>The 10 categories of abuse are:</a:t>
            </a:r>
          </a:p>
          <a:p>
            <a:pPr marL="0" indent="0">
              <a:buNone/>
            </a:pPr>
            <a:endParaRPr lang="en-US" sz="1200" i="1" dirty="0"/>
          </a:p>
          <a:p>
            <a:pPr marL="0" indent="0">
              <a:buNone/>
            </a:pPr>
            <a:r>
              <a:rPr lang="en-US" sz="1200" i="1" dirty="0"/>
              <a:t>4. Physical, Domestic violence, Neglect, Sexual, Emotional/psychological, Financial, Modern slavery, Discriminatory, </a:t>
            </a:r>
            <a:r>
              <a:rPr lang="en-US" sz="1200" i="1" dirty="0" err="1"/>
              <a:t>Organisational</a:t>
            </a:r>
            <a:r>
              <a:rPr lang="en-US" sz="1200" i="1" dirty="0"/>
              <a:t>, Self-neglect</a:t>
            </a:r>
          </a:p>
          <a:p>
            <a:pPr marL="0" indent="0">
              <a:buNone/>
            </a:pPr>
            <a:endParaRPr lang="en-US" sz="1200" dirty="0"/>
          </a:p>
          <a:p>
            <a:pPr marL="0" indent="0">
              <a:buNone/>
            </a:pPr>
            <a:r>
              <a:rPr lang="en-US" sz="1200" b="1" dirty="0"/>
              <a:t>Question 3. </a:t>
            </a:r>
            <a:r>
              <a:rPr lang="en-US" sz="1200" b="1" dirty="0">
                <a:solidFill>
                  <a:schemeClr val="tx2"/>
                </a:solidFill>
              </a:rPr>
              <a:t>John is a volunteer in a day </a:t>
            </a:r>
            <a:r>
              <a:rPr lang="en-US" sz="1200" b="1" dirty="0" err="1">
                <a:solidFill>
                  <a:schemeClr val="tx2"/>
                </a:solidFill>
              </a:rPr>
              <a:t>centre</a:t>
            </a:r>
            <a:r>
              <a:rPr lang="en-US" sz="1200" b="1" dirty="0">
                <a:solidFill>
                  <a:schemeClr val="tx2"/>
                </a:solidFill>
              </a:rPr>
              <a:t>. He is concerned that often there are not enough staff to assist the adults with care and support needs. Yesterday, one man kept asking for help to visit the toilet, but no one could help him for some time. What should John do?</a:t>
            </a:r>
            <a:br>
              <a:rPr lang="en-US" sz="1200" dirty="0">
                <a:solidFill>
                  <a:schemeClr val="tx2"/>
                </a:solidFill>
              </a:rPr>
            </a:br>
            <a:r>
              <a:rPr lang="en-US" sz="1200" dirty="0">
                <a:solidFill>
                  <a:schemeClr val="tx2"/>
                </a:solidFill>
              </a:rPr>
              <a:t>Select one:</a:t>
            </a:r>
          </a:p>
          <a:p>
            <a:pPr marL="0" indent="0">
              <a:buNone/>
            </a:pPr>
            <a:endParaRPr lang="en-US" sz="1200" dirty="0">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t>Look for another place to volunteer</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t>Accept that this is the way things are done and get used to it</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t>Discuss his concerns with his colleagues</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t>Report his concerns to his volunteer coordinator, or the unit manager or to a senior manager</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Tell the adults he can't help them all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Answer </a:t>
            </a:r>
            <a:r>
              <a:rPr lang="en-US" i="1" dirty="0"/>
              <a:t>- </a:t>
            </a:r>
            <a:r>
              <a:rPr lang="en-US" sz="1200" b="0" i="1" dirty="0">
                <a:solidFill>
                  <a:srgbClr val="FFFFFF"/>
                </a:solidFill>
                <a:effectLst/>
                <a:latin typeface="Arial" panose="020B0604020202020204" pitchFamily="34" charset="0"/>
              </a:rPr>
              <a:t>John has a duty of care to report his concerns to the volunteer coordinator, or the unit manager or to a senior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rgbClr val="FFFFFF"/>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rgbClr val="FFFFFF"/>
                </a:solidFill>
                <a:effectLst/>
                <a:latin typeface="Arial" panose="020B0604020202020204" pitchFamily="34" charset="0"/>
              </a:rPr>
              <a:t>Question 4. </a:t>
            </a:r>
            <a:r>
              <a:rPr lang="en-US" sz="800" b="1" dirty="0"/>
              <a:t>You raise a safeguarding concern with a manager who advises you that no further action is needed. You are still concerned. What action should you take?</a:t>
            </a:r>
            <a:endParaRPr lang="en-US" sz="1200" b="1" i="0" kern="1200" dirty="0">
              <a:solidFill>
                <a:srgbClr val="FFFFFF"/>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rgbClr val="FFFFFF"/>
              </a:solidFill>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50" b="0" i="0" dirty="0"/>
              <a:t>Do nothing as the manager is responsible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400" b="0" i="0" dirty="0"/>
              <a:t>Ask for advice from your volunteer coordinator</a:t>
            </a:r>
            <a:endParaRPr lang="en-US" sz="14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400" b="0" i="0" dirty="0"/>
              <a:t>Call the police</a:t>
            </a:r>
            <a:endParaRPr lang="en-US" sz="14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dirty="0"/>
              <a:t>Answer</a:t>
            </a:r>
            <a:r>
              <a:rPr lang="en-US" sz="1400" i="1" dirty="0"/>
              <a:t> - </a:t>
            </a:r>
            <a:r>
              <a:rPr lang="en-US" sz="1050" b="0" i="1" dirty="0">
                <a:solidFill>
                  <a:srgbClr val="FFFFFF"/>
                </a:solidFill>
                <a:effectLst/>
                <a:latin typeface="Arial" panose="020B0604020202020204" pitchFamily="34" charset="0"/>
              </a:rPr>
              <a:t>If you have concerns, it is your responsibility to escalate your concerns by asking for advice from your volunteer coordinator even if another manager dismisses your concerns.</a:t>
            </a:r>
            <a:endParaRPr lang="en-US" sz="105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228600" indent="-228600">
              <a:buAutoNum type="arabicPeriod"/>
            </a:pPr>
            <a:endParaRPr lang="en-US" sz="1200" dirty="0"/>
          </a:p>
          <a:p>
            <a:pPr marL="0" indent="0">
              <a:buNone/>
            </a:pPr>
            <a:r>
              <a:rPr lang="en-US" sz="1200" dirty="0"/>
              <a:t> </a:t>
            </a:r>
            <a:endParaRPr lang="en-US" dirty="0"/>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24</a:t>
            </a:fld>
            <a:endParaRPr lang="en-US" noProof="0" dirty="0"/>
          </a:p>
        </p:txBody>
      </p:sp>
    </p:spTree>
    <p:extLst>
      <p:ext uri="{BB962C8B-B14F-4D97-AF65-F5344CB8AC3E}">
        <p14:creationId xmlns:p14="http://schemas.microsoft.com/office/powerpoint/2010/main" val="1657874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25</a:t>
            </a:fld>
            <a:endParaRPr lang="en-US" noProof="0" dirty="0"/>
          </a:p>
        </p:txBody>
      </p:sp>
    </p:spTree>
    <p:extLst>
      <p:ext uri="{BB962C8B-B14F-4D97-AF65-F5344CB8AC3E}">
        <p14:creationId xmlns:p14="http://schemas.microsoft.com/office/powerpoint/2010/main" val="1003903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631199"/>
            <a:ext cx="5143500" cy="1574626"/>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622859"/>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5" name="Picture 4" descr="Home - elearning for healthcare">
            <a:extLst>
              <a:ext uri="{FF2B5EF4-FFF2-40B4-BE49-F238E27FC236}">
                <a16:creationId xmlns:a16="http://schemas.microsoft.com/office/drawing/2014/main" id="{7D64CD61-D21E-2CD6-E496-DCFDDDC4F2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3650" y="1702721"/>
            <a:ext cx="1541895" cy="726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a:extLst>
              <a:ext uri="{FF2B5EF4-FFF2-40B4-BE49-F238E27FC236}">
                <a16:creationId xmlns:a16="http://schemas.microsoft.com/office/drawing/2014/main" id="{B7F44030-084C-2D70-7A93-634E5101C4E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5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6" name="Rectangle 5">
            <a:extLst>
              <a:ext uri="{FF2B5EF4-FFF2-40B4-BE49-F238E27FC236}">
                <a16:creationId xmlns:a16="http://schemas.microsoft.com/office/drawing/2014/main" id="{F98B8E09-A310-A1F4-EEF9-8793EF1473BD}"/>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4EA6F5DC-3A14-D047-1F82-35D83A8D4B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00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2" name="Picture 1" descr="Home - elearning for healthcare">
            <a:extLst>
              <a:ext uri="{FF2B5EF4-FFF2-40B4-BE49-F238E27FC236}">
                <a16:creationId xmlns:a16="http://schemas.microsoft.com/office/drawing/2014/main" id="{C87DEB2F-6FD9-6637-CF41-351EE7727B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6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18900000" flipH="1" flipV="1">
            <a:off x="5971069" y="-1371603"/>
            <a:ext cx="7119182" cy="8798125"/>
            <a:chOff x="11114088" y="2241550"/>
            <a:chExt cx="1905000" cy="2354263"/>
          </a:xfrm>
          <a:solidFill>
            <a:schemeClr val="bg2">
              <a:alpha val="20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3" descr="Home - elearning for healthcare">
            <a:extLst>
              <a:ext uri="{FF2B5EF4-FFF2-40B4-BE49-F238E27FC236}">
                <a16:creationId xmlns:a16="http://schemas.microsoft.com/office/drawing/2014/main" id="{1DA68679-4BD4-3B43-A580-B27F7F4C65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59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4" name="Rectangle 3">
            <a:extLst>
              <a:ext uri="{FF2B5EF4-FFF2-40B4-BE49-F238E27FC236}">
                <a16:creationId xmlns:a16="http://schemas.microsoft.com/office/drawing/2014/main" id="{AC3310D5-500B-6930-F84B-F85C070B9B7A}"/>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C2652064-8079-8E5C-6FAD-B81884F6C4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03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pic>
        <p:nvPicPr>
          <p:cNvPr id="4" name="Picture 4" descr="Home - elearning for healthcare">
            <a:extLst>
              <a:ext uri="{FF2B5EF4-FFF2-40B4-BE49-F238E27FC236}">
                <a16:creationId xmlns:a16="http://schemas.microsoft.com/office/drawing/2014/main" id="{11ADD34E-171F-185A-271D-BF88C48733D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22084" y="1423506"/>
            <a:ext cx="1668009" cy="78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136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Title 1">
            <a:extLst>
              <a:ext uri="{FF2B5EF4-FFF2-40B4-BE49-F238E27FC236}">
                <a16:creationId xmlns:a16="http://schemas.microsoft.com/office/drawing/2014/main" id="{F9137F26-985B-953C-35D5-DF86162BAA3C}"/>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dirty="0"/>
              <a:t>Click to edit Master title style</a:t>
            </a:r>
          </a:p>
        </p:txBody>
      </p:sp>
      <p:pic>
        <p:nvPicPr>
          <p:cNvPr id="3" name="Picture 4">
            <a:extLst>
              <a:ext uri="{FF2B5EF4-FFF2-40B4-BE49-F238E27FC236}">
                <a16:creationId xmlns:a16="http://schemas.microsoft.com/office/drawing/2014/main" id="{C1A6662A-4D3A-9197-CECB-2C9C8602E4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69778"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4">
            <a:extLst>
              <a:ext uri="{FF2B5EF4-FFF2-40B4-BE49-F238E27FC236}">
                <a16:creationId xmlns:a16="http://schemas.microsoft.com/office/drawing/2014/main" id="{7D998B29-1283-DF93-84F4-BB7659C72DC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pic>
        <p:nvPicPr>
          <p:cNvPr id="3" name="Picture 2">
            <a:extLst>
              <a:ext uri="{FF2B5EF4-FFF2-40B4-BE49-F238E27FC236}">
                <a16:creationId xmlns:a16="http://schemas.microsoft.com/office/drawing/2014/main" id="{4918D7EF-C0D3-0944-3B04-6C14F6D6689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1E953404-3F7B-ECAF-6728-4783D3B677D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223DE5DE-7F3F-0317-EED9-691AFB92E0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5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6" name="Picture 4">
            <a:extLst>
              <a:ext uri="{FF2B5EF4-FFF2-40B4-BE49-F238E27FC236}">
                <a16:creationId xmlns:a16="http://schemas.microsoft.com/office/drawing/2014/main" id="{CE61475C-224F-C9E2-36C5-342BDDCAF6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209CFC7A-16B6-8158-4CC4-6776992F7C52}"/>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809552E5-B16A-1C4D-3AA7-E0531274C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34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3C7A1ED5-01D5-4593-07DE-8A99A5879C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F19D0EF4-336E-3402-AA70-FCBEF25306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94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7"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 name="Rectangle 2">
            <a:extLst>
              <a:ext uri="{FF2B5EF4-FFF2-40B4-BE49-F238E27FC236}">
                <a16:creationId xmlns:a16="http://schemas.microsoft.com/office/drawing/2014/main" id="{5C1E5E52-2517-2B19-E163-9904A66BE684}"/>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4CB6830F-3F9A-8A63-FAC1-4F0158D75C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18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Rectangle 2">
            <a:extLst>
              <a:ext uri="{FF2B5EF4-FFF2-40B4-BE49-F238E27FC236}">
                <a16:creationId xmlns:a16="http://schemas.microsoft.com/office/drawing/2014/main" id="{1AD6FEA2-D876-1173-798F-02F1B66B90A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79D6639E-4201-F8D5-3C9C-EF7C5F7827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1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3524250" y="2572870"/>
            <a:ext cx="5143500" cy="1726562"/>
          </a:xfrm>
        </p:spPr>
        <p:txBody>
          <a:bodyPr anchor="b">
            <a:noAutofit/>
          </a:bodyPr>
          <a:lstStyle>
            <a:lvl1pPr algn="ctr">
              <a:defRPr sz="5400" b="1" cap="all" baseline="0">
                <a:solidFill>
                  <a:schemeClr val="bg1"/>
                </a:solidFill>
                <a:latin typeface="+mj-lt"/>
              </a:defRPr>
            </a:lvl1pPr>
          </a:lstStyle>
          <a:p>
            <a:r>
              <a:rPr lang="en-US" noProof="0" dirty="0"/>
              <a:t>Title comes here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569694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pic>
        <p:nvPicPr>
          <p:cNvPr id="4" name="Picture 4">
            <a:extLst>
              <a:ext uri="{FF2B5EF4-FFF2-40B4-BE49-F238E27FC236}">
                <a16:creationId xmlns:a16="http://schemas.microsoft.com/office/drawing/2014/main" id="{FDAAB6AE-C3ED-E89B-171C-D574E4CB1E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7853" y="6042290"/>
            <a:ext cx="1098667" cy="50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pic>
        <p:nvPicPr>
          <p:cNvPr id="4" name="Picture 4" descr="Home - elearning for healthcare">
            <a:extLst>
              <a:ext uri="{FF2B5EF4-FFF2-40B4-BE49-F238E27FC236}">
                <a16:creationId xmlns:a16="http://schemas.microsoft.com/office/drawing/2014/main" id="{DB9FD28C-D71D-93AB-C486-27DEBFEB0BB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208438"/>
      </p:ext>
    </p:extLst>
  </p:cSld>
  <p:clrMapOvr>
    <a:masterClrMapping/>
  </p:clrMapOvr>
  <p:extLst>
    <p:ext uri="{DCECCB84-F9BA-43D5-87BE-67443E8EF086}">
      <p15:sldGuideLst xmlns:p15="http://schemas.microsoft.com/office/powerpoint/2012/main">
        <p15:guide id="1" orient="horz" pos="4065" userDrawn="1">
          <p15:clr>
            <a:srgbClr val="FBAE40"/>
          </p15:clr>
        </p15:guide>
        <p15:guide id="2" orient="horz" pos="42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6778903" y="0"/>
            <a:ext cx="5413097" cy="496083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grpSp>
        <p:nvGrpSpPr>
          <p:cNvPr id="9" name="Group 8">
            <a:extLst>
              <a:ext uri="{FF2B5EF4-FFF2-40B4-BE49-F238E27FC236}">
                <a16:creationId xmlns:a16="http://schemas.microsoft.com/office/drawing/2014/main" id="{4EE57D22-8B89-030E-D1CC-56C15F654536}"/>
              </a:ext>
            </a:extLst>
          </p:cNvPr>
          <p:cNvGrpSpPr/>
          <p:nvPr userDrawn="1"/>
        </p:nvGrpSpPr>
        <p:grpSpPr>
          <a:xfrm>
            <a:off x="4685748" y="3187264"/>
            <a:ext cx="3124751" cy="3861672"/>
            <a:chOff x="4314162" y="3077007"/>
            <a:chExt cx="3124751" cy="3861672"/>
          </a:xfrm>
          <a:solidFill>
            <a:schemeClr val="bg1">
              <a:lumMod val="95000"/>
              <a:alpha val="30000"/>
            </a:schemeClr>
          </a:solidFill>
        </p:grpSpPr>
        <p:sp>
          <p:nvSpPr>
            <p:cNvPr id="5" name="Freeform 5">
              <a:extLst>
                <a:ext uri="{FF2B5EF4-FFF2-40B4-BE49-F238E27FC236}">
                  <a16:creationId xmlns:a16="http://schemas.microsoft.com/office/drawing/2014/main" id="{C4A58C70-9400-9A51-FE6B-19686C72F58A}"/>
                </a:ext>
              </a:extLst>
            </p:cNvPr>
            <p:cNvSpPr>
              <a:spLocks/>
            </p:cNvSpPr>
            <p:nvPr/>
          </p:nvSpPr>
          <p:spPr bwMode="auto">
            <a:xfrm rot="19082419">
              <a:off x="4314162" y="3077007"/>
              <a:ext cx="3124751" cy="3861672"/>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6">
              <a:extLst>
                <a:ext uri="{FF2B5EF4-FFF2-40B4-BE49-F238E27FC236}">
                  <a16:creationId xmlns:a16="http://schemas.microsoft.com/office/drawing/2014/main" id="{26CF60CE-FAB2-6F40-38EF-3D5862866517}"/>
                </a:ext>
              </a:extLst>
            </p:cNvPr>
            <p:cNvSpPr>
              <a:spLocks/>
            </p:cNvSpPr>
            <p:nvPr/>
          </p:nvSpPr>
          <p:spPr bwMode="auto">
            <a:xfrm rot="19082419">
              <a:off x="4912756" y="3905619"/>
              <a:ext cx="1369683" cy="2744573"/>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7">
              <a:extLst>
                <a:ext uri="{FF2B5EF4-FFF2-40B4-BE49-F238E27FC236}">
                  <a16:creationId xmlns:a16="http://schemas.microsoft.com/office/drawing/2014/main" id="{69F1AA98-E9D4-0CA7-A9E3-94188D47B9FA}"/>
                </a:ext>
              </a:extLst>
            </p:cNvPr>
            <p:cNvSpPr>
              <a:spLocks/>
            </p:cNvSpPr>
            <p:nvPr/>
          </p:nvSpPr>
          <p:spPr bwMode="auto">
            <a:xfrm rot="19082419">
              <a:off x="5413601" y="4636366"/>
              <a:ext cx="502565" cy="1179594"/>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grpSp>
      <p:pic>
        <p:nvPicPr>
          <p:cNvPr id="2" name="Picture 4" descr="Home - elearning for healthcare">
            <a:extLst>
              <a:ext uri="{FF2B5EF4-FFF2-40B4-BE49-F238E27FC236}">
                <a16:creationId xmlns:a16="http://schemas.microsoft.com/office/drawing/2014/main" id="{10C40126-2D8F-A88D-89BD-5994AD126E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1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3BC25AEA-62AD-4CF1-04A6-955CB7502D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98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25463" y="801517"/>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8953500" y="988536"/>
            <a:ext cx="3230091"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6104154"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6451550"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80E13074-C937-5A56-9619-A0FE7BAB02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59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a:extLst>
              <a:ext uri="{FF2B5EF4-FFF2-40B4-BE49-F238E27FC236}">
                <a16:creationId xmlns:a16="http://schemas.microsoft.com/office/drawing/2014/main" id="{0FBEA8C8-2E25-84F4-5778-910BD63992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03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7/26/2023</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4" r:id="rId3"/>
    <p:sldLayoutId id="2147483651" r:id="rId4"/>
    <p:sldLayoutId id="2147483650" r:id="rId5"/>
    <p:sldLayoutId id="2147483678" r:id="rId6"/>
    <p:sldLayoutId id="2147483661" r:id="rId7"/>
    <p:sldLayoutId id="2147483675" r:id="rId8"/>
    <p:sldLayoutId id="2147483662" r:id="rId9"/>
    <p:sldLayoutId id="2147483677" r:id="rId10"/>
    <p:sldLayoutId id="2147483663" r:id="rId11"/>
    <p:sldLayoutId id="2147483654" r:id="rId12"/>
    <p:sldLayoutId id="2147483676"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a:xfrm>
            <a:off x="6343650" y="2434336"/>
            <a:ext cx="5351882" cy="1608599"/>
          </a:xfrm>
        </p:spPr>
        <p:txBody>
          <a:bodyPr/>
          <a:lstStyle/>
          <a:p>
            <a:r>
              <a:rPr lang="en-US" sz="4400" dirty="0"/>
              <a:t>Safeguarding adults</a:t>
            </a:r>
          </a:p>
        </p:txBody>
      </p:sp>
      <p:sp>
        <p:nvSpPr>
          <p:cNvPr id="3" name="Subtitle 2">
            <a:extLst>
              <a:ext uri="{FF2B5EF4-FFF2-40B4-BE49-F238E27FC236}">
                <a16:creationId xmlns:a16="http://schemas.microsoft.com/office/drawing/2014/main" id="{2198AA37-E298-4CD8-9F0F-2123ACFD9653}"/>
              </a:ext>
            </a:extLst>
          </p:cNvPr>
          <p:cNvSpPr>
            <a:spLocks noGrp="1"/>
          </p:cNvSpPr>
          <p:nvPr>
            <p:ph type="subTitle" idx="1"/>
          </p:nvPr>
        </p:nvSpPr>
        <p:spPr>
          <a:xfrm>
            <a:off x="6343650" y="4215740"/>
            <a:ext cx="5143500" cy="503167"/>
          </a:xfrm>
        </p:spPr>
        <p:txBody>
          <a:bodyPr/>
          <a:lstStyle/>
          <a:p>
            <a:r>
              <a:rPr lang="en-US" sz="2000" kern="1600" spc="300" dirty="0"/>
              <a:t>VOLUNTEER </a:t>
            </a:r>
            <a:r>
              <a:rPr lang="en-US" sz="2000" kern="1600" spc="300" dirty="0" err="1"/>
              <a:t>iNDUCTION</a:t>
            </a:r>
            <a:endParaRPr lang="en-US" sz="2000" kern="1600" spc="300" dirty="0"/>
          </a:p>
        </p:txBody>
      </p:sp>
      <p:pic>
        <p:nvPicPr>
          <p:cNvPr id="21" name="Picture Placeholder 20" descr="A close-up of hands holding each other&#10;&#10;Description automatically generated">
            <a:extLst>
              <a:ext uri="{FF2B5EF4-FFF2-40B4-BE49-F238E27FC236}">
                <a16:creationId xmlns:a16="http://schemas.microsoft.com/office/drawing/2014/main" id="{9DDF3D81-2CE1-0E3B-1F60-8A55379A4CAD}"/>
              </a:ext>
            </a:extLst>
          </p:cNvPr>
          <p:cNvPicPr>
            <a:picLocks noGrp="1" noChangeAspect="1"/>
          </p:cNvPicPr>
          <p:nvPr>
            <p:ph type="pic" sz="quarter" idx="10"/>
          </p:nvPr>
        </p:nvPicPr>
        <p:blipFill>
          <a:blip r:embed="rId3"/>
          <a:srcRect l="4137" r="4137"/>
          <a:stretch>
            <a:fillRect/>
          </a:stretch>
        </p:blipFill>
        <p:spPr/>
      </p:pic>
    </p:spTree>
    <p:extLst>
      <p:ext uri="{BB962C8B-B14F-4D97-AF65-F5344CB8AC3E}">
        <p14:creationId xmlns:p14="http://schemas.microsoft.com/office/powerpoint/2010/main" val="31671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0BAC5AA-78B9-5211-475E-569AD3867A0B}"/>
              </a:ext>
            </a:extLst>
          </p:cNvPr>
          <p:cNvSpPr>
            <a:spLocks noGrp="1"/>
          </p:cNvSpPr>
          <p:nvPr>
            <p:ph idx="1"/>
          </p:nvPr>
        </p:nvSpPr>
        <p:spPr>
          <a:xfrm>
            <a:off x="515938" y="1678141"/>
            <a:ext cx="4914189" cy="4351338"/>
          </a:xfrm>
        </p:spPr>
        <p:txBody>
          <a:bodyPr vert="horz" lIns="0" tIns="0" rIns="0" bIns="0" rtlCol="0">
            <a:normAutofit/>
          </a:bodyPr>
          <a:lstStyle/>
          <a:p>
            <a:pPr marL="0" indent="0" fontAlgn="base">
              <a:buNone/>
            </a:pPr>
            <a:r>
              <a:rPr lang="en-US" sz="1400" i="0" u="none" strike="noStrike" dirty="0">
                <a:effectLst/>
                <a:cs typeface="Arial" panose="020B0604020202020204" pitchFamily="34" charset="0"/>
              </a:rPr>
              <a:t>This can include name calling, threats of harm or abandonment, deprivation of contact, humiliation, blaming, bullying, </a:t>
            </a:r>
            <a:r>
              <a:rPr lang="en-US" sz="1400" i="0" u="none" strike="noStrike" dirty="0" err="1">
                <a:effectLst/>
                <a:cs typeface="Arial" panose="020B0604020202020204" pitchFamily="34" charset="0"/>
              </a:rPr>
              <a:t>radicalisation</a:t>
            </a:r>
            <a:r>
              <a:rPr lang="en-US" sz="1400" i="0" u="none" strike="noStrike" dirty="0">
                <a:effectLst/>
                <a:cs typeface="Arial" panose="020B0604020202020204" pitchFamily="34" charset="0"/>
              </a:rPr>
              <a:t>, treating someone like a child, shouting, verbal abuse, threats, intimidation and coercion.</a:t>
            </a:r>
          </a:p>
          <a:p>
            <a:pPr marL="0" indent="0" fontAlgn="base">
              <a:buNone/>
            </a:pPr>
            <a:r>
              <a:rPr lang="en-US" sz="1400" i="0" u="none" strike="noStrike" dirty="0">
                <a:effectLst/>
                <a:cs typeface="Arial" panose="020B0604020202020204" pitchFamily="34" charset="0"/>
              </a:rPr>
              <a:t>Coercion, or coercive </a:t>
            </a:r>
            <a:r>
              <a:rPr lang="en-US" sz="1400" i="0" u="none" strike="noStrike" dirty="0" err="1">
                <a:effectLst/>
                <a:cs typeface="Arial" panose="020B0604020202020204" pitchFamily="34" charset="0"/>
              </a:rPr>
              <a:t>behaviour</a:t>
            </a:r>
            <a:r>
              <a:rPr lang="en-US" sz="1400" i="0" u="none" strike="noStrike" dirty="0">
                <a:effectLst/>
                <a:cs typeface="Arial" panose="020B0604020202020204" pitchFamily="34" charset="0"/>
              </a:rPr>
              <a:t>, includes acts of assault, threats, humiliation and intimidation or other abuse that is used to harm, punish or frighten their victim.</a:t>
            </a:r>
          </a:p>
          <a:p>
            <a:pPr marL="0" indent="0" fontAlgn="base">
              <a:buNone/>
            </a:pPr>
            <a:endParaRPr lang="en-US" sz="1400" i="0" u="none" strike="noStrike" dirty="0">
              <a:effectLst/>
              <a:cs typeface="Arial" panose="020B0604020202020204" pitchFamily="34" charset="0"/>
            </a:endParaRPr>
          </a:p>
          <a:p>
            <a:pPr marL="0" indent="0" fontAlgn="base">
              <a:buNone/>
            </a:pPr>
            <a:r>
              <a:rPr lang="en-US" sz="1400" i="0" u="none" strike="noStrike" dirty="0">
                <a:effectLst/>
                <a:cs typeface="Arial" panose="020B0604020202020204" pitchFamily="34" charset="0"/>
              </a:rPr>
              <a:t>Indicators of psychological abuse might include:</a:t>
            </a:r>
          </a:p>
          <a:p>
            <a:pPr marL="685800" indent="-685800" fontAlgn="base">
              <a:buFont typeface="Arial" panose="020B0604020202020204" pitchFamily="34" charset="0"/>
              <a:buChar char="•"/>
            </a:pPr>
            <a:r>
              <a:rPr lang="en-US" sz="1400" i="0" u="none" strike="noStrike" dirty="0">
                <a:effectLst/>
                <a:highlight>
                  <a:srgbClr val="CBD5EB"/>
                </a:highlight>
                <a:cs typeface="Arial" panose="020B0604020202020204" pitchFamily="34" charset="0"/>
              </a:rPr>
              <a:t>Lack of confidence and self-esteem</a:t>
            </a:r>
          </a:p>
          <a:p>
            <a:pPr marL="685800" indent="-685800" fontAlgn="base">
              <a:buFont typeface="Arial" panose="020B0604020202020204" pitchFamily="34" charset="0"/>
              <a:buChar char="•"/>
            </a:pPr>
            <a:r>
              <a:rPr lang="en-US" sz="1400" i="0" u="none" strike="noStrike" dirty="0">
                <a:effectLst/>
                <a:highlight>
                  <a:srgbClr val="CBD5EB"/>
                </a:highlight>
                <a:cs typeface="Arial" panose="020B0604020202020204" pitchFamily="34" charset="0"/>
              </a:rPr>
              <a:t>Depression, withdrawal</a:t>
            </a:r>
          </a:p>
          <a:p>
            <a:pPr marL="685800" indent="-685800" fontAlgn="base">
              <a:buFont typeface="Arial" panose="020B0604020202020204" pitchFamily="34" charset="0"/>
              <a:buChar char="•"/>
            </a:pPr>
            <a:r>
              <a:rPr lang="en-US" sz="1400" i="0" u="none" strike="noStrike" dirty="0">
                <a:effectLst/>
                <a:highlight>
                  <a:srgbClr val="CBD5EB"/>
                </a:highlight>
                <a:cs typeface="Arial" panose="020B0604020202020204" pitchFamily="34" charset="0"/>
              </a:rPr>
              <a:t>Changes in </a:t>
            </a:r>
            <a:r>
              <a:rPr lang="en-US" sz="1400" i="0" u="none" strike="noStrike" dirty="0" err="1">
                <a:effectLst/>
                <a:highlight>
                  <a:srgbClr val="CBD5EB"/>
                </a:highlight>
                <a:cs typeface="Arial" panose="020B0604020202020204" pitchFamily="34" charset="0"/>
              </a:rPr>
              <a:t>behaviour</a:t>
            </a:r>
            <a:r>
              <a:rPr lang="en-US" sz="1400" i="0" u="none" strike="noStrike" dirty="0">
                <a:effectLst/>
                <a:highlight>
                  <a:srgbClr val="CBD5EB"/>
                </a:highlight>
                <a:cs typeface="Arial" panose="020B0604020202020204" pitchFamily="34" charset="0"/>
              </a:rPr>
              <a:t> (for example, becoming more aggressive)</a:t>
            </a:r>
          </a:p>
          <a:p>
            <a:pPr marL="685800" indent="-685800" fontAlgn="base">
              <a:buFont typeface="Arial" panose="020B0604020202020204" pitchFamily="34" charset="0"/>
              <a:buChar char="•"/>
            </a:pPr>
            <a:r>
              <a:rPr lang="en-US" sz="1400" i="0" u="none" strike="noStrike" dirty="0">
                <a:effectLst/>
                <a:highlight>
                  <a:srgbClr val="CBD5EB"/>
                </a:highlight>
                <a:cs typeface="Arial" panose="020B0604020202020204" pitchFamily="34" charset="0"/>
              </a:rPr>
              <a:t>Lack of trust in others</a:t>
            </a:r>
            <a:endParaRPr lang="en-GB" sz="1400" dirty="0">
              <a:highlight>
                <a:srgbClr val="CBD5EB"/>
              </a:highlight>
              <a:cs typeface="Arial" panose="020B0604020202020204" pitchFamily="34" charset="0"/>
            </a:endParaRPr>
          </a:p>
          <a:p>
            <a:endParaRPr lang="en-US" sz="1100" dirty="0"/>
          </a:p>
        </p:txBody>
      </p:sp>
      <p:sp>
        <p:nvSpPr>
          <p:cNvPr id="2" name="Slide Number Placeholder 1">
            <a:extLst>
              <a:ext uri="{FF2B5EF4-FFF2-40B4-BE49-F238E27FC236}">
                <a16:creationId xmlns:a16="http://schemas.microsoft.com/office/drawing/2014/main" id="{C6B2FE58-7CCF-A249-ED10-D5DE4CAAB22F}"/>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10</a:t>
            </a:fld>
            <a:endParaRPr lang="en-US"/>
          </a:p>
        </p:txBody>
      </p:sp>
      <p:sp>
        <p:nvSpPr>
          <p:cNvPr id="4" name="TextBox 3">
            <a:extLst>
              <a:ext uri="{FF2B5EF4-FFF2-40B4-BE49-F238E27FC236}">
                <a16:creationId xmlns:a16="http://schemas.microsoft.com/office/drawing/2014/main" id="{BECF1008-72F6-9784-EF53-6A9C18CCAF4D}"/>
              </a:ext>
            </a:extLst>
          </p:cNvPr>
          <p:cNvSpPr txBox="1"/>
          <p:nvPr/>
        </p:nvSpPr>
        <p:spPr>
          <a:xfrm>
            <a:off x="515938" y="499595"/>
            <a:ext cx="4937211" cy="1325563"/>
          </a:xfrm>
          <a:prstGeom prst="rect">
            <a:avLst/>
          </a:prstGeom>
        </p:spPr>
        <p:txBody>
          <a:bodyPr vert="horz" lIns="0" tIns="0" rIns="0" bIns="0" rtlCol="0" anchor="ctr">
            <a:normAutofit/>
          </a:bodyPr>
          <a:lstStyle/>
          <a:p>
            <a:pPr marL="0" indent="0" fontAlgn="base">
              <a:buNone/>
            </a:pPr>
            <a:r>
              <a:rPr lang="en-US" sz="3200" b="1" i="0" u="none" strike="noStrike" dirty="0">
                <a:solidFill>
                  <a:srgbClr val="2C567A"/>
                </a:solidFill>
                <a:effectLst/>
                <a:latin typeface="+mj-lt"/>
                <a:cs typeface="Arial" panose="020B0604020202020204" pitchFamily="34" charset="0"/>
              </a:rPr>
              <a:t>PSYCHOLOGICAL ABUSE</a:t>
            </a:r>
          </a:p>
        </p:txBody>
      </p:sp>
      <p:grpSp>
        <p:nvGrpSpPr>
          <p:cNvPr id="5" name="Group 4">
            <a:extLst>
              <a:ext uri="{FF2B5EF4-FFF2-40B4-BE49-F238E27FC236}">
                <a16:creationId xmlns:a16="http://schemas.microsoft.com/office/drawing/2014/main" id="{EC0B87B9-84A9-B432-3A43-D0F2B81A5BBC}"/>
              </a:ext>
            </a:extLst>
          </p:cNvPr>
          <p:cNvGrpSpPr/>
          <p:nvPr/>
        </p:nvGrpSpPr>
        <p:grpSpPr>
          <a:xfrm>
            <a:off x="6577781" y="5170487"/>
            <a:ext cx="5614219" cy="1006476"/>
            <a:chOff x="7696708" y="1532527"/>
            <a:chExt cx="5023222" cy="1006476"/>
          </a:xfrm>
        </p:grpSpPr>
        <p:sp>
          <p:nvSpPr>
            <p:cNvPr id="8" name="Rectangle 7">
              <a:extLst>
                <a:ext uri="{FF2B5EF4-FFF2-40B4-BE49-F238E27FC236}">
                  <a16:creationId xmlns:a16="http://schemas.microsoft.com/office/drawing/2014/main" id="{026F83D1-89D4-7888-E5DC-7890D330F632}"/>
                </a:ext>
              </a:extLst>
            </p:cNvPr>
            <p:cNvSpPr/>
            <p:nvPr/>
          </p:nvSpPr>
          <p:spPr>
            <a:xfrm>
              <a:off x="8114407" y="1532528"/>
              <a:ext cx="460552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5DF33511-DE19-DEB9-4EB7-34193BB1E5C9}"/>
                </a:ext>
              </a:extLst>
            </p:cNvPr>
            <p:cNvSpPr>
              <a:spLocks noChangeAspect="1"/>
            </p:cNvSpPr>
            <p:nvPr/>
          </p:nvSpPr>
          <p:spPr>
            <a:xfrm>
              <a:off x="7696708" y="1532527"/>
              <a:ext cx="1001899" cy="1001899"/>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TextBox 10">
            <a:extLst>
              <a:ext uri="{FF2B5EF4-FFF2-40B4-BE49-F238E27FC236}">
                <a16:creationId xmlns:a16="http://schemas.microsoft.com/office/drawing/2014/main" id="{F80B81A2-7CEF-89A0-2DCC-5FD20E4438EF}"/>
              </a:ext>
            </a:extLst>
          </p:cNvPr>
          <p:cNvSpPr txBox="1"/>
          <p:nvPr/>
        </p:nvSpPr>
        <p:spPr>
          <a:xfrm>
            <a:off x="6903176" y="5306399"/>
            <a:ext cx="5164272" cy="1015663"/>
          </a:xfrm>
          <a:prstGeom prst="rect">
            <a:avLst/>
          </a:prstGeom>
          <a:noFill/>
        </p:spPr>
        <p:txBody>
          <a:bodyPr wrap="square">
            <a:spAutoFit/>
          </a:bodyPr>
          <a:lstStyle/>
          <a:p>
            <a:pPr marL="0" indent="0" fontAlgn="base">
              <a:buNone/>
            </a:pPr>
            <a:r>
              <a:rPr lang="en-US" sz="1400" b="1" i="0" u="none" strike="noStrike" dirty="0">
                <a:effectLst/>
                <a:cs typeface="Arial" panose="020B0604020202020204" pitchFamily="34" charset="0"/>
              </a:rPr>
              <a:t>Example:</a:t>
            </a:r>
          </a:p>
          <a:p>
            <a:pPr marL="0" indent="0" fontAlgn="base">
              <a:buNone/>
            </a:pPr>
            <a:r>
              <a:rPr lang="en-US" sz="1400" i="0" u="none" strike="noStrike" dirty="0">
                <a:effectLst/>
                <a:cs typeface="Arial" panose="020B0604020202020204" pitchFamily="34" charset="0"/>
              </a:rPr>
              <a:t>Sarah is told that unless she does what the ward staff tell her, the consultant will stop her family from visiting.</a:t>
            </a:r>
          </a:p>
          <a:p>
            <a:pPr marL="0" fontAlgn="base"/>
            <a:endParaRPr lang="en-US" sz="1800" i="0" u="none" strike="noStrike" dirty="0">
              <a:effectLst/>
            </a:endParaRPr>
          </a:p>
        </p:txBody>
      </p:sp>
      <p:pic>
        <p:nvPicPr>
          <p:cNvPr id="12" name="Picture Placeholder 6" descr="A person in a black shirt&#10;&#10;Description automatically generated">
            <a:extLst>
              <a:ext uri="{FF2B5EF4-FFF2-40B4-BE49-F238E27FC236}">
                <a16:creationId xmlns:a16="http://schemas.microsoft.com/office/drawing/2014/main" id="{25859D75-E8EF-34B4-22DE-F8CA96B663BD}"/>
              </a:ext>
            </a:extLst>
          </p:cNvPr>
          <p:cNvPicPr>
            <a:picLocks noGrp="1" noChangeAspect="1"/>
          </p:cNvPicPr>
          <p:nvPr>
            <p:ph type="pic" sz="quarter" idx="13"/>
          </p:nvPr>
        </p:nvPicPr>
        <p:blipFill>
          <a:blip r:embed="rId2"/>
          <a:srcRect l="11299" r="11299"/>
          <a:stretch>
            <a:fillRect/>
          </a:stretch>
        </p:blipFill>
        <p:spPr>
          <a:xfrm>
            <a:off x="6778625" y="0"/>
            <a:ext cx="5413375" cy="4960938"/>
          </a:xfrm>
        </p:spPr>
      </p:pic>
    </p:spTree>
    <p:extLst>
      <p:ext uri="{BB962C8B-B14F-4D97-AF65-F5344CB8AC3E}">
        <p14:creationId xmlns:p14="http://schemas.microsoft.com/office/powerpoint/2010/main" val="743402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0BAC5AA-78B9-5211-475E-569AD3867A0B}"/>
              </a:ext>
            </a:extLst>
          </p:cNvPr>
          <p:cNvSpPr>
            <a:spLocks noGrp="1"/>
          </p:cNvSpPr>
          <p:nvPr>
            <p:ph idx="1"/>
          </p:nvPr>
        </p:nvSpPr>
        <p:spPr>
          <a:xfrm>
            <a:off x="527448" y="1638812"/>
            <a:ext cx="5416254" cy="4351338"/>
          </a:xfrm>
        </p:spPr>
        <p:txBody>
          <a:bodyPr vert="horz" lIns="0" tIns="0" rIns="0" bIns="0" rtlCol="0">
            <a:normAutofit fontScale="92500" lnSpcReduction="10000"/>
          </a:bodyPr>
          <a:lstStyle/>
          <a:p>
            <a:pPr marL="0" indent="0" fontAlgn="base">
              <a:buNone/>
            </a:pPr>
            <a:r>
              <a:rPr lang="en-US" sz="1400" b="1" i="0" u="none" strike="noStrike" dirty="0">
                <a:effectLst/>
                <a:cs typeface="Arial" panose="020B0604020202020204" pitchFamily="34" charset="0"/>
              </a:rPr>
              <a:t>This is defined as an incident or pattern of incidents of controlling, coercive or threatening </a:t>
            </a:r>
            <a:r>
              <a:rPr lang="en-US" sz="1400" b="1" i="0" u="none" strike="noStrike" dirty="0" err="1">
                <a:effectLst/>
                <a:cs typeface="Arial" panose="020B0604020202020204" pitchFamily="34" charset="0"/>
              </a:rPr>
              <a:t>behaviour</a:t>
            </a:r>
            <a:r>
              <a:rPr lang="en-US" sz="1400" b="1" i="0" u="none" strike="noStrike" dirty="0">
                <a:effectLst/>
                <a:cs typeface="Arial" panose="020B0604020202020204" pitchFamily="34" charset="0"/>
              </a:rPr>
              <a:t>, violence or abuse by someone who is, or has been, an intimate partner or family member regardless of gender or sexuality. </a:t>
            </a:r>
          </a:p>
          <a:p>
            <a:pPr marL="0" indent="0" fontAlgn="base">
              <a:buNone/>
            </a:pPr>
            <a:r>
              <a:rPr lang="en-US" sz="1200" b="1" i="0" u="none" strike="noStrike" dirty="0">
                <a:effectLst/>
                <a:cs typeface="Arial" panose="020B0604020202020204" pitchFamily="34" charset="0"/>
              </a:rPr>
              <a:t>It includes those aged under 18 years, and includes the following types of abuse:</a:t>
            </a:r>
          </a:p>
          <a:p>
            <a:pPr fontAlgn="base">
              <a:lnSpc>
                <a:spcPct val="50000"/>
              </a:lnSpc>
            </a:pPr>
            <a:r>
              <a:rPr lang="en-US" sz="1200" i="0" u="none" strike="noStrike" dirty="0">
                <a:effectLst/>
                <a:cs typeface="Arial" panose="020B0604020202020204" pitchFamily="34" charset="0"/>
              </a:rPr>
              <a:t>Psychological</a:t>
            </a:r>
          </a:p>
          <a:p>
            <a:pPr fontAlgn="base">
              <a:lnSpc>
                <a:spcPct val="50000"/>
              </a:lnSpc>
            </a:pPr>
            <a:r>
              <a:rPr lang="en-US" sz="1200" dirty="0">
                <a:cs typeface="Arial" panose="020B0604020202020204" pitchFamily="34" charset="0"/>
              </a:rPr>
              <a:t>Physical</a:t>
            </a:r>
          </a:p>
          <a:p>
            <a:pPr fontAlgn="base">
              <a:lnSpc>
                <a:spcPct val="50000"/>
              </a:lnSpc>
            </a:pPr>
            <a:r>
              <a:rPr lang="en-US" sz="1200" dirty="0">
                <a:cs typeface="Arial" panose="020B0604020202020204" pitchFamily="34" charset="0"/>
              </a:rPr>
              <a:t>Sexual</a:t>
            </a:r>
          </a:p>
          <a:p>
            <a:pPr fontAlgn="base">
              <a:lnSpc>
                <a:spcPct val="50000"/>
              </a:lnSpc>
            </a:pPr>
            <a:r>
              <a:rPr lang="en-US" sz="1200" dirty="0">
                <a:cs typeface="Arial" panose="020B0604020202020204" pitchFamily="34" charset="0"/>
              </a:rPr>
              <a:t>Financial</a:t>
            </a:r>
          </a:p>
          <a:p>
            <a:pPr fontAlgn="base">
              <a:lnSpc>
                <a:spcPct val="50000"/>
              </a:lnSpc>
            </a:pPr>
            <a:r>
              <a:rPr lang="en-US" sz="1200" dirty="0">
                <a:cs typeface="Arial" panose="020B0604020202020204" pitchFamily="34" charset="0"/>
              </a:rPr>
              <a:t>Emotional</a:t>
            </a:r>
          </a:p>
          <a:p>
            <a:pPr fontAlgn="base">
              <a:lnSpc>
                <a:spcPct val="50000"/>
              </a:lnSpc>
            </a:pPr>
            <a:r>
              <a:rPr lang="en-US" sz="1200" dirty="0">
                <a:cs typeface="Arial" panose="020B0604020202020204" pitchFamily="34" charset="0"/>
              </a:rPr>
              <a:t>So-called </a:t>
            </a:r>
            <a:r>
              <a:rPr lang="en-US" sz="1200" dirty="0" err="1">
                <a:cs typeface="Arial" panose="020B0604020202020204" pitchFamily="34" charset="0"/>
              </a:rPr>
              <a:t>honour</a:t>
            </a:r>
            <a:r>
              <a:rPr lang="en-US" sz="1200" dirty="0">
                <a:cs typeface="Arial" panose="020B0604020202020204" pitchFamily="34" charset="0"/>
              </a:rPr>
              <a:t>-based</a:t>
            </a:r>
          </a:p>
          <a:p>
            <a:pPr fontAlgn="base">
              <a:lnSpc>
                <a:spcPct val="50000"/>
              </a:lnSpc>
            </a:pPr>
            <a:r>
              <a:rPr lang="en-US" sz="1200" dirty="0">
                <a:cs typeface="Arial" panose="020B0604020202020204" pitchFamily="34" charset="0"/>
              </a:rPr>
              <a:t>Female genital mutilation</a:t>
            </a:r>
          </a:p>
          <a:p>
            <a:pPr fontAlgn="base">
              <a:lnSpc>
                <a:spcPct val="50000"/>
              </a:lnSpc>
            </a:pPr>
            <a:r>
              <a:rPr lang="en-US" sz="1200" dirty="0">
                <a:cs typeface="Arial" panose="020B0604020202020204" pitchFamily="34" charset="0"/>
              </a:rPr>
              <a:t>Forced marriage</a:t>
            </a:r>
          </a:p>
          <a:p>
            <a:pPr fontAlgn="base">
              <a:lnSpc>
                <a:spcPct val="50000"/>
              </a:lnSpc>
            </a:pPr>
            <a:endParaRPr lang="en-US" sz="1200" b="1" dirty="0">
              <a:cs typeface="Arial" panose="020B0604020202020204" pitchFamily="34" charset="0"/>
            </a:endParaRPr>
          </a:p>
          <a:p>
            <a:pPr marL="0" indent="0" fontAlgn="base">
              <a:buNone/>
            </a:pPr>
            <a:r>
              <a:rPr lang="en-US" sz="1200" b="1" i="0" u="none" strike="noStrike" dirty="0">
                <a:effectLst/>
                <a:cs typeface="Arial" panose="020B0604020202020204" pitchFamily="34" charset="0"/>
              </a:rPr>
              <a:t>Indicators of domestic abuse might include:</a:t>
            </a:r>
          </a:p>
          <a:p>
            <a:pPr fontAlgn="base">
              <a:lnSpc>
                <a:spcPct val="50000"/>
              </a:lnSpc>
            </a:pPr>
            <a:r>
              <a:rPr lang="en-US" sz="1200" i="0" u="none" strike="noStrike" dirty="0">
                <a:effectLst/>
                <a:cs typeface="Arial" panose="020B0604020202020204" pitchFamily="34" charset="0"/>
              </a:rPr>
              <a:t>Fractures</a:t>
            </a:r>
          </a:p>
          <a:p>
            <a:pPr fontAlgn="base">
              <a:lnSpc>
                <a:spcPct val="50000"/>
              </a:lnSpc>
            </a:pPr>
            <a:r>
              <a:rPr lang="en-US" sz="1200" i="0" u="none" strike="noStrike" dirty="0">
                <a:effectLst/>
                <a:cs typeface="Arial" panose="020B0604020202020204" pitchFamily="34" charset="0"/>
              </a:rPr>
              <a:t>Bruising</a:t>
            </a:r>
          </a:p>
          <a:p>
            <a:pPr fontAlgn="base">
              <a:lnSpc>
                <a:spcPct val="50000"/>
              </a:lnSpc>
            </a:pPr>
            <a:r>
              <a:rPr lang="en-US" sz="1200" i="0" u="none" strike="noStrike" dirty="0">
                <a:effectLst/>
                <a:cs typeface="Arial" panose="020B0604020202020204" pitchFamily="34" charset="0"/>
              </a:rPr>
              <a:t>Absence from work</a:t>
            </a:r>
          </a:p>
          <a:p>
            <a:pPr fontAlgn="base">
              <a:lnSpc>
                <a:spcPct val="50000"/>
              </a:lnSpc>
            </a:pPr>
            <a:r>
              <a:rPr lang="en-US" sz="1200" i="0" u="none" strike="noStrike" dirty="0">
                <a:effectLst/>
                <a:cs typeface="Arial" panose="020B0604020202020204" pitchFamily="34" charset="0"/>
              </a:rPr>
              <a:t>Isolation</a:t>
            </a:r>
          </a:p>
          <a:p>
            <a:pPr fontAlgn="base">
              <a:lnSpc>
                <a:spcPct val="50000"/>
              </a:lnSpc>
            </a:pPr>
            <a:r>
              <a:rPr lang="en-US" sz="1200" i="0" u="none" strike="noStrike" dirty="0">
                <a:effectLst/>
                <a:cs typeface="Arial" panose="020B0604020202020204" pitchFamily="34" charset="0"/>
              </a:rPr>
              <a:t>Depression</a:t>
            </a:r>
          </a:p>
          <a:p>
            <a:pPr fontAlgn="base">
              <a:lnSpc>
                <a:spcPct val="50000"/>
              </a:lnSpc>
            </a:pPr>
            <a:r>
              <a:rPr lang="en-US" sz="1200" i="0" u="none" strike="noStrike" dirty="0">
                <a:effectLst/>
                <a:cs typeface="Arial" panose="020B0604020202020204" pitchFamily="34" charset="0"/>
              </a:rPr>
              <a:t>Under 18s should be referred to child safeguarding services.</a:t>
            </a:r>
            <a:endParaRPr lang="en-GB" sz="1200" dirty="0">
              <a:cs typeface="Arial" panose="020B0604020202020204" pitchFamily="34" charset="0"/>
            </a:endParaRPr>
          </a:p>
          <a:p>
            <a:pPr fontAlgn="base">
              <a:lnSpc>
                <a:spcPct val="50000"/>
              </a:lnSpc>
            </a:pPr>
            <a:endParaRPr lang="en-US" sz="1100" b="1" dirty="0">
              <a:latin typeface="Arial" panose="020B0604020202020204" pitchFamily="34" charset="0"/>
              <a:cs typeface="Arial" panose="020B0604020202020204" pitchFamily="34" charset="0"/>
            </a:endParaRPr>
          </a:p>
          <a:p>
            <a:endParaRPr lang="en-US" sz="1100" dirty="0"/>
          </a:p>
        </p:txBody>
      </p:sp>
      <p:sp>
        <p:nvSpPr>
          <p:cNvPr id="2" name="Slide Number Placeholder 1">
            <a:extLst>
              <a:ext uri="{FF2B5EF4-FFF2-40B4-BE49-F238E27FC236}">
                <a16:creationId xmlns:a16="http://schemas.microsoft.com/office/drawing/2014/main" id="{C6B2FE58-7CCF-A249-ED10-D5DE4CAAB22F}"/>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11</a:t>
            </a:fld>
            <a:endParaRPr lang="en-US"/>
          </a:p>
        </p:txBody>
      </p:sp>
      <p:sp>
        <p:nvSpPr>
          <p:cNvPr id="4" name="TextBox 3">
            <a:extLst>
              <a:ext uri="{FF2B5EF4-FFF2-40B4-BE49-F238E27FC236}">
                <a16:creationId xmlns:a16="http://schemas.microsoft.com/office/drawing/2014/main" id="{BECF1008-72F6-9784-EF53-6A9C18CCAF4D}"/>
              </a:ext>
            </a:extLst>
          </p:cNvPr>
          <p:cNvSpPr txBox="1"/>
          <p:nvPr/>
        </p:nvSpPr>
        <p:spPr>
          <a:xfrm>
            <a:off x="515938" y="499595"/>
            <a:ext cx="4937211" cy="1325563"/>
          </a:xfrm>
          <a:prstGeom prst="rect">
            <a:avLst/>
          </a:prstGeom>
        </p:spPr>
        <p:txBody>
          <a:bodyPr vert="horz" lIns="0" tIns="0" rIns="0" bIns="0" rtlCol="0" anchor="ctr">
            <a:normAutofit/>
          </a:bodyPr>
          <a:lstStyle/>
          <a:p>
            <a:pPr marL="0" indent="0" fontAlgn="base">
              <a:buNone/>
            </a:pPr>
            <a:r>
              <a:rPr lang="en-US" sz="3200" b="1" i="0" u="none" strike="noStrike" dirty="0">
                <a:solidFill>
                  <a:srgbClr val="2C567A"/>
                </a:solidFill>
                <a:effectLst/>
                <a:latin typeface="+mj-lt"/>
                <a:cs typeface="Arial" panose="020B0604020202020204" pitchFamily="34" charset="0"/>
              </a:rPr>
              <a:t>DOMESTIC ABUSE</a:t>
            </a:r>
          </a:p>
        </p:txBody>
      </p:sp>
      <p:grpSp>
        <p:nvGrpSpPr>
          <p:cNvPr id="5" name="Group 4">
            <a:extLst>
              <a:ext uri="{FF2B5EF4-FFF2-40B4-BE49-F238E27FC236}">
                <a16:creationId xmlns:a16="http://schemas.microsoft.com/office/drawing/2014/main" id="{EC0B87B9-84A9-B432-3A43-D0F2B81A5BBC}"/>
              </a:ext>
            </a:extLst>
          </p:cNvPr>
          <p:cNvGrpSpPr/>
          <p:nvPr/>
        </p:nvGrpSpPr>
        <p:grpSpPr>
          <a:xfrm>
            <a:off x="6292645" y="4984956"/>
            <a:ext cx="5899356" cy="1365182"/>
            <a:chOff x="7696708" y="1532527"/>
            <a:chExt cx="5023222" cy="1006476"/>
          </a:xfrm>
        </p:grpSpPr>
        <p:sp>
          <p:nvSpPr>
            <p:cNvPr id="8" name="Rectangle 7">
              <a:extLst>
                <a:ext uri="{FF2B5EF4-FFF2-40B4-BE49-F238E27FC236}">
                  <a16:creationId xmlns:a16="http://schemas.microsoft.com/office/drawing/2014/main" id="{026F83D1-89D4-7888-E5DC-7890D330F632}"/>
                </a:ext>
              </a:extLst>
            </p:cNvPr>
            <p:cNvSpPr/>
            <p:nvPr/>
          </p:nvSpPr>
          <p:spPr>
            <a:xfrm>
              <a:off x="8114407" y="1532528"/>
              <a:ext cx="460552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5DF33511-DE19-DEB9-4EB7-34193BB1E5C9}"/>
                </a:ext>
              </a:extLst>
            </p:cNvPr>
            <p:cNvSpPr>
              <a:spLocks noChangeAspect="1"/>
            </p:cNvSpPr>
            <p:nvPr/>
          </p:nvSpPr>
          <p:spPr>
            <a:xfrm>
              <a:off x="7696708" y="1532527"/>
              <a:ext cx="1001899" cy="1001899"/>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TextBox 10">
            <a:extLst>
              <a:ext uri="{FF2B5EF4-FFF2-40B4-BE49-F238E27FC236}">
                <a16:creationId xmlns:a16="http://schemas.microsoft.com/office/drawing/2014/main" id="{F80B81A2-7CEF-89A0-2DCC-5FD20E4438EF}"/>
              </a:ext>
            </a:extLst>
          </p:cNvPr>
          <p:cNvSpPr txBox="1"/>
          <p:nvPr/>
        </p:nvSpPr>
        <p:spPr>
          <a:xfrm>
            <a:off x="6675043" y="5102872"/>
            <a:ext cx="5164272" cy="1446550"/>
          </a:xfrm>
          <a:prstGeom prst="rect">
            <a:avLst/>
          </a:prstGeom>
          <a:noFill/>
        </p:spPr>
        <p:txBody>
          <a:bodyPr wrap="square">
            <a:spAutoFit/>
          </a:bodyPr>
          <a:lstStyle/>
          <a:p>
            <a:pPr marL="0" indent="0" fontAlgn="base">
              <a:buNone/>
            </a:pPr>
            <a:r>
              <a:rPr lang="en-US" sz="1400" b="1" dirty="0">
                <a:cs typeface="Arial" panose="020B0604020202020204" pitchFamily="34" charset="0"/>
              </a:rPr>
              <a:t>EXAMPLE:</a:t>
            </a:r>
            <a:endParaRPr lang="en-US" sz="1400" b="1" i="0" u="none" strike="noStrike" dirty="0">
              <a:effectLst/>
              <a:cs typeface="Arial" panose="020B0604020202020204" pitchFamily="34" charset="0"/>
            </a:endParaRPr>
          </a:p>
          <a:p>
            <a:pPr marL="0" indent="0" fontAlgn="base">
              <a:buNone/>
            </a:pPr>
            <a:r>
              <a:rPr lang="en-US" sz="1400" i="0" u="none" strike="noStrike" dirty="0">
                <a:effectLst/>
                <a:cs typeface="Arial" panose="020B0604020202020204" pitchFamily="34" charset="0"/>
              </a:rPr>
              <a:t>The last time Debbie went to her activity group, she stated that her husband hits her when he’s drunk. They have a son and daughter in their teens and the son is now mimicking his father’s </a:t>
            </a:r>
            <a:r>
              <a:rPr lang="en-US" sz="1400" i="0" u="none" strike="noStrike" dirty="0" err="1">
                <a:effectLst/>
                <a:cs typeface="Arial" panose="020B0604020202020204" pitchFamily="34" charset="0"/>
              </a:rPr>
              <a:t>behaviour</a:t>
            </a:r>
            <a:r>
              <a:rPr lang="en-US" sz="1400" i="0" u="none" strike="noStrike" dirty="0">
                <a:effectLst/>
                <a:cs typeface="Arial" panose="020B0604020202020204" pitchFamily="34" charset="0"/>
              </a:rPr>
              <a:t>.</a:t>
            </a:r>
          </a:p>
          <a:p>
            <a:pPr marL="0" fontAlgn="base"/>
            <a:endParaRPr lang="en-US" sz="1800" i="0" u="none" strike="noStrike" dirty="0">
              <a:effectLst/>
            </a:endParaRPr>
          </a:p>
        </p:txBody>
      </p:sp>
      <p:pic>
        <p:nvPicPr>
          <p:cNvPr id="10" name="Picture Placeholder 6" descr="A close-up of a person's face&#10;&#10;Description automatically generated">
            <a:extLst>
              <a:ext uri="{FF2B5EF4-FFF2-40B4-BE49-F238E27FC236}">
                <a16:creationId xmlns:a16="http://schemas.microsoft.com/office/drawing/2014/main" id="{0C0E249D-ED9A-1495-1D63-5FFA05CB56CA}"/>
              </a:ext>
            </a:extLst>
          </p:cNvPr>
          <p:cNvPicPr>
            <a:picLocks noGrp="1" noChangeAspect="1"/>
          </p:cNvPicPr>
          <p:nvPr>
            <p:ph type="pic" sz="quarter" idx="13"/>
          </p:nvPr>
        </p:nvPicPr>
        <p:blipFill>
          <a:blip r:embed="rId2"/>
          <a:srcRect l="11299" r="11299"/>
          <a:stretch>
            <a:fillRect/>
          </a:stretch>
        </p:blipFill>
        <p:spPr>
          <a:xfrm>
            <a:off x="7049729" y="0"/>
            <a:ext cx="5142271" cy="4712492"/>
          </a:xfrm>
        </p:spPr>
      </p:pic>
    </p:spTree>
    <p:extLst>
      <p:ext uri="{BB962C8B-B14F-4D97-AF65-F5344CB8AC3E}">
        <p14:creationId xmlns:p14="http://schemas.microsoft.com/office/powerpoint/2010/main" val="2962275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0BAC5AA-78B9-5211-475E-569AD3867A0B}"/>
              </a:ext>
            </a:extLst>
          </p:cNvPr>
          <p:cNvSpPr>
            <a:spLocks noGrp="1"/>
          </p:cNvSpPr>
          <p:nvPr>
            <p:ph idx="1"/>
          </p:nvPr>
        </p:nvSpPr>
        <p:spPr>
          <a:xfrm>
            <a:off x="515938" y="1678141"/>
            <a:ext cx="4914189" cy="4351338"/>
          </a:xfrm>
        </p:spPr>
        <p:txBody>
          <a:bodyPr vert="horz" lIns="0" tIns="0" rIns="0" bIns="0" rtlCol="0">
            <a:normAutofit/>
          </a:bodyPr>
          <a:lstStyle/>
          <a:p>
            <a:pPr marL="0" indent="0" fontAlgn="base">
              <a:buNone/>
            </a:pPr>
            <a:r>
              <a:rPr lang="en-US" sz="1600" b="1" i="0" u="none" strike="noStrike" dirty="0">
                <a:effectLst/>
                <a:cs typeface="Arial" panose="020B0604020202020204" pitchFamily="34" charset="0"/>
              </a:rPr>
              <a:t>This covers a wide range of </a:t>
            </a:r>
            <a:r>
              <a:rPr lang="en-US" sz="1600" b="1" i="0" u="none" strike="noStrike" dirty="0" err="1">
                <a:effectLst/>
                <a:cs typeface="Arial" panose="020B0604020202020204" pitchFamily="34" charset="0"/>
              </a:rPr>
              <a:t>behaviours</a:t>
            </a:r>
            <a:r>
              <a:rPr lang="en-US" sz="1600" b="1" i="0" u="none" strike="noStrike" dirty="0">
                <a:effectLst/>
                <a:cs typeface="Arial" panose="020B0604020202020204" pitchFamily="34" charset="0"/>
              </a:rPr>
              <a:t> where individuals neglect to attend to their basic needs, such as personal hygiene, health or surroundings.</a:t>
            </a:r>
          </a:p>
          <a:p>
            <a:pPr marL="0" indent="0" fontAlgn="base">
              <a:buNone/>
            </a:pPr>
            <a:r>
              <a:rPr lang="en-US" sz="1600" i="0" u="none" strike="noStrike" dirty="0">
                <a:effectLst/>
                <a:cs typeface="Arial" panose="020B0604020202020204" pitchFamily="34" charset="0"/>
              </a:rPr>
              <a:t>Indicators of self-neglect might include:</a:t>
            </a:r>
          </a:p>
          <a:p>
            <a:pPr marL="0" indent="0" fontAlgn="base">
              <a:buNone/>
            </a:pPr>
            <a:endParaRPr lang="en-US" sz="1600" i="0" u="none" strike="noStrike" dirty="0">
              <a:effectLst/>
              <a:cs typeface="Arial" panose="020B0604020202020204" pitchFamily="34" charset="0"/>
            </a:endParaRPr>
          </a:p>
          <a:p>
            <a:pPr fontAlgn="base"/>
            <a:r>
              <a:rPr lang="en-US" sz="1600" i="0" u="none" strike="noStrike" dirty="0">
                <a:effectLst/>
                <a:cs typeface="Arial" panose="020B0604020202020204" pitchFamily="34" charset="0"/>
              </a:rPr>
              <a:t>Unkempt appearance</a:t>
            </a:r>
          </a:p>
          <a:p>
            <a:pPr fontAlgn="base"/>
            <a:r>
              <a:rPr lang="en-US" sz="1600" i="0" u="none" strike="noStrike" dirty="0">
                <a:effectLst/>
                <a:cs typeface="Arial" panose="020B0604020202020204" pitchFamily="34" charset="0"/>
              </a:rPr>
              <a:t>Dirty or untidy surroundings</a:t>
            </a:r>
          </a:p>
          <a:p>
            <a:pPr fontAlgn="base"/>
            <a:r>
              <a:rPr lang="en-US" sz="1600" i="0" u="none" strike="noStrike" dirty="0">
                <a:effectLst/>
                <a:cs typeface="Arial" panose="020B0604020202020204" pitchFamily="34" charset="0"/>
              </a:rPr>
              <a:t>Hoarding</a:t>
            </a:r>
          </a:p>
          <a:p>
            <a:pPr fontAlgn="base"/>
            <a:r>
              <a:rPr lang="en-US" sz="1600" i="0" u="none" strike="noStrike" dirty="0">
                <a:effectLst/>
                <a:cs typeface="Arial" panose="020B0604020202020204" pitchFamily="34" charset="0"/>
              </a:rPr>
              <a:t>Non-attendance at health appointments</a:t>
            </a:r>
          </a:p>
          <a:p>
            <a:pPr fontAlgn="base"/>
            <a:r>
              <a:rPr lang="en-US" sz="1600" i="0" u="none" strike="noStrike" dirty="0">
                <a:effectLst/>
                <a:cs typeface="Arial" panose="020B0604020202020204" pitchFamily="34" charset="0"/>
              </a:rPr>
              <a:t>Lack of engagement with health and social services</a:t>
            </a:r>
          </a:p>
          <a:p>
            <a:endParaRPr lang="en-US" sz="1100" dirty="0"/>
          </a:p>
        </p:txBody>
      </p:sp>
      <p:sp>
        <p:nvSpPr>
          <p:cNvPr id="2" name="Slide Number Placeholder 1">
            <a:extLst>
              <a:ext uri="{FF2B5EF4-FFF2-40B4-BE49-F238E27FC236}">
                <a16:creationId xmlns:a16="http://schemas.microsoft.com/office/drawing/2014/main" id="{C6B2FE58-7CCF-A249-ED10-D5DE4CAAB22F}"/>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12</a:t>
            </a:fld>
            <a:endParaRPr lang="en-US"/>
          </a:p>
        </p:txBody>
      </p:sp>
      <p:sp>
        <p:nvSpPr>
          <p:cNvPr id="4" name="TextBox 3">
            <a:extLst>
              <a:ext uri="{FF2B5EF4-FFF2-40B4-BE49-F238E27FC236}">
                <a16:creationId xmlns:a16="http://schemas.microsoft.com/office/drawing/2014/main" id="{BECF1008-72F6-9784-EF53-6A9C18CCAF4D}"/>
              </a:ext>
            </a:extLst>
          </p:cNvPr>
          <p:cNvSpPr txBox="1"/>
          <p:nvPr/>
        </p:nvSpPr>
        <p:spPr>
          <a:xfrm>
            <a:off x="515938" y="499595"/>
            <a:ext cx="4937211" cy="1325563"/>
          </a:xfrm>
          <a:prstGeom prst="rect">
            <a:avLst/>
          </a:prstGeom>
        </p:spPr>
        <p:txBody>
          <a:bodyPr vert="horz" lIns="0" tIns="0" rIns="0" bIns="0" rtlCol="0" anchor="ctr">
            <a:normAutofit/>
          </a:bodyPr>
          <a:lstStyle/>
          <a:p>
            <a:pPr marL="0" indent="0" fontAlgn="base">
              <a:buNone/>
            </a:pPr>
            <a:r>
              <a:rPr lang="en-US" sz="3200" b="1" i="0" u="none" strike="noStrike" dirty="0">
                <a:solidFill>
                  <a:srgbClr val="2C567A"/>
                </a:solidFill>
                <a:effectLst/>
                <a:latin typeface="+mj-lt"/>
                <a:cs typeface="Arial" panose="020B0604020202020204" pitchFamily="34" charset="0"/>
              </a:rPr>
              <a:t>SELF-NEGLECT</a:t>
            </a:r>
          </a:p>
        </p:txBody>
      </p:sp>
      <p:grpSp>
        <p:nvGrpSpPr>
          <p:cNvPr id="5" name="Group 4">
            <a:extLst>
              <a:ext uri="{FF2B5EF4-FFF2-40B4-BE49-F238E27FC236}">
                <a16:creationId xmlns:a16="http://schemas.microsoft.com/office/drawing/2014/main" id="{EC0B87B9-84A9-B432-3A43-D0F2B81A5BBC}"/>
              </a:ext>
            </a:extLst>
          </p:cNvPr>
          <p:cNvGrpSpPr/>
          <p:nvPr/>
        </p:nvGrpSpPr>
        <p:grpSpPr>
          <a:xfrm>
            <a:off x="6577781" y="4687109"/>
            <a:ext cx="5614219" cy="1536710"/>
            <a:chOff x="7696708" y="1532527"/>
            <a:chExt cx="5023222" cy="1006476"/>
          </a:xfrm>
        </p:grpSpPr>
        <p:sp>
          <p:nvSpPr>
            <p:cNvPr id="8" name="Rectangle 7">
              <a:extLst>
                <a:ext uri="{FF2B5EF4-FFF2-40B4-BE49-F238E27FC236}">
                  <a16:creationId xmlns:a16="http://schemas.microsoft.com/office/drawing/2014/main" id="{026F83D1-89D4-7888-E5DC-7890D330F632}"/>
                </a:ext>
              </a:extLst>
            </p:cNvPr>
            <p:cNvSpPr/>
            <p:nvPr/>
          </p:nvSpPr>
          <p:spPr>
            <a:xfrm>
              <a:off x="8114407" y="1532528"/>
              <a:ext cx="460552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5DF33511-DE19-DEB9-4EB7-34193BB1E5C9}"/>
                </a:ext>
              </a:extLst>
            </p:cNvPr>
            <p:cNvSpPr>
              <a:spLocks noChangeAspect="1"/>
            </p:cNvSpPr>
            <p:nvPr/>
          </p:nvSpPr>
          <p:spPr>
            <a:xfrm>
              <a:off x="7696708" y="1532527"/>
              <a:ext cx="1001899" cy="1001899"/>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TextBox 10">
            <a:extLst>
              <a:ext uri="{FF2B5EF4-FFF2-40B4-BE49-F238E27FC236}">
                <a16:creationId xmlns:a16="http://schemas.microsoft.com/office/drawing/2014/main" id="{F80B81A2-7CEF-89A0-2DCC-5FD20E4438EF}"/>
              </a:ext>
            </a:extLst>
          </p:cNvPr>
          <p:cNvSpPr txBox="1"/>
          <p:nvPr/>
        </p:nvSpPr>
        <p:spPr>
          <a:xfrm>
            <a:off x="6893344" y="4793746"/>
            <a:ext cx="5164272" cy="1661993"/>
          </a:xfrm>
          <a:prstGeom prst="rect">
            <a:avLst/>
          </a:prstGeom>
          <a:noFill/>
        </p:spPr>
        <p:txBody>
          <a:bodyPr wrap="square">
            <a:spAutoFit/>
          </a:bodyPr>
          <a:lstStyle/>
          <a:p>
            <a:pPr marL="0" indent="0" fontAlgn="base">
              <a:buNone/>
            </a:pPr>
            <a:r>
              <a:rPr lang="en-US" sz="1400" b="1" i="0" u="none" strike="noStrike" dirty="0">
                <a:effectLst/>
                <a:cs typeface="Arial" panose="020B0604020202020204" pitchFamily="34" charset="0"/>
              </a:rPr>
              <a:t>Example:</a:t>
            </a:r>
          </a:p>
          <a:p>
            <a:pPr marL="0" indent="0" fontAlgn="base">
              <a:buNone/>
            </a:pPr>
            <a:r>
              <a:rPr lang="en-US" sz="1400" i="0" u="none" strike="noStrike" dirty="0">
                <a:effectLst/>
                <a:cs typeface="Arial" panose="020B0604020202020204" pitchFamily="34" charset="0"/>
              </a:rPr>
              <a:t>Deidre is a 75-year-old lady with capacity to make her own decisions, but reduced mobility. She drinks a considerable amount of alcohol each day and spends most of her day in bed, refusing to let carers help her wash and shower.</a:t>
            </a:r>
          </a:p>
          <a:p>
            <a:pPr marL="0" fontAlgn="base"/>
            <a:endParaRPr lang="en-US" sz="1800" i="0" u="none" strike="noStrike" dirty="0">
              <a:effectLst/>
            </a:endParaRPr>
          </a:p>
        </p:txBody>
      </p:sp>
      <p:pic>
        <p:nvPicPr>
          <p:cNvPr id="10" name="Picture Placeholder 5" descr="An old person with grey hair&#10;&#10;Description automatically generated">
            <a:extLst>
              <a:ext uri="{FF2B5EF4-FFF2-40B4-BE49-F238E27FC236}">
                <a16:creationId xmlns:a16="http://schemas.microsoft.com/office/drawing/2014/main" id="{4DE18032-7402-1787-2A72-EAF8260496A4}"/>
              </a:ext>
            </a:extLst>
          </p:cNvPr>
          <p:cNvPicPr>
            <a:picLocks noGrp="1" noChangeAspect="1"/>
          </p:cNvPicPr>
          <p:nvPr>
            <p:ph type="pic" sz="quarter" idx="13"/>
          </p:nvPr>
        </p:nvPicPr>
        <p:blipFill>
          <a:blip r:embed="rId2"/>
          <a:srcRect l="11299" r="11299"/>
          <a:stretch>
            <a:fillRect/>
          </a:stretch>
        </p:blipFill>
        <p:spPr>
          <a:xfrm>
            <a:off x="7254789" y="0"/>
            <a:ext cx="4937211" cy="4524571"/>
          </a:xfrm>
        </p:spPr>
      </p:pic>
    </p:spTree>
    <p:extLst>
      <p:ext uri="{BB962C8B-B14F-4D97-AF65-F5344CB8AC3E}">
        <p14:creationId xmlns:p14="http://schemas.microsoft.com/office/powerpoint/2010/main" val="849496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0BAC5AA-78B9-5211-475E-569AD3867A0B}"/>
              </a:ext>
            </a:extLst>
          </p:cNvPr>
          <p:cNvSpPr>
            <a:spLocks noGrp="1"/>
          </p:cNvSpPr>
          <p:nvPr>
            <p:ph idx="1"/>
          </p:nvPr>
        </p:nvSpPr>
        <p:spPr>
          <a:xfrm>
            <a:off x="515938" y="1678141"/>
            <a:ext cx="4914189" cy="4351338"/>
          </a:xfrm>
        </p:spPr>
        <p:txBody>
          <a:bodyPr vert="horz" lIns="0" tIns="0" rIns="0" bIns="0" rtlCol="0">
            <a:normAutofit lnSpcReduction="10000"/>
          </a:bodyPr>
          <a:lstStyle/>
          <a:p>
            <a:pPr marL="0" indent="0" fontAlgn="base">
              <a:lnSpc>
                <a:spcPct val="100000"/>
              </a:lnSpc>
              <a:buNone/>
            </a:pPr>
            <a:r>
              <a:rPr lang="en-US" sz="1600" b="1" i="0" u="none" strike="noStrike" dirty="0">
                <a:effectLst/>
                <a:cs typeface="Arial" panose="020B0604020202020204" pitchFamily="34" charset="0"/>
              </a:rPr>
              <a:t>This can include rape, sexual assault, being forced to look at sexual images or any sexual acts to which the adult has not consented to or was pressured into consenting.</a:t>
            </a:r>
          </a:p>
          <a:p>
            <a:pPr marL="0" indent="0" fontAlgn="base">
              <a:lnSpc>
                <a:spcPct val="100000"/>
              </a:lnSpc>
              <a:buNone/>
            </a:pPr>
            <a:endParaRPr lang="en-US" sz="1600" b="1" i="0" u="none" strike="noStrike" dirty="0">
              <a:effectLst/>
              <a:cs typeface="Arial" panose="020B0604020202020204" pitchFamily="34" charset="0"/>
            </a:endParaRPr>
          </a:p>
          <a:p>
            <a:pPr marL="0" indent="0" fontAlgn="base">
              <a:lnSpc>
                <a:spcPct val="100000"/>
              </a:lnSpc>
              <a:buNone/>
            </a:pPr>
            <a:r>
              <a:rPr lang="en-US" sz="1600" i="0" u="none" strike="noStrike" dirty="0">
                <a:effectLst/>
                <a:cs typeface="Arial" panose="020B0604020202020204" pitchFamily="34" charset="0"/>
              </a:rPr>
              <a:t>Indicators of sexual abuse might include:</a:t>
            </a:r>
          </a:p>
          <a:p>
            <a:pPr fontAlgn="base">
              <a:lnSpc>
                <a:spcPct val="100000"/>
              </a:lnSpc>
            </a:pPr>
            <a:r>
              <a:rPr lang="en-US" sz="1600" i="0" u="none" strike="noStrike" dirty="0">
                <a:effectLst/>
                <a:cs typeface="Arial" panose="020B0604020202020204" pitchFamily="34" charset="0"/>
              </a:rPr>
              <a:t>Bruising or injuries in intimate areas</a:t>
            </a:r>
          </a:p>
          <a:p>
            <a:pPr fontAlgn="base">
              <a:lnSpc>
                <a:spcPct val="100000"/>
              </a:lnSpc>
            </a:pPr>
            <a:r>
              <a:rPr lang="en-US" sz="1600" i="0" u="none" strike="noStrike" dirty="0">
                <a:effectLst/>
                <a:cs typeface="Arial" panose="020B0604020202020204" pitchFamily="34" charset="0"/>
              </a:rPr>
              <a:t>Changes in a person's </a:t>
            </a:r>
            <a:r>
              <a:rPr lang="en-US" sz="1600" i="0" u="none" strike="noStrike" dirty="0" err="1">
                <a:effectLst/>
                <a:cs typeface="Arial" panose="020B0604020202020204" pitchFamily="34" charset="0"/>
              </a:rPr>
              <a:t>behaviour</a:t>
            </a:r>
            <a:endParaRPr lang="en-US" sz="1600" dirty="0">
              <a:cs typeface="Arial" panose="020B0604020202020204" pitchFamily="34" charset="0"/>
            </a:endParaRPr>
          </a:p>
          <a:p>
            <a:pPr fontAlgn="base">
              <a:lnSpc>
                <a:spcPct val="100000"/>
              </a:lnSpc>
            </a:pPr>
            <a:r>
              <a:rPr lang="en-US" sz="1600" i="0" u="none" strike="noStrike" dirty="0">
                <a:effectLst/>
                <a:cs typeface="Arial" panose="020B0604020202020204" pitchFamily="34" charset="0"/>
              </a:rPr>
              <a:t>Fear, withdrawal, depression, flinching from physical contact</a:t>
            </a:r>
          </a:p>
          <a:p>
            <a:pPr fontAlgn="base">
              <a:lnSpc>
                <a:spcPct val="100000"/>
              </a:lnSpc>
            </a:pPr>
            <a:r>
              <a:rPr lang="en-US" sz="1600" i="0" u="none" strike="noStrike" dirty="0">
                <a:effectLst/>
                <a:cs typeface="Arial" panose="020B0604020202020204" pitchFamily="34" charset="0"/>
              </a:rPr>
              <a:t>Unusual use of sexual language or </a:t>
            </a:r>
            <a:r>
              <a:rPr lang="en-US" sz="1600" i="0" u="none" strike="noStrike" dirty="0" err="1">
                <a:effectLst/>
                <a:cs typeface="Arial" panose="020B0604020202020204" pitchFamily="34" charset="0"/>
              </a:rPr>
              <a:t>sexualised</a:t>
            </a:r>
            <a:r>
              <a:rPr lang="en-US" sz="1600" i="0" u="none" strike="noStrike" dirty="0">
                <a:effectLst/>
                <a:cs typeface="Arial" panose="020B0604020202020204" pitchFamily="34" charset="0"/>
              </a:rPr>
              <a:t> </a:t>
            </a:r>
            <a:r>
              <a:rPr lang="en-US" sz="1600" i="0" u="none" strike="noStrike" dirty="0" err="1">
                <a:effectLst/>
                <a:cs typeface="Arial" panose="020B0604020202020204" pitchFamily="34" charset="0"/>
              </a:rPr>
              <a:t>behaviour</a:t>
            </a:r>
            <a:endParaRPr lang="en-US" sz="1600" i="0" u="none" strike="noStrike" dirty="0">
              <a:effectLst/>
              <a:cs typeface="Arial" panose="020B0604020202020204" pitchFamily="34" charset="0"/>
            </a:endParaRPr>
          </a:p>
          <a:p>
            <a:pPr fontAlgn="base">
              <a:lnSpc>
                <a:spcPct val="100000"/>
              </a:lnSpc>
            </a:pPr>
            <a:r>
              <a:rPr lang="en-US" sz="1600" i="0" u="none" strike="noStrike" dirty="0">
                <a:effectLst/>
                <a:cs typeface="Arial" panose="020B0604020202020204" pitchFamily="34" charset="0"/>
              </a:rPr>
              <a:t>Genital and urine infections</a:t>
            </a:r>
          </a:p>
          <a:p>
            <a:pPr fontAlgn="base">
              <a:lnSpc>
                <a:spcPct val="100000"/>
              </a:lnSpc>
            </a:pPr>
            <a:r>
              <a:rPr lang="en-US" sz="1600" i="0" u="none" strike="noStrike" dirty="0">
                <a:effectLst/>
                <a:cs typeface="Arial" panose="020B0604020202020204" pitchFamily="34" charset="0"/>
              </a:rPr>
              <a:t>Disturbed sleep pattern</a:t>
            </a:r>
            <a:endParaRPr lang="en-US" sz="1600" dirty="0"/>
          </a:p>
        </p:txBody>
      </p:sp>
      <p:sp>
        <p:nvSpPr>
          <p:cNvPr id="2" name="Slide Number Placeholder 1">
            <a:extLst>
              <a:ext uri="{FF2B5EF4-FFF2-40B4-BE49-F238E27FC236}">
                <a16:creationId xmlns:a16="http://schemas.microsoft.com/office/drawing/2014/main" id="{C6B2FE58-7CCF-A249-ED10-D5DE4CAAB22F}"/>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13</a:t>
            </a:fld>
            <a:endParaRPr lang="en-US"/>
          </a:p>
        </p:txBody>
      </p:sp>
      <p:sp>
        <p:nvSpPr>
          <p:cNvPr id="4" name="TextBox 3">
            <a:extLst>
              <a:ext uri="{FF2B5EF4-FFF2-40B4-BE49-F238E27FC236}">
                <a16:creationId xmlns:a16="http://schemas.microsoft.com/office/drawing/2014/main" id="{BECF1008-72F6-9784-EF53-6A9C18CCAF4D}"/>
              </a:ext>
            </a:extLst>
          </p:cNvPr>
          <p:cNvSpPr txBox="1"/>
          <p:nvPr/>
        </p:nvSpPr>
        <p:spPr>
          <a:xfrm>
            <a:off x="515938" y="499595"/>
            <a:ext cx="4937211" cy="1325563"/>
          </a:xfrm>
          <a:prstGeom prst="rect">
            <a:avLst/>
          </a:prstGeom>
        </p:spPr>
        <p:txBody>
          <a:bodyPr vert="horz" lIns="0" tIns="0" rIns="0" bIns="0" rtlCol="0" anchor="ctr">
            <a:normAutofit/>
          </a:bodyPr>
          <a:lstStyle/>
          <a:p>
            <a:pPr marL="0" indent="0" fontAlgn="base">
              <a:buNone/>
            </a:pPr>
            <a:r>
              <a:rPr lang="en-US" sz="3200" b="1" i="0" u="none" strike="noStrike" dirty="0">
                <a:solidFill>
                  <a:srgbClr val="2C567A"/>
                </a:solidFill>
                <a:effectLst/>
                <a:latin typeface="+mj-lt"/>
                <a:cs typeface="Arial" panose="020B0604020202020204" pitchFamily="34" charset="0"/>
              </a:rPr>
              <a:t>SEXUAL ABUSE</a:t>
            </a:r>
          </a:p>
        </p:txBody>
      </p:sp>
      <p:grpSp>
        <p:nvGrpSpPr>
          <p:cNvPr id="5" name="Group 4">
            <a:extLst>
              <a:ext uri="{FF2B5EF4-FFF2-40B4-BE49-F238E27FC236}">
                <a16:creationId xmlns:a16="http://schemas.microsoft.com/office/drawing/2014/main" id="{EC0B87B9-84A9-B432-3A43-D0F2B81A5BBC}"/>
              </a:ext>
            </a:extLst>
          </p:cNvPr>
          <p:cNvGrpSpPr/>
          <p:nvPr/>
        </p:nvGrpSpPr>
        <p:grpSpPr>
          <a:xfrm>
            <a:off x="6577781" y="5093109"/>
            <a:ext cx="5614219" cy="1130709"/>
            <a:chOff x="7696708" y="1532527"/>
            <a:chExt cx="5023222" cy="1006476"/>
          </a:xfrm>
        </p:grpSpPr>
        <p:sp>
          <p:nvSpPr>
            <p:cNvPr id="8" name="Rectangle 7">
              <a:extLst>
                <a:ext uri="{FF2B5EF4-FFF2-40B4-BE49-F238E27FC236}">
                  <a16:creationId xmlns:a16="http://schemas.microsoft.com/office/drawing/2014/main" id="{026F83D1-89D4-7888-E5DC-7890D330F632}"/>
                </a:ext>
              </a:extLst>
            </p:cNvPr>
            <p:cNvSpPr/>
            <p:nvPr/>
          </p:nvSpPr>
          <p:spPr>
            <a:xfrm>
              <a:off x="8114407" y="1532528"/>
              <a:ext cx="460552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5DF33511-DE19-DEB9-4EB7-34193BB1E5C9}"/>
                </a:ext>
              </a:extLst>
            </p:cNvPr>
            <p:cNvSpPr>
              <a:spLocks noChangeAspect="1"/>
            </p:cNvSpPr>
            <p:nvPr/>
          </p:nvSpPr>
          <p:spPr>
            <a:xfrm>
              <a:off x="7696708" y="1532527"/>
              <a:ext cx="1001899" cy="1001899"/>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TextBox 10">
            <a:extLst>
              <a:ext uri="{FF2B5EF4-FFF2-40B4-BE49-F238E27FC236}">
                <a16:creationId xmlns:a16="http://schemas.microsoft.com/office/drawing/2014/main" id="{F80B81A2-7CEF-89A0-2DCC-5FD20E4438EF}"/>
              </a:ext>
            </a:extLst>
          </p:cNvPr>
          <p:cNvSpPr txBox="1"/>
          <p:nvPr/>
        </p:nvSpPr>
        <p:spPr>
          <a:xfrm>
            <a:off x="6903176" y="5192858"/>
            <a:ext cx="5164272" cy="1446550"/>
          </a:xfrm>
          <a:prstGeom prst="rect">
            <a:avLst/>
          </a:prstGeom>
          <a:noFill/>
        </p:spPr>
        <p:txBody>
          <a:bodyPr wrap="square">
            <a:spAutoFit/>
          </a:bodyPr>
          <a:lstStyle/>
          <a:p>
            <a:pPr marL="0" indent="0" fontAlgn="base">
              <a:buNone/>
            </a:pPr>
            <a:r>
              <a:rPr lang="en-US" sz="1400" b="1" i="0" u="none" strike="noStrike" dirty="0">
                <a:effectLst/>
                <a:cs typeface="Arial" panose="020B0604020202020204" pitchFamily="34" charset="0"/>
              </a:rPr>
              <a:t>Example:</a:t>
            </a:r>
          </a:p>
          <a:p>
            <a:pPr marL="0" indent="0" fontAlgn="base">
              <a:buNone/>
            </a:pPr>
            <a:r>
              <a:rPr lang="en-US" sz="1400" i="0" u="none" strike="noStrike" dirty="0">
                <a:effectLst/>
                <a:cs typeface="Arial" panose="020B0604020202020204" pitchFamily="34" charset="0"/>
              </a:rPr>
              <a:t>John feels very uncomfortable when the carer visiting him always gives him a kiss and holds him tightly when he arrives at and leaves his home.</a:t>
            </a:r>
          </a:p>
          <a:p>
            <a:pPr marL="0" indent="0" fontAlgn="base">
              <a:buNone/>
            </a:pPr>
            <a:endParaRPr lang="en-US" sz="1400" b="1" i="0" u="none" strike="noStrike" dirty="0">
              <a:effectLst/>
              <a:latin typeface="Arial" panose="020B0604020202020204" pitchFamily="34" charset="0"/>
              <a:cs typeface="Arial" panose="020B0604020202020204" pitchFamily="34" charset="0"/>
            </a:endParaRPr>
          </a:p>
          <a:p>
            <a:pPr marL="0" fontAlgn="base"/>
            <a:endParaRPr lang="en-US" sz="1800" i="0" u="none" strike="noStrike" dirty="0">
              <a:effectLst/>
            </a:endParaRPr>
          </a:p>
        </p:txBody>
      </p:sp>
      <p:pic>
        <p:nvPicPr>
          <p:cNvPr id="12" name="Picture Placeholder 5" descr="A person with his hands together&#10;&#10;Description automatically generated">
            <a:extLst>
              <a:ext uri="{FF2B5EF4-FFF2-40B4-BE49-F238E27FC236}">
                <a16:creationId xmlns:a16="http://schemas.microsoft.com/office/drawing/2014/main" id="{99435BAE-C93A-B83B-B953-15EC48763353}"/>
              </a:ext>
            </a:extLst>
          </p:cNvPr>
          <p:cNvPicPr>
            <a:picLocks noGrp="1" noChangeAspect="1"/>
          </p:cNvPicPr>
          <p:nvPr>
            <p:ph type="pic" sz="quarter" idx="13"/>
          </p:nvPr>
        </p:nvPicPr>
        <p:blipFill>
          <a:blip r:embed="rId2"/>
          <a:srcRect l="11299" r="11299"/>
          <a:stretch>
            <a:fillRect/>
          </a:stretch>
        </p:blipFill>
        <p:spPr>
          <a:xfrm>
            <a:off x="6778625" y="0"/>
            <a:ext cx="5413375" cy="4960938"/>
          </a:xfrm>
        </p:spPr>
      </p:pic>
    </p:spTree>
    <p:extLst>
      <p:ext uri="{BB962C8B-B14F-4D97-AF65-F5344CB8AC3E}">
        <p14:creationId xmlns:p14="http://schemas.microsoft.com/office/powerpoint/2010/main" val="1697037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0BAC5AA-78B9-5211-475E-569AD3867A0B}"/>
              </a:ext>
            </a:extLst>
          </p:cNvPr>
          <p:cNvSpPr>
            <a:spLocks noGrp="1"/>
          </p:cNvSpPr>
          <p:nvPr>
            <p:ph idx="1"/>
          </p:nvPr>
        </p:nvSpPr>
        <p:spPr>
          <a:xfrm>
            <a:off x="539320" y="1491302"/>
            <a:ext cx="4914189" cy="4351338"/>
          </a:xfrm>
        </p:spPr>
        <p:txBody>
          <a:bodyPr vert="horz" lIns="0" tIns="0" rIns="0" bIns="0" rtlCol="0">
            <a:normAutofit fontScale="92500" lnSpcReduction="20000"/>
          </a:bodyPr>
          <a:lstStyle/>
          <a:p>
            <a:pPr marL="0" indent="0" fontAlgn="base">
              <a:lnSpc>
                <a:spcPct val="110000"/>
              </a:lnSpc>
              <a:buNone/>
            </a:pPr>
            <a:r>
              <a:rPr lang="en-US" sz="1600" b="1" i="0" u="none" strike="noStrike" dirty="0">
                <a:effectLst/>
                <a:cs typeface="Arial" panose="020B0604020202020204" pitchFamily="34" charset="0"/>
              </a:rPr>
              <a:t>This can include neglect and poor care practices within an institution or specific care setting such as a hospital or care home. Poor professional practice can be the result of the structure, policies, processes and practices within an </a:t>
            </a:r>
            <a:r>
              <a:rPr lang="en-US" sz="1600" b="1" i="0" u="none" strike="noStrike" dirty="0" err="1">
                <a:effectLst/>
                <a:cs typeface="Arial" panose="020B0604020202020204" pitchFamily="34" charset="0"/>
              </a:rPr>
              <a:t>organisation</a:t>
            </a:r>
            <a:r>
              <a:rPr lang="en-US" sz="1600" b="1" i="0" u="none" strike="noStrike" dirty="0">
                <a:effectLst/>
                <a:cs typeface="Arial" panose="020B0604020202020204" pitchFamily="34" charset="0"/>
              </a:rPr>
              <a:t>.</a:t>
            </a:r>
          </a:p>
          <a:p>
            <a:pPr marL="0" indent="0" fontAlgn="base">
              <a:lnSpc>
                <a:spcPct val="110000"/>
              </a:lnSpc>
              <a:buNone/>
            </a:pPr>
            <a:r>
              <a:rPr lang="en-US" sz="1600" b="1" i="0" u="none" strike="noStrike" dirty="0">
                <a:effectLst/>
                <a:cs typeface="Arial" panose="020B0604020202020204" pitchFamily="34" charset="0"/>
              </a:rPr>
              <a:t> </a:t>
            </a:r>
          </a:p>
          <a:p>
            <a:pPr marL="0" indent="0" fontAlgn="base">
              <a:lnSpc>
                <a:spcPct val="110000"/>
              </a:lnSpc>
              <a:buNone/>
            </a:pPr>
            <a:r>
              <a:rPr lang="en-US" sz="1600" b="1" i="0" u="none" strike="noStrike" dirty="0">
                <a:effectLst/>
                <a:cs typeface="Arial" panose="020B0604020202020204" pitchFamily="34" charset="0"/>
              </a:rPr>
              <a:t>Indicators of </a:t>
            </a:r>
            <a:r>
              <a:rPr lang="en-US" sz="1600" b="1" i="0" u="none" strike="noStrike" dirty="0" err="1">
                <a:effectLst/>
                <a:cs typeface="Arial" panose="020B0604020202020204" pitchFamily="34" charset="0"/>
              </a:rPr>
              <a:t>organisational</a:t>
            </a:r>
            <a:r>
              <a:rPr lang="en-US" sz="1600" b="1" i="0" u="none" strike="noStrike" dirty="0">
                <a:effectLst/>
                <a:cs typeface="Arial" panose="020B0604020202020204" pitchFamily="34" charset="0"/>
              </a:rPr>
              <a:t> abuse may include:</a:t>
            </a:r>
          </a:p>
          <a:p>
            <a:pPr fontAlgn="base">
              <a:lnSpc>
                <a:spcPct val="110000"/>
              </a:lnSpc>
            </a:pPr>
            <a:r>
              <a:rPr lang="en-US" sz="1600" i="0" u="none" strike="noStrike" dirty="0">
                <a:effectLst/>
                <a:cs typeface="Arial" panose="020B0604020202020204" pitchFamily="34" charset="0"/>
              </a:rPr>
              <a:t>Complaints not being responded to</a:t>
            </a:r>
          </a:p>
          <a:p>
            <a:pPr fontAlgn="base">
              <a:lnSpc>
                <a:spcPct val="110000"/>
              </a:lnSpc>
            </a:pPr>
            <a:r>
              <a:rPr lang="en-US" sz="1600" i="0" u="none" strike="noStrike" dirty="0">
                <a:effectLst/>
                <a:cs typeface="Arial" panose="020B0604020202020204" pitchFamily="34" charset="0"/>
              </a:rPr>
              <a:t>Inflexible routines</a:t>
            </a:r>
          </a:p>
          <a:p>
            <a:pPr fontAlgn="base">
              <a:lnSpc>
                <a:spcPct val="110000"/>
              </a:lnSpc>
            </a:pPr>
            <a:r>
              <a:rPr lang="en-US" sz="1600" i="0" u="none" strike="noStrike" dirty="0">
                <a:effectLst/>
                <a:cs typeface="Arial" panose="020B0604020202020204" pitchFamily="34" charset="0"/>
              </a:rPr>
              <a:t>Lack of </a:t>
            </a:r>
            <a:r>
              <a:rPr lang="en-US" sz="1600" i="0" u="none" strike="noStrike" dirty="0" err="1">
                <a:effectLst/>
                <a:cs typeface="Arial" panose="020B0604020202020204" pitchFamily="34" charset="0"/>
              </a:rPr>
              <a:t>individualised</a:t>
            </a:r>
            <a:r>
              <a:rPr lang="en-US" sz="1600" i="0" u="none" strike="noStrike" dirty="0">
                <a:effectLst/>
                <a:cs typeface="Arial" panose="020B0604020202020204" pitchFamily="34" charset="0"/>
              </a:rPr>
              <a:t> care</a:t>
            </a:r>
          </a:p>
          <a:p>
            <a:pPr fontAlgn="base">
              <a:lnSpc>
                <a:spcPct val="110000"/>
              </a:lnSpc>
            </a:pPr>
            <a:r>
              <a:rPr lang="en-US" sz="1600" i="0" u="none" strike="noStrike" dirty="0">
                <a:effectLst/>
                <a:cs typeface="Arial" panose="020B0604020202020204" pitchFamily="34" charset="0"/>
              </a:rPr>
              <a:t>Reluctance of staff to report on progress</a:t>
            </a:r>
          </a:p>
          <a:p>
            <a:pPr fontAlgn="base">
              <a:lnSpc>
                <a:spcPct val="110000"/>
              </a:lnSpc>
            </a:pPr>
            <a:r>
              <a:rPr lang="en-US" sz="1600" i="0" u="none" strike="noStrike" dirty="0">
                <a:effectLst/>
                <a:cs typeface="Arial" panose="020B0604020202020204" pitchFamily="34" charset="0"/>
              </a:rPr>
              <a:t>Increased withdrawal, apathy or challenging </a:t>
            </a:r>
            <a:r>
              <a:rPr lang="en-US" sz="1600" i="0" u="none" strike="noStrike" dirty="0" err="1">
                <a:effectLst/>
                <a:cs typeface="Arial" panose="020B0604020202020204" pitchFamily="34" charset="0"/>
              </a:rPr>
              <a:t>behaviour</a:t>
            </a:r>
            <a:r>
              <a:rPr lang="en-US" sz="1600" i="0" u="none" strike="noStrike" dirty="0">
                <a:effectLst/>
                <a:cs typeface="Arial" panose="020B0604020202020204" pitchFamily="34" charset="0"/>
              </a:rPr>
              <a:t> from residents or individuals</a:t>
            </a:r>
          </a:p>
          <a:p>
            <a:pPr fontAlgn="base">
              <a:lnSpc>
                <a:spcPct val="110000"/>
              </a:lnSpc>
            </a:pPr>
            <a:r>
              <a:rPr lang="en-US" sz="1600" i="0" u="none" strike="noStrike" dirty="0">
                <a:effectLst/>
                <a:cs typeface="Arial" panose="020B0604020202020204" pitchFamily="34" charset="0"/>
              </a:rPr>
              <a:t>Medication not administered</a:t>
            </a:r>
            <a:endParaRPr lang="en-GB" sz="1600" dirty="0">
              <a:cs typeface="Arial" panose="020B0604020202020204" pitchFamily="34" charset="0"/>
            </a:endParaRPr>
          </a:p>
        </p:txBody>
      </p:sp>
      <p:sp>
        <p:nvSpPr>
          <p:cNvPr id="2" name="Slide Number Placeholder 1">
            <a:extLst>
              <a:ext uri="{FF2B5EF4-FFF2-40B4-BE49-F238E27FC236}">
                <a16:creationId xmlns:a16="http://schemas.microsoft.com/office/drawing/2014/main" id="{C6B2FE58-7CCF-A249-ED10-D5DE4CAAB22F}"/>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14</a:t>
            </a:fld>
            <a:endParaRPr lang="en-US"/>
          </a:p>
        </p:txBody>
      </p:sp>
      <p:sp>
        <p:nvSpPr>
          <p:cNvPr id="4" name="TextBox 3">
            <a:extLst>
              <a:ext uri="{FF2B5EF4-FFF2-40B4-BE49-F238E27FC236}">
                <a16:creationId xmlns:a16="http://schemas.microsoft.com/office/drawing/2014/main" id="{BECF1008-72F6-9784-EF53-6A9C18CCAF4D}"/>
              </a:ext>
            </a:extLst>
          </p:cNvPr>
          <p:cNvSpPr txBox="1"/>
          <p:nvPr/>
        </p:nvSpPr>
        <p:spPr>
          <a:xfrm>
            <a:off x="515938" y="165739"/>
            <a:ext cx="5147443" cy="1325563"/>
          </a:xfrm>
          <a:prstGeom prst="rect">
            <a:avLst/>
          </a:prstGeom>
        </p:spPr>
        <p:txBody>
          <a:bodyPr vert="horz" lIns="0" tIns="0" rIns="0" bIns="0" rtlCol="0" anchor="ctr">
            <a:normAutofit/>
          </a:bodyPr>
          <a:lstStyle/>
          <a:p>
            <a:pPr marL="0" indent="0" fontAlgn="base">
              <a:buNone/>
            </a:pPr>
            <a:r>
              <a:rPr lang="en-US" sz="3200" b="1" i="0" u="none" strike="noStrike" dirty="0">
                <a:solidFill>
                  <a:srgbClr val="2C567A"/>
                </a:solidFill>
                <a:effectLst/>
                <a:latin typeface="+mj-lt"/>
                <a:cs typeface="Arial" panose="020B0604020202020204" pitchFamily="34" charset="0"/>
              </a:rPr>
              <a:t>ORGANISATIONAL  ABUSE</a:t>
            </a:r>
          </a:p>
        </p:txBody>
      </p:sp>
      <p:grpSp>
        <p:nvGrpSpPr>
          <p:cNvPr id="5" name="Group 4">
            <a:extLst>
              <a:ext uri="{FF2B5EF4-FFF2-40B4-BE49-F238E27FC236}">
                <a16:creationId xmlns:a16="http://schemas.microsoft.com/office/drawing/2014/main" id="{EC0B87B9-84A9-B432-3A43-D0F2B81A5BBC}"/>
              </a:ext>
            </a:extLst>
          </p:cNvPr>
          <p:cNvGrpSpPr/>
          <p:nvPr/>
        </p:nvGrpSpPr>
        <p:grpSpPr>
          <a:xfrm>
            <a:off x="6577781" y="5093109"/>
            <a:ext cx="5614219" cy="1280151"/>
            <a:chOff x="7696708" y="1532527"/>
            <a:chExt cx="5023222" cy="1006476"/>
          </a:xfrm>
        </p:grpSpPr>
        <p:sp>
          <p:nvSpPr>
            <p:cNvPr id="8" name="Rectangle 7">
              <a:extLst>
                <a:ext uri="{FF2B5EF4-FFF2-40B4-BE49-F238E27FC236}">
                  <a16:creationId xmlns:a16="http://schemas.microsoft.com/office/drawing/2014/main" id="{026F83D1-89D4-7888-E5DC-7890D330F632}"/>
                </a:ext>
              </a:extLst>
            </p:cNvPr>
            <p:cNvSpPr/>
            <p:nvPr/>
          </p:nvSpPr>
          <p:spPr>
            <a:xfrm>
              <a:off x="8114407" y="1532528"/>
              <a:ext cx="460552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5DF33511-DE19-DEB9-4EB7-34193BB1E5C9}"/>
                </a:ext>
              </a:extLst>
            </p:cNvPr>
            <p:cNvSpPr>
              <a:spLocks noChangeAspect="1"/>
            </p:cNvSpPr>
            <p:nvPr/>
          </p:nvSpPr>
          <p:spPr>
            <a:xfrm>
              <a:off x="7696708" y="1532527"/>
              <a:ext cx="1001899" cy="1001899"/>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TextBox 10">
            <a:extLst>
              <a:ext uri="{FF2B5EF4-FFF2-40B4-BE49-F238E27FC236}">
                <a16:creationId xmlns:a16="http://schemas.microsoft.com/office/drawing/2014/main" id="{F80B81A2-7CEF-89A0-2DCC-5FD20E4438EF}"/>
              </a:ext>
            </a:extLst>
          </p:cNvPr>
          <p:cNvSpPr txBox="1"/>
          <p:nvPr/>
        </p:nvSpPr>
        <p:spPr>
          <a:xfrm>
            <a:off x="6903176" y="5192858"/>
            <a:ext cx="5164272" cy="1532727"/>
          </a:xfrm>
          <a:prstGeom prst="rect">
            <a:avLst/>
          </a:prstGeom>
          <a:noFill/>
        </p:spPr>
        <p:txBody>
          <a:bodyPr wrap="square">
            <a:spAutoFit/>
          </a:bodyPr>
          <a:lstStyle/>
          <a:p>
            <a:pPr marL="0" indent="0" fontAlgn="base">
              <a:lnSpc>
                <a:spcPct val="110000"/>
              </a:lnSpc>
              <a:buNone/>
            </a:pPr>
            <a:r>
              <a:rPr lang="en-US" sz="1400" b="1" i="0" u="none" strike="noStrike" dirty="0">
                <a:effectLst/>
                <a:cs typeface="Arial" panose="020B0604020202020204" pitchFamily="34" charset="0"/>
              </a:rPr>
              <a:t>Example:</a:t>
            </a:r>
          </a:p>
          <a:p>
            <a:pPr marL="0" indent="0" fontAlgn="base">
              <a:lnSpc>
                <a:spcPct val="110000"/>
              </a:lnSpc>
              <a:buNone/>
            </a:pPr>
            <a:r>
              <a:rPr lang="en-US" sz="1400" i="0" u="none" strike="noStrike" dirty="0">
                <a:effectLst/>
                <a:cs typeface="Arial" panose="020B0604020202020204" pitchFamily="34" charset="0"/>
              </a:rPr>
              <a:t>The residents of Willow Court are not allowed anything to eat after 7pm because the kitchen is locked once the chef goes home.</a:t>
            </a:r>
          </a:p>
          <a:p>
            <a:pPr marL="0" indent="0" fontAlgn="base">
              <a:buNone/>
            </a:pPr>
            <a:endParaRPr lang="en-US" sz="1400" b="1" i="0" u="none" strike="noStrike" dirty="0">
              <a:effectLst/>
              <a:latin typeface="Arial" panose="020B0604020202020204" pitchFamily="34" charset="0"/>
              <a:cs typeface="Arial" panose="020B0604020202020204" pitchFamily="34" charset="0"/>
            </a:endParaRPr>
          </a:p>
          <a:p>
            <a:pPr marL="0" fontAlgn="base"/>
            <a:endParaRPr lang="en-US" sz="1800" i="0" u="none" strike="noStrike" dirty="0">
              <a:effectLst/>
            </a:endParaRPr>
          </a:p>
        </p:txBody>
      </p:sp>
      <p:pic>
        <p:nvPicPr>
          <p:cNvPr id="10" name="Picture Placeholder 5" descr="A close-up of a person writing on a clipboard&#10;&#10;Description automatically generated">
            <a:extLst>
              <a:ext uri="{FF2B5EF4-FFF2-40B4-BE49-F238E27FC236}">
                <a16:creationId xmlns:a16="http://schemas.microsoft.com/office/drawing/2014/main" id="{5245C81B-E66A-740D-F6B1-47F5847A31BF}"/>
              </a:ext>
            </a:extLst>
          </p:cNvPr>
          <p:cNvPicPr>
            <a:picLocks noGrp="1" noChangeAspect="1"/>
          </p:cNvPicPr>
          <p:nvPr>
            <p:ph type="pic" sz="quarter" idx="13"/>
          </p:nvPr>
        </p:nvPicPr>
        <p:blipFill>
          <a:blip r:embed="rId2"/>
          <a:srcRect l="11299" r="11299"/>
          <a:stretch>
            <a:fillRect/>
          </a:stretch>
        </p:blipFill>
        <p:spPr>
          <a:xfrm>
            <a:off x="6778625" y="0"/>
            <a:ext cx="5413375" cy="4960938"/>
          </a:xfrm>
        </p:spPr>
      </p:pic>
    </p:spTree>
    <p:extLst>
      <p:ext uri="{BB962C8B-B14F-4D97-AF65-F5344CB8AC3E}">
        <p14:creationId xmlns:p14="http://schemas.microsoft.com/office/powerpoint/2010/main" val="2951708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0BAC5AA-78B9-5211-475E-569AD3867A0B}"/>
              </a:ext>
            </a:extLst>
          </p:cNvPr>
          <p:cNvSpPr>
            <a:spLocks noGrp="1"/>
          </p:cNvSpPr>
          <p:nvPr>
            <p:ph idx="1"/>
          </p:nvPr>
        </p:nvSpPr>
        <p:spPr>
          <a:xfrm>
            <a:off x="539320" y="1491302"/>
            <a:ext cx="5556680" cy="4351338"/>
          </a:xfrm>
        </p:spPr>
        <p:txBody>
          <a:bodyPr vert="horz" lIns="0" tIns="0" rIns="0" bIns="0" rtlCol="0">
            <a:normAutofit fontScale="92500"/>
          </a:bodyPr>
          <a:lstStyle/>
          <a:p>
            <a:pPr marL="0" indent="0" fontAlgn="base">
              <a:lnSpc>
                <a:spcPct val="120000"/>
              </a:lnSpc>
              <a:buNone/>
            </a:pPr>
            <a:r>
              <a:rPr lang="en-US" sz="1600" b="1" i="0" u="none" strike="noStrike" dirty="0">
                <a:effectLst/>
                <a:cs typeface="Arial" panose="020B0604020202020204" pitchFamily="34" charset="0"/>
              </a:rPr>
              <a:t>This includes all forms of harassment, bullying or name calling based on a person's disability, ethnic origin, sexuality or gender. In some circumstances, this would be considered a hate crime. It can also include not taking account of a person's religious or cultural needs.</a:t>
            </a:r>
          </a:p>
          <a:p>
            <a:pPr marL="0" indent="0" fontAlgn="base">
              <a:lnSpc>
                <a:spcPct val="120000"/>
              </a:lnSpc>
              <a:buNone/>
            </a:pPr>
            <a:endParaRPr lang="en-US" sz="1600" b="1" i="0" u="none" strike="noStrike" dirty="0">
              <a:effectLst/>
              <a:cs typeface="Arial" panose="020B0604020202020204" pitchFamily="34" charset="0"/>
            </a:endParaRPr>
          </a:p>
          <a:p>
            <a:pPr marL="0" indent="0" fontAlgn="base">
              <a:lnSpc>
                <a:spcPct val="120000"/>
              </a:lnSpc>
              <a:buNone/>
            </a:pPr>
            <a:r>
              <a:rPr lang="en-US" sz="1600" b="1" i="0" u="none" strike="noStrike" dirty="0">
                <a:effectLst/>
                <a:cs typeface="Arial" panose="020B0604020202020204" pitchFamily="34" charset="0"/>
              </a:rPr>
              <a:t>Indicators of discriminatory abuse include:</a:t>
            </a:r>
          </a:p>
          <a:p>
            <a:pPr fontAlgn="base">
              <a:lnSpc>
                <a:spcPct val="120000"/>
              </a:lnSpc>
            </a:pPr>
            <a:r>
              <a:rPr lang="en-US" sz="1600" i="0" u="none" strike="noStrike" dirty="0">
                <a:effectLst/>
                <a:cs typeface="Arial" panose="020B0604020202020204" pitchFamily="34" charset="0"/>
              </a:rPr>
              <a:t>Using racist or sexist descriptions or innuendos</a:t>
            </a:r>
          </a:p>
          <a:p>
            <a:pPr fontAlgn="base">
              <a:lnSpc>
                <a:spcPct val="120000"/>
              </a:lnSpc>
            </a:pPr>
            <a:r>
              <a:rPr lang="en-US" sz="1600" i="0" u="none" strike="noStrike" dirty="0" err="1">
                <a:effectLst/>
                <a:cs typeface="Arial" panose="020B0604020202020204" pitchFamily="34" charset="0"/>
              </a:rPr>
              <a:t>Victimising</a:t>
            </a:r>
            <a:r>
              <a:rPr lang="en-US" sz="1600" i="0" u="none" strike="noStrike" dirty="0">
                <a:effectLst/>
                <a:cs typeface="Arial" panose="020B0604020202020204" pitchFamily="34" charset="0"/>
              </a:rPr>
              <a:t> somebody because of a disability</a:t>
            </a:r>
          </a:p>
          <a:p>
            <a:pPr fontAlgn="base">
              <a:lnSpc>
                <a:spcPct val="120000"/>
              </a:lnSpc>
            </a:pPr>
            <a:r>
              <a:rPr lang="en-US" sz="1600" i="0" u="none" strike="noStrike" dirty="0">
                <a:effectLst/>
                <a:cs typeface="Arial" panose="020B0604020202020204" pitchFamily="34" charset="0"/>
              </a:rPr>
              <a:t>Failing to respect religious faiths and practices</a:t>
            </a:r>
          </a:p>
          <a:p>
            <a:pPr fontAlgn="base">
              <a:lnSpc>
                <a:spcPct val="120000"/>
              </a:lnSpc>
            </a:pPr>
            <a:r>
              <a:rPr lang="en-US" sz="1600" i="0" u="none" strike="noStrike" dirty="0">
                <a:effectLst/>
                <a:cs typeface="Arial" panose="020B0604020202020204" pitchFamily="34" charset="0"/>
              </a:rPr>
              <a:t>Institutional abuse can occur whenever the regimes or routines of an </a:t>
            </a:r>
            <a:r>
              <a:rPr lang="en-US" sz="1600" i="0" u="none" strike="noStrike" dirty="0" err="1">
                <a:effectLst/>
                <a:cs typeface="Arial" panose="020B0604020202020204" pitchFamily="34" charset="0"/>
              </a:rPr>
              <a:t>organisation</a:t>
            </a:r>
            <a:r>
              <a:rPr lang="en-US" sz="1600" i="0" u="none" strike="noStrike" dirty="0">
                <a:effectLst/>
                <a:cs typeface="Arial" panose="020B0604020202020204" pitchFamily="34" charset="0"/>
              </a:rPr>
              <a:t> are insensitive to or ignore the unique needs of the service user</a:t>
            </a:r>
          </a:p>
        </p:txBody>
      </p:sp>
      <p:sp>
        <p:nvSpPr>
          <p:cNvPr id="2" name="Slide Number Placeholder 1">
            <a:extLst>
              <a:ext uri="{FF2B5EF4-FFF2-40B4-BE49-F238E27FC236}">
                <a16:creationId xmlns:a16="http://schemas.microsoft.com/office/drawing/2014/main" id="{C6B2FE58-7CCF-A249-ED10-D5DE4CAAB22F}"/>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15</a:t>
            </a:fld>
            <a:endParaRPr lang="en-US"/>
          </a:p>
        </p:txBody>
      </p:sp>
      <p:sp>
        <p:nvSpPr>
          <p:cNvPr id="4" name="TextBox 3">
            <a:extLst>
              <a:ext uri="{FF2B5EF4-FFF2-40B4-BE49-F238E27FC236}">
                <a16:creationId xmlns:a16="http://schemas.microsoft.com/office/drawing/2014/main" id="{BECF1008-72F6-9784-EF53-6A9C18CCAF4D}"/>
              </a:ext>
            </a:extLst>
          </p:cNvPr>
          <p:cNvSpPr txBox="1"/>
          <p:nvPr/>
        </p:nvSpPr>
        <p:spPr>
          <a:xfrm>
            <a:off x="515938" y="165739"/>
            <a:ext cx="5147443" cy="1325563"/>
          </a:xfrm>
          <a:prstGeom prst="rect">
            <a:avLst/>
          </a:prstGeom>
        </p:spPr>
        <p:txBody>
          <a:bodyPr vert="horz" lIns="0" tIns="0" rIns="0" bIns="0" rtlCol="0" anchor="ctr">
            <a:normAutofit/>
          </a:bodyPr>
          <a:lstStyle/>
          <a:p>
            <a:pPr marL="0" indent="0" fontAlgn="base">
              <a:buNone/>
            </a:pPr>
            <a:r>
              <a:rPr lang="en-US" sz="3200" b="1" i="0" u="none" strike="noStrike" dirty="0">
                <a:solidFill>
                  <a:srgbClr val="2C567A"/>
                </a:solidFill>
                <a:effectLst/>
                <a:latin typeface="+mj-lt"/>
                <a:cs typeface="Arial" panose="020B0604020202020204" pitchFamily="34" charset="0"/>
              </a:rPr>
              <a:t>DISCRIMINATORY ABUSE</a:t>
            </a:r>
          </a:p>
        </p:txBody>
      </p:sp>
      <p:grpSp>
        <p:nvGrpSpPr>
          <p:cNvPr id="5" name="Group 4">
            <a:extLst>
              <a:ext uri="{FF2B5EF4-FFF2-40B4-BE49-F238E27FC236}">
                <a16:creationId xmlns:a16="http://schemas.microsoft.com/office/drawing/2014/main" id="{EC0B87B9-84A9-B432-3A43-D0F2B81A5BBC}"/>
              </a:ext>
            </a:extLst>
          </p:cNvPr>
          <p:cNvGrpSpPr/>
          <p:nvPr/>
        </p:nvGrpSpPr>
        <p:grpSpPr>
          <a:xfrm>
            <a:off x="6577781" y="5093109"/>
            <a:ext cx="5614219" cy="1280151"/>
            <a:chOff x="7696708" y="1532527"/>
            <a:chExt cx="5023222" cy="1006476"/>
          </a:xfrm>
        </p:grpSpPr>
        <p:sp>
          <p:nvSpPr>
            <p:cNvPr id="8" name="Rectangle 7">
              <a:extLst>
                <a:ext uri="{FF2B5EF4-FFF2-40B4-BE49-F238E27FC236}">
                  <a16:creationId xmlns:a16="http://schemas.microsoft.com/office/drawing/2014/main" id="{026F83D1-89D4-7888-E5DC-7890D330F632}"/>
                </a:ext>
              </a:extLst>
            </p:cNvPr>
            <p:cNvSpPr/>
            <p:nvPr/>
          </p:nvSpPr>
          <p:spPr>
            <a:xfrm>
              <a:off x="8114407" y="1532528"/>
              <a:ext cx="460552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5DF33511-DE19-DEB9-4EB7-34193BB1E5C9}"/>
                </a:ext>
              </a:extLst>
            </p:cNvPr>
            <p:cNvSpPr>
              <a:spLocks noChangeAspect="1"/>
            </p:cNvSpPr>
            <p:nvPr/>
          </p:nvSpPr>
          <p:spPr>
            <a:xfrm>
              <a:off x="7696708" y="1532527"/>
              <a:ext cx="1001899" cy="1001899"/>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TextBox 10">
            <a:extLst>
              <a:ext uri="{FF2B5EF4-FFF2-40B4-BE49-F238E27FC236}">
                <a16:creationId xmlns:a16="http://schemas.microsoft.com/office/drawing/2014/main" id="{F80B81A2-7CEF-89A0-2DCC-5FD20E4438EF}"/>
              </a:ext>
            </a:extLst>
          </p:cNvPr>
          <p:cNvSpPr txBox="1"/>
          <p:nvPr/>
        </p:nvSpPr>
        <p:spPr>
          <a:xfrm>
            <a:off x="6903176" y="5192858"/>
            <a:ext cx="5164272" cy="1471172"/>
          </a:xfrm>
          <a:prstGeom prst="rect">
            <a:avLst/>
          </a:prstGeom>
          <a:noFill/>
        </p:spPr>
        <p:txBody>
          <a:bodyPr wrap="square">
            <a:spAutoFit/>
          </a:bodyPr>
          <a:lstStyle/>
          <a:p>
            <a:pPr marL="0" indent="0" fontAlgn="base">
              <a:lnSpc>
                <a:spcPct val="120000"/>
              </a:lnSpc>
              <a:buNone/>
            </a:pPr>
            <a:r>
              <a:rPr lang="en-US" sz="1200" b="1" i="0" u="none" strike="noStrike" dirty="0">
                <a:effectLst/>
                <a:cs typeface="Arial" panose="020B0604020202020204" pitchFamily="34" charset="0"/>
              </a:rPr>
              <a:t>Example:</a:t>
            </a:r>
          </a:p>
          <a:p>
            <a:pPr marL="0" indent="0" fontAlgn="base">
              <a:lnSpc>
                <a:spcPct val="120000"/>
              </a:lnSpc>
              <a:buNone/>
            </a:pPr>
            <a:r>
              <a:rPr lang="en-US" sz="1200" i="0" u="none" strike="noStrike" dirty="0">
                <a:effectLst/>
                <a:cs typeface="Arial" panose="020B0604020202020204" pitchFamily="34" charset="0"/>
              </a:rPr>
              <a:t>Yousuf is a Muslim man who used to go to mosque by himself until he became disabled. His support staff refuse to take him to mosque because they are not Muslim themselves.</a:t>
            </a:r>
          </a:p>
          <a:p>
            <a:pPr marL="0" indent="0" fontAlgn="base">
              <a:buNone/>
            </a:pPr>
            <a:endParaRPr lang="en-US" sz="1400" b="1" i="0" u="none" strike="noStrike" dirty="0">
              <a:effectLst/>
              <a:latin typeface="Arial" panose="020B0604020202020204" pitchFamily="34" charset="0"/>
              <a:cs typeface="Arial" panose="020B0604020202020204" pitchFamily="34" charset="0"/>
            </a:endParaRPr>
          </a:p>
          <a:p>
            <a:pPr marL="0" fontAlgn="base"/>
            <a:endParaRPr lang="en-US" sz="1800" i="0" u="none" strike="noStrike" dirty="0">
              <a:effectLst/>
            </a:endParaRPr>
          </a:p>
        </p:txBody>
      </p:sp>
      <p:sp>
        <p:nvSpPr>
          <p:cNvPr id="6" name="Picture Placeholder 5">
            <a:extLst>
              <a:ext uri="{FF2B5EF4-FFF2-40B4-BE49-F238E27FC236}">
                <a16:creationId xmlns:a16="http://schemas.microsoft.com/office/drawing/2014/main" id="{88FBF111-7A3D-238F-5C4B-E1EEE0FC08C5}"/>
              </a:ext>
            </a:extLst>
          </p:cNvPr>
          <p:cNvSpPr>
            <a:spLocks noGrp="1"/>
          </p:cNvSpPr>
          <p:nvPr>
            <p:ph type="pic" sz="quarter" idx="13"/>
          </p:nvPr>
        </p:nvSpPr>
        <p:spPr/>
      </p:sp>
      <p:pic>
        <p:nvPicPr>
          <p:cNvPr id="12" name="Picture Placeholder 5" descr="A close-up of a person's face&#10;&#10;Description automatically generated">
            <a:extLst>
              <a:ext uri="{FF2B5EF4-FFF2-40B4-BE49-F238E27FC236}">
                <a16:creationId xmlns:a16="http://schemas.microsoft.com/office/drawing/2014/main" id="{FB4C575E-384F-A9A9-EED9-5A53E2002B2F}"/>
              </a:ext>
            </a:extLst>
          </p:cNvPr>
          <p:cNvPicPr>
            <a:picLocks noChangeAspect="1"/>
          </p:cNvPicPr>
          <p:nvPr/>
        </p:nvPicPr>
        <p:blipFill>
          <a:blip r:embed="rId2"/>
          <a:srcRect l="11299" r="11299"/>
          <a:stretch>
            <a:fillRect/>
          </a:stretch>
        </p:blipFill>
        <p:spPr>
          <a:xfrm>
            <a:off x="6778625" y="0"/>
            <a:ext cx="5413375" cy="4960938"/>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pic>
    </p:spTree>
    <p:extLst>
      <p:ext uri="{BB962C8B-B14F-4D97-AF65-F5344CB8AC3E}">
        <p14:creationId xmlns:p14="http://schemas.microsoft.com/office/powerpoint/2010/main" val="2682944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0BAC5AA-78B9-5211-475E-569AD3867A0B}"/>
              </a:ext>
            </a:extLst>
          </p:cNvPr>
          <p:cNvSpPr>
            <a:spLocks noGrp="1"/>
          </p:cNvSpPr>
          <p:nvPr>
            <p:ph idx="1"/>
          </p:nvPr>
        </p:nvSpPr>
        <p:spPr>
          <a:xfrm>
            <a:off x="539319" y="1491302"/>
            <a:ext cx="6372757" cy="4351338"/>
          </a:xfrm>
        </p:spPr>
        <p:txBody>
          <a:bodyPr vert="horz" lIns="0" tIns="0" rIns="0" bIns="0" rtlCol="0">
            <a:noAutofit/>
          </a:bodyPr>
          <a:lstStyle/>
          <a:p>
            <a:pPr marL="0" indent="0" fontAlgn="base">
              <a:lnSpc>
                <a:spcPct val="120000"/>
              </a:lnSpc>
              <a:buNone/>
            </a:pPr>
            <a:r>
              <a:rPr lang="en-US" sz="1100" b="1" i="0" u="none" strike="noStrike" dirty="0">
                <a:effectLst/>
                <a:cs typeface="Arial" panose="020B0604020202020204" pitchFamily="34" charset="0"/>
              </a:rPr>
              <a:t>Theft, fraud and internet scamming can include:</a:t>
            </a:r>
          </a:p>
          <a:p>
            <a:pPr fontAlgn="base">
              <a:lnSpc>
                <a:spcPct val="120000"/>
              </a:lnSpc>
            </a:pPr>
            <a:r>
              <a:rPr lang="en-US" sz="1100" i="0" u="none" strike="noStrike" dirty="0">
                <a:effectLst/>
                <a:cs typeface="Arial" panose="020B0604020202020204" pitchFamily="34" charset="0"/>
              </a:rPr>
              <a:t>Being forced to pay for other people's things</a:t>
            </a:r>
          </a:p>
          <a:p>
            <a:pPr fontAlgn="base">
              <a:lnSpc>
                <a:spcPct val="120000"/>
              </a:lnSpc>
            </a:pPr>
            <a:r>
              <a:rPr lang="en-US" sz="1100" i="0" u="none" strike="noStrike" dirty="0">
                <a:effectLst/>
                <a:cs typeface="Arial" panose="020B0604020202020204" pitchFamily="34" charset="0"/>
              </a:rPr>
              <a:t>Collecting loyalty points for shopping for others</a:t>
            </a:r>
          </a:p>
          <a:p>
            <a:pPr fontAlgn="base">
              <a:lnSpc>
                <a:spcPct val="120000"/>
              </a:lnSpc>
            </a:pPr>
            <a:r>
              <a:rPr lang="en-US" sz="1100" i="0" u="none" strike="noStrike" dirty="0">
                <a:effectLst/>
                <a:cs typeface="Arial" panose="020B0604020202020204" pitchFamily="34" charset="0"/>
              </a:rPr>
              <a:t>Not being allowed access or control of your money</a:t>
            </a:r>
          </a:p>
          <a:p>
            <a:pPr fontAlgn="base">
              <a:lnSpc>
                <a:spcPct val="120000"/>
              </a:lnSpc>
            </a:pPr>
            <a:r>
              <a:rPr lang="en-US" sz="1100" i="0" u="none" strike="noStrike" dirty="0">
                <a:effectLst/>
                <a:cs typeface="Arial" panose="020B0604020202020204" pitchFamily="34" charset="0"/>
              </a:rPr>
              <a:t>Being pressured in connection with your will, possessions or benefits</a:t>
            </a:r>
          </a:p>
          <a:p>
            <a:pPr marL="0" indent="0" fontAlgn="base">
              <a:lnSpc>
                <a:spcPct val="120000"/>
              </a:lnSpc>
              <a:buNone/>
            </a:pPr>
            <a:r>
              <a:rPr lang="en-US" sz="1100" b="1" i="0" u="none" strike="noStrike" dirty="0">
                <a:effectLst/>
                <a:cs typeface="Arial" panose="020B0604020202020204" pitchFamily="34" charset="0"/>
              </a:rPr>
              <a:t>It can also include coercion in relation to an adult’s financial affairs or arrangements in connection with property, inheritance or financial transactions.</a:t>
            </a:r>
          </a:p>
          <a:p>
            <a:pPr marL="0" indent="0" fontAlgn="base">
              <a:lnSpc>
                <a:spcPct val="120000"/>
              </a:lnSpc>
              <a:buNone/>
            </a:pPr>
            <a:r>
              <a:rPr lang="en-US" sz="1100" b="1" i="0" u="none" strike="noStrike" dirty="0">
                <a:effectLst/>
                <a:cs typeface="Arial" panose="020B0604020202020204" pitchFamily="34" charset="0"/>
              </a:rPr>
              <a:t>Indicators of financial abuse might include:</a:t>
            </a:r>
          </a:p>
          <a:p>
            <a:pPr fontAlgn="base">
              <a:lnSpc>
                <a:spcPct val="120000"/>
              </a:lnSpc>
              <a:spcBef>
                <a:spcPts val="0"/>
              </a:spcBef>
            </a:pPr>
            <a:r>
              <a:rPr lang="en-US" sz="1100" i="0" u="none" strike="noStrike" dirty="0">
                <a:effectLst/>
                <a:cs typeface="Arial" panose="020B0604020202020204" pitchFamily="34" charset="0"/>
              </a:rPr>
              <a:t>Fear of making decisions</a:t>
            </a:r>
          </a:p>
          <a:p>
            <a:pPr fontAlgn="base">
              <a:lnSpc>
                <a:spcPct val="120000"/>
              </a:lnSpc>
              <a:spcBef>
                <a:spcPts val="0"/>
              </a:spcBef>
            </a:pPr>
            <a:r>
              <a:rPr lang="en-US" sz="1100" i="0" u="none" strike="noStrike" dirty="0">
                <a:effectLst/>
                <a:cs typeface="Arial" panose="020B0604020202020204" pitchFamily="34" charset="0"/>
              </a:rPr>
              <a:t>Change in living conditions</a:t>
            </a:r>
          </a:p>
          <a:p>
            <a:pPr fontAlgn="base">
              <a:lnSpc>
                <a:spcPct val="120000"/>
              </a:lnSpc>
              <a:spcBef>
                <a:spcPts val="0"/>
              </a:spcBef>
            </a:pPr>
            <a:r>
              <a:rPr lang="en-US" sz="1100" i="0" u="none" strike="noStrike" dirty="0">
                <a:effectLst/>
                <a:cs typeface="Arial" panose="020B0604020202020204" pitchFamily="34" charset="0"/>
              </a:rPr>
              <a:t>Sudden changes in finances or constant supervision by the abuser</a:t>
            </a:r>
          </a:p>
          <a:p>
            <a:pPr fontAlgn="base">
              <a:lnSpc>
                <a:spcPct val="120000"/>
              </a:lnSpc>
              <a:spcBef>
                <a:spcPts val="0"/>
              </a:spcBef>
            </a:pPr>
            <a:r>
              <a:rPr lang="en-US" sz="1100" i="0" u="none" strike="noStrike" dirty="0">
                <a:effectLst/>
                <a:cs typeface="Arial" panose="020B0604020202020204" pitchFamily="34" charset="0"/>
              </a:rPr>
              <a:t>Lack of basic items</a:t>
            </a:r>
          </a:p>
          <a:p>
            <a:pPr fontAlgn="base">
              <a:lnSpc>
                <a:spcPct val="120000"/>
              </a:lnSpc>
              <a:spcBef>
                <a:spcPts val="0"/>
              </a:spcBef>
            </a:pPr>
            <a:r>
              <a:rPr lang="en-US" sz="1100" i="0" u="none" strike="noStrike" dirty="0">
                <a:effectLst/>
                <a:cs typeface="Arial" panose="020B0604020202020204" pitchFamily="34" charset="0"/>
              </a:rPr>
              <a:t>Money or possessions going missing</a:t>
            </a:r>
          </a:p>
          <a:p>
            <a:pPr fontAlgn="base">
              <a:lnSpc>
                <a:spcPct val="120000"/>
              </a:lnSpc>
              <a:spcBef>
                <a:spcPts val="0"/>
              </a:spcBef>
            </a:pPr>
            <a:r>
              <a:rPr lang="en-US" sz="1100" i="0" u="none" strike="noStrike" dirty="0">
                <a:effectLst/>
                <a:cs typeface="Arial" panose="020B0604020202020204" pitchFamily="34" charset="0"/>
              </a:rPr>
              <a:t>Unable to account for spending, incorrect receipts</a:t>
            </a:r>
          </a:p>
          <a:p>
            <a:pPr fontAlgn="base">
              <a:lnSpc>
                <a:spcPct val="120000"/>
              </a:lnSpc>
              <a:spcBef>
                <a:spcPts val="0"/>
              </a:spcBef>
            </a:pPr>
            <a:r>
              <a:rPr lang="en-US" sz="1100" i="0" u="none" strike="noStrike" dirty="0">
                <a:effectLst/>
                <a:cs typeface="Arial" panose="020B0604020202020204" pitchFamily="34" charset="0"/>
              </a:rPr>
              <a:t>Worrying about money</a:t>
            </a:r>
          </a:p>
          <a:p>
            <a:pPr fontAlgn="base">
              <a:lnSpc>
                <a:spcPct val="120000"/>
              </a:lnSpc>
              <a:spcBef>
                <a:spcPts val="0"/>
              </a:spcBef>
            </a:pPr>
            <a:r>
              <a:rPr lang="en-US" sz="1100" i="0" u="none" strike="noStrike" dirty="0">
                <a:effectLst/>
                <a:cs typeface="Arial" panose="020B0604020202020204" pitchFamily="34" charset="0"/>
              </a:rPr>
              <a:t>Insufficient money to provide for basic needs</a:t>
            </a:r>
          </a:p>
        </p:txBody>
      </p:sp>
      <p:sp>
        <p:nvSpPr>
          <p:cNvPr id="2" name="Slide Number Placeholder 1">
            <a:extLst>
              <a:ext uri="{FF2B5EF4-FFF2-40B4-BE49-F238E27FC236}">
                <a16:creationId xmlns:a16="http://schemas.microsoft.com/office/drawing/2014/main" id="{C6B2FE58-7CCF-A249-ED10-D5DE4CAAB22F}"/>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16</a:t>
            </a:fld>
            <a:endParaRPr lang="en-US"/>
          </a:p>
        </p:txBody>
      </p:sp>
      <p:sp>
        <p:nvSpPr>
          <p:cNvPr id="4" name="TextBox 3">
            <a:extLst>
              <a:ext uri="{FF2B5EF4-FFF2-40B4-BE49-F238E27FC236}">
                <a16:creationId xmlns:a16="http://schemas.microsoft.com/office/drawing/2014/main" id="{BECF1008-72F6-9784-EF53-6A9C18CCAF4D}"/>
              </a:ext>
            </a:extLst>
          </p:cNvPr>
          <p:cNvSpPr txBox="1"/>
          <p:nvPr/>
        </p:nvSpPr>
        <p:spPr>
          <a:xfrm>
            <a:off x="515938" y="165739"/>
            <a:ext cx="5147443" cy="1325563"/>
          </a:xfrm>
          <a:prstGeom prst="rect">
            <a:avLst/>
          </a:prstGeom>
        </p:spPr>
        <p:txBody>
          <a:bodyPr vert="horz" lIns="0" tIns="0" rIns="0" bIns="0" rtlCol="0" anchor="ctr">
            <a:normAutofit/>
          </a:bodyPr>
          <a:lstStyle/>
          <a:p>
            <a:pPr marL="0" indent="0" fontAlgn="base">
              <a:buNone/>
            </a:pPr>
            <a:r>
              <a:rPr lang="en-US" sz="3200" b="1" i="0" u="none" strike="noStrike" dirty="0">
                <a:solidFill>
                  <a:srgbClr val="2C567A"/>
                </a:solidFill>
                <a:effectLst/>
                <a:latin typeface="+mj-lt"/>
                <a:cs typeface="Arial" panose="020B0604020202020204" pitchFamily="34" charset="0"/>
              </a:rPr>
              <a:t>FINANCIAL OR MATERIAL ABUSE</a:t>
            </a:r>
          </a:p>
        </p:txBody>
      </p:sp>
      <p:grpSp>
        <p:nvGrpSpPr>
          <p:cNvPr id="5" name="Group 4">
            <a:extLst>
              <a:ext uri="{FF2B5EF4-FFF2-40B4-BE49-F238E27FC236}">
                <a16:creationId xmlns:a16="http://schemas.microsoft.com/office/drawing/2014/main" id="{EC0B87B9-84A9-B432-3A43-D0F2B81A5BBC}"/>
              </a:ext>
            </a:extLst>
          </p:cNvPr>
          <p:cNvGrpSpPr/>
          <p:nvPr/>
        </p:nvGrpSpPr>
        <p:grpSpPr>
          <a:xfrm>
            <a:off x="6577781" y="4316361"/>
            <a:ext cx="5614219" cy="2056899"/>
            <a:chOff x="7696708" y="1532527"/>
            <a:chExt cx="5023222" cy="1006476"/>
          </a:xfrm>
        </p:grpSpPr>
        <p:sp>
          <p:nvSpPr>
            <p:cNvPr id="8" name="Rectangle 7">
              <a:extLst>
                <a:ext uri="{FF2B5EF4-FFF2-40B4-BE49-F238E27FC236}">
                  <a16:creationId xmlns:a16="http://schemas.microsoft.com/office/drawing/2014/main" id="{026F83D1-89D4-7888-E5DC-7890D330F632}"/>
                </a:ext>
              </a:extLst>
            </p:cNvPr>
            <p:cNvSpPr/>
            <p:nvPr/>
          </p:nvSpPr>
          <p:spPr>
            <a:xfrm>
              <a:off x="8114407" y="1532528"/>
              <a:ext cx="460552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5DF33511-DE19-DEB9-4EB7-34193BB1E5C9}"/>
                </a:ext>
              </a:extLst>
            </p:cNvPr>
            <p:cNvSpPr>
              <a:spLocks noChangeAspect="1"/>
            </p:cNvSpPr>
            <p:nvPr/>
          </p:nvSpPr>
          <p:spPr>
            <a:xfrm>
              <a:off x="7696708" y="1532527"/>
              <a:ext cx="1001899" cy="1001899"/>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TextBox 10">
            <a:extLst>
              <a:ext uri="{FF2B5EF4-FFF2-40B4-BE49-F238E27FC236}">
                <a16:creationId xmlns:a16="http://schemas.microsoft.com/office/drawing/2014/main" id="{F80B81A2-7CEF-89A0-2DCC-5FD20E4438EF}"/>
              </a:ext>
            </a:extLst>
          </p:cNvPr>
          <p:cNvSpPr txBox="1"/>
          <p:nvPr/>
        </p:nvSpPr>
        <p:spPr>
          <a:xfrm>
            <a:off x="7027728" y="4385455"/>
            <a:ext cx="5164272" cy="2357568"/>
          </a:xfrm>
          <a:prstGeom prst="rect">
            <a:avLst/>
          </a:prstGeom>
          <a:noFill/>
        </p:spPr>
        <p:txBody>
          <a:bodyPr wrap="square">
            <a:spAutoFit/>
          </a:bodyPr>
          <a:lstStyle/>
          <a:p>
            <a:pPr marL="0" indent="0" fontAlgn="base">
              <a:lnSpc>
                <a:spcPct val="120000"/>
              </a:lnSpc>
              <a:buNone/>
            </a:pPr>
            <a:r>
              <a:rPr lang="en-US" sz="1200" b="1" i="0" u="none" strike="noStrike" dirty="0">
                <a:effectLst/>
                <a:cs typeface="Arial" panose="020B0604020202020204" pitchFamily="34" charset="0"/>
              </a:rPr>
              <a:t>Example: </a:t>
            </a:r>
          </a:p>
          <a:p>
            <a:pPr marL="0" indent="0" fontAlgn="base">
              <a:lnSpc>
                <a:spcPct val="120000"/>
              </a:lnSpc>
              <a:buNone/>
            </a:pPr>
            <a:r>
              <a:rPr lang="en-US" sz="1200" i="0" u="none" strike="noStrike" dirty="0">
                <a:effectLst/>
                <a:cs typeface="Arial" panose="020B0604020202020204" pitchFamily="34" charset="0"/>
              </a:rPr>
              <a:t>Mary uses a wheelchair and is dependent on her sister Sue to take her shopping and help her wash and dress. Because of her care and support needs, Mary feels unable to complain when Sue uses Mary’s money to pay for her own shopping, including clothes, although this leaves Mary very short and unable to afford treats for herself. Sue tells Mary she’d have to ‘go into a home’ without her help.</a:t>
            </a:r>
          </a:p>
          <a:p>
            <a:pPr marL="0" indent="0" fontAlgn="base">
              <a:buNone/>
            </a:pPr>
            <a:endParaRPr lang="en-US" sz="1400" b="1" i="0" u="none" strike="noStrike" dirty="0">
              <a:effectLst/>
              <a:latin typeface="Arial" panose="020B0604020202020204" pitchFamily="34" charset="0"/>
              <a:cs typeface="Arial" panose="020B0604020202020204" pitchFamily="34" charset="0"/>
            </a:endParaRPr>
          </a:p>
          <a:p>
            <a:pPr marL="0" fontAlgn="base"/>
            <a:endParaRPr lang="en-US" sz="1800" i="0" u="none" strike="noStrike" dirty="0">
              <a:effectLst/>
            </a:endParaRPr>
          </a:p>
        </p:txBody>
      </p:sp>
      <p:pic>
        <p:nvPicPr>
          <p:cNvPr id="3" name="Picture Placeholder 5" descr="A person looking at a bottle of milk&#10;&#10;Description automatically generated">
            <a:extLst>
              <a:ext uri="{FF2B5EF4-FFF2-40B4-BE49-F238E27FC236}">
                <a16:creationId xmlns:a16="http://schemas.microsoft.com/office/drawing/2014/main" id="{C37DDA9E-A18D-435B-1770-AD763690B3C4}"/>
              </a:ext>
            </a:extLst>
          </p:cNvPr>
          <p:cNvPicPr>
            <a:picLocks noGrp="1" noChangeAspect="1"/>
          </p:cNvPicPr>
          <p:nvPr>
            <p:ph type="pic" sz="quarter" idx="13"/>
          </p:nvPr>
        </p:nvPicPr>
        <p:blipFill>
          <a:blip r:embed="rId2"/>
          <a:srcRect l="11299" r="11299"/>
          <a:stretch>
            <a:fillRect/>
          </a:stretch>
        </p:blipFill>
        <p:spPr>
          <a:xfrm>
            <a:off x="7885471" y="0"/>
            <a:ext cx="4306529" cy="3946600"/>
          </a:xfrm>
        </p:spPr>
      </p:pic>
    </p:spTree>
    <p:extLst>
      <p:ext uri="{BB962C8B-B14F-4D97-AF65-F5344CB8AC3E}">
        <p14:creationId xmlns:p14="http://schemas.microsoft.com/office/powerpoint/2010/main" val="4093710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0BAC5AA-78B9-5211-475E-569AD3867A0B}"/>
              </a:ext>
            </a:extLst>
          </p:cNvPr>
          <p:cNvSpPr>
            <a:spLocks noGrp="1"/>
          </p:cNvSpPr>
          <p:nvPr>
            <p:ph idx="1"/>
          </p:nvPr>
        </p:nvSpPr>
        <p:spPr>
          <a:xfrm>
            <a:off x="539320" y="1491302"/>
            <a:ext cx="6038462" cy="4351338"/>
          </a:xfrm>
        </p:spPr>
        <p:txBody>
          <a:bodyPr vert="horz" lIns="0" tIns="0" rIns="0" bIns="0" rtlCol="0">
            <a:noAutofit/>
          </a:bodyPr>
          <a:lstStyle/>
          <a:p>
            <a:pPr marL="0" indent="0" fontAlgn="base">
              <a:buNone/>
            </a:pPr>
            <a:r>
              <a:rPr lang="en-US" sz="1200" i="0" u="none" strike="noStrike" dirty="0">
                <a:effectLst/>
                <a:cs typeface="Arial" panose="020B0604020202020204" pitchFamily="34" charset="0"/>
              </a:rPr>
              <a:t>This can include ignoring medical needs, not providing personal care or withholding necessities such as food, drink, medication or heating. It can also include not managing or supporting services as agreed. Neglect is not only about not providing services or ignoring an adult with care and support needs. For example, not giving medication can be a form of neglect.</a:t>
            </a:r>
          </a:p>
          <a:p>
            <a:pPr marL="0" indent="0" fontAlgn="base">
              <a:buNone/>
            </a:pPr>
            <a:endParaRPr lang="en-US" sz="1200" b="1" i="0" u="none" strike="noStrike" dirty="0">
              <a:effectLst/>
              <a:cs typeface="Arial" panose="020B0604020202020204" pitchFamily="34" charset="0"/>
            </a:endParaRPr>
          </a:p>
          <a:p>
            <a:pPr marL="0" indent="0" fontAlgn="base">
              <a:buNone/>
            </a:pPr>
            <a:r>
              <a:rPr lang="en-US" sz="1200" b="1" i="0" u="none" strike="noStrike" dirty="0">
                <a:effectLst/>
                <a:cs typeface="Arial" panose="020B0604020202020204" pitchFamily="34" charset="0"/>
              </a:rPr>
              <a:t>Indicators of neglect might include:</a:t>
            </a:r>
          </a:p>
          <a:p>
            <a:pPr marL="0" indent="0" fontAlgn="base">
              <a:buNone/>
            </a:pPr>
            <a:endParaRPr lang="en-US" sz="1200" b="1" i="0" u="none" strike="noStrike" dirty="0">
              <a:effectLst/>
              <a:cs typeface="Arial" panose="020B0604020202020204" pitchFamily="34" charset="0"/>
            </a:endParaRPr>
          </a:p>
          <a:p>
            <a:pPr fontAlgn="base"/>
            <a:r>
              <a:rPr lang="en-US" sz="1200" i="0" u="none" strike="noStrike" dirty="0">
                <a:effectLst/>
                <a:cs typeface="Arial" panose="020B0604020202020204" pitchFamily="34" charset="0"/>
              </a:rPr>
              <a:t>Weight loss</a:t>
            </a:r>
          </a:p>
          <a:p>
            <a:pPr fontAlgn="base"/>
            <a:r>
              <a:rPr lang="en-US" sz="1200" i="0" u="none" strike="noStrike" dirty="0">
                <a:effectLst/>
                <a:cs typeface="Arial" panose="020B0604020202020204" pitchFamily="34" charset="0"/>
              </a:rPr>
              <a:t>Pressure ulcers</a:t>
            </a:r>
          </a:p>
          <a:p>
            <a:pPr fontAlgn="base"/>
            <a:r>
              <a:rPr lang="en-US" sz="1200" i="0" u="none" strike="noStrike" dirty="0">
                <a:effectLst/>
                <a:cs typeface="Arial" panose="020B0604020202020204" pitchFamily="34" charset="0"/>
              </a:rPr>
              <a:t>Dehydration</a:t>
            </a:r>
          </a:p>
          <a:p>
            <a:pPr fontAlgn="base"/>
            <a:r>
              <a:rPr lang="en-US" sz="1200" i="0" u="none" strike="noStrike" dirty="0">
                <a:effectLst/>
                <a:cs typeface="Arial" panose="020B0604020202020204" pitchFamily="34" charset="0"/>
              </a:rPr>
              <a:t>Malnutrition</a:t>
            </a:r>
          </a:p>
          <a:p>
            <a:pPr fontAlgn="base"/>
            <a:r>
              <a:rPr lang="en-US" sz="1200" i="0" u="none" strike="noStrike" dirty="0">
                <a:effectLst/>
                <a:cs typeface="Arial" panose="020B0604020202020204" pitchFamily="34" charset="0"/>
              </a:rPr>
              <a:t>Complaints of pain or discomfort</a:t>
            </a:r>
          </a:p>
          <a:p>
            <a:pPr fontAlgn="base"/>
            <a:r>
              <a:rPr lang="en-US" sz="1200" i="0" u="none" strike="noStrike" dirty="0">
                <a:effectLst/>
                <a:cs typeface="Arial" panose="020B0604020202020204" pitchFamily="34" charset="0"/>
              </a:rPr>
              <a:t>Complaints of hunger or thirst</a:t>
            </a:r>
          </a:p>
          <a:p>
            <a:pPr fontAlgn="base"/>
            <a:r>
              <a:rPr lang="en-US" sz="1200" i="0" u="none" strike="noStrike" dirty="0">
                <a:effectLst/>
                <a:cs typeface="Arial" panose="020B0604020202020204" pitchFamily="34" charset="0"/>
              </a:rPr>
              <a:t>Reduced communication skills or independence</a:t>
            </a:r>
          </a:p>
          <a:p>
            <a:pPr fontAlgn="base"/>
            <a:r>
              <a:rPr lang="en-US" sz="1200" i="0" u="none" strike="noStrike" dirty="0">
                <a:effectLst/>
                <a:cs typeface="Arial" panose="020B0604020202020204" pitchFamily="34" charset="0"/>
              </a:rPr>
              <a:t>Reluctance by the abuser to report on health or progress</a:t>
            </a:r>
            <a:endParaRPr lang="en-GB" sz="1200" dirty="0">
              <a:cs typeface="Arial" panose="020B0604020202020204" pitchFamily="34" charset="0"/>
            </a:endParaRPr>
          </a:p>
        </p:txBody>
      </p:sp>
      <p:sp>
        <p:nvSpPr>
          <p:cNvPr id="2" name="Slide Number Placeholder 1">
            <a:extLst>
              <a:ext uri="{FF2B5EF4-FFF2-40B4-BE49-F238E27FC236}">
                <a16:creationId xmlns:a16="http://schemas.microsoft.com/office/drawing/2014/main" id="{C6B2FE58-7CCF-A249-ED10-D5DE4CAAB22F}"/>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17</a:t>
            </a:fld>
            <a:endParaRPr lang="en-US"/>
          </a:p>
        </p:txBody>
      </p:sp>
      <p:sp>
        <p:nvSpPr>
          <p:cNvPr id="4" name="TextBox 3">
            <a:extLst>
              <a:ext uri="{FF2B5EF4-FFF2-40B4-BE49-F238E27FC236}">
                <a16:creationId xmlns:a16="http://schemas.microsoft.com/office/drawing/2014/main" id="{BECF1008-72F6-9784-EF53-6A9C18CCAF4D}"/>
              </a:ext>
            </a:extLst>
          </p:cNvPr>
          <p:cNvSpPr txBox="1"/>
          <p:nvPr/>
        </p:nvSpPr>
        <p:spPr>
          <a:xfrm>
            <a:off x="532834" y="56955"/>
            <a:ext cx="6246069" cy="1325563"/>
          </a:xfrm>
          <a:prstGeom prst="rect">
            <a:avLst/>
          </a:prstGeom>
        </p:spPr>
        <p:txBody>
          <a:bodyPr vert="horz" lIns="0" tIns="0" rIns="0" bIns="0" rtlCol="0" anchor="ctr">
            <a:normAutofit/>
          </a:bodyPr>
          <a:lstStyle/>
          <a:p>
            <a:pPr marL="0" indent="0" fontAlgn="base">
              <a:buNone/>
            </a:pPr>
            <a:r>
              <a:rPr lang="en-US" sz="3200" b="1" i="0" u="none" strike="noStrike" dirty="0">
                <a:solidFill>
                  <a:srgbClr val="2C567A"/>
                </a:solidFill>
                <a:effectLst/>
                <a:latin typeface="+mj-lt"/>
                <a:cs typeface="Arial" panose="020B0604020202020204" pitchFamily="34" charset="0"/>
              </a:rPr>
              <a:t>NEGLECT OR ACTS OF OMISSION</a:t>
            </a:r>
          </a:p>
        </p:txBody>
      </p:sp>
      <p:grpSp>
        <p:nvGrpSpPr>
          <p:cNvPr id="5" name="Group 4">
            <a:extLst>
              <a:ext uri="{FF2B5EF4-FFF2-40B4-BE49-F238E27FC236}">
                <a16:creationId xmlns:a16="http://schemas.microsoft.com/office/drawing/2014/main" id="{EC0B87B9-84A9-B432-3A43-D0F2B81A5BBC}"/>
              </a:ext>
            </a:extLst>
          </p:cNvPr>
          <p:cNvGrpSpPr/>
          <p:nvPr/>
        </p:nvGrpSpPr>
        <p:grpSpPr>
          <a:xfrm>
            <a:off x="6577781" y="5169046"/>
            <a:ext cx="5614219" cy="1103170"/>
            <a:chOff x="7696708" y="1532527"/>
            <a:chExt cx="5023222" cy="1006476"/>
          </a:xfrm>
        </p:grpSpPr>
        <p:sp>
          <p:nvSpPr>
            <p:cNvPr id="8" name="Rectangle 7">
              <a:extLst>
                <a:ext uri="{FF2B5EF4-FFF2-40B4-BE49-F238E27FC236}">
                  <a16:creationId xmlns:a16="http://schemas.microsoft.com/office/drawing/2014/main" id="{026F83D1-89D4-7888-E5DC-7890D330F632}"/>
                </a:ext>
              </a:extLst>
            </p:cNvPr>
            <p:cNvSpPr/>
            <p:nvPr/>
          </p:nvSpPr>
          <p:spPr>
            <a:xfrm>
              <a:off x="8114407" y="1532528"/>
              <a:ext cx="460552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5DF33511-DE19-DEB9-4EB7-34193BB1E5C9}"/>
                </a:ext>
              </a:extLst>
            </p:cNvPr>
            <p:cNvSpPr>
              <a:spLocks noChangeAspect="1"/>
            </p:cNvSpPr>
            <p:nvPr/>
          </p:nvSpPr>
          <p:spPr>
            <a:xfrm>
              <a:off x="7696708" y="1532527"/>
              <a:ext cx="1001899" cy="1001899"/>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TextBox 10">
            <a:extLst>
              <a:ext uri="{FF2B5EF4-FFF2-40B4-BE49-F238E27FC236}">
                <a16:creationId xmlns:a16="http://schemas.microsoft.com/office/drawing/2014/main" id="{F80B81A2-7CEF-89A0-2DCC-5FD20E4438EF}"/>
              </a:ext>
            </a:extLst>
          </p:cNvPr>
          <p:cNvSpPr txBox="1"/>
          <p:nvPr/>
        </p:nvSpPr>
        <p:spPr>
          <a:xfrm>
            <a:off x="6903315" y="5100851"/>
            <a:ext cx="5164272" cy="1631216"/>
          </a:xfrm>
          <a:prstGeom prst="rect">
            <a:avLst/>
          </a:prstGeom>
          <a:noFill/>
        </p:spPr>
        <p:txBody>
          <a:bodyPr wrap="square">
            <a:spAutoFit/>
          </a:bodyPr>
          <a:lstStyle/>
          <a:p>
            <a:pPr marL="0" indent="0" fontAlgn="base">
              <a:buNone/>
            </a:pPr>
            <a:endParaRPr lang="en-US" sz="1200" b="1" i="0" u="none" strike="noStrike" dirty="0">
              <a:effectLst/>
              <a:latin typeface="Arial" panose="020B0604020202020204" pitchFamily="34" charset="0"/>
              <a:cs typeface="Arial" panose="020B0604020202020204" pitchFamily="34" charset="0"/>
            </a:endParaRPr>
          </a:p>
          <a:p>
            <a:pPr marL="0" indent="0" fontAlgn="base">
              <a:buNone/>
            </a:pPr>
            <a:r>
              <a:rPr lang="en-US" sz="1400" b="1" i="0" u="none" strike="noStrike" dirty="0">
                <a:effectLst/>
                <a:cs typeface="Arial" panose="020B0604020202020204" pitchFamily="34" charset="0"/>
              </a:rPr>
              <a:t>Example:</a:t>
            </a:r>
          </a:p>
          <a:p>
            <a:pPr marL="0" indent="0" fontAlgn="base">
              <a:buNone/>
            </a:pPr>
            <a:r>
              <a:rPr lang="en-US" sz="1400" i="0" u="none" strike="noStrike" dirty="0">
                <a:effectLst/>
                <a:cs typeface="Arial" panose="020B0604020202020204" pitchFamily="34" charset="0"/>
              </a:rPr>
              <a:t>Alison can't get herself a drink because of her disability. Her mum gives her a drink only three times a day so that she doesn't constantly ask to go to the toilet.</a:t>
            </a:r>
          </a:p>
          <a:p>
            <a:pPr marL="0" indent="0" fontAlgn="base">
              <a:buNone/>
            </a:pPr>
            <a:endParaRPr lang="en-US" sz="1400" b="1" i="0" u="none" strike="noStrike" dirty="0">
              <a:effectLst/>
              <a:latin typeface="Arial" panose="020B0604020202020204" pitchFamily="34" charset="0"/>
              <a:cs typeface="Arial" panose="020B0604020202020204" pitchFamily="34" charset="0"/>
            </a:endParaRPr>
          </a:p>
          <a:p>
            <a:pPr marL="0" fontAlgn="base"/>
            <a:endParaRPr lang="en-US" sz="1800" i="0" u="none" strike="noStrike" dirty="0">
              <a:effectLst/>
            </a:endParaRPr>
          </a:p>
        </p:txBody>
      </p:sp>
      <p:sp>
        <p:nvSpPr>
          <p:cNvPr id="10" name="Picture Placeholder 9">
            <a:extLst>
              <a:ext uri="{FF2B5EF4-FFF2-40B4-BE49-F238E27FC236}">
                <a16:creationId xmlns:a16="http://schemas.microsoft.com/office/drawing/2014/main" id="{39EA80FC-9AE5-40CA-A7ED-F158F8F2B2B9}"/>
              </a:ext>
            </a:extLst>
          </p:cNvPr>
          <p:cNvSpPr>
            <a:spLocks noGrp="1"/>
          </p:cNvSpPr>
          <p:nvPr>
            <p:ph type="pic" sz="quarter" idx="13"/>
          </p:nvPr>
        </p:nvSpPr>
        <p:spPr/>
      </p:sp>
      <p:pic>
        <p:nvPicPr>
          <p:cNvPr id="12" name="Picture Placeholder 5" descr="A person in a wheelchair&#10;&#10;Description automatically generated">
            <a:extLst>
              <a:ext uri="{FF2B5EF4-FFF2-40B4-BE49-F238E27FC236}">
                <a16:creationId xmlns:a16="http://schemas.microsoft.com/office/drawing/2014/main" id="{CF2179FF-AFE2-D475-E9E0-3F16A9F53438}"/>
              </a:ext>
            </a:extLst>
          </p:cNvPr>
          <p:cNvPicPr>
            <a:picLocks noChangeAspect="1"/>
          </p:cNvPicPr>
          <p:nvPr/>
        </p:nvPicPr>
        <p:blipFill>
          <a:blip r:embed="rId2"/>
          <a:srcRect l="14533" r="14533"/>
          <a:stretch>
            <a:fillRect/>
          </a:stretch>
        </p:blipFill>
        <p:spPr>
          <a:xfrm>
            <a:off x="6705600" y="-9354"/>
            <a:ext cx="5486400" cy="496083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pic>
    </p:spTree>
    <p:extLst>
      <p:ext uri="{BB962C8B-B14F-4D97-AF65-F5344CB8AC3E}">
        <p14:creationId xmlns:p14="http://schemas.microsoft.com/office/powerpoint/2010/main" val="2006614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0BAC5AA-78B9-5211-475E-569AD3867A0B}"/>
              </a:ext>
            </a:extLst>
          </p:cNvPr>
          <p:cNvSpPr>
            <a:spLocks noGrp="1"/>
          </p:cNvSpPr>
          <p:nvPr>
            <p:ph idx="1"/>
          </p:nvPr>
        </p:nvSpPr>
        <p:spPr>
          <a:xfrm>
            <a:off x="525807" y="1561378"/>
            <a:ext cx="6038462" cy="4351338"/>
          </a:xfrm>
        </p:spPr>
        <p:txBody>
          <a:bodyPr vert="horz" lIns="0" tIns="0" rIns="0" bIns="0" rtlCol="0">
            <a:noAutofit/>
          </a:bodyPr>
          <a:lstStyle/>
          <a:p>
            <a:pPr marL="0" indent="0" fontAlgn="base">
              <a:buNone/>
            </a:pPr>
            <a:r>
              <a:rPr lang="en-US" sz="1400" b="1" i="0" u="none" strike="noStrike" dirty="0">
                <a:effectLst/>
                <a:cs typeface="Arial" panose="020B0604020202020204" pitchFamily="34" charset="0"/>
              </a:rPr>
              <a:t>Modern slavery includes human trafficking, forced </a:t>
            </a:r>
            <a:r>
              <a:rPr lang="en-US" sz="1400" b="1" i="0" u="none" strike="noStrike" dirty="0" err="1">
                <a:effectLst/>
                <a:cs typeface="Arial" panose="020B0604020202020204" pitchFamily="34" charset="0"/>
              </a:rPr>
              <a:t>labour</a:t>
            </a:r>
            <a:r>
              <a:rPr lang="en-US" sz="1400" b="1" i="0" u="none" strike="noStrike" dirty="0">
                <a:effectLst/>
                <a:cs typeface="Arial" panose="020B0604020202020204" pitchFamily="34" charset="0"/>
              </a:rPr>
              <a:t> and domestic servitude. Traffickers and slave masters use whatever means they have at their disposal to coerce, deceive and force individuals into a life of abuse, servitude and inhumane treatment.</a:t>
            </a:r>
          </a:p>
          <a:p>
            <a:pPr marL="0" indent="0" fontAlgn="base">
              <a:buNone/>
            </a:pPr>
            <a:endParaRPr lang="en-US" sz="1400" b="1" i="0" u="none" strike="noStrike" dirty="0">
              <a:effectLst/>
              <a:cs typeface="Arial" panose="020B0604020202020204" pitchFamily="34" charset="0"/>
            </a:endParaRPr>
          </a:p>
          <a:p>
            <a:pPr marL="0" indent="0" fontAlgn="base">
              <a:buNone/>
            </a:pPr>
            <a:r>
              <a:rPr lang="en-US" sz="1400" b="1" i="0" u="none" strike="noStrike" dirty="0">
                <a:effectLst/>
                <a:cs typeface="Arial" panose="020B0604020202020204" pitchFamily="34" charset="0"/>
              </a:rPr>
              <a:t>Indicators of modern slavery might include:</a:t>
            </a:r>
          </a:p>
          <a:p>
            <a:pPr marL="0" indent="0" fontAlgn="base">
              <a:buNone/>
            </a:pPr>
            <a:endParaRPr lang="en-US" sz="1400" b="1" i="0" u="none" strike="noStrike" dirty="0">
              <a:effectLst/>
              <a:cs typeface="Arial" panose="020B0604020202020204" pitchFamily="34" charset="0"/>
            </a:endParaRPr>
          </a:p>
          <a:p>
            <a:pPr fontAlgn="base"/>
            <a:r>
              <a:rPr lang="en-US" sz="1400" i="0" u="none" strike="noStrike" dirty="0">
                <a:effectLst/>
                <a:cs typeface="Arial" panose="020B0604020202020204" pitchFamily="34" charset="0"/>
              </a:rPr>
              <a:t>Severe weight loss</a:t>
            </a:r>
          </a:p>
          <a:p>
            <a:pPr fontAlgn="base"/>
            <a:r>
              <a:rPr lang="en-US" sz="1400" i="0" u="none" strike="noStrike" dirty="0">
                <a:effectLst/>
                <a:cs typeface="Arial" panose="020B0604020202020204" pitchFamily="34" charset="0"/>
              </a:rPr>
              <a:t>Poor skin condition</a:t>
            </a:r>
          </a:p>
          <a:p>
            <a:pPr fontAlgn="base"/>
            <a:r>
              <a:rPr lang="en-US" sz="1400" i="0" u="none" strike="noStrike" dirty="0">
                <a:effectLst/>
                <a:cs typeface="Arial" panose="020B0604020202020204" pitchFamily="34" charset="0"/>
              </a:rPr>
              <a:t>Poor hygiene</a:t>
            </a:r>
          </a:p>
          <a:p>
            <a:pPr fontAlgn="base"/>
            <a:r>
              <a:rPr lang="en-US" sz="1400" i="0" u="none" strike="noStrike" dirty="0">
                <a:effectLst/>
                <a:cs typeface="Arial" panose="020B0604020202020204" pitchFamily="34" charset="0"/>
              </a:rPr>
              <a:t>Extreme anxiety and fear</a:t>
            </a:r>
          </a:p>
          <a:p>
            <a:pPr fontAlgn="base"/>
            <a:r>
              <a:rPr lang="en-US" sz="1400" i="0" u="none" strike="noStrike" dirty="0">
                <a:effectLst/>
                <a:cs typeface="Arial" panose="020B0604020202020204" pitchFamily="34" charset="0"/>
              </a:rPr>
              <a:t>Low self-esteem</a:t>
            </a:r>
          </a:p>
          <a:p>
            <a:pPr fontAlgn="base"/>
            <a:r>
              <a:rPr lang="en-US" sz="1400" i="0" u="none" strike="noStrike" dirty="0">
                <a:effectLst/>
                <a:cs typeface="Arial" panose="020B0604020202020204" pitchFamily="34" charset="0"/>
              </a:rPr>
              <a:t>Suicide and self-harm risk</a:t>
            </a:r>
            <a:endParaRPr lang="en-GB" sz="1400" dirty="0">
              <a:cs typeface="Arial" panose="020B0604020202020204" pitchFamily="34" charset="0"/>
            </a:endParaRPr>
          </a:p>
        </p:txBody>
      </p:sp>
      <p:sp>
        <p:nvSpPr>
          <p:cNvPr id="2" name="Slide Number Placeholder 1">
            <a:extLst>
              <a:ext uri="{FF2B5EF4-FFF2-40B4-BE49-F238E27FC236}">
                <a16:creationId xmlns:a16="http://schemas.microsoft.com/office/drawing/2014/main" id="{C6B2FE58-7CCF-A249-ED10-D5DE4CAAB22F}"/>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18</a:t>
            </a:fld>
            <a:endParaRPr lang="en-US"/>
          </a:p>
        </p:txBody>
      </p:sp>
      <p:sp>
        <p:nvSpPr>
          <p:cNvPr id="4" name="TextBox 3">
            <a:extLst>
              <a:ext uri="{FF2B5EF4-FFF2-40B4-BE49-F238E27FC236}">
                <a16:creationId xmlns:a16="http://schemas.microsoft.com/office/drawing/2014/main" id="{BECF1008-72F6-9784-EF53-6A9C18CCAF4D}"/>
              </a:ext>
            </a:extLst>
          </p:cNvPr>
          <p:cNvSpPr txBox="1"/>
          <p:nvPr/>
        </p:nvSpPr>
        <p:spPr>
          <a:xfrm>
            <a:off x="532834" y="131641"/>
            <a:ext cx="6246069" cy="1325563"/>
          </a:xfrm>
          <a:prstGeom prst="rect">
            <a:avLst/>
          </a:prstGeom>
        </p:spPr>
        <p:txBody>
          <a:bodyPr vert="horz" lIns="0" tIns="0" rIns="0" bIns="0" rtlCol="0" anchor="ctr">
            <a:normAutofit/>
          </a:bodyPr>
          <a:lstStyle/>
          <a:p>
            <a:pPr marL="0" indent="0" fontAlgn="base">
              <a:buNone/>
            </a:pPr>
            <a:r>
              <a:rPr lang="en-US" sz="3200" b="1" i="0" u="none" strike="noStrike" dirty="0">
                <a:solidFill>
                  <a:srgbClr val="2C567A"/>
                </a:solidFill>
                <a:effectLst/>
                <a:latin typeface="+mj-lt"/>
                <a:cs typeface="Arial" panose="020B0604020202020204" pitchFamily="34" charset="0"/>
              </a:rPr>
              <a:t>NEGLECT OR ACTS OF OMISSION</a:t>
            </a:r>
          </a:p>
        </p:txBody>
      </p:sp>
      <p:grpSp>
        <p:nvGrpSpPr>
          <p:cNvPr id="5" name="Group 4">
            <a:extLst>
              <a:ext uri="{FF2B5EF4-FFF2-40B4-BE49-F238E27FC236}">
                <a16:creationId xmlns:a16="http://schemas.microsoft.com/office/drawing/2014/main" id="{EC0B87B9-84A9-B432-3A43-D0F2B81A5BBC}"/>
              </a:ext>
            </a:extLst>
          </p:cNvPr>
          <p:cNvGrpSpPr/>
          <p:nvPr/>
        </p:nvGrpSpPr>
        <p:grpSpPr>
          <a:xfrm>
            <a:off x="6577781" y="5169046"/>
            <a:ext cx="5614219" cy="1103170"/>
            <a:chOff x="7696708" y="1532527"/>
            <a:chExt cx="5023222" cy="1006476"/>
          </a:xfrm>
        </p:grpSpPr>
        <p:sp>
          <p:nvSpPr>
            <p:cNvPr id="8" name="Rectangle 7">
              <a:extLst>
                <a:ext uri="{FF2B5EF4-FFF2-40B4-BE49-F238E27FC236}">
                  <a16:creationId xmlns:a16="http://schemas.microsoft.com/office/drawing/2014/main" id="{026F83D1-89D4-7888-E5DC-7890D330F632}"/>
                </a:ext>
              </a:extLst>
            </p:cNvPr>
            <p:cNvSpPr/>
            <p:nvPr/>
          </p:nvSpPr>
          <p:spPr>
            <a:xfrm>
              <a:off x="8114407" y="1532528"/>
              <a:ext cx="460552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5DF33511-DE19-DEB9-4EB7-34193BB1E5C9}"/>
                </a:ext>
              </a:extLst>
            </p:cNvPr>
            <p:cNvSpPr>
              <a:spLocks noChangeAspect="1"/>
            </p:cNvSpPr>
            <p:nvPr/>
          </p:nvSpPr>
          <p:spPr>
            <a:xfrm>
              <a:off x="7696708" y="1532527"/>
              <a:ext cx="1001899" cy="1001899"/>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TextBox 10">
            <a:extLst>
              <a:ext uri="{FF2B5EF4-FFF2-40B4-BE49-F238E27FC236}">
                <a16:creationId xmlns:a16="http://schemas.microsoft.com/office/drawing/2014/main" id="{F80B81A2-7CEF-89A0-2DCC-5FD20E4438EF}"/>
              </a:ext>
            </a:extLst>
          </p:cNvPr>
          <p:cNvSpPr txBox="1"/>
          <p:nvPr/>
        </p:nvSpPr>
        <p:spPr>
          <a:xfrm>
            <a:off x="6903315" y="5100851"/>
            <a:ext cx="5164272" cy="1631216"/>
          </a:xfrm>
          <a:prstGeom prst="rect">
            <a:avLst/>
          </a:prstGeom>
          <a:noFill/>
        </p:spPr>
        <p:txBody>
          <a:bodyPr wrap="square">
            <a:spAutoFit/>
          </a:bodyPr>
          <a:lstStyle/>
          <a:p>
            <a:pPr marL="0" indent="0" fontAlgn="base">
              <a:buNone/>
            </a:pPr>
            <a:endParaRPr lang="en-US" sz="1200" b="1" i="0" u="none" strike="noStrike" dirty="0">
              <a:effectLst/>
              <a:latin typeface="Arial" panose="020B0604020202020204" pitchFamily="34" charset="0"/>
              <a:cs typeface="Arial" panose="020B0604020202020204" pitchFamily="34" charset="0"/>
            </a:endParaRPr>
          </a:p>
          <a:p>
            <a:pPr marL="0" indent="0" fontAlgn="base">
              <a:buNone/>
            </a:pPr>
            <a:r>
              <a:rPr lang="en-US" sz="1400" b="1" i="0" u="none" strike="noStrike" dirty="0">
                <a:effectLst/>
                <a:cs typeface="Arial" panose="020B0604020202020204" pitchFamily="34" charset="0"/>
              </a:rPr>
              <a:t>Example:</a:t>
            </a:r>
          </a:p>
          <a:p>
            <a:pPr marL="0" indent="0" fontAlgn="base">
              <a:buNone/>
            </a:pPr>
            <a:r>
              <a:rPr lang="en-US" sz="1400" i="0" u="none" strike="noStrike" dirty="0">
                <a:effectLst/>
                <a:cs typeface="Arial" panose="020B0604020202020204" pitchFamily="34" charset="0"/>
              </a:rPr>
              <a:t>Leon is 39 years old and has a severe learning disability. He works on a farm, lives in a leaking caravan, is not allowed to contact his family and is paid £2.50 a week.</a:t>
            </a:r>
          </a:p>
          <a:p>
            <a:pPr marL="0" indent="0" fontAlgn="base">
              <a:buNone/>
            </a:pPr>
            <a:endParaRPr lang="en-US" sz="1400" b="1" i="0" u="none" strike="noStrike" dirty="0">
              <a:effectLst/>
              <a:latin typeface="Arial" panose="020B0604020202020204" pitchFamily="34" charset="0"/>
              <a:cs typeface="Arial" panose="020B0604020202020204" pitchFamily="34" charset="0"/>
            </a:endParaRPr>
          </a:p>
          <a:p>
            <a:pPr marL="0" fontAlgn="base"/>
            <a:endParaRPr lang="en-US" sz="1800" i="0" u="none" strike="noStrike" dirty="0">
              <a:effectLst/>
            </a:endParaRPr>
          </a:p>
        </p:txBody>
      </p:sp>
      <p:sp>
        <p:nvSpPr>
          <p:cNvPr id="10" name="Picture Placeholder 9">
            <a:extLst>
              <a:ext uri="{FF2B5EF4-FFF2-40B4-BE49-F238E27FC236}">
                <a16:creationId xmlns:a16="http://schemas.microsoft.com/office/drawing/2014/main" id="{39EA80FC-9AE5-40CA-A7ED-F158F8F2B2B9}"/>
              </a:ext>
            </a:extLst>
          </p:cNvPr>
          <p:cNvSpPr>
            <a:spLocks noGrp="1"/>
          </p:cNvSpPr>
          <p:nvPr>
            <p:ph type="pic" sz="quarter" idx="13"/>
          </p:nvPr>
        </p:nvSpPr>
        <p:spPr/>
      </p:sp>
      <p:pic>
        <p:nvPicPr>
          <p:cNvPr id="3" name="Picture Placeholder 5" descr="A person with his finger on his head&#10;&#10;Description automatically generated">
            <a:extLst>
              <a:ext uri="{FF2B5EF4-FFF2-40B4-BE49-F238E27FC236}">
                <a16:creationId xmlns:a16="http://schemas.microsoft.com/office/drawing/2014/main" id="{9385B852-8753-1CFE-1C9E-BCD9052A8FD2}"/>
              </a:ext>
            </a:extLst>
          </p:cNvPr>
          <p:cNvPicPr>
            <a:picLocks noChangeAspect="1"/>
          </p:cNvPicPr>
          <p:nvPr/>
        </p:nvPicPr>
        <p:blipFill>
          <a:blip r:embed="rId2"/>
          <a:srcRect l="11299" r="11299"/>
          <a:stretch>
            <a:fillRect/>
          </a:stretch>
        </p:blipFill>
        <p:spPr>
          <a:xfrm>
            <a:off x="6751879" y="0"/>
            <a:ext cx="5440121" cy="4985523"/>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pic>
    </p:spTree>
    <p:extLst>
      <p:ext uri="{BB962C8B-B14F-4D97-AF65-F5344CB8AC3E}">
        <p14:creationId xmlns:p14="http://schemas.microsoft.com/office/powerpoint/2010/main" val="1324852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0D355C-4199-4DA4-BD2D-191829D4460C}"/>
              </a:ext>
            </a:extLst>
          </p:cNvPr>
          <p:cNvSpPr>
            <a:spLocks noGrp="1"/>
          </p:cNvSpPr>
          <p:nvPr>
            <p:ph type="ctrTitle"/>
          </p:nvPr>
        </p:nvSpPr>
        <p:spPr>
          <a:xfrm>
            <a:off x="3368674" y="619760"/>
            <a:ext cx="8020685" cy="1365885"/>
          </a:xfrm>
        </p:spPr>
        <p:txBody>
          <a:bodyPr vert="horz" lIns="91440" tIns="45720" rIns="91440" bIns="45720" rtlCol="0" anchor="b">
            <a:normAutofit/>
          </a:bodyPr>
          <a:lstStyle/>
          <a:p>
            <a:r>
              <a:rPr lang="en-US" sz="4000" b="1" i="0" u="none" strike="noStrike" dirty="0">
                <a:effectLst/>
              </a:rPr>
              <a:t>REPORTING A SAFEGUARDING CONCERN</a:t>
            </a:r>
            <a:endParaRPr lang="en-US" sz="4000" kern="1200" dirty="0"/>
          </a:p>
        </p:txBody>
      </p:sp>
      <p:sp>
        <p:nvSpPr>
          <p:cNvPr id="3" name="TextBox 2">
            <a:extLst>
              <a:ext uri="{FF2B5EF4-FFF2-40B4-BE49-F238E27FC236}">
                <a16:creationId xmlns:a16="http://schemas.microsoft.com/office/drawing/2014/main" id="{4E5F0C38-C750-9936-2FA6-A290AA30220A}"/>
              </a:ext>
            </a:extLst>
          </p:cNvPr>
          <p:cNvSpPr txBox="1"/>
          <p:nvPr/>
        </p:nvSpPr>
        <p:spPr>
          <a:xfrm>
            <a:off x="2179320" y="2188948"/>
            <a:ext cx="6959600" cy="646331"/>
          </a:xfrm>
          <a:prstGeom prst="rect">
            <a:avLst/>
          </a:prstGeom>
          <a:noFill/>
        </p:spPr>
        <p:txBody>
          <a:bodyPr wrap="square">
            <a:spAutoFit/>
          </a:bodyPr>
          <a:lstStyle/>
          <a:p>
            <a:pPr marL="285750" indent="-285750">
              <a:buFont typeface="Arial" panose="020B0604020202020204" pitchFamily="34" charset="0"/>
              <a:buChar char="•"/>
            </a:pPr>
            <a:r>
              <a:rPr lang="en-US" sz="1800" i="0" u="none" strike="noStrike" dirty="0">
                <a:solidFill>
                  <a:schemeClr val="bg1"/>
                </a:solidFill>
                <a:effectLst/>
              </a:rPr>
              <a:t>As a volunteer you are required to report any concerns immediately to your volunteer coordinator</a:t>
            </a:r>
            <a:endParaRPr lang="en-GB" dirty="0">
              <a:solidFill>
                <a:schemeClr val="bg1"/>
              </a:solidFill>
            </a:endParaRPr>
          </a:p>
        </p:txBody>
      </p:sp>
      <p:sp>
        <p:nvSpPr>
          <p:cNvPr id="6" name="TextBox 5">
            <a:extLst>
              <a:ext uri="{FF2B5EF4-FFF2-40B4-BE49-F238E27FC236}">
                <a16:creationId xmlns:a16="http://schemas.microsoft.com/office/drawing/2014/main" id="{242EAB4C-7011-A11B-3F63-582D11CF2D86}"/>
              </a:ext>
            </a:extLst>
          </p:cNvPr>
          <p:cNvSpPr txBox="1"/>
          <p:nvPr/>
        </p:nvSpPr>
        <p:spPr>
          <a:xfrm>
            <a:off x="2179320" y="2886880"/>
            <a:ext cx="6959600" cy="842538"/>
          </a:xfrm>
          <a:prstGeom prst="rect">
            <a:avLst/>
          </a:prstGeom>
          <a:noFill/>
        </p:spPr>
        <p:txBody>
          <a:bodyPr wrap="square">
            <a:spAutoFit/>
          </a:bodyPr>
          <a:lstStyle/>
          <a:p>
            <a:pPr marL="285750" indent="-285750" fontAlgn="base">
              <a:lnSpc>
                <a:spcPct val="90000"/>
              </a:lnSpc>
              <a:spcAft>
                <a:spcPts val="600"/>
              </a:spcAft>
              <a:buFont typeface="Arial" panose="020B0604020202020204" pitchFamily="34" charset="0"/>
              <a:buChar char="•"/>
            </a:pPr>
            <a:r>
              <a:rPr lang="en-US" sz="1800" i="0" u="none" strike="noStrike" dirty="0">
                <a:solidFill>
                  <a:schemeClr val="bg1"/>
                </a:solidFill>
                <a:effectLst/>
              </a:rPr>
              <a:t>You are not expected to investigate further. These concerns are confidential and must only be shared with your volunteer coordinator in the first instance.</a:t>
            </a:r>
          </a:p>
        </p:txBody>
      </p:sp>
      <p:sp>
        <p:nvSpPr>
          <p:cNvPr id="8" name="TextBox 7">
            <a:extLst>
              <a:ext uri="{FF2B5EF4-FFF2-40B4-BE49-F238E27FC236}">
                <a16:creationId xmlns:a16="http://schemas.microsoft.com/office/drawing/2014/main" id="{C3CC9D3B-8CC7-DA5D-6B0A-476D00BEDAC7}"/>
              </a:ext>
            </a:extLst>
          </p:cNvPr>
          <p:cNvSpPr txBox="1"/>
          <p:nvPr/>
        </p:nvSpPr>
        <p:spPr>
          <a:xfrm>
            <a:off x="2179320" y="3863143"/>
            <a:ext cx="6959600" cy="1590435"/>
          </a:xfrm>
          <a:prstGeom prst="rect">
            <a:avLst/>
          </a:prstGeom>
          <a:noFill/>
        </p:spPr>
        <p:txBody>
          <a:bodyPr wrap="square">
            <a:spAutoFit/>
          </a:bodyPr>
          <a:lstStyle/>
          <a:p>
            <a:pPr marL="285750" indent="-285750" fontAlgn="base">
              <a:lnSpc>
                <a:spcPct val="90000"/>
              </a:lnSpc>
              <a:spcAft>
                <a:spcPts val="600"/>
              </a:spcAft>
              <a:buFont typeface="Arial" panose="020B0604020202020204" pitchFamily="34" charset="0"/>
              <a:buChar char="•"/>
            </a:pPr>
            <a:r>
              <a:rPr lang="en-US" sz="1800" i="0" u="none" strike="noStrike" dirty="0">
                <a:solidFill>
                  <a:schemeClr val="bg1"/>
                </a:solidFill>
                <a:effectLst/>
              </a:rPr>
              <a:t>If an adult confides in you and insists that you don't tell anyone, you must still report it. While it is important to respect someone's wishes, this cannot override their welfare and safety. You should tell them that you have to share this with other people who may be able to help keep them and other adults safe.</a:t>
            </a:r>
          </a:p>
        </p:txBody>
      </p:sp>
    </p:spTree>
    <p:extLst>
      <p:ext uri="{BB962C8B-B14F-4D97-AF65-F5344CB8AC3E}">
        <p14:creationId xmlns:p14="http://schemas.microsoft.com/office/powerpoint/2010/main" val="70347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5D3EFF4-1ECD-00D0-EA2B-83A353FBA6BB}"/>
              </a:ext>
            </a:extLst>
          </p:cNvPr>
          <p:cNvSpPr>
            <a:spLocks noGrp="1"/>
          </p:cNvSpPr>
          <p:nvPr>
            <p:ph type="title"/>
          </p:nvPr>
        </p:nvSpPr>
        <p:spPr>
          <a:xfrm>
            <a:off x="508398" y="500062"/>
            <a:ext cx="4937211" cy="1325563"/>
          </a:xfrm>
        </p:spPr>
        <p:txBody>
          <a:bodyPr anchor="ctr">
            <a:normAutofit/>
          </a:bodyPr>
          <a:lstStyle/>
          <a:p>
            <a:r>
              <a:rPr lang="en-GB" dirty="0"/>
              <a:t>Adult with Care and Support Needs</a:t>
            </a:r>
          </a:p>
        </p:txBody>
      </p:sp>
      <p:sp>
        <p:nvSpPr>
          <p:cNvPr id="6" name="Content Placeholder 2">
            <a:extLst>
              <a:ext uri="{FF2B5EF4-FFF2-40B4-BE49-F238E27FC236}">
                <a16:creationId xmlns:a16="http://schemas.microsoft.com/office/drawing/2014/main" id="{62E9B841-4A63-5296-687C-D6C2E76FDF39}"/>
              </a:ext>
            </a:extLst>
          </p:cNvPr>
          <p:cNvSpPr>
            <a:spLocks noGrp="1"/>
          </p:cNvSpPr>
          <p:nvPr>
            <p:ph idx="1"/>
          </p:nvPr>
        </p:nvSpPr>
        <p:spPr>
          <a:xfrm>
            <a:off x="519910" y="1825625"/>
            <a:ext cx="4914189" cy="4351338"/>
          </a:xfrm>
        </p:spPr>
        <p:txBody>
          <a:bodyPr>
            <a:normAutofit/>
          </a:bodyPr>
          <a:lstStyle/>
          <a:p>
            <a:pPr marL="0" indent="0" fontAlgn="base">
              <a:buNone/>
            </a:pPr>
            <a:r>
              <a:rPr lang="en-US" sz="1300" b="0" i="0" u="none" strike="noStrike" dirty="0">
                <a:effectLst/>
              </a:rPr>
              <a:t>Adult safeguarding duties under the Care Act 2014 [1] apply to an adult, aged 18 or over, who:</a:t>
            </a:r>
          </a:p>
          <a:p>
            <a:pPr marL="0" indent="0" fontAlgn="base">
              <a:buNone/>
            </a:pPr>
            <a:endParaRPr lang="en-US" sz="1300" b="0" i="0" u="none" strike="noStrike" dirty="0">
              <a:effectLst/>
            </a:endParaRPr>
          </a:p>
          <a:p>
            <a:pPr fontAlgn="base"/>
            <a:r>
              <a:rPr lang="en-US" sz="1300" b="0" i="0" u="none" strike="noStrike" dirty="0">
                <a:effectLst/>
                <a:highlight>
                  <a:srgbClr val="CBD5EB"/>
                </a:highlight>
              </a:rPr>
              <a:t>Has needs for care and support and</a:t>
            </a:r>
          </a:p>
          <a:p>
            <a:pPr fontAlgn="base"/>
            <a:r>
              <a:rPr lang="en-US" sz="1300" b="0" i="0" u="none" strike="noStrike" dirty="0">
                <a:effectLst/>
                <a:highlight>
                  <a:srgbClr val="CBD5EB"/>
                </a:highlight>
              </a:rPr>
              <a:t>Is experiencing, or at risk of, abuse or neglect and</a:t>
            </a:r>
          </a:p>
          <a:p>
            <a:pPr fontAlgn="base"/>
            <a:r>
              <a:rPr lang="en-US" sz="1300" b="0" i="0" u="none" strike="noStrike" dirty="0">
                <a:effectLst/>
                <a:highlight>
                  <a:srgbClr val="CBD5EB"/>
                </a:highlight>
              </a:rPr>
              <a:t>As a result of those care and support needs, is unable to protect themselves from either the risk of, or the experience of, abuse or neglect</a:t>
            </a:r>
          </a:p>
          <a:p>
            <a:pPr marL="0" indent="0" fontAlgn="base"/>
            <a:endParaRPr lang="en-US" sz="1300" b="0" i="0" u="none" strike="noStrike" dirty="0">
              <a:effectLst/>
            </a:endParaRPr>
          </a:p>
          <a:p>
            <a:pPr marL="0" indent="0" fontAlgn="base">
              <a:buNone/>
            </a:pPr>
            <a:r>
              <a:rPr lang="en-US" sz="1300" b="0" i="0" u="none" strike="noStrike" dirty="0">
                <a:effectLst/>
              </a:rPr>
              <a:t>We refer to these adults as 'adults with care and support needs'. You may also hear the terms 'adult at risk' or 'vulnerable adult'.</a:t>
            </a:r>
          </a:p>
          <a:p>
            <a:pPr marL="0" indent="0" fontAlgn="base"/>
            <a:endParaRPr lang="en-US" sz="1300" b="0" i="0" u="none" strike="noStrike" dirty="0">
              <a:effectLst/>
            </a:endParaRPr>
          </a:p>
          <a:p>
            <a:pPr marL="0" indent="0" fontAlgn="base">
              <a:buNone/>
            </a:pPr>
            <a:r>
              <a:rPr lang="en-US" sz="1300" b="0" i="0" u="none" strike="noStrike" dirty="0">
                <a:effectLst/>
              </a:rPr>
              <a:t>Care and support is the mixture of practical, financial and emotional support for adults who need extra help to manage their lives and be independent, including older people, people with a disability or long-term illness, people with mental health problems and carers. </a:t>
            </a:r>
            <a:endParaRPr lang="en-US" sz="1300" b="0" i="0" dirty="0">
              <a:effectLst/>
            </a:endParaRPr>
          </a:p>
          <a:p>
            <a:pPr marL="0" indent="0"/>
            <a:endParaRPr lang="en-GB" sz="1300" dirty="0"/>
          </a:p>
        </p:txBody>
      </p:sp>
      <p:sp>
        <p:nvSpPr>
          <p:cNvPr id="2" name="Slide Number Placeholder 1">
            <a:extLst>
              <a:ext uri="{FF2B5EF4-FFF2-40B4-BE49-F238E27FC236}">
                <a16:creationId xmlns:a16="http://schemas.microsoft.com/office/drawing/2014/main" id="{BBFDE001-B618-95C8-B535-8C6A60D90ACF}"/>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2</a:t>
            </a:fld>
            <a:endParaRPr lang="en-US" noProof="0"/>
          </a:p>
        </p:txBody>
      </p:sp>
      <p:pic>
        <p:nvPicPr>
          <p:cNvPr id="3" name="Picture 2">
            <a:extLst>
              <a:ext uri="{FF2B5EF4-FFF2-40B4-BE49-F238E27FC236}">
                <a16:creationId xmlns:a16="http://schemas.microsoft.com/office/drawing/2014/main" id="{36C7B716-F1AB-97BB-B80B-BC80230586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08" r="12344" b="3"/>
          <a:stretch/>
        </p:blipFill>
        <p:spPr bwMode="auto">
          <a:xfrm>
            <a:off x="6451550" y="988536"/>
            <a:ext cx="4884848" cy="4884848"/>
          </a:xfrm>
          <a:prstGeom prst="ellipse">
            <a:avLst/>
          </a:prstGeom>
          <a:solidFill>
            <a:srgbClr val="FFFFFF"/>
          </a:solidFill>
        </p:spPr>
      </p:pic>
    </p:spTree>
    <p:extLst>
      <p:ext uri="{BB962C8B-B14F-4D97-AF65-F5344CB8AC3E}">
        <p14:creationId xmlns:p14="http://schemas.microsoft.com/office/powerpoint/2010/main" val="1413826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4E19B6-8BD2-A247-3CBE-AE491A2C29ED}"/>
              </a:ext>
            </a:extLst>
          </p:cNvPr>
          <p:cNvSpPr>
            <a:spLocks noGrp="1"/>
          </p:cNvSpPr>
          <p:nvPr>
            <p:ph type="title"/>
          </p:nvPr>
        </p:nvSpPr>
        <p:spPr>
          <a:xfrm>
            <a:off x="515938" y="246621"/>
            <a:ext cx="11150600" cy="920336"/>
          </a:xfrm>
        </p:spPr>
        <p:txBody>
          <a:bodyPr vert="horz" lIns="0" tIns="0" rIns="0" bIns="0" rtlCol="0" anchor="b">
            <a:normAutofit/>
          </a:bodyPr>
          <a:lstStyle/>
          <a:p>
            <a:r>
              <a:rPr lang="en-US" b="1" kern="1200" cap="all" baseline="0" dirty="0">
                <a:latin typeface="+mj-lt"/>
                <a:ea typeface="+mj-ea"/>
                <a:cs typeface="+mj-cs"/>
              </a:rPr>
              <a:t>Reporting a Safeguarding Concern</a:t>
            </a:r>
          </a:p>
        </p:txBody>
      </p:sp>
      <p:sp>
        <p:nvSpPr>
          <p:cNvPr id="17" name="Content Placeholder 5">
            <a:extLst>
              <a:ext uri="{FF2B5EF4-FFF2-40B4-BE49-F238E27FC236}">
                <a16:creationId xmlns:a16="http://schemas.microsoft.com/office/drawing/2014/main" id="{A96A9395-07E1-FB03-AB44-60E095B7244C}"/>
              </a:ext>
            </a:extLst>
          </p:cNvPr>
          <p:cNvSpPr>
            <a:spLocks noGrp="1"/>
          </p:cNvSpPr>
          <p:nvPr>
            <p:ph idx="1"/>
          </p:nvPr>
        </p:nvSpPr>
        <p:spPr>
          <a:xfrm>
            <a:off x="219126" y="3207024"/>
            <a:ext cx="3445566" cy="2504663"/>
          </a:xfrm>
        </p:spPr>
        <p:txBody>
          <a:bodyPr vert="horz" lIns="0" tIns="0" rIns="0" bIns="0" rtlCol="0">
            <a:normAutofit/>
          </a:bodyPr>
          <a:lstStyle/>
          <a:p>
            <a:r>
              <a:rPr lang="en-US" sz="1400" kern="1200" dirty="0">
                <a:latin typeface="+mn-lt"/>
                <a:ea typeface="+mn-ea"/>
                <a:cs typeface="+mn-cs"/>
              </a:rPr>
              <a:t>Panic or allow emotions to become apparent</a:t>
            </a:r>
          </a:p>
          <a:p>
            <a:r>
              <a:rPr lang="en-US" sz="1400" kern="1200" dirty="0">
                <a:latin typeface="+mn-lt"/>
                <a:ea typeface="+mn-ea"/>
                <a:cs typeface="+mn-cs"/>
              </a:rPr>
              <a:t>Share this information with any others at this point until instructed to do so by your volunteer coordinator</a:t>
            </a:r>
          </a:p>
          <a:p>
            <a:r>
              <a:rPr lang="en-US" sz="1400" kern="1200" dirty="0">
                <a:latin typeface="+mn-lt"/>
                <a:ea typeface="+mn-ea"/>
                <a:cs typeface="+mn-cs"/>
              </a:rPr>
              <a:t>Make assumptions about what you’re being told</a:t>
            </a:r>
          </a:p>
          <a:p>
            <a:r>
              <a:rPr lang="en-US" sz="1400" kern="1200" dirty="0">
                <a:latin typeface="+mn-lt"/>
                <a:ea typeface="+mn-ea"/>
                <a:cs typeface="+mn-cs"/>
              </a:rPr>
              <a:t>Give out your personal phone number, email or address</a:t>
            </a:r>
          </a:p>
          <a:p>
            <a:r>
              <a:rPr lang="en-US" sz="1400" kern="1200" dirty="0">
                <a:latin typeface="+mn-lt"/>
                <a:ea typeface="+mn-ea"/>
                <a:cs typeface="+mn-cs"/>
              </a:rPr>
              <a:t>Ask leading questions</a:t>
            </a:r>
          </a:p>
          <a:p>
            <a:endParaRPr lang="en-US" sz="1400" kern="1200" dirty="0">
              <a:latin typeface="+mn-lt"/>
              <a:ea typeface="+mn-ea"/>
              <a:cs typeface="+mn-cs"/>
            </a:endParaRPr>
          </a:p>
        </p:txBody>
      </p:sp>
      <p:sp>
        <p:nvSpPr>
          <p:cNvPr id="12" name="Slide Number Placeholder 2">
            <a:extLst>
              <a:ext uri="{FF2B5EF4-FFF2-40B4-BE49-F238E27FC236}">
                <a16:creationId xmlns:a16="http://schemas.microsoft.com/office/drawing/2014/main" id="{4FE481A0-E7C4-D9A6-9368-50ADDC58B4B4}"/>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20</a:t>
            </a:fld>
            <a:endParaRPr lang="en-US"/>
          </a:p>
        </p:txBody>
      </p:sp>
      <p:pic>
        <p:nvPicPr>
          <p:cNvPr id="9" name="Picture Placeholder 8" descr="A close-up of hands holding each other&#10;&#10;Description automatically generated">
            <a:extLst>
              <a:ext uri="{FF2B5EF4-FFF2-40B4-BE49-F238E27FC236}">
                <a16:creationId xmlns:a16="http://schemas.microsoft.com/office/drawing/2014/main" id="{36341B94-6AA6-E873-892E-AB1256FF9438}"/>
              </a:ext>
            </a:extLst>
          </p:cNvPr>
          <p:cNvPicPr>
            <a:picLocks noGrp="1" noChangeAspect="1"/>
          </p:cNvPicPr>
          <p:nvPr>
            <p:ph type="pic" sz="quarter" idx="13"/>
          </p:nvPr>
        </p:nvPicPr>
        <p:blipFill>
          <a:blip r:embed="rId2"/>
          <a:srcRect l="11188" r="11188"/>
          <a:stretch/>
        </p:blipFill>
        <p:spPr>
          <a:xfrm>
            <a:off x="3884463" y="1630018"/>
            <a:ext cx="4423073" cy="5227982"/>
          </a:xfrm>
          <a:noFill/>
        </p:spPr>
      </p:pic>
      <p:sp>
        <p:nvSpPr>
          <p:cNvPr id="7" name="Content Placeholder 2">
            <a:extLst>
              <a:ext uri="{FF2B5EF4-FFF2-40B4-BE49-F238E27FC236}">
                <a16:creationId xmlns:a16="http://schemas.microsoft.com/office/drawing/2014/main" id="{CFAEDDEF-CC12-A899-D513-91F6E61C43FC}"/>
              </a:ext>
            </a:extLst>
          </p:cNvPr>
          <p:cNvSpPr txBox="1">
            <a:spLocks/>
          </p:cNvSpPr>
          <p:nvPr/>
        </p:nvSpPr>
        <p:spPr>
          <a:xfrm>
            <a:off x="8527490" y="3207024"/>
            <a:ext cx="3445200" cy="250466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kern="1200">
              <a:latin typeface="+mn-lt"/>
              <a:ea typeface="+mn-ea"/>
              <a:cs typeface="+mn-cs"/>
            </a:endParaRPr>
          </a:p>
          <a:p>
            <a:pPr marL="0" indent="0" algn="ctr">
              <a:buNone/>
            </a:pPr>
            <a:r>
              <a:rPr lang="en-US" sz="1200" kern="1200">
                <a:latin typeface="+mn-lt"/>
                <a:ea typeface="+mn-ea"/>
                <a:cs typeface="+mn-cs"/>
              </a:rPr>
              <a:t>Keep yourself safe and, if you do not feel safe, remove yourself from the situation</a:t>
            </a:r>
          </a:p>
          <a:p>
            <a:pPr marL="0" indent="0" algn="ctr">
              <a:buNone/>
            </a:pPr>
            <a:r>
              <a:rPr lang="en-US" sz="1200" kern="1200">
                <a:latin typeface="+mn-lt"/>
                <a:ea typeface="+mn-ea"/>
                <a:cs typeface="+mn-cs"/>
              </a:rPr>
              <a:t>Speak to your volunteer coordinator immediately if you have any concerns</a:t>
            </a:r>
          </a:p>
          <a:p>
            <a:pPr marL="0" indent="0" algn="ctr">
              <a:buNone/>
            </a:pPr>
            <a:r>
              <a:rPr lang="en-US" sz="1200" kern="1200">
                <a:latin typeface="+mn-lt"/>
                <a:ea typeface="+mn-ea"/>
                <a:cs typeface="+mn-cs"/>
              </a:rPr>
              <a:t>Keep it confidential, except with your volunteer coordinator</a:t>
            </a:r>
          </a:p>
          <a:p>
            <a:pPr marL="0" indent="0" algn="ctr">
              <a:buNone/>
            </a:pPr>
            <a:r>
              <a:rPr lang="en-US" sz="1200" kern="1200">
                <a:latin typeface="+mn-lt"/>
                <a:ea typeface="+mn-ea"/>
                <a:cs typeface="+mn-cs"/>
              </a:rPr>
              <a:t>Make notes on what you’ve seen</a:t>
            </a:r>
          </a:p>
          <a:p>
            <a:pPr marL="0" indent="0" algn="ctr">
              <a:buNone/>
            </a:pPr>
            <a:r>
              <a:rPr lang="en-US" sz="1200" kern="1200">
                <a:latin typeface="+mn-lt"/>
                <a:ea typeface="+mn-ea"/>
                <a:cs typeface="+mn-cs"/>
              </a:rPr>
              <a:t>Be aware of your own limits</a:t>
            </a:r>
          </a:p>
        </p:txBody>
      </p:sp>
      <p:sp>
        <p:nvSpPr>
          <p:cNvPr id="19" name="Content Placeholder 6">
            <a:extLst>
              <a:ext uri="{FF2B5EF4-FFF2-40B4-BE49-F238E27FC236}">
                <a16:creationId xmlns:a16="http://schemas.microsoft.com/office/drawing/2014/main" id="{CFDA4DC6-9139-6B91-775E-00B271E87613}"/>
              </a:ext>
            </a:extLst>
          </p:cNvPr>
          <p:cNvSpPr>
            <a:spLocks noGrp="1"/>
          </p:cNvSpPr>
          <p:nvPr>
            <p:ph idx="15"/>
          </p:nvPr>
        </p:nvSpPr>
        <p:spPr>
          <a:xfrm>
            <a:off x="219126" y="2711636"/>
            <a:ext cx="3445566" cy="495389"/>
          </a:xfrm>
        </p:spPr>
        <p:txBody>
          <a:bodyPr vert="horz" lIns="0" tIns="0" rIns="0" bIns="0" rtlCol="0" anchor="ctr">
            <a:normAutofit/>
          </a:bodyPr>
          <a:lstStyle/>
          <a:p>
            <a:r>
              <a:rPr lang="en-US" b="1" kern="1200" cap="all" baseline="0" dirty="0" err="1">
                <a:latin typeface="+mj-lt"/>
                <a:ea typeface="+mn-ea"/>
                <a:cs typeface="+mn-cs"/>
              </a:rPr>
              <a:t>DoN</a:t>
            </a:r>
            <a:r>
              <a:rPr lang="en-US" dirty="0" err="1"/>
              <a:t>’T</a:t>
            </a:r>
            <a:endParaRPr lang="en-US" b="1" kern="1200" cap="all" baseline="0" dirty="0">
              <a:latin typeface="+mj-lt"/>
              <a:ea typeface="+mn-ea"/>
              <a:cs typeface="+mn-cs"/>
            </a:endParaRPr>
          </a:p>
        </p:txBody>
      </p:sp>
      <p:sp>
        <p:nvSpPr>
          <p:cNvPr id="21" name="Content Placeholder 7">
            <a:extLst>
              <a:ext uri="{FF2B5EF4-FFF2-40B4-BE49-F238E27FC236}">
                <a16:creationId xmlns:a16="http://schemas.microsoft.com/office/drawing/2014/main" id="{C6D0D8CA-DD11-99EF-42BE-328944A36A03}"/>
              </a:ext>
            </a:extLst>
          </p:cNvPr>
          <p:cNvSpPr>
            <a:spLocks noGrp="1"/>
          </p:cNvSpPr>
          <p:nvPr>
            <p:ph idx="16"/>
          </p:nvPr>
        </p:nvSpPr>
        <p:spPr>
          <a:xfrm>
            <a:off x="8527124" y="2711636"/>
            <a:ext cx="3445566" cy="495389"/>
          </a:xfrm>
        </p:spPr>
        <p:txBody>
          <a:bodyPr vert="horz" lIns="0" tIns="0" rIns="0" bIns="0" rtlCol="0" anchor="ctr">
            <a:normAutofit/>
          </a:bodyPr>
          <a:lstStyle/>
          <a:p>
            <a:r>
              <a:rPr lang="en-US" b="1" kern="1200" cap="all" baseline="0" dirty="0">
                <a:latin typeface="+mj-lt"/>
                <a:ea typeface="+mn-ea"/>
                <a:cs typeface="+mn-cs"/>
              </a:rPr>
              <a:t>Do</a:t>
            </a:r>
          </a:p>
        </p:txBody>
      </p:sp>
      <p:sp>
        <p:nvSpPr>
          <p:cNvPr id="2" name="Slide Number Placeholder 1" hidden="1">
            <a:extLst>
              <a:ext uri="{FF2B5EF4-FFF2-40B4-BE49-F238E27FC236}">
                <a16:creationId xmlns:a16="http://schemas.microsoft.com/office/drawing/2014/main" id="{BD16A93B-EF01-C65B-F246-3E339B8BF0F8}"/>
              </a:ext>
            </a:extLst>
          </p:cNvPr>
          <p:cNvSpPr>
            <a:spLocks noGrp="1"/>
          </p:cNvSpPr>
          <p:nvPr>
            <p:ph type="sldNum" sz="quarter" idx="4294967295"/>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20</a:t>
            </a:fld>
            <a:endParaRPr lang="en-US" noProof="0"/>
          </a:p>
        </p:txBody>
      </p:sp>
    </p:spTree>
    <p:extLst>
      <p:ext uri="{BB962C8B-B14F-4D97-AF65-F5344CB8AC3E}">
        <p14:creationId xmlns:p14="http://schemas.microsoft.com/office/powerpoint/2010/main" val="873856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195741-7D48-8F9F-A137-A45E93FE8A19}"/>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21</a:t>
            </a:fld>
            <a:endParaRPr lang="en-US" noProof="0"/>
          </a:p>
        </p:txBody>
      </p:sp>
      <p:pic>
        <p:nvPicPr>
          <p:cNvPr id="6" name="Picture Placeholder 5" descr="An old person standing in the grass&#10;&#10;Description automatically generated">
            <a:extLst>
              <a:ext uri="{FF2B5EF4-FFF2-40B4-BE49-F238E27FC236}">
                <a16:creationId xmlns:a16="http://schemas.microsoft.com/office/drawing/2014/main" id="{0FB80DB8-C0C6-194E-0CE7-5A11BF15CCB5}"/>
              </a:ext>
            </a:extLst>
          </p:cNvPr>
          <p:cNvPicPr>
            <a:picLocks noGrp="1" noChangeAspect="1"/>
          </p:cNvPicPr>
          <p:nvPr>
            <p:ph type="pic" sz="quarter" idx="13"/>
          </p:nvPr>
        </p:nvPicPr>
        <p:blipFill rotWithShape="1">
          <a:blip r:embed="rId2"/>
          <a:srcRect r="1" b="33329"/>
          <a:stretch/>
        </p:blipFill>
        <p:spPr>
          <a:xfrm>
            <a:off x="5884863" y="0"/>
            <a:ext cx="6307137" cy="5780088"/>
          </a:xfrm>
          <a:noFill/>
        </p:spPr>
      </p:pic>
      <p:sp>
        <p:nvSpPr>
          <p:cNvPr id="7" name="Content Placeholder 6">
            <a:extLst>
              <a:ext uri="{FF2B5EF4-FFF2-40B4-BE49-F238E27FC236}">
                <a16:creationId xmlns:a16="http://schemas.microsoft.com/office/drawing/2014/main" id="{2720469F-EDAF-EAC8-FD2F-72ECD0A64EFD}"/>
              </a:ext>
            </a:extLst>
          </p:cNvPr>
          <p:cNvSpPr txBox="1">
            <a:spLocks noGrp="1"/>
          </p:cNvSpPr>
          <p:nvPr>
            <p:ph idx="1"/>
          </p:nvPr>
        </p:nvSpPr>
        <p:spPr>
          <a:xfrm>
            <a:off x="487649" y="525482"/>
            <a:ext cx="4913313" cy="5518434"/>
          </a:xfrm>
          <a:prstGeom prst="rect">
            <a:avLst/>
          </a:prstGeom>
          <a:noFill/>
        </p:spPr>
        <p:txBody>
          <a:bodyPr wrap="square" rtlCol="0">
            <a:spAutoFit/>
          </a:bodyPr>
          <a:lstStyle/>
          <a:p>
            <a:pPr marL="0" indent="0">
              <a:buNone/>
            </a:pPr>
            <a:r>
              <a:rPr lang="en-US" sz="1600" dirty="0"/>
              <a:t>As a volunteer, you visit Jakub every week and you have recently become concerned. You have noticed that Jakub is no longer his usual, </a:t>
            </a:r>
            <a:r>
              <a:rPr lang="en-US" sz="1600" dirty="0" err="1"/>
              <a:t>good-humoured</a:t>
            </a:r>
            <a:r>
              <a:rPr lang="en-US" sz="1600" dirty="0"/>
              <a:t> self, and doesn’t even seem interested in tending to his garden anymore. When you spoke to Jakub’s daughter last week, she said that this is natural for someone with dementia, and you should stop poking your nose into family business.</a:t>
            </a:r>
          </a:p>
          <a:p>
            <a:endParaRPr lang="en-US" sz="1600" dirty="0"/>
          </a:p>
          <a:p>
            <a:pPr marL="0" indent="0">
              <a:buNone/>
            </a:pPr>
            <a:r>
              <a:rPr lang="en-US" sz="1600" dirty="0"/>
              <a:t>On the last couple of visits, Jakub has been wearing clothes with old food stains on them, his hair is very greasy, and he smells strongly of urine. He also appears to have lost weight, and when you looked through the kitchen cupboards, they were nearly empty.</a:t>
            </a:r>
          </a:p>
          <a:p>
            <a:endParaRPr lang="en-US" sz="1600" dirty="0"/>
          </a:p>
          <a:p>
            <a:pPr marL="0" indent="0">
              <a:buNone/>
            </a:pPr>
            <a:r>
              <a:rPr lang="en-US" sz="1600" dirty="0"/>
              <a:t>You asked Jakub if his daughter was helping him and Jakub said yes, she was helping him and obtaining his pension for him. He said he didn’t always receive all this pension.</a:t>
            </a:r>
          </a:p>
          <a:p>
            <a:pPr marL="0" indent="0">
              <a:buNone/>
            </a:pPr>
            <a:r>
              <a:rPr lang="en-US" sz="1600" dirty="0"/>
              <a:t>Jakub could be experiencing abuse.</a:t>
            </a:r>
          </a:p>
        </p:txBody>
      </p:sp>
    </p:spTree>
    <p:extLst>
      <p:ext uri="{BB962C8B-B14F-4D97-AF65-F5344CB8AC3E}">
        <p14:creationId xmlns:p14="http://schemas.microsoft.com/office/powerpoint/2010/main" val="3379671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178A24-0D9E-1532-C508-F579B708F8FD}"/>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22</a:t>
            </a:fld>
            <a:endParaRPr lang="en-US"/>
          </a:p>
        </p:txBody>
      </p:sp>
      <p:sp>
        <p:nvSpPr>
          <p:cNvPr id="7" name="TextBox 6">
            <a:extLst>
              <a:ext uri="{FF2B5EF4-FFF2-40B4-BE49-F238E27FC236}">
                <a16:creationId xmlns:a16="http://schemas.microsoft.com/office/drawing/2014/main" id="{CDDDCB43-F8FF-B3F7-F42B-25DF98A203F5}"/>
              </a:ext>
            </a:extLst>
          </p:cNvPr>
          <p:cNvSpPr txBox="1"/>
          <p:nvPr/>
        </p:nvSpPr>
        <p:spPr>
          <a:xfrm>
            <a:off x="6182096" y="1665520"/>
            <a:ext cx="5181600" cy="4351338"/>
          </a:xfrm>
          <a:prstGeom prst="rect">
            <a:avLst/>
          </a:prstGeom>
        </p:spPr>
        <p:txBody>
          <a:bodyPr vert="horz" lIns="91440" tIns="45720" rIns="91440" bIns="45720" rtlCol="0">
            <a:normAutofit/>
          </a:bodyPr>
          <a:lstStyle/>
          <a:p>
            <a:pPr lvl="0" indent="-228600">
              <a:lnSpc>
                <a:spcPct val="90000"/>
              </a:lnSpc>
              <a:spcAft>
                <a:spcPts val="600"/>
              </a:spcAft>
              <a:buFont typeface="Arial" panose="020B0604020202020204" pitchFamily="34" charset="0"/>
              <a:buChar char="•"/>
            </a:pPr>
            <a:r>
              <a:rPr lang="en-US" sz="2400" dirty="0"/>
              <a:t>Physical abuse</a:t>
            </a:r>
          </a:p>
          <a:p>
            <a:pPr lvl="0" indent="-228600">
              <a:lnSpc>
                <a:spcPct val="90000"/>
              </a:lnSpc>
              <a:spcAft>
                <a:spcPts val="600"/>
              </a:spcAft>
              <a:buFont typeface="Arial" panose="020B0604020202020204" pitchFamily="34" charset="0"/>
              <a:buChar char="•"/>
            </a:pPr>
            <a:r>
              <a:rPr lang="en-US" sz="2400" dirty="0"/>
              <a:t>Domestic abuse</a:t>
            </a:r>
          </a:p>
          <a:p>
            <a:pPr lvl="0" indent="-228600">
              <a:lnSpc>
                <a:spcPct val="90000"/>
              </a:lnSpc>
              <a:spcAft>
                <a:spcPts val="600"/>
              </a:spcAft>
              <a:buFont typeface="Arial" panose="020B0604020202020204" pitchFamily="34" charset="0"/>
              <a:buChar char="•"/>
            </a:pPr>
            <a:r>
              <a:rPr lang="en-US" sz="2400" dirty="0"/>
              <a:t>Psychological abuse</a:t>
            </a:r>
          </a:p>
          <a:p>
            <a:pPr lvl="0" indent="-228600">
              <a:lnSpc>
                <a:spcPct val="90000"/>
              </a:lnSpc>
              <a:spcAft>
                <a:spcPts val="600"/>
              </a:spcAft>
              <a:buFont typeface="Arial" panose="020B0604020202020204" pitchFamily="34" charset="0"/>
              <a:buChar char="•"/>
            </a:pPr>
            <a:r>
              <a:rPr lang="en-US" sz="2400" dirty="0"/>
              <a:t>Financial or material abuse</a:t>
            </a:r>
          </a:p>
          <a:p>
            <a:pPr lvl="0" indent="-228600">
              <a:lnSpc>
                <a:spcPct val="90000"/>
              </a:lnSpc>
              <a:spcAft>
                <a:spcPts val="600"/>
              </a:spcAft>
              <a:buFont typeface="Arial" panose="020B0604020202020204" pitchFamily="34" charset="0"/>
              <a:buChar char="•"/>
            </a:pPr>
            <a:r>
              <a:rPr lang="en-US" sz="2400" dirty="0"/>
              <a:t>Neglects and acts of omission</a:t>
            </a:r>
          </a:p>
          <a:p>
            <a:pPr lvl="0" indent="-228600">
              <a:lnSpc>
                <a:spcPct val="90000"/>
              </a:lnSpc>
              <a:spcAft>
                <a:spcPts val="600"/>
              </a:spcAft>
              <a:buFont typeface="Arial" panose="020B0604020202020204" pitchFamily="34" charset="0"/>
              <a:buChar char="•"/>
            </a:pPr>
            <a:r>
              <a:rPr lang="en-US" sz="2400" dirty="0"/>
              <a:t>Modern Slavery</a:t>
            </a:r>
          </a:p>
          <a:p>
            <a:pPr lvl="0" indent="-228600">
              <a:lnSpc>
                <a:spcPct val="90000"/>
              </a:lnSpc>
              <a:spcAft>
                <a:spcPts val="600"/>
              </a:spcAft>
              <a:buFont typeface="Arial" panose="020B0604020202020204" pitchFamily="34" charset="0"/>
              <a:buChar char="•"/>
            </a:pPr>
            <a:r>
              <a:rPr lang="en-US" sz="2400" dirty="0" err="1"/>
              <a:t>Organisational</a:t>
            </a:r>
            <a:r>
              <a:rPr lang="en-US" sz="2400" dirty="0"/>
              <a:t> Abuse</a:t>
            </a:r>
          </a:p>
          <a:p>
            <a:pPr lvl="0" indent="-228600">
              <a:lnSpc>
                <a:spcPct val="90000"/>
              </a:lnSpc>
              <a:spcAft>
                <a:spcPts val="600"/>
              </a:spcAft>
              <a:buFont typeface="Arial" panose="020B0604020202020204" pitchFamily="34" charset="0"/>
              <a:buChar char="•"/>
            </a:pPr>
            <a:r>
              <a:rPr lang="en-US" sz="2400" dirty="0"/>
              <a:t>Sexual abuse</a:t>
            </a:r>
          </a:p>
        </p:txBody>
      </p:sp>
      <p:graphicFrame>
        <p:nvGraphicFramePr>
          <p:cNvPr id="9" name="TextBox 3">
            <a:extLst>
              <a:ext uri="{FF2B5EF4-FFF2-40B4-BE49-F238E27FC236}">
                <a16:creationId xmlns:a16="http://schemas.microsoft.com/office/drawing/2014/main" id="{B2A0F3C1-B02B-DCB7-D7B6-68C8722B6272}"/>
              </a:ext>
            </a:extLst>
          </p:cNvPr>
          <p:cNvGraphicFramePr/>
          <p:nvPr>
            <p:extLst>
              <p:ext uri="{D42A27DB-BD31-4B8C-83A1-F6EECF244321}">
                <p14:modId xmlns:p14="http://schemas.microsoft.com/office/powerpoint/2010/main" val="2936041678"/>
              </p:ext>
            </p:extLst>
          </p:nvPr>
        </p:nvGraphicFramePr>
        <p:xfrm>
          <a:off x="939685" y="1665520"/>
          <a:ext cx="4290238" cy="352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1447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73B488-B35A-0962-D367-06ECC2A81EAE}"/>
              </a:ext>
            </a:extLst>
          </p:cNvPr>
          <p:cNvSpPr txBox="1"/>
          <p:nvPr/>
        </p:nvSpPr>
        <p:spPr>
          <a:xfrm>
            <a:off x="515937" y="1907660"/>
            <a:ext cx="11160125" cy="2462213"/>
          </a:xfrm>
          <a:prstGeom prst="rect">
            <a:avLst/>
          </a:prstGeom>
          <a:noFill/>
        </p:spPr>
        <p:txBody>
          <a:bodyPr wrap="square">
            <a:spAutoFit/>
          </a:bodyPr>
          <a:lstStyle/>
          <a:p>
            <a:pPr marL="285750" lvl="0" indent="-285750">
              <a:buFont typeface="Arial" panose="020B0604020202020204" pitchFamily="34" charset="0"/>
              <a:buChar char="•"/>
            </a:pPr>
            <a:r>
              <a:rPr lang="en-US" sz="1400" dirty="0"/>
              <a:t>Prevent harm and reduce risk of abuse or neglect to adults with care and support needs</a:t>
            </a:r>
          </a:p>
          <a:p>
            <a:pPr lvl="0"/>
            <a:endParaRPr lang="en-GB" sz="1400" dirty="0"/>
          </a:p>
          <a:p>
            <a:pPr marL="285750" lvl="0" indent="-285750">
              <a:buFont typeface="Arial" panose="020B0604020202020204" pitchFamily="34" charset="0"/>
              <a:buChar char="•"/>
            </a:pPr>
            <a:r>
              <a:rPr lang="en-US" sz="1400" dirty="0"/>
              <a:t>Stop abuse and neglect wherever possible, and</a:t>
            </a:r>
            <a:r>
              <a:rPr lang="en-GB" sz="1400" dirty="0"/>
              <a:t> </a:t>
            </a:r>
            <a:r>
              <a:rPr lang="en-US" sz="1400" dirty="0"/>
              <a:t>address what has caused the abuse or neglect</a:t>
            </a:r>
          </a:p>
          <a:p>
            <a:pPr lvl="0"/>
            <a:endParaRPr lang="en-US" sz="1400" dirty="0"/>
          </a:p>
          <a:p>
            <a:pPr marL="285750" indent="-285750">
              <a:buFont typeface="Arial" panose="020B0604020202020204" pitchFamily="34" charset="0"/>
              <a:buChar char="•"/>
            </a:pPr>
            <a:r>
              <a:rPr lang="en-US" sz="1400" b="1" dirty="0"/>
              <a:t>The safeguarding principles are: </a:t>
            </a:r>
          </a:p>
          <a:p>
            <a:endParaRPr lang="en-US" sz="1400" dirty="0"/>
          </a:p>
          <a:p>
            <a:pPr marL="742950" lvl="1" indent="-285750">
              <a:buFont typeface="Arial" panose="020B0604020202020204" pitchFamily="34" charset="0"/>
              <a:buChar char="•"/>
            </a:pPr>
            <a:r>
              <a:rPr lang="en-US" sz="1400" dirty="0"/>
              <a:t>empowerment, prevention, proportionality, protection, partnership and accountability</a:t>
            </a:r>
          </a:p>
          <a:p>
            <a:endParaRPr lang="en-US" sz="1400" dirty="0"/>
          </a:p>
          <a:p>
            <a:pPr marL="285750" indent="-285750">
              <a:buFont typeface="Arial" panose="020B0604020202020204" pitchFamily="34" charset="0"/>
              <a:buChar char="•"/>
            </a:pPr>
            <a:r>
              <a:rPr lang="en-US" sz="1400" dirty="0"/>
              <a:t>It is a volunteer's responsibility to report any safeguarding concerns immediately</a:t>
            </a:r>
          </a:p>
          <a:p>
            <a:endParaRPr lang="en-US" sz="1400" dirty="0"/>
          </a:p>
          <a:p>
            <a:pPr lvl="0"/>
            <a:endParaRPr lang="en-GB" sz="1400" dirty="0"/>
          </a:p>
        </p:txBody>
      </p:sp>
      <p:sp>
        <p:nvSpPr>
          <p:cNvPr id="2" name="Slide Number Placeholder 1">
            <a:extLst>
              <a:ext uri="{FF2B5EF4-FFF2-40B4-BE49-F238E27FC236}">
                <a16:creationId xmlns:a16="http://schemas.microsoft.com/office/drawing/2014/main" id="{495C6288-0FC0-FCA7-FC98-43FC9F112447}"/>
              </a:ext>
            </a:extLst>
          </p:cNvPr>
          <p:cNvSpPr>
            <a:spLocks noGrp="1"/>
          </p:cNvSpPr>
          <p:nvPr>
            <p:ph type="sldNum" sz="quarter" idx="12"/>
          </p:nvPr>
        </p:nvSpPr>
        <p:spPr/>
        <p:txBody>
          <a:bodyPr/>
          <a:lstStyle/>
          <a:p>
            <a:fld id="{9EC71654-96A5-4280-94F3-931C61A9F92C}" type="slidenum">
              <a:rPr lang="en-US" noProof="0" smtClean="0"/>
              <a:pPr/>
              <a:t>23</a:t>
            </a:fld>
            <a:endParaRPr lang="en-US" noProof="0" dirty="0"/>
          </a:p>
        </p:txBody>
      </p:sp>
      <p:sp>
        <p:nvSpPr>
          <p:cNvPr id="3" name="Title 1">
            <a:extLst>
              <a:ext uri="{FF2B5EF4-FFF2-40B4-BE49-F238E27FC236}">
                <a16:creationId xmlns:a16="http://schemas.microsoft.com/office/drawing/2014/main" id="{8736EB60-9DFC-33A0-31E1-C5534F3EED73}"/>
              </a:ext>
            </a:extLst>
          </p:cNvPr>
          <p:cNvSpPr txBox="1">
            <a:spLocks/>
          </p:cNvSpPr>
          <p:nvPr/>
        </p:nvSpPr>
        <p:spPr>
          <a:xfrm>
            <a:off x="525054" y="1055873"/>
            <a:ext cx="11141891" cy="39251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en-US" dirty="0">
                <a:solidFill>
                  <a:schemeClr val="accent1"/>
                </a:solidFill>
              </a:rPr>
              <a:t>Key points</a:t>
            </a:r>
          </a:p>
        </p:txBody>
      </p:sp>
    </p:spTree>
    <p:extLst>
      <p:ext uri="{BB962C8B-B14F-4D97-AF65-F5344CB8AC3E}">
        <p14:creationId xmlns:p14="http://schemas.microsoft.com/office/powerpoint/2010/main" val="1876014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0D355C-4199-4DA4-BD2D-191829D4460C}"/>
              </a:ext>
            </a:extLst>
          </p:cNvPr>
          <p:cNvSpPr>
            <a:spLocks noGrp="1"/>
          </p:cNvSpPr>
          <p:nvPr>
            <p:ph type="ctrTitle"/>
          </p:nvPr>
        </p:nvSpPr>
        <p:spPr>
          <a:xfrm>
            <a:off x="2085657" y="2381654"/>
            <a:ext cx="8020685" cy="1365885"/>
          </a:xfrm>
        </p:spPr>
        <p:txBody>
          <a:bodyPr vert="horz" lIns="91440" tIns="45720" rIns="91440" bIns="45720" rtlCol="0" anchor="b">
            <a:normAutofit/>
          </a:bodyPr>
          <a:lstStyle/>
          <a:p>
            <a:r>
              <a:rPr lang="en-US" sz="6600" b="1" i="0" u="none" strike="noStrike" dirty="0">
                <a:effectLst/>
              </a:rPr>
              <a:t>Knowledge quiz!</a:t>
            </a:r>
            <a:endParaRPr lang="en-US" sz="6600" kern="1200" dirty="0"/>
          </a:p>
        </p:txBody>
      </p:sp>
    </p:spTree>
    <p:extLst>
      <p:ext uri="{BB962C8B-B14F-4D97-AF65-F5344CB8AC3E}">
        <p14:creationId xmlns:p14="http://schemas.microsoft.com/office/powerpoint/2010/main" val="3677440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D612B9-68B9-4C9F-98FE-CEE07DB1F00D}"/>
              </a:ext>
            </a:extLst>
          </p:cNvPr>
          <p:cNvSpPr>
            <a:spLocks noGrp="1"/>
          </p:cNvSpPr>
          <p:nvPr>
            <p:ph type="title"/>
          </p:nvPr>
        </p:nvSpPr>
        <p:spPr>
          <a:xfrm>
            <a:off x="6469777" y="3158641"/>
            <a:ext cx="5722223" cy="921807"/>
          </a:xfrm>
        </p:spPr>
        <p:txBody>
          <a:bodyPr/>
          <a:lstStyle/>
          <a:p>
            <a:r>
              <a:rPr lang="en-US" dirty="0"/>
              <a:t>Thank you!</a:t>
            </a:r>
          </a:p>
        </p:txBody>
      </p:sp>
      <p:pic>
        <p:nvPicPr>
          <p:cNvPr id="12" name="Picture Placeholder 11" descr="A large building with a clock tower and fountain in front&#10;&#10;Description automatically generated with low confidence">
            <a:extLst>
              <a:ext uri="{FF2B5EF4-FFF2-40B4-BE49-F238E27FC236}">
                <a16:creationId xmlns:a16="http://schemas.microsoft.com/office/drawing/2014/main" id="{26221CB6-6427-D66C-D850-9DEB4D883DDA}"/>
              </a:ext>
            </a:extLst>
          </p:cNvPr>
          <p:cNvPicPr>
            <a:picLocks noGrp="1" noChangeAspect="1"/>
          </p:cNvPicPr>
          <p:nvPr>
            <p:ph type="pic" sz="quarter" idx="10"/>
          </p:nvPr>
        </p:nvPicPr>
        <p:blipFill>
          <a:blip r:embed="rId3"/>
          <a:srcRect l="16650" r="16650"/>
          <a:stretch>
            <a:fillRect/>
          </a:stretch>
        </p:blipFill>
        <p:spPr>
          <a:xfrm>
            <a:off x="909116" y="776169"/>
            <a:ext cx="5305661" cy="5305661"/>
          </a:xfrm>
        </p:spPr>
      </p:pic>
    </p:spTree>
    <p:extLst>
      <p:ext uri="{BB962C8B-B14F-4D97-AF65-F5344CB8AC3E}">
        <p14:creationId xmlns:p14="http://schemas.microsoft.com/office/powerpoint/2010/main" val="1124779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E967F1-D25A-0761-7080-E54D0E7CEDB5}"/>
              </a:ext>
            </a:extLst>
          </p:cNvPr>
          <p:cNvSpPr>
            <a:spLocks noGrp="1"/>
          </p:cNvSpPr>
          <p:nvPr>
            <p:ph type="sldNum" sz="quarter" idx="12"/>
          </p:nvPr>
        </p:nvSpPr>
        <p:spPr/>
        <p:txBody>
          <a:bodyPr/>
          <a:lstStyle/>
          <a:p>
            <a:fld id="{9EC71654-96A5-4280-94F3-931C61A9F92C}" type="slidenum">
              <a:rPr lang="en-US" noProof="0" smtClean="0"/>
              <a:pPr/>
              <a:t>26</a:t>
            </a:fld>
            <a:endParaRPr lang="en-US" noProof="0" dirty="0"/>
          </a:p>
        </p:txBody>
      </p:sp>
      <p:pic>
        <p:nvPicPr>
          <p:cNvPr id="3" name="Picture 6" descr="National Volunteer Certificate logo">
            <a:extLst>
              <a:ext uri="{FF2B5EF4-FFF2-40B4-BE49-F238E27FC236}">
                <a16:creationId xmlns:a16="http://schemas.microsoft.com/office/drawing/2014/main" id="{D6913872-F8B6-8E17-51D8-F5AC31B06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790" y="3429000"/>
            <a:ext cx="2176420" cy="13849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464993-54FB-F0ED-57A0-91902A23954F}"/>
              </a:ext>
            </a:extLst>
          </p:cNvPr>
          <p:cNvSpPr txBox="1"/>
          <p:nvPr/>
        </p:nvSpPr>
        <p:spPr>
          <a:xfrm>
            <a:off x="2294603" y="1630199"/>
            <a:ext cx="7602794" cy="1384995"/>
          </a:xfrm>
          <a:prstGeom prst="rect">
            <a:avLst/>
          </a:prstGeom>
          <a:noFill/>
        </p:spPr>
        <p:txBody>
          <a:bodyPr wrap="square">
            <a:spAutoFit/>
          </a:bodyPr>
          <a:lstStyle/>
          <a:p>
            <a:pPr marL="0" indent="0" algn="ctr">
              <a:buNone/>
            </a:pPr>
            <a:r>
              <a:rPr lang="en-GB" sz="1400" dirty="0"/>
              <a:t>The content of this training was developed by NHS England, E-Learning for Healthcare and has been adapted by </a:t>
            </a:r>
            <a:r>
              <a:rPr lang="en-GB" sz="1400" b="1" dirty="0"/>
              <a:t>Bradford Teaching Hospitals NHS Foundation Trust</a:t>
            </a:r>
            <a:r>
              <a:rPr lang="en-GB" sz="1400" dirty="0"/>
              <a:t>, to help support the completion of the National Volunteer Certificate in an accessible format, ensuring that all volunteers have the same basic learning when they start in their role. </a:t>
            </a:r>
          </a:p>
          <a:p>
            <a:pPr marL="0" indent="0">
              <a:buNone/>
            </a:pPr>
            <a:endParaRPr lang="en-GB" sz="1400" dirty="0"/>
          </a:p>
        </p:txBody>
      </p:sp>
      <p:pic>
        <p:nvPicPr>
          <p:cNvPr id="3074" name="Picture 2">
            <a:extLst>
              <a:ext uri="{FF2B5EF4-FFF2-40B4-BE49-F238E27FC236}">
                <a16:creationId xmlns:a16="http://schemas.microsoft.com/office/drawing/2014/main" id="{AF74B1C0-5CC2-07FF-E64A-99AC48E47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5972" y="3636600"/>
            <a:ext cx="1334028" cy="10399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me - elearning for healthcare">
            <a:extLst>
              <a:ext uri="{FF2B5EF4-FFF2-40B4-BE49-F238E27FC236}">
                <a16:creationId xmlns:a16="http://schemas.microsoft.com/office/drawing/2014/main" id="{953954D7-4B4A-F49E-576E-423EEE886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8165" y="3636600"/>
            <a:ext cx="2194237" cy="103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23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F20900-DDD5-9D46-0AC8-9203699190CF}"/>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3</a:t>
            </a:fld>
            <a:endParaRPr lang="en-US" noProof="0"/>
          </a:p>
        </p:txBody>
      </p:sp>
      <p:sp>
        <p:nvSpPr>
          <p:cNvPr id="5" name="Title 6">
            <a:extLst>
              <a:ext uri="{FF2B5EF4-FFF2-40B4-BE49-F238E27FC236}">
                <a16:creationId xmlns:a16="http://schemas.microsoft.com/office/drawing/2014/main" id="{7820EA6E-4A75-1F6E-7AE4-C1CECDFF21F5}"/>
              </a:ext>
            </a:extLst>
          </p:cNvPr>
          <p:cNvSpPr>
            <a:spLocks noGrp="1"/>
          </p:cNvSpPr>
          <p:nvPr>
            <p:ph type="title"/>
          </p:nvPr>
        </p:nvSpPr>
        <p:spPr>
          <a:xfrm>
            <a:off x="515938" y="246063"/>
            <a:ext cx="11150600" cy="920750"/>
          </a:xfrm>
        </p:spPr>
        <p:txBody>
          <a:bodyPr>
            <a:normAutofit fontScale="90000"/>
          </a:bodyPr>
          <a:lstStyle/>
          <a:p>
            <a:r>
              <a:rPr lang="en-US" sz="3600" b="0" i="0" dirty="0">
                <a:solidFill>
                  <a:schemeClr val="tx1"/>
                </a:solidFill>
                <a:effectLst/>
                <a:latin typeface="Arial" panose="020B0604020202020204" pitchFamily="34" charset="0"/>
                <a:cs typeface="Arial" panose="020B0604020202020204" pitchFamily="34" charset="0"/>
              </a:rPr>
              <a:t>Adult Safeguarding is Everyone's Business</a:t>
            </a:r>
            <a:br>
              <a:rPr lang="en-GB" sz="6000" dirty="0">
                <a:solidFill>
                  <a:schemeClr val="tx1"/>
                </a:solidFill>
              </a:rPr>
            </a:br>
            <a:br>
              <a:rPr lang="en-GB" sz="6000" dirty="0">
                <a:solidFill>
                  <a:schemeClr val="tx1"/>
                </a:solidFill>
              </a:rPr>
            </a:br>
            <a:endParaRPr lang="en-GB" sz="6000" dirty="0">
              <a:solidFill>
                <a:schemeClr val="tx1"/>
              </a:solidFill>
            </a:endParaRPr>
          </a:p>
        </p:txBody>
      </p:sp>
      <p:sp>
        <p:nvSpPr>
          <p:cNvPr id="6" name="Title 6">
            <a:extLst>
              <a:ext uri="{FF2B5EF4-FFF2-40B4-BE49-F238E27FC236}">
                <a16:creationId xmlns:a16="http://schemas.microsoft.com/office/drawing/2014/main" id="{49736774-2795-90A7-83AE-F5FF252F8448}"/>
              </a:ext>
            </a:extLst>
          </p:cNvPr>
          <p:cNvSpPr txBox="1">
            <a:spLocks/>
          </p:cNvSpPr>
          <p:nvPr/>
        </p:nvSpPr>
        <p:spPr>
          <a:xfrm>
            <a:off x="515938" y="506490"/>
            <a:ext cx="10837862" cy="1535669"/>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cap="all" baseline="0">
                <a:solidFill>
                  <a:schemeClr val="accent1"/>
                </a:solidFill>
                <a:latin typeface="+mj-lt"/>
                <a:ea typeface="+mj-ea"/>
                <a:cs typeface="+mj-cs"/>
              </a:defRPr>
            </a:lvl1pPr>
          </a:lstStyle>
          <a:p>
            <a:r>
              <a:rPr lang="en-US" b="0" dirty="0">
                <a:solidFill>
                  <a:srgbClr val="2C567A"/>
                </a:solidFill>
                <a:cs typeface="Arial" panose="020B0604020202020204" pitchFamily="34" charset="0"/>
              </a:rPr>
              <a:t>Adult Safeguarding is Everyone's Business</a:t>
            </a:r>
            <a:br>
              <a:rPr lang="en-GB" dirty="0">
                <a:solidFill>
                  <a:schemeClr val="tx1"/>
                </a:solidFill>
              </a:rPr>
            </a:br>
            <a:br>
              <a:rPr lang="en-GB" dirty="0">
                <a:solidFill>
                  <a:schemeClr val="tx1"/>
                </a:solidFill>
              </a:rPr>
            </a:br>
            <a:endParaRPr lang="en-GB" dirty="0">
              <a:solidFill>
                <a:schemeClr val="tx1"/>
              </a:solidFill>
            </a:endParaRPr>
          </a:p>
        </p:txBody>
      </p:sp>
      <p:sp>
        <p:nvSpPr>
          <p:cNvPr id="7" name="Content Placeholder 2">
            <a:extLst>
              <a:ext uri="{FF2B5EF4-FFF2-40B4-BE49-F238E27FC236}">
                <a16:creationId xmlns:a16="http://schemas.microsoft.com/office/drawing/2014/main" id="{5183CC5B-2AF1-9A22-394F-4E492E85F17F}"/>
              </a:ext>
            </a:extLst>
          </p:cNvPr>
          <p:cNvSpPr txBox="1">
            <a:spLocks noGrp="1"/>
          </p:cNvSpPr>
          <p:nvPr>
            <p:ph sz="half" idx="1"/>
          </p:nvPr>
        </p:nvSpPr>
        <p:spPr>
          <a:xfrm>
            <a:off x="725259" y="2145949"/>
            <a:ext cx="3780759" cy="3237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buNone/>
            </a:pPr>
            <a:r>
              <a:rPr lang="en-US" sz="1800" b="0" i="0" u="none" strike="noStrike" dirty="0">
                <a:effectLst/>
              </a:rPr>
              <a:t>Everybody has the right to be safe no matter who they are or what their circumstances. </a:t>
            </a:r>
          </a:p>
          <a:p>
            <a:pPr marL="0" indent="0" algn="l" fontAlgn="base">
              <a:buNone/>
            </a:pPr>
            <a:r>
              <a:rPr lang="en-US" sz="1800" b="0" i="0" u="none" strike="noStrike" dirty="0">
                <a:effectLst/>
              </a:rPr>
              <a:t>Safeguarding is about protecting everyone from harm, abuse or neglect.</a:t>
            </a:r>
          </a:p>
          <a:p>
            <a:pPr marL="0" indent="0">
              <a:buFont typeface="Arial" panose="020B0604020202020204" pitchFamily="34" charset="0"/>
              <a:buNone/>
            </a:pPr>
            <a:endParaRPr lang="en-US" sz="1300" dirty="0">
              <a:latin typeface="Arial" panose="020B0604020202020204" pitchFamily="34" charset="0"/>
            </a:endParaRPr>
          </a:p>
          <a:p>
            <a:pPr marL="0" indent="0">
              <a:buFont typeface="Arial" panose="020B0604020202020204" pitchFamily="34" charset="0"/>
              <a:buNone/>
            </a:pPr>
            <a:endParaRPr lang="en-GB" sz="1300" dirty="0"/>
          </a:p>
        </p:txBody>
      </p:sp>
      <p:sp>
        <p:nvSpPr>
          <p:cNvPr id="8" name="Content Placeholder 7">
            <a:extLst>
              <a:ext uri="{FF2B5EF4-FFF2-40B4-BE49-F238E27FC236}">
                <a16:creationId xmlns:a16="http://schemas.microsoft.com/office/drawing/2014/main" id="{FD0925CB-DBBD-F944-F99C-9769DCF26FED}"/>
              </a:ext>
            </a:extLst>
          </p:cNvPr>
          <p:cNvSpPr txBox="1">
            <a:spLocks noGrp="1"/>
          </p:cNvSpPr>
          <p:nvPr>
            <p:ph sz="half" idx="2"/>
          </p:nvPr>
        </p:nvSpPr>
        <p:spPr>
          <a:xfrm>
            <a:off x="5521760" y="1840952"/>
            <a:ext cx="5181600" cy="369332"/>
          </a:xfrm>
          <a:prstGeom prst="rect">
            <a:avLst/>
          </a:prstGeom>
          <a:noFill/>
        </p:spPr>
        <p:txBody>
          <a:bodyPr wrap="square" rtlCol="0">
            <a:spAutoFit/>
          </a:bodyPr>
          <a:lstStyle/>
          <a:p>
            <a:pPr marL="0" indent="0">
              <a:buNone/>
            </a:pPr>
            <a:r>
              <a:rPr lang="en-US" sz="2000" b="1" i="0" dirty="0">
                <a:effectLst/>
              </a:rPr>
              <a:t>As a volunteer, you have:</a:t>
            </a:r>
            <a:endParaRPr lang="en-GB" sz="2000" dirty="0"/>
          </a:p>
        </p:txBody>
      </p:sp>
      <p:grpSp>
        <p:nvGrpSpPr>
          <p:cNvPr id="15" name="Group 14">
            <a:extLst>
              <a:ext uri="{FF2B5EF4-FFF2-40B4-BE49-F238E27FC236}">
                <a16:creationId xmlns:a16="http://schemas.microsoft.com/office/drawing/2014/main" id="{90C28B0E-A442-D0EB-064A-9C5DB7416269}"/>
              </a:ext>
            </a:extLst>
          </p:cNvPr>
          <p:cNvGrpSpPr/>
          <p:nvPr/>
        </p:nvGrpSpPr>
        <p:grpSpPr>
          <a:xfrm>
            <a:off x="5104955" y="2336013"/>
            <a:ext cx="7080173" cy="1299267"/>
            <a:chOff x="7696708" y="1532527"/>
            <a:chExt cx="5023222" cy="1006476"/>
          </a:xfrm>
        </p:grpSpPr>
        <p:sp>
          <p:nvSpPr>
            <p:cNvPr id="16" name="Rectangle 15">
              <a:extLst>
                <a:ext uri="{FF2B5EF4-FFF2-40B4-BE49-F238E27FC236}">
                  <a16:creationId xmlns:a16="http://schemas.microsoft.com/office/drawing/2014/main" id="{D7A6F3E2-BDFF-27C9-00AC-1B44FE31C849}"/>
                </a:ext>
              </a:extLst>
            </p:cNvPr>
            <p:cNvSpPr/>
            <p:nvPr/>
          </p:nvSpPr>
          <p:spPr>
            <a:xfrm>
              <a:off x="8114407" y="1532528"/>
              <a:ext cx="460552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D12681EE-1FC8-AD42-3B03-72764B07043F}"/>
                </a:ext>
              </a:extLst>
            </p:cNvPr>
            <p:cNvSpPr>
              <a:spLocks noChangeAspect="1"/>
            </p:cNvSpPr>
            <p:nvPr/>
          </p:nvSpPr>
          <p:spPr>
            <a:xfrm>
              <a:off x="7696708" y="1532527"/>
              <a:ext cx="1001899" cy="1001899"/>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4" name="TextBox 3">
            <a:extLst>
              <a:ext uri="{FF2B5EF4-FFF2-40B4-BE49-F238E27FC236}">
                <a16:creationId xmlns:a16="http://schemas.microsoft.com/office/drawing/2014/main" id="{8D63EC2B-D25A-48BC-32BD-FFFF14F48046}"/>
              </a:ext>
            </a:extLst>
          </p:cNvPr>
          <p:cNvSpPr txBox="1"/>
          <p:nvPr/>
        </p:nvSpPr>
        <p:spPr>
          <a:xfrm>
            <a:off x="5554654" y="2505670"/>
            <a:ext cx="6246564" cy="923330"/>
          </a:xfrm>
          <a:prstGeom prst="rect">
            <a:avLst/>
          </a:prstGeom>
          <a:noFill/>
        </p:spPr>
        <p:txBody>
          <a:bodyPr wrap="square">
            <a:spAutoFit/>
          </a:bodyPr>
          <a:lstStyle/>
          <a:p>
            <a:pPr lvl="0"/>
            <a:r>
              <a:rPr lang="en-US" b="1" dirty="0">
                <a:solidFill>
                  <a:schemeClr val="tx1"/>
                </a:solidFill>
              </a:rPr>
              <a:t>A duty of care. It is your duty to identify and report any concerns, not to take action or investigate further</a:t>
            </a:r>
            <a:endParaRPr lang="en-US" b="1" dirty="0"/>
          </a:p>
        </p:txBody>
      </p:sp>
      <p:grpSp>
        <p:nvGrpSpPr>
          <p:cNvPr id="18" name="Group 17">
            <a:extLst>
              <a:ext uri="{FF2B5EF4-FFF2-40B4-BE49-F238E27FC236}">
                <a16:creationId xmlns:a16="http://schemas.microsoft.com/office/drawing/2014/main" id="{3517FCAC-9F8C-6A9F-F88D-5567F83B1F80}"/>
              </a:ext>
            </a:extLst>
          </p:cNvPr>
          <p:cNvGrpSpPr/>
          <p:nvPr/>
        </p:nvGrpSpPr>
        <p:grpSpPr>
          <a:xfrm>
            <a:off x="5001658" y="3921057"/>
            <a:ext cx="7190342" cy="1928980"/>
            <a:chOff x="7696708" y="1532527"/>
            <a:chExt cx="5023222" cy="1006476"/>
          </a:xfrm>
        </p:grpSpPr>
        <p:sp>
          <p:nvSpPr>
            <p:cNvPr id="19" name="Rectangle 18">
              <a:extLst>
                <a:ext uri="{FF2B5EF4-FFF2-40B4-BE49-F238E27FC236}">
                  <a16:creationId xmlns:a16="http://schemas.microsoft.com/office/drawing/2014/main" id="{3DFA8FE1-D10F-A0C2-CE3C-49CECF59934E}"/>
                </a:ext>
              </a:extLst>
            </p:cNvPr>
            <p:cNvSpPr/>
            <p:nvPr/>
          </p:nvSpPr>
          <p:spPr>
            <a:xfrm>
              <a:off x="8114407" y="1532528"/>
              <a:ext cx="460552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0AAAEB37-ACC2-E53E-1C37-B849202D0CE1}"/>
                </a:ext>
              </a:extLst>
            </p:cNvPr>
            <p:cNvSpPr>
              <a:spLocks noChangeAspect="1"/>
            </p:cNvSpPr>
            <p:nvPr/>
          </p:nvSpPr>
          <p:spPr>
            <a:xfrm>
              <a:off x="7696708" y="1532527"/>
              <a:ext cx="1001899" cy="1001899"/>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TextBox 10">
            <a:extLst>
              <a:ext uri="{FF2B5EF4-FFF2-40B4-BE49-F238E27FC236}">
                <a16:creationId xmlns:a16="http://schemas.microsoft.com/office/drawing/2014/main" id="{6AF1AD93-C3D5-C915-E1DF-41EA161EAF4E}"/>
              </a:ext>
            </a:extLst>
          </p:cNvPr>
          <p:cNvSpPr txBox="1"/>
          <p:nvPr/>
        </p:nvSpPr>
        <p:spPr>
          <a:xfrm>
            <a:off x="5521760" y="4142497"/>
            <a:ext cx="6248400" cy="1477328"/>
          </a:xfrm>
          <a:prstGeom prst="rect">
            <a:avLst/>
          </a:prstGeom>
          <a:noFill/>
        </p:spPr>
        <p:txBody>
          <a:bodyPr wrap="square">
            <a:spAutoFit/>
          </a:bodyPr>
          <a:lstStyle/>
          <a:p>
            <a:pPr lvl="0"/>
            <a:r>
              <a:rPr lang="en-US" b="1" i="0" u="none" dirty="0"/>
              <a:t>A responsibility to be aware of the Prevent strategy and an obligation to report concerns. As part of your volunteer training you may also be asked to complete the Prevent training session. If in doubt, talk to your volunteer coordinator</a:t>
            </a:r>
            <a:endParaRPr lang="en-US" dirty="0"/>
          </a:p>
        </p:txBody>
      </p:sp>
    </p:spTree>
    <p:extLst>
      <p:ext uri="{BB962C8B-B14F-4D97-AF65-F5344CB8AC3E}">
        <p14:creationId xmlns:p14="http://schemas.microsoft.com/office/powerpoint/2010/main" val="19920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5ECB9E-9180-A9D4-EF65-E8A607927FE2}"/>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4</a:t>
            </a:fld>
            <a:endParaRPr lang="en-US" noProof="0"/>
          </a:p>
        </p:txBody>
      </p:sp>
      <p:sp>
        <p:nvSpPr>
          <p:cNvPr id="7" name="Content Placeholder 2">
            <a:extLst>
              <a:ext uri="{FF2B5EF4-FFF2-40B4-BE49-F238E27FC236}">
                <a16:creationId xmlns:a16="http://schemas.microsoft.com/office/drawing/2014/main" id="{FD2A60B4-90C9-6A9E-4430-0F5F2AAAAD59}"/>
              </a:ext>
            </a:extLst>
          </p:cNvPr>
          <p:cNvSpPr>
            <a:spLocks noGrp="1"/>
          </p:cNvSpPr>
          <p:nvPr>
            <p:ph idx="1"/>
          </p:nvPr>
        </p:nvSpPr>
        <p:spPr>
          <a:xfrm>
            <a:off x="588197" y="1922005"/>
            <a:ext cx="6706864" cy="3652967"/>
          </a:xfrm>
        </p:spPr>
        <p:txBody>
          <a:bodyPr>
            <a:normAutofit/>
          </a:bodyPr>
          <a:lstStyle/>
          <a:p>
            <a:pPr marL="0" indent="0" fontAlgn="base">
              <a:buNone/>
            </a:pPr>
            <a:endParaRPr lang="en-US" sz="1400" dirty="0">
              <a:cs typeface="Arial" panose="020B0604020202020204" pitchFamily="34" charset="0"/>
            </a:endParaRPr>
          </a:p>
          <a:p>
            <a:pPr fontAlgn="base"/>
            <a:r>
              <a:rPr lang="en-US" sz="1400" i="0" u="none" strike="noStrike" dirty="0">
                <a:effectLst/>
                <a:cs typeface="Arial" panose="020B0604020202020204" pitchFamily="34" charset="0"/>
              </a:rPr>
              <a:t>Prevent harm and reduce risk of abuse or neglect to adults</a:t>
            </a:r>
          </a:p>
          <a:p>
            <a:pPr fontAlgn="base"/>
            <a:r>
              <a:rPr lang="en-US" sz="1400" i="0" u="none" strike="noStrike" dirty="0">
                <a:effectLst/>
                <a:cs typeface="Arial" panose="020B0604020202020204" pitchFamily="34" charset="0"/>
              </a:rPr>
              <a:t>Stop abuse and neglect wherever possible</a:t>
            </a:r>
          </a:p>
          <a:p>
            <a:pPr fontAlgn="base"/>
            <a:r>
              <a:rPr lang="en-US" sz="1400" i="0" u="none" strike="noStrike" dirty="0">
                <a:effectLst/>
                <a:cs typeface="Arial" panose="020B0604020202020204" pitchFamily="34" charset="0"/>
              </a:rPr>
              <a:t>Safeguard adults in a way that supports them in making choices about how they want to live</a:t>
            </a:r>
            <a:endParaRPr lang="en-US" sz="1400" dirty="0">
              <a:cs typeface="Arial" panose="020B0604020202020204" pitchFamily="34" charset="0"/>
            </a:endParaRPr>
          </a:p>
          <a:p>
            <a:pPr fontAlgn="base"/>
            <a:r>
              <a:rPr lang="en-US" sz="1400" i="0" u="none" strike="noStrike" dirty="0">
                <a:effectLst/>
                <a:cs typeface="Arial" panose="020B0604020202020204" pitchFamily="34" charset="0"/>
              </a:rPr>
              <a:t>Raise public awareness so that communities, alongside professionals, play a part in preventing, identifying and responding to abuse and neglect</a:t>
            </a:r>
          </a:p>
          <a:p>
            <a:pPr fontAlgn="base"/>
            <a:r>
              <a:rPr lang="en-US" sz="1400" i="0" u="none" strike="noStrike" dirty="0">
                <a:effectLst/>
                <a:cs typeface="Arial" panose="020B0604020202020204" pitchFamily="34" charset="0"/>
              </a:rPr>
              <a:t>Provide information and support in accessible ways to help people understand the different types of abuse, how to stay safe and what to do to raise a concern about the safety or well-being of an adult</a:t>
            </a:r>
          </a:p>
          <a:p>
            <a:pPr fontAlgn="base"/>
            <a:r>
              <a:rPr lang="en-US" sz="1400" i="0" u="none" strike="noStrike" dirty="0">
                <a:effectLst/>
                <a:cs typeface="Arial" panose="020B0604020202020204" pitchFamily="34" charset="0"/>
              </a:rPr>
              <a:t>Address what has caused the abuse or neglect </a:t>
            </a:r>
          </a:p>
          <a:p>
            <a:pPr fontAlgn="base"/>
            <a:endParaRPr lang="en-US" sz="1800" i="0" u="none" strike="noStrike" dirty="0">
              <a:effectLst/>
              <a:cs typeface="Arial" panose="020B0604020202020204" pitchFamily="34" charset="0"/>
            </a:endParaRPr>
          </a:p>
          <a:p>
            <a:pPr marL="0" indent="0" fontAlgn="base">
              <a:buNone/>
            </a:pPr>
            <a:endParaRPr lang="en-US" sz="1100" b="0" i="0" u="none" strike="noStrike" dirty="0">
              <a:effectLst/>
              <a:latin typeface="Arial" panose="020B0604020202020204" pitchFamily="34" charset="0"/>
            </a:endParaRPr>
          </a:p>
          <a:p>
            <a:endParaRPr lang="en-GB" sz="1100" dirty="0"/>
          </a:p>
        </p:txBody>
      </p:sp>
      <p:sp>
        <p:nvSpPr>
          <p:cNvPr id="5" name="TextBox 4">
            <a:extLst>
              <a:ext uri="{FF2B5EF4-FFF2-40B4-BE49-F238E27FC236}">
                <a16:creationId xmlns:a16="http://schemas.microsoft.com/office/drawing/2014/main" id="{C528B897-FBDC-99A9-041A-BF238EA917BE}"/>
              </a:ext>
            </a:extLst>
          </p:cNvPr>
          <p:cNvSpPr txBox="1"/>
          <p:nvPr/>
        </p:nvSpPr>
        <p:spPr>
          <a:xfrm>
            <a:off x="588197" y="678144"/>
            <a:ext cx="6097836" cy="1077218"/>
          </a:xfrm>
          <a:prstGeom prst="rect">
            <a:avLst/>
          </a:prstGeom>
          <a:noFill/>
        </p:spPr>
        <p:txBody>
          <a:bodyPr wrap="square">
            <a:spAutoFit/>
          </a:bodyPr>
          <a:lstStyle/>
          <a:p>
            <a:pPr marL="0" indent="0" fontAlgn="base">
              <a:buNone/>
            </a:pPr>
            <a:r>
              <a:rPr lang="en-US" sz="3200" b="1" i="0" u="none" strike="noStrike" dirty="0">
                <a:solidFill>
                  <a:srgbClr val="2C567A"/>
                </a:solidFill>
                <a:effectLst/>
                <a:latin typeface="+mj-lt"/>
                <a:cs typeface="Arial" panose="020B0604020202020204" pitchFamily="34" charset="0"/>
              </a:rPr>
              <a:t>THE AIMS OF ADULT SAFEGUARDING</a:t>
            </a:r>
          </a:p>
        </p:txBody>
      </p:sp>
      <p:pic>
        <p:nvPicPr>
          <p:cNvPr id="12" name="Picture Placeholder 5" descr="A group of people petting a goat&#10;&#10;Description automatically generated">
            <a:extLst>
              <a:ext uri="{FF2B5EF4-FFF2-40B4-BE49-F238E27FC236}">
                <a16:creationId xmlns:a16="http://schemas.microsoft.com/office/drawing/2014/main" id="{E88D0FB7-7AFE-FDD4-765C-B1A03F9AF0F7}"/>
              </a:ext>
            </a:extLst>
          </p:cNvPr>
          <p:cNvPicPr>
            <a:picLocks noGrp="1" noChangeAspect="1"/>
          </p:cNvPicPr>
          <p:nvPr>
            <p:ph type="pic" sz="quarter" idx="13"/>
          </p:nvPr>
        </p:nvPicPr>
        <p:blipFill>
          <a:blip r:embed="rId2"/>
          <a:srcRect l="11312" r="11312"/>
          <a:stretch>
            <a:fillRect/>
          </a:stretch>
        </p:blipFill>
        <p:spPr>
          <a:xfrm>
            <a:off x="7167044" y="0"/>
            <a:ext cx="5024956" cy="4605051"/>
          </a:xfrm>
        </p:spPr>
      </p:pic>
    </p:spTree>
    <p:extLst>
      <p:ext uri="{BB962C8B-B14F-4D97-AF65-F5344CB8AC3E}">
        <p14:creationId xmlns:p14="http://schemas.microsoft.com/office/powerpoint/2010/main" val="2987145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DD123E-3F55-7074-6D5E-CDF12A5899B4}"/>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5</a:t>
            </a:fld>
            <a:endParaRPr lang="en-US"/>
          </a:p>
        </p:txBody>
      </p:sp>
      <p:sp>
        <p:nvSpPr>
          <p:cNvPr id="5" name="Title 6">
            <a:extLst>
              <a:ext uri="{FF2B5EF4-FFF2-40B4-BE49-F238E27FC236}">
                <a16:creationId xmlns:a16="http://schemas.microsoft.com/office/drawing/2014/main" id="{21DDA79D-34FF-D8AE-E7AD-52511528ACF3}"/>
              </a:ext>
            </a:extLst>
          </p:cNvPr>
          <p:cNvSpPr>
            <a:spLocks noGrp="1"/>
          </p:cNvSpPr>
          <p:nvPr>
            <p:ph type="title"/>
          </p:nvPr>
        </p:nvSpPr>
        <p:spPr>
          <a:xfrm>
            <a:off x="836611" y="657922"/>
            <a:ext cx="3932237" cy="1600200"/>
          </a:xfrm>
        </p:spPr>
        <p:txBody>
          <a:bodyPr vert="horz" lIns="91440" tIns="45720" rIns="91440" bIns="45720" rtlCol="0" anchor="b">
            <a:normAutofit fontScale="90000"/>
          </a:bodyPr>
          <a:lstStyle/>
          <a:p>
            <a:r>
              <a:rPr lang="en-US" b="0" i="0" kern="1200" dirty="0">
                <a:effectLst/>
                <a:latin typeface="+mj-lt"/>
                <a:ea typeface="+mj-ea"/>
                <a:cs typeface="+mj-cs"/>
              </a:rPr>
              <a:t>THE UNDERPINNING PRINCIPLES</a:t>
            </a:r>
            <a:br>
              <a:rPr lang="en-US" sz="2700" kern="1200" dirty="0">
                <a:latin typeface="+mj-lt"/>
                <a:ea typeface="+mj-ea"/>
                <a:cs typeface="+mj-cs"/>
              </a:rPr>
            </a:br>
            <a:br>
              <a:rPr lang="en-US" sz="2700" kern="1200" dirty="0">
                <a:latin typeface="+mj-lt"/>
                <a:ea typeface="+mj-ea"/>
                <a:cs typeface="+mj-cs"/>
              </a:rPr>
            </a:br>
            <a:endParaRPr lang="en-US" sz="2700" kern="1200" dirty="0">
              <a:latin typeface="+mj-lt"/>
              <a:ea typeface="+mj-ea"/>
              <a:cs typeface="+mj-cs"/>
            </a:endParaRPr>
          </a:p>
        </p:txBody>
      </p:sp>
      <p:sp>
        <p:nvSpPr>
          <p:cNvPr id="6" name="Content Placeholder 2">
            <a:extLst>
              <a:ext uri="{FF2B5EF4-FFF2-40B4-BE49-F238E27FC236}">
                <a16:creationId xmlns:a16="http://schemas.microsoft.com/office/drawing/2014/main" id="{2E11F50F-C55D-AA05-73B5-3A926BCA18E7}"/>
              </a:ext>
            </a:extLst>
          </p:cNvPr>
          <p:cNvSpPr txBox="1">
            <a:spLocks/>
          </p:cNvSpPr>
          <p:nvPr/>
        </p:nvSpPr>
        <p:spPr>
          <a:xfrm>
            <a:off x="836612" y="1704860"/>
            <a:ext cx="3932237" cy="3811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800" b="0" i="0" u="none" strike="noStrike" kern="1200" dirty="0">
                <a:effectLst/>
                <a:latin typeface="+mn-lt"/>
                <a:ea typeface="+mn-ea"/>
                <a:cs typeface="+mn-cs"/>
              </a:rPr>
              <a:t>Adult safeguarding reflects the six underpinning key principles.</a:t>
            </a:r>
            <a:endParaRPr lang="en-US" sz="1800" kern="1200" dirty="0">
              <a:latin typeface="+mn-lt"/>
              <a:ea typeface="+mn-ea"/>
              <a:cs typeface="+mn-cs"/>
            </a:endParaRPr>
          </a:p>
          <a:p>
            <a:pPr marL="0" indent="0">
              <a:buNone/>
            </a:pPr>
            <a:endParaRPr lang="en-US" sz="1600" kern="1200" dirty="0">
              <a:latin typeface="+mn-lt"/>
              <a:ea typeface="+mn-ea"/>
              <a:cs typeface="+mn-cs"/>
            </a:endParaRPr>
          </a:p>
        </p:txBody>
      </p:sp>
      <p:graphicFrame>
        <p:nvGraphicFramePr>
          <p:cNvPr id="7" name="Content Placeholder 7">
            <a:extLst>
              <a:ext uri="{FF2B5EF4-FFF2-40B4-BE49-F238E27FC236}">
                <a16:creationId xmlns:a16="http://schemas.microsoft.com/office/drawing/2014/main" id="{1B234AD5-9430-632D-9F83-1B16E6F38950}"/>
              </a:ext>
            </a:extLst>
          </p:cNvPr>
          <p:cNvGraphicFramePr>
            <a:graphicFrameLocks noGrp="1"/>
          </p:cNvGraphicFramePr>
          <p:nvPr>
            <p:ph idx="1"/>
            <p:extLst>
              <p:ext uri="{D42A27DB-BD31-4B8C-83A1-F6EECF244321}">
                <p14:modId xmlns:p14="http://schemas.microsoft.com/office/powerpoint/2010/main" val="777055563"/>
              </p:ext>
            </p:extLst>
          </p:nvPr>
        </p:nvGraphicFramePr>
        <p:xfrm>
          <a:off x="5183188" y="457201"/>
          <a:ext cx="6172200" cy="5403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245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883471-9E66-EE24-03CE-3524D5D4F1BE}"/>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6</a:t>
            </a:fld>
            <a:endParaRPr lang="en-US" noProof="0"/>
          </a:p>
        </p:txBody>
      </p:sp>
      <p:pic>
        <p:nvPicPr>
          <p:cNvPr id="7" name="Picture Placeholder 6" descr="A person serving food to a group of people&#10;&#10;Description automatically generated">
            <a:extLst>
              <a:ext uri="{FF2B5EF4-FFF2-40B4-BE49-F238E27FC236}">
                <a16:creationId xmlns:a16="http://schemas.microsoft.com/office/drawing/2014/main" id="{5ACB0383-8631-0CFE-9E37-0EB32477D296}"/>
              </a:ext>
            </a:extLst>
          </p:cNvPr>
          <p:cNvPicPr>
            <a:picLocks noGrp="1" noChangeAspect="1"/>
          </p:cNvPicPr>
          <p:nvPr>
            <p:ph type="pic" sz="quarter" idx="13"/>
          </p:nvPr>
        </p:nvPicPr>
        <p:blipFill>
          <a:blip r:embed="rId2"/>
          <a:srcRect l="11312" r="11312"/>
          <a:stretch>
            <a:fillRect/>
          </a:stretch>
        </p:blipFill>
        <p:spPr>
          <a:xfrm>
            <a:off x="5884863" y="0"/>
            <a:ext cx="6307137" cy="5780088"/>
          </a:xfrm>
        </p:spPr>
      </p:pic>
      <p:sp>
        <p:nvSpPr>
          <p:cNvPr id="8" name="Content Placeholder 2">
            <a:extLst>
              <a:ext uri="{FF2B5EF4-FFF2-40B4-BE49-F238E27FC236}">
                <a16:creationId xmlns:a16="http://schemas.microsoft.com/office/drawing/2014/main" id="{6F81F273-F018-6534-CD24-3E374B5E770F}"/>
              </a:ext>
            </a:extLst>
          </p:cNvPr>
          <p:cNvSpPr>
            <a:spLocks noGrp="1"/>
          </p:cNvSpPr>
          <p:nvPr>
            <p:ph idx="1"/>
          </p:nvPr>
        </p:nvSpPr>
        <p:spPr>
          <a:xfrm>
            <a:off x="520700" y="1307690"/>
            <a:ext cx="4913313" cy="4869273"/>
          </a:xfrm>
        </p:spPr>
        <p:txBody>
          <a:bodyPr>
            <a:normAutofit fontScale="92500" lnSpcReduction="10000"/>
          </a:bodyPr>
          <a:lstStyle/>
          <a:p>
            <a:pPr marL="0" indent="0" fontAlgn="base">
              <a:buNone/>
            </a:pPr>
            <a:r>
              <a:rPr lang="en-US" sz="2200" b="1" dirty="0">
                <a:cs typeface="Arial" panose="020B0604020202020204" pitchFamily="34" charset="0"/>
              </a:rPr>
              <a:t>What does this mean in practice?</a:t>
            </a:r>
          </a:p>
          <a:p>
            <a:pPr marL="0" indent="0" fontAlgn="base">
              <a:buNone/>
            </a:pPr>
            <a:endParaRPr lang="en-US" sz="2200" b="1" i="0" u="none" strike="noStrike" dirty="0">
              <a:effectLst/>
              <a:cs typeface="Arial" panose="020B0604020202020204" pitchFamily="34" charset="0"/>
            </a:endParaRPr>
          </a:p>
          <a:p>
            <a:pPr marL="0" indent="0" fontAlgn="base">
              <a:buNone/>
            </a:pPr>
            <a:r>
              <a:rPr lang="en-US" sz="1900" i="0" u="none" strike="noStrike" dirty="0">
                <a:effectLst/>
                <a:cs typeface="Arial" panose="020B0604020202020204" pitchFamily="34" charset="0"/>
              </a:rPr>
              <a:t>An adult with care and support needs should feel comfortable about the following:</a:t>
            </a:r>
          </a:p>
          <a:p>
            <a:pPr fontAlgn="base"/>
            <a:endParaRPr lang="en-US" sz="1900" i="0" u="none" strike="noStrike" dirty="0">
              <a:effectLst/>
              <a:cs typeface="Arial" panose="020B0604020202020204" pitchFamily="34" charset="0"/>
            </a:endParaRPr>
          </a:p>
          <a:p>
            <a:pPr fontAlgn="base"/>
            <a:r>
              <a:rPr lang="en-US" sz="1700" i="0" u="none" strike="noStrike" dirty="0">
                <a:effectLst/>
                <a:cs typeface="Arial" panose="020B0604020202020204" pitchFamily="34" charset="0"/>
              </a:rPr>
              <a:t>“I am asked and listened to about the support I want to help keep me safe and this directly informs what happens in the safeguarding process</a:t>
            </a:r>
          </a:p>
          <a:p>
            <a:pPr fontAlgn="base"/>
            <a:r>
              <a:rPr lang="en-US" sz="1700" i="0" u="none" strike="noStrike" dirty="0">
                <a:effectLst/>
                <a:cs typeface="Arial" panose="020B0604020202020204" pitchFamily="34" charset="0"/>
              </a:rPr>
              <a:t>I am provided with easily understood information about what abuse is, how to </a:t>
            </a:r>
            <a:r>
              <a:rPr lang="en-US" sz="1700" i="0" u="none" strike="noStrike" dirty="0" err="1">
                <a:effectLst/>
                <a:cs typeface="Arial" panose="020B0604020202020204" pitchFamily="34" charset="0"/>
              </a:rPr>
              <a:t>recognise</a:t>
            </a:r>
            <a:r>
              <a:rPr lang="en-US" sz="1700" i="0" u="none" strike="noStrike" dirty="0">
                <a:effectLst/>
                <a:cs typeface="Arial" panose="020B0604020202020204" pitchFamily="34" charset="0"/>
              </a:rPr>
              <a:t> the signs and what I can do to seek help</a:t>
            </a:r>
          </a:p>
          <a:p>
            <a:pPr fontAlgn="base"/>
            <a:r>
              <a:rPr lang="en-US" sz="1700" i="0" u="none" strike="noStrike" dirty="0">
                <a:effectLst/>
                <a:cs typeface="Arial" panose="020B0604020202020204" pitchFamily="34" charset="0"/>
              </a:rPr>
              <a:t>I am clear about the roles and responsibilities of all those involved in helping me keep safe and providing good quality care, and so are they”</a:t>
            </a:r>
            <a:endParaRPr lang="en-US" sz="1700" i="0" u="none" strike="noStrike" dirty="0">
              <a:effectLst/>
            </a:endParaRPr>
          </a:p>
          <a:p>
            <a:endParaRPr lang="en-GB" sz="1100" dirty="0"/>
          </a:p>
        </p:txBody>
      </p:sp>
      <p:sp>
        <p:nvSpPr>
          <p:cNvPr id="4" name="TextBox 3">
            <a:extLst>
              <a:ext uri="{FF2B5EF4-FFF2-40B4-BE49-F238E27FC236}">
                <a16:creationId xmlns:a16="http://schemas.microsoft.com/office/drawing/2014/main" id="{B7ADE644-64E7-BD95-5BB3-6AE9002183B8}"/>
              </a:ext>
            </a:extLst>
          </p:cNvPr>
          <p:cNvSpPr txBox="1"/>
          <p:nvPr/>
        </p:nvSpPr>
        <p:spPr>
          <a:xfrm>
            <a:off x="520700" y="493137"/>
            <a:ext cx="6096000" cy="584775"/>
          </a:xfrm>
          <a:prstGeom prst="rect">
            <a:avLst/>
          </a:prstGeom>
          <a:noFill/>
        </p:spPr>
        <p:txBody>
          <a:bodyPr wrap="square">
            <a:spAutoFit/>
          </a:bodyPr>
          <a:lstStyle/>
          <a:p>
            <a:pPr marL="0" indent="0" fontAlgn="base">
              <a:buNone/>
            </a:pPr>
            <a:r>
              <a:rPr lang="en-US" sz="3200" b="1" i="0" u="none" strike="noStrike" dirty="0">
                <a:solidFill>
                  <a:srgbClr val="2C567A"/>
                </a:solidFill>
                <a:effectLst/>
                <a:latin typeface="+mj-lt"/>
                <a:cs typeface="Arial" panose="020B0604020202020204" pitchFamily="34" charset="0"/>
              </a:rPr>
              <a:t>OUTCOMES</a:t>
            </a:r>
          </a:p>
        </p:txBody>
      </p:sp>
    </p:spTree>
    <p:extLst>
      <p:ext uri="{BB962C8B-B14F-4D97-AF65-F5344CB8AC3E}">
        <p14:creationId xmlns:p14="http://schemas.microsoft.com/office/powerpoint/2010/main" val="191216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7D58EF-A86D-A362-64A9-A53BCA67B3E4}"/>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7</a:t>
            </a:fld>
            <a:endParaRPr lang="en-US"/>
          </a:p>
        </p:txBody>
      </p:sp>
      <p:sp>
        <p:nvSpPr>
          <p:cNvPr id="9" name="TextBox 8">
            <a:extLst>
              <a:ext uri="{FF2B5EF4-FFF2-40B4-BE49-F238E27FC236}">
                <a16:creationId xmlns:a16="http://schemas.microsoft.com/office/drawing/2014/main" id="{D14CFD32-3B88-4823-663B-B844D5D5B458}"/>
              </a:ext>
            </a:extLst>
          </p:cNvPr>
          <p:cNvSpPr txBox="1"/>
          <p:nvPr/>
        </p:nvSpPr>
        <p:spPr>
          <a:xfrm>
            <a:off x="427803" y="874499"/>
            <a:ext cx="11230353" cy="1215030"/>
          </a:xfrm>
          <a:prstGeom prst="rect">
            <a:avLst/>
          </a:prstGeom>
        </p:spPr>
        <p:txBody>
          <a:bodyPr vert="horz" lIns="91440" tIns="45720" rIns="91440" bIns="45720" rtlCol="0">
            <a:normAutofit/>
          </a:bodyPr>
          <a:lstStyle/>
          <a:p>
            <a:pPr>
              <a:lnSpc>
                <a:spcPct val="90000"/>
              </a:lnSpc>
              <a:spcAft>
                <a:spcPts val="600"/>
              </a:spcAft>
            </a:pPr>
            <a:r>
              <a:rPr lang="en-US" dirty="0">
                <a:solidFill>
                  <a:srgbClr val="2C567A"/>
                </a:solidFill>
              </a:rPr>
              <a:t>Safeguarding protects an individual's well-being. It should be assumed that individuals are best placed to judge their own well-being. Well-being relates to:</a:t>
            </a:r>
          </a:p>
        </p:txBody>
      </p:sp>
      <p:sp>
        <p:nvSpPr>
          <p:cNvPr id="6" name="Title 6">
            <a:extLst>
              <a:ext uri="{FF2B5EF4-FFF2-40B4-BE49-F238E27FC236}">
                <a16:creationId xmlns:a16="http://schemas.microsoft.com/office/drawing/2014/main" id="{D336623F-6E71-F119-95B1-CB74C8C6E7E7}"/>
              </a:ext>
            </a:extLst>
          </p:cNvPr>
          <p:cNvSpPr>
            <a:spLocks noGrp="1"/>
          </p:cNvSpPr>
          <p:nvPr>
            <p:ph type="title"/>
          </p:nvPr>
        </p:nvSpPr>
        <p:spPr>
          <a:xfrm>
            <a:off x="520700" y="315533"/>
            <a:ext cx="11150600" cy="962423"/>
          </a:xfrm>
        </p:spPr>
        <p:txBody>
          <a:bodyPr vert="horz" lIns="0" tIns="0" rIns="0" bIns="0" rtlCol="0" anchor="b">
            <a:normAutofit fontScale="90000"/>
          </a:bodyPr>
          <a:lstStyle/>
          <a:p>
            <a:br>
              <a:rPr lang="en-US" sz="2200" b="1" i="0" kern="1200" cap="all" baseline="0" dirty="0">
                <a:effectLst/>
                <a:latin typeface="+mj-lt"/>
                <a:ea typeface="+mj-ea"/>
                <a:cs typeface="+mj-cs"/>
              </a:rPr>
            </a:br>
            <a:r>
              <a:rPr lang="en-US" sz="3100" b="1" i="0" kern="1200" cap="all" baseline="0" dirty="0">
                <a:effectLst/>
                <a:latin typeface="+mj-lt"/>
                <a:ea typeface="+mj-ea"/>
                <a:cs typeface="+mj-cs"/>
              </a:rPr>
              <a:t>Supporting an Individual’s Wellbeing</a:t>
            </a:r>
            <a:br>
              <a:rPr lang="en-US" sz="2200" b="1" kern="1200" cap="all" baseline="0" dirty="0">
                <a:latin typeface="+mj-lt"/>
                <a:ea typeface="+mj-ea"/>
                <a:cs typeface="+mj-cs"/>
              </a:rPr>
            </a:br>
            <a:br>
              <a:rPr lang="en-US" sz="2200" b="1" kern="1200" cap="all" baseline="0" dirty="0">
                <a:latin typeface="+mj-lt"/>
                <a:ea typeface="+mj-ea"/>
                <a:cs typeface="+mj-cs"/>
              </a:rPr>
            </a:br>
            <a:endParaRPr lang="en-US" sz="2200" b="1" kern="1200" cap="all" baseline="0" dirty="0">
              <a:latin typeface="+mj-lt"/>
              <a:ea typeface="+mj-ea"/>
              <a:cs typeface="+mj-cs"/>
            </a:endParaRPr>
          </a:p>
        </p:txBody>
      </p:sp>
      <p:graphicFrame>
        <p:nvGraphicFramePr>
          <p:cNvPr id="15" name="TextBox 12">
            <a:extLst>
              <a:ext uri="{FF2B5EF4-FFF2-40B4-BE49-F238E27FC236}">
                <a16:creationId xmlns:a16="http://schemas.microsoft.com/office/drawing/2014/main" id="{FFAD826B-513E-6EC4-D86A-D7DA13704597}"/>
              </a:ext>
            </a:extLst>
          </p:cNvPr>
          <p:cNvGraphicFramePr/>
          <p:nvPr>
            <p:extLst>
              <p:ext uri="{D42A27DB-BD31-4B8C-83A1-F6EECF244321}">
                <p14:modId xmlns:p14="http://schemas.microsoft.com/office/powerpoint/2010/main" val="796549792"/>
              </p:ext>
            </p:extLst>
          </p:nvPr>
        </p:nvGraphicFramePr>
        <p:xfrm>
          <a:off x="2594931" y="1845366"/>
          <a:ext cx="700213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9285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F697E7-1AB4-BB1C-2BF3-BE2B533B5CC2}"/>
              </a:ext>
            </a:extLst>
          </p:cNvPr>
          <p:cNvSpPr>
            <a:spLocks noGrp="1"/>
          </p:cNvSpPr>
          <p:nvPr>
            <p:ph type="sldNum" sz="quarter" idx="12"/>
          </p:nvPr>
        </p:nvSpPr>
        <p:spPr/>
        <p:txBody>
          <a:bodyPr/>
          <a:lstStyle/>
          <a:p>
            <a:fld id="{9EC71654-96A5-4280-94F3-931C61A9F92C}" type="slidenum">
              <a:rPr lang="en-US" noProof="0" smtClean="0"/>
              <a:pPr/>
              <a:t>8</a:t>
            </a:fld>
            <a:endParaRPr lang="en-US" noProof="0" dirty="0"/>
          </a:p>
        </p:txBody>
      </p:sp>
      <p:sp>
        <p:nvSpPr>
          <p:cNvPr id="5" name="Title 1">
            <a:extLst>
              <a:ext uri="{FF2B5EF4-FFF2-40B4-BE49-F238E27FC236}">
                <a16:creationId xmlns:a16="http://schemas.microsoft.com/office/drawing/2014/main" id="{0724DBB3-FF6D-590D-4C78-02E19EDBAA00}"/>
              </a:ext>
            </a:extLst>
          </p:cNvPr>
          <p:cNvSpPr>
            <a:spLocks noGrp="1"/>
          </p:cNvSpPr>
          <p:nvPr>
            <p:ph type="title"/>
          </p:nvPr>
        </p:nvSpPr>
        <p:spPr>
          <a:xfrm>
            <a:off x="515938" y="246063"/>
            <a:ext cx="10837862" cy="920750"/>
          </a:xfrm>
        </p:spPr>
        <p:txBody>
          <a:bodyPr>
            <a:normAutofit/>
          </a:bodyPr>
          <a:lstStyle/>
          <a:p>
            <a:r>
              <a:rPr lang="en-GB" dirty="0">
                <a:solidFill>
                  <a:srgbClr val="2C567A"/>
                </a:solidFill>
              </a:rPr>
              <a:t>What Constitutes Abuse and Neglect?</a:t>
            </a:r>
            <a:r>
              <a:rPr lang="en-GB" b="0" i="0" dirty="0">
                <a:solidFill>
                  <a:srgbClr val="2C567A"/>
                </a:solidFill>
                <a:effectLst/>
              </a:rPr>
              <a:t> </a:t>
            </a:r>
            <a:endParaRPr lang="en-GB" dirty="0">
              <a:solidFill>
                <a:srgbClr val="2C567A"/>
              </a:solidFill>
            </a:endParaRPr>
          </a:p>
        </p:txBody>
      </p:sp>
      <p:sp>
        <p:nvSpPr>
          <p:cNvPr id="6" name="Content Placeholder 5">
            <a:extLst>
              <a:ext uri="{FF2B5EF4-FFF2-40B4-BE49-F238E27FC236}">
                <a16:creationId xmlns:a16="http://schemas.microsoft.com/office/drawing/2014/main" id="{172D4456-AE71-1EDE-5C74-18805BA796E6}"/>
              </a:ext>
            </a:extLst>
          </p:cNvPr>
          <p:cNvSpPr txBox="1">
            <a:spLocks noGrp="1"/>
          </p:cNvSpPr>
          <p:nvPr>
            <p:ph idx="1"/>
          </p:nvPr>
        </p:nvSpPr>
        <p:spPr>
          <a:xfrm>
            <a:off x="515938" y="1658357"/>
            <a:ext cx="10837862" cy="3911327"/>
          </a:xfrm>
          <a:prstGeom prst="rect">
            <a:avLst/>
          </a:prstGeom>
          <a:noFill/>
        </p:spPr>
        <p:txBody>
          <a:bodyPr wrap="square">
            <a:spAutoFit/>
          </a:bodyPr>
          <a:lstStyle/>
          <a:p>
            <a:pPr marL="0" indent="0" fontAlgn="base">
              <a:buNone/>
            </a:pPr>
            <a:r>
              <a:rPr lang="en-US" sz="2000" b="1" i="0" u="none" strike="noStrike" dirty="0">
                <a:solidFill>
                  <a:srgbClr val="2C567A"/>
                </a:solidFill>
                <a:effectLst/>
                <a:cs typeface="Arial" panose="020B0604020202020204" pitchFamily="34" charset="0"/>
              </a:rPr>
              <a:t>People are not always aware that adults, as well as children, are at risk and can experience abuse and neglect.</a:t>
            </a:r>
          </a:p>
          <a:p>
            <a:pPr marL="0" indent="0" fontAlgn="base">
              <a:buNone/>
            </a:pPr>
            <a:endParaRPr lang="en-US" sz="2000" i="0" u="none" strike="noStrike" dirty="0">
              <a:effectLst/>
              <a:cs typeface="Arial" panose="020B0604020202020204" pitchFamily="34" charset="0"/>
            </a:endParaRPr>
          </a:p>
          <a:p>
            <a:pPr marL="0" indent="0" fontAlgn="base">
              <a:buNone/>
            </a:pPr>
            <a:r>
              <a:rPr lang="en-US" sz="2000" i="0" u="none" strike="noStrike" dirty="0">
                <a:effectLst/>
                <a:cs typeface="Arial" panose="020B0604020202020204" pitchFamily="34" charset="0"/>
              </a:rPr>
              <a:t>Abuse or neglect in any form needs to be identified and responded to appropriately to make sure harm can be stopped, or managed, and to make sure the likelihood of it recurring is reduced.</a:t>
            </a:r>
          </a:p>
          <a:p>
            <a:pPr marL="0" indent="0" fontAlgn="base">
              <a:buNone/>
            </a:pPr>
            <a:endParaRPr lang="en-US" sz="2000" i="0" u="none" strike="noStrike" dirty="0">
              <a:effectLst/>
              <a:cs typeface="Arial" panose="020B0604020202020204" pitchFamily="34" charset="0"/>
            </a:endParaRPr>
          </a:p>
          <a:p>
            <a:pPr marL="0" indent="0" fontAlgn="base">
              <a:buNone/>
            </a:pPr>
            <a:r>
              <a:rPr lang="en-US" sz="2000" i="0" u="none" strike="noStrike" dirty="0">
                <a:effectLst/>
                <a:cs typeface="Arial" panose="020B0604020202020204" pitchFamily="34" charset="0"/>
              </a:rPr>
              <a:t>Everyone has a duty to respond if they are worried about abuse or neglect of an adult at risk of harm.</a:t>
            </a:r>
          </a:p>
          <a:p>
            <a:pPr marL="0" indent="0" fontAlgn="base">
              <a:buNone/>
            </a:pPr>
            <a:endParaRPr lang="en-US" sz="2000" i="0" u="none" strike="noStrike" dirty="0">
              <a:effectLst/>
              <a:cs typeface="Arial" panose="020B0604020202020204" pitchFamily="34" charset="0"/>
            </a:endParaRPr>
          </a:p>
          <a:p>
            <a:pPr marL="0" indent="0" fontAlgn="base">
              <a:buNone/>
            </a:pPr>
            <a:r>
              <a:rPr lang="en-US" sz="2000" b="1" dirty="0">
                <a:cs typeface="Arial" panose="020B0604020202020204" pitchFamily="34" charset="0"/>
              </a:rPr>
              <a:t>There are many types of abuse and these can include the following:</a:t>
            </a:r>
            <a:endParaRPr lang="en-US" sz="1800" b="1" i="0" u="none" strike="noStrike" dirty="0">
              <a:effectLst/>
              <a:cs typeface="Arial" panose="020B0604020202020204" pitchFamily="34" charset="0"/>
            </a:endParaRPr>
          </a:p>
        </p:txBody>
      </p:sp>
    </p:spTree>
    <p:extLst>
      <p:ext uri="{BB962C8B-B14F-4D97-AF65-F5344CB8AC3E}">
        <p14:creationId xmlns:p14="http://schemas.microsoft.com/office/powerpoint/2010/main" val="422164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0BAC5AA-78B9-5211-475E-569AD3867A0B}"/>
              </a:ext>
            </a:extLst>
          </p:cNvPr>
          <p:cNvSpPr>
            <a:spLocks noGrp="1"/>
          </p:cNvSpPr>
          <p:nvPr>
            <p:ph idx="1"/>
          </p:nvPr>
        </p:nvSpPr>
        <p:spPr>
          <a:xfrm>
            <a:off x="515938" y="1678141"/>
            <a:ext cx="4914189" cy="4351338"/>
          </a:xfrm>
        </p:spPr>
        <p:txBody>
          <a:bodyPr vert="horz" lIns="0" tIns="0" rIns="0" bIns="0" rtlCol="0">
            <a:normAutofit/>
          </a:bodyPr>
          <a:lstStyle/>
          <a:p>
            <a:pPr marL="0" indent="0" fontAlgn="base">
              <a:buNone/>
            </a:pPr>
            <a:r>
              <a:rPr lang="en-US" sz="1400" i="0" u="none" strike="noStrike" dirty="0">
                <a:effectLst/>
              </a:rPr>
              <a:t>This is non-accidental harm to the body. It can include hitting, pushing, punching, kicking, nipping, pulling hair, rough handling, spitting, misuse of medication or inappropriate use of restraint.</a:t>
            </a:r>
          </a:p>
          <a:p>
            <a:pPr marL="0" indent="0" fontAlgn="base">
              <a:buNone/>
            </a:pPr>
            <a:endParaRPr lang="en-US" sz="1400" i="0" u="none" strike="noStrike" dirty="0">
              <a:effectLst/>
            </a:endParaRPr>
          </a:p>
          <a:p>
            <a:pPr marL="0" indent="0" fontAlgn="base">
              <a:buNone/>
            </a:pPr>
            <a:r>
              <a:rPr lang="en-US" sz="1400" i="0" u="none" strike="noStrike" dirty="0">
                <a:effectLst/>
              </a:rPr>
              <a:t>Indicators of physical abuse might include:</a:t>
            </a:r>
          </a:p>
          <a:p>
            <a:pPr marL="0" fontAlgn="base"/>
            <a:endParaRPr lang="en-US" sz="1400" i="0" u="none" strike="noStrike" dirty="0">
              <a:effectLst/>
            </a:endParaRPr>
          </a:p>
          <a:p>
            <a:pPr fontAlgn="base"/>
            <a:r>
              <a:rPr lang="en-US" sz="1400" i="0" u="none" strike="noStrike" dirty="0">
                <a:effectLst/>
                <a:highlight>
                  <a:srgbClr val="CBD5EB"/>
                </a:highlight>
              </a:rPr>
              <a:t>Finger marks</a:t>
            </a:r>
          </a:p>
          <a:p>
            <a:pPr fontAlgn="base"/>
            <a:r>
              <a:rPr lang="en-US" sz="1400" i="0" u="none" strike="noStrike" dirty="0">
                <a:effectLst/>
                <a:highlight>
                  <a:srgbClr val="CBD5EB"/>
                </a:highlight>
              </a:rPr>
              <a:t>Bruising</a:t>
            </a:r>
          </a:p>
          <a:p>
            <a:pPr fontAlgn="base"/>
            <a:r>
              <a:rPr lang="en-US" sz="1400" i="0" u="none" strike="noStrike" dirty="0">
                <a:effectLst/>
                <a:highlight>
                  <a:srgbClr val="CBD5EB"/>
                </a:highlight>
              </a:rPr>
              <a:t>Unexplained injuries or falls</a:t>
            </a:r>
          </a:p>
          <a:p>
            <a:pPr fontAlgn="base"/>
            <a:r>
              <a:rPr lang="en-US" sz="1400" i="0" u="none" strike="noStrike" dirty="0">
                <a:effectLst/>
                <a:highlight>
                  <a:srgbClr val="CBD5EB"/>
                </a:highlight>
              </a:rPr>
              <a:t>Inconsistent explanations for injuries or accidents</a:t>
            </a:r>
          </a:p>
          <a:p>
            <a:pPr fontAlgn="base"/>
            <a:r>
              <a:rPr lang="en-US" sz="1400" i="0" u="none" strike="noStrike" dirty="0">
                <a:effectLst/>
                <a:highlight>
                  <a:srgbClr val="CBD5EB"/>
                </a:highlight>
              </a:rPr>
              <a:t>Unexplained changes in a person's </a:t>
            </a:r>
            <a:r>
              <a:rPr lang="en-US" sz="1400" i="0" u="none" strike="noStrike" dirty="0" err="1">
                <a:effectLst/>
                <a:highlight>
                  <a:srgbClr val="CBD5EB"/>
                </a:highlight>
              </a:rPr>
              <a:t>behaviour</a:t>
            </a:r>
            <a:endParaRPr lang="en-US" sz="1400" i="0" u="none" strike="noStrike" dirty="0">
              <a:effectLst/>
              <a:highlight>
                <a:srgbClr val="CBD5EB"/>
              </a:highlight>
            </a:endParaRPr>
          </a:p>
          <a:p>
            <a:pPr fontAlgn="base"/>
            <a:r>
              <a:rPr lang="en-US" sz="1400" i="0" u="none" strike="noStrike" dirty="0">
                <a:effectLst/>
                <a:highlight>
                  <a:srgbClr val="CBD5EB"/>
                </a:highlight>
              </a:rPr>
              <a:t>A person being fearful of people around them</a:t>
            </a:r>
          </a:p>
          <a:p>
            <a:endParaRPr lang="en-US" sz="1100" dirty="0"/>
          </a:p>
        </p:txBody>
      </p:sp>
      <p:sp>
        <p:nvSpPr>
          <p:cNvPr id="2" name="Slide Number Placeholder 1">
            <a:extLst>
              <a:ext uri="{FF2B5EF4-FFF2-40B4-BE49-F238E27FC236}">
                <a16:creationId xmlns:a16="http://schemas.microsoft.com/office/drawing/2014/main" id="{C6B2FE58-7CCF-A249-ED10-D5DE4CAAB22F}"/>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9</a:t>
            </a:fld>
            <a:endParaRPr lang="en-US"/>
          </a:p>
        </p:txBody>
      </p:sp>
      <p:pic>
        <p:nvPicPr>
          <p:cNvPr id="6" name="Picture Placeholder 5" descr="A person sitting in a wheelchair&#10;&#10;Description automatically generated">
            <a:extLst>
              <a:ext uri="{FF2B5EF4-FFF2-40B4-BE49-F238E27FC236}">
                <a16:creationId xmlns:a16="http://schemas.microsoft.com/office/drawing/2014/main" id="{3DE59ECC-FE04-A9C3-828F-B555E8A2276F}"/>
              </a:ext>
            </a:extLst>
          </p:cNvPr>
          <p:cNvPicPr>
            <a:picLocks noGrp="1" noChangeAspect="1"/>
          </p:cNvPicPr>
          <p:nvPr>
            <p:ph type="pic" sz="quarter" idx="13"/>
          </p:nvPr>
        </p:nvPicPr>
        <p:blipFill rotWithShape="1">
          <a:blip r:embed="rId2"/>
          <a:srcRect l="20268" r="2260" b="2"/>
          <a:stretch/>
        </p:blipFill>
        <p:spPr>
          <a:xfrm>
            <a:off x="6778903" y="10"/>
            <a:ext cx="5413097" cy="4960822"/>
          </a:xfrm>
          <a:noFill/>
        </p:spPr>
      </p:pic>
      <p:sp>
        <p:nvSpPr>
          <p:cNvPr id="4" name="TextBox 3">
            <a:extLst>
              <a:ext uri="{FF2B5EF4-FFF2-40B4-BE49-F238E27FC236}">
                <a16:creationId xmlns:a16="http://schemas.microsoft.com/office/drawing/2014/main" id="{BECF1008-72F6-9784-EF53-6A9C18CCAF4D}"/>
              </a:ext>
            </a:extLst>
          </p:cNvPr>
          <p:cNvSpPr txBox="1"/>
          <p:nvPr/>
        </p:nvSpPr>
        <p:spPr>
          <a:xfrm>
            <a:off x="515938" y="499595"/>
            <a:ext cx="4937211" cy="1325563"/>
          </a:xfrm>
          <a:prstGeom prst="rect">
            <a:avLst/>
          </a:prstGeom>
        </p:spPr>
        <p:txBody>
          <a:bodyPr vert="horz" lIns="0" tIns="0" rIns="0" bIns="0" rtlCol="0" anchor="ctr">
            <a:normAutofit/>
          </a:bodyPr>
          <a:lstStyle/>
          <a:p>
            <a:pPr marL="0" indent="0" fontAlgn="base">
              <a:lnSpc>
                <a:spcPct val="90000"/>
              </a:lnSpc>
              <a:spcBef>
                <a:spcPct val="0"/>
              </a:spcBef>
              <a:spcAft>
                <a:spcPts val="600"/>
              </a:spcAft>
            </a:pPr>
            <a:r>
              <a:rPr lang="en-US" sz="3200" b="1" i="0" u="none" strike="noStrike" kern="1200" cap="all" baseline="0" dirty="0">
                <a:solidFill>
                  <a:schemeClr val="accent1"/>
                </a:solidFill>
                <a:effectLst/>
                <a:latin typeface="+mj-lt"/>
                <a:ea typeface="+mj-ea"/>
                <a:cs typeface="+mj-cs"/>
              </a:rPr>
              <a:t>PHYSICAL ABUSE</a:t>
            </a:r>
          </a:p>
        </p:txBody>
      </p:sp>
      <p:grpSp>
        <p:nvGrpSpPr>
          <p:cNvPr id="5" name="Group 4">
            <a:extLst>
              <a:ext uri="{FF2B5EF4-FFF2-40B4-BE49-F238E27FC236}">
                <a16:creationId xmlns:a16="http://schemas.microsoft.com/office/drawing/2014/main" id="{EC0B87B9-84A9-B432-3A43-D0F2B81A5BBC}"/>
              </a:ext>
            </a:extLst>
          </p:cNvPr>
          <p:cNvGrpSpPr/>
          <p:nvPr/>
        </p:nvGrpSpPr>
        <p:grpSpPr>
          <a:xfrm>
            <a:off x="7168778" y="5170487"/>
            <a:ext cx="5023222" cy="1006476"/>
            <a:chOff x="7696708" y="1532527"/>
            <a:chExt cx="5023222" cy="1006476"/>
          </a:xfrm>
        </p:grpSpPr>
        <p:sp>
          <p:nvSpPr>
            <p:cNvPr id="8" name="Rectangle 7">
              <a:extLst>
                <a:ext uri="{FF2B5EF4-FFF2-40B4-BE49-F238E27FC236}">
                  <a16:creationId xmlns:a16="http://schemas.microsoft.com/office/drawing/2014/main" id="{026F83D1-89D4-7888-E5DC-7890D330F632}"/>
                </a:ext>
              </a:extLst>
            </p:cNvPr>
            <p:cNvSpPr/>
            <p:nvPr/>
          </p:nvSpPr>
          <p:spPr>
            <a:xfrm>
              <a:off x="8114407" y="1532528"/>
              <a:ext cx="460552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5DF33511-DE19-DEB9-4EB7-34193BB1E5C9}"/>
                </a:ext>
              </a:extLst>
            </p:cNvPr>
            <p:cNvSpPr>
              <a:spLocks noChangeAspect="1"/>
            </p:cNvSpPr>
            <p:nvPr/>
          </p:nvSpPr>
          <p:spPr>
            <a:xfrm>
              <a:off x="7696708" y="1532527"/>
              <a:ext cx="1001899" cy="1001899"/>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TextBox 10">
            <a:extLst>
              <a:ext uri="{FF2B5EF4-FFF2-40B4-BE49-F238E27FC236}">
                <a16:creationId xmlns:a16="http://schemas.microsoft.com/office/drawing/2014/main" id="{F80B81A2-7CEF-89A0-2DCC-5FD20E4438EF}"/>
              </a:ext>
            </a:extLst>
          </p:cNvPr>
          <p:cNvSpPr txBox="1"/>
          <p:nvPr/>
        </p:nvSpPr>
        <p:spPr>
          <a:xfrm>
            <a:off x="7430851" y="5296111"/>
            <a:ext cx="5164272" cy="1015663"/>
          </a:xfrm>
          <a:prstGeom prst="rect">
            <a:avLst/>
          </a:prstGeom>
          <a:noFill/>
        </p:spPr>
        <p:txBody>
          <a:bodyPr wrap="square">
            <a:spAutoFit/>
          </a:bodyPr>
          <a:lstStyle/>
          <a:p>
            <a:pPr marL="0" fontAlgn="base"/>
            <a:r>
              <a:rPr lang="en-US" sz="1400" b="1" i="0" u="none" strike="noStrike" dirty="0">
                <a:effectLst/>
              </a:rPr>
              <a:t>Example:</a:t>
            </a:r>
          </a:p>
          <a:p>
            <a:pPr marL="0" fontAlgn="base"/>
            <a:r>
              <a:rPr lang="en-US" sz="1400" i="0" u="none" strike="noStrike" dirty="0" err="1">
                <a:effectLst/>
              </a:rPr>
              <a:t>Mr</a:t>
            </a:r>
            <a:r>
              <a:rPr lang="en-US" sz="1400" i="0" u="none" strike="noStrike" dirty="0">
                <a:effectLst/>
              </a:rPr>
              <a:t> Jones' support worker pinches him to stop him asking for the nurse to come and help him.</a:t>
            </a:r>
          </a:p>
          <a:p>
            <a:pPr marL="0" fontAlgn="base"/>
            <a:endParaRPr lang="en-US" sz="1800" i="0" u="none" strike="noStrike" dirty="0">
              <a:effectLst/>
            </a:endParaRPr>
          </a:p>
        </p:txBody>
      </p:sp>
    </p:spTree>
    <p:extLst>
      <p:ext uri="{BB962C8B-B14F-4D97-AF65-F5344CB8AC3E}">
        <p14:creationId xmlns:p14="http://schemas.microsoft.com/office/powerpoint/2010/main" val="381191171"/>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7A93406E2DF3448170C7FCB97A3C70" ma:contentTypeVersion="2" ma:contentTypeDescription="Create a new document." ma:contentTypeScope="" ma:versionID="af9c573fc2ed9c4604ac088da5bda4ed">
  <xsd:schema xmlns:xsd="http://www.w3.org/2001/XMLSchema" xmlns:xs="http://www.w3.org/2001/XMLSchema" xmlns:p="http://schemas.microsoft.com/office/2006/metadata/properties" xmlns:ns3="20b28440-8dfa-435f-beff-44b945816e3d" targetNamespace="http://schemas.microsoft.com/office/2006/metadata/properties" ma:root="true" ma:fieldsID="b959b5c329c8ddd2c9b70ee6fbc391cf" ns3:_="">
    <xsd:import namespace="20b28440-8dfa-435f-beff-44b945816e3d"/>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b28440-8dfa-435f-beff-44b945816e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A9B47F-3DD8-4645-81DC-B88780643C07}">
  <ds:schemaRefs>
    <ds:schemaRef ds:uri="http://purl.org/dc/terms/"/>
    <ds:schemaRef ds:uri="http://schemas.microsoft.com/office/infopath/2007/PartnerControls"/>
    <ds:schemaRef ds:uri="http://www.w3.org/XML/1998/namespace"/>
    <ds:schemaRef ds:uri="http://schemas.openxmlformats.org/package/2006/metadata/core-properties"/>
    <ds:schemaRef ds:uri="20b28440-8dfa-435f-beff-44b945816e3d"/>
    <ds:schemaRef ds:uri="http://schemas.microsoft.com/office/2006/documentManagement/types"/>
    <ds:schemaRef ds:uri="http://purl.org/dc/elements/1.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A71E9D1-266B-48F0-B19C-518915DF88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b28440-8dfa-435f-beff-44b945816e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C07E3D-60A7-4F4E-8208-D9CCD01982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2754</TotalTime>
  <Words>3351</Words>
  <Application>Microsoft Office PowerPoint</Application>
  <PresentationFormat>Widescreen</PresentationFormat>
  <Paragraphs>332</Paragraphs>
  <Slides>26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Poppins</vt:lpstr>
      <vt:lpstr>Poppins SemiBold</vt:lpstr>
      <vt:lpstr>Office Theme</vt:lpstr>
      <vt:lpstr>Safeguarding adults</vt:lpstr>
      <vt:lpstr>Adult with Care and Support Needs</vt:lpstr>
      <vt:lpstr>Adult Safeguarding is Everyone's Business  </vt:lpstr>
      <vt:lpstr>PowerPoint Presentation</vt:lpstr>
      <vt:lpstr>THE UNDERPINNING PRINCIPLES  </vt:lpstr>
      <vt:lpstr>PowerPoint Presentation</vt:lpstr>
      <vt:lpstr> Supporting an Individual’s Wellbeing  </vt:lpstr>
      <vt:lpstr>What Constitutes Abuse and Neglect?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REPORTING A SAFEGUARDING CONCERN</vt:lpstr>
      <vt:lpstr>Reporting a Safeguarding Concern</vt:lpstr>
      <vt:lpstr>PowerPoint Presentation</vt:lpstr>
      <vt:lpstr>PowerPoint Presentation</vt:lpstr>
      <vt:lpstr>PowerPoint Presentation</vt:lpstr>
      <vt:lpstr>Knowledge quiz!</vt:lpstr>
      <vt:lpstr>Thank you!</vt:lpstr>
      <vt:lpstr>PowerPoint Presentation</vt:lpstr>
    </vt:vector>
  </TitlesOfParts>
  <Company>Bradford Teaching Hospitals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volunteers</dc:title>
  <dc:creator>Amy Hemingway</dc:creator>
  <cp:lastModifiedBy>Clare Bancroft</cp:lastModifiedBy>
  <cp:revision>17</cp:revision>
  <dcterms:created xsi:type="dcterms:W3CDTF">2023-04-06T10:31:30Z</dcterms:created>
  <dcterms:modified xsi:type="dcterms:W3CDTF">2023-07-26T15:29:03Z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0x010100117A93406E2DF3448170C7FCB97A3C70</vt:lpwstr>
  </property>
</Properties>
</file>