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8" r:id="rId5"/>
    <p:sldId id="334" r:id="rId6"/>
    <p:sldId id="305" r:id="rId7"/>
    <p:sldId id="333" r:id="rId8"/>
    <p:sldId id="311" r:id="rId9"/>
    <p:sldId id="310" r:id="rId10"/>
    <p:sldId id="347" r:id="rId11"/>
    <p:sldId id="281" r:id="rId12"/>
    <p:sldId id="327" r:id="rId13"/>
    <p:sldId id="292" r:id="rId14"/>
    <p:sldId id="276" r:id="rId15"/>
    <p:sldId id="34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CBD5EB"/>
    <a:srgbClr val="0099CC"/>
    <a:srgbClr val="E7E6E6"/>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076" autoAdjust="0"/>
  </p:normalViewPr>
  <p:slideViewPr>
    <p:cSldViewPr snapToGrid="0" showGuides="1">
      <p:cViewPr varScale="1">
        <p:scale>
          <a:sx n="52" d="100"/>
          <a:sy n="52" d="100"/>
        </p:scale>
        <p:origin x="1192"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2339D-0949-4B18-990A-798393F91B5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2D19B6E-84A6-48F6-860C-D9D7FB1073BE}">
      <dgm:prSet/>
      <dgm:spPr/>
      <dgm:t>
        <a:bodyPr/>
        <a:lstStyle/>
        <a:p>
          <a:r>
            <a:rPr lang="en-GB" dirty="0"/>
            <a:t>Personal</a:t>
          </a:r>
          <a:r>
            <a:rPr lang="en-GB" baseline="0" dirty="0"/>
            <a:t> dignity</a:t>
          </a:r>
          <a:endParaRPr lang="en-US" dirty="0"/>
        </a:p>
      </dgm:t>
    </dgm:pt>
    <dgm:pt modelId="{ECD097F4-9583-4DFC-9DB4-3CBFFBE16A9B}" type="parTrans" cxnId="{FB483289-4035-43BB-85B3-847457C5AF55}">
      <dgm:prSet/>
      <dgm:spPr/>
      <dgm:t>
        <a:bodyPr/>
        <a:lstStyle/>
        <a:p>
          <a:endParaRPr lang="en-US"/>
        </a:p>
      </dgm:t>
    </dgm:pt>
    <dgm:pt modelId="{7069961B-D282-4FBF-BEEB-6FA0911C5A96}" type="sibTrans" cxnId="{FB483289-4035-43BB-85B3-847457C5AF55}">
      <dgm:prSet/>
      <dgm:spPr/>
      <dgm:t>
        <a:bodyPr/>
        <a:lstStyle/>
        <a:p>
          <a:endParaRPr lang="en-US"/>
        </a:p>
      </dgm:t>
    </dgm:pt>
    <dgm:pt modelId="{D9D4A495-0B64-41B9-805C-1381AC40F975}">
      <dgm:prSet/>
      <dgm:spPr/>
      <dgm:t>
        <a:bodyPr/>
        <a:lstStyle/>
        <a:p>
          <a:r>
            <a:rPr lang="en-US" b="0"/>
            <a:t>Exercising</a:t>
          </a:r>
          <a:r>
            <a:rPr lang="en-US" b="0" baseline="0"/>
            <a:t> control over day-to-day life</a:t>
          </a:r>
          <a:endParaRPr lang="en-US"/>
        </a:p>
      </dgm:t>
    </dgm:pt>
    <dgm:pt modelId="{E5EC5C17-4B83-417E-AC9A-FCAAA2415903}" type="parTrans" cxnId="{A603FF6F-FAB2-4012-A8FE-F43D993A6F1F}">
      <dgm:prSet/>
      <dgm:spPr/>
      <dgm:t>
        <a:bodyPr/>
        <a:lstStyle/>
        <a:p>
          <a:endParaRPr lang="en-US"/>
        </a:p>
      </dgm:t>
    </dgm:pt>
    <dgm:pt modelId="{AC995C9D-F964-4588-91F7-83871D4C9B66}" type="sibTrans" cxnId="{A603FF6F-FAB2-4012-A8FE-F43D993A6F1F}">
      <dgm:prSet/>
      <dgm:spPr/>
      <dgm:t>
        <a:bodyPr/>
        <a:lstStyle/>
        <a:p>
          <a:endParaRPr lang="en-US"/>
        </a:p>
      </dgm:t>
    </dgm:pt>
    <dgm:pt modelId="{E266D93A-CB9F-4B9D-AC0C-D2EB803A5BE1}">
      <dgm:prSet/>
      <dgm:spPr/>
      <dgm:t>
        <a:bodyPr/>
        <a:lstStyle/>
        <a:p>
          <a:r>
            <a:rPr lang="en-US" dirty="0"/>
            <a:t>Physical,</a:t>
          </a:r>
          <a:r>
            <a:rPr lang="en-US" baseline="0" dirty="0"/>
            <a:t> mental health and emotional wellbeing</a:t>
          </a:r>
          <a:endParaRPr lang="en-US" dirty="0"/>
        </a:p>
      </dgm:t>
    </dgm:pt>
    <dgm:pt modelId="{9585F84C-E138-4930-B9F3-4EF828895D8A}" type="parTrans" cxnId="{799DE388-6A3B-40CD-94FF-9960BDFC58D6}">
      <dgm:prSet/>
      <dgm:spPr/>
      <dgm:t>
        <a:bodyPr/>
        <a:lstStyle/>
        <a:p>
          <a:endParaRPr lang="en-US"/>
        </a:p>
      </dgm:t>
    </dgm:pt>
    <dgm:pt modelId="{7FB8D558-0407-4903-AB64-ED4AFAA6696E}" type="sibTrans" cxnId="{799DE388-6A3B-40CD-94FF-9960BDFC58D6}">
      <dgm:prSet/>
      <dgm:spPr/>
      <dgm:t>
        <a:bodyPr/>
        <a:lstStyle/>
        <a:p>
          <a:endParaRPr lang="en-US"/>
        </a:p>
      </dgm:t>
    </dgm:pt>
    <dgm:pt modelId="{F0F45E8B-C380-4CA7-9F54-260EDD91BFED}">
      <dgm:prSet/>
      <dgm:spPr/>
      <dgm:t>
        <a:bodyPr/>
        <a:lstStyle/>
        <a:p>
          <a:r>
            <a:rPr lang="en-US"/>
            <a:t>Domestic, family and personal relationships</a:t>
          </a:r>
        </a:p>
      </dgm:t>
    </dgm:pt>
    <dgm:pt modelId="{7234ACD3-E100-4630-94A5-D746402ADFE7}" type="parTrans" cxnId="{A1DF33B8-8C2B-4CC6-824C-0718DCF62E0B}">
      <dgm:prSet/>
      <dgm:spPr/>
      <dgm:t>
        <a:bodyPr/>
        <a:lstStyle/>
        <a:p>
          <a:endParaRPr lang="en-US"/>
        </a:p>
      </dgm:t>
    </dgm:pt>
    <dgm:pt modelId="{FA46F252-FCA4-42C8-BB61-0B14E199154E}" type="sibTrans" cxnId="{A1DF33B8-8C2B-4CC6-824C-0718DCF62E0B}">
      <dgm:prSet/>
      <dgm:spPr/>
      <dgm:t>
        <a:bodyPr/>
        <a:lstStyle/>
        <a:p>
          <a:endParaRPr lang="en-US"/>
        </a:p>
      </dgm:t>
    </dgm:pt>
    <dgm:pt modelId="{AA3F9579-55B1-4308-A783-76C305FF1C40}">
      <dgm:prSet/>
      <dgm:spPr/>
      <dgm:t>
        <a:bodyPr/>
        <a:lstStyle/>
        <a:p>
          <a:r>
            <a:rPr lang="en-GB" dirty="0"/>
            <a:t>Protection from abuse and neglect</a:t>
          </a:r>
          <a:endParaRPr lang="en-US" dirty="0"/>
        </a:p>
      </dgm:t>
    </dgm:pt>
    <dgm:pt modelId="{5F6FCB3B-FC6B-40E9-AA76-4CD8AC945CA4}" type="parTrans" cxnId="{F10EBB4D-CE6D-47D1-A706-4375A6D6CFC5}">
      <dgm:prSet/>
      <dgm:spPr/>
      <dgm:t>
        <a:bodyPr/>
        <a:lstStyle/>
        <a:p>
          <a:endParaRPr lang="en-US"/>
        </a:p>
      </dgm:t>
    </dgm:pt>
    <dgm:pt modelId="{497BFA88-C44F-4478-8003-CA61659F967C}" type="sibTrans" cxnId="{F10EBB4D-CE6D-47D1-A706-4375A6D6CFC5}">
      <dgm:prSet/>
      <dgm:spPr/>
      <dgm:t>
        <a:bodyPr/>
        <a:lstStyle/>
        <a:p>
          <a:endParaRPr lang="en-US"/>
        </a:p>
      </dgm:t>
    </dgm:pt>
    <dgm:pt modelId="{AC369B5D-DC85-4534-8D82-3240625BAF72}">
      <dgm:prSet/>
      <dgm:spPr/>
      <dgm:t>
        <a:bodyPr/>
        <a:lstStyle/>
        <a:p>
          <a:r>
            <a:rPr lang="en-GB"/>
            <a:t>Social and economic wellbeing</a:t>
          </a:r>
          <a:endParaRPr lang="en-US"/>
        </a:p>
      </dgm:t>
    </dgm:pt>
    <dgm:pt modelId="{13639406-EDF6-4F14-B0E4-1B8176457878}" type="parTrans" cxnId="{8C276538-451D-4CE8-8BBD-A11D87162146}">
      <dgm:prSet/>
      <dgm:spPr/>
      <dgm:t>
        <a:bodyPr/>
        <a:lstStyle/>
        <a:p>
          <a:endParaRPr lang="en-US"/>
        </a:p>
      </dgm:t>
    </dgm:pt>
    <dgm:pt modelId="{3F5A1338-84B2-4801-B7EF-A91DE611C93F}" type="sibTrans" cxnId="{8C276538-451D-4CE8-8BBD-A11D87162146}">
      <dgm:prSet/>
      <dgm:spPr/>
      <dgm:t>
        <a:bodyPr/>
        <a:lstStyle/>
        <a:p>
          <a:endParaRPr lang="en-US"/>
        </a:p>
      </dgm:t>
    </dgm:pt>
    <dgm:pt modelId="{3EE2CC03-DBA8-4AB5-8FF8-01D108F3C33D}">
      <dgm:prSet/>
      <dgm:spPr/>
      <dgm:t>
        <a:bodyPr/>
        <a:lstStyle/>
        <a:p>
          <a:r>
            <a:rPr lang="en-US" b="0" i="0"/>
            <a:t>Suitability of living conditions</a:t>
          </a:r>
          <a:endParaRPr lang="en-US"/>
        </a:p>
      </dgm:t>
    </dgm:pt>
    <dgm:pt modelId="{C98338CC-4002-42BB-9EDA-06B46FFAFCF1}" type="parTrans" cxnId="{991B8BF3-3AFA-44BA-B920-177EA3B12C9D}">
      <dgm:prSet/>
      <dgm:spPr/>
      <dgm:t>
        <a:bodyPr/>
        <a:lstStyle/>
        <a:p>
          <a:endParaRPr lang="en-US"/>
        </a:p>
      </dgm:t>
    </dgm:pt>
    <dgm:pt modelId="{8E0F4D79-3E4B-4E5A-854A-0828F04920CE}" type="sibTrans" cxnId="{991B8BF3-3AFA-44BA-B920-177EA3B12C9D}">
      <dgm:prSet/>
      <dgm:spPr/>
      <dgm:t>
        <a:bodyPr/>
        <a:lstStyle/>
        <a:p>
          <a:endParaRPr lang="en-US"/>
        </a:p>
      </dgm:t>
    </dgm:pt>
    <dgm:pt modelId="{9D962899-6C91-45A3-857D-54C647AE9FB3}">
      <dgm:prSet/>
      <dgm:spPr/>
      <dgm:t>
        <a:bodyPr/>
        <a:lstStyle/>
        <a:p>
          <a:r>
            <a:rPr lang="en-GB"/>
            <a:t>Participation in work, education, training or recreation</a:t>
          </a:r>
          <a:endParaRPr lang="en-US"/>
        </a:p>
      </dgm:t>
    </dgm:pt>
    <dgm:pt modelId="{18DEA719-C760-4C68-98B7-92C9A0CD7F18}" type="parTrans" cxnId="{B6CF3497-57C9-4E2C-8730-9BD4865C8945}">
      <dgm:prSet/>
      <dgm:spPr/>
      <dgm:t>
        <a:bodyPr/>
        <a:lstStyle/>
        <a:p>
          <a:endParaRPr lang="en-US"/>
        </a:p>
      </dgm:t>
    </dgm:pt>
    <dgm:pt modelId="{E8B49728-AA61-4261-851F-BDF601BC12B0}" type="sibTrans" cxnId="{B6CF3497-57C9-4E2C-8730-9BD4865C8945}">
      <dgm:prSet/>
      <dgm:spPr/>
      <dgm:t>
        <a:bodyPr/>
        <a:lstStyle/>
        <a:p>
          <a:endParaRPr lang="en-US"/>
        </a:p>
      </dgm:t>
    </dgm:pt>
    <dgm:pt modelId="{7373800C-89CB-44E4-9C7F-D16B2CC840A1}">
      <dgm:prSet/>
      <dgm:spPr/>
      <dgm:t>
        <a:bodyPr/>
        <a:lstStyle/>
        <a:p>
          <a:r>
            <a:rPr lang="en-GB"/>
            <a:t>Contributions to society</a:t>
          </a:r>
          <a:endParaRPr lang="en-US"/>
        </a:p>
      </dgm:t>
    </dgm:pt>
    <dgm:pt modelId="{80FD8C88-BE03-49B5-8BD1-426B83411D69}" type="parTrans" cxnId="{2B176955-45FE-401E-83F8-66759B6D35C3}">
      <dgm:prSet/>
      <dgm:spPr/>
      <dgm:t>
        <a:bodyPr/>
        <a:lstStyle/>
        <a:p>
          <a:endParaRPr lang="en-US"/>
        </a:p>
      </dgm:t>
    </dgm:pt>
    <dgm:pt modelId="{46C3BFE8-6A10-43CE-BF92-07CDBA67157D}" type="sibTrans" cxnId="{2B176955-45FE-401E-83F8-66759B6D35C3}">
      <dgm:prSet/>
      <dgm:spPr/>
      <dgm:t>
        <a:bodyPr/>
        <a:lstStyle/>
        <a:p>
          <a:endParaRPr lang="en-US"/>
        </a:p>
      </dgm:t>
    </dgm:pt>
    <dgm:pt modelId="{5BF2FACE-6D3C-4F0C-B0C8-CFAE84853BC3}" type="pres">
      <dgm:prSet presAssocID="{B1C2339D-0949-4B18-990A-798393F91B5C}" presName="diagram" presStyleCnt="0">
        <dgm:presLayoutVars>
          <dgm:dir/>
          <dgm:resizeHandles val="exact"/>
        </dgm:presLayoutVars>
      </dgm:prSet>
      <dgm:spPr/>
    </dgm:pt>
    <dgm:pt modelId="{66712835-9700-4AF6-8D6B-730DD59DCA0F}" type="pres">
      <dgm:prSet presAssocID="{82D19B6E-84A6-48F6-860C-D9D7FB1073BE}" presName="node" presStyleLbl="node1" presStyleIdx="0" presStyleCnt="9">
        <dgm:presLayoutVars>
          <dgm:bulletEnabled val="1"/>
        </dgm:presLayoutVars>
      </dgm:prSet>
      <dgm:spPr/>
    </dgm:pt>
    <dgm:pt modelId="{CD736196-9023-4D21-9566-571899166E42}" type="pres">
      <dgm:prSet presAssocID="{7069961B-D282-4FBF-BEEB-6FA0911C5A96}" presName="sibTrans" presStyleCnt="0"/>
      <dgm:spPr/>
    </dgm:pt>
    <dgm:pt modelId="{53AEB876-E4AD-4136-B50E-D624C2C4280B}" type="pres">
      <dgm:prSet presAssocID="{D9D4A495-0B64-41B9-805C-1381AC40F975}" presName="node" presStyleLbl="node1" presStyleIdx="1" presStyleCnt="9">
        <dgm:presLayoutVars>
          <dgm:bulletEnabled val="1"/>
        </dgm:presLayoutVars>
      </dgm:prSet>
      <dgm:spPr/>
    </dgm:pt>
    <dgm:pt modelId="{A821EE69-B0B8-4AD1-BA9B-C7C88513B128}" type="pres">
      <dgm:prSet presAssocID="{AC995C9D-F964-4588-91F7-83871D4C9B66}" presName="sibTrans" presStyleCnt="0"/>
      <dgm:spPr/>
    </dgm:pt>
    <dgm:pt modelId="{A7D0AA3B-3838-4117-A8D7-ECAC92DDCC77}" type="pres">
      <dgm:prSet presAssocID="{E266D93A-CB9F-4B9D-AC0C-D2EB803A5BE1}" presName="node" presStyleLbl="node1" presStyleIdx="2" presStyleCnt="9">
        <dgm:presLayoutVars>
          <dgm:bulletEnabled val="1"/>
        </dgm:presLayoutVars>
      </dgm:prSet>
      <dgm:spPr/>
    </dgm:pt>
    <dgm:pt modelId="{F262361B-8D26-4C17-A0D5-3ED3580786C3}" type="pres">
      <dgm:prSet presAssocID="{7FB8D558-0407-4903-AB64-ED4AFAA6696E}" presName="sibTrans" presStyleCnt="0"/>
      <dgm:spPr/>
    </dgm:pt>
    <dgm:pt modelId="{0C98D3C5-90A0-4321-AED7-F9D60EDC01F5}" type="pres">
      <dgm:prSet presAssocID="{F0F45E8B-C380-4CA7-9F54-260EDD91BFED}" presName="node" presStyleLbl="node1" presStyleIdx="3" presStyleCnt="9">
        <dgm:presLayoutVars>
          <dgm:bulletEnabled val="1"/>
        </dgm:presLayoutVars>
      </dgm:prSet>
      <dgm:spPr/>
    </dgm:pt>
    <dgm:pt modelId="{9A8B9458-3C54-4662-8CB0-7921E3AC380B}" type="pres">
      <dgm:prSet presAssocID="{FA46F252-FCA4-42C8-BB61-0B14E199154E}" presName="sibTrans" presStyleCnt="0"/>
      <dgm:spPr/>
    </dgm:pt>
    <dgm:pt modelId="{7FDE64C8-A7E0-4721-A9DB-DC64153E3E94}" type="pres">
      <dgm:prSet presAssocID="{AA3F9579-55B1-4308-A783-76C305FF1C40}" presName="node" presStyleLbl="node1" presStyleIdx="4" presStyleCnt="9">
        <dgm:presLayoutVars>
          <dgm:bulletEnabled val="1"/>
        </dgm:presLayoutVars>
      </dgm:prSet>
      <dgm:spPr/>
    </dgm:pt>
    <dgm:pt modelId="{01B83AE9-6E00-4371-B4F4-30118CF5CC2F}" type="pres">
      <dgm:prSet presAssocID="{497BFA88-C44F-4478-8003-CA61659F967C}" presName="sibTrans" presStyleCnt="0"/>
      <dgm:spPr/>
    </dgm:pt>
    <dgm:pt modelId="{B268DACE-C356-4458-A200-5CFFEBD6B145}" type="pres">
      <dgm:prSet presAssocID="{AC369B5D-DC85-4534-8D82-3240625BAF72}" presName="node" presStyleLbl="node1" presStyleIdx="5" presStyleCnt="9">
        <dgm:presLayoutVars>
          <dgm:bulletEnabled val="1"/>
        </dgm:presLayoutVars>
      </dgm:prSet>
      <dgm:spPr/>
    </dgm:pt>
    <dgm:pt modelId="{3C9A200D-D7F6-4292-9DFA-5F66B0C7D0D7}" type="pres">
      <dgm:prSet presAssocID="{3F5A1338-84B2-4801-B7EF-A91DE611C93F}" presName="sibTrans" presStyleCnt="0"/>
      <dgm:spPr/>
    </dgm:pt>
    <dgm:pt modelId="{357D9C6F-ADAB-486D-A38F-2203B3C212B8}" type="pres">
      <dgm:prSet presAssocID="{3EE2CC03-DBA8-4AB5-8FF8-01D108F3C33D}" presName="node" presStyleLbl="node1" presStyleIdx="6" presStyleCnt="9">
        <dgm:presLayoutVars>
          <dgm:bulletEnabled val="1"/>
        </dgm:presLayoutVars>
      </dgm:prSet>
      <dgm:spPr/>
    </dgm:pt>
    <dgm:pt modelId="{33DF9412-11AF-470C-AAB0-AA4A808321F7}" type="pres">
      <dgm:prSet presAssocID="{8E0F4D79-3E4B-4E5A-854A-0828F04920CE}" presName="sibTrans" presStyleCnt="0"/>
      <dgm:spPr/>
    </dgm:pt>
    <dgm:pt modelId="{87593F9A-E012-474A-AADE-E20455B27CFF}" type="pres">
      <dgm:prSet presAssocID="{9D962899-6C91-45A3-857D-54C647AE9FB3}" presName="node" presStyleLbl="node1" presStyleIdx="7" presStyleCnt="9">
        <dgm:presLayoutVars>
          <dgm:bulletEnabled val="1"/>
        </dgm:presLayoutVars>
      </dgm:prSet>
      <dgm:spPr/>
    </dgm:pt>
    <dgm:pt modelId="{360DDB2E-FEE4-43D1-A193-1E86E4F46F9A}" type="pres">
      <dgm:prSet presAssocID="{E8B49728-AA61-4261-851F-BDF601BC12B0}" presName="sibTrans" presStyleCnt="0"/>
      <dgm:spPr/>
    </dgm:pt>
    <dgm:pt modelId="{698171B9-AE82-4EB8-85FE-2B95C59DF519}" type="pres">
      <dgm:prSet presAssocID="{7373800C-89CB-44E4-9C7F-D16B2CC840A1}" presName="node" presStyleLbl="node1" presStyleIdx="8" presStyleCnt="9">
        <dgm:presLayoutVars>
          <dgm:bulletEnabled val="1"/>
        </dgm:presLayoutVars>
      </dgm:prSet>
      <dgm:spPr/>
    </dgm:pt>
  </dgm:ptLst>
  <dgm:cxnLst>
    <dgm:cxn modelId="{23BF8A30-76C4-4F24-A7DA-9FDC44659C85}" type="presOf" srcId="{AA3F9579-55B1-4308-A783-76C305FF1C40}" destId="{7FDE64C8-A7E0-4721-A9DB-DC64153E3E94}" srcOrd="0" destOrd="0" presId="urn:microsoft.com/office/officeart/2005/8/layout/default"/>
    <dgm:cxn modelId="{8C276538-451D-4CE8-8BBD-A11D87162146}" srcId="{B1C2339D-0949-4B18-990A-798393F91B5C}" destId="{AC369B5D-DC85-4534-8D82-3240625BAF72}" srcOrd="5" destOrd="0" parTransId="{13639406-EDF6-4F14-B0E4-1B8176457878}" sibTransId="{3F5A1338-84B2-4801-B7EF-A91DE611C93F}"/>
    <dgm:cxn modelId="{AEADC83E-3241-4FB0-854D-E212B3AC897E}" type="presOf" srcId="{E266D93A-CB9F-4B9D-AC0C-D2EB803A5BE1}" destId="{A7D0AA3B-3838-4117-A8D7-ECAC92DDCC77}" srcOrd="0" destOrd="0" presId="urn:microsoft.com/office/officeart/2005/8/layout/default"/>
    <dgm:cxn modelId="{A8CB3167-8F0D-4A41-8E2E-5C7C10758E0E}" type="presOf" srcId="{F0F45E8B-C380-4CA7-9F54-260EDD91BFED}" destId="{0C98D3C5-90A0-4321-AED7-F9D60EDC01F5}" srcOrd="0" destOrd="0" presId="urn:microsoft.com/office/officeart/2005/8/layout/default"/>
    <dgm:cxn modelId="{5B94734D-A6DE-4D48-8CA9-E136C4791887}" type="presOf" srcId="{3EE2CC03-DBA8-4AB5-8FF8-01D108F3C33D}" destId="{357D9C6F-ADAB-486D-A38F-2203B3C212B8}" srcOrd="0" destOrd="0" presId="urn:microsoft.com/office/officeart/2005/8/layout/default"/>
    <dgm:cxn modelId="{F10EBB4D-CE6D-47D1-A706-4375A6D6CFC5}" srcId="{B1C2339D-0949-4B18-990A-798393F91B5C}" destId="{AA3F9579-55B1-4308-A783-76C305FF1C40}" srcOrd="4" destOrd="0" parTransId="{5F6FCB3B-FC6B-40E9-AA76-4CD8AC945CA4}" sibTransId="{497BFA88-C44F-4478-8003-CA61659F967C}"/>
    <dgm:cxn modelId="{A603FF6F-FAB2-4012-A8FE-F43D993A6F1F}" srcId="{B1C2339D-0949-4B18-990A-798393F91B5C}" destId="{D9D4A495-0B64-41B9-805C-1381AC40F975}" srcOrd="1" destOrd="0" parTransId="{E5EC5C17-4B83-417E-AC9A-FCAAA2415903}" sibTransId="{AC995C9D-F964-4588-91F7-83871D4C9B66}"/>
    <dgm:cxn modelId="{2B176955-45FE-401E-83F8-66759B6D35C3}" srcId="{B1C2339D-0949-4B18-990A-798393F91B5C}" destId="{7373800C-89CB-44E4-9C7F-D16B2CC840A1}" srcOrd="8" destOrd="0" parTransId="{80FD8C88-BE03-49B5-8BD1-426B83411D69}" sibTransId="{46C3BFE8-6A10-43CE-BF92-07CDBA67157D}"/>
    <dgm:cxn modelId="{799DE388-6A3B-40CD-94FF-9960BDFC58D6}" srcId="{B1C2339D-0949-4B18-990A-798393F91B5C}" destId="{E266D93A-CB9F-4B9D-AC0C-D2EB803A5BE1}" srcOrd="2" destOrd="0" parTransId="{9585F84C-E138-4930-B9F3-4EF828895D8A}" sibTransId="{7FB8D558-0407-4903-AB64-ED4AFAA6696E}"/>
    <dgm:cxn modelId="{FB483289-4035-43BB-85B3-847457C5AF55}" srcId="{B1C2339D-0949-4B18-990A-798393F91B5C}" destId="{82D19B6E-84A6-48F6-860C-D9D7FB1073BE}" srcOrd="0" destOrd="0" parTransId="{ECD097F4-9583-4DFC-9DB4-3CBFFBE16A9B}" sibTransId="{7069961B-D282-4FBF-BEEB-6FA0911C5A96}"/>
    <dgm:cxn modelId="{04086F91-4867-40DF-8FF5-994ADC1849F5}" type="presOf" srcId="{D9D4A495-0B64-41B9-805C-1381AC40F975}" destId="{53AEB876-E4AD-4136-B50E-D624C2C4280B}" srcOrd="0" destOrd="0" presId="urn:microsoft.com/office/officeart/2005/8/layout/default"/>
    <dgm:cxn modelId="{39570C95-BBB0-4C5C-8A55-9ADD1BD7505F}" type="presOf" srcId="{AC369B5D-DC85-4534-8D82-3240625BAF72}" destId="{B268DACE-C356-4458-A200-5CFFEBD6B145}" srcOrd="0" destOrd="0" presId="urn:microsoft.com/office/officeart/2005/8/layout/default"/>
    <dgm:cxn modelId="{63AF4796-F0AC-4CE5-99E6-2D68F50B1E6E}" type="presOf" srcId="{9D962899-6C91-45A3-857D-54C647AE9FB3}" destId="{87593F9A-E012-474A-AADE-E20455B27CFF}" srcOrd="0" destOrd="0" presId="urn:microsoft.com/office/officeart/2005/8/layout/default"/>
    <dgm:cxn modelId="{B6CF3497-57C9-4E2C-8730-9BD4865C8945}" srcId="{B1C2339D-0949-4B18-990A-798393F91B5C}" destId="{9D962899-6C91-45A3-857D-54C647AE9FB3}" srcOrd="7" destOrd="0" parTransId="{18DEA719-C760-4C68-98B7-92C9A0CD7F18}" sibTransId="{E8B49728-AA61-4261-851F-BDF601BC12B0}"/>
    <dgm:cxn modelId="{E417AC98-E3AA-45A2-9305-333A6AF78F44}" type="presOf" srcId="{82D19B6E-84A6-48F6-860C-D9D7FB1073BE}" destId="{66712835-9700-4AF6-8D6B-730DD59DCA0F}" srcOrd="0" destOrd="0" presId="urn:microsoft.com/office/officeart/2005/8/layout/default"/>
    <dgm:cxn modelId="{A1DF33B8-8C2B-4CC6-824C-0718DCF62E0B}" srcId="{B1C2339D-0949-4B18-990A-798393F91B5C}" destId="{F0F45E8B-C380-4CA7-9F54-260EDD91BFED}" srcOrd="3" destOrd="0" parTransId="{7234ACD3-E100-4630-94A5-D746402ADFE7}" sibTransId="{FA46F252-FCA4-42C8-BB61-0B14E199154E}"/>
    <dgm:cxn modelId="{3BD2DAC5-4CCA-4AC0-A110-6926E67CF8D8}" type="presOf" srcId="{B1C2339D-0949-4B18-990A-798393F91B5C}" destId="{5BF2FACE-6D3C-4F0C-B0C8-CFAE84853BC3}" srcOrd="0" destOrd="0" presId="urn:microsoft.com/office/officeart/2005/8/layout/default"/>
    <dgm:cxn modelId="{C54D57D7-EB28-4FC7-A5FD-9C366330B4AE}" type="presOf" srcId="{7373800C-89CB-44E4-9C7F-D16B2CC840A1}" destId="{698171B9-AE82-4EB8-85FE-2B95C59DF519}" srcOrd="0" destOrd="0" presId="urn:microsoft.com/office/officeart/2005/8/layout/default"/>
    <dgm:cxn modelId="{991B8BF3-3AFA-44BA-B920-177EA3B12C9D}" srcId="{B1C2339D-0949-4B18-990A-798393F91B5C}" destId="{3EE2CC03-DBA8-4AB5-8FF8-01D108F3C33D}" srcOrd="6" destOrd="0" parTransId="{C98338CC-4002-42BB-9EDA-06B46FFAFCF1}" sibTransId="{8E0F4D79-3E4B-4E5A-854A-0828F04920CE}"/>
    <dgm:cxn modelId="{418D919E-3B3D-4060-9C6A-456E3550CE09}" type="presParOf" srcId="{5BF2FACE-6D3C-4F0C-B0C8-CFAE84853BC3}" destId="{66712835-9700-4AF6-8D6B-730DD59DCA0F}" srcOrd="0" destOrd="0" presId="urn:microsoft.com/office/officeart/2005/8/layout/default"/>
    <dgm:cxn modelId="{C088EE69-ACC7-43E2-B2B1-E9E4FCF9C363}" type="presParOf" srcId="{5BF2FACE-6D3C-4F0C-B0C8-CFAE84853BC3}" destId="{CD736196-9023-4D21-9566-571899166E42}" srcOrd="1" destOrd="0" presId="urn:microsoft.com/office/officeart/2005/8/layout/default"/>
    <dgm:cxn modelId="{2D9CD437-DBB1-400E-94BD-F0DE0063F668}" type="presParOf" srcId="{5BF2FACE-6D3C-4F0C-B0C8-CFAE84853BC3}" destId="{53AEB876-E4AD-4136-B50E-D624C2C4280B}" srcOrd="2" destOrd="0" presId="urn:microsoft.com/office/officeart/2005/8/layout/default"/>
    <dgm:cxn modelId="{EF747D74-B58F-4118-B80C-2AA197D77FC9}" type="presParOf" srcId="{5BF2FACE-6D3C-4F0C-B0C8-CFAE84853BC3}" destId="{A821EE69-B0B8-4AD1-BA9B-C7C88513B128}" srcOrd="3" destOrd="0" presId="urn:microsoft.com/office/officeart/2005/8/layout/default"/>
    <dgm:cxn modelId="{EF879962-FC5E-4A8F-B277-3AFBFA893164}" type="presParOf" srcId="{5BF2FACE-6D3C-4F0C-B0C8-CFAE84853BC3}" destId="{A7D0AA3B-3838-4117-A8D7-ECAC92DDCC77}" srcOrd="4" destOrd="0" presId="urn:microsoft.com/office/officeart/2005/8/layout/default"/>
    <dgm:cxn modelId="{8913CA58-1B43-4967-B217-F907D96B127D}" type="presParOf" srcId="{5BF2FACE-6D3C-4F0C-B0C8-CFAE84853BC3}" destId="{F262361B-8D26-4C17-A0D5-3ED3580786C3}" srcOrd="5" destOrd="0" presId="urn:microsoft.com/office/officeart/2005/8/layout/default"/>
    <dgm:cxn modelId="{F3AAE4AE-832E-4B53-B8BA-FA27E6458F8E}" type="presParOf" srcId="{5BF2FACE-6D3C-4F0C-B0C8-CFAE84853BC3}" destId="{0C98D3C5-90A0-4321-AED7-F9D60EDC01F5}" srcOrd="6" destOrd="0" presId="urn:microsoft.com/office/officeart/2005/8/layout/default"/>
    <dgm:cxn modelId="{F43D50C8-AD72-45A3-8A2C-6BAD53451D5A}" type="presParOf" srcId="{5BF2FACE-6D3C-4F0C-B0C8-CFAE84853BC3}" destId="{9A8B9458-3C54-4662-8CB0-7921E3AC380B}" srcOrd="7" destOrd="0" presId="urn:microsoft.com/office/officeart/2005/8/layout/default"/>
    <dgm:cxn modelId="{EEEC946B-6CEA-4696-8366-12A9EC0104CE}" type="presParOf" srcId="{5BF2FACE-6D3C-4F0C-B0C8-CFAE84853BC3}" destId="{7FDE64C8-A7E0-4721-A9DB-DC64153E3E94}" srcOrd="8" destOrd="0" presId="urn:microsoft.com/office/officeart/2005/8/layout/default"/>
    <dgm:cxn modelId="{D43A3B27-042F-488F-86D2-B86639EE1F3B}" type="presParOf" srcId="{5BF2FACE-6D3C-4F0C-B0C8-CFAE84853BC3}" destId="{01B83AE9-6E00-4371-B4F4-30118CF5CC2F}" srcOrd="9" destOrd="0" presId="urn:microsoft.com/office/officeart/2005/8/layout/default"/>
    <dgm:cxn modelId="{2D88F049-25D2-43AE-A252-4158DEB4F3ED}" type="presParOf" srcId="{5BF2FACE-6D3C-4F0C-B0C8-CFAE84853BC3}" destId="{B268DACE-C356-4458-A200-5CFFEBD6B145}" srcOrd="10" destOrd="0" presId="urn:microsoft.com/office/officeart/2005/8/layout/default"/>
    <dgm:cxn modelId="{F791385A-236D-4B08-94B2-75990F5B4F16}" type="presParOf" srcId="{5BF2FACE-6D3C-4F0C-B0C8-CFAE84853BC3}" destId="{3C9A200D-D7F6-4292-9DFA-5F66B0C7D0D7}" srcOrd="11" destOrd="0" presId="urn:microsoft.com/office/officeart/2005/8/layout/default"/>
    <dgm:cxn modelId="{872B8070-9B2C-4E0D-A49F-86913F2F2237}" type="presParOf" srcId="{5BF2FACE-6D3C-4F0C-B0C8-CFAE84853BC3}" destId="{357D9C6F-ADAB-486D-A38F-2203B3C212B8}" srcOrd="12" destOrd="0" presId="urn:microsoft.com/office/officeart/2005/8/layout/default"/>
    <dgm:cxn modelId="{5AA8B3C4-C6AD-4042-BC9A-A23238BF8B57}" type="presParOf" srcId="{5BF2FACE-6D3C-4F0C-B0C8-CFAE84853BC3}" destId="{33DF9412-11AF-470C-AAB0-AA4A808321F7}" srcOrd="13" destOrd="0" presId="urn:microsoft.com/office/officeart/2005/8/layout/default"/>
    <dgm:cxn modelId="{0B8FC8B5-EDC3-4EEF-8001-7F51928A7191}" type="presParOf" srcId="{5BF2FACE-6D3C-4F0C-B0C8-CFAE84853BC3}" destId="{87593F9A-E012-474A-AADE-E20455B27CFF}" srcOrd="14" destOrd="0" presId="urn:microsoft.com/office/officeart/2005/8/layout/default"/>
    <dgm:cxn modelId="{8B5C9268-6AA2-45FE-8DC2-D6453526104F}" type="presParOf" srcId="{5BF2FACE-6D3C-4F0C-B0C8-CFAE84853BC3}" destId="{360DDB2E-FEE4-43D1-A193-1E86E4F46F9A}" srcOrd="15" destOrd="0" presId="urn:microsoft.com/office/officeart/2005/8/layout/default"/>
    <dgm:cxn modelId="{CBDF3C9E-5D90-4471-AA13-460AF8FBEC1E}" type="presParOf" srcId="{5BF2FACE-6D3C-4F0C-B0C8-CFAE84853BC3}" destId="{698171B9-AE82-4EB8-85FE-2B95C59DF51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12835-9700-4AF6-8D6B-730DD59DCA0F}">
      <dsp:nvSpPr>
        <dsp:cNvPr id="0" name=""/>
        <dsp:cNvSpPr/>
      </dsp:nvSpPr>
      <dsp:spPr>
        <a:xfrm>
          <a:off x="21881" y="1177"/>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Personal</a:t>
          </a:r>
          <a:r>
            <a:rPr lang="en-GB" sz="1700" kern="1200" baseline="0" dirty="0"/>
            <a:t> dignity</a:t>
          </a:r>
          <a:endParaRPr lang="en-US" sz="1700" kern="1200" dirty="0"/>
        </a:p>
      </dsp:txBody>
      <dsp:txXfrm>
        <a:off x="21881" y="1177"/>
        <a:ext cx="2174491" cy="1304695"/>
      </dsp:txXfrm>
    </dsp:sp>
    <dsp:sp modelId="{53AEB876-E4AD-4136-B50E-D624C2C4280B}">
      <dsp:nvSpPr>
        <dsp:cNvPr id="0" name=""/>
        <dsp:cNvSpPr/>
      </dsp:nvSpPr>
      <dsp:spPr>
        <a:xfrm>
          <a:off x="2413822" y="1177"/>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a:t>Exercising</a:t>
          </a:r>
          <a:r>
            <a:rPr lang="en-US" sz="1700" b="0" kern="1200" baseline="0"/>
            <a:t> control over day-to-day life</a:t>
          </a:r>
          <a:endParaRPr lang="en-US" sz="1700" kern="1200"/>
        </a:p>
      </dsp:txBody>
      <dsp:txXfrm>
        <a:off x="2413822" y="1177"/>
        <a:ext cx="2174491" cy="1304695"/>
      </dsp:txXfrm>
    </dsp:sp>
    <dsp:sp modelId="{A7D0AA3B-3838-4117-A8D7-ECAC92DDCC77}">
      <dsp:nvSpPr>
        <dsp:cNvPr id="0" name=""/>
        <dsp:cNvSpPr/>
      </dsp:nvSpPr>
      <dsp:spPr>
        <a:xfrm>
          <a:off x="4805763" y="1177"/>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Physical,</a:t>
          </a:r>
          <a:r>
            <a:rPr lang="en-US" sz="1700" kern="1200" baseline="0" dirty="0"/>
            <a:t> mental health and emotional wellbeing</a:t>
          </a:r>
          <a:endParaRPr lang="en-US" sz="1700" kern="1200" dirty="0"/>
        </a:p>
      </dsp:txBody>
      <dsp:txXfrm>
        <a:off x="4805763" y="1177"/>
        <a:ext cx="2174491" cy="1304695"/>
      </dsp:txXfrm>
    </dsp:sp>
    <dsp:sp modelId="{0C98D3C5-90A0-4321-AED7-F9D60EDC01F5}">
      <dsp:nvSpPr>
        <dsp:cNvPr id="0" name=""/>
        <dsp:cNvSpPr/>
      </dsp:nvSpPr>
      <dsp:spPr>
        <a:xfrm>
          <a:off x="21881" y="1523321"/>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Domestic, family and personal relationships</a:t>
          </a:r>
        </a:p>
      </dsp:txBody>
      <dsp:txXfrm>
        <a:off x="21881" y="1523321"/>
        <a:ext cx="2174491" cy="1304695"/>
      </dsp:txXfrm>
    </dsp:sp>
    <dsp:sp modelId="{7FDE64C8-A7E0-4721-A9DB-DC64153E3E94}">
      <dsp:nvSpPr>
        <dsp:cNvPr id="0" name=""/>
        <dsp:cNvSpPr/>
      </dsp:nvSpPr>
      <dsp:spPr>
        <a:xfrm>
          <a:off x="2413822" y="1523321"/>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Protection from abuse and neglect</a:t>
          </a:r>
          <a:endParaRPr lang="en-US" sz="1700" kern="1200" dirty="0"/>
        </a:p>
      </dsp:txBody>
      <dsp:txXfrm>
        <a:off x="2413822" y="1523321"/>
        <a:ext cx="2174491" cy="1304695"/>
      </dsp:txXfrm>
    </dsp:sp>
    <dsp:sp modelId="{B268DACE-C356-4458-A200-5CFFEBD6B145}">
      <dsp:nvSpPr>
        <dsp:cNvPr id="0" name=""/>
        <dsp:cNvSpPr/>
      </dsp:nvSpPr>
      <dsp:spPr>
        <a:xfrm>
          <a:off x="4805763" y="1523321"/>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Social and economic wellbeing</a:t>
          </a:r>
          <a:endParaRPr lang="en-US" sz="1700" kern="1200"/>
        </a:p>
      </dsp:txBody>
      <dsp:txXfrm>
        <a:off x="4805763" y="1523321"/>
        <a:ext cx="2174491" cy="1304695"/>
      </dsp:txXfrm>
    </dsp:sp>
    <dsp:sp modelId="{357D9C6F-ADAB-486D-A38F-2203B3C212B8}">
      <dsp:nvSpPr>
        <dsp:cNvPr id="0" name=""/>
        <dsp:cNvSpPr/>
      </dsp:nvSpPr>
      <dsp:spPr>
        <a:xfrm>
          <a:off x="21881" y="3045465"/>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Suitability of living conditions</a:t>
          </a:r>
          <a:endParaRPr lang="en-US" sz="1700" kern="1200"/>
        </a:p>
      </dsp:txBody>
      <dsp:txXfrm>
        <a:off x="21881" y="3045465"/>
        <a:ext cx="2174491" cy="1304695"/>
      </dsp:txXfrm>
    </dsp:sp>
    <dsp:sp modelId="{87593F9A-E012-474A-AADE-E20455B27CFF}">
      <dsp:nvSpPr>
        <dsp:cNvPr id="0" name=""/>
        <dsp:cNvSpPr/>
      </dsp:nvSpPr>
      <dsp:spPr>
        <a:xfrm>
          <a:off x="2413822" y="3045465"/>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Participation in work, education, training or recreation</a:t>
          </a:r>
          <a:endParaRPr lang="en-US" sz="1700" kern="1200"/>
        </a:p>
      </dsp:txBody>
      <dsp:txXfrm>
        <a:off x="2413822" y="3045465"/>
        <a:ext cx="2174491" cy="1304695"/>
      </dsp:txXfrm>
    </dsp:sp>
    <dsp:sp modelId="{698171B9-AE82-4EB8-85FE-2B95C59DF519}">
      <dsp:nvSpPr>
        <dsp:cNvPr id="0" name=""/>
        <dsp:cNvSpPr/>
      </dsp:nvSpPr>
      <dsp:spPr>
        <a:xfrm>
          <a:off x="4805763" y="3045465"/>
          <a:ext cx="2174491" cy="1304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Contributions to society</a:t>
          </a:r>
          <a:endParaRPr lang="en-US" sz="1700" kern="1200"/>
        </a:p>
      </dsp:txBody>
      <dsp:txXfrm>
        <a:off x="4805763" y="3045465"/>
        <a:ext cx="2174491" cy="13046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fontAlgn="base">
              <a:buFont typeface="Arial" panose="020B0604020202020204" pitchFamily="34" charset="0"/>
              <a:buChar char="•"/>
            </a:pPr>
            <a:r>
              <a:rPr lang="en-US" sz="1900" b="0" i="0" u="none" strike="noStrike" dirty="0">
                <a:effectLst/>
              </a:rPr>
              <a:t>Explain what the term 'adult with care and support needs' means</a:t>
            </a:r>
          </a:p>
          <a:p>
            <a:pPr marL="342900" indent="-342900" algn="l" fontAlgn="base">
              <a:buFont typeface="Arial" panose="020B0604020202020204" pitchFamily="34" charset="0"/>
              <a:buChar char="•"/>
            </a:pPr>
            <a:r>
              <a:rPr lang="en-US" sz="1900" b="0" i="0" u="none" strike="noStrike" dirty="0">
                <a:effectLst/>
              </a:rPr>
              <a:t>Describe the process where someone is first alerted to a concern or incident that suggests an adult:</a:t>
            </a:r>
          </a:p>
          <a:p>
            <a:pPr marL="800100" lvl="1" indent="-342900" algn="l" fontAlgn="base">
              <a:buFont typeface="Arial" panose="020B0604020202020204" pitchFamily="34" charset="0"/>
              <a:buChar char="•"/>
            </a:pPr>
            <a:r>
              <a:rPr lang="en-US" sz="1500" b="0" i="0" u="none" strike="noStrike" dirty="0">
                <a:effectLst/>
              </a:rPr>
              <a:t>Is experiencing or is at risk of abuse or neglect, and</a:t>
            </a:r>
          </a:p>
          <a:p>
            <a:pPr marL="800100" lvl="1" indent="-342900" algn="l" fontAlgn="base">
              <a:buFont typeface="Arial" panose="020B0604020202020204" pitchFamily="34" charset="0"/>
              <a:buChar char="•"/>
            </a:pPr>
            <a:r>
              <a:rPr lang="en-US" sz="1500" b="0" i="0" u="none" strike="noStrike" dirty="0">
                <a:effectLst/>
              </a:rPr>
              <a:t>As a result of their care and support needs, is unable to protect themselves against abuse or neglect, or the risk of it</a:t>
            </a:r>
          </a:p>
          <a:p>
            <a:pPr marL="342900" indent="-342900" algn="l" fontAlgn="base">
              <a:buFont typeface="Arial" panose="020B0604020202020204" pitchFamily="34" charset="0"/>
              <a:buChar char="•"/>
            </a:pPr>
            <a:r>
              <a:rPr lang="en-US" sz="1900" b="0" i="0" u="none" strike="noStrike" dirty="0">
                <a:effectLst/>
              </a:rPr>
              <a:t>Define the term ‘adult safeguarding' and underlying statutory principles that underpin adult safeguarding work</a:t>
            </a:r>
          </a:p>
          <a:p>
            <a:pPr marL="342900" indent="-342900" algn="l" fontAlgn="base">
              <a:buFont typeface="Arial" panose="020B0604020202020204" pitchFamily="34" charset="0"/>
              <a:buChar char="•"/>
            </a:pPr>
            <a:r>
              <a:rPr lang="en-US" sz="1900" b="0" i="0" u="none" strike="noStrike" dirty="0">
                <a:effectLst/>
              </a:rPr>
              <a:t>Define abuse and neglect, patterns and types and list possible indicators</a:t>
            </a:r>
          </a:p>
          <a:p>
            <a:pPr marL="342900" indent="-342900" algn="l" fontAlgn="base">
              <a:buFont typeface="Arial" panose="020B0604020202020204" pitchFamily="34" charset="0"/>
              <a:buChar char="•"/>
            </a:pPr>
            <a:r>
              <a:rPr lang="en-US" sz="1900" b="0" i="0" u="none" strike="noStrike" dirty="0">
                <a:effectLst/>
              </a:rPr>
              <a:t>Identify why some adults are more at risk from abusive </a:t>
            </a:r>
            <a:r>
              <a:rPr lang="en-US" sz="1900" b="0" i="0" u="none" strike="noStrike" dirty="0" err="1">
                <a:effectLst/>
              </a:rPr>
              <a:t>behaviour</a:t>
            </a:r>
            <a:endParaRPr lang="en-US" sz="1900" b="0" i="0" u="none" strike="noStrike" dirty="0">
              <a:effectLst/>
            </a:endParaRPr>
          </a:p>
          <a:p>
            <a:pPr marL="342900" indent="-342900" algn="l" fontAlgn="base">
              <a:buFont typeface="Arial" panose="020B0604020202020204" pitchFamily="34" charset="0"/>
              <a:buChar char="•"/>
            </a:pPr>
            <a:r>
              <a:rPr lang="en-US" sz="1900" b="0" i="0" u="none" strike="noStrike" dirty="0">
                <a:effectLst/>
              </a:rPr>
              <a:t>Explain the role you must play in </a:t>
            </a:r>
            <a:r>
              <a:rPr lang="en-US" sz="1900" b="0" i="0" u="none" strike="noStrike" dirty="0" err="1">
                <a:effectLst/>
              </a:rPr>
              <a:t>recognising</a:t>
            </a:r>
            <a:r>
              <a:rPr lang="en-US" sz="1900" b="0" i="0" u="none" strike="noStrike" dirty="0">
                <a:effectLst/>
              </a:rPr>
              <a:t> and reporting and who you need to speak to if you have a safeguarding concern</a:t>
            </a:r>
            <a:endParaRPr lang="en-US" sz="1900" dirty="0"/>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The safeguarding process starts before volunteers are involved in any activity by making sure the right people are recruited in the first place, and that they receive the necessary support and guidance to carry out their volunteering safely and effectively. Effective safeguarding also looks beyond traditional notions of harm and abuse, taking into consideration health and safety, and other ways to ensure the health and well-being of volunteers and the people they support.</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a:t>
            </a:fld>
            <a:endParaRPr lang="en-US" noProof="0" dirty="0"/>
          </a:p>
        </p:txBody>
      </p:sp>
    </p:spTree>
    <p:extLst>
      <p:ext uri="{BB962C8B-B14F-4D97-AF65-F5344CB8AC3E}">
        <p14:creationId xmlns:p14="http://schemas.microsoft.com/office/powerpoint/2010/main" val="156219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strike="noStrike" dirty="0">
                <a:effectLst/>
              </a:rPr>
              <a:t>If you feel your concerns are not being addressed, or you are not comfortable speaking to your volunteer coordinator, then contact another senior member of the team in the </a:t>
            </a:r>
            <a:r>
              <a:rPr lang="en-US" sz="1200" i="0" u="none" strike="noStrike" dirty="0" err="1">
                <a:effectLst/>
              </a:rPr>
              <a:t>organisation</a:t>
            </a:r>
            <a:r>
              <a:rPr lang="en-US" sz="1200" i="0" u="none" strike="noStrike" dirty="0">
                <a:effectLst/>
              </a:rPr>
              <a:t>.</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8</a:t>
            </a:fld>
            <a:endParaRPr lang="en-US" noProof="0" dirty="0"/>
          </a:p>
        </p:txBody>
      </p:sp>
    </p:spTree>
    <p:extLst>
      <p:ext uri="{BB962C8B-B14F-4D97-AF65-F5344CB8AC3E}">
        <p14:creationId xmlns:p14="http://schemas.microsoft.com/office/powerpoint/2010/main" val="161408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341559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7D64CD61-D21E-2CD6-E496-DCFDDDC4F2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B7F44030-084C-2D70-7A93-634E5101C4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4EA6F5DC-3A14-D047-1F82-35D83A8D4B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C87DEB2F-6FD9-6637-CF41-351EE7727B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1DA68679-4BD4-3B43-A580-B27F7F4C65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C2652064-8079-8E5C-6FAD-B81884F6C4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pic>
        <p:nvPicPr>
          <p:cNvPr id="4" name="Picture 4" descr="Home - elearning for healthcare">
            <a:extLst>
              <a:ext uri="{FF2B5EF4-FFF2-40B4-BE49-F238E27FC236}">
                <a16:creationId xmlns:a16="http://schemas.microsoft.com/office/drawing/2014/main" id="{11ADD34E-171F-185A-271D-BF88C48733D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22084" y="1423506"/>
            <a:ext cx="1668009" cy="7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7D998B29-1283-DF93-84F4-BB7659C72D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4918D7EF-C0D3-0944-3B04-6C14F6D668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223DE5DE-7F3F-0317-EED9-691AFB92E0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809552E5-B16A-1C4D-3AA7-E0531274C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F19D0EF4-336E-3402-AA70-FCBEF25306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4CB6830F-3F9A-8A63-FAC1-4F0158D75C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79D6639E-4201-F8D5-3C9C-EF7C5F7827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FDAAB6AE-C3ED-E89B-171C-D574E4CB1E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DB9FD28C-D71D-93AB-C486-27DEBFEB0B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10C40126-2D8F-A88D-89BD-5994AD126E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3BC25AEA-62AD-4CF1-04A6-955CB7502D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80E13074-C937-5A56-9619-A0FE7BAB02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0FBEA8C8-2E25-84F4-5778-910BD63992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434336"/>
            <a:ext cx="5351882" cy="1608599"/>
          </a:xfrm>
        </p:spPr>
        <p:txBody>
          <a:bodyPr/>
          <a:lstStyle/>
          <a:p>
            <a:r>
              <a:rPr lang="en-US" sz="4400" dirty="0"/>
              <a:t>Safeguarding adults</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4215740"/>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21" name="Picture Placeholder 20" descr="A close-up of hands holding each other&#10;&#10;Description automatically generated">
            <a:extLst>
              <a:ext uri="{FF2B5EF4-FFF2-40B4-BE49-F238E27FC236}">
                <a16:creationId xmlns:a16="http://schemas.microsoft.com/office/drawing/2014/main" id="{9DDF3D81-2CE1-0E3B-1F60-8A55379A4CAD}"/>
              </a:ext>
            </a:extLst>
          </p:cNvPr>
          <p:cNvPicPr>
            <a:picLocks noGrp="1" noChangeAspect="1"/>
          </p:cNvPicPr>
          <p:nvPr>
            <p:ph type="pic" sz="quarter" idx="10"/>
          </p:nvPr>
        </p:nvPicPr>
        <p:blipFill>
          <a:blip r:embed="rId3"/>
          <a:srcRect l="4137" r="4137"/>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73B488-B35A-0962-D367-06ECC2A81EAE}"/>
              </a:ext>
            </a:extLst>
          </p:cNvPr>
          <p:cNvSpPr txBox="1"/>
          <p:nvPr/>
        </p:nvSpPr>
        <p:spPr>
          <a:xfrm>
            <a:off x="915347" y="2152986"/>
            <a:ext cx="8529736" cy="2062103"/>
          </a:xfrm>
          <a:prstGeom prst="rect">
            <a:avLst/>
          </a:prstGeom>
          <a:noFill/>
        </p:spPr>
        <p:txBody>
          <a:bodyPr wrap="square">
            <a:spAutoFit/>
          </a:bodyPr>
          <a:lstStyle/>
          <a:p>
            <a:pPr marL="285750" lvl="0" indent="-285750">
              <a:buFont typeface="Arial" panose="020B0604020202020204" pitchFamily="34" charset="0"/>
              <a:buChar char="•"/>
            </a:pPr>
            <a:r>
              <a:rPr lang="en-US" sz="2000" dirty="0"/>
              <a:t>Prevent harm and reduce risk of abuse or neglect to adults with care and support needs</a:t>
            </a:r>
          </a:p>
          <a:p>
            <a:endParaRPr lang="en-US" sz="2000" dirty="0"/>
          </a:p>
          <a:p>
            <a:pPr marL="285750" indent="-285750">
              <a:buFont typeface="Arial" panose="020B0604020202020204" pitchFamily="34" charset="0"/>
              <a:buChar char="•"/>
            </a:pPr>
            <a:r>
              <a:rPr lang="en-US" sz="2000" dirty="0"/>
              <a:t>It is a volunteer's responsibility to report any safeguarding concerns immediately</a:t>
            </a:r>
          </a:p>
          <a:p>
            <a:endParaRPr lang="en-US" sz="1400" dirty="0"/>
          </a:p>
          <a:p>
            <a:pPr lvl="0"/>
            <a:endParaRPr lang="en-GB" sz="1400" dirty="0"/>
          </a:p>
        </p:txBody>
      </p:sp>
      <p:sp>
        <p:nvSpPr>
          <p:cNvPr id="2" name="Slide Number Placeholder 1">
            <a:extLst>
              <a:ext uri="{FF2B5EF4-FFF2-40B4-BE49-F238E27FC236}">
                <a16:creationId xmlns:a16="http://schemas.microsoft.com/office/drawing/2014/main" id="{495C6288-0FC0-FCA7-FC98-43FC9F112447}"/>
              </a:ext>
            </a:extLst>
          </p:cNvPr>
          <p:cNvSpPr>
            <a:spLocks noGrp="1"/>
          </p:cNvSpPr>
          <p:nvPr>
            <p:ph type="sldNum" sz="quarter" idx="12"/>
          </p:nvPr>
        </p:nvSpPr>
        <p:spPr/>
        <p:txBody>
          <a:bodyPr/>
          <a:lstStyle/>
          <a:p>
            <a:fld id="{9EC71654-96A5-4280-94F3-931C61A9F92C}" type="slidenum">
              <a:rPr lang="en-US" noProof="0" smtClean="0"/>
              <a:pPr/>
              <a:t>10</a:t>
            </a:fld>
            <a:endParaRPr lang="en-US" noProof="0" dirty="0"/>
          </a:p>
        </p:txBody>
      </p:sp>
      <p:sp>
        <p:nvSpPr>
          <p:cNvPr id="3" name="Title 1">
            <a:extLst>
              <a:ext uri="{FF2B5EF4-FFF2-40B4-BE49-F238E27FC236}">
                <a16:creationId xmlns:a16="http://schemas.microsoft.com/office/drawing/2014/main" id="{8736EB60-9DFC-33A0-31E1-C5534F3EED73}"/>
              </a:ext>
            </a:extLst>
          </p:cNvPr>
          <p:cNvSpPr txBox="1">
            <a:spLocks/>
          </p:cNvSpPr>
          <p:nvPr/>
        </p:nvSpPr>
        <p:spPr>
          <a:xfrm>
            <a:off x="525054" y="1055873"/>
            <a:ext cx="11141891" cy="39251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dirty="0">
                <a:solidFill>
                  <a:schemeClr val="accent1"/>
                </a:solidFill>
              </a:rPr>
              <a:t>Key points</a:t>
            </a:r>
          </a:p>
        </p:txBody>
      </p:sp>
    </p:spTree>
    <p:extLst>
      <p:ext uri="{BB962C8B-B14F-4D97-AF65-F5344CB8AC3E}">
        <p14:creationId xmlns:p14="http://schemas.microsoft.com/office/powerpoint/2010/main" val="187601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12</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20900-DDD5-9D46-0AC8-9203699190CF}"/>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2</a:t>
            </a:fld>
            <a:endParaRPr lang="en-US" noProof="0"/>
          </a:p>
        </p:txBody>
      </p:sp>
      <p:sp>
        <p:nvSpPr>
          <p:cNvPr id="5" name="Title 6">
            <a:extLst>
              <a:ext uri="{FF2B5EF4-FFF2-40B4-BE49-F238E27FC236}">
                <a16:creationId xmlns:a16="http://schemas.microsoft.com/office/drawing/2014/main" id="{7820EA6E-4A75-1F6E-7AE4-C1CECDFF21F5}"/>
              </a:ext>
            </a:extLst>
          </p:cNvPr>
          <p:cNvSpPr>
            <a:spLocks noGrp="1"/>
          </p:cNvSpPr>
          <p:nvPr>
            <p:ph type="title"/>
          </p:nvPr>
        </p:nvSpPr>
        <p:spPr>
          <a:xfrm>
            <a:off x="515938" y="246063"/>
            <a:ext cx="11150600" cy="920750"/>
          </a:xfrm>
        </p:spPr>
        <p:txBody>
          <a:bodyPr>
            <a:normAutofit fontScale="90000"/>
          </a:bodyPr>
          <a:lstStyle/>
          <a:p>
            <a:r>
              <a:rPr lang="en-US" sz="3600" b="0" i="0" dirty="0">
                <a:solidFill>
                  <a:schemeClr val="tx1"/>
                </a:solidFill>
                <a:effectLst/>
                <a:latin typeface="Arial" panose="020B0604020202020204" pitchFamily="34" charset="0"/>
                <a:cs typeface="Arial" panose="020B0604020202020204" pitchFamily="34" charset="0"/>
              </a:rPr>
              <a:t>Adult Safeguarding is Everyone's Business</a:t>
            </a:r>
            <a:br>
              <a:rPr lang="en-GB" sz="6000" dirty="0">
                <a:solidFill>
                  <a:schemeClr val="tx1"/>
                </a:solidFill>
              </a:rPr>
            </a:br>
            <a:br>
              <a:rPr lang="en-GB" sz="6000" dirty="0">
                <a:solidFill>
                  <a:schemeClr val="tx1"/>
                </a:solidFill>
              </a:rPr>
            </a:br>
            <a:endParaRPr lang="en-GB" sz="6000" dirty="0">
              <a:solidFill>
                <a:schemeClr val="tx1"/>
              </a:solidFill>
            </a:endParaRPr>
          </a:p>
        </p:txBody>
      </p:sp>
      <p:sp>
        <p:nvSpPr>
          <p:cNvPr id="6" name="Title 6">
            <a:extLst>
              <a:ext uri="{FF2B5EF4-FFF2-40B4-BE49-F238E27FC236}">
                <a16:creationId xmlns:a16="http://schemas.microsoft.com/office/drawing/2014/main" id="{49736774-2795-90A7-83AE-F5FF252F8448}"/>
              </a:ext>
            </a:extLst>
          </p:cNvPr>
          <p:cNvSpPr txBox="1">
            <a:spLocks/>
          </p:cNvSpPr>
          <p:nvPr/>
        </p:nvSpPr>
        <p:spPr>
          <a:xfrm>
            <a:off x="515938" y="506490"/>
            <a:ext cx="10837862" cy="153566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accent1"/>
                </a:solidFill>
                <a:latin typeface="+mj-lt"/>
                <a:ea typeface="+mj-ea"/>
                <a:cs typeface="+mj-cs"/>
              </a:defRPr>
            </a:lvl1pPr>
          </a:lstStyle>
          <a:p>
            <a:r>
              <a:rPr lang="en-US" b="0" dirty="0">
                <a:solidFill>
                  <a:srgbClr val="2C567A"/>
                </a:solidFill>
                <a:cs typeface="Arial" panose="020B0604020202020204" pitchFamily="34" charset="0"/>
              </a:rPr>
              <a:t>Adult Safeguarding is Everyone's Business</a:t>
            </a:r>
            <a:br>
              <a:rPr lang="en-GB" dirty="0">
                <a:solidFill>
                  <a:schemeClr val="tx1"/>
                </a:solidFill>
              </a:rPr>
            </a:br>
            <a:br>
              <a:rPr lang="en-GB" dirty="0">
                <a:solidFill>
                  <a:schemeClr val="tx1"/>
                </a:solidFill>
              </a:rPr>
            </a:br>
            <a:endParaRPr lang="en-GB" dirty="0">
              <a:solidFill>
                <a:schemeClr val="tx1"/>
              </a:solidFill>
            </a:endParaRPr>
          </a:p>
        </p:txBody>
      </p:sp>
      <p:sp>
        <p:nvSpPr>
          <p:cNvPr id="7" name="Content Placeholder 2">
            <a:extLst>
              <a:ext uri="{FF2B5EF4-FFF2-40B4-BE49-F238E27FC236}">
                <a16:creationId xmlns:a16="http://schemas.microsoft.com/office/drawing/2014/main" id="{5183CC5B-2AF1-9A22-394F-4E492E85F17F}"/>
              </a:ext>
            </a:extLst>
          </p:cNvPr>
          <p:cNvSpPr txBox="1">
            <a:spLocks noGrp="1"/>
          </p:cNvSpPr>
          <p:nvPr>
            <p:ph sz="half" idx="1"/>
          </p:nvPr>
        </p:nvSpPr>
        <p:spPr>
          <a:xfrm>
            <a:off x="725259" y="2145949"/>
            <a:ext cx="3780759" cy="3237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US" sz="1800" b="0" i="0" u="none" strike="noStrike" dirty="0">
                <a:effectLst/>
              </a:rPr>
              <a:t>Everybody has the right to be safe no matter who they are or what their circumstances. </a:t>
            </a:r>
          </a:p>
          <a:p>
            <a:pPr marL="0" indent="0" algn="l" fontAlgn="base">
              <a:buNone/>
            </a:pPr>
            <a:r>
              <a:rPr lang="en-US" sz="1800" b="0" i="0" u="none" strike="noStrike" dirty="0">
                <a:effectLst/>
              </a:rPr>
              <a:t>Safeguarding is about protecting everyone from harm, abuse or neglect.</a:t>
            </a:r>
          </a:p>
          <a:p>
            <a:pPr marL="0" indent="0">
              <a:buFont typeface="Arial" panose="020B0604020202020204" pitchFamily="34" charset="0"/>
              <a:buNone/>
            </a:pPr>
            <a:endParaRPr lang="en-US" sz="1300" dirty="0">
              <a:latin typeface="Arial" panose="020B0604020202020204" pitchFamily="34" charset="0"/>
            </a:endParaRPr>
          </a:p>
          <a:p>
            <a:pPr marL="0" indent="0">
              <a:buFont typeface="Arial" panose="020B0604020202020204" pitchFamily="34" charset="0"/>
              <a:buNone/>
            </a:pPr>
            <a:endParaRPr lang="en-GB" sz="1300" dirty="0"/>
          </a:p>
        </p:txBody>
      </p:sp>
      <p:sp>
        <p:nvSpPr>
          <p:cNvPr id="8" name="Content Placeholder 7">
            <a:extLst>
              <a:ext uri="{FF2B5EF4-FFF2-40B4-BE49-F238E27FC236}">
                <a16:creationId xmlns:a16="http://schemas.microsoft.com/office/drawing/2014/main" id="{FD0925CB-DBBD-F944-F99C-9769DCF26FED}"/>
              </a:ext>
            </a:extLst>
          </p:cNvPr>
          <p:cNvSpPr txBox="1">
            <a:spLocks noGrp="1"/>
          </p:cNvSpPr>
          <p:nvPr>
            <p:ph sz="half" idx="2"/>
          </p:nvPr>
        </p:nvSpPr>
        <p:spPr>
          <a:xfrm>
            <a:off x="5521760" y="1840952"/>
            <a:ext cx="5181600" cy="369332"/>
          </a:xfrm>
          <a:prstGeom prst="rect">
            <a:avLst/>
          </a:prstGeom>
          <a:noFill/>
        </p:spPr>
        <p:txBody>
          <a:bodyPr wrap="square" rtlCol="0">
            <a:spAutoFit/>
          </a:bodyPr>
          <a:lstStyle/>
          <a:p>
            <a:pPr marL="0" indent="0">
              <a:buNone/>
            </a:pPr>
            <a:r>
              <a:rPr lang="en-US" sz="2000" b="1" i="0" dirty="0">
                <a:effectLst/>
              </a:rPr>
              <a:t>As a volunteer, you have:</a:t>
            </a:r>
            <a:endParaRPr lang="en-GB" sz="2000" dirty="0"/>
          </a:p>
        </p:txBody>
      </p:sp>
      <p:grpSp>
        <p:nvGrpSpPr>
          <p:cNvPr id="15" name="Group 14">
            <a:extLst>
              <a:ext uri="{FF2B5EF4-FFF2-40B4-BE49-F238E27FC236}">
                <a16:creationId xmlns:a16="http://schemas.microsoft.com/office/drawing/2014/main" id="{90C28B0E-A442-D0EB-064A-9C5DB7416269}"/>
              </a:ext>
            </a:extLst>
          </p:cNvPr>
          <p:cNvGrpSpPr/>
          <p:nvPr/>
        </p:nvGrpSpPr>
        <p:grpSpPr>
          <a:xfrm>
            <a:off x="5104955" y="2336013"/>
            <a:ext cx="7080173" cy="1299267"/>
            <a:chOff x="7696708" y="1532527"/>
            <a:chExt cx="5023222" cy="1006476"/>
          </a:xfrm>
        </p:grpSpPr>
        <p:sp>
          <p:nvSpPr>
            <p:cNvPr id="16" name="Rectangle 15">
              <a:extLst>
                <a:ext uri="{FF2B5EF4-FFF2-40B4-BE49-F238E27FC236}">
                  <a16:creationId xmlns:a16="http://schemas.microsoft.com/office/drawing/2014/main" id="{D7A6F3E2-BDFF-27C9-00AC-1B44FE31C849}"/>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D12681EE-1FC8-AD42-3B03-72764B07043F}"/>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TextBox 3">
            <a:extLst>
              <a:ext uri="{FF2B5EF4-FFF2-40B4-BE49-F238E27FC236}">
                <a16:creationId xmlns:a16="http://schemas.microsoft.com/office/drawing/2014/main" id="{8D63EC2B-D25A-48BC-32BD-FFFF14F48046}"/>
              </a:ext>
            </a:extLst>
          </p:cNvPr>
          <p:cNvSpPr txBox="1"/>
          <p:nvPr/>
        </p:nvSpPr>
        <p:spPr>
          <a:xfrm>
            <a:off x="5554654" y="2505670"/>
            <a:ext cx="6246564" cy="923330"/>
          </a:xfrm>
          <a:prstGeom prst="rect">
            <a:avLst/>
          </a:prstGeom>
          <a:noFill/>
        </p:spPr>
        <p:txBody>
          <a:bodyPr wrap="square">
            <a:spAutoFit/>
          </a:bodyPr>
          <a:lstStyle/>
          <a:p>
            <a:pPr lvl="0"/>
            <a:r>
              <a:rPr lang="en-US" b="1" dirty="0">
                <a:solidFill>
                  <a:schemeClr val="tx1"/>
                </a:solidFill>
              </a:rPr>
              <a:t>A duty of care. </a:t>
            </a:r>
          </a:p>
          <a:p>
            <a:pPr lvl="0"/>
            <a:r>
              <a:rPr lang="en-US" b="1" dirty="0">
                <a:solidFill>
                  <a:schemeClr val="tx1"/>
                </a:solidFill>
              </a:rPr>
              <a:t>It is your duty to identify and report any concerns, not to take action or investigate further.</a:t>
            </a:r>
            <a:endParaRPr lang="en-US" b="1" dirty="0"/>
          </a:p>
        </p:txBody>
      </p:sp>
      <p:grpSp>
        <p:nvGrpSpPr>
          <p:cNvPr id="18" name="Group 17">
            <a:extLst>
              <a:ext uri="{FF2B5EF4-FFF2-40B4-BE49-F238E27FC236}">
                <a16:creationId xmlns:a16="http://schemas.microsoft.com/office/drawing/2014/main" id="{3517FCAC-9F8C-6A9F-F88D-5567F83B1F80}"/>
              </a:ext>
            </a:extLst>
          </p:cNvPr>
          <p:cNvGrpSpPr/>
          <p:nvPr/>
        </p:nvGrpSpPr>
        <p:grpSpPr>
          <a:xfrm>
            <a:off x="5104954" y="3921057"/>
            <a:ext cx="7087045" cy="1174854"/>
            <a:chOff x="7696708" y="1532527"/>
            <a:chExt cx="5023222" cy="1006476"/>
          </a:xfrm>
        </p:grpSpPr>
        <p:sp>
          <p:nvSpPr>
            <p:cNvPr id="19" name="Rectangle 18">
              <a:extLst>
                <a:ext uri="{FF2B5EF4-FFF2-40B4-BE49-F238E27FC236}">
                  <a16:creationId xmlns:a16="http://schemas.microsoft.com/office/drawing/2014/main" id="{3DFA8FE1-D10F-A0C2-CE3C-49CECF59934E}"/>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0AAAEB37-ACC2-E53E-1C37-B849202D0CE1}"/>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TextBox 10">
            <a:extLst>
              <a:ext uri="{FF2B5EF4-FFF2-40B4-BE49-F238E27FC236}">
                <a16:creationId xmlns:a16="http://schemas.microsoft.com/office/drawing/2014/main" id="{6AF1AD93-C3D5-C915-E1DF-41EA161EAF4E}"/>
              </a:ext>
            </a:extLst>
          </p:cNvPr>
          <p:cNvSpPr txBox="1"/>
          <p:nvPr/>
        </p:nvSpPr>
        <p:spPr>
          <a:xfrm>
            <a:off x="5521760" y="4142497"/>
            <a:ext cx="6248400" cy="646331"/>
          </a:xfrm>
          <a:prstGeom prst="rect">
            <a:avLst/>
          </a:prstGeom>
          <a:noFill/>
        </p:spPr>
        <p:txBody>
          <a:bodyPr wrap="square">
            <a:spAutoFit/>
          </a:bodyPr>
          <a:lstStyle/>
          <a:p>
            <a:pPr lvl="0"/>
            <a:r>
              <a:rPr lang="en-US" b="1" i="0" u="none" dirty="0"/>
              <a:t>A responsibility to be aware of the Prevent strategy and an obligation to report concerns. </a:t>
            </a:r>
            <a:endParaRPr lang="en-US" dirty="0"/>
          </a:p>
        </p:txBody>
      </p:sp>
    </p:spTree>
    <p:extLst>
      <p:ext uri="{BB962C8B-B14F-4D97-AF65-F5344CB8AC3E}">
        <p14:creationId xmlns:p14="http://schemas.microsoft.com/office/powerpoint/2010/main" val="19920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D3EFF4-1ECD-00D0-EA2B-83A353FBA6BB}"/>
              </a:ext>
            </a:extLst>
          </p:cNvPr>
          <p:cNvSpPr>
            <a:spLocks noGrp="1"/>
          </p:cNvSpPr>
          <p:nvPr>
            <p:ph type="title"/>
          </p:nvPr>
        </p:nvSpPr>
        <p:spPr>
          <a:xfrm>
            <a:off x="508398" y="500062"/>
            <a:ext cx="4937211" cy="1325563"/>
          </a:xfrm>
        </p:spPr>
        <p:txBody>
          <a:bodyPr anchor="ctr">
            <a:normAutofit/>
          </a:bodyPr>
          <a:lstStyle/>
          <a:p>
            <a:r>
              <a:rPr lang="en-GB" dirty="0"/>
              <a:t>Adult with Care and Support Needs</a:t>
            </a:r>
          </a:p>
        </p:txBody>
      </p:sp>
      <p:sp>
        <p:nvSpPr>
          <p:cNvPr id="6" name="Content Placeholder 2">
            <a:extLst>
              <a:ext uri="{FF2B5EF4-FFF2-40B4-BE49-F238E27FC236}">
                <a16:creationId xmlns:a16="http://schemas.microsoft.com/office/drawing/2014/main" id="{62E9B841-4A63-5296-687C-D6C2E76FDF39}"/>
              </a:ext>
            </a:extLst>
          </p:cNvPr>
          <p:cNvSpPr>
            <a:spLocks noGrp="1"/>
          </p:cNvSpPr>
          <p:nvPr>
            <p:ph idx="1"/>
          </p:nvPr>
        </p:nvSpPr>
        <p:spPr>
          <a:xfrm>
            <a:off x="519910" y="1825625"/>
            <a:ext cx="4914189" cy="4351338"/>
          </a:xfrm>
        </p:spPr>
        <p:txBody>
          <a:bodyPr>
            <a:normAutofit/>
          </a:bodyPr>
          <a:lstStyle/>
          <a:p>
            <a:pPr marL="0" indent="0" fontAlgn="base">
              <a:buNone/>
            </a:pPr>
            <a:r>
              <a:rPr lang="en-US" sz="1300" b="0" i="0" u="none" strike="noStrike" dirty="0">
                <a:effectLst/>
              </a:rPr>
              <a:t>Adult safeguarding duties under the Care Act 2014 [1] apply to an adult, aged 18 or over, who:</a:t>
            </a:r>
          </a:p>
          <a:p>
            <a:pPr marL="0" indent="0" fontAlgn="base">
              <a:buNone/>
            </a:pPr>
            <a:endParaRPr lang="en-US" sz="1300" b="0" i="0" u="none" strike="noStrike" dirty="0">
              <a:effectLst/>
            </a:endParaRPr>
          </a:p>
          <a:p>
            <a:pPr fontAlgn="base"/>
            <a:r>
              <a:rPr lang="en-US" sz="1300" b="0" i="0" u="none" strike="noStrike" dirty="0">
                <a:effectLst/>
                <a:highlight>
                  <a:srgbClr val="CBD5EB"/>
                </a:highlight>
              </a:rPr>
              <a:t>Has needs for care and support and</a:t>
            </a:r>
          </a:p>
          <a:p>
            <a:pPr fontAlgn="base"/>
            <a:r>
              <a:rPr lang="en-US" sz="1300" b="0" i="0" u="none" strike="noStrike" dirty="0">
                <a:effectLst/>
                <a:highlight>
                  <a:srgbClr val="CBD5EB"/>
                </a:highlight>
              </a:rPr>
              <a:t>Is experiencing, or at risk of, abuse or neglect and</a:t>
            </a:r>
          </a:p>
          <a:p>
            <a:pPr fontAlgn="base"/>
            <a:r>
              <a:rPr lang="en-US" sz="1300" b="0" i="0" u="none" strike="noStrike" dirty="0">
                <a:effectLst/>
                <a:highlight>
                  <a:srgbClr val="CBD5EB"/>
                </a:highlight>
              </a:rPr>
              <a:t>As a result of those care and support needs, is unable to protect themselves from either the risk of, or the experience of, abuse or neglect</a:t>
            </a:r>
          </a:p>
          <a:p>
            <a:pPr marL="0" indent="0" fontAlgn="base"/>
            <a:endParaRPr lang="en-US" sz="1300" b="0" i="0" u="none" strike="noStrike" dirty="0">
              <a:effectLst/>
            </a:endParaRPr>
          </a:p>
          <a:p>
            <a:pPr marL="0" indent="0" fontAlgn="base">
              <a:buNone/>
            </a:pPr>
            <a:r>
              <a:rPr lang="en-US" sz="1300" b="0" i="0" u="none" strike="noStrike" dirty="0">
                <a:effectLst/>
              </a:rPr>
              <a:t>We refer to these adults as 'adults with care and support needs'. You may also hear the terms 'adult at risk' or 'vulnerable adult'.</a:t>
            </a:r>
          </a:p>
          <a:p>
            <a:pPr marL="0" indent="0" fontAlgn="base">
              <a:buNone/>
            </a:pPr>
            <a:r>
              <a:rPr lang="en-US" sz="1300" b="0" i="0" u="none" strike="noStrike" dirty="0">
                <a:effectLst/>
              </a:rPr>
              <a:t>Care and support is the mixture of practical, financial and emotional support for adults who need extra help to manage their lives and be independent, including older people, people with a disability or long-term illness, people with mental health problems and carers. </a:t>
            </a:r>
            <a:endParaRPr lang="en-US" sz="1300" b="0" i="0" dirty="0">
              <a:effectLst/>
            </a:endParaRPr>
          </a:p>
          <a:p>
            <a:pPr marL="0" indent="0"/>
            <a:endParaRPr lang="en-GB" sz="1300" dirty="0"/>
          </a:p>
        </p:txBody>
      </p:sp>
      <p:sp>
        <p:nvSpPr>
          <p:cNvPr id="2" name="Slide Number Placeholder 1">
            <a:extLst>
              <a:ext uri="{FF2B5EF4-FFF2-40B4-BE49-F238E27FC236}">
                <a16:creationId xmlns:a16="http://schemas.microsoft.com/office/drawing/2014/main" id="{BBFDE001-B618-95C8-B535-8C6A60D90ACF}"/>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3</a:t>
            </a:fld>
            <a:endParaRPr lang="en-US" noProof="0"/>
          </a:p>
        </p:txBody>
      </p:sp>
      <p:pic>
        <p:nvPicPr>
          <p:cNvPr id="3" name="Picture 2">
            <a:extLst>
              <a:ext uri="{FF2B5EF4-FFF2-40B4-BE49-F238E27FC236}">
                <a16:creationId xmlns:a16="http://schemas.microsoft.com/office/drawing/2014/main" id="{36C7B716-F1AB-97BB-B80B-BC80230586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8" r="12344" b="3"/>
          <a:stretch/>
        </p:blipFill>
        <p:spPr bwMode="auto">
          <a:xfrm>
            <a:off x="6451550" y="988536"/>
            <a:ext cx="4884848" cy="4884848"/>
          </a:xfrm>
          <a:prstGeom prst="ellipse">
            <a:avLst/>
          </a:prstGeom>
          <a:solidFill>
            <a:srgbClr val="FFFFFF"/>
          </a:solidFill>
        </p:spPr>
      </p:pic>
    </p:spTree>
    <p:extLst>
      <p:ext uri="{BB962C8B-B14F-4D97-AF65-F5344CB8AC3E}">
        <p14:creationId xmlns:p14="http://schemas.microsoft.com/office/powerpoint/2010/main" val="141382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ECB9E-9180-A9D4-EF65-E8A607927FE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4</a:t>
            </a:fld>
            <a:endParaRPr lang="en-US" noProof="0"/>
          </a:p>
        </p:txBody>
      </p:sp>
      <p:sp>
        <p:nvSpPr>
          <p:cNvPr id="7" name="Content Placeholder 2">
            <a:extLst>
              <a:ext uri="{FF2B5EF4-FFF2-40B4-BE49-F238E27FC236}">
                <a16:creationId xmlns:a16="http://schemas.microsoft.com/office/drawing/2014/main" id="{FD2A60B4-90C9-6A9E-4430-0F5F2AAAAD59}"/>
              </a:ext>
            </a:extLst>
          </p:cNvPr>
          <p:cNvSpPr>
            <a:spLocks noGrp="1"/>
          </p:cNvSpPr>
          <p:nvPr>
            <p:ph idx="1"/>
          </p:nvPr>
        </p:nvSpPr>
        <p:spPr>
          <a:xfrm>
            <a:off x="588197" y="1922005"/>
            <a:ext cx="6706864" cy="3652967"/>
          </a:xfrm>
        </p:spPr>
        <p:txBody>
          <a:bodyPr>
            <a:normAutofit/>
          </a:bodyPr>
          <a:lstStyle/>
          <a:p>
            <a:pPr marL="0" indent="0" fontAlgn="base">
              <a:buNone/>
            </a:pPr>
            <a:endParaRPr lang="en-US" sz="1400" dirty="0">
              <a:cs typeface="Arial" panose="020B0604020202020204" pitchFamily="34" charset="0"/>
            </a:endParaRPr>
          </a:p>
          <a:p>
            <a:pPr fontAlgn="base"/>
            <a:r>
              <a:rPr lang="en-US" sz="1400" i="0" u="none" strike="noStrike" dirty="0">
                <a:effectLst/>
                <a:cs typeface="Arial" panose="020B0604020202020204" pitchFamily="34" charset="0"/>
              </a:rPr>
              <a:t>Prevent harm and reduce risk of abuse or neglect to adults</a:t>
            </a:r>
          </a:p>
          <a:p>
            <a:pPr fontAlgn="base"/>
            <a:r>
              <a:rPr lang="en-US" sz="1400" i="0" u="none" strike="noStrike" dirty="0">
                <a:effectLst/>
                <a:cs typeface="Arial" panose="020B0604020202020204" pitchFamily="34" charset="0"/>
              </a:rPr>
              <a:t>Stop abuse and neglect wherever possible</a:t>
            </a:r>
          </a:p>
          <a:p>
            <a:pPr fontAlgn="base"/>
            <a:r>
              <a:rPr lang="en-US" sz="1400" i="0" u="none" strike="noStrike" dirty="0">
                <a:effectLst/>
                <a:cs typeface="Arial" panose="020B0604020202020204" pitchFamily="34" charset="0"/>
              </a:rPr>
              <a:t>Safeguard adults in a way that supports them in making choices about how they want to live</a:t>
            </a:r>
            <a:endParaRPr lang="en-US" sz="1400" dirty="0">
              <a:cs typeface="Arial" panose="020B0604020202020204" pitchFamily="34" charset="0"/>
            </a:endParaRPr>
          </a:p>
          <a:p>
            <a:pPr fontAlgn="base"/>
            <a:r>
              <a:rPr lang="en-US" sz="1400" i="0" u="none" strike="noStrike" dirty="0">
                <a:effectLst/>
                <a:cs typeface="Arial" panose="020B0604020202020204" pitchFamily="34" charset="0"/>
              </a:rPr>
              <a:t>Raise public awareness so that communities, alongside professionals, play a part in preventing, identifying and responding to abuse and neglect</a:t>
            </a:r>
          </a:p>
          <a:p>
            <a:pPr fontAlgn="base"/>
            <a:r>
              <a:rPr lang="en-US" sz="1400" i="0" u="none" strike="noStrike" dirty="0">
                <a:effectLst/>
                <a:cs typeface="Arial" panose="020B0604020202020204" pitchFamily="34" charset="0"/>
              </a:rPr>
              <a:t>Provide information and support in accessible ways to help people understand the different types of abuse, how to stay safe and what to do to raise a concern about the safety or well-being of an adult</a:t>
            </a:r>
          </a:p>
          <a:p>
            <a:pPr fontAlgn="base"/>
            <a:r>
              <a:rPr lang="en-US" sz="1400" i="0" u="none" strike="noStrike" dirty="0">
                <a:effectLst/>
                <a:cs typeface="Arial" panose="020B0604020202020204" pitchFamily="34" charset="0"/>
              </a:rPr>
              <a:t>Address what has caused the abuse or neglect </a:t>
            </a:r>
          </a:p>
          <a:p>
            <a:pPr fontAlgn="base"/>
            <a:endParaRPr lang="en-US" sz="1800" i="0" u="none" strike="noStrike" dirty="0">
              <a:effectLst/>
              <a:cs typeface="Arial" panose="020B0604020202020204" pitchFamily="34" charset="0"/>
            </a:endParaRPr>
          </a:p>
          <a:p>
            <a:pPr marL="0" indent="0" fontAlgn="base">
              <a:buNone/>
            </a:pPr>
            <a:endParaRPr lang="en-US" sz="1100" b="0" i="0" u="none" strike="noStrike" dirty="0">
              <a:effectLst/>
              <a:latin typeface="Arial" panose="020B0604020202020204" pitchFamily="34" charset="0"/>
            </a:endParaRPr>
          </a:p>
          <a:p>
            <a:endParaRPr lang="en-GB" sz="1100" dirty="0"/>
          </a:p>
        </p:txBody>
      </p:sp>
      <p:sp>
        <p:nvSpPr>
          <p:cNvPr id="5" name="TextBox 4">
            <a:extLst>
              <a:ext uri="{FF2B5EF4-FFF2-40B4-BE49-F238E27FC236}">
                <a16:creationId xmlns:a16="http://schemas.microsoft.com/office/drawing/2014/main" id="{C528B897-FBDC-99A9-041A-BF238EA917BE}"/>
              </a:ext>
            </a:extLst>
          </p:cNvPr>
          <p:cNvSpPr txBox="1"/>
          <p:nvPr/>
        </p:nvSpPr>
        <p:spPr>
          <a:xfrm>
            <a:off x="588197" y="678144"/>
            <a:ext cx="6097836" cy="1077218"/>
          </a:xfrm>
          <a:prstGeom prst="rect">
            <a:avLst/>
          </a:prstGeom>
          <a:noFill/>
        </p:spPr>
        <p:txBody>
          <a:bodyPr wrap="square">
            <a:spAutoFit/>
          </a:bodyPr>
          <a:lstStyle/>
          <a:p>
            <a:pPr marL="0" indent="0" fontAlgn="base">
              <a:buNone/>
            </a:pPr>
            <a:r>
              <a:rPr lang="en-US" sz="3200" b="1" i="0" u="none" strike="noStrike" dirty="0">
                <a:solidFill>
                  <a:srgbClr val="2C567A"/>
                </a:solidFill>
                <a:effectLst/>
                <a:latin typeface="+mj-lt"/>
                <a:cs typeface="Arial" panose="020B0604020202020204" pitchFamily="34" charset="0"/>
              </a:rPr>
              <a:t>THE AIMS OF ADULT SAFEGUARDING</a:t>
            </a:r>
          </a:p>
        </p:txBody>
      </p:sp>
      <p:pic>
        <p:nvPicPr>
          <p:cNvPr id="12" name="Picture Placeholder 5" descr="A group of people petting a goat&#10;&#10;Description automatically generated">
            <a:extLst>
              <a:ext uri="{FF2B5EF4-FFF2-40B4-BE49-F238E27FC236}">
                <a16:creationId xmlns:a16="http://schemas.microsoft.com/office/drawing/2014/main" id="{E88D0FB7-7AFE-FDD4-765C-B1A03F9AF0F7}"/>
              </a:ext>
            </a:extLst>
          </p:cNvPr>
          <p:cNvPicPr>
            <a:picLocks noGrp="1" noChangeAspect="1"/>
          </p:cNvPicPr>
          <p:nvPr>
            <p:ph type="pic" sz="quarter" idx="13"/>
          </p:nvPr>
        </p:nvPicPr>
        <p:blipFill>
          <a:blip r:embed="rId2"/>
          <a:srcRect l="11312" r="11312"/>
          <a:stretch>
            <a:fillRect/>
          </a:stretch>
        </p:blipFill>
        <p:spPr>
          <a:xfrm>
            <a:off x="7167044" y="0"/>
            <a:ext cx="5024956" cy="4605051"/>
          </a:xfrm>
        </p:spPr>
      </p:pic>
    </p:spTree>
    <p:extLst>
      <p:ext uri="{BB962C8B-B14F-4D97-AF65-F5344CB8AC3E}">
        <p14:creationId xmlns:p14="http://schemas.microsoft.com/office/powerpoint/2010/main" val="298714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D58EF-A86D-A362-64A9-A53BCA67B3E4}"/>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D14CFD32-3B88-4823-663B-B844D5D5B458}"/>
              </a:ext>
            </a:extLst>
          </p:cNvPr>
          <p:cNvSpPr txBox="1"/>
          <p:nvPr/>
        </p:nvSpPr>
        <p:spPr>
          <a:xfrm>
            <a:off x="427803" y="874499"/>
            <a:ext cx="11230353" cy="1215030"/>
          </a:xfrm>
          <a:prstGeom prst="rect">
            <a:avLst/>
          </a:prstGeom>
        </p:spPr>
        <p:txBody>
          <a:bodyPr vert="horz" lIns="91440" tIns="45720" rIns="91440" bIns="45720" rtlCol="0">
            <a:normAutofit/>
          </a:bodyPr>
          <a:lstStyle/>
          <a:p>
            <a:pPr>
              <a:lnSpc>
                <a:spcPct val="90000"/>
              </a:lnSpc>
              <a:spcAft>
                <a:spcPts val="600"/>
              </a:spcAft>
            </a:pPr>
            <a:r>
              <a:rPr lang="en-US" dirty="0">
                <a:solidFill>
                  <a:srgbClr val="2C567A"/>
                </a:solidFill>
              </a:rPr>
              <a:t>Safeguarding protects an individual's well-being. It should be assumed that individuals are best placed to judge their own well-being. Well-being relates to:</a:t>
            </a:r>
          </a:p>
        </p:txBody>
      </p:sp>
      <p:sp>
        <p:nvSpPr>
          <p:cNvPr id="6" name="Title 6">
            <a:extLst>
              <a:ext uri="{FF2B5EF4-FFF2-40B4-BE49-F238E27FC236}">
                <a16:creationId xmlns:a16="http://schemas.microsoft.com/office/drawing/2014/main" id="{D336623F-6E71-F119-95B1-CB74C8C6E7E7}"/>
              </a:ext>
            </a:extLst>
          </p:cNvPr>
          <p:cNvSpPr>
            <a:spLocks noGrp="1"/>
          </p:cNvSpPr>
          <p:nvPr>
            <p:ph type="title"/>
          </p:nvPr>
        </p:nvSpPr>
        <p:spPr>
          <a:xfrm>
            <a:off x="520700" y="315533"/>
            <a:ext cx="11150600" cy="962423"/>
          </a:xfrm>
        </p:spPr>
        <p:txBody>
          <a:bodyPr vert="horz" lIns="0" tIns="0" rIns="0" bIns="0" rtlCol="0" anchor="b">
            <a:normAutofit fontScale="90000"/>
          </a:bodyPr>
          <a:lstStyle/>
          <a:p>
            <a:br>
              <a:rPr lang="en-US" sz="2200" b="1" i="0" kern="1200" cap="all" baseline="0" dirty="0">
                <a:effectLst/>
                <a:latin typeface="+mj-lt"/>
                <a:ea typeface="+mj-ea"/>
                <a:cs typeface="+mj-cs"/>
              </a:rPr>
            </a:br>
            <a:r>
              <a:rPr lang="en-US" sz="3100" b="1" i="0" kern="1200" cap="all" baseline="0" dirty="0">
                <a:effectLst/>
                <a:latin typeface="+mj-lt"/>
                <a:ea typeface="+mj-ea"/>
                <a:cs typeface="+mj-cs"/>
              </a:rPr>
              <a:t>Supporting an Individual’s Wellbeing</a:t>
            </a:r>
            <a:br>
              <a:rPr lang="en-US" sz="2200" b="1" kern="1200" cap="all" baseline="0" dirty="0">
                <a:latin typeface="+mj-lt"/>
                <a:ea typeface="+mj-ea"/>
                <a:cs typeface="+mj-cs"/>
              </a:rPr>
            </a:br>
            <a:br>
              <a:rPr lang="en-US" sz="2200" b="1" kern="1200" cap="all" baseline="0" dirty="0">
                <a:latin typeface="+mj-lt"/>
                <a:ea typeface="+mj-ea"/>
                <a:cs typeface="+mj-cs"/>
              </a:rPr>
            </a:br>
            <a:endParaRPr lang="en-US" sz="2200" b="1" kern="1200" cap="all" baseline="0" dirty="0">
              <a:latin typeface="+mj-lt"/>
              <a:ea typeface="+mj-ea"/>
              <a:cs typeface="+mj-cs"/>
            </a:endParaRPr>
          </a:p>
        </p:txBody>
      </p:sp>
      <p:graphicFrame>
        <p:nvGraphicFramePr>
          <p:cNvPr id="15" name="TextBox 12">
            <a:extLst>
              <a:ext uri="{FF2B5EF4-FFF2-40B4-BE49-F238E27FC236}">
                <a16:creationId xmlns:a16="http://schemas.microsoft.com/office/drawing/2014/main" id="{FFAD826B-513E-6EC4-D86A-D7DA13704597}"/>
              </a:ext>
            </a:extLst>
          </p:cNvPr>
          <p:cNvGraphicFramePr/>
          <p:nvPr>
            <p:extLst>
              <p:ext uri="{D42A27DB-BD31-4B8C-83A1-F6EECF244321}">
                <p14:modId xmlns:p14="http://schemas.microsoft.com/office/powerpoint/2010/main" val="796549792"/>
              </p:ext>
            </p:extLst>
          </p:nvPr>
        </p:nvGraphicFramePr>
        <p:xfrm>
          <a:off x="2594931" y="1845366"/>
          <a:ext cx="70021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28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F697E7-1AB4-BB1C-2BF3-BE2B533B5CC2}"/>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sp>
        <p:nvSpPr>
          <p:cNvPr id="5" name="Title 1">
            <a:extLst>
              <a:ext uri="{FF2B5EF4-FFF2-40B4-BE49-F238E27FC236}">
                <a16:creationId xmlns:a16="http://schemas.microsoft.com/office/drawing/2014/main" id="{0724DBB3-FF6D-590D-4C78-02E19EDBAA00}"/>
              </a:ext>
            </a:extLst>
          </p:cNvPr>
          <p:cNvSpPr>
            <a:spLocks noGrp="1"/>
          </p:cNvSpPr>
          <p:nvPr>
            <p:ph type="title"/>
          </p:nvPr>
        </p:nvSpPr>
        <p:spPr>
          <a:xfrm>
            <a:off x="515938" y="246063"/>
            <a:ext cx="10837862" cy="920750"/>
          </a:xfrm>
        </p:spPr>
        <p:txBody>
          <a:bodyPr>
            <a:normAutofit/>
          </a:bodyPr>
          <a:lstStyle/>
          <a:p>
            <a:r>
              <a:rPr lang="en-GB" dirty="0">
                <a:solidFill>
                  <a:srgbClr val="2C567A"/>
                </a:solidFill>
              </a:rPr>
              <a:t>What Constitutes Abuse and Neglect?</a:t>
            </a:r>
            <a:r>
              <a:rPr lang="en-GB" b="0" i="0" dirty="0">
                <a:solidFill>
                  <a:srgbClr val="2C567A"/>
                </a:solidFill>
                <a:effectLst/>
              </a:rPr>
              <a:t> </a:t>
            </a:r>
            <a:endParaRPr lang="en-GB" dirty="0">
              <a:solidFill>
                <a:srgbClr val="2C567A"/>
              </a:solidFill>
            </a:endParaRPr>
          </a:p>
        </p:txBody>
      </p:sp>
      <p:sp>
        <p:nvSpPr>
          <p:cNvPr id="6" name="Content Placeholder 5">
            <a:extLst>
              <a:ext uri="{FF2B5EF4-FFF2-40B4-BE49-F238E27FC236}">
                <a16:creationId xmlns:a16="http://schemas.microsoft.com/office/drawing/2014/main" id="{172D4456-AE71-1EDE-5C74-18805BA796E6}"/>
              </a:ext>
            </a:extLst>
          </p:cNvPr>
          <p:cNvSpPr txBox="1">
            <a:spLocks noGrp="1"/>
          </p:cNvSpPr>
          <p:nvPr>
            <p:ph idx="1"/>
          </p:nvPr>
        </p:nvSpPr>
        <p:spPr>
          <a:xfrm>
            <a:off x="515938" y="1658357"/>
            <a:ext cx="10837862" cy="3911327"/>
          </a:xfrm>
          <a:prstGeom prst="rect">
            <a:avLst/>
          </a:prstGeom>
          <a:noFill/>
        </p:spPr>
        <p:txBody>
          <a:bodyPr wrap="square">
            <a:spAutoFit/>
          </a:bodyPr>
          <a:lstStyle/>
          <a:p>
            <a:pPr marL="0" indent="0" fontAlgn="base">
              <a:buNone/>
            </a:pPr>
            <a:r>
              <a:rPr lang="en-US" sz="2000" b="1" i="0" u="none" strike="noStrike" dirty="0">
                <a:solidFill>
                  <a:srgbClr val="2C567A"/>
                </a:solidFill>
                <a:effectLst/>
                <a:cs typeface="Arial" panose="020B0604020202020204" pitchFamily="34" charset="0"/>
              </a:rPr>
              <a:t>People are not always aware that adults, as well as children, are at risk and can experience abuse and neglect.</a:t>
            </a:r>
          </a:p>
          <a:p>
            <a:pPr marL="0" indent="0" fontAlgn="base">
              <a:buNone/>
            </a:pPr>
            <a:endParaRPr lang="en-US" sz="2000" i="0" u="none" strike="noStrike" dirty="0">
              <a:effectLst/>
              <a:cs typeface="Arial" panose="020B0604020202020204" pitchFamily="34" charset="0"/>
            </a:endParaRPr>
          </a:p>
          <a:p>
            <a:pPr marL="0" indent="0" fontAlgn="base">
              <a:buNone/>
            </a:pPr>
            <a:r>
              <a:rPr lang="en-US" sz="2000" i="0" u="none" strike="noStrike" dirty="0">
                <a:effectLst/>
                <a:cs typeface="Arial" panose="020B0604020202020204" pitchFamily="34" charset="0"/>
              </a:rPr>
              <a:t>Abuse or neglect in any form needs to be identified and responded to appropriately to make sure harm can be stopped, or managed, and to make sure the likelihood of it recurring is reduced.</a:t>
            </a:r>
          </a:p>
          <a:p>
            <a:pPr marL="0" indent="0" fontAlgn="base">
              <a:buNone/>
            </a:pPr>
            <a:endParaRPr lang="en-US" sz="2000" i="0" u="none" strike="noStrike" dirty="0">
              <a:effectLst/>
              <a:cs typeface="Arial" panose="020B0604020202020204" pitchFamily="34" charset="0"/>
            </a:endParaRPr>
          </a:p>
          <a:p>
            <a:pPr marL="0" indent="0" fontAlgn="base">
              <a:buNone/>
            </a:pPr>
            <a:r>
              <a:rPr lang="en-US" sz="2000" i="0" u="none" strike="noStrike" dirty="0">
                <a:effectLst/>
                <a:cs typeface="Arial" panose="020B0604020202020204" pitchFamily="34" charset="0"/>
              </a:rPr>
              <a:t>Everyone has a duty to respond if they are worried about abuse or neglect of an adult at risk of harm.</a:t>
            </a:r>
          </a:p>
          <a:p>
            <a:pPr marL="0" indent="0" fontAlgn="base">
              <a:buNone/>
            </a:pPr>
            <a:endParaRPr lang="en-US" sz="2000" i="0" u="none" strike="noStrike" dirty="0">
              <a:effectLst/>
              <a:cs typeface="Arial" panose="020B0604020202020204" pitchFamily="34" charset="0"/>
            </a:endParaRPr>
          </a:p>
          <a:p>
            <a:pPr marL="0" indent="0" fontAlgn="base">
              <a:buNone/>
            </a:pPr>
            <a:r>
              <a:rPr lang="en-US" sz="2000" b="1" dirty="0">
                <a:cs typeface="Arial" panose="020B0604020202020204" pitchFamily="34" charset="0"/>
              </a:rPr>
              <a:t>There are many types of abuse and these can include the following:</a:t>
            </a:r>
            <a:endParaRPr lang="en-US" sz="1800" b="1" i="0" u="none" strike="noStrike" dirty="0">
              <a:effectLst/>
              <a:cs typeface="Arial" panose="020B0604020202020204" pitchFamily="34" charset="0"/>
            </a:endParaRPr>
          </a:p>
        </p:txBody>
      </p:sp>
    </p:spTree>
    <p:extLst>
      <p:ext uri="{BB962C8B-B14F-4D97-AF65-F5344CB8AC3E}">
        <p14:creationId xmlns:p14="http://schemas.microsoft.com/office/powerpoint/2010/main" val="422164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0975-9F49-F388-2F25-6A310AB65294}"/>
              </a:ext>
            </a:extLst>
          </p:cNvPr>
          <p:cNvSpPr>
            <a:spLocks noGrp="1"/>
          </p:cNvSpPr>
          <p:nvPr>
            <p:ph type="ctrTitle"/>
          </p:nvPr>
        </p:nvSpPr>
        <p:spPr>
          <a:xfrm>
            <a:off x="2120821" y="889036"/>
            <a:ext cx="7950355" cy="861705"/>
          </a:xfrm>
        </p:spPr>
        <p:txBody>
          <a:bodyPr/>
          <a:lstStyle/>
          <a:p>
            <a:r>
              <a:rPr lang="en-GB" sz="3200" dirty="0"/>
              <a:t>The different types of abuse</a:t>
            </a:r>
          </a:p>
        </p:txBody>
      </p:sp>
      <p:sp>
        <p:nvSpPr>
          <p:cNvPr id="3" name="TextBox 2">
            <a:extLst>
              <a:ext uri="{FF2B5EF4-FFF2-40B4-BE49-F238E27FC236}">
                <a16:creationId xmlns:a16="http://schemas.microsoft.com/office/drawing/2014/main" id="{906D11AC-0CC6-ABAA-4242-19270806ABE0}"/>
              </a:ext>
            </a:extLst>
          </p:cNvPr>
          <p:cNvSpPr txBox="1"/>
          <p:nvPr/>
        </p:nvSpPr>
        <p:spPr>
          <a:xfrm>
            <a:off x="3698486" y="2027634"/>
            <a:ext cx="4795023" cy="4431983"/>
          </a:xfrm>
          <a:prstGeom prst="rect">
            <a:avLst/>
          </a:prstGeom>
          <a:noFill/>
        </p:spPr>
        <p:txBody>
          <a:bodyPr wrap="square" rtlCol="0">
            <a:spAutoFit/>
          </a:bodyPr>
          <a:lstStyle/>
          <a:p>
            <a:pPr algn="ctr"/>
            <a:r>
              <a:rPr lang="en-GB" b="1" dirty="0">
                <a:solidFill>
                  <a:schemeClr val="bg1"/>
                </a:solidFill>
              </a:rPr>
              <a:t>PHYSICAL ABUSE </a:t>
            </a:r>
          </a:p>
          <a:p>
            <a:pPr algn="ctr"/>
            <a:endParaRPr lang="en-GB" sz="600" b="1" dirty="0">
              <a:solidFill>
                <a:schemeClr val="bg1"/>
              </a:solidFill>
            </a:endParaRPr>
          </a:p>
          <a:p>
            <a:pPr algn="ctr"/>
            <a:r>
              <a:rPr lang="en-GB" b="1" dirty="0">
                <a:solidFill>
                  <a:schemeClr val="bg1"/>
                </a:solidFill>
              </a:rPr>
              <a:t>PSYCHOLOGICAL ABUSE</a:t>
            </a:r>
          </a:p>
          <a:p>
            <a:pPr algn="ctr"/>
            <a:endParaRPr lang="en-GB" sz="600" b="1" dirty="0">
              <a:solidFill>
                <a:schemeClr val="bg1"/>
              </a:solidFill>
            </a:endParaRPr>
          </a:p>
          <a:p>
            <a:pPr algn="ctr"/>
            <a:r>
              <a:rPr lang="en-GB" b="1" dirty="0">
                <a:solidFill>
                  <a:schemeClr val="bg1"/>
                </a:solidFill>
              </a:rPr>
              <a:t>SEXUAL ABUSE </a:t>
            </a:r>
          </a:p>
          <a:p>
            <a:pPr algn="ctr"/>
            <a:endParaRPr lang="en-GB" sz="600" b="1" dirty="0">
              <a:solidFill>
                <a:schemeClr val="bg1"/>
              </a:solidFill>
            </a:endParaRPr>
          </a:p>
          <a:p>
            <a:pPr algn="ctr"/>
            <a:r>
              <a:rPr lang="en-GB" b="1" dirty="0">
                <a:solidFill>
                  <a:schemeClr val="bg1"/>
                </a:solidFill>
              </a:rPr>
              <a:t>DOMESTIC ABUSE</a:t>
            </a:r>
          </a:p>
          <a:p>
            <a:pPr algn="ctr"/>
            <a:endParaRPr lang="en-GB" sz="600" b="1" dirty="0">
              <a:solidFill>
                <a:schemeClr val="bg1"/>
              </a:solidFill>
            </a:endParaRPr>
          </a:p>
          <a:p>
            <a:pPr algn="ctr"/>
            <a:r>
              <a:rPr lang="en-GB" b="1" dirty="0">
                <a:solidFill>
                  <a:schemeClr val="bg1"/>
                </a:solidFill>
              </a:rPr>
              <a:t>SELF-NEGLECT</a:t>
            </a:r>
          </a:p>
          <a:p>
            <a:pPr algn="ctr"/>
            <a:endParaRPr lang="en-GB" sz="600" b="1" dirty="0">
              <a:solidFill>
                <a:schemeClr val="bg1"/>
              </a:solidFill>
            </a:endParaRPr>
          </a:p>
          <a:p>
            <a:pPr algn="ctr"/>
            <a:r>
              <a:rPr lang="en-GB" b="1" dirty="0">
                <a:solidFill>
                  <a:schemeClr val="bg1"/>
                </a:solidFill>
              </a:rPr>
              <a:t>ORGANISATIONAL ABUSE</a:t>
            </a:r>
          </a:p>
          <a:p>
            <a:pPr algn="ctr"/>
            <a:endParaRPr lang="en-GB" sz="600" b="1" dirty="0">
              <a:solidFill>
                <a:schemeClr val="bg1"/>
              </a:solidFill>
            </a:endParaRPr>
          </a:p>
          <a:p>
            <a:pPr algn="ctr"/>
            <a:r>
              <a:rPr lang="en-GB" b="1" dirty="0">
                <a:solidFill>
                  <a:schemeClr val="bg1"/>
                </a:solidFill>
              </a:rPr>
              <a:t>DISCRIMINATORY ABUSE</a:t>
            </a:r>
          </a:p>
          <a:p>
            <a:pPr algn="ctr"/>
            <a:endParaRPr lang="en-GB" sz="600" b="1" dirty="0">
              <a:solidFill>
                <a:schemeClr val="bg1"/>
              </a:solidFill>
            </a:endParaRPr>
          </a:p>
          <a:p>
            <a:pPr algn="ctr"/>
            <a:r>
              <a:rPr lang="en-GB" b="1" dirty="0">
                <a:solidFill>
                  <a:schemeClr val="bg1"/>
                </a:solidFill>
              </a:rPr>
              <a:t>FINANCIAL OR MATERIAL ABUSE</a:t>
            </a:r>
          </a:p>
          <a:p>
            <a:pPr algn="ctr"/>
            <a:endParaRPr lang="en-GB" sz="600" b="1" dirty="0">
              <a:solidFill>
                <a:schemeClr val="bg1"/>
              </a:solidFill>
            </a:endParaRPr>
          </a:p>
          <a:p>
            <a:pPr algn="ctr"/>
            <a:r>
              <a:rPr lang="en-GB" b="1" dirty="0">
                <a:solidFill>
                  <a:schemeClr val="bg1"/>
                </a:solidFill>
              </a:rPr>
              <a:t>NEGLECT OR ACTS OF OMISSION</a:t>
            </a: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p:txBody>
      </p:sp>
    </p:spTree>
    <p:extLst>
      <p:ext uri="{BB962C8B-B14F-4D97-AF65-F5344CB8AC3E}">
        <p14:creationId xmlns:p14="http://schemas.microsoft.com/office/powerpoint/2010/main" val="83639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3368674" y="619760"/>
            <a:ext cx="8020685" cy="1365885"/>
          </a:xfrm>
        </p:spPr>
        <p:txBody>
          <a:bodyPr vert="horz" lIns="91440" tIns="45720" rIns="91440" bIns="45720" rtlCol="0" anchor="b">
            <a:normAutofit/>
          </a:bodyPr>
          <a:lstStyle/>
          <a:p>
            <a:r>
              <a:rPr lang="en-US" sz="4000" b="1" i="0" u="none" strike="noStrike" dirty="0">
                <a:effectLst/>
              </a:rPr>
              <a:t>REPORTING A SAFEGUARDING CONCERN</a:t>
            </a:r>
            <a:endParaRPr lang="en-US" sz="4000" kern="1200" dirty="0"/>
          </a:p>
        </p:txBody>
      </p:sp>
      <p:sp>
        <p:nvSpPr>
          <p:cNvPr id="3" name="TextBox 2">
            <a:extLst>
              <a:ext uri="{FF2B5EF4-FFF2-40B4-BE49-F238E27FC236}">
                <a16:creationId xmlns:a16="http://schemas.microsoft.com/office/drawing/2014/main" id="{4E5F0C38-C750-9936-2FA6-A290AA30220A}"/>
              </a:ext>
            </a:extLst>
          </p:cNvPr>
          <p:cNvSpPr txBox="1"/>
          <p:nvPr/>
        </p:nvSpPr>
        <p:spPr>
          <a:xfrm>
            <a:off x="1641437" y="2091344"/>
            <a:ext cx="6959600" cy="646331"/>
          </a:xfrm>
          <a:prstGeom prst="rect">
            <a:avLst/>
          </a:prstGeom>
          <a:noFill/>
        </p:spPr>
        <p:txBody>
          <a:bodyPr wrap="square">
            <a:spAutoFit/>
          </a:bodyPr>
          <a:lstStyle/>
          <a:p>
            <a:pPr marL="285750" indent="-285750">
              <a:buFont typeface="Arial" panose="020B0604020202020204" pitchFamily="34" charset="0"/>
              <a:buChar char="•"/>
            </a:pPr>
            <a:r>
              <a:rPr lang="en-US" sz="1800" i="0" u="none" strike="noStrike" dirty="0">
                <a:solidFill>
                  <a:schemeClr val="bg1"/>
                </a:solidFill>
                <a:effectLst/>
              </a:rPr>
              <a:t>As a volunteer you are required to report any concerns immediately to your Volunteer </a:t>
            </a:r>
            <a:r>
              <a:rPr lang="en-US" dirty="0">
                <a:solidFill>
                  <a:schemeClr val="bg1"/>
                </a:solidFill>
              </a:rPr>
              <a:t>C</a:t>
            </a:r>
            <a:r>
              <a:rPr lang="en-US" sz="1800" i="0" u="none" strike="noStrike" dirty="0">
                <a:solidFill>
                  <a:schemeClr val="bg1"/>
                </a:solidFill>
                <a:effectLst/>
              </a:rPr>
              <a:t>oordinator</a:t>
            </a:r>
            <a:endParaRPr lang="en-GB" dirty="0">
              <a:solidFill>
                <a:schemeClr val="bg1"/>
              </a:solidFill>
            </a:endParaRPr>
          </a:p>
        </p:txBody>
      </p:sp>
      <p:sp>
        <p:nvSpPr>
          <p:cNvPr id="6" name="TextBox 5">
            <a:extLst>
              <a:ext uri="{FF2B5EF4-FFF2-40B4-BE49-F238E27FC236}">
                <a16:creationId xmlns:a16="http://schemas.microsoft.com/office/drawing/2014/main" id="{242EAB4C-7011-A11B-3F63-582D11CF2D86}"/>
              </a:ext>
            </a:extLst>
          </p:cNvPr>
          <p:cNvSpPr txBox="1"/>
          <p:nvPr/>
        </p:nvSpPr>
        <p:spPr>
          <a:xfrm>
            <a:off x="1641437" y="2782183"/>
            <a:ext cx="6959600" cy="842538"/>
          </a:xfrm>
          <a:prstGeom prst="rect">
            <a:avLst/>
          </a:prstGeom>
          <a:noFill/>
        </p:spPr>
        <p:txBody>
          <a:bodyPr wrap="square">
            <a:spAutoFit/>
          </a:bodyPr>
          <a:lstStyle/>
          <a:p>
            <a:pPr marL="285750" indent="-285750" fontAlgn="base">
              <a:lnSpc>
                <a:spcPct val="90000"/>
              </a:lnSpc>
              <a:spcAft>
                <a:spcPts val="600"/>
              </a:spcAft>
              <a:buFont typeface="Arial" panose="020B0604020202020204" pitchFamily="34" charset="0"/>
              <a:buChar char="•"/>
            </a:pPr>
            <a:r>
              <a:rPr lang="en-US" sz="1800" i="0" u="none" strike="noStrike" dirty="0">
                <a:solidFill>
                  <a:schemeClr val="bg1"/>
                </a:solidFill>
                <a:effectLst/>
              </a:rPr>
              <a:t>You are not expected to investigate further. These concerns are </a:t>
            </a:r>
            <a:r>
              <a:rPr lang="en-US" sz="1800" b="1" i="0" u="none" strike="noStrike" dirty="0">
                <a:solidFill>
                  <a:schemeClr val="bg1"/>
                </a:solidFill>
                <a:effectLst/>
              </a:rPr>
              <a:t>confidential </a:t>
            </a:r>
            <a:r>
              <a:rPr lang="en-US" sz="1800" i="0" u="none" strike="noStrike" dirty="0">
                <a:solidFill>
                  <a:schemeClr val="bg1"/>
                </a:solidFill>
                <a:effectLst/>
              </a:rPr>
              <a:t>and must only be shared with your Volunteer </a:t>
            </a:r>
            <a:r>
              <a:rPr lang="en-US" dirty="0">
                <a:solidFill>
                  <a:schemeClr val="bg1"/>
                </a:solidFill>
              </a:rPr>
              <a:t>C</a:t>
            </a:r>
            <a:r>
              <a:rPr lang="en-US" sz="1800" i="0" u="none" strike="noStrike" dirty="0">
                <a:solidFill>
                  <a:schemeClr val="bg1"/>
                </a:solidFill>
                <a:effectLst/>
              </a:rPr>
              <a:t>oordinator in the first instance.</a:t>
            </a:r>
          </a:p>
        </p:txBody>
      </p:sp>
      <p:sp>
        <p:nvSpPr>
          <p:cNvPr id="8" name="TextBox 7">
            <a:extLst>
              <a:ext uri="{FF2B5EF4-FFF2-40B4-BE49-F238E27FC236}">
                <a16:creationId xmlns:a16="http://schemas.microsoft.com/office/drawing/2014/main" id="{C3CC9D3B-8CC7-DA5D-6B0A-476D00BEDAC7}"/>
              </a:ext>
            </a:extLst>
          </p:cNvPr>
          <p:cNvSpPr txBox="1"/>
          <p:nvPr/>
        </p:nvSpPr>
        <p:spPr>
          <a:xfrm>
            <a:off x="1931894" y="3782239"/>
            <a:ext cx="9038807" cy="1341136"/>
          </a:xfrm>
          <a:prstGeom prst="rect">
            <a:avLst/>
          </a:prstGeom>
          <a:noFill/>
        </p:spPr>
        <p:txBody>
          <a:bodyPr wrap="square">
            <a:spAutoFit/>
          </a:bodyPr>
          <a:lstStyle/>
          <a:p>
            <a:pPr fontAlgn="base">
              <a:lnSpc>
                <a:spcPct val="90000"/>
              </a:lnSpc>
              <a:spcAft>
                <a:spcPts val="600"/>
              </a:spcAft>
            </a:pPr>
            <a:r>
              <a:rPr lang="en-US" sz="1800" b="1" i="0" u="none" strike="noStrike" dirty="0">
                <a:solidFill>
                  <a:schemeClr val="bg1"/>
                </a:solidFill>
                <a:effectLst/>
              </a:rPr>
              <a:t>If an adult confides in you and insists that you don't tell anyone, you must still report it. While it is important to respect someone's wishes, this cannot override their welfare and safety. You should tell them that you have to share this with other people who may be able to help keep them and other adults safe.</a:t>
            </a:r>
          </a:p>
        </p:txBody>
      </p:sp>
      <p:sp>
        <p:nvSpPr>
          <p:cNvPr id="2" name="TextBox 1">
            <a:extLst>
              <a:ext uri="{FF2B5EF4-FFF2-40B4-BE49-F238E27FC236}">
                <a16:creationId xmlns:a16="http://schemas.microsoft.com/office/drawing/2014/main" id="{1DC2F084-FD56-93D4-C4A7-95AB69353B24}"/>
              </a:ext>
            </a:extLst>
          </p:cNvPr>
          <p:cNvSpPr txBox="1"/>
          <p:nvPr/>
        </p:nvSpPr>
        <p:spPr>
          <a:xfrm>
            <a:off x="7464418" y="5421315"/>
            <a:ext cx="4477871" cy="774827"/>
          </a:xfrm>
          <a:prstGeom prst="rect">
            <a:avLst/>
          </a:prstGeom>
          <a:noFill/>
        </p:spPr>
        <p:txBody>
          <a:bodyPr wrap="square">
            <a:spAutoFit/>
          </a:bodyPr>
          <a:lstStyle/>
          <a:p>
            <a:pPr fontAlgn="base">
              <a:lnSpc>
                <a:spcPct val="90000"/>
              </a:lnSpc>
              <a:spcAft>
                <a:spcPts val="600"/>
              </a:spcAft>
            </a:pPr>
            <a:r>
              <a:rPr lang="en-US" b="1" dirty="0">
                <a:solidFill>
                  <a:schemeClr val="bg1"/>
                </a:solidFill>
              </a:rPr>
              <a:t>01274 364706</a:t>
            </a:r>
          </a:p>
          <a:p>
            <a:pPr fontAlgn="base">
              <a:lnSpc>
                <a:spcPct val="90000"/>
              </a:lnSpc>
              <a:spcAft>
                <a:spcPts val="600"/>
              </a:spcAft>
            </a:pPr>
            <a:endParaRPr lang="en-US" sz="200" b="1" dirty="0">
              <a:solidFill>
                <a:schemeClr val="bg1"/>
              </a:solidFill>
            </a:endParaRPr>
          </a:p>
          <a:p>
            <a:pPr fontAlgn="base">
              <a:lnSpc>
                <a:spcPct val="90000"/>
              </a:lnSpc>
              <a:spcAft>
                <a:spcPts val="600"/>
              </a:spcAft>
            </a:pPr>
            <a:r>
              <a:rPr lang="en-US" b="1" dirty="0">
                <a:solidFill>
                  <a:schemeClr val="bg1"/>
                </a:solidFill>
              </a:rPr>
              <a:t>Safeguarding.adults@bthft.nhs.uk</a:t>
            </a:r>
            <a:endParaRPr lang="en-US" sz="1800" b="1" i="0" u="none" strike="noStrike" dirty="0">
              <a:solidFill>
                <a:schemeClr val="bg1"/>
              </a:solidFill>
              <a:effectLst/>
            </a:endParaRPr>
          </a:p>
        </p:txBody>
      </p:sp>
      <p:pic>
        <p:nvPicPr>
          <p:cNvPr id="10" name="Graphic 9" descr="Envelope with solid fill">
            <a:extLst>
              <a:ext uri="{FF2B5EF4-FFF2-40B4-BE49-F238E27FC236}">
                <a16:creationId xmlns:a16="http://schemas.microsoft.com/office/drawing/2014/main" id="{7337F8B1-59D7-62AE-2BBD-988ADC7320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4042" y="5803323"/>
            <a:ext cx="412376" cy="364616"/>
          </a:xfrm>
          <a:prstGeom prst="rect">
            <a:avLst/>
          </a:prstGeom>
        </p:spPr>
      </p:pic>
      <p:pic>
        <p:nvPicPr>
          <p:cNvPr id="12" name="Graphic 11" descr="Receiver with solid fill">
            <a:extLst>
              <a:ext uri="{FF2B5EF4-FFF2-40B4-BE49-F238E27FC236}">
                <a16:creationId xmlns:a16="http://schemas.microsoft.com/office/drawing/2014/main" id="{C66907B3-B16C-C9C8-9D92-59C66AAF98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5530" y="5328480"/>
            <a:ext cx="364616" cy="364616"/>
          </a:xfrm>
          <a:prstGeom prst="rect">
            <a:avLst/>
          </a:prstGeom>
        </p:spPr>
      </p:pic>
    </p:spTree>
    <p:extLst>
      <p:ext uri="{BB962C8B-B14F-4D97-AF65-F5344CB8AC3E}">
        <p14:creationId xmlns:p14="http://schemas.microsoft.com/office/powerpoint/2010/main" val="70347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4E19B6-8BD2-A247-3CBE-AE491A2C29ED}"/>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Reporting a Safeguarding Concern</a:t>
            </a:r>
          </a:p>
        </p:txBody>
      </p:sp>
      <p:sp>
        <p:nvSpPr>
          <p:cNvPr id="17" name="Content Placeholder 5">
            <a:extLst>
              <a:ext uri="{FF2B5EF4-FFF2-40B4-BE49-F238E27FC236}">
                <a16:creationId xmlns:a16="http://schemas.microsoft.com/office/drawing/2014/main" id="{A96A9395-07E1-FB03-AB44-60E095B7244C}"/>
              </a:ext>
            </a:extLst>
          </p:cNvPr>
          <p:cNvSpPr>
            <a:spLocks noGrp="1"/>
          </p:cNvSpPr>
          <p:nvPr>
            <p:ph idx="1"/>
          </p:nvPr>
        </p:nvSpPr>
        <p:spPr>
          <a:xfrm>
            <a:off x="219126" y="3207024"/>
            <a:ext cx="3445566" cy="2504663"/>
          </a:xfrm>
        </p:spPr>
        <p:txBody>
          <a:bodyPr vert="horz" lIns="0" tIns="0" rIns="0" bIns="0" rtlCol="0">
            <a:normAutofit/>
          </a:bodyPr>
          <a:lstStyle/>
          <a:p>
            <a:r>
              <a:rPr lang="en-US" sz="1400" kern="1200" dirty="0">
                <a:latin typeface="+mn-lt"/>
                <a:ea typeface="+mn-ea"/>
                <a:cs typeface="+mn-cs"/>
              </a:rPr>
              <a:t>Panic or allow emotions to become apparent</a:t>
            </a:r>
          </a:p>
          <a:p>
            <a:r>
              <a:rPr lang="en-US" sz="1400" kern="1200" dirty="0">
                <a:latin typeface="+mn-lt"/>
                <a:ea typeface="+mn-ea"/>
                <a:cs typeface="+mn-cs"/>
              </a:rPr>
              <a:t>Share this information with any others at this point until instructed to do so by your volunteer coordinator</a:t>
            </a:r>
          </a:p>
          <a:p>
            <a:r>
              <a:rPr lang="en-US" sz="1400" kern="1200" dirty="0">
                <a:latin typeface="+mn-lt"/>
                <a:ea typeface="+mn-ea"/>
                <a:cs typeface="+mn-cs"/>
              </a:rPr>
              <a:t>Make assumptions about what you’re being told</a:t>
            </a:r>
          </a:p>
          <a:p>
            <a:r>
              <a:rPr lang="en-US" sz="1400" kern="1200" dirty="0">
                <a:latin typeface="+mn-lt"/>
                <a:ea typeface="+mn-ea"/>
                <a:cs typeface="+mn-cs"/>
              </a:rPr>
              <a:t>Give out your personal phone number, email or address</a:t>
            </a:r>
          </a:p>
          <a:p>
            <a:r>
              <a:rPr lang="en-US" sz="1400" kern="1200" dirty="0">
                <a:latin typeface="+mn-lt"/>
                <a:ea typeface="+mn-ea"/>
                <a:cs typeface="+mn-cs"/>
              </a:rPr>
              <a:t>Ask leading questions</a:t>
            </a:r>
          </a:p>
          <a:p>
            <a:endParaRPr lang="en-US" sz="1400" kern="1200" dirty="0">
              <a:latin typeface="+mn-lt"/>
              <a:ea typeface="+mn-ea"/>
              <a:cs typeface="+mn-cs"/>
            </a:endParaRPr>
          </a:p>
        </p:txBody>
      </p:sp>
      <p:sp>
        <p:nvSpPr>
          <p:cNvPr id="12" name="Slide Number Placeholder 2">
            <a:extLst>
              <a:ext uri="{FF2B5EF4-FFF2-40B4-BE49-F238E27FC236}">
                <a16:creationId xmlns:a16="http://schemas.microsoft.com/office/drawing/2014/main" id="{4FE481A0-E7C4-D9A6-9368-50ADDC58B4B4}"/>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9</a:t>
            </a:fld>
            <a:endParaRPr lang="en-US"/>
          </a:p>
        </p:txBody>
      </p:sp>
      <p:pic>
        <p:nvPicPr>
          <p:cNvPr id="9" name="Picture Placeholder 8" descr="A close-up of hands holding each other&#10;&#10;Description automatically generated">
            <a:extLst>
              <a:ext uri="{FF2B5EF4-FFF2-40B4-BE49-F238E27FC236}">
                <a16:creationId xmlns:a16="http://schemas.microsoft.com/office/drawing/2014/main" id="{36341B94-6AA6-E873-892E-AB1256FF9438}"/>
              </a:ext>
            </a:extLst>
          </p:cNvPr>
          <p:cNvPicPr>
            <a:picLocks noGrp="1" noChangeAspect="1"/>
          </p:cNvPicPr>
          <p:nvPr>
            <p:ph type="pic" sz="quarter" idx="13"/>
          </p:nvPr>
        </p:nvPicPr>
        <p:blipFill>
          <a:blip r:embed="rId2"/>
          <a:srcRect l="11188" r="11188"/>
          <a:stretch/>
        </p:blipFill>
        <p:spPr>
          <a:xfrm>
            <a:off x="3884463" y="1630018"/>
            <a:ext cx="4423073" cy="5227982"/>
          </a:xfrm>
          <a:noFill/>
        </p:spPr>
      </p:pic>
      <p:sp>
        <p:nvSpPr>
          <p:cNvPr id="7" name="Content Placeholder 2">
            <a:extLst>
              <a:ext uri="{FF2B5EF4-FFF2-40B4-BE49-F238E27FC236}">
                <a16:creationId xmlns:a16="http://schemas.microsoft.com/office/drawing/2014/main" id="{CFAEDDEF-CC12-A899-D513-91F6E61C43FC}"/>
              </a:ext>
            </a:extLst>
          </p:cNvPr>
          <p:cNvSpPr txBox="1">
            <a:spLocks/>
          </p:cNvSpPr>
          <p:nvPr/>
        </p:nvSpPr>
        <p:spPr>
          <a:xfrm>
            <a:off x="8527490" y="3207024"/>
            <a:ext cx="3445200" cy="25046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kern="1200">
              <a:latin typeface="+mn-lt"/>
              <a:ea typeface="+mn-ea"/>
              <a:cs typeface="+mn-cs"/>
            </a:endParaRPr>
          </a:p>
          <a:p>
            <a:pPr marL="0" indent="0" algn="ctr">
              <a:buNone/>
            </a:pPr>
            <a:r>
              <a:rPr lang="en-US" sz="1200" kern="1200">
                <a:latin typeface="+mn-lt"/>
                <a:ea typeface="+mn-ea"/>
                <a:cs typeface="+mn-cs"/>
              </a:rPr>
              <a:t>Keep yourself safe and, if you do not feel safe, remove yourself from the situation</a:t>
            </a:r>
          </a:p>
          <a:p>
            <a:pPr marL="0" indent="0" algn="ctr">
              <a:buNone/>
            </a:pPr>
            <a:r>
              <a:rPr lang="en-US" sz="1200" kern="1200">
                <a:latin typeface="+mn-lt"/>
                <a:ea typeface="+mn-ea"/>
                <a:cs typeface="+mn-cs"/>
              </a:rPr>
              <a:t>Speak to your volunteer coordinator immediately if you have any concerns</a:t>
            </a:r>
          </a:p>
          <a:p>
            <a:pPr marL="0" indent="0" algn="ctr">
              <a:buNone/>
            </a:pPr>
            <a:r>
              <a:rPr lang="en-US" sz="1200" kern="1200">
                <a:latin typeface="+mn-lt"/>
                <a:ea typeface="+mn-ea"/>
                <a:cs typeface="+mn-cs"/>
              </a:rPr>
              <a:t>Keep it confidential, except with your volunteer coordinator</a:t>
            </a:r>
          </a:p>
          <a:p>
            <a:pPr marL="0" indent="0" algn="ctr">
              <a:buNone/>
            </a:pPr>
            <a:r>
              <a:rPr lang="en-US" sz="1200" kern="1200">
                <a:latin typeface="+mn-lt"/>
                <a:ea typeface="+mn-ea"/>
                <a:cs typeface="+mn-cs"/>
              </a:rPr>
              <a:t>Make notes on what you’ve seen</a:t>
            </a:r>
          </a:p>
          <a:p>
            <a:pPr marL="0" indent="0" algn="ctr">
              <a:buNone/>
            </a:pPr>
            <a:r>
              <a:rPr lang="en-US" sz="1200" kern="1200">
                <a:latin typeface="+mn-lt"/>
                <a:ea typeface="+mn-ea"/>
                <a:cs typeface="+mn-cs"/>
              </a:rPr>
              <a:t>Be aware of your own limits</a:t>
            </a:r>
          </a:p>
        </p:txBody>
      </p:sp>
      <p:sp>
        <p:nvSpPr>
          <p:cNvPr id="19" name="Content Placeholder 6">
            <a:extLst>
              <a:ext uri="{FF2B5EF4-FFF2-40B4-BE49-F238E27FC236}">
                <a16:creationId xmlns:a16="http://schemas.microsoft.com/office/drawing/2014/main" id="{CFDA4DC6-9139-6B91-775E-00B271E87613}"/>
              </a:ext>
            </a:extLst>
          </p:cNvPr>
          <p:cNvSpPr>
            <a:spLocks noGrp="1"/>
          </p:cNvSpPr>
          <p:nvPr>
            <p:ph idx="15"/>
          </p:nvPr>
        </p:nvSpPr>
        <p:spPr>
          <a:xfrm>
            <a:off x="219126" y="2711636"/>
            <a:ext cx="3445566" cy="495389"/>
          </a:xfrm>
        </p:spPr>
        <p:txBody>
          <a:bodyPr vert="horz" lIns="0" tIns="0" rIns="0" bIns="0" rtlCol="0" anchor="ctr">
            <a:normAutofit/>
          </a:bodyPr>
          <a:lstStyle/>
          <a:p>
            <a:r>
              <a:rPr lang="en-US" b="1" kern="1200" cap="all" baseline="0" dirty="0" err="1">
                <a:latin typeface="+mj-lt"/>
                <a:ea typeface="+mn-ea"/>
                <a:cs typeface="+mn-cs"/>
              </a:rPr>
              <a:t>DoN’t</a:t>
            </a:r>
            <a:endParaRPr lang="en-US" b="1" kern="1200" cap="all" baseline="0" dirty="0">
              <a:latin typeface="+mj-lt"/>
              <a:ea typeface="+mn-ea"/>
              <a:cs typeface="+mn-cs"/>
            </a:endParaRPr>
          </a:p>
        </p:txBody>
      </p:sp>
      <p:sp>
        <p:nvSpPr>
          <p:cNvPr id="21" name="Content Placeholder 7">
            <a:extLst>
              <a:ext uri="{FF2B5EF4-FFF2-40B4-BE49-F238E27FC236}">
                <a16:creationId xmlns:a16="http://schemas.microsoft.com/office/drawing/2014/main" id="{C6D0D8CA-DD11-99EF-42BE-328944A36A03}"/>
              </a:ext>
            </a:extLst>
          </p:cNvPr>
          <p:cNvSpPr>
            <a:spLocks noGrp="1"/>
          </p:cNvSpPr>
          <p:nvPr>
            <p:ph idx="16"/>
          </p:nvPr>
        </p:nvSpPr>
        <p:spPr>
          <a:xfrm>
            <a:off x="8527124" y="2711636"/>
            <a:ext cx="3445566" cy="495389"/>
          </a:xfrm>
        </p:spPr>
        <p:txBody>
          <a:bodyPr vert="horz" lIns="0" tIns="0" rIns="0" bIns="0" rtlCol="0" anchor="ctr">
            <a:normAutofit/>
          </a:bodyPr>
          <a:lstStyle/>
          <a:p>
            <a:r>
              <a:rPr lang="en-US" b="1" kern="1200" cap="all" baseline="0" dirty="0">
                <a:latin typeface="+mj-lt"/>
                <a:ea typeface="+mn-ea"/>
                <a:cs typeface="+mn-cs"/>
              </a:rPr>
              <a:t>Do</a:t>
            </a:r>
          </a:p>
        </p:txBody>
      </p:sp>
      <p:sp>
        <p:nvSpPr>
          <p:cNvPr id="2" name="Slide Number Placeholder 1" hidden="1">
            <a:extLst>
              <a:ext uri="{FF2B5EF4-FFF2-40B4-BE49-F238E27FC236}">
                <a16:creationId xmlns:a16="http://schemas.microsoft.com/office/drawing/2014/main" id="{BD16A93B-EF01-C65B-F246-3E339B8BF0F8}"/>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9</a:t>
            </a:fld>
            <a:endParaRPr lang="en-US" noProof="0"/>
          </a:p>
        </p:txBody>
      </p:sp>
    </p:spTree>
    <p:extLst>
      <p:ext uri="{BB962C8B-B14F-4D97-AF65-F5344CB8AC3E}">
        <p14:creationId xmlns:p14="http://schemas.microsoft.com/office/powerpoint/2010/main" val="873856656"/>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Props1.xml><?xml version="1.0" encoding="utf-8"?>
<ds:datastoreItem xmlns:ds="http://schemas.openxmlformats.org/officeDocument/2006/customXml" ds:itemID="{0FCABFDF-3737-4567-BC58-05C41337BDA1}"/>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2793</TotalTime>
  <Words>1110</Words>
  <Application>Microsoft Office PowerPoint</Application>
  <PresentationFormat>Widescreen</PresentationFormat>
  <Paragraphs>118</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Poppins</vt:lpstr>
      <vt:lpstr>Poppins SemiBold</vt:lpstr>
      <vt:lpstr>Office Theme</vt:lpstr>
      <vt:lpstr>Safeguarding adults</vt:lpstr>
      <vt:lpstr>Adult Safeguarding is Everyone's Business  </vt:lpstr>
      <vt:lpstr>Adult with Care and Support Needs</vt:lpstr>
      <vt:lpstr>PowerPoint Presentation</vt:lpstr>
      <vt:lpstr> Supporting an Individual’s Wellbeing  </vt:lpstr>
      <vt:lpstr>What Constitutes Abuse and Neglect? </vt:lpstr>
      <vt:lpstr>The different types of abuse</vt:lpstr>
      <vt:lpstr>REPORTING A SAFEGUARDING CONCERN</vt:lpstr>
      <vt:lpstr>Reporting a Safeguarding Concern</vt:lpstr>
      <vt:lpstr>PowerPoint Presentation</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19</cp:revision>
  <dcterms:created xsi:type="dcterms:W3CDTF">2023-04-06T10:31:30Z</dcterms:created>
  <dcterms:modified xsi:type="dcterms:W3CDTF">2024-05-21T10:02:23Z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