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4"/>
  </p:notesMasterIdLst>
  <p:handoutMasterIdLst>
    <p:handoutMasterId r:id="rId45"/>
  </p:handoutMasterIdLst>
  <p:sldIdLst>
    <p:sldId id="258" r:id="rId5"/>
    <p:sldId id="269" r:id="rId6"/>
    <p:sldId id="256" r:id="rId7"/>
    <p:sldId id="271" r:id="rId8"/>
    <p:sldId id="293" r:id="rId9"/>
    <p:sldId id="279" r:id="rId10"/>
    <p:sldId id="333" r:id="rId11"/>
    <p:sldId id="334" r:id="rId12"/>
    <p:sldId id="273" r:id="rId13"/>
    <p:sldId id="286"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280" r:id="rId32"/>
    <p:sldId id="316" r:id="rId33"/>
    <p:sldId id="317" r:id="rId34"/>
    <p:sldId id="318" r:id="rId35"/>
    <p:sldId id="319" r:id="rId36"/>
    <p:sldId id="320" r:id="rId37"/>
    <p:sldId id="321" r:id="rId38"/>
    <p:sldId id="322" r:id="rId39"/>
    <p:sldId id="323" r:id="rId40"/>
    <p:sldId id="347" r:id="rId41"/>
    <p:sldId id="335" r:id="rId42"/>
    <p:sldId id="29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67A"/>
    <a:srgbClr val="0099CC"/>
    <a:srgbClr val="E7E6E6"/>
    <a:srgbClr val="CBD5EB"/>
    <a:srgbClr val="0D1D51"/>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846" autoAdjust="0"/>
  </p:normalViewPr>
  <p:slideViewPr>
    <p:cSldViewPr snapToGrid="0" showGuides="1">
      <p:cViewPr varScale="1">
        <p:scale>
          <a:sx n="89" d="100"/>
          <a:sy n="89" d="100"/>
        </p:scale>
        <p:origin x="1032"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08D252-D3B3-4606-B390-90B8A96F642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EC49083-A208-4357-AF00-21688E82982E}">
      <dgm:prSet/>
      <dgm:spPr/>
      <dgm:t>
        <a:bodyPr/>
        <a:lstStyle/>
        <a:p>
          <a:r>
            <a:rPr lang="en-US"/>
            <a:t>Physical Abuse</a:t>
          </a:r>
        </a:p>
      </dgm:t>
    </dgm:pt>
    <dgm:pt modelId="{68DA9FC9-D63F-4212-8759-C1199A12E51F}" type="parTrans" cxnId="{7C192898-402E-4033-B50D-687E0534F962}">
      <dgm:prSet/>
      <dgm:spPr/>
      <dgm:t>
        <a:bodyPr/>
        <a:lstStyle/>
        <a:p>
          <a:endParaRPr lang="en-US"/>
        </a:p>
      </dgm:t>
    </dgm:pt>
    <dgm:pt modelId="{1C6167AE-29DD-4129-8E9D-BD5ACF541083}" type="sibTrans" cxnId="{7C192898-402E-4033-B50D-687E0534F962}">
      <dgm:prSet/>
      <dgm:spPr/>
      <dgm:t>
        <a:bodyPr/>
        <a:lstStyle/>
        <a:p>
          <a:endParaRPr lang="en-US"/>
        </a:p>
      </dgm:t>
    </dgm:pt>
    <dgm:pt modelId="{33D9CC27-2B6E-4814-AB84-F0E8AEFD3DAE}">
      <dgm:prSet/>
      <dgm:spPr/>
      <dgm:t>
        <a:bodyPr/>
        <a:lstStyle/>
        <a:p>
          <a:r>
            <a:rPr lang="en-US" b="0" dirty="0"/>
            <a:t>Neglect</a:t>
          </a:r>
          <a:endParaRPr lang="en-US" dirty="0"/>
        </a:p>
      </dgm:t>
    </dgm:pt>
    <dgm:pt modelId="{0ADAB6F2-C482-434F-93CC-7CA0A3AF6DD0}" type="parTrans" cxnId="{8C17E80D-4E8E-462C-81E6-185E00EC4807}">
      <dgm:prSet/>
      <dgm:spPr/>
      <dgm:t>
        <a:bodyPr/>
        <a:lstStyle/>
        <a:p>
          <a:endParaRPr lang="en-US"/>
        </a:p>
      </dgm:t>
    </dgm:pt>
    <dgm:pt modelId="{D539409D-E884-4B84-98B7-534CE0A595E8}" type="sibTrans" cxnId="{8C17E80D-4E8E-462C-81E6-185E00EC4807}">
      <dgm:prSet/>
      <dgm:spPr/>
      <dgm:t>
        <a:bodyPr/>
        <a:lstStyle/>
        <a:p>
          <a:endParaRPr lang="en-US"/>
        </a:p>
      </dgm:t>
    </dgm:pt>
    <dgm:pt modelId="{89285387-945B-4482-8C2A-B04D20B1819A}">
      <dgm:prSet/>
      <dgm:spPr/>
      <dgm:t>
        <a:bodyPr/>
        <a:lstStyle/>
        <a:p>
          <a:r>
            <a:rPr lang="en-US" baseline="0"/>
            <a:t>Emotional Abuse</a:t>
          </a:r>
          <a:endParaRPr lang="en-US"/>
        </a:p>
      </dgm:t>
    </dgm:pt>
    <dgm:pt modelId="{8A349750-C0BE-4D46-8B4E-6C97BC4B45FA}" type="parTrans" cxnId="{29115BE2-EBDD-47C8-910C-76F51231E916}">
      <dgm:prSet/>
      <dgm:spPr/>
      <dgm:t>
        <a:bodyPr/>
        <a:lstStyle/>
        <a:p>
          <a:endParaRPr lang="en-US"/>
        </a:p>
      </dgm:t>
    </dgm:pt>
    <dgm:pt modelId="{1E6696B5-A688-46C8-AB80-578A6D463A24}" type="sibTrans" cxnId="{29115BE2-EBDD-47C8-910C-76F51231E916}">
      <dgm:prSet/>
      <dgm:spPr/>
      <dgm:t>
        <a:bodyPr/>
        <a:lstStyle/>
        <a:p>
          <a:endParaRPr lang="en-US"/>
        </a:p>
      </dgm:t>
    </dgm:pt>
    <dgm:pt modelId="{3A1D6F9D-64D5-42F6-A2D9-E5761E644474}">
      <dgm:prSet/>
      <dgm:spPr/>
      <dgm:t>
        <a:bodyPr/>
        <a:lstStyle/>
        <a:p>
          <a:r>
            <a:rPr lang="en-GB"/>
            <a:t>Sexual Abuse</a:t>
          </a:r>
          <a:endParaRPr lang="en-US"/>
        </a:p>
      </dgm:t>
    </dgm:pt>
    <dgm:pt modelId="{6D0B7A1D-0F77-444B-8499-856A4135648A}" type="parTrans" cxnId="{FDE614F5-7CA9-45A1-B025-D02D7411FE50}">
      <dgm:prSet/>
      <dgm:spPr/>
      <dgm:t>
        <a:bodyPr/>
        <a:lstStyle/>
        <a:p>
          <a:endParaRPr lang="en-US"/>
        </a:p>
      </dgm:t>
    </dgm:pt>
    <dgm:pt modelId="{E9B0E835-8819-4A4A-99C0-021387A2F0A2}" type="sibTrans" cxnId="{FDE614F5-7CA9-45A1-B025-D02D7411FE50}">
      <dgm:prSet/>
      <dgm:spPr/>
      <dgm:t>
        <a:bodyPr/>
        <a:lstStyle/>
        <a:p>
          <a:endParaRPr lang="en-US"/>
        </a:p>
      </dgm:t>
    </dgm:pt>
    <dgm:pt modelId="{B7B30EF9-5444-4838-91BE-43BA6FEE8DA6}" type="pres">
      <dgm:prSet presAssocID="{BC08D252-D3B3-4606-B390-90B8A96F6427}" presName="linear" presStyleCnt="0">
        <dgm:presLayoutVars>
          <dgm:animLvl val="lvl"/>
          <dgm:resizeHandles val="exact"/>
        </dgm:presLayoutVars>
      </dgm:prSet>
      <dgm:spPr/>
    </dgm:pt>
    <dgm:pt modelId="{4D4D5BE3-97B8-459D-AFE0-F1C1A162643D}" type="pres">
      <dgm:prSet presAssocID="{AEC49083-A208-4357-AF00-21688E82982E}" presName="parentText" presStyleLbl="node1" presStyleIdx="0" presStyleCnt="4">
        <dgm:presLayoutVars>
          <dgm:chMax val="0"/>
          <dgm:bulletEnabled val="1"/>
        </dgm:presLayoutVars>
      </dgm:prSet>
      <dgm:spPr/>
    </dgm:pt>
    <dgm:pt modelId="{CC78463A-D5A6-4C4D-9A7B-A80000EAFB4B}" type="pres">
      <dgm:prSet presAssocID="{1C6167AE-29DD-4129-8E9D-BD5ACF541083}" presName="spacer" presStyleCnt="0"/>
      <dgm:spPr/>
    </dgm:pt>
    <dgm:pt modelId="{7B87DC92-AEEB-4FE4-B8C2-098A6DF9B18F}" type="pres">
      <dgm:prSet presAssocID="{33D9CC27-2B6E-4814-AB84-F0E8AEFD3DAE}" presName="parentText" presStyleLbl="node1" presStyleIdx="1" presStyleCnt="4">
        <dgm:presLayoutVars>
          <dgm:chMax val="0"/>
          <dgm:bulletEnabled val="1"/>
        </dgm:presLayoutVars>
      </dgm:prSet>
      <dgm:spPr/>
    </dgm:pt>
    <dgm:pt modelId="{7985C90E-7329-4516-B55C-4DE22048D8D4}" type="pres">
      <dgm:prSet presAssocID="{D539409D-E884-4B84-98B7-534CE0A595E8}" presName="spacer" presStyleCnt="0"/>
      <dgm:spPr/>
    </dgm:pt>
    <dgm:pt modelId="{4BE4926F-57EB-4CE7-A43B-82CACF13625A}" type="pres">
      <dgm:prSet presAssocID="{89285387-945B-4482-8C2A-B04D20B1819A}" presName="parentText" presStyleLbl="node1" presStyleIdx="2" presStyleCnt="4">
        <dgm:presLayoutVars>
          <dgm:chMax val="0"/>
          <dgm:bulletEnabled val="1"/>
        </dgm:presLayoutVars>
      </dgm:prSet>
      <dgm:spPr/>
    </dgm:pt>
    <dgm:pt modelId="{B2CE9955-62ED-4ED3-90AA-26C0602C86F2}" type="pres">
      <dgm:prSet presAssocID="{1E6696B5-A688-46C8-AB80-578A6D463A24}" presName="spacer" presStyleCnt="0"/>
      <dgm:spPr/>
    </dgm:pt>
    <dgm:pt modelId="{80D78C3A-B2E7-480F-BD86-C3A71EEA1E53}" type="pres">
      <dgm:prSet presAssocID="{3A1D6F9D-64D5-42F6-A2D9-E5761E644474}" presName="parentText" presStyleLbl="node1" presStyleIdx="3" presStyleCnt="4">
        <dgm:presLayoutVars>
          <dgm:chMax val="0"/>
          <dgm:bulletEnabled val="1"/>
        </dgm:presLayoutVars>
      </dgm:prSet>
      <dgm:spPr/>
    </dgm:pt>
  </dgm:ptLst>
  <dgm:cxnLst>
    <dgm:cxn modelId="{8C17E80D-4E8E-462C-81E6-185E00EC4807}" srcId="{BC08D252-D3B3-4606-B390-90B8A96F6427}" destId="{33D9CC27-2B6E-4814-AB84-F0E8AEFD3DAE}" srcOrd="1" destOrd="0" parTransId="{0ADAB6F2-C482-434F-93CC-7CA0A3AF6DD0}" sibTransId="{D539409D-E884-4B84-98B7-534CE0A595E8}"/>
    <dgm:cxn modelId="{E5A9E40F-0C17-4BF3-9BD2-3250C1B34E34}" type="presOf" srcId="{89285387-945B-4482-8C2A-B04D20B1819A}" destId="{4BE4926F-57EB-4CE7-A43B-82CACF13625A}" srcOrd="0" destOrd="0" presId="urn:microsoft.com/office/officeart/2005/8/layout/vList2"/>
    <dgm:cxn modelId="{1B0E5727-B2F3-4027-AA3C-67573C5A358D}" type="presOf" srcId="{AEC49083-A208-4357-AF00-21688E82982E}" destId="{4D4D5BE3-97B8-459D-AFE0-F1C1A162643D}" srcOrd="0" destOrd="0" presId="urn:microsoft.com/office/officeart/2005/8/layout/vList2"/>
    <dgm:cxn modelId="{921D5E6A-23EB-45AD-A41C-046A6997AD30}" type="presOf" srcId="{3A1D6F9D-64D5-42F6-A2D9-E5761E644474}" destId="{80D78C3A-B2E7-480F-BD86-C3A71EEA1E53}" srcOrd="0" destOrd="0" presId="urn:microsoft.com/office/officeart/2005/8/layout/vList2"/>
    <dgm:cxn modelId="{A76AD54E-D064-4731-8812-2D32C6A66FBC}" type="presOf" srcId="{33D9CC27-2B6E-4814-AB84-F0E8AEFD3DAE}" destId="{7B87DC92-AEEB-4FE4-B8C2-098A6DF9B18F}" srcOrd="0" destOrd="0" presId="urn:microsoft.com/office/officeart/2005/8/layout/vList2"/>
    <dgm:cxn modelId="{7C192898-402E-4033-B50D-687E0534F962}" srcId="{BC08D252-D3B3-4606-B390-90B8A96F6427}" destId="{AEC49083-A208-4357-AF00-21688E82982E}" srcOrd="0" destOrd="0" parTransId="{68DA9FC9-D63F-4212-8759-C1199A12E51F}" sibTransId="{1C6167AE-29DD-4129-8E9D-BD5ACF541083}"/>
    <dgm:cxn modelId="{F3EEA7C8-87B9-422B-9215-0DA872506B7A}" type="presOf" srcId="{BC08D252-D3B3-4606-B390-90B8A96F6427}" destId="{B7B30EF9-5444-4838-91BE-43BA6FEE8DA6}" srcOrd="0" destOrd="0" presId="urn:microsoft.com/office/officeart/2005/8/layout/vList2"/>
    <dgm:cxn modelId="{29115BE2-EBDD-47C8-910C-76F51231E916}" srcId="{BC08D252-D3B3-4606-B390-90B8A96F6427}" destId="{89285387-945B-4482-8C2A-B04D20B1819A}" srcOrd="2" destOrd="0" parTransId="{8A349750-C0BE-4D46-8B4E-6C97BC4B45FA}" sibTransId="{1E6696B5-A688-46C8-AB80-578A6D463A24}"/>
    <dgm:cxn modelId="{FDE614F5-7CA9-45A1-B025-D02D7411FE50}" srcId="{BC08D252-D3B3-4606-B390-90B8A96F6427}" destId="{3A1D6F9D-64D5-42F6-A2D9-E5761E644474}" srcOrd="3" destOrd="0" parTransId="{6D0B7A1D-0F77-444B-8499-856A4135648A}" sibTransId="{E9B0E835-8819-4A4A-99C0-021387A2F0A2}"/>
    <dgm:cxn modelId="{4F9C7607-F6B6-4076-BEEE-356E5E3EF96B}" type="presParOf" srcId="{B7B30EF9-5444-4838-91BE-43BA6FEE8DA6}" destId="{4D4D5BE3-97B8-459D-AFE0-F1C1A162643D}" srcOrd="0" destOrd="0" presId="urn:microsoft.com/office/officeart/2005/8/layout/vList2"/>
    <dgm:cxn modelId="{66A66E5F-7C8F-4107-9DCE-E72F81864907}" type="presParOf" srcId="{B7B30EF9-5444-4838-91BE-43BA6FEE8DA6}" destId="{CC78463A-D5A6-4C4D-9A7B-A80000EAFB4B}" srcOrd="1" destOrd="0" presId="urn:microsoft.com/office/officeart/2005/8/layout/vList2"/>
    <dgm:cxn modelId="{0DED296F-C3C3-4F7B-BFA8-0461460E81B1}" type="presParOf" srcId="{B7B30EF9-5444-4838-91BE-43BA6FEE8DA6}" destId="{7B87DC92-AEEB-4FE4-B8C2-098A6DF9B18F}" srcOrd="2" destOrd="0" presId="urn:microsoft.com/office/officeart/2005/8/layout/vList2"/>
    <dgm:cxn modelId="{36E18E7E-C224-4B2B-AFC9-9ED67CF0F282}" type="presParOf" srcId="{B7B30EF9-5444-4838-91BE-43BA6FEE8DA6}" destId="{7985C90E-7329-4516-B55C-4DE22048D8D4}" srcOrd="3" destOrd="0" presId="urn:microsoft.com/office/officeart/2005/8/layout/vList2"/>
    <dgm:cxn modelId="{0EAE6472-41A3-4058-BCCC-2BBA22F6240F}" type="presParOf" srcId="{B7B30EF9-5444-4838-91BE-43BA6FEE8DA6}" destId="{4BE4926F-57EB-4CE7-A43B-82CACF13625A}" srcOrd="4" destOrd="0" presId="urn:microsoft.com/office/officeart/2005/8/layout/vList2"/>
    <dgm:cxn modelId="{91359017-F674-4BE4-956B-F6E3E1B325E4}" type="presParOf" srcId="{B7B30EF9-5444-4838-91BE-43BA6FEE8DA6}" destId="{B2CE9955-62ED-4ED3-90AA-26C0602C86F2}" srcOrd="5" destOrd="0" presId="urn:microsoft.com/office/officeart/2005/8/layout/vList2"/>
    <dgm:cxn modelId="{D7D4A85C-6D1F-4F8E-8D96-099AA812C93D}" type="presParOf" srcId="{B7B30EF9-5444-4838-91BE-43BA6FEE8DA6}" destId="{80D78C3A-B2E7-480F-BD86-C3A71EEA1E5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D7EC53-1DC8-4C4D-A91E-E8427766168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010560B-5575-49F9-8761-2C5A40BAA32C}">
      <dgm:prSet/>
      <dgm:spPr/>
      <dgm:t>
        <a:bodyPr/>
        <a:lstStyle/>
        <a:p>
          <a:r>
            <a:rPr lang="en-US" dirty="0"/>
            <a:t>The commonest reaction that a child feels is shame. They may have tried to tell someone but not have been believed. They may have even been blamed for what has happened. Many sexually abused children wait until they are much older to tell anyone what has happened to them, or they sometimes never tell.</a:t>
          </a:r>
        </a:p>
      </dgm:t>
    </dgm:pt>
    <dgm:pt modelId="{394D123D-7844-4A3D-84D0-B2AAA70AFDBA}" type="parTrans" cxnId="{011B35AB-9DF6-4576-8B32-5D900E980C1E}">
      <dgm:prSet/>
      <dgm:spPr/>
      <dgm:t>
        <a:bodyPr/>
        <a:lstStyle/>
        <a:p>
          <a:endParaRPr lang="en-US"/>
        </a:p>
      </dgm:t>
    </dgm:pt>
    <dgm:pt modelId="{FA189B21-D647-49C0-AA0A-1FD4B9AD2E7B}" type="sibTrans" cxnId="{011B35AB-9DF6-4576-8B32-5D900E980C1E}">
      <dgm:prSet/>
      <dgm:spPr/>
      <dgm:t>
        <a:bodyPr/>
        <a:lstStyle/>
        <a:p>
          <a:endParaRPr lang="en-US"/>
        </a:p>
      </dgm:t>
    </dgm:pt>
    <dgm:pt modelId="{D80489FD-3488-4C64-AA5A-590CB17B398D}">
      <dgm:prSet/>
      <dgm:spPr/>
      <dgm:t>
        <a:bodyPr/>
        <a:lstStyle/>
        <a:p>
          <a:r>
            <a:rPr lang="en-US"/>
            <a:t>Many young people who are sexually abused by their partner are afraid to tell friends and family.</a:t>
          </a:r>
        </a:p>
      </dgm:t>
    </dgm:pt>
    <dgm:pt modelId="{F10E44D1-6D45-4413-A478-7D932C4E00DC}" type="parTrans" cxnId="{72879E5D-10D3-4F06-966E-10B83BCB85DE}">
      <dgm:prSet/>
      <dgm:spPr/>
      <dgm:t>
        <a:bodyPr/>
        <a:lstStyle/>
        <a:p>
          <a:endParaRPr lang="en-US"/>
        </a:p>
      </dgm:t>
    </dgm:pt>
    <dgm:pt modelId="{8B46B342-FB6F-4940-865A-B8C17E78769A}" type="sibTrans" cxnId="{72879E5D-10D3-4F06-966E-10B83BCB85DE}">
      <dgm:prSet/>
      <dgm:spPr/>
      <dgm:t>
        <a:bodyPr/>
        <a:lstStyle/>
        <a:p>
          <a:endParaRPr lang="en-US"/>
        </a:p>
      </dgm:t>
    </dgm:pt>
    <dgm:pt modelId="{480FA7E1-403A-40F0-B2B2-40D395794F7C}" type="pres">
      <dgm:prSet presAssocID="{78D7EC53-1DC8-4C4D-A91E-E8427766168C}" presName="linear" presStyleCnt="0">
        <dgm:presLayoutVars>
          <dgm:animLvl val="lvl"/>
          <dgm:resizeHandles val="exact"/>
        </dgm:presLayoutVars>
      </dgm:prSet>
      <dgm:spPr/>
    </dgm:pt>
    <dgm:pt modelId="{32E84176-3675-4EE6-BB39-A0F5A7153401}" type="pres">
      <dgm:prSet presAssocID="{E010560B-5575-49F9-8761-2C5A40BAA32C}" presName="parentText" presStyleLbl="node1" presStyleIdx="0" presStyleCnt="2">
        <dgm:presLayoutVars>
          <dgm:chMax val="0"/>
          <dgm:bulletEnabled val="1"/>
        </dgm:presLayoutVars>
      </dgm:prSet>
      <dgm:spPr/>
    </dgm:pt>
    <dgm:pt modelId="{FEE86C29-CF72-403D-B5A9-B1E651B9AE28}" type="pres">
      <dgm:prSet presAssocID="{FA189B21-D647-49C0-AA0A-1FD4B9AD2E7B}" presName="spacer" presStyleCnt="0"/>
      <dgm:spPr/>
    </dgm:pt>
    <dgm:pt modelId="{39F2F3FF-9434-4D4D-94AA-3530872A4D88}" type="pres">
      <dgm:prSet presAssocID="{D80489FD-3488-4C64-AA5A-590CB17B398D}" presName="parentText" presStyleLbl="node1" presStyleIdx="1" presStyleCnt="2">
        <dgm:presLayoutVars>
          <dgm:chMax val="0"/>
          <dgm:bulletEnabled val="1"/>
        </dgm:presLayoutVars>
      </dgm:prSet>
      <dgm:spPr/>
    </dgm:pt>
  </dgm:ptLst>
  <dgm:cxnLst>
    <dgm:cxn modelId="{F9367934-39F0-42C4-90E2-6D1B43FEF3C9}" type="presOf" srcId="{78D7EC53-1DC8-4C4D-A91E-E8427766168C}" destId="{480FA7E1-403A-40F0-B2B2-40D395794F7C}" srcOrd="0" destOrd="0" presId="urn:microsoft.com/office/officeart/2005/8/layout/vList2"/>
    <dgm:cxn modelId="{72879E5D-10D3-4F06-966E-10B83BCB85DE}" srcId="{78D7EC53-1DC8-4C4D-A91E-E8427766168C}" destId="{D80489FD-3488-4C64-AA5A-590CB17B398D}" srcOrd="1" destOrd="0" parTransId="{F10E44D1-6D45-4413-A478-7D932C4E00DC}" sibTransId="{8B46B342-FB6F-4940-865A-B8C17E78769A}"/>
    <dgm:cxn modelId="{B464DC9E-C4A3-41E5-9FFA-00F5749DD2D7}" type="presOf" srcId="{D80489FD-3488-4C64-AA5A-590CB17B398D}" destId="{39F2F3FF-9434-4D4D-94AA-3530872A4D88}" srcOrd="0" destOrd="0" presId="urn:microsoft.com/office/officeart/2005/8/layout/vList2"/>
    <dgm:cxn modelId="{011B35AB-9DF6-4576-8B32-5D900E980C1E}" srcId="{78D7EC53-1DC8-4C4D-A91E-E8427766168C}" destId="{E010560B-5575-49F9-8761-2C5A40BAA32C}" srcOrd="0" destOrd="0" parTransId="{394D123D-7844-4A3D-84D0-B2AAA70AFDBA}" sibTransId="{FA189B21-D647-49C0-AA0A-1FD4B9AD2E7B}"/>
    <dgm:cxn modelId="{AEA1F1C5-617B-460B-A721-130F7517EE92}" type="presOf" srcId="{E010560B-5575-49F9-8761-2C5A40BAA32C}" destId="{32E84176-3675-4EE6-BB39-A0F5A7153401}" srcOrd="0" destOrd="0" presId="urn:microsoft.com/office/officeart/2005/8/layout/vList2"/>
    <dgm:cxn modelId="{915D7226-7C1A-4474-AC79-232F124BC4FD}" type="presParOf" srcId="{480FA7E1-403A-40F0-B2B2-40D395794F7C}" destId="{32E84176-3675-4EE6-BB39-A0F5A7153401}" srcOrd="0" destOrd="0" presId="urn:microsoft.com/office/officeart/2005/8/layout/vList2"/>
    <dgm:cxn modelId="{9E4597B7-7A2E-49A9-BB1E-8A1B0D5F287F}" type="presParOf" srcId="{480FA7E1-403A-40F0-B2B2-40D395794F7C}" destId="{FEE86C29-CF72-403D-B5A9-B1E651B9AE28}" srcOrd="1" destOrd="0" presId="urn:microsoft.com/office/officeart/2005/8/layout/vList2"/>
    <dgm:cxn modelId="{CFF2625C-0B9F-47D1-93E8-E40AEC3E294B}" type="presParOf" srcId="{480FA7E1-403A-40F0-B2B2-40D395794F7C}" destId="{39F2F3FF-9434-4D4D-94AA-3530872A4D8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6AC051-CF4A-4607-9B4F-E7F65D887D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EC425CC-E199-4D12-8389-15D953AC8FCC}">
      <dgm:prSet/>
      <dgm:spPr/>
      <dgm:t>
        <a:bodyPr/>
        <a:lstStyle/>
        <a:p>
          <a:pPr>
            <a:lnSpc>
              <a:spcPct val="100000"/>
            </a:lnSpc>
          </a:pPr>
          <a:r>
            <a:rPr lang="en-US" dirty="0"/>
            <a:t>While you are volunteering, a mother starts talking to you about her 7-year-old daughter. She is worried because her daughter has started ‘acting up’, having mood swings and then sudden bursts of crying and is refusing to go anywhere without her mother. She has also suddenly started wetting the bed.?</a:t>
          </a:r>
        </a:p>
      </dgm:t>
    </dgm:pt>
    <dgm:pt modelId="{41CA8142-4F59-474F-AE30-F80164727DD6}" type="parTrans" cxnId="{FC4EDEB5-3575-431C-B07E-1ED9A9C2FA3E}">
      <dgm:prSet/>
      <dgm:spPr/>
      <dgm:t>
        <a:bodyPr/>
        <a:lstStyle/>
        <a:p>
          <a:endParaRPr lang="en-GB"/>
        </a:p>
      </dgm:t>
    </dgm:pt>
    <dgm:pt modelId="{DFEBB2F5-06B5-42E9-9110-78D2F30E9F47}" type="sibTrans" cxnId="{FC4EDEB5-3575-431C-B07E-1ED9A9C2FA3E}">
      <dgm:prSet/>
      <dgm:spPr/>
      <dgm:t>
        <a:bodyPr/>
        <a:lstStyle/>
        <a:p>
          <a:endParaRPr lang="en-GB"/>
        </a:p>
      </dgm:t>
    </dgm:pt>
    <dgm:pt modelId="{5C1E02D5-E020-4F3C-B1F9-CD76F20EEE44}">
      <dgm:prSet/>
      <dgm:spPr/>
      <dgm:t>
        <a:bodyPr/>
        <a:lstStyle/>
        <a:p>
          <a:pPr>
            <a:lnSpc>
              <a:spcPct val="100000"/>
            </a:lnSpc>
          </a:pPr>
          <a:r>
            <a:rPr lang="en-US" dirty="0"/>
            <a:t>While you are volunteering you notice that a child is being made fun of by children in the group for smelling and looking unclean.</a:t>
          </a:r>
        </a:p>
      </dgm:t>
    </dgm:pt>
    <dgm:pt modelId="{DE47EC5C-B530-4DE7-9FCD-EAA08F8964B9}" type="parTrans" cxnId="{7673D8F4-AF71-4D53-B0FD-3C39C78B5711}">
      <dgm:prSet/>
      <dgm:spPr/>
      <dgm:t>
        <a:bodyPr/>
        <a:lstStyle/>
        <a:p>
          <a:endParaRPr lang="en-GB"/>
        </a:p>
      </dgm:t>
    </dgm:pt>
    <dgm:pt modelId="{66B10579-F127-4915-9824-29DEF9171288}" type="sibTrans" cxnId="{7673D8F4-AF71-4D53-B0FD-3C39C78B5711}">
      <dgm:prSet/>
      <dgm:spPr/>
      <dgm:t>
        <a:bodyPr/>
        <a:lstStyle/>
        <a:p>
          <a:endParaRPr lang="en-GB"/>
        </a:p>
      </dgm:t>
    </dgm:pt>
    <dgm:pt modelId="{C6D819B6-111B-4732-AE85-7E87D3D54B5B}" type="pres">
      <dgm:prSet presAssocID="{836AC051-CF4A-4607-9B4F-E7F65D887D90}" presName="linear" presStyleCnt="0">
        <dgm:presLayoutVars>
          <dgm:animLvl val="lvl"/>
          <dgm:resizeHandles val="exact"/>
        </dgm:presLayoutVars>
      </dgm:prSet>
      <dgm:spPr/>
    </dgm:pt>
    <dgm:pt modelId="{B38A79C1-B6F6-442D-BE33-1592942ECA69}" type="pres">
      <dgm:prSet presAssocID="{0EC425CC-E199-4D12-8389-15D953AC8FCC}" presName="parentText" presStyleLbl="node1" presStyleIdx="0" presStyleCnt="2">
        <dgm:presLayoutVars>
          <dgm:chMax val="0"/>
          <dgm:bulletEnabled val="1"/>
        </dgm:presLayoutVars>
      </dgm:prSet>
      <dgm:spPr/>
    </dgm:pt>
    <dgm:pt modelId="{F6E7FA8E-903F-42BE-A41A-B97D97E0A249}" type="pres">
      <dgm:prSet presAssocID="{DFEBB2F5-06B5-42E9-9110-78D2F30E9F47}" presName="spacer" presStyleCnt="0"/>
      <dgm:spPr/>
    </dgm:pt>
    <dgm:pt modelId="{1D7F51BD-2B76-494B-B8F9-361B346E64CA}" type="pres">
      <dgm:prSet presAssocID="{5C1E02D5-E020-4F3C-B1F9-CD76F20EEE44}" presName="parentText" presStyleLbl="node1" presStyleIdx="1" presStyleCnt="2">
        <dgm:presLayoutVars>
          <dgm:chMax val="0"/>
          <dgm:bulletEnabled val="1"/>
        </dgm:presLayoutVars>
      </dgm:prSet>
      <dgm:spPr/>
    </dgm:pt>
  </dgm:ptLst>
  <dgm:cxnLst>
    <dgm:cxn modelId="{C29EAF8C-F5E8-4A28-A35A-3670E1CD86BB}" type="presOf" srcId="{0EC425CC-E199-4D12-8389-15D953AC8FCC}" destId="{B38A79C1-B6F6-442D-BE33-1592942ECA69}" srcOrd="0" destOrd="0" presId="urn:microsoft.com/office/officeart/2005/8/layout/vList2"/>
    <dgm:cxn modelId="{FC4EDEB5-3575-431C-B07E-1ED9A9C2FA3E}" srcId="{836AC051-CF4A-4607-9B4F-E7F65D887D90}" destId="{0EC425CC-E199-4D12-8389-15D953AC8FCC}" srcOrd="0" destOrd="0" parTransId="{41CA8142-4F59-474F-AE30-F80164727DD6}" sibTransId="{DFEBB2F5-06B5-42E9-9110-78D2F30E9F47}"/>
    <dgm:cxn modelId="{C60F60D4-A331-49F5-B673-568B6FAEEBBA}" type="presOf" srcId="{836AC051-CF4A-4607-9B4F-E7F65D887D90}" destId="{C6D819B6-111B-4732-AE85-7E87D3D54B5B}" srcOrd="0" destOrd="0" presId="urn:microsoft.com/office/officeart/2005/8/layout/vList2"/>
    <dgm:cxn modelId="{5151F0E5-68C7-4D36-9EBA-8B68033D7179}" type="presOf" srcId="{5C1E02D5-E020-4F3C-B1F9-CD76F20EEE44}" destId="{1D7F51BD-2B76-494B-B8F9-361B346E64CA}" srcOrd="0" destOrd="0" presId="urn:microsoft.com/office/officeart/2005/8/layout/vList2"/>
    <dgm:cxn modelId="{7673D8F4-AF71-4D53-B0FD-3C39C78B5711}" srcId="{836AC051-CF4A-4607-9B4F-E7F65D887D90}" destId="{5C1E02D5-E020-4F3C-B1F9-CD76F20EEE44}" srcOrd="1" destOrd="0" parTransId="{DE47EC5C-B530-4DE7-9FCD-EAA08F8964B9}" sibTransId="{66B10579-F127-4915-9824-29DEF9171288}"/>
    <dgm:cxn modelId="{47FCE065-BD89-48C9-9478-580411CE0844}" type="presParOf" srcId="{C6D819B6-111B-4732-AE85-7E87D3D54B5B}" destId="{B38A79C1-B6F6-442D-BE33-1592942ECA69}" srcOrd="0" destOrd="0" presId="urn:microsoft.com/office/officeart/2005/8/layout/vList2"/>
    <dgm:cxn modelId="{AED55D8A-8BA9-472F-9431-FDD45A234EB7}" type="presParOf" srcId="{C6D819B6-111B-4732-AE85-7E87D3D54B5B}" destId="{F6E7FA8E-903F-42BE-A41A-B97D97E0A249}" srcOrd="1" destOrd="0" presId="urn:microsoft.com/office/officeart/2005/8/layout/vList2"/>
    <dgm:cxn modelId="{144635ED-B024-4770-8054-600826AC4AB4}" type="presParOf" srcId="{C6D819B6-111B-4732-AE85-7E87D3D54B5B}" destId="{1D7F51BD-2B76-494B-B8F9-361B346E64C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6AC051-CF4A-4607-9B4F-E7F65D887D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12B5C87-79E0-4CBE-B61D-18393C32AEEA}">
      <dgm:prSet custT="1"/>
      <dgm:spPr/>
      <dgm:t>
        <a:bodyPr/>
        <a:lstStyle/>
        <a:p>
          <a:pPr>
            <a:lnSpc>
              <a:spcPct val="100000"/>
            </a:lnSpc>
          </a:pPr>
          <a:r>
            <a:rPr lang="en-US" sz="1600" dirty="0"/>
            <a:t>As a volunteer you may meet children, young people and their families or carers. You have a responsibility to play your part in keeping children safe. If a child or young person gives you some information that indicates they may be being abused, but then insists you don't tell anyone, what should you do?</a:t>
          </a:r>
          <a:endParaRPr lang="en-GB" sz="1600" dirty="0"/>
        </a:p>
      </dgm:t>
    </dgm:pt>
    <dgm:pt modelId="{64A0A2D7-5DBB-445A-BC61-21011870103F}" type="parTrans" cxnId="{4D14E83A-F0B5-4C26-ADB9-27231E7332F9}">
      <dgm:prSet/>
      <dgm:spPr/>
      <dgm:t>
        <a:bodyPr/>
        <a:lstStyle/>
        <a:p>
          <a:endParaRPr lang="en-GB"/>
        </a:p>
      </dgm:t>
    </dgm:pt>
    <dgm:pt modelId="{9B01AD0F-9C23-46B6-813E-29025940EEE6}" type="sibTrans" cxnId="{4D14E83A-F0B5-4C26-ADB9-27231E7332F9}">
      <dgm:prSet/>
      <dgm:spPr/>
      <dgm:t>
        <a:bodyPr/>
        <a:lstStyle/>
        <a:p>
          <a:endParaRPr lang="en-GB"/>
        </a:p>
      </dgm:t>
    </dgm:pt>
    <dgm:pt modelId="{C6D819B6-111B-4732-AE85-7E87D3D54B5B}" type="pres">
      <dgm:prSet presAssocID="{836AC051-CF4A-4607-9B4F-E7F65D887D90}" presName="linear" presStyleCnt="0">
        <dgm:presLayoutVars>
          <dgm:animLvl val="lvl"/>
          <dgm:resizeHandles val="exact"/>
        </dgm:presLayoutVars>
      </dgm:prSet>
      <dgm:spPr/>
    </dgm:pt>
    <dgm:pt modelId="{7E95D37E-475F-4206-B8C1-B44899E03A03}" type="pres">
      <dgm:prSet presAssocID="{312B5C87-79E0-4CBE-B61D-18393C32AEEA}" presName="parentText" presStyleLbl="node1" presStyleIdx="0" presStyleCnt="1" custScaleY="106286">
        <dgm:presLayoutVars>
          <dgm:chMax val="0"/>
          <dgm:bulletEnabled val="1"/>
        </dgm:presLayoutVars>
      </dgm:prSet>
      <dgm:spPr/>
    </dgm:pt>
  </dgm:ptLst>
  <dgm:cxnLst>
    <dgm:cxn modelId="{4D14E83A-F0B5-4C26-ADB9-27231E7332F9}" srcId="{836AC051-CF4A-4607-9B4F-E7F65D887D90}" destId="{312B5C87-79E0-4CBE-B61D-18393C32AEEA}" srcOrd="0" destOrd="0" parTransId="{64A0A2D7-5DBB-445A-BC61-21011870103F}" sibTransId="{9B01AD0F-9C23-46B6-813E-29025940EEE6}"/>
    <dgm:cxn modelId="{E1E95742-A120-4D2E-917A-A77F43C7E508}" type="presOf" srcId="{312B5C87-79E0-4CBE-B61D-18393C32AEEA}" destId="{7E95D37E-475F-4206-B8C1-B44899E03A03}" srcOrd="0" destOrd="0" presId="urn:microsoft.com/office/officeart/2005/8/layout/vList2"/>
    <dgm:cxn modelId="{C60F60D4-A331-49F5-B673-568B6FAEEBBA}" type="presOf" srcId="{836AC051-CF4A-4607-9B4F-E7F65D887D90}" destId="{C6D819B6-111B-4732-AE85-7E87D3D54B5B}" srcOrd="0" destOrd="0" presId="urn:microsoft.com/office/officeart/2005/8/layout/vList2"/>
    <dgm:cxn modelId="{067AB7BB-7439-462D-95B8-8E71403EDADC}" type="presParOf" srcId="{C6D819B6-111B-4732-AE85-7E87D3D54B5B}" destId="{7E95D37E-475F-4206-B8C1-B44899E03A0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6AC051-CF4A-4607-9B4F-E7F65D887D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DBF4BB0-A327-4106-AE2F-CECD4A0EA626}">
      <dgm:prSet custT="1"/>
      <dgm:spPr/>
      <dgm:t>
        <a:bodyPr/>
        <a:lstStyle/>
        <a:p>
          <a:pPr>
            <a:lnSpc>
              <a:spcPct val="100000"/>
            </a:lnSpc>
          </a:pPr>
          <a:r>
            <a:rPr lang="en-US" sz="1300" dirty="0"/>
            <a:t>While you are volunteering, a woman and her two young children (a boy aged about 3 and a girl aged about 8 years old) come to visit the woman's elderly father who has a chronic respiratory condition. You notice that the children are scruffily dressed and seem very subdued. The mother asks to take the 8-year-old girl to the toilets. You then happen to visit the toilets yourself, and on opening the door, she hears the mother speak very nastily to her daughter and then hit her on the back. The mother looks embarrassed before bursting into tears.</a:t>
          </a:r>
        </a:p>
      </dgm:t>
    </dgm:pt>
    <dgm:pt modelId="{BCDC2B59-387F-4D70-B319-1442F06C03F6}" type="parTrans" cxnId="{734EE47A-C794-47C9-A9AE-552FBA07C3B4}">
      <dgm:prSet/>
      <dgm:spPr/>
      <dgm:t>
        <a:bodyPr/>
        <a:lstStyle/>
        <a:p>
          <a:endParaRPr lang="en-GB"/>
        </a:p>
      </dgm:t>
    </dgm:pt>
    <dgm:pt modelId="{B8E26EA5-8F83-403A-9307-0AB038031B62}" type="sibTrans" cxnId="{734EE47A-C794-47C9-A9AE-552FBA07C3B4}">
      <dgm:prSet/>
      <dgm:spPr/>
      <dgm:t>
        <a:bodyPr/>
        <a:lstStyle/>
        <a:p>
          <a:endParaRPr lang="en-GB"/>
        </a:p>
      </dgm:t>
    </dgm:pt>
    <dgm:pt modelId="{C6D819B6-111B-4732-AE85-7E87D3D54B5B}" type="pres">
      <dgm:prSet presAssocID="{836AC051-CF4A-4607-9B4F-E7F65D887D90}" presName="linear" presStyleCnt="0">
        <dgm:presLayoutVars>
          <dgm:animLvl val="lvl"/>
          <dgm:resizeHandles val="exact"/>
        </dgm:presLayoutVars>
      </dgm:prSet>
      <dgm:spPr/>
    </dgm:pt>
    <dgm:pt modelId="{63BA65B0-156B-4E44-B4B1-43C3F8388085}" type="pres">
      <dgm:prSet presAssocID="{BDBF4BB0-A327-4106-AE2F-CECD4A0EA626}" presName="parentText" presStyleLbl="node1" presStyleIdx="0" presStyleCnt="1" custScaleY="388889" custLinFactNeighborX="142" custLinFactNeighborY="24955">
        <dgm:presLayoutVars>
          <dgm:chMax val="0"/>
          <dgm:bulletEnabled val="1"/>
        </dgm:presLayoutVars>
      </dgm:prSet>
      <dgm:spPr/>
    </dgm:pt>
  </dgm:ptLst>
  <dgm:cxnLst>
    <dgm:cxn modelId="{6A6F7644-528E-498A-9122-3E6BA4AC07A2}" type="presOf" srcId="{BDBF4BB0-A327-4106-AE2F-CECD4A0EA626}" destId="{63BA65B0-156B-4E44-B4B1-43C3F8388085}" srcOrd="0" destOrd="0" presId="urn:microsoft.com/office/officeart/2005/8/layout/vList2"/>
    <dgm:cxn modelId="{734EE47A-C794-47C9-A9AE-552FBA07C3B4}" srcId="{836AC051-CF4A-4607-9B4F-E7F65D887D90}" destId="{BDBF4BB0-A327-4106-AE2F-CECD4A0EA626}" srcOrd="0" destOrd="0" parTransId="{BCDC2B59-387F-4D70-B319-1442F06C03F6}" sibTransId="{B8E26EA5-8F83-403A-9307-0AB038031B62}"/>
    <dgm:cxn modelId="{C60F60D4-A331-49F5-B673-568B6FAEEBBA}" type="presOf" srcId="{836AC051-CF4A-4607-9B4F-E7F65D887D90}" destId="{C6D819B6-111B-4732-AE85-7E87D3D54B5B}" srcOrd="0" destOrd="0" presId="urn:microsoft.com/office/officeart/2005/8/layout/vList2"/>
    <dgm:cxn modelId="{71B6039A-BBFC-4E81-9781-20E5CC0DD409}" type="presParOf" srcId="{C6D819B6-111B-4732-AE85-7E87D3D54B5B}" destId="{63BA65B0-156B-4E44-B4B1-43C3F838808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D5BE3-97B8-459D-AFE0-F1C1A162643D}">
      <dsp:nvSpPr>
        <dsp:cNvPr id="0" name=""/>
        <dsp:cNvSpPr/>
      </dsp:nvSpPr>
      <dsp:spPr>
        <a:xfrm>
          <a:off x="0" y="38870"/>
          <a:ext cx="4768849" cy="101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Physical Abuse</a:t>
          </a:r>
        </a:p>
      </dsp:txBody>
      <dsp:txXfrm>
        <a:off x="49347" y="88217"/>
        <a:ext cx="4670155" cy="912186"/>
      </dsp:txXfrm>
    </dsp:sp>
    <dsp:sp modelId="{7B87DC92-AEEB-4FE4-B8C2-098A6DF9B18F}">
      <dsp:nvSpPr>
        <dsp:cNvPr id="0" name=""/>
        <dsp:cNvSpPr/>
      </dsp:nvSpPr>
      <dsp:spPr>
        <a:xfrm>
          <a:off x="0" y="1153430"/>
          <a:ext cx="4768849" cy="101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0" kern="1200" dirty="0"/>
            <a:t>Neglect</a:t>
          </a:r>
          <a:endParaRPr lang="en-US" sz="3600" kern="1200" dirty="0"/>
        </a:p>
      </dsp:txBody>
      <dsp:txXfrm>
        <a:off x="49347" y="1202777"/>
        <a:ext cx="4670155" cy="912186"/>
      </dsp:txXfrm>
    </dsp:sp>
    <dsp:sp modelId="{4BE4926F-57EB-4CE7-A43B-82CACF13625A}">
      <dsp:nvSpPr>
        <dsp:cNvPr id="0" name=""/>
        <dsp:cNvSpPr/>
      </dsp:nvSpPr>
      <dsp:spPr>
        <a:xfrm>
          <a:off x="0" y="2267990"/>
          <a:ext cx="4768849" cy="101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baseline="0"/>
            <a:t>Emotional Abuse</a:t>
          </a:r>
          <a:endParaRPr lang="en-US" sz="3600" kern="1200"/>
        </a:p>
      </dsp:txBody>
      <dsp:txXfrm>
        <a:off x="49347" y="2317337"/>
        <a:ext cx="4670155" cy="912186"/>
      </dsp:txXfrm>
    </dsp:sp>
    <dsp:sp modelId="{80D78C3A-B2E7-480F-BD86-C3A71EEA1E53}">
      <dsp:nvSpPr>
        <dsp:cNvPr id="0" name=""/>
        <dsp:cNvSpPr/>
      </dsp:nvSpPr>
      <dsp:spPr>
        <a:xfrm>
          <a:off x="0" y="3382549"/>
          <a:ext cx="4768849" cy="101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a:t>Sexual Abuse</a:t>
          </a:r>
          <a:endParaRPr lang="en-US" sz="3600" kern="1200"/>
        </a:p>
      </dsp:txBody>
      <dsp:txXfrm>
        <a:off x="49347" y="3431896"/>
        <a:ext cx="4670155" cy="9121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84176-3675-4EE6-BB39-A0F5A7153401}">
      <dsp:nvSpPr>
        <dsp:cNvPr id="0" name=""/>
        <dsp:cNvSpPr/>
      </dsp:nvSpPr>
      <dsp:spPr>
        <a:xfrm>
          <a:off x="0" y="343248"/>
          <a:ext cx="8118474" cy="1895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The commonest reaction that a child feels is shame. They may have tried to tell someone but not have been believed. They may have even been blamed for what has happened. Many sexually abused children wait until they are much older to tell anyone what has happened to them, or they sometimes never tell.</a:t>
          </a:r>
        </a:p>
      </dsp:txBody>
      <dsp:txXfrm>
        <a:off x="92526" y="435774"/>
        <a:ext cx="7933422" cy="1710347"/>
      </dsp:txXfrm>
    </dsp:sp>
    <dsp:sp modelId="{39F2F3FF-9434-4D4D-94AA-3530872A4D88}">
      <dsp:nvSpPr>
        <dsp:cNvPr id="0" name=""/>
        <dsp:cNvSpPr/>
      </dsp:nvSpPr>
      <dsp:spPr>
        <a:xfrm>
          <a:off x="0" y="2290488"/>
          <a:ext cx="8118474" cy="1895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Many young people who are sexually abused by their partner are afraid to tell friends and family.</a:t>
          </a:r>
        </a:p>
      </dsp:txBody>
      <dsp:txXfrm>
        <a:off x="92526" y="2383014"/>
        <a:ext cx="7933422" cy="17103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A79C1-B6F6-442D-BE33-1592942ECA69}">
      <dsp:nvSpPr>
        <dsp:cNvPr id="0" name=""/>
        <dsp:cNvSpPr/>
      </dsp:nvSpPr>
      <dsp:spPr>
        <a:xfrm>
          <a:off x="0" y="370204"/>
          <a:ext cx="6172199" cy="2307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100000"/>
            </a:lnSpc>
            <a:spcBef>
              <a:spcPct val="0"/>
            </a:spcBef>
            <a:spcAft>
              <a:spcPct val="35000"/>
            </a:spcAft>
            <a:buNone/>
          </a:pPr>
          <a:r>
            <a:rPr lang="en-US" sz="1700" kern="1200" dirty="0"/>
            <a:t>While you are volunteering, a mother starts talking to you about her 7-year-old daughter. She is worried because her daughter has started ‘acting up’, having mood swings and then sudden bursts of crying and is refusing to go anywhere without her mother. She has also suddenly started wetting the bed.?</a:t>
          </a:r>
        </a:p>
      </dsp:txBody>
      <dsp:txXfrm>
        <a:off x="112630" y="482834"/>
        <a:ext cx="5946939" cy="2081980"/>
      </dsp:txXfrm>
    </dsp:sp>
    <dsp:sp modelId="{1D7F51BD-2B76-494B-B8F9-361B346E64CA}">
      <dsp:nvSpPr>
        <dsp:cNvPr id="0" name=""/>
        <dsp:cNvSpPr/>
      </dsp:nvSpPr>
      <dsp:spPr>
        <a:xfrm>
          <a:off x="0" y="2726405"/>
          <a:ext cx="6172199" cy="2307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100000"/>
            </a:lnSpc>
            <a:spcBef>
              <a:spcPct val="0"/>
            </a:spcBef>
            <a:spcAft>
              <a:spcPct val="35000"/>
            </a:spcAft>
            <a:buNone/>
          </a:pPr>
          <a:r>
            <a:rPr lang="en-US" sz="1700" kern="1200" dirty="0"/>
            <a:t>While you are volunteering you notice that a child is being made fun of by children in the group for smelling and looking unclean.</a:t>
          </a:r>
        </a:p>
      </dsp:txBody>
      <dsp:txXfrm>
        <a:off x="112630" y="2839035"/>
        <a:ext cx="5946939" cy="20819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5D37E-475F-4206-B8C1-B44899E03A03}">
      <dsp:nvSpPr>
        <dsp:cNvPr id="0" name=""/>
        <dsp:cNvSpPr/>
      </dsp:nvSpPr>
      <dsp:spPr>
        <a:xfrm>
          <a:off x="0" y="1033967"/>
          <a:ext cx="9923463" cy="1616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en-US" sz="1600" kern="1200" dirty="0"/>
            <a:t>As a volunteer you may meet children, young people and their families or carers. You have a responsibility to play your part in keeping children safe. If a child or young person gives you some information that indicates they may be being abused, but then insists you don't tell anyone, what should you do?</a:t>
          </a:r>
          <a:endParaRPr lang="en-GB" sz="1600" kern="1200" dirty="0"/>
        </a:p>
      </dsp:txBody>
      <dsp:txXfrm>
        <a:off x="78916" y="1112883"/>
        <a:ext cx="9765631" cy="14587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A65B0-156B-4E44-B4B1-43C3F8388085}">
      <dsp:nvSpPr>
        <dsp:cNvPr id="0" name=""/>
        <dsp:cNvSpPr/>
      </dsp:nvSpPr>
      <dsp:spPr>
        <a:xfrm>
          <a:off x="0" y="835833"/>
          <a:ext cx="10033001" cy="12500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100000"/>
            </a:lnSpc>
            <a:spcBef>
              <a:spcPct val="0"/>
            </a:spcBef>
            <a:spcAft>
              <a:spcPct val="35000"/>
            </a:spcAft>
            <a:buNone/>
          </a:pPr>
          <a:r>
            <a:rPr lang="en-US" sz="1300" kern="1200" dirty="0"/>
            <a:t>While you are volunteering, a woman and her two young children (a boy aged about 3 and a girl aged about 8 years old) come to visit the woman's elderly father who has a chronic respiratory condition. You notice that the children are scruffily dressed and seem very subdued. The mother asks to take the 8-year-old girl to the toilets. You then happen to visit the toilets yourself, and on opening the door, she hears the mother speak very nastily to her daughter and then hit her on the back. The mother looks embarrassed before bursting into tears.</a:t>
          </a:r>
        </a:p>
      </dsp:txBody>
      <dsp:txXfrm>
        <a:off x="61021" y="896854"/>
        <a:ext cx="9910959" cy="11279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9/19/2023</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9/19/2023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600" b="0" i="0" u="none" strike="noStrike" dirty="0">
                <a:solidFill>
                  <a:srgbClr val="FEFFFF"/>
                </a:solidFill>
                <a:effectLst/>
              </a:rPr>
              <a:t>By the end of this session you will be able to:</a:t>
            </a:r>
          </a:p>
          <a:p>
            <a:pPr marL="342900" indent="-342900" algn="l" fontAlgn="base">
              <a:buFont typeface="Arial" panose="020B0604020202020204" pitchFamily="34" charset="0"/>
              <a:buChar char="•"/>
            </a:pPr>
            <a:r>
              <a:rPr lang="en-US" sz="1200" b="0" i="0" u="none" strike="noStrike" dirty="0">
                <a:solidFill>
                  <a:srgbClr val="FEFFFF"/>
                </a:solidFill>
                <a:effectLst/>
              </a:rPr>
              <a:t>Describe the different forms of child abuse (physical, emotional, sexual abuse and neglect)</a:t>
            </a:r>
          </a:p>
          <a:p>
            <a:pPr marL="342900" indent="-342900" algn="l" fontAlgn="base">
              <a:buFont typeface="Arial" panose="020B0604020202020204" pitchFamily="34" charset="0"/>
              <a:buChar char="•"/>
            </a:pPr>
            <a:r>
              <a:rPr lang="en-US" sz="1200" b="0" i="0" u="none" strike="noStrike" dirty="0">
                <a:solidFill>
                  <a:srgbClr val="FEFFFF"/>
                </a:solidFill>
                <a:effectLst/>
              </a:rPr>
              <a:t>Describe how common child abuse is and the impact it can have on a child or young person</a:t>
            </a:r>
          </a:p>
          <a:p>
            <a:pPr marL="342900" indent="-342900" algn="l" fontAlgn="base">
              <a:buFont typeface="Arial" panose="020B0604020202020204" pitchFamily="34" charset="0"/>
              <a:buChar char="•"/>
            </a:pPr>
            <a:r>
              <a:rPr lang="en-US" sz="1200" b="0" i="0" u="none" strike="noStrike" dirty="0">
                <a:solidFill>
                  <a:srgbClr val="FEFFFF"/>
                </a:solidFill>
                <a:effectLst/>
              </a:rPr>
              <a:t>Indicate what you should do if you do have concerns about child abuse</a:t>
            </a:r>
          </a:p>
          <a:p>
            <a:pPr marL="342900" indent="-342900" algn="l" fontAlgn="base">
              <a:buFont typeface="Arial" panose="020B0604020202020204" pitchFamily="34" charset="0"/>
              <a:buChar char="•"/>
            </a:pPr>
            <a:r>
              <a:rPr lang="en-US" sz="1200" b="0" i="0" u="none" strike="noStrike" dirty="0">
                <a:solidFill>
                  <a:srgbClr val="FEFFFF"/>
                </a:solidFill>
                <a:effectLst/>
              </a:rPr>
              <a:t>Describe the risks associated with the internet and online social networking</a:t>
            </a:r>
          </a:p>
          <a:p>
            <a:pPr marL="342900" indent="-342900" algn="l" fontAlgn="base">
              <a:buFont typeface="Arial" panose="020B0604020202020204" pitchFamily="34" charset="0"/>
              <a:buChar char="•"/>
            </a:pPr>
            <a:r>
              <a:rPr lang="en-US" sz="1200" b="0" i="0" u="none" strike="noStrike" dirty="0">
                <a:solidFill>
                  <a:srgbClr val="FEFFFF"/>
                </a:solidFill>
                <a:effectLst/>
              </a:rPr>
              <a:t>Describe what the term 'looked-after child' means</a:t>
            </a:r>
          </a:p>
          <a:p>
            <a:pPr marL="342900" indent="-342900" algn="l" fontAlgn="base">
              <a:buFont typeface="Arial" panose="020B0604020202020204" pitchFamily="34" charset="0"/>
              <a:buChar char="•"/>
            </a:pPr>
            <a:r>
              <a:rPr lang="en-US" sz="1200" b="0" i="0" u="none" strike="noStrike" dirty="0" err="1">
                <a:solidFill>
                  <a:srgbClr val="FEFFFF"/>
                </a:solidFill>
                <a:effectLst/>
              </a:rPr>
              <a:t>Recognise</a:t>
            </a:r>
            <a:r>
              <a:rPr lang="en-US" sz="1200" b="0" i="0" u="none" strike="noStrike" dirty="0">
                <a:solidFill>
                  <a:srgbClr val="FEFFFF"/>
                </a:solidFill>
                <a:effectLst/>
              </a:rPr>
              <a:t> possible signs of child abuse that you might come across in your volunteering role</a:t>
            </a:r>
            <a:endParaRPr lang="en-US" sz="1200" dirty="0">
              <a:solidFill>
                <a:srgbClr val="FEFFFF"/>
              </a:solidFill>
            </a:endParaRPr>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a:p>
        </p:txBody>
      </p:sp>
    </p:spTree>
    <p:extLst>
      <p:ext uri="{BB962C8B-B14F-4D97-AF65-F5344CB8AC3E}">
        <p14:creationId xmlns:p14="http://schemas.microsoft.com/office/powerpoint/2010/main" val="3179795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11</a:t>
            </a:fld>
            <a:endParaRPr lang="en-US"/>
          </a:p>
        </p:txBody>
      </p:sp>
    </p:spTree>
    <p:extLst>
      <p:ext uri="{BB962C8B-B14F-4D97-AF65-F5344CB8AC3E}">
        <p14:creationId xmlns:p14="http://schemas.microsoft.com/office/powerpoint/2010/main" val="847838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12</a:t>
            </a:fld>
            <a:endParaRPr lang="en-US"/>
          </a:p>
        </p:txBody>
      </p:sp>
    </p:spTree>
    <p:extLst>
      <p:ext uri="{BB962C8B-B14F-4D97-AF65-F5344CB8AC3E}">
        <p14:creationId xmlns:p14="http://schemas.microsoft.com/office/powerpoint/2010/main" val="3561510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13</a:t>
            </a:fld>
            <a:endParaRPr lang="en-US"/>
          </a:p>
        </p:txBody>
      </p:sp>
    </p:spTree>
    <p:extLst>
      <p:ext uri="{BB962C8B-B14F-4D97-AF65-F5344CB8AC3E}">
        <p14:creationId xmlns:p14="http://schemas.microsoft.com/office/powerpoint/2010/main" val="3213931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14</a:t>
            </a:fld>
            <a:endParaRPr lang="en-US"/>
          </a:p>
        </p:txBody>
      </p:sp>
    </p:spTree>
    <p:extLst>
      <p:ext uri="{BB962C8B-B14F-4D97-AF65-F5344CB8AC3E}">
        <p14:creationId xmlns:p14="http://schemas.microsoft.com/office/powerpoint/2010/main" val="3083835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15</a:t>
            </a:fld>
            <a:endParaRPr lang="en-US"/>
          </a:p>
        </p:txBody>
      </p:sp>
    </p:spTree>
    <p:extLst>
      <p:ext uri="{BB962C8B-B14F-4D97-AF65-F5344CB8AC3E}">
        <p14:creationId xmlns:p14="http://schemas.microsoft.com/office/powerpoint/2010/main" val="2474351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16</a:t>
            </a:fld>
            <a:endParaRPr lang="en-US"/>
          </a:p>
        </p:txBody>
      </p:sp>
    </p:spTree>
    <p:extLst>
      <p:ext uri="{BB962C8B-B14F-4D97-AF65-F5344CB8AC3E}">
        <p14:creationId xmlns:p14="http://schemas.microsoft.com/office/powerpoint/2010/main" val="1096402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17</a:t>
            </a:fld>
            <a:endParaRPr lang="en-US"/>
          </a:p>
        </p:txBody>
      </p:sp>
    </p:spTree>
    <p:extLst>
      <p:ext uri="{BB962C8B-B14F-4D97-AF65-F5344CB8AC3E}">
        <p14:creationId xmlns:p14="http://schemas.microsoft.com/office/powerpoint/2010/main" val="3607275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18</a:t>
            </a:fld>
            <a:endParaRPr lang="en-US"/>
          </a:p>
        </p:txBody>
      </p:sp>
    </p:spTree>
    <p:extLst>
      <p:ext uri="{BB962C8B-B14F-4D97-AF65-F5344CB8AC3E}">
        <p14:creationId xmlns:p14="http://schemas.microsoft.com/office/powerpoint/2010/main" val="1518411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What actions of a parent/carer are emotionally abusive?</a:t>
            </a:r>
          </a:p>
          <a:p>
            <a:pPr marL="0" indent="0">
              <a:buNone/>
            </a:pPr>
            <a:endParaRPr lang="en-US" dirty="0"/>
          </a:p>
          <a:p>
            <a:pPr marL="0" indent="0">
              <a:buNone/>
            </a:pPr>
            <a:r>
              <a:rPr lang="en-US" dirty="0"/>
              <a:t>Parents or carers may:</a:t>
            </a:r>
          </a:p>
          <a:p>
            <a:endParaRPr lang="en-US" dirty="0"/>
          </a:p>
          <a:p>
            <a:r>
              <a:rPr lang="en-US" dirty="0"/>
              <a:t>Say things to the child repeatedly until the child believes he or she is 'no good', 'worthless', 'bad' or 'a mistake'</a:t>
            </a:r>
          </a:p>
          <a:p>
            <a:r>
              <a:rPr lang="en-US" dirty="0"/>
              <a:t>Speak to the child in a terrifying way such as shouting, swearing, threatening or bullying</a:t>
            </a:r>
          </a:p>
          <a:p>
            <a:r>
              <a:rPr lang="en-US" dirty="0"/>
              <a:t>Humiliate the child by making sarcastic comments, negative comparisons to others, or shame a child in private or public</a:t>
            </a:r>
          </a:p>
          <a:p>
            <a:r>
              <a:rPr lang="en-US" dirty="0" err="1"/>
              <a:t>Terrorise</a:t>
            </a:r>
            <a:r>
              <a:rPr lang="en-US" dirty="0"/>
              <a:t> the child, e.g., threatening to use a knife or other means in order to hurt, torture or kill a pet, a loved one or the child themselves</a:t>
            </a:r>
          </a:p>
          <a:p>
            <a:r>
              <a:rPr lang="en-US" dirty="0"/>
              <a:t>Force a child to watch violent acts, threaten him or her with abandonment or place the child in dangerous situations</a:t>
            </a:r>
          </a:p>
          <a:p>
            <a:r>
              <a:rPr lang="en-US" dirty="0"/>
              <a:t>Reject the child, withhold affection or refuse to acknowledge the child's presence and accomplishments </a:t>
            </a:r>
          </a:p>
          <a:p>
            <a:r>
              <a:rPr lang="en-US" dirty="0"/>
              <a:t>Isolate the child by restricting contact with others</a:t>
            </a:r>
          </a:p>
          <a:p>
            <a:r>
              <a:rPr lang="en-US" dirty="0"/>
              <a:t>Corrupt the child by encouraging anti-social or delinquent </a:t>
            </a:r>
            <a:r>
              <a:rPr lang="en-US" dirty="0" err="1"/>
              <a:t>behaviour</a:t>
            </a:r>
            <a:endParaRPr lang="en-US" dirty="0"/>
          </a:p>
          <a:p>
            <a:r>
              <a:rPr lang="en-US" dirty="0"/>
              <a:t>Young people may be emotionally abused by peers at school or intimate partners</a:t>
            </a:r>
            <a:endParaRPr lang="en-GB" dirty="0"/>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19</a:t>
            </a:fld>
            <a:endParaRPr lang="en-US"/>
          </a:p>
        </p:txBody>
      </p:sp>
    </p:spTree>
    <p:extLst>
      <p:ext uri="{BB962C8B-B14F-4D97-AF65-F5344CB8AC3E}">
        <p14:creationId xmlns:p14="http://schemas.microsoft.com/office/powerpoint/2010/main" val="3750741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20</a:t>
            </a:fld>
            <a:endParaRPr lang="en-US"/>
          </a:p>
        </p:txBody>
      </p:sp>
    </p:spTree>
    <p:extLst>
      <p:ext uri="{BB962C8B-B14F-4D97-AF65-F5344CB8AC3E}">
        <p14:creationId xmlns:p14="http://schemas.microsoft.com/office/powerpoint/2010/main" val="2315748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accent5"/>
                </a:solidFill>
                <a:effectLst/>
                <a:latin typeface="+mn-lt"/>
                <a:ea typeface="+mn-ea"/>
                <a:cs typeface="+mn-cs"/>
              </a:rPr>
              <a:t>The session does not contain any photos or illustrations of injuries. If the session is very upsetting for you (possibly because of experiences in your own or others' lives), you should seek advice from your volunteer coordinator or supervisor.</a:t>
            </a:r>
            <a:endParaRPr lang="en-US" sz="1200" b="1" kern="1200" dirty="0">
              <a:solidFill>
                <a:schemeClr val="accent5"/>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2</a:t>
            </a:fld>
            <a:endParaRPr lang="en-US"/>
          </a:p>
        </p:txBody>
      </p:sp>
    </p:spTree>
    <p:extLst>
      <p:ext uri="{BB962C8B-B14F-4D97-AF65-F5344CB8AC3E}">
        <p14:creationId xmlns:p14="http://schemas.microsoft.com/office/powerpoint/2010/main" val="2851398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21</a:t>
            </a:fld>
            <a:endParaRPr lang="en-US"/>
          </a:p>
        </p:txBody>
      </p:sp>
    </p:spTree>
    <p:extLst>
      <p:ext uri="{BB962C8B-B14F-4D97-AF65-F5344CB8AC3E}">
        <p14:creationId xmlns:p14="http://schemas.microsoft.com/office/powerpoint/2010/main" val="3813130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22</a:t>
            </a:fld>
            <a:endParaRPr lang="en-US"/>
          </a:p>
        </p:txBody>
      </p:sp>
    </p:spTree>
    <p:extLst>
      <p:ext uri="{BB962C8B-B14F-4D97-AF65-F5344CB8AC3E}">
        <p14:creationId xmlns:p14="http://schemas.microsoft.com/office/powerpoint/2010/main" val="4276857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23</a:t>
            </a:fld>
            <a:endParaRPr lang="en-US"/>
          </a:p>
        </p:txBody>
      </p:sp>
    </p:spTree>
    <p:extLst>
      <p:ext uri="{BB962C8B-B14F-4D97-AF65-F5344CB8AC3E}">
        <p14:creationId xmlns:p14="http://schemas.microsoft.com/office/powerpoint/2010/main" val="2213379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24</a:t>
            </a:fld>
            <a:endParaRPr lang="en-US"/>
          </a:p>
        </p:txBody>
      </p:sp>
    </p:spTree>
    <p:extLst>
      <p:ext uri="{BB962C8B-B14F-4D97-AF65-F5344CB8AC3E}">
        <p14:creationId xmlns:p14="http://schemas.microsoft.com/office/powerpoint/2010/main" val="1803738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25</a:t>
            </a:fld>
            <a:endParaRPr lang="en-US"/>
          </a:p>
        </p:txBody>
      </p:sp>
    </p:spTree>
    <p:extLst>
      <p:ext uri="{BB962C8B-B14F-4D97-AF65-F5344CB8AC3E}">
        <p14:creationId xmlns:p14="http://schemas.microsoft.com/office/powerpoint/2010/main" val="3134426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26</a:t>
            </a:fld>
            <a:endParaRPr lang="en-US"/>
          </a:p>
        </p:txBody>
      </p:sp>
    </p:spTree>
    <p:extLst>
      <p:ext uri="{BB962C8B-B14F-4D97-AF65-F5344CB8AC3E}">
        <p14:creationId xmlns:p14="http://schemas.microsoft.com/office/powerpoint/2010/main" val="1815097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27</a:t>
            </a:fld>
            <a:endParaRPr lang="en-US"/>
          </a:p>
        </p:txBody>
      </p:sp>
    </p:spTree>
    <p:extLst>
      <p:ext uri="{BB962C8B-B14F-4D97-AF65-F5344CB8AC3E}">
        <p14:creationId xmlns:p14="http://schemas.microsoft.com/office/powerpoint/2010/main" val="124673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28</a:t>
            </a:fld>
            <a:endParaRPr lang="en-US"/>
          </a:p>
        </p:txBody>
      </p:sp>
    </p:spTree>
    <p:extLst>
      <p:ext uri="{BB962C8B-B14F-4D97-AF65-F5344CB8AC3E}">
        <p14:creationId xmlns:p14="http://schemas.microsoft.com/office/powerpoint/2010/main" val="3222240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29</a:t>
            </a:fld>
            <a:endParaRPr lang="en-US"/>
          </a:p>
        </p:txBody>
      </p:sp>
    </p:spTree>
    <p:extLst>
      <p:ext uri="{BB962C8B-B14F-4D97-AF65-F5344CB8AC3E}">
        <p14:creationId xmlns:p14="http://schemas.microsoft.com/office/powerpoint/2010/main" val="988604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30</a:t>
            </a:fld>
            <a:endParaRPr lang="en-US"/>
          </a:p>
        </p:txBody>
      </p:sp>
    </p:spTree>
    <p:extLst>
      <p:ext uri="{BB962C8B-B14F-4D97-AF65-F5344CB8AC3E}">
        <p14:creationId xmlns:p14="http://schemas.microsoft.com/office/powerpoint/2010/main" val="319750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3</a:t>
            </a:fld>
            <a:endParaRPr lang="en-US" noProof="0" dirty="0"/>
          </a:p>
        </p:txBody>
      </p:sp>
    </p:spTree>
    <p:extLst>
      <p:ext uri="{BB962C8B-B14F-4D97-AF65-F5344CB8AC3E}">
        <p14:creationId xmlns:p14="http://schemas.microsoft.com/office/powerpoint/2010/main" val="2825639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90000"/>
              </a:lnSpc>
              <a:spcAft>
                <a:spcPts val="600"/>
              </a:spcAft>
            </a:pPr>
            <a:r>
              <a:rPr lang="en-US" sz="1200" i="0" u="none" strike="noStrike" dirty="0">
                <a:effectLst/>
              </a:rPr>
              <a:t>Remember that you are not alone if you have concerns about child abuse. Contact your volunteer coordinator or supervisor if you are concerned. </a:t>
            </a:r>
          </a:p>
          <a:p>
            <a:pPr fontAlgn="base">
              <a:lnSpc>
                <a:spcPct val="90000"/>
              </a:lnSpc>
              <a:spcAft>
                <a:spcPts val="600"/>
              </a:spcAft>
            </a:pPr>
            <a:r>
              <a:rPr lang="en-US" sz="1200" i="0" u="none" strike="noStrike" dirty="0">
                <a:effectLst/>
              </a:rPr>
              <a:t>Be aware that the key members in your local child safeguarding team are:</a:t>
            </a:r>
          </a:p>
          <a:p>
            <a:pPr fontAlgn="base">
              <a:lnSpc>
                <a:spcPct val="90000"/>
              </a:lnSpc>
              <a:spcAft>
                <a:spcPts val="600"/>
              </a:spcAft>
            </a:pPr>
            <a:endParaRPr lang="en-US" sz="1200" i="0" u="none" strike="noStrike" dirty="0">
              <a:effectLst/>
            </a:endParaRPr>
          </a:p>
          <a:p>
            <a:pPr fontAlgn="base">
              <a:lnSpc>
                <a:spcPct val="90000"/>
              </a:lnSpc>
              <a:spcAft>
                <a:spcPts val="600"/>
              </a:spcAft>
            </a:pPr>
            <a:r>
              <a:rPr lang="en-US" sz="1200" i="0" u="none" strike="noStrike" dirty="0">
                <a:effectLst/>
              </a:rPr>
              <a:t>Teachers</a:t>
            </a:r>
          </a:p>
          <a:p>
            <a:pPr fontAlgn="base">
              <a:lnSpc>
                <a:spcPct val="90000"/>
              </a:lnSpc>
              <a:spcAft>
                <a:spcPts val="600"/>
              </a:spcAft>
            </a:pPr>
            <a:r>
              <a:rPr lang="en-US" sz="1200" i="0" u="none" strike="noStrike" dirty="0">
                <a:effectLst/>
              </a:rPr>
              <a:t>Health and social care workers</a:t>
            </a:r>
          </a:p>
          <a:p>
            <a:pPr fontAlgn="base">
              <a:lnSpc>
                <a:spcPct val="90000"/>
              </a:lnSpc>
              <a:spcAft>
                <a:spcPts val="600"/>
              </a:spcAft>
            </a:pPr>
            <a:r>
              <a:rPr lang="en-US" sz="1200" i="0" u="none" strike="noStrike" dirty="0">
                <a:effectLst/>
              </a:rPr>
              <a:t>Police</a:t>
            </a:r>
          </a:p>
          <a:p>
            <a:pPr fontAlgn="base">
              <a:lnSpc>
                <a:spcPct val="90000"/>
              </a:lnSpc>
              <a:spcAft>
                <a:spcPts val="600"/>
              </a:spcAft>
            </a:pPr>
            <a:r>
              <a:rPr lang="en-US" sz="1200" i="0" u="none" strike="noStrike" dirty="0">
                <a:effectLst/>
              </a:rPr>
              <a:t>Staff in voluntary agencies (such as the NSPCC).</a:t>
            </a:r>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31</a:t>
            </a:fld>
            <a:endParaRPr lang="en-US"/>
          </a:p>
        </p:txBody>
      </p:sp>
    </p:spTree>
    <p:extLst>
      <p:ext uri="{BB962C8B-B14F-4D97-AF65-F5344CB8AC3E}">
        <p14:creationId xmlns:p14="http://schemas.microsoft.com/office/powerpoint/2010/main" val="2767662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32</a:t>
            </a:fld>
            <a:endParaRPr lang="en-US"/>
          </a:p>
        </p:txBody>
      </p:sp>
    </p:spTree>
    <p:extLst>
      <p:ext uri="{BB962C8B-B14F-4D97-AF65-F5344CB8AC3E}">
        <p14:creationId xmlns:p14="http://schemas.microsoft.com/office/powerpoint/2010/main" val="3312540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33</a:t>
            </a:fld>
            <a:endParaRPr lang="en-US"/>
          </a:p>
        </p:txBody>
      </p:sp>
    </p:spTree>
    <p:extLst>
      <p:ext uri="{BB962C8B-B14F-4D97-AF65-F5344CB8AC3E}">
        <p14:creationId xmlns:p14="http://schemas.microsoft.com/office/powerpoint/2010/main" val="551542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34</a:t>
            </a:fld>
            <a:endParaRPr lang="en-US"/>
          </a:p>
        </p:txBody>
      </p:sp>
    </p:spTree>
    <p:extLst>
      <p:ext uri="{BB962C8B-B14F-4D97-AF65-F5344CB8AC3E}">
        <p14:creationId xmlns:p14="http://schemas.microsoft.com/office/powerpoint/2010/main" val="3799363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35</a:t>
            </a:fld>
            <a:endParaRPr lang="en-US"/>
          </a:p>
        </p:txBody>
      </p:sp>
    </p:spTree>
    <p:extLst>
      <p:ext uri="{BB962C8B-B14F-4D97-AF65-F5344CB8AC3E}">
        <p14:creationId xmlns:p14="http://schemas.microsoft.com/office/powerpoint/2010/main" val="4078801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36</a:t>
            </a:fld>
            <a:endParaRPr lang="en-US" noProof="0" dirty="0"/>
          </a:p>
        </p:txBody>
      </p:sp>
    </p:spTree>
    <p:extLst>
      <p:ext uri="{BB962C8B-B14F-4D97-AF65-F5344CB8AC3E}">
        <p14:creationId xmlns:p14="http://schemas.microsoft.com/office/powerpoint/2010/main" val="1430741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Welcome to the Safeguarding Children Knowledge Quiz. To successfully complete this quiz, you need to achieve a score of at least 75%. There are 6 questions in total. You should set aside approximately 5 minutes to complete this quiz. Good luck!</a:t>
            </a:r>
          </a:p>
          <a:p>
            <a:endParaRPr lang="en-US" sz="1200" b="1" dirty="0">
              <a:solidFill>
                <a:schemeClr val="tx2"/>
              </a:solidFill>
            </a:endParaRPr>
          </a:p>
          <a:p>
            <a:r>
              <a:rPr lang="en-US" sz="1200" b="1" dirty="0">
                <a:solidFill>
                  <a:schemeClr val="tx2"/>
                </a:solidFill>
              </a:rPr>
              <a:t>Q1. If a child or young person discloses that they are being abused and neglected but they ask you not to tell anyone, what should you do? </a:t>
            </a:r>
            <a:br>
              <a:rPr lang="en-US" sz="1200" dirty="0">
                <a:solidFill>
                  <a:schemeClr val="tx2"/>
                </a:solidFill>
              </a:rPr>
            </a:br>
            <a:r>
              <a:rPr lang="en-US" sz="1200" dirty="0">
                <a:solidFill>
                  <a:schemeClr val="tx2"/>
                </a:solidFill>
              </a:rPr>
              <a:t>Select 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Respect their wishes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Promise to only tell your volunteer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Tell them you must share this with other people who may be able to help keep them and other children safe</a:t>
            </a:r>
          </a:p>
          <a:p>
            <a:r>
              <a:rPr lang="en-US" b="1" dirty="0"/>
              <a:t>Answer: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 </a:t>
            </a:r>
            <a:r>
              <a:rPr lang="en-US" sz="1200" i="1" kern="1200" dirty="0"/>
              <a:t>Tell them you have to share this with other people who may be able to help keep them and other children safe: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While it is important to respect someone's wishes, this cannot override the welfare and safety of a child.  It is important to be clear that this information may need to be shared with appropriate people, which may mean sharing more widely than just your volunteer coordinator.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r>
              <a:rPr lang="en-US" sz="1200" b="1" dirty="0"/>
              <a:t>Q2. Which of the following may be signs that a child is being abused or neglected?</a:t>
            </a:r>
            <a:br>
              <a:rPr lang="en-US" sz="1200" dirty="0"/>
            </a:br>
            <a:r>
              <a:rPr lang="en-US" sz="1200" dirty="0"/>
              <a:t>Select four: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child who shows great fear of parents and does not want to go home from hospital when ready for discharge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child whose parents will not allow the child to eat with the rest of the 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7-year-old with a broken wrist falling from trampoline during a gymnastic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baby with a bruised arm and no explanation given by the parents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Failure to access appropriate medical care or treatment</a:t>
            </a:r>
          </a:p>
          <a:p>
            <a:r>
              <a:rPr lang="en-US" b="1" dirty="0"/>
              <a:t>Answer: </a:t>
            </a:r>
          </a:p>
          <a:p>
            <a:pPr marL="0" indent="0">
              <a:buNone/>
            </a:pPr>
            <a:r>
              <a:rPr lang="en-US" sz="1200" i="1" dirty="0"/>
              <a:t>The following may all be signs that a child is being abused:</a:t>
            </a:r>
          </a:p>
          <a:p>
            <a:r>
              <a:rPr lang="en-US" sz="1200" i="1" dirty="0"/>
              <a:t>- A baby with a bruised arm and no explanation given by the parents</a:t>
            </a:r>
          </a:p>
          <a:p>
            <a:r>
              <a:rPr lang="en-US" sz="1200" i="1" dirty="0"/>
              <a:t>- A child whose parents will not allow the child to eat with the rest of the family</a:t>
            </a:r>
          </a:p>
          <a:p>
            <a:r>
              <a:rPr lang="en-US" sz="1200" i="1" dirty="0"/>
              <a:t>- Failure to access appropriate medical care or treatment</a:t>
            </a:r>
          </a:p>
          <a:p>
            <a:pPr marL="171450" indent="-171450">
              <a:buFontTx/>
              <a:buChar char="-"/>
            </a:pPr>
            <a:r>
              <a:rPr lang="en-US" sz="1200" i="1" dirty="0"/>
              <a:t>A child who shows great fear of parents and does not want to go home from hospital when ready for discharge</a:t>
            </a:r>
          </a:p>
          <a:p>
            <a:pPr marL="171450" indent="-171450">
              <a:buFontTx/>
              <a:buChar char="-"/>
            </a:pPr>
            <a:endParaRPr lang="en-US" sz="1200" i="1" dirty="0"/>
          </a:p>
          <a:p>
            <a:pPr marL="0" indent="0">
              <a:buFontTx/>
              <a:buNone/>
            </a:pPr>
            <a:r>
              <a:rPr lang="en-US" sz="1200" b="1" dirty="0"/>
              <a:t>Q3. If you are faced with internal barriers and cannot report a case of abuse or neglect through the normal channels, for example your volunteer coordinator may tell you there is nothing to worry about and to keep it to yourself, who can you contact for support?</a:t>
            </a:r>
            <a:br>
              <a:rPr lang="en-US" sz="1200" dirty="0"/>
            </a:br>
            <a:r>
              <a:rPr lang="en-US" sz="1200" dirty="0"/>
              <a:t>Select two:</a:t>
            </a:r>
            <a:endParaRPr lang="en-GB"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Local authority and/or the Police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Local school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National Society for the Protection of Cruelty to Children (NSPCC)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Local church</a:t>
            </a:r>
            <a:endParaRPr lang="en-GB" dirty="0"/>
          </a:p>
          <a:p>
            <a:r>
              <a:rPr lang="en-US" b="1" dirty="0"/>
              <a:t>Answer: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If you experience internal barriers to referring a child you should contact:</a:t>
            </a: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 </a:t>
            </a:r>
            <a:r>
              <a:rPr lang="en-US" sz="1200" i="1" dirty="0"/>
              <a:t>The local authority and/or the police </a:t>
            </a:r>
            <a:r>
              <a:rPr lang="en-US" sz="1000" i="1" kern="1200"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i="1" dirty="0"/>
              <a:t>The National Society for the Protection of Cruelty to Children (NSPCC).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t>Q4. </a:t>
            </a:r>
            <a:r>
              <a:rPr lang="en-US" sz="1000" b="1" dirty="0"/>
              <a:t>What type(s) of abuse might you be concerned about in the following scenarios?</a:t>
            </a:r>
            <a:br>
              <a:rPr lang="en-US" sz="1000" b="1" dirty="0"/>
            </a:br>
            <a:r>
              <a:rPr lang="en-US" sz="800" b="1" dirty="0"/>
              <a:t>A highly critical parent of a 7-month-old baby describes the child as attention seeking. The child appears apathetic to the examiner and is not gaining weight satisfactorily.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1. </a:t>
            </a:r>
            <a:r>
              <a:rPr lang="en-US" sz="1050" dirty="0"/>
              <a:t>Emotional Abuse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2. </a:t>
            </a:r>
            <a:r>
              <a:rPr lang="en-US" sz="1050" dirty="0"/>
              <a:t>Neglect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3. </a:t>
            </a:r>
            <a:r>
              <a:rPr lang="en-US" sz="1050" dirty="0"/>
              <a:t>Sexual Abuse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4. </a:t>
            </a:r>
            <a:r>
              <a:rPr lang="en-US" sz="1050" dirty="0"/>
              <a:t>Physical Abuse</a:t>
            </a:r>
            <a:endParaRPr lang="en-GB"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t>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t>Emotional Abuse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dirty="0"/>
              <a:t>Q5. </a:t>
            </a:r>
            <a:r>
              <a:rPr lang="en-US" sz="800" b="1" dirty="0"/>
              <a:t>What type(s) of abuse might you be concerned about in the following scenarios?</a:t>
            </a:r>
            <a:br>
              <a:rPr lang="en-US" sz="800" b="1" dirty="0"/>
            </a:br>
            <a:r>
              <a:rPr lang="en-US" sz="800" b="1" dirty="0"/>
              <a:t>An 11-year-old girl, whose mother’s boyfriend insists on bathing with her, provides photos of her genitalia when asked to by someone on an internet chat room</a:t>
            </a:r>
            <a:br>
              <a:rPr lang="en-US" sz="800" dirty="0"/>
            </a:br>
            <a:r>
              <a:rPr lang="en-US" sz="800" dirty="0"/>
              <a:t>1. </a:t>
            </a:r>
            <a:r>
              <a:rPr lang="en-US" sz="1050" dirty="0"/>
              <a:t>Emotional Abuse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0" dirty="0"/>
              <a:t>2. </a:t>
            </a:r>
            <a:r>
              <a:rPr lang="en-US" sz="1050" dirty="0"/>
              <a:t>Neglect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0" dirty="0"/>
              <a:t>3. </a:t>
            </a:r>
            <a:r>
              <a:rPr lang="en-US" sz="1050" dirty="0"/>
              <a:t>Sexual Abuse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0" dirty="0"/>
              <a:t>4. </a:t>
            </a:r>
            <a:r>
              <a:rPr lang="en-US" sz="1050" dirty="0"/>
              <a:t>Physical Abuse</a:t>
            </a:r>
            <a:endParaRPr lang="en-GB"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dirty="0"/>
              <a:t>Answer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t>Sexual Abuse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i="1" kern="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1" kern="1200" dirty="0"/>
              <a:t>Q6. </a:t>
            </a:r>
            <a:r>
              <a:rPr lang="en-US" sz="800" b="1" dirty="0"/>
              <a:t>What type(s) of abuse might you be concerned about in the following scenarios?</a:t>
            </a:r>
            <a:br>
              <a:rPr lang="en-US" sz="800" b="1" dirty="0"/>
            </a:br>
            <a:r>
              <a:rPr lang="en-US" sz="800" b="1" dirty="0"/>
              <a:t>A mother of a male teenager is unconcerned by her 14-year-old son’s repeated absence from home all night and school truancy</a:t>
            </a:r>
            <a:br>
              <a:rPr lang="en-US" sz="800" dirty="0"/>
            </a:br>
            <a:r>
              <a:rPr lang="en-US" sz="500" dirty="0"/>
              <a:t>1. </a:t>
            </a:r>
            <a:r>
              <a:rPr lang="en-US" sz="800" dirty="0"/>
              <a:t>Emotional Abuse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i="0" dirty="0"/>
              <a:t>2. </a:t>
            </a:r>
            <a:r>
              <a:rPr lang="en-US" sz="800" dirty="0"/>
              <a:t>Neglect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i="0" dirty="0"/>
              <a:t>3. </a:t>
            </a:r>
            <a:r>
              <a:rPr lang="en-US" sz="800" dirty="0"/>
              <a:t>Sexual Abuse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i="0" dirty="0"/>
              <a:t>4. </a:t>
            </a:r>
            <a:r>
              <a:rPr lang="en-US" sz="800" dirty="0"/>
              <a:t>Physical Abuse</a:t>
            </a:r>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1" kern="1200" dirty="0"/>
              <a:t>Answer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kern="1200" dirty="0"/>
              <a:t>Neglect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kern="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1" kern="1200" dirty="0"/>
              <a:t>Q7. </a:t>
            </a:r>
            <a:r>
              <a:rPr lang="en-US" sz="800" b="1" dirty="0"/>
              <a:t>What type(s) of abuse might you be concerned about in the following scenarios?</a:t>
            </a:r>
            <a:br>
              <a:rPr lang="en-US" sz="800" b="1" dirty="0"/>
            </a:br>
            <a:r>
              <a:rPr lang="en-US" sz="800" b="1" dirty="0"/>
              <a:t>A parent's explanation for marked bruising on the face of their 5-year-old daughter is that she fell over in the bath. The daughter, when interviewed alone, reveals that she was punched by her father</a:t>
            </a:r>
            <a:br>
              <a:rPr lang="en-US" sz="800" dirty="0"/>
            </a:br>
            <a:r>
              <a:rPr lang="en-US" sz="500" dirty="0"/>
              <a:t>1. </a:t>
            </a:r>
            <a:r>
              <a:rPr lang="en-US" sz="800" dirty="0"/>
              <a:t>Emotional Abuse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i="0" dirty="0"/>
              <a:t>2. </a:t>
            </a:r>
            <a:r>
              <a:rPr lang="en-US" sz="800" dirty="0"/>
              <a:t>Neglect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i="0" dirty="0"/>
              <a:t>3. </a:t>
            </a:r>
            <a:r>
              <a:rPr lang="en-US" sz="800" dirty="0"/>
              <a:t>Sexual Abuse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i="0" dirty="0"/>
              <a:t>4. </a:t>
            </a:r>
            <a:r>
              <a:rPr lang="en-US" sz="800" dirty="0"/>
              <a:t>Physical Abuse</a:t>
            </a:r>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kern="1200" dirty="0"/>
              <a:t>Answer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kern="1200" dirty="0"/>
              <a:t>Physical Abuse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t>Q8. </a:t>
            </a:r>
            <a:r>
              <a:rPr lang="en-US" sz="1200" b="1" dirty="0"/>
              <a:t>Why is it important to ensure that children grow up safe from significant harm and free from abuse and neglect?</a:t>
            </a:r>
            <a:br>
              <a:rPr lang="en-US" sz="1200" b="1" dirty="0"/>
            </a:br>
            <a:r>
              <a:rPr lang="en-US" sz="1200" b="1" dirty="0"/>
              <a:t>Select two:</a:t>
            </a:r>
            <a:br>
              <a:rPr lang="en-US" sz="1200" dirty="0"/>
            </a:br>
            <a:r>
              <a:rPr lang="en-US" sz="1200" dirty="0"/>
              <a:t>1. </a:t>
            </a:r>
            <a:r>
              <a:rPr lang="en-US" dirty="0"/>
              <a:t>The child's welfare is paramount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t>2</a:t>
            </a:r>
            <a:r>
              <a:rPr lang="en-GB" sz="1200" i="1" dirty="0"/>
              <a:t>.</a:t>
            </a:r>
            <a:r>
              <a:rPr lang="en-US" dirty="0"/>
              <a:t> It gives children a greater chance to achieve their full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If they are not, the child will always be taken into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The child's welfare is paramount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gives children a greater chance to achieve their full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Q9. What should you do if you have concerns about child abuse or neglect?</a:t>
            </a:r>
            <a:br>
              <a:rPr lang="en-US" sz="1200" dirty="0"/>
            </a:br>
            <a:r>
              <a:rPr lang="en-US" sz="1200" dirty="0"/>
              <a:t>Select three:</a:t>
            </a:r>
            <a:br>
              <a:rPr lang="en-US" sz="1200" dirty="0"/>
            </a:br>
            <a:r>
              <a:rPr lang="en-US" sz="1200" dirty="0"/>
              <a:t>1. </a:t>
            </a:r>
            <a:r>
              <a:rPr lang="en-US" dirty="0"/>
              <a:t>Share your concerns with your volunteer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 </a:t>
            </a:r>
            <a:r>
              <a:rPr lang="en-US" dirty="0"/>
              <a:t>Discuss with your </a:t>
            </a:r>
            <a:r>
              <a:rPr lang="en-US" dirty="0" err="1"/>
              <a:t>organisation's</a:t>
            </a:r>
            <a:r>
              <a:rPr lang="en-US" dirty="0"/>
              <a:t> safeguarding children lead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a:t>
            </a:r>
            <a:r>
              <a:rPr lang="en-US" dirty="0"/>
              <a:t>Record what you have seen or heard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 </a:t>
            </a:r>
            <a:r>
              <a:rPr lang="en-US" dirty="0"/>
              <a:t>Nothing as you cannot prove anything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Share your concerns with your volunteer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Discuss with your </a:t>
            </a:r>
            <a:r>
              <a:rPr lang="en-US" sz="1200" i="1" dirty="0" err="1"/>
              <a:t>organisation's</a:t>
            </a:r>
            <a:r>
              <a:rPr lang="en-US" sz="1200" i="1" dirty="0"/>
              <a:t> safeguarding children lead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Record what you have seen or heard</a:t>
            </a:r>
          </a:p>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37</a:t>
            </a:fld>
            <a:endParaRPr lang="en-US" noProof="0" dirty="0"/>
          </a:p>
        </p:txBody>
      </p:sp>
    </p:spTree>
    <p:extLst>
      <p:ext uri="{BB962C8B-B14F-4D97-AF65-F5344CB8AC3E}">
        <p14:creationId xmlns:p14="http://schemas.microsoft.com/office/powerpoint/2010/main" val="1657874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38</a:t>
            </a:fld>
            <a:endParaRPr lang="en-US" noProof="0" dirty="0"/>
          </a:p>
        </p:txBody>
      </p:sp>
    </p:spTree>
    <p:extLst>
      <p:ext uri="{BB962C8B-B14F-4D97-AF65-F5344CB8AC3E}">
        <p14:creationId xmlns:p14="http://schemas.microsoft.com/office/powerpoint/2010/main" val="1003903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FFFFFF"/>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FFFFFF"/>
              </a:solidFill>
              <a:effectLst/>
            </a:endParaRPr>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4</a:t>
            </a:fld>
            <a:endParaRPr lang="en-US"/>
          </a:p>
        </p:txBody>
      </p:sp>
    </p:spTree>
    <p:extLst>
      <p:ext uri="{BB962C8B-B14F-4D97-AF65-F5344CB8AC3E}">
        <p14:creationId xmlns:p14="http://schemas.microsoft.com/office/powerpoint/2010/main" val="3880404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err="1">
                <a:ln>
                  <a:noFill/>
                </a:ln>
                <a:effectLst/>
                <a:uLnTx/>
                <a:uFillTx/>
              </a:rPr>
              <a:t>Organisations</a:t>
            </a:r>
            <a:r>
              <a:rPr kumimoji="0" lang="en-US" sz="1200" b="0" i="0" u="none" strike="noStrike" cap="none" spc="0" normalizeH="0" baseline="0" dirty="0">
                <a:ln>
                  <a:noFill/>
                </a:ln>
                <a:effectLst/>
                <a:uLnTx/>
                <a:uFillTx/>
              </a:rPr>
              <a:t> have a duty in law to ensure that they safeguard and promote the welfare of children and young people, and this means that all staff and volunteers have an important role to play. This includes being able to </a:t>
            </a:r>
            <a:r>
              <a:rPr kumimoji="0" lang="en-US" sz="1200" b="0" i="0" u="none" strike="noStrike" cap="none" spc="0" normalizeH="0" baseline="0" dirty="0" err="1">
                <a:ln>
                  <a:noFill/>
                </a:ln>
                <a:effectLst/>
                <a:uLnTx/>
                <a:uFillTx/>
              </a:rPr>
              <a:t>recognise</a:t>
            </a:r>
            <a:r>
              <a:rPr kumimoji="0" lang="en-US" sz="1200" b="0" i="0" u="none" strike="noStrike" cap="none" spc="0" normalizeH="0" baseline="0" dirty="0">
                <a:ln>
                  <a:noFill/>
                </a:ln>
                <a:effectLst/>
                <a:uLnTx/>
                <a:uFillTx/>
              </a:rPr>
              <a:t> signs of possible child abuse and neglect.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dirty="0">
                <a:ln>
                  <a:noFill/>
                </a:ln>
                <a:effectLst/>
                <a:uLnTx/>
                <a:uFillTx/>
              </a:rPr>
              <a:t>Unfortunately, many children in the UK do not grow up in satisfactory conditions. Some children and their families need extra help to allow them to reach their full potential. Recent high-profile cases have highlighted just how cruelly some children can be treated by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dirty="0">
              <a:ln>
                <a:noFill/>
              </a:ln>
              <a:effectLst/>
              <a:uLnTx/>
              <a:uFillTx/>
            </a:endParaRPr>
          </a:p>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5</a:t>
            </a:fld>
            <a:endParaRPr lang="en-US" noProof="0" dirty="0"/>
          </a:p>
        </p:txBody>
      </p:sp>
    </p:spTree>
    <p:extLst>
      <p:ext uri="{BB962C8B-B14F-4D97-AF65-F5344CB8AC3E}">
        <p14:creationId xmlns:p14="http://schemas.microsoft.com/office/powerpoint/2010/main" val="2219025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strike="noStrike" dirty="0">
                <a:effectLst/>
              </a:rPr>
              <a:t>Do you think a child is more likely to be abused by a stranger or someone they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u="none" strike="noStrike" dirty="0">
              <a:effectLst/>
            </a:endParaRPr>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6</a:t>
            </a:fld>
            <a:endParaRPr lang="en-US"/>
          </a:p>
        </p:txBody>
      </p:sp>
    </p:spTree>
    <p:extLst>
      <p:ext uri="{BB962C8B-B14F-4D97-AF65-F5344CB8AC3E}">
        <p14:creationId xmlns:p14="http://schemas.microsoft.com/office/powerpoint/2010/main" val="1262545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Children and young people may be abused in a family, or in an institutional or wider community setting. The abuser(s) may be someone known to the child or, more rarely, a stranger. More often than not the person responsible for the abuse has a close relationship with the abused child.</a:t>
            </a:r>
          </a:p>
          <a:p>
            <a:endParaRPr lang="en-US" dirty="0"/>
          </a:p>
          <a:p>
            <a:pPr marL="0" indent="0">
              <a:buNone/>
            </a:pPr>
            <a:r>
              <a:rPr lang="en-US" dirty="0"/>
              <a:t>Any child can be at risk of abuse regardless of their age, sex, ethnicity, ability or disability. Those most at risk are babies and young children, those with learning difficulties and those with physical disabilities. Young people are also at risk of abuse, and they may respond in ways that put them at further risk of harm, for example, by running away.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u="none" strike="noStrike" dirty="0">
              <a:effectLst/>
            </a:endParaRPr>
          </a:p>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7</a:t>
            </a:fld>
            <a:endParaRPr lang="en-US" noProof="0" dirty="0"/>
          </a:p>
        </p:txBody>
      </p:sp>
    </p:spTree>
    <p:extLst>
      <p:ext uri="{BB962C8B-B14F-4D97-AF65-F5344CB8AC3E}">
        <p14:creationId xmlns:p14="http://schemas.microsoft.com/office/powerpoint/2010/main" val="3914806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Stress</a:t>
            </a:r>
          </a:p>
          <a:p>
            <a:pPr marL="0" indent="0">
              <a:buNone/>
            </a:pPr>
            <a:r>
              <a:rPr lang="en-US" sz="1200" dirty="0"/>
              <a:t>Possibly caused by financial problems and difficulties in the parents' relationships. This can reduce some adults' ability to control aggressive feelings towards their children or to care for their children properly.</a:t>
            </a:r>
            <a:endParaRPr lang="en-GB" sz="1200" dirty="0"/>
          </a:p>
          <a:p>
            <a:endParaRPr lang="en-GB" dirty="0"/>
          </a:p>
          <a:p>
            <a:pPr marL="0" indent="0" fontAlgn="base">
              <a:buNone/>
            </a:pPr>
            <a:r>
              <a:rPr lang="en-US" sz="1200" b="1" i="0" u="none" strike="noStrike" dirty="0">
                <a:effectLst/>
                <a:latin typeface="Arial" panose="020B0604020202020204" pitchFamily="34" charset="0"/>
                <a:cs typeface="Arial" panose="020B0604020202020204" pitchFamily="34" charset="0"/>
              </a:rPr>
              <a:t>Social disadvantage</a:t>
            </a:r>
          </a:p>
          <a:p>
            <a:pPr marL="0" indent="0" fontAlgn="base">
              <a:buNone/>
            </a:pPr>
            <a:r>
              <a:rPr lang="en-US" sz="1200" i="0" u="none" strike="noStrike" dirty="0">
                <a:effectLst/>
                <a:latin typeface="Arial" panose="020B0604020202020204" pitchFamily="34" charset="0"/>
                <a:cs typeface="Arial" panose="020B0604020202020204" pitchFamily="34" charset="0"/>
              </a:rPr>
              <a:t>For example: living on a low income in inadequate housing or being discriminated against because of ethnicity, religion, disability or sexual orientation. All of these factors could affect the parents' ability to care for their children properly.</a:t>
            </a:r>
          </a:p>
          <a:p>
            <a:pPr marL="0" indent="0" fontAlgn="base">
              <a:buNone/>
            </a:pPr>
            <a:endParaRPr lang="en-US" sz="1200" i="0" u="none" strike="noStrike" dirty="0">
              <a:effectLst/>
              <a:latin typeface="Arial" panose="020B0604020202020204" pitchFamily="34" charset="0"/>
              <a:cs typeface="Arial" panose="020B0604020202020204" pitchFamily="34" charset="0"/>
            </a:endParaRPr>
          </a:p>
          <a:p>
            <a:pPr marL="0" indent="0" fontAlgn="base">
              <a:buNone/>
            </a:pPr>
            <a:r>
              <a:rPr lang="en-US" sz="1200" b="1" i="0" u="none" strike="noStrike" dirty="0">
                <a:effectLst/>
                <a:latin typeface="Arial" panose="020B0604020202020204" pitchFamily="34" charset="0"/>
                <a:cs typeface="Arial" panose="020B0604020202020204" pitchFamily="34" charset="0"/>
              </a:rPr>
              <a:t>Mental illness, substance abuse and domestic abuse </a:t>
            </a:r>
          </a:p>
          <a:p>
            <a:pPr marL="0" indent="0" fontAlgn="base">
              <a:buNone/>
            </a:pPr>
            <a:r>
              <a:rPr lang="en-US" sz="1200" i="0" u="none" strike="noStrike" dirty="0">
                <a:effectLst/>
                <a:latin typeface="Arial" panose="020B0604020202020204" pitchFamily="34" charset="0"/>
                <a:cs typeface="Arial" panose="020B0604020202020204" pitchFamily="34" charset="0"/>
              </a:rPr>
              <a:t>In these circumstances parents can often struggle to take care of their own needs and may find it particularly difficult to meet their children's needs.</a:t>
            </a:r>
          </a:p>
          <a:p>
            <a:pPr marL="0" indent="0" fontAlgn="base">
              <a:buNone/>
            </a:pPr>
            <a:endParaRPr lang="en-US" sz="1200" i="0" u="none" strike="noStrike" dirty="0">
              <a:effectLst/>
              <a:latin typeface="Arial" panose="020B0604020202020204" pitchFamily="34" charset="0"/>
              <a:cs typeface="Arial" panose="020B0604020202020204" pitchFamily="34" charset="0"/>
            </a:endParaRPr>
          </a:p>
          <a:p>
            <a:pPr marL="0" indent="0" fontAlgn="base">
              <a:buNone/>
            </a:pPr>
            <a:r>
              <a:rPr lang="en-US" b="1" i="0" u="none" strike="noStrike" dirty="0">
                <a:effectLst/>
                <a:latin typeface="Arial" panose="020B0604020202020204" pitchFamily="34" charset="0"/>
                <a:cs typeface="Arial" panose="020B0604020202020204" pitchFamily="34" charset="0"/>
              </a:rPr>
              <a:t>Intellectual/</a:t>
            </a:r>
          </a:p>
          <a:p>
            <a:pPr marL="0" indent="0" fontAlgn="base">
              <a:buNone/>
            </a:pPr>
            <a:r>
              <a:rPr lang="en-US" b="1" i="0" u="none" strike="noStrike" dirty="0">
                <a:effectLst/>
                <a:latin typeface="Arial" panose="020B0604020202020204" pitchFamily="34" charset="0"/>
                <a:cs typeface="Arial" panose="020B0604020202020204" pitchFamily="34" charset="0"/>
              </a:rPr>
              <a:t>physical disability of the child</a:t>
            </a:r>
          </a:p>
          <a:p>
            <a:pPr marL="0" indent="0" fontAlgn="base">
              <a:buNone/>
            </a:pPr>
            <a:r>
              <a:rPr lang="en-US" i="0" u="none" strike="noStrike" dirty="0">
                <a:effectLst/>
                <a:latin typeface="Arial" panose="020B0604020202020204" pitchFamily="34" charset="0"/>
                <a:cs typeface="Arial" panose="020B0604020202020204" pitchFamily="34" charset="0"/>
              </a:rPr>
              <a:t>Children are at increased risk of developmental delay, neglect and abuse.</a:t>
            </a:r>
            <a:endParaRPr lang="en-GB" dirty="0"/>
          </a:p>
          <a:p>
            <a:pPr marL="0" indent="0" fontAlgn="base">
              <a:buNone/>
            </a:pPr>
            <a:endParaRPr lang="en-GB" sz="1200" dirty="0"/>
          </a:p>
          <a:p>
            <a:pPr marL="0" indent="0" fontAlgn="base">
              <a:buNone/>
            </a:pPr>
            <a:endParaRPr lang="en-US" sz="1200" i="0" u="none" strike="noStrike"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8</a:t>
            </a:fld>
            <a:endParaRPr lang="en-US" noProof="0" dirty="0"/>
          </a:p>
        </p:txBody>
      </p:sp>
    </p:spTree>
    <p:extLst>
      <p:ext uri="{BB962C8B-B14F-4D97-AF65-F5344CB8AC3E}">
        <p14:creationId xmlns:p14="http://schemas.microsoft.com/office/powerpoint/2010/main" val="1749596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sz="1200" b="0" i="0" u="none" strike="noStrike" dirty="0">
                <a:effectLst/>
              </a:rPr>
              <a:t>Some level of emotional abuse is involved in all types of abuse, although it may also occur alone.</a:t>
            </a:r>
          </a:p>
          <a:p>
            <a:pPr marL="0" indent="0" algn="l" fontAlgn="base">
              <a:buNone/>
            </a:pPr>
            <a:endParaRPr lang="en-US" sz="1200" b="0" i="0" u="none" strike="noStrike" dirty="0">
              <a:effectLst/>
            </a:endParaRPr>
          </a:p>
          <a:p>
            <a:pPr marL="0" indent="0" algn="l" fontAlgn="base">
              <a:buNone/>
            </a:pPr>
            <a:r>
              <a:rPr lang="en-US" sz="1200" b="0" i="0" u="none" strike="noStrike" dirty="0">
                <a:effectLst/>
              </a:rPr>
              <a:t>Please remember that categories frequently overlap and should not be seen in isolation.</a:t>
            </a:r>
            <a:endParaRPr lang="en-GB" sz="1200" dirty="0"/>
          </a:p>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smtClean="0"/>
              <a:t>9</a:t>
            </a:fld>
            <a:endParaRPr lang="en-US"/>
          </a:p>
        </p:txBody>
      </p:sp>
    </p:spTree>
    <p:extLst>
      <p:ext uri="{BB962C8B-B14F-4D97-AF65-F5344CB8AC3E}">
        <p14:creationId xmlns:p14="http://schemas.microsoft.com/office/powerpoint/2010/main" val="4092240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631199"/>
            <a:ext cx="5143500" cy="1574626"/>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622859"/>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5" name="Picture 4" descr="Home - elearning for healthcare">
            <a:extLst>
              <a:ext uri="{FF2B5EF4-FFF2-40B4-BE49-F238E27FC236}">
                <a16:creationId xmlns:a16="http://schemas.microsoft.com/office/drawing/2014/main" id="{A449158A-A4E0-214B-151E-3F339F3AA4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43650" y="1702721"/>
            <a:ext cx="1541895" cy="726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0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4F0FB9C-2878-A0DA-9102-5FB5FBA3294F}"/>
              </a:ext>
            </a:extLst>
          </p:cNvPr>
          <p:cNvSpPr/>
          <p:nvPr userDrawn="1"/>
        </p:nvSpPr>
        <p:spPr>
          <a:xfrm>
            <a:off x="8308181" y="1630018"/>
            <a:ext cx="3883819" cy="52279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BFF02DFA-E99D-1A21-E6E8-667718020F4B}"/>
              </a:ext>
            </a:extLst>
          </p:cNvPr>
          <p:cNvSpPr/>
          <p:nvPr userDrawn="1"/>
        </p:nvSpPr>
        <p:spPr>
          <a:xfrm>
            <a:off x="0" y="1630018"/>
            <a:ext cx="3883819" cy="52279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solidFill>
                  <a:schemeClr val="accent1"/>
                </a:solidFill>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5227982"/>
          </a:xfrm>
          <a:solidFill>
            <a:schemeClr val="bg2">
              <a:lumMod val="90000"/>
            </a:schemeClr>
          </a:solidFill>
        </p:spPr>
        <p:txBody>
          <a:bodyPr anchor="ctr"/>
          <a:lstStyle>
            <a:lvl1pPr marL="0" indent="0" algn="ctr">
              <a:buNone/>
              <a:defRPr/>
            </a:lvl1pPr>
          </a:lstStyle>
          <a:p>
            <a:r>
              <a:rPr lang="en-US" noProof="0" dirty="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1" name="Rectangle 10">
            <a:extLst>
              <a:ext uri="{FF2B5EF4-FFF2-40B4-BE49-F238E27FC236}">
                <a16:creationId xmlns:a16="http://schemas.microsoft.com/office/drawing/2014/main" id="{EFFD6AFF-07FF-E188-FB2D-ED27E3EA0DA7}"/>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4" name="Picture 4">
            <a:extLst>
              <a:ext uri="{FF2B5EF4-FFF2-40B4-BE49-F238E27FC236}">
                <a16:creationId xmlns:a16="http://schemas.microsoft.com/office/drawing/2014/main" id="{49A8B762-F04C-3E4A-B3D7-47A6510AD70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126" y="6191775"/>
            <a:ext cx="942924" cy="43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35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solidFill>
                  <a:schemeClr val="accent1"/>
                </a:solidFill>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6" name="Rectangle 5">
            <a:extLst>
              <a:ext uri="{FF2B5EF4-FFF2-40B4-BE49-F238E27FC236}">
                <a16:creationId xmlns:a16="http://schemas.microsoft.com/office/drawing/2014/main" id="{F98B8E09-A310-A1F4-EEF9-8793EF1473BD}"/>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5" name="Picture 4" descr="Home - elearning for healthcare">
            <a:extLst>
              <a:ext uri="{FF2B5EF4-FFF2-40B4-BE49-F238E27FC236}">
                <a16:creationId xmlns:a16="http://schemas.microsoft.com/office/drawing/2014/main" id="{2C46AA0E-A70F-D041-0A95-4BC10C1EE7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400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Rectangle 2">
            <a:extLst>
              <a:ext uri="{FF2B5EF4-FFF2-40B4-BE49-F238E27FC236}">
                <a16:creationId xmlns:a16="http://schemas.microsoft.com/office/drawing/2014/main" id="{0152EA71-33E7-AA1D-4887-AEA28E1B1E8C}"/>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2" name="Picture 1" descr="Home - elearning for healthcare">
            <a:extLst>
              <a:ext uri="{FF2B5EF4-FFF2-40B4-BE49-F238E27FC236}">
                <a16:creationId xmlns:a16="http://schemas.microsoft.com/office/drawing/2014/main" id="{A70C87D7-E4F7-1897-48A5-13ACB60529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760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18900000" flipH="1" flipV="1">
            <a:off x="5971069" y="-1371603"/>
            <a:ext cx="7119182" cy="8798125"/>
            <a:chOff x="11114088" y="2241550"/>
            <a:chExt cx="1905000" cy="2354263"/>
          </a:xfrm>
          <a:solidFill>
            <a:schemeClr val="bg2">
              <a:alpha val="20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Rectangle 2">
            <a:extLst>
              <a:ext uri="{FF2B5EF4-FFF2-40B4-BE49-F238E27FC236}">
                <a16:creationId xmlns:a16="http://schemas.microsoft.com/office/drawing/2014/main" id="{0152EA71-33E7-AA1D-4887-AEA28E1B1E8C}"/>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4" name="Picture 3" descr="Home - elearning for healthcare">
            <a:extLst>
              <a:ext uri="{FF2B5EF4-FFF2-40B4-BE49-F238E27FC236}">
                <a16:creationId xmlns:a16="http://schemas.microsoft.com/office/drawing/2014/main" id="{E1A7498C-B5F0-B764-4046-918A5323B5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59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solidFill>
                  <a:schemeClr val="accent1"/>
                </a:solidFill>
              </a:defRPr>
            </a:lvl1pPr>
          </a:lstStyle>
          <a:p>
            <a:r>
              <a:rPr lang="en-US" noProof="0" dirty="0"/>
              <a:t>Click to edit Master title style</a:t>
            </a: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4" name="Rectangle 3">
            <a:extLst>
              <a:ext uri="{FF2B5EF4-FFF2-40B4-BE49-F238E27FC236}">
                <a16:creationId xmlns:a16="http://schemas.microsoft.com/office/drawing/2014/main" id="{AC3310D5-500B-6930-F84B-F85C070B9B7A}"/>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5" name="Picture 4" descr="Home - elearning for healthcare">
            <a:extLst>
              <a:ext uri="{FF2B5EF4-FFF2-40B4-BE49-F238E27FC236}">
                <a16:creationId xmlns:a16="http://schemas.microsoft.com/office/drawing/2014/main" id="{D928078F-F945-2853-396C-BC4FA51A1A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503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 name="Title 1">
            <a:extLst>
              <a:ext uri="{FF2B5EF4-FFF2-40B4-BE49-F238E27FC236}">
                <a16:creationId xmlns:a16="http://schemas.microsoft.com/office/drawing/2014/main" id="{F9137F26-985B-953C-35D5-DF86162BAA3C}"/>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dirty="0"/>
              <a:t>Click to edit Master title style</a:t>
            </a:r>
          </a:p>
        </p:txBody>
      </p:sp>
      <p:pic>
        <p:nvPicPr>
          <p:cNvPr id="3" name="Picture 4">
            <a:extLst>
              <a:ext uri="{FF2B5EF4-FFF2-40B4-BE49-F238E27FC236}">
                <a16:creationId xmlns:a16="http://schemas.microsoft.com/office/drawing/2014/main" id="{C1A6662A-4D3A-9197-CECB-2C9C8602E43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69778" y="1193634"/>
            <a:ext cx="1833196" cy="846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4">
            <a:extLst>
              <a:ext uri="{FF2B5EF4-FFF2-40B4-BE49-F238E27FC236}">
                <a16:creationId xmlns:a16="http://schemas.microsoft.com/office/drawing/2014/main" id="{6890A051-A8F3-2714-FC86-7155B48005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3612" y="1193634"/>
            <a:ext cx="1833196" cy="846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pic>
        <p:nvPicPr>
          <p:cNvPr id="3" name="Picture 2">
            <a:extLst>
              <a:ext uri="{FF2B5EF4-FFF2-40B4-BE49-F238E27FC236}">
                <a16:creationId xmlns:a16="http://schemas.microsoft.com/office/drawing/2014/main" id="{750EC420-63A5-E42F-4156-A2E1E43626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126" y="6191775"/>
            <a:ext cx="942924" cy="43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solidFill>
                  <a:schemeClr val="accent1"/>
                </a:solidFill>
              </a:defRPr>
            </a:lvl1pPr>
          </a:lstStyle>
          <a:p>
            <a:r>
              <a:rPr lang="en-US" noProof="0" dirty="0"/>
              <a:t>Click to edit Master title style</a:t>
            </a:r>
          </a:p>
        </p:txBody>
      </p:sp>
      <p:sp>
        <p:nvSpPr>
          <p:cNvPr id="3" name="Rectangle 2">
            <a:extLst>
              <a:ext uri="{FF2B5EF4-FFF2-40B4-BE49-F238E27FC236}">
                <a16:creationId xmlns:a16="http://schemas.microsoft.com/office/drawing/2014/main" id="{1E953404-3F7B-ECAF-6728-4783D3B677D7}"/>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4" name="Picture 4" descr="Home - elearning for healthcare">
            <a:extLst>
              <a:ext uri="{FF2B5EF4-FFF2-40B4-BE49-F238E27FC236}">
                <a16:creationId xmlns:a16="http://schemas.microsoft.com/office/drawing/2014/main" id="{6E56AF93-5746-6A11-6AA2-0F163225F8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75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6" name="Picture 4">
            <a:extLst>
              <a:ext uri="{FF2B5EF4-FFF2-40B4-BE49-F238E27FC236}">
                <a16:creationId xmlns:a16="http://schemas.microsoft.com/office/drawing/2014/main" id="{CE61475C-224F-C9E2-36C5-342BDDCAF6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3612" y="1193634"/>
            <a:ext cx="1833196" cy="846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solidFill>
                  <a:schemeClr val="accent1"/>
                </a:solidFill>
              </a:defRPr>
            </a:lvl1pPr>
          </a:lstStyle>
          <a:p>
            <a:r>
              <a:rPr lang="en-US" noProof="0" dirty="0"/>
              <a:t>Click to edit Master title style</a:t>
            </a:r>
          </a:p>
        </p:txBody>
      </p:sp>
      <p:sp>
        <p:nvSpPr>
          <p:cNvPr id="3" name="Rectangle 2">
            <a:extLst>
              <a:ext uri="{FF2B5EF4-FFF2-40B4-BE49-F238E27FC236}">
                <a16:creationId xmlns:a16="http://schemas.microsoft.com/office/drawing/2014/main" id="{209CFC7A-16B6-8158-4CC4-6776992F7C52}"/>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4" name="Picture 4" descr="Home - elearning for healthcare">
            <a:extLst>
              <a:ext uri="{FF2B5EF4-FFF2-40B4-BE49-F238E27FC236}">
                <a16:creationId xmlns:a16="http://schemas.microsoft.com/office/drawing/2014/main" id="{CDB89DD0-3BCC-B765-D94E-4539EF5966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934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solidFill>
                  <a:schemeClr val="accent1"/>
                </a:solidFill>
              </a:defRPr>
            </a:lvl1pPr>
          </a:lstStyle>
          <a:p>
            <a:r>
              <a:rPr lang="en-US" noProof="0" dirty="0"/>
              <a:t>Click to edit Master title style</a:t>
            </a:r>
          </a:p>
        </p:txBody>
      </p:sp>
      <p:sp>
        <p:nvSpPr>
          <p:cNvPr id="3" name="Rectangle 2">
            <a:extLst>
              <a:ext uri="{FF2B5EF4-FFF2-40B4-BE49-F238E27FC236}">
                <a16:creationId xmlns:a16="http://schemas.microsoft.com/office/drawing/2014/main" id="{3C7A1ED5-01D5-4593-07DE-8A99A5879CA7}"/>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4" name="Picture 4" descr="Home - elearning for healthcare">
            <a:extLst>
              <a:ext uri="{FF2B5EF4-FFF2-40B4-BE49-F238E27FC236}">
                <a16:creationId xmlns:a16="http://schemas.microsoft.com/office/drawing/2014/main" id="{9F620EC7-CDF7-8C1A-CC35-01F9EEA93BB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794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7"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hasCustomPrompt="1"/>
          </p:nvPr>
        </p:nvSpPr>
        <p:spPr>
          <a:xfrm>
            <a:off x="839788" y="457200"/>
            <a:ext cx="3932237" cy="1600200"/>
          </a:xfrm>
        </p:spPr>
        <p:txBody>
          <a:bodyPr anchor="b"/>
          <a:lstStyle>
            <a:lvl1pPr>
              <a:defRPr sz="3200">
                <a:solidFill>
                  <a:schemeClr val="accent1"/>
                </a:solidFill>
              </a:defRPr>
            </a:lvl1pPr>
          </a:lstStyle>
          <a:p>
            <a:r>
              <a:rPr lang="en-US" noProof="0" dirty="0"/>
              <a:t>CLICK TO EDIT MASTER TITLE STYLE</a:t>
            </a:r>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 name="Rectangle 2">
            <a:extLst>
              <a:ext uri="{FF2B5EF4-FFF2-40B4-BE49-F238E27FC236}">
                <a16:creationId xmlns:a16="http://schemas.microsoft.com/office/drawing/2014/main" id="{5C1E5E52-2517-2B19-E163-9904A66BE684}"/>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4" name="Picture 4" descr="Home - elearning for healthcare">
            <a:extLst>
              <a:ext uri="{FF2B5EF4-FFF2-40B4-BE49-F238E27FC236}">
                <a16:creationId xmlns:a16="http://schemas.microsoft.com/office/drawing/2014/main" id="{F0225C69-4A55-2A43-004B-130DE5C9E21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185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hasCustomPrompt="1"/>
          </p:nvPr>
        </p:nvSpPr>
        <p:spPr>
          <a:xfrm>
            <a:off x="839788" y="457200"/>
            <a:ext cx="3932237" cy="1600200"/>
          </a:xfrm>
        </p:spPr>
        <p:txBody>
          <a:bodyPr anchor="b"/>
          <a:lstStyle>
            <a:lvl1pPr>
              <a:defRPr sz="3200">
                <a:solidFill>
                  <a:schemeClr val="accent1"/>
                </a:solidFill>
              </a:defRPr>
            </a:lvl1pPr>
          </a:lstStyle>
          <a:p>
            <a:r>
              <a:rPr lang="en-US" noProof="0" dirty="0"/>
              <a:t>CLICK TO EDIT MASTER TITLE STYLE</a:t>
            </a:r>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Rectangle 2">
            <a:extLst>
              <a:ext uri="{FF2B5EF4-FFF2-40B4-BE49-F238E27FC236}">
                <a16:creationId xmlns:a16="http://schemas.microsoft.com/office/drawing/2014/main" id="{1AD6FEA2-D876-1173-798F-02F1B66B90A8}"/>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4" name="Picture 4" descr="Home - elearning for healthcare">
            <a:extLst>
              <a:ext uri="{FF2B5EF4-FFF2-40B4-BE49-F238E27FC236}">
                <a16:creationId xmlns:a16="http://schemas.microsoft.com/office/drawing/2014/main" id="{69BF5562-AB0A-B0DE-78B4-519A8651B07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31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3524250" y="2572870"/>
            <a:ext cx="5143500" cy="1726562"/>
          </a:xfrm>
        </p:spPr>
        <p:txBody>
          <a:bodyPr anchor="b">
            <a:noAutofit/>
          </a:bodyPr>
          <a:lstStyle>
            <a:lvl1pPr algn="ctr">
              <a:defRPr sz="5400" b="1" cap="all" baseline="0">
                <a:solidFill>
                  <a:schemeClr val="bg1"/>
                </a:solidFill>
                <a:latin typeface="+mj-lt"/>
              </a:defRPr>
            </a:lvl1pPr>
          </a:lstStyle>
          <a:p>
            <a:r>
              <a:rPr lang="en-US" noProof="0" dirty="0"/>
              <a:t>Title comes here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5696942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pic>
        <p:nvPicPr>
          <p:cNvPr id="4" name="Picture 4">
            <a:extLst>
              <a:ext uri="{FF2B5EF4-FFF2-40B4-BE49-F238E27FC236}">
                <a16:creationId xmlns:a16="http://schemas.microsoft.com/office/drawing/2014/main" id="{345F9352-BDCF-B283-29EB-8A694EBD8E1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7853" y="6042290"/>
            <a:ext cx="1098667" cy="50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1991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solidFill>
                  <a:schemeClr val="accent1"/>
                </a:solidFill>
              </a:defRPr>
            </a:lvl1pPr>
          </a:lstStyle>
          <a:p>
            <a:r>
              <a:rPr lang="en-US" noProof="0" dirty="0"/>
              <a:t>Click to edit Master title style</a:t>
            </a:r>
          </a:p>
        </p:txBody>
      </p:sp>
      <p:pic>
        <p:nvPicPr>
          <p:cNvPr id="4" name="Picture 4" descr="Home - elearning for healthcare">
            <a:extLst>
              <a:ext uri="{FF2B5EF4-FFF2-40B4-BE49-F238E27FC236}">
                <a16:creationId xmlns:a16="http://schemas.microsoft.com/office/drawing/2014/main" id="{2CA577B4-1EAE-2BED-1B0B-D94C38FC8FB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4851" y="6258183"/>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208438"/>
      </p:ext>
    </p:extLst>
  </p:cSld>
  <p:clrMapOvr>
    <a:masterClrMapping/>
  </p:clrMapOvr>
  <p:extLst>
    <p:ext uri="{DCECCB84-F9BA-43D5-87BE-67443E8EF086}">
      <p15:sldGuideLst xmlns:p15="http://schemas.microsoft.com/office/powerpoint/2012/main">
        <p15:guide id="1" orient="horz" pos="4065" userDrawn="1">
          <p15:clr>
            <a:srgbClr val="FBAE40"/>
          </p15:clr>
        </p15:guide>
        <p15:guide id="2" orient="horz" pos="420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1991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6778903" y="0"/>
            <a:ext cx="5413097" cy="496083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solidFill>
                  <a:schemeClr val="accent1"/>
                </a:solidFill>
              </a:defRPr>
            </a:lvl1pPr>
          </a:lstStyle>
          <a:p>
            <a:r>
              <a:rPr lang="en-US" noProof="0" dirty="0"/>
              <a:t>Click to edit Master title style</a:t>
            </a:r>
          </a:p>
        </p:txBody>
      </p:sp>
      <p:grpSp>
        <p:nvGrpSpPr>
          <p:cNvPr id="9" name="Group 8">
            <a:extLst>
              <a:ext uri="{FF2B5EF4-FFF2-40B4-BE49-F238E27FC236}">
                <a16:creationId xmlns:a16="http://schemas.microsoft.com/office/drawing/2014/main" id="{4EE57D22-8B89-030E-D1CC-56C15F654536}"/>
              </a:ext>
            </a:extLst>
          </p:cNvPr>
          <p:cNvGrpSpPr/>
          <p:nvPr userDrawn="1"/>
        </p:nvGrpSpPr>
        <p:grpSpPr>
          <a:xfrm>
            <a:off x="4685748" y="3187264"/>
            <a:ext cx="3124751" cy="3861672"/>
            <a:chOff x="4314162" y="3077007"/>
            <a:chExt cx="3124751" cy="3861672"/>
          </a:xfrm>
          <a:solidFill>
            <a:schemeClr val="bg1">
              <a:lumMod val="95000"/>
              <a:alpha val="30000"/>
            </a:schemeClr>
          </a:solidFill>
        </p:grpSpPr>
        <p:sp>
          <p:nvSpPr>
            <p:cNvPr id="5" name="Freeform 5">
              <a:extLst>
                <a:ext uri="{FF2B5EF4-FFF2-40B4-BE49-F238E27FC236}">
                  <a16:creationId xmlns:a16="http://schemas.microsoft.com/office/drawing/2014/main" id="{C4A58C70-9400-9A51-FE6B-19686C72F58A}"/>
                </a:ext>
              </a:extLst>
            </p:cNvPr>
            <p:cNvSpPr>
              <a:spLocks/>
            </p:cNvSpPr>
            <p:nvPr/>
          </p:nvSpPr>
          <p:spPr bwMode="auto">
            <a:xfrm rot="19082419">
              <a:off x="4314162" y="3077007"/>
              <a:ext cx="3124751" cy="3861672"/>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6" name="Freeform 6">
              <a:extLst>
                <a:ext uri="{FF2B5EF4-FFF2-40B4-BE49-F238E27FC236}">
                  <a16:creationId xmlns:a16="http://schemas.microsoft.com/office/drawing/2014/main" id="{26CF60CE-FAB2-6F40-38EF-3D5862866517}"/>
                </a:ext>
              </a:extLst>
            </p:cNvPr>
            <p:cNvSpPr>
              <a:spLocks/>
            </p:cNvSpPr>
            <p:nvPr/>
          </p:nvSpPr>
          <p:spPr bwMode="auto">
            <a:xfrm rot="19082419">
              <a:off x="4912756" y="3905619"/>
              <a:ext cx="1369683" cy="2744573"/>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Freeform 7">
              <a:extLst>
                <a:ext uri="{FF2B5EF4-FFF2-40B4-BE49-F238E27FC236}">
                  <a16:creationId xmlns:a16="http://schemas.microsoft.com/office/drawing/2014/main" id="{69F1AA98-E9D4-0CA7-A9E3-94188D47B9FA}"/>
                </a:ext>
              </a:extLst>
            </p:cNvPr>
            <p:cNvSpPr>
              <a:spLocks/>
            </p:cNvSpPr>
            <p:nvPr/>
          </p:nvSpPr>
          <p:spPr bwMode="auto">
            <a:xfrm rot="19082419">
              <a:off x="5413601" y="4636366"/>
              <a:ext cx="502565" cy="1179594"/>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noProof="0" dirty="0"/>
            </a:p>
          </p:txBody>
        </p:sp>
      </p:grpSp>
      <p:pic>
        <p:nvPicPr>
          <p:cNvPr id="2" name="Picture 4" descr="Home - elearning for healthcare">
            <a:extLst>
              <a:ext uri="{FF2B5EF4-FFF2-40B4-BE49-F238E27FC236}">
                <a16:creationId xmlns:a16="http://schemas.microsoft.com/office/drawing/2014/main" id="{3C455C84-A8BB-4371-606D-CE7D1750BD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4851" y="6258183"/>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814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solidFill>
                  <a:schemeClr val="accent1"/>
                </a:solidFill>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1991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
        <p:nvSpPr>
          <p:cNvPr id="6" name="Rectangle 5">
            <a:extLst>
              <a:ext uri="{FF2B5EF4-FFF2-40B4-BE49-F238E27FC236}">
                <a16:creationId xmlns:a16="http://schemas.microsoft.com/office/drawing/2014/main" id="{84EACC30-5DCC-CDBC-D403-C8AFC1DD3DF8}"/>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5" name="Picture 4" descr="Home - elearning for healthcare">
            <a:extLst>
              <a:ext uri="{FF2B5EF4-FFF2-40B4-BE49-F238E27FC236}">
                <a16:creationId xmlns:a16="http://schemas.microsoft.com/office/drawing/2014/main" id="{33EA9A83-EE13-F26B-4B92-4432B479298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4851" y="6258183"/>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986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25463" y="801517"/>
            <a:ext cx="4937211" cy="1325563"/>
          </a:xfrm>
        </p:spPr>
        <p:txBody>
          <a:bodyPr lIns="0" tIns="0" rIns="0" bIns="0">
            <a:noAutofit/>
          </a:bodyPr>
          <a:lstStyle>
            <a:lvl1pPr>
              <a:defRPr sz="3200" b="1" cap="all" baseline="0">
                <a:solidFill>
                  <a:schemeClr val="accent1"/>
                </a:solidFill>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1991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8953500" y="988536"/>
            <a:ext cx="3230091"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6104154"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6451550"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dirty="0"/>
              <a:t>Click icon to add picture</a:t>
            </a:r>
          </a:p>
        </p:txBody>
      </p:sp>
      <p:sp>
        <p:nvSpPr>
          <p:cNvPr id="6" name="Rectangle 5">
            <a:extLst>
              <a:ext uri="{FF2B5EF4-FFF2-40B4-BE49-F238E27FC236}">
                <a16:creationId xmlns:a16="http://schemas.microsoft.com/office/drawing/2014/main" id="{84EACC30-5DCC-CDBC-D403-C8AFC1DD3DF8}"/>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5" name="Picture 4" descr="Home - elearning for healthcare">
            <a:extLst>
              <a:ext uri="{FF2B5EF4-FFF2-40B4-BE49-F238E27FC236}">
                <a16:creationId xmlns:a16="http://schemas.microsoft.com/office/drawing/2014/main" id="{71DC592C-EFFA-F1DD-EA58-F34FC67A118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4851" y="6258183"/>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592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4F0FB9C-2878-A0DA-9102-5FB5FBA3294F}"/>
              </a:ext>
            </a:extLst>
          </p:cNvPr>
          <p:cNvSpPr/>
          <p:nvPr userDrawn="1"/>
        </p:nvSpPr>
        <p:spPr>
          <a:xfrm>
            <a:off x="8308181" y="1630018"/>
            <a:ext cx="3883819" cy="52279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BFF02DFA-E99D-1A21-E6E8-667718020F4B}"/>
              </a:ext>
            </a:extLst>
          </p:cNvPr>
          <p:cNvSpPr/>
          <p:nvPr userDrawn="1"/>
        </p:nvSpPr>
        <p:spPr>
          <a:xfrm>
            <a:off x="0" y="1630018"/>
            <a:ext cx="3883819" cy="52279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solidFill>
                  <a:schemeClr val="accent1"/>
                </a:solidFill>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5227982"/>
          </a:xfrm>
          <a:solidFill>
            <a:schemeClr val="bg2">
              <a:lumMod val="90000"/>
            </a:schemeClr>
          </a:solidFill>
        </p:spPr>
        <p:txBody>
          <a:bodyPr anchor="ctr"/>
          <a:lstStyle>
            <a:lvl1pPr marL="0" indent="0" algn="ctr">
              <a:buNone/>
              <a:defRPr/>
            </a:lvl1pPr>
          </a:lstStyle>
          <a:p>
            <a:r>
              <a:rPr lang="en-US" noProof="0" dirty="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11" name="Rectangle 10">
            <a:extLst>
              <a:ext uri="{FF2B5EF4-FFF2-40B4-BE49-F238E27FC236}">
                <a16:creationId xmlns:a16="http://schemas.microsoft.com/office/drawing/2014/main" id="{EFFD6AFF-07FF-E188-FB2D-ED27E3EA0DA7}"/>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5" name="Picture 4">
            <a:extLst>
              <a:ext uri="{FF2B5EF4-FFF2-40B4-BE49-F238E27FC236}">
                <a16:creationId xmlns:a16="http://schemas.microsoft.com/office/drawing/2014/main" id="{57DF4D5A-0C71-8FBA-DEA0-0323750255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126" y="6191775"/>
            <a:ext cx="942924" cy="43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033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9/19/2023</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51" r:id="rId4"/>
    <p:sldLayoutId id="2147483650" r:id="rId5"/>
    <p:sldLayoutId id="2147483678" r:id="rId6"/>
    <p:sldLayoutId id="2147483661" r:id="rId7"/>
    <p:sldLayoutId id="2147483675" r:id="rId8"/>
    <p:sldLayoutId id="2147483662" r:id="rId9"/>
    <p:sldLayoutId id="2147483677" r:id="rId10"/>
    <p:sldLayoutId id="2147483663" r:id="rId11"/>
    <p:sldLayoutId id="2147483654" r:id="rId12"/>
    <p:sldLayoutId id="2147483676"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9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6343650" y="2434336"/>
            <a:ext cx="5351882" cy="1608599"/>
          </a:xfrm>
        </p:spPr>
        <p:txBody>
          <a:bodyPr/>
          <a:lstStyle/>
          <a:p>
            <a:r>
              <a:rPr lang="en-US" sz="4400" dirty="0"/>
              <a:t>Safeguarding children</a:t>
            </a:r>
          </a:p>
        </p:txBody>
      </p:sp>
      <p:sp>
        <p:nvSpPr>
          <p:cNvPr id="3" name="Subtitle 2">
            <a:extLst>
              <a:ext uri="{FF2B5EF4-FFF2-40B4-BE49-F238E27FC236}">
                <a16:creationId xmlns:a16="http://schemas.microsoft.com/office/drawing/2014/main" id="{2198AA37-E298-4CD8-9F0F-2123ACFD9653}"/>
              </a:ext>
            </a:extLst>
          </p:cNvPr>
          <p:cNvSpPr>
            <a:spLocks noGrp="1"/>
          </p:cNvSpPr>
          <p:nvPr>
            <p:ph type="subTitle" idx="1"/>
          </p:nvPr>
        </p:nvSpPr>
        <p:spPr>
          <a:xfrm>
            <a:off x="6343650" y="4215740"/>
            <a:ext cx="5143500" cy="503167"/>
          </a:xfrm>
        </p:spPr>
        <p:txBody>
          <a:bodyPr/>
          <a:lstStyle/>
          <a:p>
            <a:r>
              <a:rPr lang="en-US" sz="2000" kern="1600" spc="300" dirty="0"/>
              <a:t>VOLUNTEER </a:t>
            </a:r>
            <a:r>
              <a:rPr lang="en-US" sz="2000" kern="1600" spc="300" dirty="0" err="1"/>
              <a:t>iNDUCTION</a:t>
            </a:r>
            <a:endParaRPr lang="en-US" sz="2000" kern="1600" spc="300" dirty="0"/>
          </a:p>
        </p:txBody>
      </p:sp>
      <p:pic>
        <p:nvPicPr>
          <p:cNvPr id="8" name="Picture Placeholder 7" descr="A colorful handprints of a child and a hand&#10;&#10;Description automatically generated">
            <a:extLst>
              <a:ext uri="{FF2B5EF4-FFF2-40B4-BE49-F238E27FC236}">
                <a16:creationId xmlns:a16="http://schemas.microsoft.com/office/drawing/2014/main" id="{E0C0F4CC-F729-E3BC-8161-7161435DF97A}"/>
              </a:ext>
            </a:extLst>
          </p:cNvPr>
          <p:cNvPicPr>
            <a:picLocks noGrp="1" noChangeAspect="1"/>
          </p:cNvPicPr>
          <p:nvPr>
            <p:ph type="pic" sz="quarter" idx="10"/>
          </p:nvPr>
        </p:nvPicPr>
        <p:blipFill>
          <a:blip r:embed="rId3"/>
          <a:srcRect/>
          <a:stretch>
            <a:fillRect/>
          </a:stretch>
        </p:blipFill>
        <p:spPr/>
      </p:pic>
    </p:spTree>
    <p:extLst>
      <p:ext uri="{BB962C8B-B14F-4D97-AF65-F5344CB8AC3E}">
        <p14:creationId xmlns:p14="http://schemas.microsoft.com/office/powerpoint/2010/main" val="316717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5C6288-0FC0-FCA7-FC98-43FC9F112447}"/>
              </a:ext>
            </a:extLst>
          </p:cNvPr>
          <p:cNvSpPr>
            <a:spLocks noGrp="1"/>
          </p:cNvSpPr>
          <p:nvPr>
            <p:ph type="sldNum" sz="quarter" idx="12"/>
          </p:nvPr>
        </p:nvSpPr>
        <p:spPr/>
        <p:txBody>
          <a:bodyPr/>
          <a:lstStyle/>
          <a:p>
            <a:fld id="{9EC71654-96A5-4280-94F3-931C61A9F92C}" type="slidenum">
              <a:rPr lang="en-US" noProof="0" smtClean="0"/>
              <a:pPr/>
              <a:t>10</a:t>
            </a:fld>
            <a:endParaRPr lang="en-US" noProof="0" dirty="0"/>
          </a:p>
        </p:txBody>
      </p:sp>
      <p:sp>
        <p:nvSpPr>
          <p:cNvPr id="6" name="TextBox 5">
            <a:extLst>
              <a:ext uri="{FF2B5EF4-FFF2-40B4-BE49-F238E27FC236}">
                <a16:creationId xmlns:a16="http://schemas.microsoft.com/office/drawing/2014/main" id="{1273B488-B35A-0962-D367-06ECC2A81EAE}"/>
              </a:ext>
            </a:extLst>
          </p:cNvPr>
          <p:cNvSpPr txBox="1"/>
          <p:nvPr/>
        </p:nvSpPr>
        <p:spPr>
          <a:xfrm>
            <a:off x="1162472" y="2251942"/>
            <a:ext cx="4738687" cy="2308324"/>
          </a:xfrm>
          <a:prstGeom prst="rect">
            <a:avLst/>
          </a:prstGeom>
          <a:noFill/>
        </p:spPr>
        <p:txBody>
          <a:bodyPr wrap="square">
            <a:spAutoFit/>
          </a:bodyPr>
          <a:lstStyle/>
          <a:p>
            <a:r>
              <a:rPr lang="en-US" dirty="0"/>
              <a:t>There are many other forms of harm inflicted on children and young people:</a:t>
            </a:r>
          </a:p>
          <a:p>
            <a:endParaRPr lang="en-US" dirty="0"/>
          </a:p>
          <a:p>
            <a:r>
              <a:rPr lang="en-US" dirty="0"/>
              <a:t>- Modern slavery</a:t>
            </a:r>
          </a:p>
          <a:p>
            <a:r>
              <a:rPr lang="en-US" dirty="0"/>
              <a:t>- Trafficking</a:t>
            </a:r>
          </a:p>
          <a:p>
            <a:r>
              <a:rPr lang="en-US" dirty="0"/>
              <a:t>- </a:t>
            </a:r>
            <a:r>
              <a:rPr lang="en-US" dirty="0" err="1"/>
              <a:t>Honour</a:t>
            </a:r>
            <a:r>
              <a:rPr lang="en-US" dirty="0"/>
              <a:t>-based violence</a:t>
            </a:r>
          </a:p>
          <a:p>
            <a:r>
              <a:rPr lang="en-US" dirty="0"/>
              <a:t>- Forced marriage </a:t>
            </a:r>
          </a:p>
          <a:p>
            <a:r>
              <a:rPr lang="en-US" dirty="0"/>
              <a:t>- Child sexual exploitation (CSE). </a:t>
            </a:r>
          </a:p>
        </p:txBody>
      </p:sp>
      <p:grpSp>
        <p:nvGrpSpPr>
          <p:cNvPr id="16" name="Group 15">
            <a:extLst>
              <a:ext uri="{FF2B5EF4-FFF2-40B4-BE49-F238E27FC236}">
                <a16:creationId xmlns:a16="http://schemas.microsoft.com/office/drawing/2014/main" id="{0E2B3D97-D2B7-2C4E-3CA5-6038383EAD59}"/>
              </a:ext>
            </a:extLst>
          </p:cNvPr>
          <p:cNvGrpSpPr/>
          <p:nvPr/>
        </p:nvGrpSpPr>
        <p:grpSpPr>
          <a:xfrm>
            <a:off x="6529388" y="553944"/>
            <a:ext cx="5662612" cy="1006476"/>
            <a:chOff x="7696708" y="1532527"/>
            <a:chExt cx="5023222" cy="1006476"/>
          </a:xfrm>
        </p:grpSpPr>
        <p:sp>
          <p:nvSpPr>
            <p:cNvPr id="11" name="Rectangle 10">
              <a:extLst>
                <a:ext uri="{FF2B5EF4-FFF2-40B4-BE49-F238E27FC236}">
                  <a16:creationId xmlns:a16="http://schemas.microsoft.com/office/drawing/2014/main" id="{DA0F871E-FE03-1191-B17A-A58965AA9A8B}"/>
                </a:ext>
              </a:extLst>
            </p:cNvPr>
            <p:cNvSpPr/>
            <p:nvPr/>
          </p:nvSpPr>
          <p:spPr>
            <a:xfrm>
              <a:off x="8114407" y="1532528"/>
              <a:ext cx="460552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Oval 11">
              <a:extLst>
                <a:ext uri="{FF2B5EF4-FFF2-40B4-BE49-F238E27FC236}">
                  <a16:creationId xmlns:a16="http://schemas.microsoft.com/office/drawing/2014/main" id="{1B4F8B64-349B-1B04-95F6-3CD6BF03934E}"/>
                </a:ext>
              </a:extLst>
            </p:cNvPr>
            <p:cNvSpPr>
              <a:spLocks noChangeAspect="1"/>
            </p:cNvSpPr>
            <p:nvPr/>
          </p:nvSpPr>
          <p:spPr>
            <a:xfrm>
              <a:off x="7696708" y="1532527"/>
              <a:ext cx="1001899" cy="1001899"/>
            </a:xfrm>
            <a:prstGeom prst="ellips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Content Placeholder 2">
            <a:extLst>
              <a:ext uri="{FF2B5EF4-FFF2-40B4-BE49-F238E27FC236}">
                <a16:creationId xmlns:a16="http://schemas.microsoft.com/office/drawing/2014/main" id="{FEBA3995-8875-2850-2CDD-32A38A472657}"/>
              </a:ext>
            </a:extLst>
          </p:cNvPr>
          <p:cNvSpPr txBox="1">
            <a:spLocks/>
          </p:cNvSpPr>
          <p:nvPr/>
        </p:nvSpPr>
        <p:spPr>
          <a:xfrm>
            <a:off x="7919057" y="1970041"/>
            <a:ext cx="3940361" cy="18346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US" sz="1800" dirty="0">
                <a:solidFill>
                  <a:srgbClr val="333333"/>
                </a:solidFill>
              </a:rPr>
              <a:t>Bullying </a:t>
            </a:r>
          </a:p>
          <a:p>
            <a:pPr fontAlgn="base">
              <a:lnSpc>
                <a:spcPct val="100000"/>
              </a:lnSpc>
            </a:pPr>
            <a:r>
              <a:rPr lang="en-US" sz="1800" dirty="0">
                <a:solidFill>
                  <a:srgbClr val="333333"/>
                </a:solidFill>
              </a:rPr>
              <a:t>Online abuse</a:t>
            </a:r>
          </a:p>
          <a:p>
            <a:pPr fontAlgn="base">
              <a:lnSpc>
                <a:spcPct val="100000"/>
              </a:lnSpc>
            </a:pPr>
            <a:r>
              <a:rPr lang="en-US" sz="1800" dirty="0">
                <a:solidFill>
                  <a:srgbClr val="333333"/>
                </a:solidFill>
              </a:rPr>
              <a:t>Living in a home where there is domestic violence</a:t>
            </a:r>
          </a:p>
          <a:p>
            <a:pPr fontAlgn="base">
              <a:lnSpc>
                <a:spcPct val="100000"/>
              </a:lnSpc>
            </a:pPr>
            <a:r>
              <a:rPr lang="en-US" sz="1800" dirty="0">
                <a:solidFill>
                  <a:srgbClr val="333333"/>
                </a:solidFill>
              </a:rPr>
              <a:t>Being in an abusive relationship (young people)</a:t>
            </a:r>
          </a:p>
          <a:p>
            <a:pPr fontAlgn="base">
              <a:lnSpc>
                <a:spcPct val="100000"/>
              </a:lnSpc>
            </a:pPr>
            <a:r>
              <a:rPr lang="en-US" sz="1800" dirty="0">
                <a:solidFill>
                  <a:srgbClr val="333333"/>
                </a:solidFill>
              </a:rPr>
              <a:t>Female genital mutilation </a:t>
            </a:r>
          </a:p>
          <a:p>
            <a:pPr fontAlgn="base">
              <a:lnSpc>
                <a:spcPct val="100000"/>
              </a:lnSpc>
            </a:pPr>
            <a:r>
              <a:rPr lang="en-US" sz="1800" dirty="0" err="1">
                <a:solidFill>
                  <a:srgbClr val="333333"/>
                </a:solidFill>
              </a:rPr>
              <a:t>Radicalisation</a:t>
            </a:r>
            <a:r>
              <a:rPr lang="en-US" sz="1800" dirty="0">
                <a:solidFill>
                  <a:srgbClr val="333333"/>
                </a:solidFill>
              </a:rPr>
              <a:t> </a:t>
            </a:r>
          </a:p>
        </p:txBody>
      </p:sp>
      <p:sp>
        <p:nvSpPr>
          <p:cNvPr id="15" name="Content Placeholder 4">
            <a:extLst>
              <a:ext uri="{FF2B5EF4-FFF2-40B4-BE49-F238E27FC236}">
                <a16:creationId xmlns:a16="http://schemas.microsoft.com/office/drawing/2014/main" id="{04B1899A-371D-972A-8C82-C140177F26BE}"/>
              </a:ext>
            </a:extLst>
          </p:cNvPr>
          <p:cNvSpPr txBox="1">
            <a:spLocks/>
          </p:cNvSpPr>
          <p:nvPr/>
        </p:nvSpPr>
        <p:spPr>
          <a:xfrm>
            <a:off x="6629711" y="840555"/>
            <a:ext cx="5562289" cy="5641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2C567A"/>
                </a:solidFill>
                <a:latin typeface="+mj-lt"/>
              </a:rPr>
              <a:t>Other forms of abuse include</a:t>
            </a:r>
            <a:r>
              <a:rPr lang="en-US" sz="1200" b="1" dirty="0">
                <a:solidFill>
                  <a:srgbClr val="2C567A"/>
                </a:solidFill>
                <a:latin typeface="+mj-lt"/>
              </a:rPr>
              <a:t>:</a:t>
            </a:r>
          </a:p>
        </p:txBody>
      </p:sp>
    </p:spTree>
    <p:extLst>
      <p:ext uri="{BB962C8B-B14F-4D97-AF65-F5344CB8AC3E}">
        <p14:creationId xmlns:p14="http://schemas.microsoft.com/office/powerpoint/2010/main" val="3983701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FC49A3CB-9590-2547-43DE-868333A6229B}"/>
              </a:ext>
            </a:extLst>
          </p:cNvPr>
          <p:cNvSpPr>
            <a:spLocks noGrp="1"/>
          </p:cNvSpPr>
          <p:nvPr>
            <p:ph idx="1"/>
          </p:nvPr>
        </p:nvSpPr>
        <p:spPr>
          <a:xfrm>
            <a:off x="515938" y="633739"/>
            <a:ext cx="4914189" cy="4600575"/>
          </a:xfrm>
        </p:spPr>
        <p:txBody>
          <a:bodyPr>
            <a:normAutofit fontScale="77500" lnSpcReduction="20000"/>
          </a:bodyPr>
          <a:lstStyle/>
          <a:p>
            <a:pPr marL="0" indent="0" fontAlgn="base">
              <a:spcAft>
                <a:spcPts val="600"/>
              </a:spcAft>
            </a:pPr>
            <a:endParaRPr lang="en-US" i="0" u="none" strike="noStrike" dirty="0">
              <a:effectLst/>
            </a:endParaRPr>
          </a:p>
          <a:p>
            <a:pPr marL="0" indent="0" fontAlgn="base">
              <a:spcAft>
                <a:spcPts val="600"/>
              </a:spcAft>
            </a:pPr>
            <a:endParaRPr lang="en-US" i="0" u="none" strike="noStrike" dirty="0">
              <a:effectLst/>
            </a:endParaRPr>
          </a:p>
          <a:p>
            <a:pPr marL="0" indent="0" fontAlgn="base">
              <a:spcAft>
                <a:spcPts val="600"/>
              </a:spcAft>
            </a:pPr>
            <a:endParaRPr lang="en-US" i="0" u="none" strike="noStrike" dirty="0">
              <a:effectLst/>
            </a:endParaRPr>
          </a:p>
          <a:p>
            <a:pPr marL="0" indent="0" fontAlgn="base">
              <a:buNone/>
            </a:pPr>
            <a:r>
              <a:rPr lang="en-US" sz="2300" i="0" u="none" strike="noStrike" dirty="0">
                <a:effectLst/>
                <a:cs typeface="Arial" panose="020B0604020202020204" pitchFamily="34" charset="0"/>
              </a:rPr>
              <a:t>Physical abuse may involve hitting, shaking, throwing, poisoning, burning or scalding, drowning, suffocating, or anything else that causes physical harm to a child. </a:t>
            </a:r>
          </a:p>
          <a:p>
            <a:pPr marL="0" indent="0" fontAlgn="base">
              <a:buNone/>
            </a:pPr>
            <a:r>
              <a:rPr lang="en-US" sz="2300" i="0" u="none" strike="noStrike" dirty="0">
                <a:effectLst/>
                <a:cs typeface="Arial" panose="020B0604020202020204" pitchFamily="34" charset="0"/>
              </a:rPr>
              <a:t>Physical harm may also be caused when a parent or carer makes up the symptoms of, or deliberately causes, illness in a child.</a:t>
            </a:r>
          </a:p>
          <a:p>
            <a:pPr marL="0" indent="0" fontAlgn="base">
              <a:buNone/>
            </a:pPr>
            <a:endParaRPr lang="en-US" sz="2300" i="0" u="none" strike="noStrike" dirty="0">
              <a:effectLst/>
              <a:cs typeface="Arial" panose="020B0604020202020204" pitchFamily="34" charset="0"/>
            </a:endParaRPr>
          </a:p>
          <a:p>
            <a:pPr marL="0" indent="0" fontAlgn="base">
              <a:buNone/>
            </a:pPr>
            <a:r>
              <a:rPr lang="en-US" sz="2300" b="1" dirty="0"/>
              <a:t>How common is physical abuse?</a:t>
            </a:r>
          </a:p>
          <a:p>
            <a:pPr marL="0" indent="0">
              <a:buNone/>
            </a:pPr>
            <a:r>
              <a:rPr lang="en-US" sz="2300" dirty="0"/>
              <a:t>When asked, 7-8% of young people had experienced some form of physical violence by their parents or guardians during childhood.</a:t>
            </a:r>
            <a:endParaRPr lang="en-GB" sz="2300" dirty="0"/>
          </a:p>
          <a:p>
            <a:pPr marL="0" indent="0">
              <a:buNone/>
            </a:pPr>
            <a:endParaRPr lang="en-US" dirty="0"/>
          </a:p>
        </p:txBody>
      </p:sp>
      <p:sp>
        <p:nvSpPr>
          <p:cNvPr id="32" name="Slide Number Placeholder 2">
            <a:extLst>
              <a:ext uri="{FF2B5EF4-FFF2-40B4-BE49-F238E27FC236}">
                <a16:creationId xmlns:a16="http://schemas.microsoft.com/office/drawing/2014/main" id="{35A0E8F6-7D01-DB74-5424-00CC4D869A87}"/>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11</a:t>
            </a:fld>
            <a:endParaRPr lang="en-US" noProof="0"/>
          </a:p>
        </p:txBody>
      </p:sp>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15938" y="499595"/>
            <a:ext cx="4937211" cy="1325563"/>
          </a:xfrm>
        </p:spPr>
        <p:txBody>
          <a:bodyPr anchor="ctr">
            <a:normAutofit/>
          </a:bodyPr>
          <a:lstStyle/>
          <a:p>
            <a:pPr marL="0" indent="0" fontAlgn="base"/>
            <a:r>
              <a:rPr lang="en-US" b="1" i="0" u="none" strike="noStrike" dirty="0">
                <a:effectLst/>
              </a:rPr>
              <a:t>Physical abuse</a:t>
            </a:r>
            <a:br>
              <a:rPr lang="en-US" sz="2200" b="1" i="0" u="none" strike="noStrike" dirty="0">
                <a:effectLst/>
              </a:rPr>
            </a:br>
            <a:br>
              <a:rPr lang="en-US" sz="2200" b="1" i="0" u="none" strike="noStrike" dirty="0">
                <a:effectLst/>
              </a:rPr>
            </a:br>
            <a:endParaRPr lang="en-US" sz="2200" cap="none" dirty="0"/>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11</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11</a:t>
            </a:fld>
            <a:endParaRPr lang="en-US" noProof="0"/>
          </a:p>
        </p:txBody>
      </p:sp>
      <p:pic>
        <p:nvPicPr>
          <p:cNvPr id="6" name="Picture Placeholder 5" descr="A person holding a child&#10;&#10;Description automatically generated">
            <a:extLst>
              <a:ext uri="{FF2B5EF4-FFF2-40B4-BE49-F238E27FC236}">
                <a16:creationId xmlns:a16="http://schemas.microsoft.com/office/drawing/2014/main" id="{4B9027CC-9848-3ED5-0742-2C7B8849AD38}"/>
              </a:ext>
            </a:extLst>
          </p:cNvPr>
          <p:cNvPicPr>
            <a:picLocks noGrp="1" noChangeAspect="1"/>
          </p:cNvPicPr>
          <p:nvPr>
            <p:ph type="pic" sz="quarter" idx="13"/>
          </p:nvPr>
        </p:nvPicPr>
        <p:blipFill>
          <a:blip r:embed="rId3"/>
          <a:srcRect l="11299" r="11299"/>
          <a:stretch>
            <a:fillRect/>
          </a:stretch>
        </p:blipFill>
        <p:spPr/>
      </p:pic>
    </p:spTree>
    <p:extLst>
      <p:ext uri="{BB962C8B-B14F-4D97-AF65-F5344CB8AC3E}">
        <p14:creationId xmlns:p14="http://schemas.microsoft.com/office/powerpoint/2010/main" val="2629367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FC49A3CB-9590-2547-43DE-868333A6229B}"/>
              </a:ext>
            </a:extLst>
          </p:cNvPr>
          <p:cNvSpPr>
            <a:spLocks noGrp="1"/>
          </p:cNvSpPr>
          <p:nvPr>
            <p:ph idx="1"/>
          </p:nvPr>
        </p:nvSpPr>
        <p:spPr>
          <a:xfrm>
            <a:off x="515938" y="1419225"/>
            <a:ext cx="4914189" cy="4019549"/>
          </a:xfrm>
        </p:spPr>
        <p:txBody>
          <a:bodyPr>
            <a:normAutofit fontScale="92500" lnSpcReduction="20000"/>
          </a:bodyPr>
          <a:lstStyle/>
          <a:p>
            <a:pPr marL="0" indent="0" fontAlgn="base">
              <a:spcAft>
                <a:spcPts val="600"/>
              </a:spcAft>
            </a:pPr>
            <a:endParaRPr lang="en-US" i="0" u="none" strike="noStrike" dirty="0">
              <a:effectLst/>
            </a:endParaRPr>
          </a:p>
          <a:p>
            <a:pPr marL="0" indent="0" fontAlgn="base">
              <a:buNone/>
            </a:pPr>
            <a:r>
              <a:rPr lang="en-US" sz="1900" dirty="0"/>
              <a:t>The child will feel immediate pain and suffering</a:t>
            </a:r>
          </a:p>
          <a:p>
            <a:pPr marL="0" indent="0" fontAlgn="base">
              <a:buNone/>
            </a:pPr>
            <a:r>
              <a:rPr lang="en-US" sz="1900" dirty="0"/>
              <a:t>There may be medical problems caused by the physical injury</a:t>
            </a:r>
          </a:p>
          <a:p>
            <a:pPr marL="0" indent="0" fontAlgn="base">
              <a:buNone/>
            </a:pPr>
            <a:r>
              <a:rPr lang="en-US" sz="1900" dirty="0"/>
              <a:t>The emotional pain will last long after the bruises and wounds have healed</a:t>
            </a:r>
          </a:p>
          <a:p>
            <a:pPr marL="0" indent="0" fontAlgn="base">
              <a:buNone/>
            </a:pPr>
            <a:r>
              <a:rPr lang="en-US" sz="1900" dirty="0"/>
              <a:t>The longer physical abuse of a child occurs, the more serious the impact: chronic physical abuse or a single episode of severe physical abuse can result in long-term physical disabilities, including brain damage, hearing loss or eye damage</a:t>
            </a:r>
          </a:p>
          <a:p>
            <a:pPr marL="0" indent="0" fontAlgn="base">
              <a:buNone/>
            </a:pPr>
            <a:r>
              <a:rPr lang="en-US" sz="1900" dirty="0"/>
              <a:t>In severe instances, children can die from physical abuse</a:t>
            </a:r>
            <a:endParaRPr lang="en-GB" sz="1900" dirty="0"/>
          </a:p>
          <a:p>
            <a:pPr marL="0" indent="0" fontAlgn="base">
              <a:spcAft>
                <a:spcPts val="600"/>
              </a:spcAft>
              <a:buNone/>
            </a:pPr>
            <a:endParaRPr lang="en-US" i="0" u="none" strike="noStrike" dirty="0">
              <a:effectLst/>
            </a:endParaRPr>
          </a:p>
          <a:p>
            <a:pPr marL="0" indent="0">
              <a:buNone/>
            </a:pPr>
            <a:endParaRPr lang="en-US" dirty="0"/>
          </a:p>
        </p:txBody>
      </p:sp>
      <p:sp>
        <p:nvSpPr>
          <p:cNvPr id="32" name="Slide Number Placeholder 2">
            <a:extLst>
              <a:ext uri="{FF2B5EF4-FFF2-40B4-BE49-F238E27FC236}">
                <a16:creationId xmlns:a16="http://schemas.microsoft.com/office/drawing/2014/main" id="{35A0E8F6-7D01-DB74-5424-00CC4D869A87}"/>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12</a:t>
            </a:fld>
            <a:endParaRPr lang="en-US" noProof="0"/>
          </a:p>
        </p:txBody>
      </p:sp>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15938" y="756443"/>
            <a:ext cx="4937211" cy="1325563"/>
          </a:xfrm>
        </p:spPr>
        <p:txBody>
          <a:bodyPr anchor="ctr">
            <a:normAutofit fontScale="90000"/>
          </a:bodyPr>
          <a:lstStyle/>
          <a:p>
            <a:pPr fontAlgn="base"/>
            <a:r>
              <a:rPr lang="en-US" sz="2400" b="1" dirty="0"/>
              <a:t>How does physical abuse impact on a child?</a:t>
            </a:r>
            <a:br>
              <a:rPr lang="en-US" sz="2000" b="1" dirty="0"/>
            </a:br>
            <a:br>
              <a:rPr lang="en-US" sz="2200" b="1" i="0" u="none" strike="noStrike" dirty="0">
                <a:effectLst/>
              </a:rPr>
            </a:br>
            <a:br>
              <a:rPr lang="en-US" sz="2200" b="1" i="0" u="none" strike="noStrike" dirty="0">
                <a:effectLst/>
              </a:rPr>
            </a:br>
            <a:endParaRPr lang="en-US" sz="2200" cap="none" dirty="0"/>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12</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12</a:t>
            </a:fld>
            <a:endParaRPr lang="en-US" noProof="0"/>
          </a:p>
        </p:txBody>
      </p:sp>
      <p:pic>
        <p:nvPicPr>
          <p:cNvPr id="7" name="Picture Placeholder 6" descr="A bottle of liquid and a person holding a child&#10;&#10;Description automatically generated">
            <a:extLst>
              <a:ext uri="{FF2B5EF4-FFF2-40B4-BE49-F238E27FC236}">
                <a16:creationId xmlns:a16="http://schemas.microsoft.com/office/drawing/2014/main" id="{2DB74F59-43BB-1FB0-4618-81963CAFBB8E}"/>
              </a:ext>
            </a:extLst>
          </p:cNvPr>
          <p:cNvPicPr>
            <a:picLocks noGrp="1" noChangeAspect="1"/>
          </p:cNvPicPr>
          <p:nvPr>
            <p:ph type="pic" sz="quarter" idx="13"/>
          </p:nvPr>
        </p:nvPicPr>
        <p:blipFill>
          <a:blip r:embed="rId3"/>
          <a:srcRect l="11299" r="11299"/>
          <a:stretch>
            <a:fillRect/>
          </a:stretch>
        </p:blipFill>
        <p:spPr/>
      </p:pic>
    </p:spTree>
    <p:extLst>
      <p:ext uri="{BB962C8B-B14F-4D97-AF65-F5344CB8AC3E}">
        <p14:creationId xmlns:p14="http://schemas.microsoft.com/office/powerpoint/2010/main" val="180651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FC49A3CB-9590-2547-43DE-868333A6229B}"/>
              </a:ext>
            </a:extLst>
          </p:cNvPr>
          <p:cNvSpPr>
            <a:spLocks noGrp="1"/>
          </p:cNvSpPr>
          <p:nvPr>
            <p:ph idx="1"/>
          </p:nvPr>
        </p:nvSpPr>
        <p:spPr>
          <a:xfrm>
            <a:off x="787401" y="1921840"/>
            <a:ext cx="4914189" cy="4019549"/>
          </a:xfrm>
        </p:spPr>
        <p:txBody>
          <a:bodyPr>
            <a:normAutofit fontScale="70000" lnSpcReduction="20000"/>
          </a:bodyPr>
          <a:lstStyle/>
          <a:p>
            <a:pPr marL="0" indent="0" fontAlgn="base">
              <a:buNone/>
            </a:pPr>
            <a:r>
              <a:rPr lang="en-US" sz="2300" b="1" i="0" u="none" strike="noStrike" dirty="0">
                <a:effectLst/>
                <a:cs typeface="Arial" panose="020B0604020202020204" pitchFamily="34" charset="0"/>
              </a:rPr>
              <a:t>Some of the common signs can be:</a:t>
            </a:r>
          </a:p>
          <a:p>
            <a:pPr fontAlgn="base"/>
            <a:endParaRPr lang="en-US" sz="2300" b="1" i="0" u="none" strike="noStrike" dirty="0">
              <a:effectLst/>
              <a:cs typeface="Arial" panose="020B0604020202020204" pitchFamily="34" charset="0"/>
            </a:endParaRPr>
          </a:p>
          <a:p>
            <a:pPr fontAlgn="base"/>
            <a:r>
              <a:rPr lang="en-US" sz="2300" i="0" u="none" strike="noStrike" dirty="0">
                <a:effectLst/>
                <a:cs typeface="Arial" panose="020B0604020202020204" pitchFamily="34" charset="0"/>
              </a:rPr>
              <a:t>Bruising - especially in areas that are not usually injured</a:t>
            </a:r>
          </a:p>
          <a:p>
            <a:pPr fontAlgn="base"/>
            <a:r>
              <a:rPr lang="en-US" sz="2300" i="0" u="none" strike="noStrike" dirty="0">
                <a:effectLst/>
                <a:cs typeface="Arial" panose="020B0604020202020204" pitchFamily="34" charset="0"/>
              </a:rPr>
              <a:t>Cuts and scratches - especially in areas that are not usually injured</a:t>
            </a:r>
          </a:p>
          <a:p>
            <a:pPr fontAlgn="base"/>
            <a:r>
              <a:rPr lang="en-US" sz="2300" i="0" u="none" strike="noStrike" dirty="0">
                <a:effectLst/>
                <a:cs typeface="Arial" panose="020B0604020202020204" pitchFamily="34" charset="0"/>
              </a:rPr>
              <a:t>Bite marks</a:t>
            </a:r>
          </a:p>
          <a:p>
            <a:pPr fontAlgn="base"/>
            <a:r>
              <a:rPr lang="en-US" sz="2300" i="0" u="none" strike="noStrike" dirty="0">
                <a:effectLst/>
                <a:cs typeface="Arial" panose="020B0604020202020204" pitchFamily="34" charset="0"/>
              </a:rPr>
              <a:t>Burns and scalds</a:t>
            </a:r>
          </a:p>
          <a:p>
            <a:pPr fontAlgn="base"/>
            <a:r>
              <a:rPr lang="en-US" sz="2300" i="0" u="none" strike="noStrike" dirty="0">
                <a:effectLst/>
                <a:cs typeface="Arial" panose="020B0604020202020204" pitchFamily="34" charset="0"/>
              </a:rPr>
              <a:t>Broken bones - without a good explanation</a:t>
            </a:r>
          </a:p>
          <a:p>
            <a:pPr fontAlgn="base"/>
            <a:r>
              <a:rPr lang="en-US" sz="2300" i="0" u="none" strike="noStrike" dirty="0">
                <a:effectLst/>
                <a:cs typeface="Arial" panose="020B0604020202020204" pitchFamily="34" charset="0"/>
              </a:rPr>
              <a:t>Shaken babies (abusive head trauma) - causes bleeding into the brain so the baby may be unconscious or fitting</a:t>
            </a:r>
          </a:p>
          <a:p>
            <a:pPr fontAlgn="base"/>
            <a:r>
              <a:rPr lang="en-US" sz="2300" i="0" u="none" strike="noStrike" dirty="0">
                <a:effectLst/>
                <a:cs typeface="Arial" panose="020B0604020202020204" pitchFamily="34" charset="0"/>
              </a:rPr>
              <a:t>Signs of physical abuse can also be more subtle: a child may be fearful, shy away from touch, be reluctant to change for PE or appear to be afraid to go home</a:t>
            </a:r>
            <a:endParaRPr lang="en-GB" sz="2300" dirty="0">
              <a:cs typeface="Arial" panose="020B0604020202020204" pitchFamily="34" charset="0"/>
            </a:endParaRPr>
          </a:p>
          <a:p>
            <a:pPr marL="0" indent="0" fontAlgn="base">
              <a:spcAft>
                <a:spcPts val="600"/>
              </a:spcAft>
              <a:buNone/>
            </a:pPr>
            <a:endParaRPr lang="en-US" i="0" u="none" strike="noStrike" dirty="0">
              <a:effectLst/>
            </a:endParaRPr>
          </a:p>
        </p:txBody>
      </p:sp>
      <p:sp>
        <p:nvSpPr>
          <p:cNvPr id="32" name="Slide Number Placeholder 2">
            <a:extLst>
              <a:ext uri="{FF2B5EF4-FFF2-40B4-BE49-F238E27FC236}">
                <a16:creationId xmlns:a16="http://schemas.microsoft.com/office/drawing/2014/main" id="{35A0E8F6-7D01-DB74-5424-00CC4D869A87}"/>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13</a:t>
            </a:fld>
            <a:endParaRPr lang="en-US" noProof="0"/>
          </a:p>
        </p:txBody>
      </p:sp>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15938" y="756443"/>
            <a:ext cx="4937211" cy="1325563"/>
          </a:xfrm>
        </p:spPr>
        <p:txBody>
          <a:bodyPr anchor="ctr">
            <a:normAutofit fontScale="90000"/>
          </a:bodyPr>
          <a:lstStyle/>
          <a:p>
            <a:pPr fontAlgn="base"/>
            <a:r>
              <a:rPr lang="en-US" b="1" dirty="0"/>
              <a:t>What are the signs of physical abuse?</a:t>
            </a:r>
            <a:br>
              <a:rPr lang="en-US" sz="2000" b="1" dirty="0"/>
            </a:br>
            <a:br>
              <a:rPr lang="en-US" sz="2200" b="1" i="0" u="none" strike="noStrike" dirty="0">
                <a:effectLst/>
              </a:rPr>
            </a:br>
            <a:endParaRPr lang="en-US" sz="2200" cap="none" dirty="0"/>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13</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13</a:t>
            </a:fld>
            <a:endParaRPr lang="en-US" noProof="0"/>
          </a:p>
        </p:txBody>
      </p:sp>
      <p:pic>
        <p:nvPicPr>
          <p:cNvPr id="7" name="Picture Placeholder 6" descr="A close-up of a young child&#10;&#10;Description automatically generated">
            <a:extLst>
              <a:ext uri="{FF2B5EF4-FFF2-40B4-BE49-F238E27FC236}">
                <a16:creationId xmlns:a16="http://schemas.microsoft.com/office/drawing/2014/main" id="{FE859FD4-9D02-3D9D-72DD-0639B61B78FC}"/>
              </a:ext>
            </a:extLst>
          </p:cNvPr>
          <p:cNvPicPr>
            <a:picLocks noGrp="1" noChangeAspect="1"/>
          </p:cNvPicPr>
          <p:nvPr>
            <p:ph type="pic" sz="quarter" idx="13"/>
          </p:nvPr>
        </p:nvPicPr>
        <p:blipFill>
          <a:blip r:embed="rId3"/>
          <a:srcRect l="11299" r="11299"/>
          <a:stretch>
            <a:fillRect/>
          </a:stretch>
        </p:blipFill>
        <p:spPr/>
      </p:pic>
    </p:spTree>
    <p:extLst>
      <p:ext uri="{BB962C8B-B14F-4D97-AF65-F5344CB8AC3E}">
        <p14:creationId xmlns:p14="http://schemas.microsoft.com/office/powerpoint/2010/main" val="2669259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FC49A3CB-9590-2547-43DE-868333A6229B}"/>
              </a:ext>
            </a:extLst>
          </p:cNvPr>
          <p:cNvSpPr>
            <a:spLocks noGrp="1"/>
          </p:cNvSpPr>
          <p:nvPr>
            <p:ph idx="1"/>
          </p:nvPr>
        </p:nvSpPr>
        <p:spPr>
          <a:xfrm>
            <a:off x="515938" y="1952625"/>
            <a:ext cx="5789612" cy="3476625"/>
          </a:xfrm>
        </p:spPr>
        <p:txBody>
          <a:bodyPr>
            <a:normAutofit fontScale="70000" lnSpcReduction="20000"/>
          </a:bodyPr>
          <a:lstStyle/>
          <a:p>
            <a:pPr marL="0" indent="0" fontAlgn="base">
              <a:lnSpc>
                <a:spcPct val="120000"/>
              </a:lnSpc>
              <a:buNone/>
            </a:pPr>
            <a:r>
              <a:rPr lang="en-US" sz="2300" i="0" u="none" strike="noStrike" dirty="0">
                <a:effectLst/>
                <a:cs typeface="Arial" panose="020B0604020202020204" pitchFamily="34" charset="0"/>
              </a:rPr>
              <a:t>The child's age and stage of development, for example, a baby who can't sit up yet should not have bruises anywhere unless there is a clear history of trauma such as a car accident. However, a school-aged child will usually have a couple of bruises on their shins caused during normal play.</a:t>
            </a:r>
          </a:p>
          <a:p>
            <a:pPr marL="0" indent="0" fontAlgn="base">
              <a:lnSpc>
                <a:spcPct val="120000"/>
              </a:lnSpc>
              <a:buNone/>
            </a:pPr>
            <a:r>
              <a:rPr lang="en-US" sz="2300" i="0" u="none" strike="noStrike" dirty="0">
                <a:effectLst/>
                <a:cs typeface="Arial" panose="020B0604020202020204" pitchFamily="34" charset="0"/>
              </a:rPr>
              <a:t>The child's explanation (where this is possible) and the parent or carer's explanation for the injury. In abuse, the parent's explanation may not fit with the injury seen, seem very vague, or change every time they are asked about the injury. The child may have been 'trained' to echo the parent's explanation</a:t>
            </a:r>
            <a:endParaRPr lang="en-GB" sz="2300" dirty="0">
              <a:cs typeface="Arial" panose="020B0604020202020204" pitchFamily="34" charset="0"/>
            </a:endParaRPr>
          </a:p>
          <a:p>
            <a:pPr marL="0" indent="0" fontAlgn="base">
              <a:buNone/>
            </a:pPr>
            <a:endParaRPr lang="en-US" sz="2300" b="1" i="0" u="none" strike="noStrike" dirty="0">
              <a:effectLst/>
              <a:cs typeface="Arial" panose="020B0604020202020204" pitchFamily="34" charset="0"/>
            </a:endParaRPr>
          </a:p>
        </p:txBody>
      </p:sp>
      <p:sp>
        <p:nvSpPr>
          <p:cNvPr id="32" name="Slide Number Placeholder 2">
            <a:extLst>
              <a:ext uri="{FF2B5EF4-FFF2-40B4-BE49-F238E27FC236}">
                <a16:creationId xmlns:a16="http://schemas.microsoft.com/office/drawing/2014/main" id="{35A0E8F6-7D01-DB74-5424-00CC4D869A87}"/>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14</a:t>
            </a:fld>
            <a:endParaRPr lang="en-US" noProof="0"/>
          </a:p>
        </p:txBody>
      </p:sp>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15938" y="756443"/>
            <a:ext cx="4937211" cy="1325563"/>
          </a:xfrm>
        </p:spPr>
        <p:txBody>
          <a:bodyPr anchor="ctr">
            <a:normAutofit fontScale="90000"/>
          </a:bodyPr>
          <a:lstStyle/>
          <a:p>
            <a:pPr fontAlgn="base"/>
            <a:r>
              <a:rPr lang="en-US" sz="3600" b="1" dirty="0"/>
              <a:t>What always needs to be taken in to account?</a:t>
            </a:r>
            <a:br>
              <a:rPr lang="en-US" sz="2000" b="1" dirty="0"/>
            </a:br>
            <a:br>
              <a:rPr lang="en-US" sz="2200" b="1" i="0" u="none" strike="noStrike" dirty="0">
                <a:effectLst/>
              </a:rPr>
            </a:br>
            <a:br>
              <a:rPr lang="en-US" sz="2200" b="1" i="0" u="none" strike="noStrike" dirty="0">
                <a:effectLst/>
              </a:rPr>
            </a:br>
            <a:endParaRPr lang="en-US" sz="2200" cap="none" dirty="0"/>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14</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14</a:t>
            </a:fld>
            <a:endParaRPr lang="en-US" noProof="0"/>
          </a:p>
        </p:txBody>
      </p:sp>
      <p:pic>
        <p:nvPicPr>
          <p:cNvPr id="7" name="Picture Placeholder 6" descr="A close-up of a young person&#10;&#10;Description automatically generated">
            <a:extLst>
              <a:ext uri="{FF2B5EF4-FFF2-40B4-BE49-F238E27FC236}">
                <a16:creationId xmlns:a16="http://schemas.microsoft.com/office/drawing/2014/main" id="{81716508-E66D-C130-6B66-1164BAA750E2}"/>
              </a:ext>
            </a:extLst>
          </p:cNvPr>
          <p:cNvPicPr>
            <a:picLocks noGrp="1" noChangeAspect="1"/>
          </p:cNvPicPr>
          <p:nvPr>
            <p:ph type="pic" sz="quarter" idx="13"/>
          </p:nvPr>
        </p:nvPicPr>
        <p:blipFill>
          <a:blip r:embed="rId3"/>
          <a:srcRect l="11299" r="11299"/>
          <a:stretch>
            <a:fillRect/>
          </a:stretch>
        </p:blipFill>
        <p:spPr/>
      </p:pic>
    </p:spTree>
    <p:extLst>
      <p:ext uri="{BB962C8B-B14F-4D97-AF65-F5344CB8AC3E}">
        <p14:creationId xmlns:p14="http://schemas.microsoft.com/office/powerpoint/2010/main" val="917439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FC49A3CB-9590-2547-43DE-868333A6229B}"/>
              </a:ext>
            </a:extLst>
          </p:cNvPr>
          <p:cNvSpPr>
            <a:spLocks noGrp="1"/>
          </p:cNvSpPr>
          <p:nvPr>
            <p:ph idx="1"/>
          </p:nvPr>
        </p:nvSpPr>
        <p:spPr>
          <a:xfrm>
            <a:off x="515937" y="1466850"/>
            <a:ext cx="6222915" cy="4733925"/>
          </a:xfrm>
        </p:spPr>
        <p:txBody>
          <a:bodyPr>
            <a:normAutofit fontScale="47500" lnSpcReduction="20000"/>
          </a:bodyPr>
          <a:lstStyle/>
          <a:p>
            <a:pPr marL="0" indent="0" fontAlgn="base">
              <a:buNone/>
            </a:pPr>
            <a:r>
              <a:rPr lang="en-US" sz="3400" i="0" u="none" strike="noStrike" dirty="0">
                <a:effectLst/>
                <a:cs typeface="Arial" panose="020B0604020202020204" pitchFamily="34" charset="0"/>
              </a:rPr>
              <a:t>Neglect is on-going failure to meet a child's basic needs, likely to result in serious harm to the child’s health or development. Thi</a:t>
            </a:r>
            <a:r>
              <a:rPr lang="en-US" sz="3200" i="0" u="none" strike="noStrike" dirty="0">
                <a:effectLst/>
                <a:cs typeface="Arial" panose="020B0604020202020204" pitchFamily="34" charset="0"/>
              </a:rPr>
              <a:t>s may or may not be deliberate.</a:t>
            </a:r>
          </a:p>
          <a:p>
            <a:pPr marL="0" indent="0" fontAlgn="base">
              <a:buNone/>
            </a:pPr>
            <a:endParaRPr lang="en-US" sz="3200" i="0" u="none" strike="noStrike" dirty="0">
              <a:effectLst/>
              <a:cs typeface="Arial" panose="020B0604020202020204" pitchFamily="34" charset="0"/>
            </a:endParaRPr>
          </a:p>
          <a:p>
            <a:pPr marL="0" indent="0" fontAlgn="base">
              <a:buNone/>
            </a:pPr>
            <a:r>
              <a:rPr lang="en-US" sz="3200" b="1" i="0" u="none" strike="noStrike" dirty="0">
                <a:effectLst/>
                <a:cs typeface="Arial" panose="020B0604020202020204" pitchFamily="34" charset="0"/>
              </a:rPr>
              <a:t>When might neglect occur? </a:t>
            </a:r>
          </a:p>
          <a:p>
            <a:pPr marL="0" indent="0" fontAlgn="base">
              <a:buNone/>
            </a:pPr>
            <a:r>
              <a:rPr lang="en-US" sz="3200" i="0" u="none" strike="noStrike" dirty="0">
                <a:effectLst/>
                <a:cs typeface="Arial" panose="020B0604020202020204" pitchFamily="34" charset="0"/>
              </a:rPr>
              <a:t>Neglect may occur during pregnancy as a result of maternal alcohol/substance abuse.</a:t>
            </a:r>
          </a:p>
          <a:p>
            <a:pPr marL="0" indent="0" fontAlgn="base">
              <a:buNone/>
            </a:pPr>
            <a:endParaRPr lang="en-US" sz="3200" i="0" u="none" strike="noStrike" dirty="0">
              <a:effectLst/>
              <a:cs typeface="Arial" panose="020B0604020202020204" pitchFamily="34" charset="0"/>
            </a:endParaRPr>
          </a:p>
          <a:p>
            <a:pPr marL="0" indent="0" fontAlgn="base">
              <a:buNone/>
            </a:pPr>
            <a:r>
              <a:rPr lang="en-US" sz="3200" i="0" u="none" strike="noStrike" dirty="0">
                <a:effectLst/>
                <a:cs typeface="Arial" panose="020B0604020202020204" pitchFamily="34" charset="0"/>
              </a:rPr>
              <a:t>Once a child is born, neglect may involve a parent or carer failing to:</a:t>
            </a:r>
          </a:p>
          <a:p>
            <a:pPr marL="0" indent="0" fontAlgn="base">
              <a:buNone/>
            </a:pPr>
            <a:endParaRPr lang="en-US" sz="3200" i="0" u="none" strike="noStrike" dirty="0">
              <a:effectLst/>
              <a:cs typeface="Arial" panose="020B0604020202020204" pitchFamily="34" charset="0"/>
            </a:endParaRPr>
          </a:p>
          <a:p>
            <a:pPr fontAlgn="base"/>
            <a:r>
              <a:rPr lang="en-US" sz="3200" i="0" u="none" strike="noStrike" dirty="0">
                <a:effectLst/>
                <a:cs typeface="Arial" panose="020B0604020202020204" pitchFamily="34" charset="0"/>
              </a:rPr>
              <a:t>Provide adequate food, clothing and shelter (including exclusion from home or abandonment)</a:t>
            </a:r>
          </a:p>
          <a:p>
            <a:pPr fontAlgn="base"/>
            <a:r>
              <a:rPr lang="en-US" sz="3200" i="0" u="none" strike="noStrike" dirty="0">
                <a:effectLst/>
                <a:cs typeface="Arial" panose="020B0604020202020204" pitchFamily="34" charset="0"/>
              </a:rPr>
              <a:t>Protect a child from physical and emotional harm or danger</a:t>
            </a:r>
          </a:p>
          <a:p>
            <a:pPr fontAlgn="base"/>
            <a:r>
              <a:rPr lang="en-US" sz="3200" i="0" u="none" strike="noStrike" dirty="0">
                <a:effectLst/>
                <a:cs typeface="Arial" panose="020B0604020202020204" pitchFamily="34" charset="0"/>
              </a:rPr>
              <a:t>Ensure adequate supervision (including the use of other irresponsible adults)</a:t>
            </a:r>
          </a:p>
          <a:p>
            <a:pPr fontAlgn="base"/>
            <a:r>
              <a:rPr lang="en-US" sz="3200" i="0" u="none" strike="noStrike" dirty="0">
                <a:effectLst/>
                <a:cs typeface="Arial" panose="020B0604020202020204" pitchFamily="34" charset="0"/>
              </a:rPr>
              <a:t>Ensure access to appropriate medical care or treatment</a:t>
            </a:r>
          </a:p>
          <a:p>
            <a:pPr marL="0" indent="0" fontAlgn="base">
              <a:buNone/>
            </a:pPr>
            <a:r>
              <a:rPr lang="en-US" sz="3200" i="0" u="none" strike="noStrike" dirty="0">
                <a:effectLst/>
                <a:cs typeface="Arial" panose="020B0604020202020204" pitchFamily="34" charset="0"/>
              </a:rPr>
              <a:t>It may also include neglect of, or not responding to, a child's basic emotional needs.</a:t>
            </a:r>
            <a:endParaRPr lang="en-GB" sz="3200" dirty="0">
              <a:cs typeface="Arial" panose="020B0604020202020204" pitchFamily="34" charset="0"/>
            </a:endParaRPr>
          </a:p>
          <a:p>
            <a:pPr marL="0" indent="0" fontAlgn="base">
              <a:buNone/>
            </a:pPr>
            <a:endParaRPr lang="en-US" sz="2300" b="1" i="0" u="none" strike="noStrike" dirty="0">
              <a:effectLst/>
              <a:cs typeface="Arial" panose="020B0604020202020204" pitchFamily="34" charset="0"/>
            </a:endParaRPr>
          </a:p>
        </p:txBody>
      </p:sp>
      <p:sp>
        <p:nvSpPr>
          <p:cNvPr id="32" name="Slide Number Placeholder 2">
            <a:extLst>
              <a:ext uri="{FF2B5EF4-FFF2-40B4-BE49-F238E27FC236}">
                <a16:creationId xmlns:a16="http://schemas.microsoft.com/office/drawing/2014/main" id="{35A0E8F6-7D01-DB74-5424-00CC4D869A87}"/>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15</a:t>
            </a:fld>
            <a:endParaRPr lang="en-US" noProof="0"/>
          </a:p>
        </p:txBody>
      </p:sp>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40697" y="614362"/>
            <a:ext cx="4937211" cy="1325563"/>
          </a:xfrm>
        </p:spPr>
        <p:txBody>
          <a:bodyPr anchor="ctr">
            <a:normAutofit fontScale="90000"/>
          </a:bodyPr>
          <a:lstStyle/>
          <a:p>
            <a:pPr fontAlgn="base"/>
            <a:r>
              <a:rPr lang="en-US" sz="3600" b="1" dirty="0"/>
              <a:t>neglect</a:t>
            </a:r>
            <a:br>
              <a:rPr lang="en-US" sz="2000" b="1" dirty="0"/>
            </a:br>
            <a:br>
              <a:rPr lang="en-US" sz="2200" b="1" i="0" u="none" strike="noStrike" dirty="0">
                <a:effectLst/>
              </a:rPr>
            </a:br>
            <a:br>
              <a:rPr lang="en-US" sz="2200" b="1" i="0" u="none" strike="noStrike" dirty="0">
                <a:effectLst/>
              </a:rPr>
            </a:br>
            <a:endParaRPr lang="en-US" sz="2200" cap="none" dirty="0"/>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15</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15</a:t>
            </a:fld>
            <a:endParaRPr lang="en-US" noProof="0"/>
          </a:p>
        </p:txBody>
      </p:sp>
      <p:pic>
        <p:nvPicPr>
          <p:cNvPr id="7" name="Picture Placeholder 6" descr="A child sitting on the floor&#10;&#10;Description automatically generated">
            <a:extLst>
              <a:ext uri="{FF2B5EF4-FFF2-40B4-BE49-F238E27FC236}">
                <a16:creationId xmlns:a16="http://schemas.microsoft.com/office/drawing/2014/main" id="{8A26DE8E-C927-D4BE-B27B-84C8883678D9}"/>
              </a:ext>
            </a:extLst>
          </p:cNvPr>
          <p:cNvPicPr>
            <a:picLocks noGrp="1" noChangeAspect="1"/>
          </p:cNvPicPr>
          <p:nvPr>
            <p:ph type="pic" sz="quarter" idx="13"/>
          </p:nvPr>
        </p:nvPicPr>
        <p:blipFill>
          <a:blip r:embed="rId3"/>
          <a:srcRect l="11299" r="11299"/>
          <a:stretch>
            <a:fillRect/>
          </a:stretch>
        </p:blipFill>
        <p:spPr>
          <a:xfrm>
            <a:off x="6714093" y="0"/>
            <a:ext cx="5413097" cy="4960832"/>
          </a:xfrm>
        </p:spPr>
      </p:pic>
    </p:spTree>
    <p:extLst>
      <p:ext uri="{BB962C8B-B14F-4D97-AF65-F5344CB8AC3E}">
        <p14:creationId xmlns:p14="http://schemas.microsoft.com/office/powerpoint/2010/main" val="4247106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FC49A3CB-9590-2547-43DE-868333A6229B}"/>
              </a:ext>
            </a:extLst>
          </p:cNvPr>
          <p:cNvSpPr>
            <a:spLocks noGrp="1"/>
          </p:cNvSpPr>
          <p:nvPr>
            <p:ph idx="1"/>
          </p:nvPr>
        </p:nvSpPr>
        <p:spPr>
          <a:xfrm>
            <a:off x="515937" y="771526"/>
            <a:ext cx="6222915" cy="5429250"/>
          </a:xfrm>
        </p:spPr>
        <p:txBody>
          <a:bodyPr>
            <a:normAutofit fontScale="62500" lnSpcReduction="20000"/>
          </a:bodyPr>
          <a:lstStyle/>
          <a:p>
            <a:pPr marL="0" indent="0" fontAlgn="base">
              <a:buNone/>
            </a:pPr>
            <a:r>
              <a:rPr lang="en-US" sz="2800" b="1" i="0" u="none" strike="noStrike" dirty="0">
                <a:effectLst/>
              </a:rPr>
              <a:t>How common is neglect?</a:t>
            </a:r>
          </a:p>
          <a:p>
            <a:pPr marL="0" indent="0" fontAlgn="base">
              <a:buNone/>
            </a:pPr>
            <a:r>
              <a:rPr lang="en-US" sz="2400" b="0" i="0" u="none" strike="noStrike" dirty="0">
                <a:effectLst/>
              </a:rPr>
              <a:t>When asked, roughly 15% of young people had been neglected at some point in their childhoods.</a:t>
            </a:r>
          </a:p>
          <a:p>
            <a:pPr fontAlgn="base"/>
            <a:endParaRPr lang="en-US" sz="2400" dirty="0"/>
          </a:p>
          <a:p>
            <a:pPr marL="0" indent="0" fontAlgn="base">
              <a:buNone/>
            </a:pPr>
            <a:r>
              <a:rPr lang="en-US" sz="2800" b="1" i="0" u="none" strike="noStrike" dirty="0">
                <a:effectLst/>
              </a:rPr>
              <a:t>What are the signs of neglect?</a:t>
            </a:r>
          </a:p>
          <a:p>
            <a:pPr marL="0" indent="0" fontAlgn="base">
              <a:buNone/>
            </a:pPr>
            <a:r>
              <a:rPr lang="en-US" sz="2400" b="0" i="0" u="none" strike="noStrike" dirty="0">
                <a:effectLst/>
              </a:rPr>
              <a:t>Physical signs:</a:t>
            </a:r>
          </a:p>
          <a:p>
            <a:pPr fontAlgn="base"/>
            <a:r>
              <a:rPr lang="en-US" sz="2400" b="0" i="0" u="none" strike="noStrike" dirty="0">
                <a:effectLst/>
              </a:rPr>
              <a:t>Ill-fitting, dirty clothes and shoes</a:t>
            </a:r>
          </a:p>
          <a:p>
            <a:pPr fontAlgn="base"/>
            <a:r>
              <a:rPr lang="en-US" sz="2400" b="0" i="0" u="none" strike="noStrike" dirty="0">
                <a:effectLst/>
              </a:rPr>
              <a:t>Not dressed warmly enough in cold weather</a:t>
            </a:r>
          </a:p>
          <a:p>
            <a:pPr fontAlgn="base"/>
            <a:r>
              <a:rPr lang="en-US" sz="2400" b="0" i="0" u="none" strike="noStrike" dirty="0">
                <a:effectLst/>
              </a:rPr>
              <a:t>Appearing very dirty, with matted and unwashed hair or smelling bad</a:t>
            </a:r>
          </a:p>
          <a:p>
            <a:pPr fontAlgn="base"/>
            <a:r>
              <a:rPr lang="en-US" sz="2400" b="0" i="0" u="none" strike="noStrike" dirty="0">
                <a:effectLst/>
              </a:rPr>
              <a:t>Untreated or delayed treatment for illnesses and physical injuries</a:t>
            </a:r>
          </a:p>
          <a:p>
            <a:pPr marL="0" indent="0" fontAlgn="base">
              <a:buNone/>
            </a:pPr>
            <a:endParaRPr lang="en-US" sz="2400" b="0" i="0" u="none" strike="noStrike" dirty="0">
              <a:effectLst/>
            </a:endParaRPr>
          </a:p>
          <a:p>
            <a:pPr marL="0" indent="0" fontAlgn="base">
              <a:buNone/>
            </a:pPr>
            <a:r>
              <a:rPr lang="en-US" sz="2400" b="0" i="0" u="none" strike="noStrike" dirty="0" err="1">
                <a:effectLst/>
              </a:rPr>
              <a:t>Behavioural</a:t>
            </a:r>
            <a:r>
              <a:rPr lang="en-US" sz="2400" b="0" i="0" u="none" strike="noStrike" dirty="0">
                <a:effectLst/>
              </a:rPr>
              <a:t> signs:</a:t>
            </a:r>
          </a:p>
          <a:p>
            <a:pPr fontAlgn="base"/>
            <a:r>
              <a:rPr lang="en-US" sz="2400" b="0" i="0" u="none" strike="noStrike" dirty="0">
                <a:effectLst/>
              </a:rPr>
              <a:t>Unsupervised young children playing outside</a:t>
            </a:r>
          </a:p>
          <a:p>
            <a:pPr fontAlgn="base"/>
            <a:r>
              <a:rPr lang="en-US" sz="2400" b="0" i="0" u="none" strike="noStrike" dirty="0">
                <a:effectLst/>
              </a:rPr>
              <a:t>Left alone at home</a:t>
            </a:r>
          </a:p>
          <a:p>
            <a:pPr fontAlgn="base"/>
            <a:r>
              <a:rPr lang="en-US" sz="2400" b="0" i="0" u="none" strike="noStrike" dirty="0">
                <a:effectLst/>
              </a:rPr>
              <a:t>Frequently late for school</a:t>
            </a:r>
          </a:p>
          <a:p>
            <a:pPr fontAlgn="base"/>
            <a:r>
              <a:rPr lang="en-US" sz="2400" b="0" i="0" u="none" strike="noStrike" dirty="0">
                <a:effectLst/>
              </a:rPr>
              <a:t>Troublesome, disruptive </a:t>
            </a:r>
            <a:r>
              <a:rPr lang="en-US" sz="2400" b="0" i="0" u="none" strike="noStrike" dirty="0" err="1">
                <a:effectLst/>
              </a:rPr>
              <a:t>behaviour</a:t>
            </a:r>
            <a:r>
              <a:rPr lang="en-US" sz="2400" b="0" i="0" u="none" strike="noStrike" dirty="0">
                <a:effectLst/>
              </a:rPr>
              <a:t>, or withdrawn and passive</a:t>
            </a:r>
          </a:p>
          <a:p>
            <a:pPr fontAlgn="base"/>
            <a:r>
              <a:rPr lang="en-US" sz="2400" b="0" i="0" u="none" strike="noStrike" dirty="0">
                <a:effectLst/>
              </a:rPr>
              <a:t>Running away from home – in the case of adolescents</a:t>
            </a:r>
          </a:p>
          <a:p>
            <a:pPr marL="0" indent="0" fontAlgn="base">
              <a:buNone/>
            </a:pPr>
            <a:endParaRPr lang="en-US" sz="2300" b="1" i="0" u="none" strike="noStrike" dirty="0">
              <a:effectLst/>
              <a:cs typeface="Arial" panose="020B0604020202020204" pitchFamily="34" charset="0"/>
            </a:endParaRPr>
          </a:p>
        </p:txBody>
      </p:sp>
      <p:sp>
        <p:nvSpPr>
          <p:cNvPr id="32" name="Slide Number Placeholder 2">
            <a:extLst>
              <a:ext uri="{FF2B5EF4-FFF2-40B4-BE49-F238E27FC236}">
                <a16:creationId xmlns:a16="http://schemas.microsoft.com/office/drawing/2014/main" id="{35A0E8F6-7D01-DB74-5424-00CC4D869A87}"/>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16</a:t>
            </a:fld>
            <a:endParaRPr lang="en-US" noProof="0"/>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16</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16</a:t>
            </a:fld>
            <a:endParaRPr lang="en-US" noProof="0"/>
          </a:p>
        </p:txBody>
      </p:sp>
      <p:pic>
        <p:nvPicPr>
          <p:cNvPr id="6" name="Picture Placeholder 5" descr="A child sitting on the ground&#10;&#10;Description automatically generated">
            <a:extLst>
              <a:ext uri="{FF2B5EF4-FFF2-40B4-BE49-F238E27FC236}">
                <a16:creationId xmlns:a16="http://schemas.microsoft.com/office/drawing/2014/main" id="{DEE37BF5-03F9-8E5D-1A2D-D8DDD78CDDC9}"/>
              </a:ext>
            </a:extLst>
          </p:cNvPr>
          <p:cNvPicPr>
            <a:picLocks noGrp="1" noChangeAspect="1"/>
          </p:cNvPicPr>
          <p:nvPr>
            <p:ph type="pic" sz="quarter" idx="13"/>
          </p:nvPr>
        </p:nvPicPr>
        <p:blipFill>
          <a:blip r:embed="rId3"/>
          <a:srcRect l="11299" r="11299"/>
          <a:stretch>
            <a:fillRect/>
          </a:stretch>
        </p:blipFill>
        <p:spPr/>
      </p:pic>
    </p:spTree>
    <p:extLst>
      <p:ext uri="{BB962C8B-B14F-4D97-AF65-F5344CB8AC3E}">
        <p14:creationId xmlns:p14="http://schemas.microsoft.com/office/powerpoint/2010/main" val="3752212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FC49A3CB-9590-2547-43DE-868333A6229B}"/>
              </a:ext>
            </a:extLst>
          </p:cNvPr>
          <p:cNvSpPr>
            <a:spLocks noGrp="1"/>
          </p:cNvSpPr>
          <p:nvPr>
            <p:ph idx="1"/>
          </p:nvPr>
        </p:nvSpPr>
        <p:spPr>
          <a:xfrm>
            <a:off x="515938" y="1721814"/>
            <a:ext cx="5284788" cy="4733925"/>
          </a:xfrm>
        </p:spPr>
        <p:txBody>
          <a:bodyPr>
            <a:normAutofit/>
          </a:bodyPr>
          <a:lstStyle/>
          <a:p>
            <a:pPr marL="0" indent="0" fontAlgn="base">
              <a:buNone/>
            </a:pPr>
            <a:r>
              <a:rPr lang="en-US" sz="1600" i="0" u="none" strike="noStrike" dirty="0">
                <a:effectLst/>
                <a:cs typeface="Arial" panose="020B0604020202020204" pitchFamily="34" charset="0"/>
              </a:rPr>
              <a:t>Examples include:</a:t>
            </a:r>
          </a:p>
          <a:p>
            <a:pPr marL="0" indent="0" fontAlgn="base">
              <a:buNone/>
            </a:pPr>
            <a:endParaRPr lang="en-US" sz="1600" i="0" u="none" strike="noStrike" dirty="0">
              <a:effectLst/>
              <a:cs typeface="Arial" panose="020B0604020202020204" pitchFamily="34" charset="0"/>
            </a:endParaRPr>
          </a:p>
          <a:p>
            <a:pPr fontAlgn="base"/>
            <a:r>
              <a:rPr lang="en-US" sz="1600" i="0" u="none" strike="noStrike" dirty="0">
                <a:effectLst/>
                <a:cs typeface="Arial" panose="020B0604020202020204" pitchFamily="34" charset="0"/>
              </a:rPr>
              <a:t>Always feeling hungry, perhaps not growing properly</a:t>
            </a:r>
          </a:p>
          <a:p>
            <a:pPr fontAlgn="base"/>
            <a:r>
              <a:rPr lang="en-US" sz="1600" i="0" u="none" strike="noStrike" dirty="0">
                <a:effectLst/>
                <a:cs typeface="Arial" panose="020B0604020202020204" pitchFamily="34" charset="0"/>
              </a:rPr>
              <a:t>Being rejected at school by other children because of their dirty clothes and smell</a:t>
            </a:r>
          </a:p>
          <a:p>
            <a:pPr fontAlgn="base"/>
            <a:r>
              <a:rPr lang="en-US" sz="1600" i="0" u="none" strike="noStrike" dirty="0">
                <a:effectLst/>
                <a:cs typeface="Arial" panose="020B0604020202020204" pitchFamily="34" charset="0"/>
              </a:rPr>
              <a:t>Living in a filthy house without a clean bed to sleep in, no proper bedtime and therefore always feeling tired</a:t>
            </a:r>
          </a:p>
          <a:p>
            <a:pPr fontAlgn="base"/>
            <a:r>
              <a:rPr lang="en-US" sz="1600" i="0" u="none" strike="noStrike" dirty="0">
                <a:effectLst/>
                <a:cs typeface="Arial" panose="020B0604020202020204" pitchFamily="34" charset="0"/>
              </a:rPr>
              <a:t>Not getting medical care when needed</a:t>
            </a:r>
            <a:endParaRPr lang="en-GB" sz="1600" dirty="0">
              <a:cs typeface="Arial" panose="020B0604020202020204" pitchFamily="34" charset="0"/>
            </a:endParaRPr>
          </a:p>
          <a:p>
            <a:pPr marL="0" indent="0" fontAlgn="base">
              <a:buNone/>
            </a:pPr>
            <a:endParaRPr lang="en-US" sz="2300" b="1" i="0" u="none" strike="noStrike" dirty="0">
              <a:effectLst/>
              <a:cs typeface="Arial" panose="020B0604020202020204" pitchFamily="34" charset="0"/>
            </a:endParaRPr>
          </a:p>
        </p:txBody>
      </p:sp>
      <p:sp>
        <p:nvSpPr>
          <p:cNvPr id="32" name="Slide Number Placeholder 2">
            <a:extLst>
              <a:ext uri="{FF2B5EF4-FFF2-40B4-BE49-F238E27FC236}">
                <a16:creationId xmlns:a16="http://schemas.microsoft.com/office/drawing/2014/main" id="{35A0E8F6-7D01-DB74-5424-00CC4D869A87}"/>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17</a:t>
            </a:fld>
            <a:endParaRPr lang="en-US" noProof="0"/>
          </a:p>
        </p:txBody>
      </p:sp>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15938" y="756443"/>
            <a:ext cx="4937211" cy="1325563"/>
          </a:xfrm>
        </p:spPr>
        <p:txBody>
          <a:bodyPr anchor="ctr">
            <a:normAutofit fontScale="90000"/>
          </a:bodyPr>
          <a:lstStyle/>
          <a:p>
            <a:pPr fontAlgn="base"/>
            <a:r>
              <a:rPr lang="en-US" sz="2400" b="1" dirty="0"/>
              <a:t>How does neglect impact on a child or young person?</a:t>
            </a:r>
            <a:br>
              <a:rPr lang="en-US" sz="2000" b="1" dirty="0"/>
            </a:br>
            <a:br>
              <a:rPr lang="en-US" sz="2200" b="1" i="0" u="none" strike="noStrike" dirty="0">
                <a:effectLst/>
              </a:rPr>
            </a:br>
            <a:br>
              <a:rPr lang="en-US" sz="2200" b="1" i="0" u="none" strike="noStrike" dirty="0">
                <a:effectLst/>
              </a:rPr>
            </a:br>
            <a:endParaRPr lang="en-US" sz="2200" cap="none" dirty="0"/>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17</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17</a:t>
            </a:fld>
            <a:endParaRPr lang="en-US" noProof="0"/>
          </a:p>
        </p:txBody>
      </p:sp>
      <p:pic>
        <p:nvPicPr>
          <p:cNvPr id="6" name="Picture Placeholder 5" descr="A close-up of a young child&#10;&#10;Description automatically generated">
            <a:extLst>
              <a:ext uri="{FF2B5EF4-FFF2-40B4-BE49-F238E27FC236}">
                <a16:creationId xmlns:a16="http://schemas.microsoft.com/office/drawing/2014/main" id="{0BA55A34-193E-2151-4333-9A660DDAC542}"/>
              </a:ext>
            </a:extLst>
          </p:cNvPr>
          <p:cNvPicPr>
            <a:picLocks noGrp="1" noChangeAspect="1"/>
          </p:cNvPicPr>
          <p:nvPr>
            <p:ph type="pic" sz="quarter" idx="13"/>
          </p:nvPr>
        </p:nvPicPr>
        <p:blipFill>
          <a:blip r:embed="rId3"/>
          <a:srcRect l="11299" r="11299"/>
          <a:stretch>
            <a:fillRect/>
          </a:stretch>
        </p:blipFill>
        <p:spPr/>
      </p:pic>
    </p:spTree>
    <p:extLst>
      <p:ext uri="{BB962C8B-B14F-4D97-AF65-F5344CB8AC3E}">
        <p14:creationId xmlns:p14="http://schemas.microsoft.com/office/powerpoint/2010/main" val="3227485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FC49A3CB-9590-2547-43DE-868333A6229B}"/>
              </a:ext>
            </a:extLst>
          </p:cNvPr>
          <p:cNvSpPr>
            <a:spLocks noGrp="1"/>
          </p:cNvSpPr>
          <p:nvPr>
            <p:ph idx="1"/>
          </p:nvPr>
        </p:nvSpPr>
        <p:spPr>
          <a:xfrm>
            <a:off x="520132" y="1276349"/>
            <a:ext cx="6222915" cy="5095875"/>
          </a:xfrm>
        </p:spPr>
        <p:txBody>
          <a:bodyPr>
            <a:normAutofit fontScale="55000" lnSpcReduction="20000"/>
          </a:bodyPr>
          <a:lstStyle/>
          <a:p>
            <a:pPr marL="0" indent="0" fontAlgn="base">
              <a:buNone/>
            </a:pPr>
            <a:r>
              <a:rPr lang="en-US" sz="2500" i="0" u="none" strike="noStrike" dirty="0">
                <a:effectLst/>
                <a:cs typeface="Arial" panose="020B0604020202020204" pitchFamily="34" charset="0"/>
              </a:rPr>
              <a:t>Emotional abuse is the on-going bad treatment of a child that causes severe and persistent adverse effects on the child’s emotional development.</a:t>
            </a:r>
          </a:p>
          <a:p>
            <a:pPr marL="0" indent="0" fontAlgn="base">
              <a:buNone/>
            </a:pPr>
            <a:endParaRPr lang="en-GB" sz="2500" dirty="0">
              <a:cs typeface="Arial" panose="020B0604020202020204" pitchFamily="34" charset="0"/>
            </a:endParaRPr>
          </a:p>
          <a:p>
            <a:pPr marL="0" indent="0" fontAlgn="base">
              <a:buNone/>
            </a:pPr>
            <a:r>
              <a:rPr lang="en-GB" sz="2500" b="1" i="0" u="none" strike="noStrike" dirty="0">
                <a:effectLst/>
                <a:cs typeface="Arial" panose="020B0604020202020204" pitchFamily="34" charset="0"/>
              </a:rPr>
              <a:t>What does this invol</a:t>
            </a:r>
            <a:r>
              <a:rPr lang="en-GB" sz="2500" b="1" dirty="0">
                <a:cs typeface="Arial" panose="020B0604020202020204" pitchFamily="34" charset="0"/>
              </a:rPr>
              <a:t>ve? </a:t>
            </a:r>
            <a:r>
              <a:rPr lang="en-US" sz="2500" b="1" i="0" u="none" strike="noStrike" dirty="0">
                <a:effectLst/>
                <a:cs typeface="Arial" panose="020B0604020202020204" pitchFamily="34" charset="0"/>
              </a:rPr>
              <a:t>This can include:</a:t>
            </a:r>
          </a:p>
          <a:p>
            <a:pPr fontAlgn="base"/>
            <a:r>
              <a:rPr lang="en-US" sz="2500" i="0" u="none" strike="noStrike" dirty="0">
                <a:effectLst/>
                <a:cs typeface="Arial" panose="020B0604020202020204" pitchFamily="34" charset="0"/>
              </a:rPr>
              <a:t>Making children feel they are worthless, unloved, inadequate, or valued only when they meet the needs of another person</a:t>
            </a:r>
          </a:p>
          <a:p>
            <a:pPr fontAlgn="base"/>
            <a:r>
              <a:rPr lang="en-US" sz="2500" i="0" u="none" strike="noStrike" dirty="0">
                <a:effectLst/>
                <a:cs typeface="Arial" panose="020B0604020202020204" pitchFamily="34" charset="0"/>
              </a:rPr>
              <a:t>Not giving the child opportunities to express their views, silencing them or ‘making fun’ of what they say or how they communicate</a:t>
            </a:r>
          </a:p>
          <a:p>
            <a:pPr fontAlgn="base"/>
            <a:r>
              <a:rPr lang="en-US" sz="2500" i="0" u="none" strike="noStrike" dirty="0">
                <a:effectLst/>
                <a:cs typeface="Arial" panose="020B0604020202020204" pitchFamily="34" charset="0"/>
              </a:rPr>
              <a:t>Living with domestic abuse in the home</a:t>
            </a:r>
          </a:p>
          <a:p>
            <a:pPr fontAlgn="base"/>
            <a:r>
              <a:rPr lang="en-US" sz="2500" i="0" u="none" strike="noStrike" dirty="0">
                <a:effectLst/>
                <a:cs typeface="Arial" panose="020B0604020202020204" pitchFamily="34" charset="0"/>
              </a:rPr>
              <a:t>All types of harm to a child involve some level of emotional abuse but emotional abuse may also occur in isolation. Parents from all types of background may emotionally abuse their children.</a:t>
            </a:r>
          </a:p>
          <a:p>
            <a:pPr marL="0" indent="0" fontAlgn="base">
              <a:buNone/>
            </a:pPr>
            <a:endParaRPr lang="en-US" sz="2500" dirty="0">
              <a:cs typeface="Arial" panose="020B0604020202020204" pitchFamily="34" charset="0"/>
            </a:endParaRPr>
          </a:p>
          <a:p>
            <a:pPr marL="0" indent="0" fontAlgn="base">
              <a:buNone/>
            </a:pPr>
            <a:r>
              <a:rPr lang="en-US" sz="2500" b="1" i="0" u="none" strike="noStrike" dirty="0">
                <a:effectLst/>
                <a:cs typeface="Arial" panose="020B0604020202020204" pitchFamily="34" charset="0"/>
              </a:rPr>
              <a:t>How does emotional abuse impact on a child?</a:t>
            </a:r>
          </a:p>
          <a:p>
            <a:pPr marL="0" indent="0" fontAlgn="base">
              <a:buNone/>
            </a:pPr>
            <a:r>
              <a:rPr lang="en-US" sz="2500" i="0" u="none" strike="noStrike" dirty="0">
                <a:effectLst/>
                <a:cs typeface="Arial" panose="020B0604020202020204" pitchFamily="34" charset="0"/>
              </a:rPr>
              <a:t>The child or young person may feel:</a:t>
            </a:r>
          </a:p>
          <a:p>
            <a:pPr fontAlgn="base"/>
            <a:r>
              <a:rPr lang="en-US" sz="2500" i="0" u="none" strike="noStrike" dirty="0">
                <a:effectLst/>
                <a:cs typeface="Arial" panose="020B0604020202020204" pitchFamily="34" charset="0"/>
              </a:rPr>
              <a:t>That he or she is not worthy of being loved by anyone</a:t>
            </a:r>
          </a:p>
          <a:p>
            <a:pPr fontAlgn="base"/>
            <a:r>
              <a:rPr lang="en-US" sz="2500" i="0" u="none" strike="noStrike" dirty="0">
                <a:effectLst/>
                <a:cs typeface="Arial" panose="020B0604020202020204" pitchFamily="34" charset="0"/>
              </a:rPr>
              <a:t>A poor sense of well-being, self-image and self-esteem</a:t>
            </a:r>
          </a:p>
          <a:p>
            <a:pPr fontAlgn="base"/>
            <a:r>
              <a:rPr lang="en-US" sz="2500" i="0" u="none" strike="noStrike" dirty="0">
                <a:effectLst/>
                <a:cs typeface="Arial" panose="020B0604020202020204" pitchFamily="34" charset="0"/>
              </a:rPr>
              <a:t>A poor sense of security, and difficulty in trusting others</a:t>
            </a:r>
          </a:p>
          <a:p>
            <a:pPr fontAlgn="base"/>
            <a:r>
              <a:rPr lang="en-US" sz="2500" i="0" u="none" strike="noStrike" dirty="0">
                <a:effectLst/>
                <a:cs typeface="Arial" panose="020B0604020202020204" pitchFamily="34" charset="0"/>
              </a:rPr>
              <a:t>That it is hard to feel happy</a:t>
            </a:r>
          </a:p>
          <a:p>
            <a:pPr fontAlgn="base"/>
            <a:r>
              <a:rPr lang="en-US" sz="2500" i="0" u="none" strike="noStrike" dirty="0">
                <a:effectLst/>
                <a:cs typeface="Arial" panose="020B0604020202020204" pitchFamily="34" charset="0"/>
              </a:rPr>
              <a:t>Responsible for the abusive parent's anger or unhappiness</a:t>
            </a:r>
          </a:p>
          <a:p>
            <a:pPr marL="0" indent="0" fontAlgn="base">
              <a:buNone/>
            </a:pPr>
            <a:endParaRPr lang="en-US" sz="2300" b="1" i="0" u="none" strike="noStrike" dirty="0">
              <a:effectLst/>
              <a:cs typeface="Arial" panose="020B0604020202020204" pitchFamily="34" charset="0"/>
            </a:endParaRPr>
          </a:p>
        </p:txBody>
      </p:sp>
      <p:sp>
        <p:nvSpPr>
          <p:cNvPr id="32" name="Slide Number Placeholder 2">
            <a:extLst>
              <a:ext uri="{FF2B5EF4-FFF2-40B4-BE49-F238E27FC236}">
                <a16:creationId xmlns:a16="http://schemas.microsoft.com/office/drawing/2014/main" id="{35A0E8F6-7D01-DB74-5424-00CC4D869A87}"/>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18</a:t>
            </a:fld>
            <a:endParaRPr lang="en-US" noProof="0"/>
          </a:p>
        </p:txBody>
      </p:sp>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20132" y="613567"/>
            <a:ext cx="4937211" cy="1325563"/>
          </a:xfrm>
        </p:spPr>
        <p:txBody>
          <a:bodyPr anchor="ctr">
            <a:normAutofit fontScale="90000"/>
          </a:bodyPr>
          <a:lstStyle/>
          <a:p>
            <a:pPr fontAlgn="base"/>
            <a:r>
              <a:rPr lang="en-US" dirty="0"/>
              <a:t>Emotional abuse</a:t>
            </a:r>
            <a:br>
              <a:rPr lang="en-US" sz="2000" b="1" dirty="0"/>
            </a:br>
            <a:br>
              <a:rPr lang="en-US" sz="2200" b="1" i="0" u="none" strike="noStrike" dirty="0">
                <a:effectLst/>
              </a:rPr>
            </a:br>
            <a:br>
              <a:rPr lang="en-US" sz="2200" b="1" i="0" u="none" strike="noStrike" dirty="0">
                <a:effectLst/>
              </a:rPr>
            </a:br>
            <a:endParaRPr lang="en-US" sz="2200" cap="none" dirty="0"/>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18</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18</a:t>
            </a:fld>
            <a:endParaRPr lang="en-US" noProof="0"/>
          </a:p>
        </p:txBody>
      </p:sp>
      <p:pic>
        <p:nvPicPr>
          <p:cNvPr id="7" name="Picture Placeholder 6" descr="A child sitting on a bench&#10;&#10;Description automatically generated">
            <a:extLst>
              <a:ext uri="{FF2B5EF4-FFF2-40B4-BE49-F238E27FC236}">
                <a16:creationId xmlns:a16="http://schemas.microsoft.com/office/drawing/2014/main" id="{22213C2F-FAF3-BD64-59C0-B9B4EC5630E7}"/>
              </a:ext>
            </a:extLst>
          </p:cNvPr>
          <p:cNvPicPr>
            <a:picLocks noGrp="1" noChangeAspect="1"/>
          </p:cNvPicPr>
          <p:nvPr>
            <p:ph type="pic" sz="quarter" idx="13"/>
          </p:nvPr>
        </p:nvPicPr>
        <p:blipFill>
          <a:blip r:embed="rId3"/>
          <a:srcRect l="11299" r="11299"/>
          <a:stretch>
            <a:fillRect/>
          </a:stretch>
        </p:blipFill>
        <p:spPr/>
      </p:pic>
    </p:spTree>
    <p:extLst>
      <p:ext uri="{BB962C8B-B14F-4D97-AF65-F5344CB8AC3E}">
        <p14:creationId xmlns:p14="http://schemas.microsoft.com/office/powerpoint/2010/main" val="3644477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FC49A3CB-9590-2547-43DE-868333A6229B}"/>
              </a:ext>
            </a:extLst>
          </p:cNvPr>
          <p:cNvSpPr>
            <a:spLocks noGrp="1"/>
          </p:cNvSpPr>
          <p:nvPr>
            <p:ph idx="1"/>
          </p:nvPr>
        </p:nvSpPr>
        <p:spPr>
          <a:xfrm>
            <a:off x="515938" y="2082006"/>
            <a:ext cx="6222915" cy="3265383"/>
          </a:xfrm>
        </p:spPr>
        <p:txBody>
          <a:bodyPr>
            <a:normAutofit/>
          </a:bodyPr>
          <a:lstStyle/>
          <a:p>
            <a:pPr marL="0" indent="0">
              <a:buNone/>
            </a:pPr>
            <a:r>
              <a:rPr lang="en-US" sz="1600" dirty="0"/>
              <a:t>It's not always easy to identify when a child is being emotionally abused. Some of the ways children react to emotional abuse are:</a:t>
            </a:r>
          </a:p>
          <a:p>
            <a:pPr marL="0" indent="0">
              <a:buNone/>
            </a:pPr>
            <a:endParaRPr lang="en-US" sz="1600" dirty="0"/>
          </a:p>
          <a:p>
            <a:r>
              <a:rPr lang="en-US" sz="1600" dirty="0"/>
              <a:t>Having low self-confidence and a poor self-image</a:t>
            </a:r>
          </a:p>
          <a:p>
            <a:r>
              <a:rPr lang="en-US" sz="1600" dirty="0"/>
              <a:t>Being withdrawn, unable to trust others and having difficulty when forming relationships</a:t>
            </a:r>
          </a:p>
          <a:p>
            <a:r>
              <a:rPr lang="en-US" sz="1600" dirty="0"/>
              <a:t>Being delayed emotionally, socially or academically</a:t>
            </a:r>
          </a:p>
          <a:p>
            <a:r>
              <a:rPr lang="en-US" sz="1600" dirty="0"/>
              <a:t>Becoming anxious, depressed, demanding, aggressive, destructive or even cruel</a:t>
            </a:r>
          </a:p>
          <a:p>
            <a:r>
              <a:rPr lang="en-US" sz="1600" dirty="0"/>
              <a:t>Displaying increased risk-taking </a:t>
            </a:r>
            <a:r>
              <a:rPr lang="en-US" sz="1600" dirty="0" err="1"/>
              <a:t>behaviour</a:t>
            </a:r>
            <a:endParaRPr lang="en-US" sz="1600" dirty="0"/>
          </a:p>
          <a:p>
            <a:pPr marL="0" indent="0" fontAlgn="base">
              <a:buNone/>
            </a:pPr>
            <a:endParaRPr lang="en-US" sz="2300" b="1" i="0" u="none" strike="noStrike" dirty="0">
              <a:effectLst/>
              <a:cs typeface="Arial" panose="020B0604020202020204" pitchFamily="34" charset="0"/>
            </a:endParaRPr>
          </a:p>
        </p:txBody>
      </p:sp>
      <p:sp>
        <p:nvSpPr>
          <p:cNvPr id="32" name="Slide Number Placeholder 2">
            <a:extLst>
              <a:ext uri="{FF2B5EF4-FFF2-40B4-BE49-F238E27FC236}">
                <a16:creationId xmlns:a16="http://schemas.microsoft.com/office/drawing/2014/main" id="{35A0E8F6-7D01-DB74-5424-00CC4D869A87}"/>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19</a:t>
            </a:fld>
            <a:endParaRPr lang="en-US" noProof="0"/>
          </a:p>
        </p:txBody>
      </p:sp>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15938" y="756443"/>
            <a:ext cx="5580062" cy="1325563"/>
          </a:xfrm>
        </p:spPr>
        <p:txBody>
          <a:bodyPr anchor="ctr">
            <a:normAutofit fontScale="90000"/>
          </a:bodyPr>
          <a:lstStyle/>
          <a:p>
            <a:pPr fontAlgn="base"/>
            <a:r>
              <a:rPr lang="en-US" sz="2400" dirty="0"/>
              <a:t>What are the signs of emotional abuse?</a:t>
            </a:r>
            <a:br>
              <a:rPr lang="en-US" sz="2000" b="1" dirty="0"/>
            </a:br>
            <a:br>
              <a:rPr lang="en-US" sz="2200" b="1" i="0" u="none" strike="noStrike" dirty="0">
                <a:effectLst/>
              </a:rPr>
            </a:br>
            <a:br>
              <a:rPr lang="en-US" sz="2200" b="1" i="0" u="none" strike="noStrike" dirty="0">
                <a:effectLst/>
              </a:rPr>
            </a:br>
            <a:endParaRPr lang="en-US" sz="2200" cap="none" dirty="0"/>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19</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19</a:t>
            </a:fld>
            <a:endParaRPr lang="en-US" noProof="0"/>
          </a:p>
        </p:txBody>
      </p:sp>
      <p:pic>
        <p:nvPicPr>
          <p:cNvPr id="6" name="Picture Placeholder 5" descr="A child sitting on the ground&#10;&#10;Description automatically generated">
            <a:extLst>
              <a:ext uri="{FF2B5EF4-FFF2-40B4-BE49-F238E27FC236}">
                <a16:creationId xmlns:a16="http://schemas.microsoft.com/office/drawing/2014/main" id="{398C18EA-8581-51C9-3B21-D068E11F27CF}"/>
              </a:ext>
            </a:extLst>
          </p:cNvPr>
          <p:cNvPicPr>
            <a:picLocks noGrp="1" noChangeAspect="1"/>
          </p:cNvPicPr>
          <p:nvPr>
            <p:ph type="pic" sz="quarter" idx="13"/>
          </p:nvPr>
        </p:nvPicPr>
        <p:blipFill>
          <a:blip r:embed="rId3"/>
          <a:srcRect l="11299" r="11299"/>
          <a:stretch>
            <a:fillRect/>
          </a:stretch>
        </p:blipFill>
        <p:spPr/>
      </p:pic>
    </p:spTree>
    <p:extLst>
      <p:ext uri="{BB962C8B-B14F-4D97-AF65-F5344CB8AC3E}">
        <p14:creationId xmlns:p14="http://schemas.microsoft.com/office/powerpoint/2010/main" val="2402844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2A9C73-06ED-419B-81B5-491CBFC22330}"/>
              </a:ext>
            </a:extLst>
          </p:cNvPr>
          <p:cNvSpPr>
            <a:spLocks noGrp="1"/>
          </p:cNvSpPr>
          <p:nvPr>
            <p:ph idx="1"/>
          </p:nvPr>
        </p:nvSpPr>
        <p:spPr>
          <a:xfrm>
            <a:off x="635216" y="2104401"/>
            <a:ext cx="4914189" cy="4351338"/>
          </a:xfrm>
        </p:spPr>
        <p:txBody>
          <a:bodyPr vert="horz" lIns="91440" tIns="45720" rIns="91440" bIns="45720" rtlCol="0">
            <a:normAutofit/>
          </a:bodyPr>
          <a:lstStyle/>
          <a:p>
            <a:pPr marL="0" indent="0" fontAlgn="base">
              <a:buNone/>
            </a:pPr>
            <a:r>
              <a:rPr lang="en-US" sz="1600" b="0" i="0" u="none" strike="noStrike" dirty="0">
                <a:effectLst/>
              </a:rPr>
              <a:t>This session explains what is involved in safeguarding children and young people. It looks at:</a:t>
            </a:r>
          </a:p>
          <a:p>
            <a:pPr fontAlgn="base"/>
            <a:r>
              <a:rPr lang="en-US" sz="1600" b="0" i="0" u="none" strike="noStrike" dirty="0">
                <a:effectLst/>
              </a:rPr>
              <a:t>How you might be able to </a:t>
            </a:r>
            <a:r>
              <a:rPr lang="en-US" sz="1600" b="0" i="0" u="none" strike="noStrike" dirty="0" err="1">
                <a:effectLst/>
              </a:rPr>
              <a:t>recognise</a:t>
            </a:r>
            <a:r>
              <a:rPr lang="en-US" sz="1600" b="0" i="0" u="none" strike="noStrike" dirty="0">
                <a:effectLst/>
              </a:rPr>
              <a:t> abuse in a child or young person</a:t>
            </a:r>
          </a:p>
          <a:p>
            <a:pPr fontAlgn="base"/>
            <a:r>
              <a:rPr lang="en-US" sz="1600" b="0" i="0" u="none" strike="noStrike" dirty="0">
                <a:effectLst/>
              </a:rPr>
              <a:t>What you should do if you are concerned that a child is being abused or neglected</a:t>
            </a:r>
          </a:p>
          <a:p>
            <a:pPr fontAlgn="base"/>
            <a:r>
              <a:rPr lang="en-US" sz="1600" b="0" i="0" u="none" strike="noStrike" dirty="0">
                <a:effectLst/>
              </a:rPr>
              <a:t>The steps that you need to take in order to protect children from further harm</a:t>
            </a:r>
          </a:p>
          <a:p>
            <a:pPr marL="0" indent="0" fontAlgn="base">
              <a:buNone/>
            </a:pPr>
            <a:r>
              <a:rPr lang="en-US" sz="1600" b="0" i="0" u="none" strike="noStrike" dirty="0">
                <a:effectLst/>
              </a:rPr>
              <a:t>It is important to note that the term 'children' means children and young people from birth to their 18th birthday</a:t>
            </a:r>
          </a:p>
        </p:txBody>
      </p:sp>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2</a:t>
            </a:fld>
            <a:endParaRPr lang="en-US"/>
          </a:p>
        </p:txBody>
      </p:sp>
      <p:pic>
        <p:nvPicPr>
          <p:cNvPr id="11" name="Picture Placeholder 10" descr="A close-up of a hand holding a child&#10;&#10;Description automatically generated">
            <a:extLst>
              <a:ext uri="{FF2B5EF4-FFF2-40B4-BE49-F238E27FC236}">
                <a16:creationId xmlns:a16="http://schemas.microsoft.com/office/drawing/2014/main" id="{D7C07C8D-6C39-D085-3F1C-3A1CD7B88F2E}"/>
              </a:ext>
            </a:extLst>
          </p:cNvPr>
          <p:cNvPicPr>
            <a:picLocks noGrp="1" noChangeAspect="1"/>
          </p:cNvPicPr>
          <p:nvPr>
            <p:ph type="pic" sz="quarter" idx="13"/>
          </p:nvPr>
        </p:nvPicPr>
        <p:blipFill rotWithShape="1">
          <a:blip r:embed="rId3"/>
          <a:srcRect l="18762" r="35682"/>
          <a:stretch/>
        </p:blipFill>
        <p:spPr>
          <a:xfrm>
            <a:off x="5884648" y="10"/>
            <a:ext cx="6307353" cy="5780362"/>
          </a:xfrm>
          <a:noFill/>
        </p:spPr>
      </p:pic>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a:xfrm>
            <a:off x="515938" y="499595"/>
            <a:ext cx="4937211" cy="1325563"/>
          </a:xfrm>
        </p:spPr>
        <p:txBody>
          <a:bodyPr vert="horz" lIns="0" tIns="0" rIns="0" bIns="0" rtlCol="0" anchor="ctr">
            <a:normAutofit/>
          </a:bodyPr>
          <a:lstStyle/>
          <a:p>
            <a:r>
              <a:rPr lang="en-US" b="1" kern="1200" cap="all" baseline="0" dirty="0"/>
              <a:t>Why is safeguarding children important</a:t>
            </a:r>
          </a:p>
        </p:txBody>
      </p:sp>
      <p:sp>
        <p:nvSpPr>
          <p:cNvPr id="6" name="TextBox 5">
            <a:extLst>
              <a:ext uri="{FF2B5EF4-FFF2-40B4-BE49-F238E27FC236}">
                <a16:creationId xmlns:a16="http://schemas.microsoft.com/office/drawing/2014/main" id="{8B37E184-23CB-1177-E33D-4DCC41215E46}"/>
              </a:ext>
            </a:extLst>
          </p:cNvPr>
          <p:cNvSpPr txBox="1"/>
          <p:nvPr/>
        </p:nvSpPr>
        <p:spPr>
          <a:xfrm>
            <a:off x="668338" y="4991173"/>
            <a:ext cx="5183188" cy="823912"/>
          </a:xfrm>
          <a:prstGeom prst="rect">
            <a:avLst/>
          </a:prstGeom>
        </p:spPr>
        <p:txBody>
          <a:bodyPr vert="horz" lIns="91440" tIns="45720" rIns="91440" bIns="45720" rtlCol="0" anchor="b">
            <a:normAutofit/>
          </a:bodyPr>
          <a:lstStyle/>
          <a:p>
            <a:pPr fontAlgn="base">
              <a:lnSpc>
                <a:spcPct val="90000"/>
              </a:lnSpc>
              <a:spcBef>
                <a:spcPts val="1000"/>
              </a:spcBef>
            </a:pPr>
            <a:endParaRPr lang="en-US" sz="1200" b="1" kern="1200" dirty="0">
              <a:solidFill>
                <a:schemeClr val="accent5"/>
              </a:solidFill>
              <a:latin typeface="+mn-lt"/>
              <a:ea typeface="+mn-ea"/>
              <a:cs typeface="+mn-cs"/>
            </a:endParaRPr>
          </a:p>
        </p:txBody>
      </p:sp>
    </p:spTree>
    <p:extLst>
      <p:ext uri="{BB962C8B-B14F-4D97-AF65-F5344CB8AC3E}">
        <p14:creationId xmlns:p14="http://schemas.microsoft.com/office/powerpoint/2010/main" val="433561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FC49A3CB-9590-2547-43DE-868333A6229B}"/>
              </a:ext>
            </a:extLst>
          </p:cNvPr>
          <p:cNvSpPr>
            <a:spLocks noGrp="1"/>
          </p:cNvSpPr>
          <p:nvPr>
            <p:ph idx="1"/>
          </p:nvPr>
        </p:nvSpPr>
        <p:spPr>
          <a:xfrm>
            <a:off x="515938" y="1062831"/>
            <a:ext cx="6262965" cy="5272882"/>
          </a:xfrm>
        </p:spPr>
        <p:txBody>
          <a:bodyPr>
            <a:normAutofit fontScale="25000" lnSpcReduction="20000"/>
          </a:bodyPr>
          <a:lstStyle/>
          <a:p>
            <a:pPr marL="0" indent="0">
              <a:buNone/>
            </a:pPr>
            <a:r>
              <a:rPr lang="en-GB" sz="4800" b="1" dirty="0"/>
              <a:t>What are the signs of sexual abuse?</a:t>
            </a:r>
          </a:p>
          <a:p>
            <a:pPr marL="0" indent="0">
              <a:buNone/>
            </a:pPr>
            <a:r>
              <a:rPr lang="en-US" sz="4800" dirty="0"/>
              <a:t>Often, boys and girls who present with an allegation or a history of sexual abuse do not have any physical signs when examined by a specialist doctor. This is because the abuse may have taken place some time before the examination and injuries to the genital area heal very quickly or because the abuse was non-penetrative (for example, kissing or touching).</a:t>
            </a:r>
          </a:p>
          <a:p>
            <a:pPr marL="0" indent="0">
              <a:buNone/>
            </a:pPr>
            <a:endParaRPr lang="en-US" sz="4800" dirty="0"/>
          </a:p>
          <a:p>
            <a:pPr marL="0" indent="0">
              <a:buNone/>
            </a:pPr>
            <a:r>
              <a:rPr lang="en-US" sz="4800" b="1" dirty="0"/>
              <a:t>The child’s </a:t>
            </a:r>
            <a:r>
              <a:rPr lang="en-US" sz="4800" b="1" dirty="0" err="1"/>
              <a:t>behaviour</a:t>
            </a:r>
            <a:r>
              <a:rPr lang="en-US" sz="4800" b="1" dirty="0"/>
              <a:t> may suggest sexual abuse if he or she:</a:t>
            </a:r>
          </a:p>
          <a:p>
            <a:r>
              <a:rPr lang="en-US" sz="4800" dirty="0"/>
              <a:t>Becomes anxious about going to a particular place or seeing a particular person</a:t>
            </a:r>
          </a:p>
          <a:p>
            <a:r>
              <a:rPr lang="en-US" sz="4800" dirty="0"/>
              <a:t>Suddenly starts having </a:t>
            </a:r>
            <a:r>
              <a:rPr lang="en-US" sz="4800" dirty="0" err="1"/>
              <a:t>behaviour</a:t>
            </a:r>
            <a:r>
              <a:rPr lang="en-US" sz="4800" dirty="0"/>
              <a:t> problems such as being aggressive</a:t>
            </a:r>
          </a:p>
          <a:p>
            <a:r>
              <a:rPr lang="en-US" sz="4800" dirty="0"/>
              <a:t>Suddenly starts having extreme mood swings such as brooding, crying or fearfulness</a:t>
            </a:r>
          </a:p>
          <a:p>
            <a:r>
              <a:rPr lang="en-US" sz="4800" dirty="0"/>
              <a:t>Has a sudden deterioration in school results</a:t>
            </a:r>
          </a:p>
          <a:p>
            <a:r>
              <a:rPr lang="en-US" sz="4800" dirty="0"/>
              <a:t>Displays unexpectedly explicit sexual knowledge for their age, including inappropriate </a:t>
            </a:r>
            <a:r>
              <a:rPr lang="en-US" sz="4800" dirty="0" err="1"/>
              <a:t>sexualised</a:t>
            </a:r>
            <a:r>
              <a:rPr lang="en-US" sz="4800" dirty="0"/>
              <a:t> </a:t>
            </a:r>
            <a:r>
              <a:rPr lang="en-US" sz="4800" dirty="0" err="1"/>
              <a:t>behaviour</a:t>
            </a:r>
            <a:endParaRPr lang="en-US" sz="4800" dirty="0"/>
          </a:p>
          <a:p>
            <a:r>
              <a:rPr lang="en-US" sz="4800" dirty="0"/>
              <a:t>Starts wetting the bed again, having previously been dry by night</a:t>
            </a:r>
          </a:p>
          <a:p>
            <a:pPr marL="0" indent="0">
              <a:buNone/>
            </a:pPr>
            <a:r>
              <a:rPr lang="en-US" sz="4800" b="1" dirty="0"/>
              <a:t>Young victims of sexual abuse in the home or with an intimate partner or gang, are more likely to:</a:t>
            </a:r>
          </a:p>
          <a:p>
            <a:r>
              <a:rPr lang="en-US" sz="4800" dirty="0"/>
              <a:t>Do poorly at school</a:t>
            </a:r>
          </a:p>
          <a:p>
            <a:r>
              <a:rPr lang="en-US" sz="4800" dirty="0"/>
              <a:t>Abuse alcohol or drugs</a:t>
            </a:r>
          </a:p>
          <a:p>
            <a:r>
              <a:rPr lang="en-US" sz="4800" dirty="0"/>
              <a:t>Self harm</a:t>
            </a:r>
          </a:p>
          <a:p>
            <a:r>
              <a:rPr lang="en-US" sz="4800" dirty="0"/>
              <a:t>Have sex with numerous partners</a:t>
            </a:r>
          </a:p>
          <a:p>
            <a:r>
              <a:rPr lang="en-US" sz="4800" dirty="0"/>
              <a:t>Continue the patterns of violence into future relationships</a:t>
            </a:r>
          </a:p>
          <a:p>
            <a:r>
              <a:rPr lang="en-US" sz="4800" dirty="0"/>
              <a:t>Many children and young people do not tell anyone about sexual abuse.</a:t>
            </a:r>
            <a:endParaRPr lang="en-GB" sz="4800" dirty="0"/>
          </a:p>
          <a:p>
            <a:pPr marL="0" indent="0" fontAlgn="base">
              <a:buNone/>
            </a:pPr>
            <a:endParaRPr lang="en-US" sz="2300" b="1" i="0" u="none" strike="noStrike" dirty="0">
              <a:effectLst/>
              <a:cs typeface="Arial" panose="020B0604020202020204" pitchFamily="34" charset="0"/>
            </a:endParaRPr>
          </a:p>
        </p:txBody>
      </p:sp>
      <p:sp>
        <p:nvSpPr>
          <p:cNvPr id="32" name="Slide Number Placeholder 2">
            <a:extLst>
              <a:ext uri="{FF2B5EF4-FFF2-40B4-BE49-F238E27FC236}">
                <a16:creationId xmlns:a16="http://schemas.microsoft.com/office/drawing/2014/main" id="{35A0E8F6-7D01-DB74-5424-00CC4D869A87}"/>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20</a:t>
            </a:fld>
            <a:endParaRPr lang="en-US" noProof="0"/>
          </a:p>
        </p:txBody>
      </p:sp>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15938" y="400051"/>
            <a:ext cx="5580062" cy="528638"/>
          </a:xfrm>
        </p:spPr>
        <p:txBody>
          <a:bodyPr anchor="ctr">
            <a:normAutofit fontScale="90000"/>
          </a:bodyPr>
          <a:lstStyle/>
          <a:p>
            <a:pPr fontAlgn="base"/>
            <a:r>
              <a:rPr lang="en-US" sz="3600" dirty="0"/>
              <a:t>sexual abuse</a:t>
            </a:r>
            <a:br>
              <a:rPr lang="en-US" sz="2000" b="1" dirty="0"/>
            </a:br>
            <a:endParaRPr lang="en-US" sz="2200" cap="none" dirty="0"/>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20</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20</a:t>
            </a:fld>
            <a:endParaRPr lang="en-US" noProof="0"/>
          </a:p>
        </p:txBody>
      </p:sp>
      <p:pic>
        <p:nvPicPr>
          <p:cNvPr id="7" name="Picture Placeholder 6" descr="A child sitting on a bench&#10;&#10;Description automatically generated">
            <a:extLst>
              <a:ext uri="{FF2B5EF4-FFF2-40B4-BE49-F238E27FC236}">
                <a16:creationId xmlns:a16="http://schemas.microsoft.com/office/drawing/2014/main" id="{0B27438F-5D1C-4791-FF40-D5FC2AB0C176}"/>
              </a:ext>
            </a:extLst>
          </p:cNvPr>
          <p:cNvPicPr>
            <a:picLocks noGrp="1" noChangeAspect="1"/>
          </p:cNvPicPr>
          <p:nvPr>
            <p:ph type="pic" sz="quarter" idx="13"/>
          </p:nvPr>
        </p:nvPicPr>
        <p:blipFill>
          <a:blip r:embed="rId3"/>
          <a:srcRect l="11299" r="11299"/>
          <a:stretch>
            <a:fillRect/>
          </a:stretch>
        </p:blipFill>
        <p:spPr/>
      </p:pic>
    </p:spTree>
    <p:extLst>
      <p:ext uri="{BB962C8B-B14F-4D97-AF65-F5344CB8AC3E}">
        <p14:creationId xmlns:p14="http://schemas.microsoft.com/office/powerpoint/2010/main" val="910978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2">
            <a:extLst>
              <a:ext uri="{FF2B5EF4-FFF2-40B4-BE49-F238E27FC236}">
                <a16:creationId xmlns:a16="http://schemas.microsoft.com/office/drawing/2014/main" id="{35A0E8F6-7D01-DB74-5424-00CC4D869A87}"/>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21</a:t>
            </a:fld>
            <a:endParaRPr lang="en-US"/>
          </a:p>
        </p:txBody>
      </p:sp>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839788" y="457200"/>
            <a:ext cx="6675437" cy="1600200"/>
          </a:xfrm>
        </p:spPr>
        <p:txBody>
          <a:bodyPr vert="horz" lIns="91440" tIns="45720" rIns="91440" bIns="45720" rtlCol="0" anchor="b">
            <a:normAutofit/>
          </a:bodyPr>
          <a:lstStyle/>
          <a:p>
            <a:pPr fontAlgn="base"/>
            <a:r>
              <a:rPr lang="en-US" sz="2400" kern="1200" dirty="0">
                <a:latin typeface="+mj-lt"/>
                <a:ea typeface="+mj-ea"/>
                <a:cs typeface="+mj-cs"/>
              </a:rPr>
              <a:t>What is the impact of sexual abuse on a child or young person?</a:t>
            </a:r>
            <a:br>
              <a:rPr lang="en-US" sz="1500" kern="1200" dirty="0">
                <a:latin typeface="+mj-lt"/>
                <a:ea typeface="+mj-ea"/>
                <a:cs typeface="+mj-cs"/>
              </a:rPr>
            </a:br>
            <a:br>
              <a:rPr lang="en-US" sz="1500" kern="1200" dirty="0">
                <a:latin typeface="+mj-lt"/>
                <a:ea typeface="+mj-ea"/>
                <a:cs typeface="+mj-cs"/>
              </a:rPr>
            </a:br>
            <a:br>
              <a:rPr lang="en-US" sz="1500" kern="1200" dirty="0">
                <a:latin typeface="+mj-lt"/>
                <a:ea typeface="+mj-ea"/>
                <a:cs typeface="+mj-cs"/>
              </a:rPr>
            </a:br>
            <a:br>
              <a:rPr lang="en-US" sz="1500" b="1" kern="1200" dirty="0">
                <a:latin typeface="+mj-lt"/>
                <a:ea typeface="+mj-ea"/>
                <a:cs typeface="+mj-cs"/>
              </a:rPr>
            </a:br>
            <a:endParaRPr lang="en-US" sz="1500" kern="1200" cap="none" dirty="0">
              <a:latin typeface="+mj-lt"/>
              <a:ea typeface="+mj-ea"/>
              <a:cs typeface="+mj-cs"/>
            </a:endParaRPr>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21</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21</a:t>
            </a:fld>
            <a:endParaRPr lang="en-US" noProof="0"/>
          </a:p>
        </p:txBody>
      </p:sp>
      <p:graphicFrame>
        <p:nvGraphicFramePr>
          <p:cNvPr id="34" name="TextBox 8">
            <a:extLst>
              <a:ext uri="{FF2B5EF4-FFF2-40B4-BE49-F238E27FC236}">
                <a16:creationId xmlns:a16="http://schemas.microsoft.com/office/drawing/2014/main" id="{27661FDF-91F4-5C90-CE5D-A2008434551F}"/>
              </a:ext>
            </a:extLst>
          </p:cNvPr>
          <p:cNvGraphicFramePr/>
          <p:nvPr>
            <p:extLst>
              <p:ext uri="{D42A27DB-BD31-4B8C-83A1-F6EECF244321}">
                <p14:modId xmlns:p14="http://schemas.microsoft.com/office/powerpoint/2010/main" val="1093806176"/>
              </p:ext>
            </p:extLst>
          </p:nvPr>
        </p:nvGraphicFramePr>
        <p:xfrm>
          <a:off x="2168526" y="1443039"/>
          <a:ext cx="8118474" cy="4529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1295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2">
            <a:extLst>
              <a:ext uri="{FF2B5EF4-FFF2-40B4-BE49-F238E27FC236}">
                <a16:creationId xmlns:a16="http://schemas.microsoft.com/office/drawing/2014/main" id="{35A0E8F6-7D01-DB74-5424-00CC4D869A87}"/>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22</a:t>
            </a:fld>
            <a:endParaRPr lang="en-US" noProof="0"/>
          </a:p>
        </p:txBody>
      </p:sp>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15938" y="785018"/>
            <a:ext cx="5580062" cy="1325563"/>
          </a:xfrm>
        </p:spPr>
        <p:txBody>
          <a:bodyPr anchor="ctr">
            <a:normAutofit fontScale="90000"/>
          </a:bodyPr>
          <a:lstStyle/>
          <a:p>
            <a:pPr fontAlgn="base"/>
            <a:r>
              <a:rPr lang="en-US" sz="2200" dirty="0"/>
              <a:t>What are the characteristics of a child sex abuser?</a:t>
            </a:r>
            <a:br>
              <a:rPr lang="en-US" sz="1200" dirty="0"/>
            </a:br>
            <a:br>
              <a:rPr lang="en-US" sz="1400" dirty="0"/>
            </a:br>
            <a:br>
              <a:rPr lang="en-US" sz="1600" dirty="0"/>
            </a:br>
            <a:br>
              <a:rPr lang="en-US" sz="1800" dirty="0"/>
            </a:br>
            <a:br>
              <a:rPr lang="en-US" sz="2000" b="1" dirty="0"/>
            </a:br>
            <a:endParaRPr lang="en-US" sz="2200" cap="none" dirty="0"/>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22</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22</a:t>
            </a:fld>
            <a:endParaRPr lang="en-US" noProof="0"/>
          </a:p>
        </p:txBody>
      </p:sp>
      <p:sp>
        <p:nvSpPr>
          <p:cNvPr id="9" name="TextBox 8">
            <a:extLst>
              <a:ext uri="{FF2B5EF4-FFF2-40B4-BE49-F238E27FC236}">
                <a16:creationId xmlns:a16="http://schemas.microsoft.com/office/drawing/2014/main" id="{972327FF-2A00-2E0F-34A3-2EF84015AF09}"/>
              </a:ext>
            </a:extLst>
          </p:cNvPr>
          <p:cNvSpPr txBox="1"/>
          <p:nvPr/>
        </p:nvSpPr>
        <p:spPr>
          <a:xfrm>
            <a:off x="2246710" y="1447799"/>
            <a:ext cx="8316886" cy="4247317"/>
          </a:xfrm>
          <a:prstGeom prst="rect">
            <a:avLst/>
          </a:prstGeom>
          <a:noFill/>
        </p:spPr>
        <p:txBody>
          <a:bodyPr wrap="square">
            <a:spAutoFit/>
          </a:bodyPr>
          <a:lstStyle/>
          <a:p>
            <a:pPr marL="0" indent="0">
              <a:buNone/>
            </a:pPr>
            <a:r>
              <a:rPr lang="en-US" dirty="0"/>
              <a:t>Usually the perpetrator or abuser is a family member, or someone known to the child, such as a family friend. For young people, it is commonly a boyfriend or girlfriend. Child sex abusers can come from any professional, racial or religious background, and can be male or female.</a:t>
            </a:r>
          </a:p>
          <a:p>
            <a:endParaRPr lang="en-US" dirty="0"/>
          </a:p>
          <a:p>
            <a:pPr marL="0" indent="0">
              <a:buNone/>
            </a:pPr>
            <a:r>
              <a:rPr lang="en-US" dirty="0"/>
              <a:t>Abusers may act alone or as part of an </a:t>
            </a:r>
            <a:r>
              <a:rPr lang="en-US" dirty="0" err="1"/>
              <a:t>organised</a:t>
            </a:r>
            <a:r>
              <a:rPr lang="en-US" dirty="0"/>
              <a:t> group. After the abuse, they will put the child under great pressure not to tell anyone about it. They will go to great lengths to get close to children and win their trust, such as choosing employment that brings them into contact with children, or by pretending to be children in internet chat rooms intended for children and young people. Child sex abusers are sometimes referred to as '</a:t>
            </a:r>
            <a:r>
              <a:rPr lang="en-US" dirty="0" err="1"/>
              <a:t>paedophiles</a:t>
            </a:r>
            <a:r>
              <a:rPr lang="en-US" dirty="0"/>
              <a:t>' or 'sex offenders', especially when they are not family members or intimate partners in young people's relationships.</a:t>
            </a:r>
            <a:endParaRPr lang="en-GB" dirty="0"/>
          </a:p>
        </p:txBody>
      </p:sp>
    </p:spTree>
    <p:extLst>
      <p:ext uri="{BB962C8B-B14F-4D97-AF65-F5344CB8AC3E}">
        <p14:creationId xmlns:p14="http://schemas.microsoft.com/office/powerpoint/2010/main" val="871755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hild sitting on a bench in a park&#10;&#10;Description automatically generated">
            <a:extLst>
              <a:ext uri="{FF2B5EF4-FFF2-40B4-BE49-F238E27FC236}">
                <a16:creationId xmlns:a16="http://schemas.microsoft.com/office/drawing/2014/main" id="{92EDF978-F58F-3F1C-125F-A67E03116A04}"/>
              </a:ext>
            </a:extLst>
          </p:cNvPr>
          <p:cNvPicPr>
            <a:picLocks noGrp="1" noChangeAspect="1"/>
          </p:cNvPicPr>
          <p:nvPr>
            <p:ph type="pic" idx="1"/>
          </p:nvPr>
        </p:nvPicPr>
        <p:blipFill rotWithShape="1">
          <a:blip r:embed="rId3"/>
          <a:srcRect l="15357" r="13643"/>
          <a:stretch/>
        </p:blipFill>
        <p:spPr>
          <a:xfrm>
            <a:off x="6096000" y="768485"/>
            <a:ext cx="5305662" cy="5305662"/>
          </a:xfrm>
          <a:noFill/>
        </p:spPr>
      </p:pic>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25463" y="485775"/>
            <a:ext cx="4370387" cy="1600200"/>
          </a:xfrm>
        </p:spPr>
        <p:txBody>
          <a:bodyPr anchor="b">
            <a:normAutofit fontScale="90000"/>
          </a:bodyPr>
          <a:lstStyle/>
          <a:p>
            <a:pPr fontAlgn="base"/>
            <a:r>
              <a:rPr lang="en-US" sz="2200" dirty="0"/>
              <a:t>Other forms of abuse - bullying:</a:t>
            </a:r>
            <a:br>
              <a:rPr lang="en-US" sz="1500" dirty="0"/>
            </a:br>
            <a:br>
              <a:rPr lang="en-US" sz="1500" dirty="0"/>
            </a:br>
            <a:br>
              <a:rPr lang="en-US" sz="1500" dirty="0"/>
            </a:br>
            <a:br>
              <a:rPr lang="en-US" sz="1500" dirty="0"/>
            </a:br>
            <a:br>
              <a:rPr lang="en-US" sz="1500" b="1" dirty="0"/>
            </a:br>
            <a:endParaRPr lang="en-US" sz="1500" cap="none" dirty="0"/>
          </a:p>
        </p:txBody>
      </p:sp>
      <p:sp>
        <p:nvSpPr>
          <p:cNvPr id="23" name="Content Placeholder 2">
            <a:extLst>
              <a:ext uri="{FF2B5EF4-FFF2-40B4-BE49-F238E27FC236}">
                <a16:creationId xmlns:a16="http://schemas.microsoft.com/office/drawing/2014/main" id="{FC49A3CB-9590-2547-43DE-868333A6229B}"/>
              </a:ext>
            </a:extLst>
          </p:cNvPr>
          <p:cNvSpPr>
            <a:spLocks noGrp="1"/>
          </p:cNvSpPr>
          <p:nvPr>
            <p:ph type="body" sz="half" idx="2"/>
          </p:nvPr>
        </p:nvSpPr>
        <p:spPr>
          <a:xfrm>
            <a:off x="525463" y="1513681"/>
            <a:ext cx="5570537" cy="4077494"/>
          </a:xfrm>
        </p:spPr>
        <p:txBody>
          <a:bodyPr>
            <a:normAutofit/>
          </a:bodyPr>
          <a:lstStyle/>
          <a:p>
            <a:pPr marL="0" indent="0" fontAlgn="base">
              <a:buNone/>
            </a:pPr>
            <a:r>
              <a:rPr lang="en-US" sz="1400" i="0" u="none" strike="noStrike" dirty="0">
                <a:effectLst/>
                <a:cs typeface="Arial" panose="020B0604020202020204" pitchFamily="34" charset="0"/>
              </a:rPr>
              <a:t>May be defined as deliberately hurtful </a:t>
            </a:r>
            <a:r>
              <a:rPr lang="en-US" sz="1400" i="0" u="none" strike="noStrike" dirty="0" err="1">
                <a:effectLst/>
                <a:cs typeface="Arial" panose="020B0604020202020204" pitchFamily="34" charset="0"/>
              </a:rPr>
              <a:t>behaviour</a:t>
            </a:r>
            <a:r>
              <a:rPr lang="en-US" sz="1400" i="0" u="none" strike="noStrike" dirty="0">
                <a:effectLst/>
                <a:cs typeface="Arial" panose="020B0604020202020204" pitchFamily="34" charset="0"/>
              </a:rPr>
              <a:t>, usually repeated over a period of time, where it is difficult for those bullied to defend themselves</a:t>
            </a:r>
          </a:p>
          <a:p>
            <a:pPr marL="0" indent="0" fontAlgn="base">
              <a:buNone/>
            </a:pPr>
            <a:r>
              <a:rPr lang="en-US" sz="1400" i="0" u="none" strike="noStrike" dirty="0">
                <a:effectLst/>
                <a:cs typeface="Arial" panose="020B0604020202020204" pitchFamily="34" charset="0"/>
              </a:rPr>
              <a:t>Can take many forms, but the three main types are:</a:t>
            </a:r>
          </a:p>
          <a:p>
            <a:pPr marL="0" indent="0" fontAlgn="base">
              <a:buNone/>
            </a:pPr>
            <a:r>
              <a:rPr lang="en-US" sz="1400" i="0" u="none" strike="noStrike" dirty="0">
                <a:effectLst/>
                <a:cs typeface="Arial" panose="020B0604020202020204" pitchFamily="34" charset="0"/>
              </a:rPr>
              <a:t>Physical (hitting, kicking, theft)</a:t>
            </a:r>
          </a:p>
          <a:p>
            <a:pPr marL="0" indent="0" fontAlgn="base">
              <a:buNone/>
            </a:pPr>
            <a:r>
              <a:rPr lang="en-US" sz="1400" i="0" u="none" strike="noStrike" dirty="0">
                <a:effectLst/>
                <a:cs typeface="Arial" panose="020B0604020202020204" pitchFamily="34" charset="0"/>
              </a:rPr>
              <a:t>Verbal (racist or homophobic remarks, threats, name calling)</a:t>
            </a:r>
          </a:p>
          <a:p>
            <a:pPr marL="0" indent="0" fontAlgn="base">
              <a:buNone/>
            </a:pPr>
            <a:r>
              <a:rPr lang="en-US" sz="1400" i="0" u="none" strike="noStrike" dirty="0">
                <a:effectLst/>
                <a:cs typeface="Arial" panose="020B0604020202020204" pitchFamily="34" charset="0"/>
              </a:rPr>
              <a:t>Emotional (isolating an individual from the activities and social acceptance of their peer group)</a:t>
            </a:r>
          </a:p>
          <a:p>
            <a:pPr marL="0" indent="0" fontAlgn="base">
              <a:buNone/>
            </a:pPr>
            <a:r>
              <a:rPr lang="en-US" sz="1400" i="0" u="none" strike="noStrike" dirty="0">
                <a:effectLst/>
                <a:cs typeface="Arial" panose="020B0604020202020204" pitchFamily="34" charset="0"/>
              </a:rPr>
              <a:t>The damage inflicted by bullying can frequently be underestimated. It can cause considerable distress to children to the extent that it affects their health and development or, at the extreme, cause them significant harm (including self-harm). All settings in which children are provided with services or are living away from home should have in place rigorously enforced anti-bullying strategies.</a:t>
            </a:r>
          </a:p>
          <a:p>
            <a:pPr marL="0" indent="0" fontAlgn="base"/>
            <a:endParaRPr lang="en-US" sz="1200" b="1" i="0" u="none" strike="noStrike" dirty="0">
              <a:effectLst/>
            </a:endParaRPr>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23</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23</a:t>
            </a:fld>
            <a:endParaRPr lang="en-US" noProof="0"/>
          </a:p>
        </p:txBody>
      </p:sp>
      <p:sp>
        <p:nvSpPr>
          <p:cNvPr id="32" name="Slide Number Placeholder 2" hidden="1">
            <a:extLst>
              <a:ext uri="{FF2B5EF4-FFF2-40B4-BE49-F238E27FC236}">
                <a16:creationId xmlns:a16="http://schemas.microsoft.com/office/drawing/2014/main" id="{35A0E8F6-7D01-DB74-5424-00CC4D869A87}"/>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23</a:t>
            </a:fld>
            <a:endParaRPr lang="en-US" noProof="0"/>
          </a:p>
        </p:txBody>
      </p:sp>
    </p:spTree>
    <p:extLst>
      <p:ext uri="{BB962C8B-B14F-4D97-AF65-F5344CB8AC3E}">
        <p14:creationId xmlns:p14="http://schemas.microsoft.com/office/powerpoint/2010/main" val="3255686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25463" y="485775"/>
            <a:ext cx="4370387" cy="1600200"/>
          </a:xfrm>
        </p:spPr>
        <p:txBody>
          <a:bodyPr anchor="b">
            <a:normAutofit fontScale="90000"/>
          </a:bodyPr>
          <a:lstStyle/>
          <a:p>
            <a:pPr fontAlgn="base"/>
            <a:r>
              <a:rPr lang="en-US" sz="2200" dirty="0"/>
              <a:t>Other forms of abuse - online:</a:t>
            </a:r>
            <a:br>
              <a:rPr lang="en-US" sz="1500" dirty="0"/>
            </a:br>
            <a:br>
              <a:rPr lang="en-US" sz="1500" dirty="0"/>
            </a:br>
            <a:br>
              <a:rPr lang="en-US" sz="1500" dirty="0"/>
            </a:br>
            <a:br>
              <a:rPr lang="en-US" sz="1500" dirty="0"/>
            </a:br>
            <a:br>
              <a:rPr lang="en-US" sz="1500" b="1" dirty="0"/>
            </a:br>
            <a:endParaRPr lang="en-US" sz="1500" cap="none" dirty="0"/>
          </a:p>
        </p:txBody>
      </p:sp>
      <p:sp>
        <p:nvSpPr>
          <p:cNvPr id="23" name="Content Placeholder 2">
            <a:extLst>
              <a:ext uri="{FF2B5EF4-FFF2-40B4-BE49-F238E27FC236}">
                <a16:creationId xmlns:a16="http://schemas.microsoft.com/office/drawing/2014/main" id="{FC49A3CB-9590-2547-43DE-868333A6229B}"/>
              </a:ext>
            </a:extLst>
          </p:cNvPr>
          <p:cNvSpPr>
            <a:spLocks noGrp="1"/>
          </p:cNvSpPr>
          <p:nvPr>
            <p:ph type="body" sz="half" idx="2"/>
          </p:nvPr>
        </p:nvSpPr>
        <p:spPr>
          <a:xfrm>
            <a:off x="525463" y="2113757"/>
            <a:ext cx="5570537" cy="2658269"/>
          </a:xfrm>
        </p:spPr>
        <p:txBody>
          <a:bodyPr>
            <a:normAutofit/>
          </a:bodyPr>
          <a:lstStyle/>
          <a:p>
            <a:pPr marL="0" indent="0" fontAlgn="base">
              <a:buNone/>
            </a:pPr>
            <a:r>
              <a:rPr lang="en-US" i="0" u="none" strike="noStrike" dirty="0">
                <a:effectLst/>
                <a:cs typeface="Arial" panose="020B0604020202020204" pitchFamily="34" charset="0"/>
              </a:rPr>
              <a:t>In the past years, the increased use of social networking sites by children has, along with its many benefits, brought with it increased vulnerability to grooming and to the misuse of provocative or sexual images (self-generated or otherwise).</a:t>
            </a:r>
          </a:p>
          <a:p>
            <a:pPr marL="0" indent="0" fontAlgn="base">
              <a:buNone/>
            </a:pPr>
            <a:endParaRPr lang="en-US" i="0" u="none" strike="noStrike" dirty="0">
              <a:effectLst/>
              <a:cs typeface="Arial" panose="020B0604020202020204" pitchFamily="34" charset="0"/>
            </a:endParaRPr>
          </a:p>
          <a:p>
            <a:pPr marL="0" indent="0" fontAlgn="base">
              <a:buNone/>
            </a:pPr>
            <a:r>
              <a:rPr lang="en-US" i="0" u="none" strike="noStrike" dirty="0">
                <a:effectLst/>
                <a:cs typeface="Arial" panose="020B0604020202020204" pitchFamily="34" charset="0"/>
              </a:rPr>
              <a:t>Professionals should be aware that both bullying and child sexual exploitation can be aided by texting, 'sexting', social networking sites and other 'apps'.</a:t>
            </a:r>
          </a:p>
          <a:p>
            <a:pPr marL="0" indent="0" fontAlgn="base"/>
            <a:endParaRPr lang="en-US" sz="1200" b="1" i="0" u="none" strike="noStrike" dirty="0">
              <a:effectLst/>
            </a:endParaRPr>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24</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24</a:t>
            </a:fld>
            <a:endParaRPr lang="en-US" noProof="0"/>
          </a:p>
        </p:txBody>
      </p:sp>
      <p:sp>
        <p:nvSpPr>
          <p:cNvPr id="32" name="Slide Number Placeholder 2" hidden="1">
            <a:extLst>
              <a:ext uri="{FF2B5EF4-FFF2-40B4-BE49-F238E27FC236}">
                <a16:creationId xmlns:a16="http://schemas.microsoft.com/office/drawing/2014/main" id="{35A0E8F6-7D01-DB74-5424-00CC4D869A87}"/>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24</a:t>
            </a:fld>
            <a:endParaRPr lang="en-US" noProof="0"/>
          </a:p>
        </p:txBody>
      </p:sp>
      <p:pic>
        <p:nvPicPr>
          <p:cNvPr id="7" name="Picture Placeholder 6" descr="A child looking at a cell phone&#10;&#10;Description automatically generated">
            <a:extLst>
              <a:ext uri="{FF2B5EF4-FFF2-40B4-BE49-F238E27FC236}">
                <a16:creationId xmlns:a16="http://schemas.microsoft.com/office/drawing/2014/main" id="{C259CE86-5A70-0352-3079-C56DDB8FF697}"/>
              </a:ext>
            </a:extLst>
          </p:cNvPr>
          <p:cNvPicPr>
            <a:picLocks noGrp="1" noChangeAspect="1"/>
          </p:cNvPicPr>
          <p:nvPr>
            <p:ph type="pic" idx="1"/>
          </p:nvPr>
        </p:nvPicPr>
        <p:blipFill>
          <a:blip r:embed="rId3"/>
          <a:srcRect l="14533" r="14533"/>
          <a:stretch>
            <a:fillRect/>
          </a:stretch>
        </p:blipFill>
        <p:spPr/>
      </p:pic>
    </p:spTree>
    <p:extLst>
      <p:ext uri="{BB962C8B-B14F-4D97-AF65-F5344CB8AC3E}">
        <p14:creationId xmlns:p14="http://schemas.microsoft.com/office/powerpoint/2010/main" val="1140844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25463" y="485775"/>
            <a:ext cx="4370387" cy="1600200"/>
          </a:xfrm>
        </p:spPr>
        <p:txBody>
          <a:bodyPr anchor="b">
            <a:normAutofit fontScale="90000"/>
          </a:bodyPr>
          <a:lstStyle/>
          <a:p>
            <a:pPr fontAlgn="base"/>
            <a:r>
              <a:rPr lang="en-US" sz="2200" dirty="0"/>
              <a:t>Other forms of abuse – female genital mutation (FGM):</a:t>
            </a:r>
            <a:br>
              <a:rPr lang="en-US" sz="1500" dirty="0"/>
            </a:br>
            <a:br>
              <a:rPr lang="en-US" sz="1500" dirty="0"/>
            </a:br>
            <a:br>
              <a:rPr lang="en-US" sz="1500" dirty="0"/>
            </a:br>
            <a:br>
              <a:rPr lang="en-US" sz="1500" dirty="0"/>
            </a:br>
            <a:br>
              <a:rPr lang="en-US" sz="1500" b="1" dirty="0"/>
            </a:br>
            <a:endParaRPr lang="en-US" sz="1500" cap="none" dirty="0"/>
          </a:p>
        </p:txBody>
      </p:sp>
      <p:sp>
        <p:nvSpPr>
          <p:cNvPr id="23" name="Content Placeholder 2">
            <a:extLst>
              <a:ext uri="{FF2B5EF4-FFF2-40B4-BE49-F238E27FC236}">
                <a16:creationId xmlns:a16="http://schemas.microsoft.com/office/drawing/2014/main" id="{FC49A3CB-9590-2547-43DE-868333A6229B}"/>
              </a:ext>
            </a:extLst>
          </p:cNvPr>
          <p:cNvSpPr>
            <a:spLocks noGrp="1"/>
          </p:cNvSpPr>
          <p:nvPr>
            <p:ph type="body" sz="half" idx="2"/>
          </p:nvPr>
        </p:nvSpPr>
        <p:spPr>
          <a:xfrm>
            <a:off x="525463" y="1543050"/>
            <a:ext cx="5570537" cy="4410075"/>
          </a:xfrm>
        </p:spPr>
        <p:txBody>
          <a:bodyPr>
            <a:normAutofit lnSpcReduction="10000"/>
          </a:bodyPr>
          <a:lstStyle/>
          <a:p>
            <a:pPr marL="0" indent="0" fontAlgn="base">
              <a:buNone/>
            </a:pPr>
            <a:r>
              <a:rPr lang="en-US" sz="1400" i="0" u="none" strike="noStrike" dirty="0">
                <a:effectLst/>
                <a:cs typeface="Arial" panose="020B0604020202020204" pitchFamily="34" charset="0"/>
              </a:rPr>
              <a:t>The World Health Organization (WHO) defines FGM as:</a:t>
            </a:r>
          </a:p>
          <a:p>
            <a:pPr marL="0" indent="0" fontAlgn="base">
              <a:buNone/>
            </a:pPr>
            <a:endParaRPr lang="en-US" sz="1400" i="0" u="none" strike="noStrike" dirty="0">
              <a:effectLst/>
              <a:cs typeface="Arial" panose="020B0604020202020204" pitchFamily="34" charset="0"/>
            </a:endParaRPr>
          </a:p>
          <a:p>
            <a:pPr marL="0" indent="0" fontAlgn="base">
              <a:buNone/>
            </a:pPr>
            <a:r>
              <a:rPr lang="en-US" sz="1400" i="0" u="none" strike="noStrike" dirty="0">
                <a:effectLst/>
                <a:cs typeface="Arial" panose="020B0604020202020204" pitchFamily="34" charset="0"/>
              </a:rPr>
              <a:t>All procedures that involve partial or total removal of the external female genitalia or other injury to the female genital organs for non-medical reasons.</a:t>
            </a:r>
          </a:p>
          <a:p>
            <a:pPr marL="0" indent="0" fontAlgn="base">
              <a:buNone/>
            </a:pPr>
            <a:endParaRPr lang="en-US" sz="1400" i="0" u="none" strike="noStrike" dirty="0">
              <a:effectLst/>
              <a:cs typeface="Arial" panose="020B0604020202020204" pitchFamily="34" charset="0"/>
            </a:endParaRPr>
          </a:p>
          <a:p>
            <a:pPr marL="0" indent="0" fontAlgn="base">
              <a:buNone/>
            </a:pPr>
            <a:r>
              <a:rPr lang="en-US" sz="1400" i="0" u="none" strike="noStrike" dirty="0">
                <a:effectLst/>
                <a:cs typeface="Arial" panose="020B0604020202020204" pitchFamily="34" charset="0"/>
              </a:rPr>
              <a:t>In practice, the term encompasses a number of different procedures, including any of the following:</a:t>
            </a:r>
          </a:p>
          <a:p>
            <a:pPr marL="0" indent="0" fontAlgn="base">
              <a:buNone/>
            </a:pPr>
            <a:endParaRPr lang="en-US" sz="1400" i="0" u="none" strike="noStrike" dirty="0">
              <a:effectLst/>
              <a:cs typeface="Arial" panose="020B0604020202020204" pitchFamily="34" charset="0"/>
            </a:endParaRPr>
          </a:p>
          <a:p>
            <a:pPr marL="285750" indent="-285750" fontAlgn="base">
              <a:buFont typeface="Arial" panose="020B0604020202020204" pitchFamily="34" charset="0"/>
              <a:buChar char="•"/>
            </a:pPr>
            <a:r>
              <a:rPr lang="en-US" sz="1400" i="0" u="none" strike="noStrike" dirty="0">
                <a:effectLst/>
                <a:cs typeface="Arial" panose="020B0604020202020204" pitchFamily="34" charset="0"/>
              </a:rPr>
              <a:t>Removal of all or part of the clitoris and clitoral hood</a:t>
            </a:r>
          </a:p>
          <a:p>
            <a:pPr marL="285750" indent="-285750" fontAlgn="base">
              <a:buFont typeface="Arial" panose="020B0604020202020204" pitchFamily="34" charset="0"/>
              <a:buChar char="•"/>
            </a:pPr>
            <a:r>
              <a:rPr lang="en-US" sz="1400" i="0" u="none" strike="noStrike" dirty="0">
                <a:effectLst/>
                <a:cs typeface="Arial" panose="020B0604020202020204" pitchFamily="34" charset="0"/>
              </a:rPr>
              <a:t>Removal of all or part of the clitoris and inner labia</a:t>
            </a:r>
          </a:p>
          <a:p>
            <a:pPr marL="285750" indent="-285750" fontAlgn="base">
              <a:buFont typeface="Arial" panose="020B0604020202020204" pitchFamily="34" charset="0"/>
              <a:buChar char="•"/>
            </a:pPr>
            <a:r>
              <a:rPr lang="en-US" sz="1400" i="0" u="none" strike="noStrike" dirty="0">
                <a:effectLst/>
                <a:cs typeface="Arial" panose="020B0604020202020204" pitchFamily="34" charset="0"/>
              </a:rPr>
              <a:t>Removal of all or part of the inner and outer labia</a:t>
            </a:r>
          </a:p>
          <a:p>
            <a:pPr marL="285750" indent="-285750" fontAlgn="base">
              <a:buFont typeface="Arial" panose="020B0604020202020204" pitchFamily="34" charset="0"/>
              <a:buChar char="•"/>
            </a:pPr>
            <a:r>
              <a:rPr lang="en-US" sz="1400" i="0" u="none" strike="noStrike" dirty="0">
                <a:effectLst/>
                <a:cs typeface="Arial" panose="020B0604020202020204" pitchFamily="34" charset="0"/>
              </a:rPr>
              <a:t>Closure of the vagina (also known as infibulation)</a:t>
            </a:r>
          </a:p>
          <a:p>
            <a:pPr marL="0" indent="0" fontAlgn="base">
              <a:buNone/>
            </a:pPr>
            <a:r>
              <a:rPr lang="en-US" sz="1400" i="0" u="none" strike="noStrike" dirty="0">
                <a:effectLst/>
                <a:cs typeface="Arial" panose="020B0604020202020204" pitchFamily="34" charset="0"/>
              </a:rPr>
              <a:t>There are no health benefits to FGM. It is unknown when, or where, FGM originated. Numerous reasons are given to justify FGM but it is not demanded by any specific religions.</a:t>
            </a:r>
          </a:p>
          <a:p>
            <a:pPr marL="0" indent="0" fontAlgn="base"/>
            <a:endParaRPr lang="en-US" sz="1200" b="1" i="0" u="none" strike="noStrike" dirty="0">
              <a:effectLst/>
            </a:endParaRPr>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25</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25</a:t>
            </a:fld>
            <a:endParaRPr lang="en-US" noProof="0"/>
          </a:p>
        </p:txBody>
      </p:sp>
      <p:sp>
        <p:nvSpPr>
          <p:cNvPr id="32" name="Slide Number Placeholder 2" hidden="1">
            <a:extLst>
              <a:ext uri="{FF2B5EF4-FFF2-40B4-BE49-F238E27FC236}">
                <a16:creationId xmlns:a16="http://schemas.microsoft.com/office/drawing/2014/main" id="{35A0E8F6-7D01-DB74-5424-00CC4D869A87}"/>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25</a:t>
            </a:fld>
            <a:endParaRPr lang="en-US" noProof="0"/>
          </a:p>
        </p:txBody>
      </p:sp>
      <p:pic>
        <p:nvPicPr>
          <p:cNvPr id="6" name="Picture Placeholder 5" descr="A close-up of a young child&#10;&#10;Description automatically generated">
            <a:extLst>
              <a:ext uri="{FF2B5EF4-FFF2-40B4-BE49-F238E27FC236}">
                <a16:creationId xmlns:a16="http://schemas.microsoft.com/office/drawing/2014/main" id="{1A0730E3-70C6-22D5-9BC6-68E36F6F8D3A}"/>
              </a:ext>
            </a:extLst>
          </p:cNvPr>
          <p:cNvPicPr>
            <a:picLocks noGrp="1" noChangeAspect="1"/>
          </p:cNvPicPr>
          <p:nvPr>
            <p:ph type="pic" idx="1"/>
          </p:nvPr>
        </p:nvPicPr>
        <p:blipFill>
          <a:blip r:embed="rId3"/>
          <a:srcRect l="14533" r="14533"/>
          <a:stretch>
            <a:fillRect/>
          </a:stretch>
        </p:blipFill>
        <p:spPr/>
      </p:pic>
    </p:spTree>
    <p:extLst>
      <p:ext uri="{BB962C8B-B14F-4D97-AF65-F5344CB8AC3E}">
        <p14:creationId xmlns:p14="http://schemas.microsoft.com/office/powerpoint/2010/main" val="1131844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25463" y="485775"/>
            <a:ext cx="5170487" cy="1600200"/>
          </a:xfrm>
        </p:spPr>
        <p:txBody>
          <a:bodyPr anchor="b">
            <a:normAutofit fontScale="90000"/>
          </a:bodyPr>
          <a:lstStyle/>
          <a:p>
            <a:pPr fontAlgn="base"/>
            <a:r>
              <a:rPr lang="en-US" sz="2200" dirty="0"/>
              <a:t>Other forms of abuse – </a:t>
            </a:r>
            <a:r>
              <a:rPr lang="en-US" sz="2200" dirty="0" err="1"/>
              <a:t>radicalisation</a:t>
            </a:r>
            <a:r>
              <a:rPr lang="en-US" sz="2200" dirty="0"/>
              <a:t>:</a:t>
            </a:r>
            <a:br>
              <a:rPr lang="en-US" sz="1500" dirty="0"/>
            </a:br>
            <a:br>
              <a:rPr lang="en-US" sz="1500" dirty="0"/>
            </a:br>
            <a:br>
              <a:rPr lang="en-US" sz="1500" dirty="0"/>
            </a:br>
            <a:br>
              <a:rPr lang="en-US" sz="1500" dirty="0"/>
            </a:br>
            <a:br>
              <a:rPr lang="en-US" sz="1500" b="1" dirty="0"/>
            </a:br>
            <a:endParaRPr lang="en-US" sz="1500" cap="none" dirty="0"/>
          </a:p>
        </p:txBody>
      </p:sp>
      <p:sp>
        <p:nvSpPr>
          <p:cNvPr id="23" name="Content Placeholder 2">
            <a:extLst>
              <a:ext uri="{FF2B5EF4-FFF2-40B4-BE49-F238E27FC236}">
                <a16:creationId xmlns:a16="http://schemas.microsoft.com/office/drawing/2014/main" id="{FC49A3CB-9590-2547-43DE-868333A6229B}"/>
              </a:ext>
            </a:extLst>
          </p:cNvPr>
          <p:cNvSpPr>
            <a:spLocks noGrp="1"/>
          </p:cNvSpPr>
          <p:nvPr>
            <p:ph type="body" sz="half" idx="2"/>
          </p:nvPr>
        </p:nvSpPr>
        <p:spPr>
          <a:xfrm>
            <a:off x="525463" y="1543050"/>
            <a:ext cx="5570537" cy="4410075"/>
          </a:xfrm>
        </p:spPr>
        <p:txBody>
          <a:bodyPr>
            <a:normAutofit/>
          </a:bodyPr>
          <a:lstStyle/>
          <a:p>
            <a:pPr marL="0" indent="0" fontAlgn="base">
              <a:buNone/>
            </a:pPr>
            <a:r>
              <a:rPr lang="en-US" sz="1400" i="0" u="none" strike="noStrike" dirty="0">
                <a:effectLst/>
                <a:cs typeface="Arial" panose="020B0604020202020204" pitchFamily="34" charset="0"/>
              </a:rPr>
              <a:t>Prevent is a scheme that is part of the Government's counter terrorism strategy, so that people can go about their lives freely and with confidence.</a:t>
            </a:r>
          </a:p>
          <a:p>
            <a:pPr marL="0" indent="0" fontAlgn="base">
              <a:buNone/>
            </a:pPr>
            <a:endParaRPr lang="en-US" sz="1400" i="0" u="none" strike="noStrike" dirty="0">
              <a:effectLst/>
              <a:cs typeface="Arial" panose="020B0604020202020204" pitchFamily="34" charset="0"/>
            </a:endParaRPr>
          </a:p>
          <a:p>
            <a:pPr marL="0" indent="0" fontAlgn="base">
              <a:buNone/>
            </a:pPr>
            <a:r>
              <a:rPr lang="en-US" sz="1400" i="0" u="none" strike="noStrike" dirty="0">
                <a:effectLst/>
                <a:cs typeface="Arial" panose="020B0604020202020204" pitchFamily="34" charset="0"/>
              </a:rPr>
              <a:t>These forms of terrorism include:</a:t>
            </a:r>
          </a:p>
          <a:p>
            <a:pPr marL="0" indent="0" fontAlgn="base">
              <a:buNone/>
            </a:pPr>
            <a:endParaRPr lang="en-US" sz="1400" i="0" u="none" strike="noStrike" dirty="0">
              <a:effectLst/>
              <a:cs typeface="Arial" panose="020B0604020202020204" pitchFamily="34" charset="0"/>
            </a:endParaRPr>
          </a:p>
          <a:p>
            <a:pPr marL="0" indent="0" fontAlgn="base">
              <a:buNone/>
            </a:pPr>
            <a:r>
              <a:rPr lang="en-US" sz="1400" i="0" u="none" strike="noStrike" dirty="0">
                <a:effectLst/>
                <a:cs typeface="Arial" panose="020B0604020202020204" pitchFamily="34" charset="0"/>
              </a:rPr>
              <a:t>Political extremists</a:t>
            </a:r>
          </a:p>
          <a:p>
            <a:pPr marL="0" indent="0" fontAlgn="base">
              <a:buNone/>
            </a:pPr>
            <a:r>
              <a:rPr lang="en-US" sz="1400" i="0" u="none" strike="noStrike" dirty="0">
                <a:effectLst/>
                <a:cs typeface="Arial" panose="020B0604020202020204" pitchFamily="34" charset="0"/>
              </a:rPr>
              <a:t>Religious extremists</a:t>
            </a:r>
          </a:p>
          <a:p>
            <a:pPr marL="0" indent="0" fontAlgn="base">
              <a:buNone/>
            </a:pPr>
            <a:r>
              <a:rPr lang="en-US" sz="1400" i="0" u="none" strike="noStrike" dirty="0">
                <a:effectLst/>
                <a:cs typeface="Arial" panose="020B0604020202020204" pitchFamily="34" charset="0"/>
              </a:rPr>
              <a:t>Environmental extremists</a:t>
            </a:r>
          </a:p>
          <a:p>
            <a:pPr marL="0" indent="0" fontAlgn="base">
              <a:buNone/>
            </a:pPr>
            <a:r>
              <a:rPr lang="en-US" sz="1400" i="0" u="none" strike="noStrike" dirty="0">
                <a:effectLst/>
                <a:cs typeface="Arial" panose="020B0604020202020204" pitchFamily="34" charset="0"/>
              </a:rPr>
              <a:t>Animal rights extremists</a:t>
            </a:r>
          </a:p>
          <a:p>
            <a:pPr marL="0" indent="0" fontAlgn="base">
              <a:buNone/>
            </a:pPr>
            <a:r>
              <a:rPr lang="en-US" sz="1400" i="0" u="none" strike="noStrike" dirty="0">
                <a:effectLst/>
                <a:cs typeface="Arial" panose="020B0604020202020204" pitchFamily="34" charset="0"/>
              </a:rPr>
              <a:t>Young people can be particularly vulnerable to getting involved with radical groups through direct contact with members, or increasingly, through the internet. This can put a young person at risk of being drawn into criminal activity and has the potential to cause significant harm.</a:t>
            </a:r>
          </a:p>
          <a:p>
            <a:pPr marL="0" indent="0" fontAlgn="base"/>
            <a:endParaRPr lang="en-US" sz="1200" b="1" i="0" u="none" strike="noStrike" dirty="0">
              <a:effectLst/>
            </a:endParaRPr>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26</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26</a:t>
            </a:fld>
            <a:endParaRPr lang="en-US" noProof="0"/>
          </a:p>
        </p:txBody>
      </p:sp>
      <p:sp>
        <p:nvSpPr>
          <p:cNvPr id="32" name="Slide Number Placeholder 2" hidden="1">
            <a:extLst>
              <a:ext uri="{FF2B5EF4-FFF2-40B4-BE49-F238E27FC236}">
                <a16:creationId xmlns:a16="http://schemas.microsoft.com/office/drawing/2014/main" id="{35A0E8F6-7D01-DB74-5424-00CC4D869A87}"/>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26</a:t>
            </a:fld>
            <a:endParaRPr lang="en-US" noProof="0"/>
          </a:p>
        </p:txBody>
      </p:sp>
      <p:pic>
        <p:nvPicPr>
          <p:cNvPr id="7" name="Picture Placeholder 6" descr="A close-up of a child&#10;&#10;Description automatically generated">
            <a:extLst>
              <a:ext uri="{FF2B5EF4-FFF2-40B4-BE49-F238E27FC236}">
                <a16:creationId xmlns:a16="http://schemas.microsoft.com/office/drawing/2014/main" id="{AEFBF28A-FE08-E898-9535-36FD4B567E8B}"/>
              </a:ext>
            </a:extLst>
          </p:cNvPr>
          <p:cNvPicPr>
            <a:picLocks noGrp="1" noChangeAspect="1"/>
          </p:cNvPicPr>
          <p:nvPr>
            <p:ph type="pic" idx="1"/>
          </p:nvPr>
        </p:nvPicPr>
        <p:blipFill>
          <a:blip r:embed="rId3"/>
          <a:srcRect l="14533" r="14533"/>
          <a:stretch>
            <a:fillRect/>
          </a:stretch>
        </p:blipFill>
        <p:spPr/>
      </p:pic>
    </p:spTree>
    <p:extLst>
      <p:ext uri="{BB962C8B-B14F-4D97-AF65-F5344CB8AC3E}">
        <p14:creationId xmlns:p14="http://schemas.microsoft.com/office/powerpoint/2010/main" val="3018190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25463" y="485775"/>
            <a:ext cx="5170487" cy="1600200"/>
          </a:xfrm>
        </p:spPr>
        <p:txBody>
          <a:bodyPr anchor="b">
            <a:normAutofit/>
          </a:bodyPr>
          <a:lstStyle/>
          <a:p>
            <a:pPr fontAlgn="base"/>
            <a:r>
              <a:rPr lang="en-US" sz="2200" dirty="0"/>
              <a:t>Other forms of abuse – grooming:</a:t>
            </a:r>
            <a:br>
              <a:rPr lang="en-US" sz="1500" dirty="0"/>
            </a:br>
            <a:br>
              <a:rPr lang="en-US" sz="1500" dirty="0"/>
            </a:br>
            <a:br>
              <a:rPr lang="en-US" sz="1500" dirty="0"/>
            </a:br>
            <a:br>
              <a:rPr lang="en-US" sz="1500" dirty="0"/>
            </a:br>
            <a:br>
              <a:rPr lang="en-US" sz="1500" b="1" dirty="0"/>
            </a:br>
            <a:endParaRPr lang="en-US" sz="1500" cap="none" dirty="0"/>
          </a:p>
        </p:txBody>
      </p:sp>
      <p:sp>
        <p:nvSpPr>
          <p:cNvPr id="23" name="Content Placeholder 2">
            <a:extLst>
              <a:ext uri="{FF2B5EF4-FFF2-40B4-BE49-F238E27FC236}">
                <a16:creationId xmlns:a16="http://schemas.microsoft.com/office/drawing/2014/main" id="{FC49A3CB-9590-2547-43DE-868333A6229B}"/>
              </a:ext>
            </a:extLst>
          </p:cNvPr>
          <p:cNvSpPr>
            <a:spLocks noGrp="1"/>
          </p:cNvSpPr>
          <p:nvPr>
            <p:ph type="body" sz="half" idx="2"/>
          </p:nvPr>
        </p:nvSpPr>
        <p:spPr>
          <a:xfrm>
            <a:off x="525463" y="1543050"/>
            <a:ext cx="5570537" cy="4410075"/>
          </a:xfrm>
        </p:spPr>
        <p:txBody>
          <a:bodyPr>
            <a:normAutofit/>
          </a:bodyPr>
          <a:lstStyle/>
          <a:p>
            <a:pPr marL="0" indent="0" fontAlgn="base">
              <a:buNone/>
            </a:pPr>
            <a:r>
              <a:rPr lang="en-US" sz="1400" i="0" u="none" strike="noStrike" dirty="0">
                <a:effectLst/>
                <a:cs typeface="Arial" panose="020B0604020202020204" pitchFamily="34" charset="0"/>
              </a:rPr>
              <a:t>Grooming is when someone builds an emotional connection with a child to gain their trust for the purposes of sexual abuse, sexual exploitation or trafficking.</a:t>
            </a:r>
          </a:p>
          <a:p>
            <a:pPr marL="0" indent="0" fontAlgn="base">
              <a:buNone/>
            </a:pPr>
            <a:r>
              <a:rPr lang="en-US" sz="1400" i="0" u="none" strike="noStrike" dirty="0">
                <a:effectLst/>
                <a:cs typeface="Arial" panose="020B0604020202020204" pitchFamily="34" charset="0"/>
              </a:rPr>
              <a:t> </a:t>
            </a:r>
          </a:p>
          <a:p>
            <a:pPr marL="0" indent="0" fontAlgn="base">
              <a:buNone/>
            </a:pPr>
            <a:r>
              <a:rPr lang="en-US" sz="1400" i="0" u="none" strike="noStrike" dirty="0">
                <a:effectLst/>
                <a:cs typeface="Arial" panose="020B0604020202020204" pitchFamily="34" charset="0"/>
              </a:rPr>
              <a:t>Children and young people can be groomed online or face to face, by a stranger or by someone they know - for example a family member, friend or professional.</a:t>
            </a:r>
          </a:p>
          <a:p>
            <a:pPr marL="0" indent="0" fontAlgn="base">
              <a:buNone/>
            </a:pPr>
            <a:r>
              <a:rPr lang="en-US" sz="1400" i="0" u="none" strike="noStrike" dirty="0">
                <a:effectLst/>
                <a:cs typeface="Arial" panose="020B0604020202020204" pitchFamily="34" charset="0"/>
              </a:rPr>
              <a:t> </a:t>
            </a:r>
          </a:p>
          <a:p>
            <a:pPr marL="0" indent="0" fontAlgn="base">
              <a:buNone/>
            </a:pPr>
            <a:r>
              <a:rPr lang="en-US" sz="1400" i="0" u="none" strike="noStrike" dirty="0">
                <a:effectLst/>
                <a:cs typeface="Arial" panose="020B0604020202020204" pitchFamily="34" charset="0"/>
              </a:rPr>
              <a:t>Groomers may be male or female. They could be any age.</a:t>
            </a:r>
          </a:p>
          <a:p>
            <a:pPr marL="0" indent="0" fontAlgn="base">
              <a:buNone/>
            </a:pPr>
            <a:r>
              <a:rPr lang="en-US" sz="1400" i="0" u="none" strike="noStrike" dirty="0">
                <a:effectLst/>
                <a:cs typeface="Arial" panose="020B0604020202020204" pitchFamily="34" charset="0"/>
              </a:rPr>
              <a:t> </a:t>
            </a:r>
          </a:p>
          <a:p>
            <a:pPr marL="0" indent="0" fontAlgn="base">
              <a:buNone/>
            </a:pPr>
            <a:r>
              <a:rPr lang="en-US" sz="1400" i="0" u="none" strike="noStrike" dirty="0">
                <a:effectLst/>
                <a:cs typeface="Arial" panose="020B0604020202020204" pitchFamily="34" charset="0"/>
              </a:rPr>
              <a:t>Many children and young people don't understand that they have been groomed or that what has happened is abuse.</a:t>
            </a:r>
          </a:p>
          <a:p>
            <a:pPr marL="0" indent="0" fontAlgn="base"/>
            <a:endParaRPr lang="en-US" sz="1200" b="1" i="0" u="none" strike="noStrike" dirty="0">
              <a:effectLst/>
            </a:endParaRPr>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27</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27</a:t>
            </a:fld>
            <a:endParaRPr lang="en-US" noProof="0"/>
          </a:p>
        </p:txBody>
      </p:sp>
      <p:sp>
        <p:nvSpPr>
          <p:cNvPr id="32" name="Slide Number Placeholder 2" hidden="1">
            <a:extLst>
              <a:ext uri="{FF2B5EF4-FFF2-40B4-BE49-F238E27FC236}">
                <a16:creationId xmlns:a16="http://schemas.microsoft.com/office/drawing/2014/main" id="{35A0E8F6-7D01-DB74-5424-00CC4D869A87}"/>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27</a:t>
            </a:fld>
            <a:endParaRPr lang="en-US" noProof="0"/>
          </a:p>
        </p:txBody>
      </p:sp>
      <p:pic>
        <p:nvPicPr>
          <p:cNvPr id="6" name="Picture Placeholder 5" descr="A person looking at another person&#10;&#10;Description automatically generated">
            <a:extLst>
              <a:ext uri="{FF2B5EF4-FFF2-40B4-BE49-F238E27FC236}">
                <a16:creationId xmlns:a16="http://schemas.microsoft.com/office/drawing/2014/main" id="{31E3CBEC-C371-44F2-96BB-296C308A8E2F}"/>
              </a:ext>
            </a:extLst>
          </p:cNvPr>
          <p:cNvPicPr>
            <a:picLocks noGrp="1" noChangeAspect="1"/>
          </p:cNvPicPr>
          <p:nvPr>
            <p:ph type="pic" idx="1"/>
          </p:nvPr>
        </p:nvPicPr>
        <p:blipFill>
          <a:blip r:embed="rId3"/>
          <a:srcRect l="14533" r="14533"/>
          <a:stretch>
            <a:fillRect/>
          </a:stretch>
        </p:blipFill>
        <p:spPr/>
      </p:pic>
    </p:spTree>
    <p:extLst>
      <p:ext uri="{BB962C8B-B14F-4D97-AF65-F5344CB8AC3E}">
        <p14:creationId xmlns:p14="http://schemas.microsoft.com/office/powerpoint/2010/main" val="2213400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28</a:t>
            </a:fld>
            <a:endParaRPr lang="en-US"/>
          </a:p>
        </p:txBody>
      </p:sp>
      <p:sp>
        <p:nvSpPr>
          <p:cNvPr id="21" name="Text Placeholder 3">
            <a:extLst>
              <a:ext uri="{FF2B5EF4-FFF2-40B4-BE49-F238E27FC236}">
                <a16:creationId xmlns:a16="http://schemas.microsoft.com/office/drawing/2014/main" id="{42DA19ED-22BD-F8CA-6C03-D6E842066845}"/>
              </a:ext>
            </a:extLst>
          </p:cNvPr>
          <p:cNvSpPr>
            <a:spLocks noGrp="1"/>
          </p:cNvSpPr>
          <p:nvPr>
            <p:ph type="body" sz="half" idx="2"/>
          </p:nvPr>
        </p:nvSpPr>
        <p:spPr>
          <a:xfrm>
            <a:off x="836612" y="1792288"/>
            <a:ext cx="3932237" cy="2733675"/>
          </a:xfrm>
        </p:spPr>
        <p:txBody>
          <a:bodyPr/>
          <a:lstStyle/>
          <a:p>
            <a:pPr algn="ctr"/>
            <a:r>
              <a:rPr lang="en-US" sz="2000" b="1" dirty="0"/>
              <a:t>Which form of abuse might you suspect? Please choose an option for both scenarios:</a:t>
            </a:r>
          </a:p>
          <a:p>
            <a:pPr marL="285750" indent="-285750">
              <a:buFont typeface="Arial" panose="020B0604020202020204" pitchFamily="34" charset="0"/>
              <a:buChar char="•"/>
            </a:pPr>
            <a:r>
              <a:rPr lang="en-US" dirty="0"/>
              <a:t>Physical abuse</a:t>
            </a:r>
          </a:p>
          <a:p>
            <a:pPr marL="285750" indent="-285750">
              <a:buFont typeface="Arial" panose="020B0604020202020204" pitchFamily="34" charset="0"/>
              <a:buChar char="•"/>
            </a:pPr>
            <a:r>
              <a:rPr lang="en-US" dirty="0"/>
              <a:t>Emotional abuse</a:t>
            </a:r>
          </a:p>
          <a:p>
            <a:pPr marL="285750" indent="-285750">
              <a:buFont typeface="Arial" panose="020B0604020202020204" pitchFamily="34" charset="0"/>
              <a:buChar char="•"/>
            </a:pPr>
            <a:r>
              <a:rPr lang="en-US" dirty="0"/>
              <a:t>Neglect</a:t>
            </a:r>
          </a:p>
          <a:p>
            <a:pPr marL="285750" indent="-285750">
              <a:buFont typeface="Arial" panose="020B0604020202020204" pitchFamily="34" charset="0"/>
              <a:buChar char="•"/>
            </a:pPr>
            <a:r>
              <a:rPr lang="en-US" dirty="0"/>
              <a:t>Sexual abuse</a:t>
            </a:r>
          </a:p>
        </p:txBody>
      </p:sp>
      <p:graphicFrame>
        <p:nvGraphicFramePr>
          <p:cNvPr id="10" name="Content Placeholder 2">
            <a:extLst>
              <a:ext uri="{FF2B5EF4-FFF2-40B4-BE49-F238E27FC236}">
                <a16:creationId xmlns:a16="http://schemas.microsoft.com/office/drawing/2014/main" id="{DEF04D10-F26D-AF6B-3FBE-2C5CCBBB1690}"/>
              </a:ext>
            </a:extLst>
          </p:cNvPr>
          <p:cNvGraphicFramePr>
            <a:graphicFrameLocks noGrp="1"/>
          </p:cNvGraphicFramePr>
          <p:nvPr>
            <p:ph idx="1"/>
            <p:extLst>
              <p:ext uri="{D42A27DB-BD31-4B8C-83A1-F6EECF244321}">
                <p14:modId xmlns:p14="http://schemas.microsoft.com/office/powerpoint/2010/main" val="2733072466"/>
              </p:ext>
            </p:extLst>
          </p:nvPr>
        </p:nvGraphicFramePr>
        <p:xfrm>
          <a:off x="5183188" y="457201"/>
          <a:ext cx="6172200" cy="5403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4797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FC49A3CB-9590-2547-43DE-868333A6229B}"/>
              </a:ext>
            </a:extLst>
          </p:cNvPr>
          <p:cNvSpPr>
            <a:spLocks noGrp="1"/>
          </p:cNvSpPr>
          <p:nvPr>
            <p:ph idx="1"/>
          </p:nvPr>
        </p:nvSpPr>
        <p:spPr>
          <a:xfrm>
            <a:off x="519910" y="1825625"/>
            <a:ext cx="4914189" cy="4351338"/>
          </a:xfrm>
        </p:spPr>
        <p:txBody>
          <a:bodyPr>
            <a:normAutofit/>
          </a:bodyPr>
          <a:lstStyle/>
          <a:p>
            <a:pPr marL="0" indent="0" fontAlgn="base">
              <a:spcAft>
                <a:spcPts val="600"/>
              </a:spcAft>
              <a:buNone/>
            </a:pPr>
            <a:r>
              <a:rPr lang="en-US" sz="1300" b="1" i="0" u="none" strike="noStrike" dirty="0">
                <a:effectLst/>
              </a:rPr>
              <a:t>Abuse and neglect can have major effects on all aspects of a child's health, development and well-being. The impact of any abuse will vary from child to child depending on the:</a:t>
            </a:r>
            <a:endParaRPr lang="en-US" sz="1300" i="0" u="none" strike="noStrike" dirty="0">
              <a:effectLst/>
            </a:endParaRPr>
          </a:p>
          <a:p>
            <a:pPr marL="171450" indent="-171450" fontAlgn="base">
              <a:spcAft>
                <a:spcPts val="600"/>
              </a:spcAft>
              <a:buFont typeface="Arial" panose="020B0604020202020204" pitchFamily="34" charset="0"/>
              <a:buChar char="•"/>
            </a:pPr>
            <a:r>
              <a:rPr lang="en-US" sz="1300" i="0" u="none" strike="noStrike" dirty="0">
                <a:effectLst/>
              </a:rPr>
              <a:t>Nature of the abuse</a:t>
            </a:r>
          </a:p>
          <a:p>
            <a:pPr marL="171450" indent="-171450" fontAlgn="base">
              <a:spcAft>
                <a:spcPts val="600"/>
              </a:spcAft>
              <a:buFont typeface="Arial" panose="020B0604020202020204" pitchFamily="34" charset="0"/>
              <a:buChar char="•"/>
            </a:pPr>
            <a:r>
              <a:rPr lang="en-US" sz="1300" i="0" u="none" strike="noStrike" dirty="0">
                <a:effectLst/>
              </a:rPr>
              <a:t>Duration of the abuse</a:t>
            </a:r>
          </a:p>
          <a:p>
            <a:pPr marL="171450" indent="-171450" fontAlgn="base">
              <a:spcAft>
                <a:spcPts val="600"/>
              </a:spcAft>
              <a:buFont typeface="Arial" panose="020B0604020202020204" pitchFamily="34" charset="0"/>
              <a:buChar char="•"/>
            </a:pPr>
            <a:r>
              <a:rPr lang="en-US" sz="1300" i="0" u="none" strike="noStrike" dirty="0">
                <a:effectLst/>
              </a:rPr>
              <a:t>Age of the child</a:t>
            </a:r>
          </a:p>
          <a:p>
            <a:pPr marL="171450" indent="-171450" fontAlgn="base">
              <a:spcAft>
                <a:spcPts val="600"/>
              </a:spcAft>
              <a:buFont typeface="Arial" panose="020B0604020202020204" pitchFamily="34" charset="0"/>
              <a:buChar char="•"/>
            </a:pPr>
            <a:r>
              <a:rPr lang="en-US" sz="1300" i="0" u="none" strike="noStrike" dirty="0">
                <a:effectLst/>
              </a:rPr>
              <a:t>Individual child’s reaction to the abuse</a:t>
            </a:r>
          </a:p>
          <a:p>
            <a:pPr marL="171450" indent="-171450" fontAlgn="base">
              <a:spcAft>
                <a:spcPts val="600"/>
              </a:spcAft>
              <a:buFont typeface="Arial" panose="020B0604020202020204" pitchFamily="34" charset="0"/>
              <a:buChar char="•"/>
            </a:pPr>
            <a:r>
              <a:rPr lang="en-US" sz="1300" i="0" u="none" strike="noStrike" dirty="0">
                <a:effectLst/>
              </a:rPr>
              <a:t>Home/family environment</a:t>
            </a:r>
          </a:p>
          <a:p>
            <a:pPr marL="171450" indent="-171450" fontAlgn="base">
              <a:spcAft>
                <a:spcPts val="600"/>
              </a:spcAft>
              <a:buFont typeface="Arial" panose="020B0604020202020204" pitchFamily="34" charset="0"/>
              <a:buChar char="•"/>
            </a:pPr>
            <a:r>
              <a:rPr lang="en-US" sz="1300" i="0" u="none" strike="noStrike" dirty="0">
                <a:effectLst/>
              </a:rPr>
              <a:t>Impact and speed of any intervention</a:t>
            </a:r>
          </a:p>
          <a:p>
            <a:pPr marL="171450" indent="-171450" fontAlgn="base">
              <a:spcAft>
                <a:spcPts val="600"/>
              </a:spcAft>
              <a:buFont typeface="Arial" panose="020B0604020202020204" pitchFamily="34" charset="0"/>
              <a:buChar char="•"/>
            </a:pPr>
            <a:r>
              <a:rPr lang="en-US" sz="1300" i="0" u="none" strike="noStrike" dirty="0">
                <a:effectLst/>
              </a:rPr>
              <a:t>Consequences of the intervention</a:t>
            </a:r>
          </a:p>
          <a:p>
            <a:pPr marL="171450" indent="-171450" fontAlgn="base">
              <a:spcAft>
                <a:spcPts val="600"/>
              </a:spcAft>
              <a:buFont typeface="Arial" panose="020B0604020202020204" pitchFamily="34" charset="0"/>
              <a:buChar char="•"/>
            </a:pPr>
            <a:r>
              <a:rPr lang="en-US" sz="1300" i="0" u="none" strike="noStrike" dirty="0">
                <a:effectLst/>
              </a:rPr>
              <a:t>Professional response and support</a:t>
            </a:r>
          </a:p>
          <a:p>
            <a:pPr marL="0" indent="0" fontAlgn="base"/>
            <a:endParaRPr lang="en-US" sz="1300" b="1" i="0" u="none" strike="noStrike" dirty="0">
              <a:effectLst/>
            </a:endParaRPr>
          </a:p>
        </p:txBody>
      </p:sp>
      <p:sp>
        <p:nvSpPr>
          <p:cNvPr id="37" name="Slide Number Placeholder 2">
            <a:extLst>
              <a:ext uri="{FF2B5EF4-FFF2-40B4-BE49-F238E27FC236}">
                <a16:creationId xmlns:a16="http://schemas.microsoft.com/office/drawing/2014/main" id="{327332B6-4439-449F-13F3-1E1A3FF4FE32}"/>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29</a:t>
            </a:fld>
            <a:endParaRPr lang="en-US" noProof="0"/>
          </a:p>
        </p:txBody>
      </p:sp>
      <p:pic>
        <p:nvPicPr>
          <p:cNvPr id="10" name="Picture 9" descr="A close up of a swing&#10;&#10;Description automatically generated">
            <a:extLst>
              <a:ext uri="{FF2B5EF4-FFF2-40B4-BE49-F238E27FC236}">
                <a16:creationId xmlns:a16="http://schemas.microsoft.com/office/drawing/2014/main" id="{287D4D1A-7491-CDA9-DF12-1C5B2616B567}"/>
              </a:ext>
            </a:extLst>
          </p:cNvPr>
          <p:cNvPicPr>
            <a:picLocks noChangeAspect="1"/>
          </p:cNvPicPr>
          <p:nvPr/>
        </p:nvPicPr>
        <p:blipFill rotWithShape="1">
          <a:blip r:embed="rId3"/>
          <a:srcRect l="64970" r="1749"/>
          <a:stretch/>
        </p:blipFill>
        <p:spPr>
          <a:xfrm>
            <a:off x="5884648" y="10"/>
            <a:ext cx="6307353" cy="578036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noFill/>
        </p:spPr>
      </p:pic>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35720" y="1354456"/>
            <a:ext cx="5123653" cy="45719"/>
          </a:xfrm>
        </p:spPr>
        <p:txBody>
          <a:bodyPr anchor="ctr">
            <a:normAutofit fontScale="90000"/>
          </a:bodyPr>
          <a:lstStyle/>
          <a:p>
            <a:pPr fontAlgn="base"/>
            <a:r>
              <a:rPr lang="en-US" sz="3600" dirty="0"/>
              <a:t>Effects of child abuse</a:t>
            </a:r>
            <a:br>
              <a:rPr lang="en-US" sz="1500" dirty="0"/>
            </a:br>
            <a:br>
              <a:rPr lang="en-US" sz="1500" dirty="0"/>
            </a:br>
            <a:br>
              <a:rPr lang="en-US" sz="1500" dirty="0"/>
            </a:br>
            <a:br>
              <a:rPr lang="en-US" sz="1500" dirty="0"/>
            </a:br>
            <a:br>
              <a:rPr lang="en-US" sz="1500" b="1" dirty="0"/>
            </a:br>
            <a:endParaRPr lang="en-US" sz="1500" cap="none" dirty="0"/>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29</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29</a:t>
            </a:fld>
            <a:endParaRPr lang="en-US" noProof="0"/>
          </a:p>
        </p:txBody>
      </p:sp>
      <p:sp>
        <p:nvSpPr>
          <p:cNvPr id="32" name="Slide Number Placeholder 2" hidden="1">
            <a:extLst>
              <a:ext uri="{FF2B5EF4-FFF2-40B4-BE49-F238E27FC236}">
                <a16:creationId xmlns:a16="http://schemas.microsoft.com/office/drawing/2014/main" id="{35A0E8F6-7D01-DB74-5424-00CC4D869A87}"/>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29</a:t>
            </a:fld>
            <a:endParaRPr lang="en-US" noProof="0"/>
          </a:p>
        </p:txBody>
      </p:sp>
    </p:spTree>
    <p:extLst>
      <p:ext uri="{BB962C8B-B14F-4D97-AF65-F5344CB8AC3E}">
        <p14:creationId xmlns:p14="http://schemas.microsoft.com/office/powerpoint/2010/main" val="3246702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8911F5E-FEA7-283B-5C87-14D4D147AF9E}"/>
              </a:ext>
            </a:extLst>
          </p:cNvPr>
          <p:cNvSpPr>
            <a:spLocks noGrp="1"/>
          </p:cNvSpPr>
          <p:nvPr>
            <p:ph type="title"/>
          </p:nvPr>
        </p:nvSpPr>
        <p:spPr>
          <a:xfrm>
            <a:off x="831850" y="182563"/>
            <a:ext cx="10515600" cy="940181"/>
          </a:xfrm>
        </p:spPr>
        <p:txBody>
          <a:bodyPr vert="horz" lIns="91440" tIns="45720" rIns="91440" bIns="45720" rtlCol="0" anchor="b">
            <a:normAutofit/>
          </a:bodyPr>
          <a:lstStyle/>
          <a:p>
            <a:r>
              <a:rPr lang="en-US" sz="2800" b="1" kern="1200" cap="all" baseline="0" dirty="0">
                <a:latin typeface="+mj-lt"/>
                <a:ea typeface="+mj-ea"/>
                <a:cs typeface="+mj-cs"/>
              </a:rPr>
              <a:t>Why is safeguarding important, even if you do not volunteer with children?</a:t>
            </a:r>
          </a:p>
        </p:txBody>
      </p:sp>
      <p:sp>
        <p:nvSpPr>
          <p:cNvPr id="20" name="TextBox 19">
            <a:extLst>
              <a:ext uri="{FF2B5EF4-FFF2-40B4-BE49-F238E27FC236}">
                <a16:creationId xmlns:a16="http://schemas.microsoft.com/office/drawing/2014/main" id="{6002D091-C090-7CCE-516A-851F18E67B45}"/>
              </a:ext>
            </a:extLst>
          </p:cNvPr>
          <p:cNvSpPr txBox="1"/>
          <p:nvPr/>
        </p:nvSpPr>
        <p:spPr>
          <a:xfrm>
            <a:off x="519910" y="1443395"/>
            <a:ext cx="11014749" cy="764460"/>
          </a:xfrm>
          <a:prstGeom prst="rect">
            <a:avLst/>
          </a:prstGeom>
        </p:spPr>
        <p:txBody>
          <a:bodyPr vert="horz" lIns="91440" tIns="45720" rIns="91440" bIns="45720" rtlCol="0">
            <a:noAutofit/>
          </a:bodyPr>
          <a:lstStyle/>
          <a:p>
            <a:pPr algn="ctr" fontAlgn="base">
              <a:lnSpc>
                <a:spcPct val="90000"/>
              </a:lnSpc>
              <a:spcBef>
                <a:spcPts val="1000"/>
              </a:spcBef>
              <a:spcAft>
                <a:spcPts val="600"/>
              </a:spcAft>
            </a:pPr>
            <a:r>
              <a:rPr lang="en-US" sz="1600" i="0" u="none" strike="noStrike" kern="1200" cap="none" baseline="0" dirty="0">
                <a:solidFill>
                  <a:schemeClr val="bg1"/>
                </a:solidFill>
                <a:effectLst/>
                <a:latin typeface="+mn-lt"/>
                <a:ea typeface="+mn-ea"/>
                <a:cs typeface="+mn-cs"/>
              </a:rPr>
              <a:t>Protecting children from harm is important in everyday life because every child matters. If you only volunteer with adults, you need to be aware that those adults may at some point disclose important information about children or even their own childhood.</a:t>
            </a:r>
          </a:p>
        </p:txBody>
      </p:sp>
      <p:sp>
        <p:nvSpPr>
          <p:cNvPr id="2" name="Slide Number Placeholder 1">
            <a:extLst>
              <a:ext uri="{FF2B5EF4-FFF2-40B4-BE49-F238E27FC236}">
                <a16:creationId xmlns:a16="http://schemas.microsoft.com/office/drawing/2014/main" id="{E668D7CE-0756-4C36-B665-7BEB4733EF8A}"/>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3</a:t>
            </a:fld>
            <a:endParaRPr lang="en-US"/>
          </a:p>
        </p:txBody>
      </p:sp>
      <p:pic>
        <p:nvPicPr>
          <p:cNvPr id="18" name="Picture Placeholder 17" descr="A close-up of a hand holding a child's hand&#10;&#10;Description automatically generated">
            <a:extLst>
              <a:ext uri="{FF2B5EF4-FFF2-40B4-BE49-F238E27FC236}">
                <a16:creationId xmlns:a16="http://schemas.microsoft.com/office/drawing/2014/main" id="{A4DF57CB-6940-3A2B-2444-5A335AECB39B}"/>
              </a:ext>
            </a:extLst>
          </p:cNvPr>
          <p:cNvPicPr>
            <a:picLocks noGrp="1" noChangeAspect="1"/>
          </p:cNvPicPr>
          <p:nvPr>
            <p:ph type="pic" sz="quarter" idx="13"/>
          </p:nvPr>
        </p:nvPicPr>
        <p:blipFill rotWithShape="1">
          <a:blip r:embed="rId3"/>
          <a:srcRect t="168" b="168"/>
          <a:stretch/>
        </p:blipFill>
        <p:spPr>
          <a:xfrm>
            <a:off x="3387153" y="2853368"/>
            <a:ext cx="5417694" cy="4004632"/>
          </a:xfrm>
          <a:noFill/>
        </p:spPr>
      </p:pic>
      <p:sp>
        <p:nvSpPr>
          <p:cNvPr id="7" name="Content Placeholder 2">
            <a:extLst>
              <a:ext uri="{FF2B5EF4-FFF2-40B4-BE49-F238E27FC236}">
                <a16:creationId xmlns:a16="http://schemas.microsoft.com/office/drawing/2014/main" id="{9BB4F71E-A1DF-8C52-C398-F73ADF15C45F}"/>
              </a:ext>
            </a:extLst>
          </p:cNvPr>
          <p:cNvSpPr txBox="1">
            <a:spLocks/>
          </p:cNvSpPr>
          <p:nvPr/>
        </p:nvSpPr>
        <p:spPr>
          <a:xfrm>
            <a:off x="519910" y="1825625"/>
            <a:ext cx="4914189" cy="4351338"/>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US" sz="1500" b="0" i="0" u="none" strike="noStrike" dirty="0">
              <a:effectLst/>
            </a:endParaRPr>
          </a:p>
        </p:txBody>
      </p:sp>
    </p:spTree>
    <p:extLst>
      <p:ext uri="{BB962C8B-B14F-4D97-AF65-F5344CB8AC3E}">
        <p14:creationId xmlns:p14="http://schemas.microsoft.com/office/powerpoint/2010/main" val="59582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25463" y="485775"/>
            <a:ext cx="5170487" cy="1600200"/>
          </a:xfrm>
        </p:spPr>
        <p:txBody>
          <a:bodyPr anchor="b">
            <a:normAutofit/>
          </a:bodyPr>
          <a:lstStyle/>
          <a:p>
            <a:pPr fontAlgn="base"/>
            <a:r>
              <a:rPr lang="en-US" sz="2200" dirty="0"/>
              <a:t>Effects of child abuse</a:t>
            </a:r>
            <a:br>
              <a:rPr lang="en-US" sz="1500" dirty="0"/>
            </a:br>
            <a:br>
              <a:rPr lang="en-US" sz="1500" dirty="0"/>
            </a:br>
            <a:br>
              <a:rPr lang="en-US" sz="1500" dirty="0"/>
            </a:br>
            <a:br>
              <a:rPr lang="en-US" sz="1500" dirty="0"/>
            </a:br>
            <a:br>
              <a:rPr lang="en-US" sz="1500" b="1" dirty="0"/>
            </a:br>
            <a:endParaRPr lang="en-US" sz="1500" cap="none" dirty="0"/>
          </a:p>
        </p:txBody>
      </p:sp>
      <p:sp>
        <p:nvSpPr>
          <p:cNvPr id="23" name="Content Placeholder 2">
            <a:extLst>
              <a:ext uri="{FF2B5EF4-FFF2-40B4-BE49-F238E27FC236}">
                <a16:creationId xmlns:a16="http://schemas.microsoft.com/office/drawing/2014/main" id="{FC49A3CB-9590-2547-43DE-868333A6229B}"/>
              </a:ext>
            </a:extLst>
          </p:cNvPr>
          <p:cNvSpPr>
            <a:spLocks noGrp="1"/>
          </p:cNvSpPr>
          <p:nvPr>
            <p:ph type="body" sz="half" idx="2"/>
          </p:nvPr>
        </p:nvSpPr>
        <p:spPr>
          <a:xfrm>
            <a:off x="525463" y="1543050"/>
            <a:ext cx="5570537" cy="4114800"/>
          </a:xfrm>
        </p:spPr>
        <p:txBody>
          <a:bodyPr>
            <a:normAutofit/>
          </a:bodyPr>
          <a:lstStyle/>
          <a:p>
            <a:pPr algn="ctr" fontAlgn="base">
              <a:lnSpc>
                <a:spcPct val="90000"/>
              </a:lnSpc>
              <a:spcAft>
                <a:spcPts val="600"/>
              </a:spcAft>
            </a:pPr>
            <a:r>
              <a:rPr lang="en-US" sz="1200" b="1" i="0" u="none" strike="noStrike" dirty="0">
                <a:effectLst/>
              </a:rPr>
              <a:t>Abuse and neglect during childhood increases the risk of:</a:t>
            </a:r>
          </a:p>
          <a:p>
            <a:pPr fontAlgn="base">
              <a:lnSpc>
                <a:spcPct val="90000"/>
              </a:lnSpc>
              <a:spcAft>
                <a:spcPts val="600"/>
              </a:spcAft>
            </a:pPr>
            <a:endParaRPr lang="en-US" sz="1200" i="0" u="none" strike="noStrike" dirty="0">
              <a:effectLst/>
            </a:endParaRPr>
          </a:p>
          <a:p>
            <a:pPr marL="171450" indent="-171450" fontAlgn="base">
              <a:lnSpc>
                <a:spcPct val="90000"/>
              </a:lnSpc>
              <a:spcAft>
                <a:spcPts val="600"/>
              </a:spcAft>
              <a:buFont typeface="Arial" panose="020B0604020202020204" pitchFamily="34" charset="0"/>
              <a:buChar char="•"/>
            </a:pPr>
            <a:r>
              <a:rPr lang="en-US" sz="1200" i="0" u="none" strike="noStrike" dirty="0">
                <a:effectLst/>
              </a:rPr>
              <a:t>Drug and alcohol misuse</a:t>
            </a:r>
          </a:p>
          <a:p>
            <a:pPr marL="171450" indent="-171450" fontAlgn="base">
              <a:lnSpc>
                <a:spcPct val="90000"/>
              </a:lnSpc>
              <a:spcAft>
                <a:spcPts val="600"/>
              </a:spcAft>
              <a:buFont typeface="Arial" panose="020B0604020202020204" pitchFamily="34" charset="0"/>
              <a:buChar char="•"/>
            </a:pPr>
            <a:r>
              <a:rPr lang="en-US" sz="1200" i="0" u="none" strike="noStrike" dirty="0">
                <a:effectLst/>
              </a:rPr>
              <a:t>Poor physical/mental health</a:t>
            </a:r>
          </a:p>
          <a:p>
            <a:pPr marL="171450" indent="-171450" fontAlgn="base">
              <a:lnSpc>
                <a:spcPct val="90000"/>
              </a:lnSpc>
              <a:spcAft>
                <a:spcPts val="600"/>
              </a:spcAft>
              <a:buFont typeface="Arial" panose="020B0604020202020204" pitchFamily="34" charset="0"/>
              <a:buChar char="•"/>
            </a:pPr>
            <a:r>
              <a:rPr lang="en-US" sz="1200" i="0" u="none" strike="noStrike" dirty="0">
                <a:effectLst/>
              </a:rPr>
              <a:t>Early and multiple sexual relationships and teen pregnancy</a:t>
            </a:r>
          </a:p>
          <a:p>
            <a:pPr marL="171450" indent="-171450" fontAlgn="base">
              <a:lnSpc>
                <a:spcPct val="90000"/>
              </a:lnSpc>
              <a:spcAft>
                <a:spcPts val="600"/>
              </a:spcAft>
              <a:buFont typeface="Arial" panose="020B0604020202020204" pitchFamily="34" charset="0"/>
              <a:buChar char="•"/>
            </a:pPr>
            <a:r>
              <a:rPr lang="en-US" sz="1200" i="0" u="none" strike="noStrike" dirty="0">
                <a:effectLst/>
              </a:rPr>
              <a:t>Risk of perpetrating or being a victim of domestic violence</a:t>
            </a:r>
          </a:p>
          <a:p>
            <a:pPr marL="171450" indent="-171450" fontAlgn="base">
              <a:lnSpc>
                <a:spcPct val="90000"/>
              </a:lnSpc>
              <a:spcAft>
                <a:spcPts val="600"/>
              </a:spcAft>
              <a:buFont typeface="Arial" panose="020B0604020202020204" pitchFamily="34" charset="0"/>
              <a:buChar char="•"/>
            </a:pPr>
            <a:r>
              <a:rPr lang="en-US" sz="1200" i="0" u="none" strike="noStrike" dirty="0">
                <a:effectLst/>
              </a:rPr>
              <a:t>Difficulty with job performance</a:t>
            </a:r>
          </a:p>
          <a:p>
            <a:pPr marL="171450" indent="-171450" fontAlgn="base">
              <a:lnSpc>
                <a:spcPct val="90000"/>
              </a:lnSpc>
              <a:spcAft>
                <a:spcPts val="600"/>
              </a:spcAft>
              <a:buFont typeface="Arial" panose="020B0604020202020204" pitchFamily="34" charset="0"/>
              <a:buChar char="•"/>
            </a:pPr>
            <a:r>
              <a:rPr lang="en-US" sz="1200" i="0" u="none" strike="noStrike" dirty="0">
                <a:effectLst/>
              </a:rPr>
              <a:t>Relationship problems</a:t>
            </a:r>
          </a:p>
          <a:p>
            <a:pPr marL="171450" indent="-171450" fontAlgn="base">
              <a:lnSpc>
                <a:spcPct val="90000"/>
              </a:lnSpc>
              <a:spcAft>
                <a:spcPts val="600"/>
              </a:spcAft>
              <a:buFont typeface="Arial" panose="020B0604020202020204" pitchFamily="34" charset="0"/>
              <a:buChar char="•"/>
            </a:pPr>
            <a:r>
              <a:rPr lang="en-US" sz="1200" i="0" u="none" strike="noStrike" dirty="0">
                <a:effectLst/>
              </a:rPr>
              <a:t>Likelihood of going to prison</a:t>
            </a:r>
          </a:p>
          <a:p>
            <a:pPr marL="171450" indent="-171450" fontAlgn="base">
              <a:lnSpc>
                <a:spcPct val="90000"/>
              </a:lnSpc>
              <a:spcAft>
                <a:spcPts val="600"/>
              </a:spcAft>
              <a:buFont typeface="Arial" panose="020B0604020202020204" pitchFamily="34" charset="0"/>
              <a:buChar char="•"/>
            </a:pPr>
            <a:r>
              <a:rPr lang="en-US" sz="1200" i="0" u="none" strike="noStrike" dirty="0">
                <a:effectLst/>
              </a:rPr>
              <a:t>On the positive side, many children and young people, despite having suffered from abuse, overcome this adversity and go on to enjoy successful and contented lives.</a:t>
            </a:r>
          </a:p>
          <a:p>
            <a:pPr marL="0" indent="0" fontAlgn="base"/>
            <a:endParaRPr lang="en-US" sz="1200" b="1" i="0" u="none" strike="noStrike" dirty="0">
              <a:effectLst/>
            </a:endParaRPr>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30</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30</a:t>
            </a:fld>
            <a:endParaRPr lang="en-US" noProof="0"/>
          </a:p>
        </p:txBody>
      </p:sp>
      <p:sp>
        <p:nvSpPr>
          <p:cNvPr id="32" name="Slide Number Placeholder 2" hidden="1">
            <a:extLst>
              <a:ext uri="{FF2B5EF4-FFF2-40B4-BE49-F238E27FC236}">
                <a16:creationId xmlns:a16="http://schemas.microsoft.com/office/drawing/2014/main" id="{35A0E8F6-7D01-DB74-5424-00CC4D869A87}"/>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30</a:t>
            </a:fld>
            <a:endParaRPr lang="en-US" noProof="0"/>
          </a:p>
        </p:txBody>
      </p:sp>
      <p:pic>
        <p:nvPicPr>
          <p:cNvPr id="11" name="Picture Placeholder 10" descr="A bottle of liquid and a person holding a child&#10;&#10;Description automatically generated">
            <a:extLst>
              <a:ext uri="{FF2B5EF4-FFF2-40B4-BE49-F238E27FC236}">
                <a16:creationId xmlns:a16="http://schemas.microsoft.com/office/drawing/2014/main" id="{F00A1563-9FD4-66A6-E80F-1CC78DE01FBF}"/>
              </a:ext>
            </a:extLst>
          </p:cNvPr>
          <p:cNvPicPr>
            <a:picLocks noGrp="1" noChangeAspect="1"/>
          </p:cNvPicPr>
          <p:nvPr>
            <p:ph type="pic" idx="1"/>
          </p:nvPr>
        </p:nvPicPr>
        <p:blipFill>
          <a:blip r:embed="rId3"/>
          <a:srcRect l="14533" r="14533"/>
          <a:stretch>
            <a:fillRect/>
          </a:stretch>
        </p:blipFill>
        <p:spPr/>
      </p:pic>
    </p:spTree>
    <p:extLst>
      <p:ext uri="{BB962C8B-B14F-4D97-AF65-F5344CB8AC3E}">
        <p14:creationId xmlns:p14="http://schemas.microsoft.com/office/powerpoint/2010/main" val="745083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31</a:t>
            </a:fld>
            <a:endParaRPr lang="en-US"/>
          </a:p>
        </p:txBody>
      </p:sp>
      <p:sp>
        <p:nvSpPr>
          <p:cNvPr id="21" name="Text Placeholder 3">
            <a:extLst>
              <a:ext uri="{FF2B5EF4-FFF2-40B4-BE49-F238E27FC236}">
                <a16:creationId xmlns:a16="http://schemas.microsoft.com/office/drawing/2014/main" id="{42DA19ED-22BD-F8CA-6C03-D6E842066845}"/>
              </a:ext>
            </a:extLst>
          </p:cNvPr>
          <p:cNvSpPr>
            <a:spLocks noGrp="1"/>
          </p:cNvSpPr>
          <p:nvPr>
            <p:ph type="body" sz="half" idx="2"/>
          </p:nvPr>
        </p:nvSpPr>
        <p:spPr>
          <a:xfrm>
            <a:off x="3354389" y="3690314"/>
            <a:ext cx="6503986" cy="1836737"/>
          </a:xfrm>
        </p:spPr>
        <p:txBody>
          <a:bodyPr/>
          <a:lstStyle/>
          <a:p>
            <a:pPr algn="ctr"/>
            <a:r>
              <a:rPr lang="en-US" sz="2000" b="1" dirty="0"/>
              <a:t>Please choose one option:</a:t>
            </a:r>
          </a:p>
          <a:p>
            <a:pPr marL="285750" indent="-285750">
              <a:buFont typeface="Arial" panose="020B0604020202020204" pitchFamily="34" charset="0"/>
              <a:buChar char="•"/>
            </a:pPr>
            <a:r>
              <a:rPr lang="en-US" dirty="0"/>
              <a:t>Nothing – the child’s confidentiality is more important</a:t>
            </a:r>
          </a:p>
          <a:p>
            <a:pPr marL="285750" indent="-285750">
              <a:buFont typeface="Arial" panose="020B0604020202020204" pitchFamily="34" charset="0"/>
              <a:buChar char="•"/>
            </a:pPr>
            <a:r>
              <a:rPr lang="en-US" dirty="0"/>
              <a:t>Report it – the child’s safety is more important</a:t>
            </a:r>
          </a:p>
        </p:txBody>
      </p:sp>
      <p:graphicFrame>
        <p:nvGraphicFramePr>
          <p:cNvPr id="10" name="Content Placeholder 2">
            <a:extLst>
              <a:ext uri="{FF2B5EF4-FFF2-40B4-BE49-F238E27FC236}">
                <a16:creationId xmlns:a16="http://schemas.microsoft.com/office/drawing/2014/main" id="{DEF04D10-F26D-AF6B-3FBE-2C5CCBBB1690}"/>
              </a:ext>
            </a:extLst>
          </p:cNvPr>
          <p:cNvGraphicFramePr>
            <a:graphicFrameLocks noGrp="1"/>
          </p:cNvGraphicFramePr>
          <p:nvPr>
            <p:ph idx="1"/>
            <p:extLst>
              <p:ext uri="{D42A27DB-BD31-4B8C-83A1-F6EECF244321}">
                <p14:modId xmlns:p14="http://schemas.microsoft.com/office/powerpoint/2010/main" val="2008147791"/>
              </p:ext>
            </p:extLst>
          </p:nvPr>
        </p:nvGraphicFramePr>
        <p:xfrm>
          <a:off x="1440233" y="485775"/>
          <a:ext cx="9923463" cy="3684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208CC6F-50F0-2E2A-7261-E1541077C414}"/>
              </a:ext>
            </a:extLst>
          </p:cNvPr>
          <p:cNvSpPr>
            <a:spLocks noGrp="1"/>
          </p:cNvSpPr>
          <p:nvPr>
            <p:ph type="title"/>
          </p:nvPr>
        </p:nvSpPr>
        <p:spPr>
          <a:xfrm>
            <a:off x="525463" y="485775"/>
            <a:ext cx="7180262" cy="1600200"/>
          </a:xfrm>
        </p:spPr>
        <p:txBody>
          <a:bodyPr anchor="b">
            <a:normAutofit/>
          </a:bodyPr>
          <a:lstStyle/>
          <a:p>
            <a:pPr fontAlgn="base"/>
            <a:r>
              <a:rPr lang="en-US" sz="2200" dirty="0"/>
              <a:t>Your role in Safeguarding</a:t>
            </a:r>
            <a:br>
              <a:rPr lang="en-US" sz="1500" dirty="0"/>
            </a:br>
            <a:br>
              <a:rPr lang="en-US" sz="1500" dirty="0"/>
            </a:br>
            <a:br>
              <a:rPr lang="en-US" sz="1500" dirty="0"/>
            </a:br>
            <a:br>
              <a:rPr lang="en-US" sz="1500" dirty="0"/>
            </a:br>
            <a:br>
              <a:rPr lang="en-US" sz="1500" b="1" dirty="0"/>
            </a:br>
            <a:endParaRPr lang="en-US" sz="1500" cap="none" dirty="0"/>
          </a:p>
        </p:txBody>
      </p:sp>
    </p:spTree>
    <p:extLst>
      <p:ext uri="{BB962C8B-B14F-4D97-AF65-F5344CB8AC3E}">
        <p14:creationId xmlns:p14="http://schemas.microsoft.com/office/powerpoint/2010/main" val="1854308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32</a:t>
            </a:fld>
            <a:endParaRPr lang="en-US"/>
          </a:p>
        </p:txBody>
      </p:sp>
      <p:sp>
        <p:nvSpPr>
          <p:cNvPr id="21" name="Text Placeholder 3">
            <a:extLst>
              <a:ext uri="{FF2B5EF4-FFF2-40B4-BE49-F238E27FC236}">
                <a16:creationId xmlns:a16="http://schemas.microsoft.com/office/drawing/2014/main" id="{42DA19ED-22BD-F8CA-6C03-D6E842066845}"/>
              </a:ext>
            </a:extLst>
          </p:cNvPr>
          <p:cNvSpPr>
            <a:spLocks noGrp="1"/>
          </p:cNvSpPr>
          <p:nvPr>
            <p:ph type="body" sz="half" idx="2"/>
          </p:nvPr>
        </p:nvSpPr>
        <p:spPr>
          <a:xfrm>
            <a:off x="2139951" y="3535744"/>
            <a:ext cx="8318500" cy="3009900"/>
          </a:xfrm>
        </p:spPr>
        <p:txBody>
          <a:bodyPr>
            <a:normAutofit/>
          </a:bodyPr>
          <a:lstStyle/>
          <a:p>
            <a:pPr algn="ctr"/>
            <a:r>
              <a:rPr lang="en-US" sz="2000" b="1" dirty="0"/>
              <a:t>As a volunteer what should you do?</a:t>
            </a:r>
          </a:p>
          <a:p>
            <a:pPr marL="285750" indent="-285750">
              <a:buFont typeface="Arial" panose="020B0604020202020204" pitchFamily="34" charset="0"/>
              <a:buChar char="•"/>
            </a:pPr>
            <a:r>
              <a:rPr lang="en-US" sz="1500" dirty="0"/>
              <a:t>Comfort the mother and do no more about it</a:t>
            </a:r>
          </a:p>
          <a:p>
            <a:pPr marL="285750" indent="-285750">
              <a:buFont typeface="Arial" panose="020B0604020202020204" pitchFamily="34" charset="0"/>
              <a:buChar char="•"/>
            </a:pPr>
            <a:r>
              <a:rPr lang="en-US" sz="1500" dirty="0"/>
              <a:t>Pretend not to notice; think the mother is probably upset about her own father and do nothing</a:t>
            </a:r>
          </a:p>
          <a:p>
            <a:pPr marL="285750" indent="-285750">
              <a:buFont typeface="Arial" panose="020B0604020202020204" pitchFamily="34" charset="0"/>
              <a:buChar char="•"/>
            </a:pPr>
            <a:r>
              <a:rPr lang="en-US" sz="1500" dirty="0"/>
              <a:t>Accuse the mother of harming her child</a:t>
            </a:r>
          </a:p>
          <a:p>
            <a:pPr marL="285750" indent="-285750">
              <a:buFont typeface="Arial" panose="020B0604020202020204" pitchFamily="34" charset="0"/>
              <a:buChar char="•"/>
            </a:pPr>
            <a:r>
              <a:rPr lang="en-US" sz="1500" dirty="0"/>
              <a:t>Ring the police</a:t>
            </a:r>
          </a:p>
          <a:p>
            <a:pPr marL="285750" indent="-285750">
              <a:buFont typeface="Arial" panose="020B0604020202020204" pitchFamily="34" charset="0"/>
              <a:buChar char="•"/>
            </a:pPr>
            <a:r>
              <a:rPr lang="en-US" sz="1500" dirty="0"/>
              <a:t>Refer the girl to social services</a:t>
            </a:r>
          </a:p>
          <a:p>
            <a:pPr marL="285750" indent="-285750">
              <a:buFont typeface="Arial" panose="020B0604020202020204" pitchFamily="34" charset="0"/>
              <a:buChar char="•"/>
            </a:pPr>
            <a:r>
              <a:rPr lang="en-US" sz="1500" dirty="0"/>
              <a:t>Discuss your concerns with your volunteer coordinator or a senior member of staff</a:t>
            </a:r>
          </a:p>
          <a:p>
            <a:pPr marL="285750" indent="-285750">
              <a:buFont typeface="Arial" panose="020B0604020202020204" pitchFamily="34" charset="0"/>
              <a:buChar char="•"/>
            </a:pPr>
            <a:r>
              <a:rPr lang="en-US" sz="1500" dirty="0"/>
              <a:t>Ring Child Line or the NSPCC</a:t>
            </a:r>
          </a:p>
          <a:p>
            <a:endParaRPr lang="en-US" sz="2000" b="1" dirty="0"/>
          </a:p>
        </p:txBody>
      </p:sp>
      <p:graphicFrame>
        <p:nvGraphicFramePr>
          <p:cNvPr id="10" name="Content Placeholder 2">
            <a:extLst>
              <a:ext uri="{FF2B5EF4-FFF2-40B4-BE49-F238E27FC236}">
                <a16:creationId xmlns:a16="http://schemas.microsoft.com/office/drawing/2014/main" id="{DEF04D10-F26D-AF6B-3FBE-2C5CCBBB1690}"/>
              </a:ext>
            </a:extLst>
          </p:cNvPr>
          <p:cNvGraphicFramePr>
            <a:graphicFrameLocks noGrp="1"/>
          </p:cNvGraphicFramePr>
          <p:nvPr>
            <p:ph idx="1"/>
            <p:extLst>
              <p:ext uri="{D42A27DB-BD31-4B8C-83A1-F6EECF244321}">
                <p14:modId xmlns:p14="http://schemas.microsoft.com/office/powerpoint/2010/main" val="3235898634"/>
              </p:ext>
            </p:extLst>
          </p:nvPr>
        </p:nvGraphicFramePr>
        <p:xfrm>
          <a:off x="1282700" y="610584"/>
          <a:ext cx="10033001" cy="2761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208CC6F-50F0-2E2A-7261-E1541077C414}"/>
              </a:ext>
            </a:extLst>
          </p:cNvPr>
          <p:cNvSpPr>
            <a:spLocks noGrp="1"/>
          </p:cNvSpPr>
          <p:nvPr>
            <p:ph type="title"/>
          </p:nvPr>
        </p:nvSpPr>
        <p:spPr>
          <a:xfrm>
            <a:off x="525463" y="485775"/>
            <a:ext cx="7180262" cy="1600200"/>
          </a:xfrm>
        </p:spPr>
        <p:txBody>
          <a:bodyPr anchor="b">
            <a:normAutofit/>
          </a:bodyPr>
          <a:lstStyle/>
          <a:p>
            <a:pPr fontAlgn="base"/>
            <a:r>
              <a:rPr lang="en-US" sz="2200" dirty="0"/>
              <a:t>Case example</a:t>
            </a:r>
            <a:br>
              <a:rPr lang="en-US" sz="1500" dirty="0"/>
            </a:br>
            <a:br>
              <a:rPr lang="en-US" sz="1500" dirty="0"/>
            </a:br>
            <a:br>
              <a:rPr lang="en-US" sz="1500" dirty="0"/>
            </a:br>
            <a:br>
              <a:rPr lang="en-US" sz="1500" dirty="0"/>
            </a:br>
            <a:br>
              <a:rPr lang="en-US" sz="1500" b="1" dirty="0"/>
            </a:br>
            <a:endParaRPr lang="en-US" sz="1500" cap="none" dirty="0"/>
          </a:p>
        </p:txBody>
      </p:sp>
    </p:spTree>
    <p:extLst>
      <p:ext uri="{BB962C8B-B14F-4D97-AF65-F5344CB8AC3E}">
        <p14:creationId xmlns:p14="http://schemas.microsoft.com/office/powerpoint/2010/main" val="1342501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33</a:t>
            </a:fld>
            <a:endParaRPr lang="en-US"/>
          </a:p>
        </p:txBody>
      </p:sp>
      <p:sp>
        <p:nvSpPr>
          <p:cNvPr id="21" name="Text Placeholder 3">
            <a:extLst>
              <a:ext uri="{FF2B5EF4-FFF2-40B4-BE49-F238E27FC236}">
                <a16:creationId xmlns:a16="http://schemas.microsoft.com/office/drawing/2014/main" id="{42DA19ED-22BD-F8CA-6C03-D6E842066845}"/>
              </a:ext>
            </a:extLst>
          </p:cNvPr>
          <p:cNvSpPr>
            <a:spLocks noGrp="1"/>
          </p:cNvSpPr>
          <p:nvPr>
            <p:ph type="body" sz="half" idx="2"/>
          </p:nvPr>
        </p:nvSpPr>
        <p:spPr>
          <a:xfrm>
            <a:off x="525463" y="1276350"/>
            <a:ext cx="11141074" cy="4933950"/>
          </a:xfrm>
        </p:spPr>
        <p:txBody>
          <a:bodyPr>
            <a:normAutofit fontScale="55000" lnSpcReduction="20000"/>
          </a:bodyPr>
          <a:lstStyle/>
          <a:p>
            <a:r>
              <a:rPr lang="en-US" sz="2500" dirty="0"/>
              <a:t>The line manager contacts a member of the safeguarding team who comes to talk to the mother. The mother reveals that her father's illness is causing her a lot of stress as she is worried that her father is terminally ill and she is a single mother who relies on him for support.</a:t>
            </a:r>
          </a:p>
          <a:p>
            <a:endParaRPr lang="en-US" sz="2500" dirty="0"/>
          </a:p>
          <a:p>
            <a:r>
              <a:rPr lang="en-US" sz="2500" dirty="0"/>
              <a:t>Both the safeguarding team and children's social care must act to help support the mother and protect the children.</a:t>
            </a:r>
          </a:p>
          <a:p>
            <a:endParaRPr lang="en-US" sz="2500" dirty="0"/>
          </a:p>
          <a:p>
            <a:r>
              <a:rPr lang="en-US" sz="2500" dirty="0"/>
              <a:t>The </a:t>
            </a:r>
            <a:r>
              <a:rPr lang="en-US" sz="2500" b="1" dirty="0"/>
              <a:t>safeguarding team </a:t>
            </a:r>
            <a:r>
              <a:rPr lang="en-US" sz="2500" dirty="0"/>
              <a:t>member discusses with the mother the witnessed hitting of her 8-year-old daughter and the concerns about both children seeming very subdued. The safeguarding team member suggests that perhaps the mother is struggling to keep up with things, as she wonders if the children are normally better dressed than this.</a:t>
            </a:r>
          </a:p>
          <a:p>
            <a:endParaRPr lang="en-US" sz="2500" dirty="0"/>
          </a:p>
          <a:p>
            <a:r>
              <a:rPr lang="en-US" sz="2500" dirty="0"/>
              <a:t>The safeguarding team member explains to the mother they are professionally obliged to refer the family to children's social care, but that the main reason for this is to obtain support for the mother and her two children.</a:t>
            </a:r>
          </a:p>
          <a:p>
            <a:endParaRPr lang="en-US" sz="2500" dirty="0"/>
          </a:p>
          <a:p>
            <a:r>
              <a:rPr lang="en-US" sz="2500" b="1" dirty="0"/>
              <a:t>Children's social care </a:t>
            </a:r>
            <a:r>
              <a:rPr lang="en-US" sz="2500" dirty="0"/>
              <a:t>will assess the circumstances around this family to ascertain whether or not the children are at risk of harm.</a:t>
            </a:r>
          </a:p>
          <a:p>
            <a:endParaRPr lang="en-US" sz="2500" dirty="0"/>
          </a:p>
          <a:p>
            <a:r>
              <a:rPr lang="en-US" sz="2500" dirty="0"/>
              <a:t>This is an investigation carried out over several weeks talking to all agencies involved with the family (school, GP, health visitor) in order to find out what the family's strengths and weaknesses are.</a:t>
            </a:r>
          </a:p>
          <a:p>
            <a:endParaRPr lang="en-US" sz="2500" dirty="0"/>
          </a:p>
          <a:p>
            <a:r>
              <a:rPr lang="en-US" sz="2500" dirty="0"/>
              <a:t>Sharing information in this way is a key part of safeguarding.</a:t>
            </a:r>
          </a:p>
          <a:p>
            <a:endParaRPr lang="en-US" sz="2000" b="1" dirty="0"/>
          </a:p>
        </p:txBody>
      </p:sp>
      <p:sp>
        <p:nvSpPr>
          <p:cNvPr id="2" name="Title 1">
            <a:extLst>
              <a:ext uri="{FF2B5EF4-FFF2-40B4-BE49-F238E27FC236}">
                <a16:creationId xmlns:a16="http://schemas.microsoft.com/office/drawing/2014/main" id="{1208CC6F-50F0-2E2A-7261-E1541077C414}"/>
              </a:ext>
            </a:extLst>
          </p:cNvPr>
          <p:cNvSpPr>
            <a:spLocks noGrp="1"/>
          </p:cNvSpPr>
          <p:nvPr>
            <p:ph type="title"/>
          </p:nvPr>
        </p:nvSpPr>
        <p:spPr>
          <a:xfrm>
            <a:off x="525463" y="485775"/>
            <a:ext cx="7180262" cy="1600200"/>
          </a:xfrm>
        </p:spPr>
        <p:txBody>
          <a:bodyPr anchor="b">
            <a:normAutofit/>
          </a:bodyPr>
          <a:lstStyle/>
          <a:p>
            <a:pPr fontAlgn="base"/>
            <a:r>
              <a:rPr lang="en-US" sz="2200" dirty="0"/>
              <a:t>Case example – what happens next?</a:t>
            </a:r>
            <a:br>
              <a:rPr lang="en-US" sz="1500" dirty="0"/>
            </a:br>
            <a:br>
              <a:rPr lang="en-US" sz="1500" dirty="0"/>
            </a:br>
            <a:br>
              <a:rPr lang="en-US" sz="1500" dirty="0"/>
            </a:br>
            <a:br>
              <a:rPr lang="en-US" sz="1500" dirty="0"/>
            </a:br>
            <a:br>
              <a:rPr lang="en-US" sz="1500" b="1" dirty="0"/>
            </a:br>
            <a:endParaRPr lang="en-US" sz="1500" cap="none" dirty="0"/>
          </a:p>
        </p:txBody>
      </p:sp>
    </p:spTree>
    <p:extLst>
      <p:ext uri="{BB962C8B-B14F-4D97-AF65-F5344CB8AC3E}">
        <p14:creationId xmlns:p14="http://schemas.microsoft.com/office/powerpoint/2010/main" val="511280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34</a:t>
            </a:fld>
            <a:endParaRPr lang="en-US"/>
          </a:p>
        </p:txBody>
      </p:sp>
      <p:sp>
        <p:nvSpPr>
          <p:cNvPr id="21" name="Text Placeholder 3">
            <a:extLst>
              <a:ext uri="{FF2B5EF4-FFF2-40B4-BE49-F238E27FC236}">
                <a16:creationId xmlns:a16="http://schemas.microsoft.com/office/drawing/2014/main" id="{42DA19ED-22BD-F8CA-6C03-D6E842066845}"/>
              </a:ext>
            </a:extLst>
          </p:cNvPr>
          <p:cNvSpPr>
            <a:spLocks noGrp="1"/>
          </p:cNvSpPr>
          <p:nvPr>
            <p:ph type="body" sz="half" idx="2"/>
          </p:nvPr>
        </p:nvSpPr>
        <p:spPr>
          <a:xfrm>
            <a:off x="525463" y="1276350"/>
            <a:ext cx="11141074" cy="4933950"/>
          </a:xfrm>
        </p:spPr>
        <p:txBody>
          <a:bodyPr>
            <a:normAutofit fontScale="62500" lnSpcReduction="20000"/>
          </a:bodyPr>
          <a:lstStyle/>
          <a:p>
            <a:pPr marL="0" indent="0">
              <a:buNone/>
            </a:pPr>
            <a:r>
              <a:rPr lang="en-US" sz="2000" dirty="0"/>
              <a:t>By sharing information, agencies can assess the level of risk the child might be exposed to. They can then together decide what the next steps will be - either supporting the child and family or, if there is a greater risk, taking action to protect the child from further harm.</a:t>
            </a:r>
          </a:p>
          <a:p>
            <a:pPr marL="0" indent="0">
              <a:buNone/>
            </a:pPr>
            <a:endParaRPr lang="en-US" sz="2000" dirty="0"/>
          </a:p>
          <a:p>
            <a:pPr marL="0" indent="0">
              <a:buNone/>
            </a:pPr>
            <a:r>
              <a:rPr lang="en-US" sz="2000" b="1" dirty="0"/>
              <a:t>Children’s Social Care: </a:t>
            </a:r>
            <a:r>
              <a:rPr lang="en-US" sz="2000" dirty="0"/>
              <a:t>They will take a lead in the investigation and management of child protection cases and will know whether a child and/or family has been previously involved with children's social care.</a:t>
            </a:r>
          </a:p>
          <a:p>
            <a:pPr marL="0" indent="0">
              <a:buNone/>
            </a:pPr>
            <a:endParaRPr lang="en-US" sz="2000" dirty="0"/>
          </a:p>
          <a:p>
            <a:pPr marL="0" indent="0">
              <a:buNone/>
            </a:pPr>
            <a:r>
              <a:rPr lang="en-US" sz="2000" b="1" dirty="0"/>
              <a:t>Police:</a:t>
            </a:r>
            <a:r>
              <a:rPr lang="en-US" sz="2000" dirty="0"/>
              <a:t> Police will have knowledge of any previous criminal involvement of the child/parents/carers and records of call-outs to the family house regarding incidents of domestic abuse.</a:t>
            </a:r>
          </a:p>
          <a:p>
            <a:pPr marL="0" indent="0">
              <a:buNone/>
            </a:pPr>
            <a:endParaRPr lang="en-US" sz="2000" dirty="0"/>
          </a:p>
          <a:p>
            <a:pPr marL="0" indent="0">
              <a:buNone/>
            </a:pPr>
            <a:r>
              <a:rPr lang="en-US" sz="2000" b="1" dirty="0"/>
              <a:t>Health Visitor/School Nurse: </a:t>
            </a:r>
            <a:r>
              <a:rPr lang="en-US" sz="2000" dirty="0"/>
              <a:t>A health visitor/school nurse will be aware of issues relating to health and development of the child/young person and may be aware of issues affecting other children and/or parents in the family.</a:t>
            </a:r>
          </a:p>
          <a:p>
            <a:pPr marL="0" indent="0">
              <a:buNone/>
            </a:pPr>
            <a:endParaRPr lang="en-US" sz="2000" dirty="0"/>
          </a:p>
          <a:p>
            <a:pPr marL="0" indent="0">
              <a:buNone/>
            </a:pPr>
            <a:r>
              <a:rPr lang="en-US" sz="2000" b="1" dirty="0"/>
              <a:t>School/nursery teacher: </a:t>
            </a:r>
            <a:r>
              <a:rPr lang="en-US" sz="2000" dirty="0"/>
              <a:t>A school/nursery teacher will have a good knowledge of the child's day-to-day </a:t>
            </a:r>
            <a:r>
              <a:rPr lang="en-US" sz="2000" dirty="0" err="1"/>
              <a:t>behaviour</a:t>
            </a:r>
            <a:r>
              <a:rPr lang="en-US" sz="2000" dirty="0"/>
              <a:t>. </a:t>
            </a:r>
          </a:p>
          <a:p>
            <a:pPr marL="0" indent="0">
              <a:buNone/>
            </a:pPr>
            <a:endParaRPr lang="en-US" sz="2000" dirty="0"/>
          </a:p>
          <a:p>
            <a:pPr marL="0" indent="0">
              <a:buNone/>
            </a:pPr>
            <a:r>
              <a:rPr lang="en-US" sz="2000" b="1" dirty="0" err="1"/>
              <a:t>Paediatrician</a:t>
            </a:r>
            <a:r>
              <a:rPr lang="en-US" sz="2000" b="1" dirty="0"/>
              <a:t>: </a:t>
            </a:r>
            <a:r>
              <a:rPr lang="en-US" sz="2000" dirty="0"/>
              <a:t>A </a:t>
            </a:r>
            <a:r>
              <a:rPr lang="en-US" sz="2000" dirty="0" err="1"/>
              <a:t>paediatrician</a:t>
            </a:r>
            <a:r>
              <a:rPr lang="en-US" sz="2000" dirty="0"/>
              <a:t> will be aware of significant medical issues that may affect the child and have expertise in medical aspects of child abuse.</a:t>
            </a:r>
          </a:p>
          <a:p>
            <a:pPr marL="0" indent="0">
              <a:buNone/>
            </a:pPr>
            <a:endParaRPr lang="en-US" sz="2000" dirty="0"/>
          </a:p>
          <a:p>
            <a:pPr marL="0" indent="0">
              <a:buNone/>
            </a:pPr>
            <a:r>
              <a:rPr lang="en-US" sz="2000" b="1" dirty="0"/>
              <a:t>GP: </a:t>
            </a:r>
            <a:r>
              <a:rPr lang="en-US" sz="2000" dirty="0"/>
              <a:t>A GP may well have a knowledge of the whole family, for example, parental mental health or substance abuse issues.</a:t>
            </a:r>
          </a:p>
          <a:p>
            <a:pPr marL="0" indent="0">
              <a:buNone/>
            </a:pPr>
            <a:endParaRPr lang="en-US" sz="2000" dirty="0"/>
          </a:p>
          <a:p>
            <a:pPr marL="0" indent="0">
              <a:buNone/>
            </a:pPr>
            <a:r>
              <a:rPr lang="en-US" sz="2000" b="1" dirty="0"/>
              <a:t>Others:</a:t>
            </a:r>
            <a:r>
              <a:rPr lang="en-US" sz="2000" dirty="0"/>
              <a:t> The housing department, mental health team, substance abuse team, midwife, etc. may also provide vital information.</a:t>
            </a:r>
          </a:p>
          <a:p>
            <a:endParaRPr lang="en-US" sz="2000" b="1" dirty="0"/>
          </a:p>
        </p:txBody>
      </p:sp>
      <p:sp>
        <p:nvSpPr>
          <p:cNvPr id="2" name="Title 1">
            <a:extLst>
              <a:ext uri="{FF2B5EF4-FFF2-40B4-BE49-F238E27FC236}">
                <a16:creationId xmlns:a16="http://schemas.microsoft.com/office/drawing/2014/main" id="{1208CC6F-50F0-2E2A-7261-E1541077C414}"/>
              </a:ext>
            </a:extLst>
          </p:cNvPr>
          <p:cNvSpPr>
            <a:spLocks noGrp="1"/>
          </p:cNvSpPr>
          <p:nvPr>
            <p:ph type="title"/>
          </p:nvPr>
        </p:nvSpPr>
        <p:spPr>
          <a:xfrm>
            <a:off x="525463" y="485775"/>
            <a:ext cx="7180262" cy="1600200"/>
          </a:xfrm>
        </p:spPr>
        <p:txBody>
          <a:bodyPr anchor="b">
            <a:normAutofit/>
          </a:bodyPr>
          <a:lstStyle/>
          <a:p>
            <a:pPr fontAlgn="base"/>
            <a:r>
              <a:rPr lang="en-US" sz="2200" dirty="0"/>
              <a:t>Sharing information</a:t>
            </a:r>
            <a:br>
              <a:rPr lang="en-US" sz="1500" dirty="0"/>
            </a:br>
            <a:br>
              <a:rPr lang="en-US" sz="1500" dirty="0"/>
            </a:br>
            <a:br>
              <a:rPr lang="en-US" sz="1500" dirty="0"/>
            </a:br>
            <a:br>
              <a:rPr lang="en-US" sz="1500" dirty="0"/>
            </a:br>
            <a:br>
              <a:rPr lang="en-US" sz="1500" b="1" dirty="0"/>
            </a:br>
            <a:endParaRPr lang="en-US" sz="1500" cap="none" dirty="0"/>
          </a:p>
        </p:txBody>
      </p:sp>
    </p:spTree>
    <p:extLst>
      <p:ext uri="{BB962C8B-B14F-4D97-AF65-F5344CB8AC3E}">
        <p14:creationId xmlns:p14="http://schemas.microsoft.com/office/powerpoint/2010/main" val="3671174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FC49A3CB-9590-2547-43DE-868333A6229B}"/>
              </a:ext>
            </a:extLst>
          </p:cNvPr>
          <p:cNvSpPr>
            <a:spLocks noGrp="1"/>
          </p:cNvSpPr>
          <p:nvPr>
            <p:ph idx="1"/>
          </p:nvPr>
        </p:nvSpPr>
        <p:spPr>
          <a:xfrm>
            <a:off x="519910" y="1825625"/>
            <a:ext cx="4914189" cy="4351338"/>
          </a:xfrm>
        </p:spPr>
        <p:txBody>
          <a:bodyPr>
            <a:normAutofit/>
          </a:bodyPr>
          <a:lstStyle/>
          <a:p>
            <a:pPr indent="-228600" fontAlgn="base">
              <a:lnSpc>
                <a:spcPct val="90000"/>
              </a:lnSpc>
              <a:spcAft>
                <a:spcPts val="600"/>
              </a:spcAft>
              <a:buFont typeface="Arial" panose="020B0604020202020204" pitchFamily="34" charset="0"/>
              <a:buChar char="•"/>
            </a:pPr>
            <a:r>
              <a:rPr lang="en-US" sz="1400" i="0" u="none" strike="noStrike" dirty="0">
                <a:effectLst/>
              </a:rPr>
              <a:t>Most children stay with their parents after a child safeguarding enquiry. They are closely monitored for a variable period of time to ensure that the support offered to the children and parents/carers is making a positive difference to the child's life.</a:t>
            </a:r>
          </a:p>
          <a:p>
            <a:pPr indent="-228600" fontAlgn="base">
              <a:lnSpc>
                <a:spcPct val="90000"/>
              </a:lnSpc>
              <a:spcAft>
                <a:spcPts val="600"/>
              </a:spcAft>
              <a:buFont typeface="Arial" panose="020B0604020202020204" pitchFamily="34" charset="0"/>
              <a:buChar char="•"/>
            </a:pPr>
            <a:endParaRPr lang="en-US" sz="1400" i="0" u="none" strike="noStrike" dirty="0">
              <a:effectLst/>
            </a:endParaRPr>
          </a:p>
          <a:p>
            <a:pPr indent="-228600" fontAlgn="base">
              <a:lnSpc>
                <a:spcPct val="90000"/>
              </a:lnSpc>
              <a:spcAft>
                <a:spcPts val="600"/>
              </a:spcAft>
              <a:buFont typeface="Arial" panose="020B0604020202020204" pitchFamily="34" charset="0"/>
              <a:buChar char="•"/>
            </a:pPr>
            <a:r>
              <a:rPr lang="en-US" sz="1400" i="0" u="none" strike="noStrike" dirty="0">
                <a:effectLst/>
              </a:rPr>
              <a:t>Occasionally, the local authority becomes responsible for a child's welfare. This is a legal process and the decision is taken by a judge after all the evidence is presented. These children and young people are called 'looked-after children'. Looked-after children may be taken into care or may still be allowed to stay at home with their parents. In both cases, it is the local authority who makes decisions about their care.</a:t>
            </a:r>
          </a:p>
          <a:p>
            <a:pPr marL="0" indent="0" fontAlgn="base"/>
            <a:endParaRPr lang="en-US" sz="1100" b="1" i="0" u="none" strike="noStrike" dirty="0">
              <a:effectLst/>
            </a:endParaRPr>
          </a:p>
        </p:txBody>
      </p:sp>
      <p:sp>
        <p:nvSpPr>
          <p:cNvPr id="37" name="Slide Number Placeholder 2">
            <a:extLst>
              <a:ext uri="{FF2B5EF4-FFF2-40B4-BE49-F238E27FC236}">
                <a16:creationId xmlns:a16="http://schemas.microsoft.com/office/drawing/2014/main" id="{09E2ACBD-9614-AE3D-37EA-19FD2B25BFAD}"/>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35</a:t>
            </a:fld>
            <a:endParaRPr lang="en-US" noProof="0"/>
          </a:p>
        </p:txBody>
      </p:sp>
      <p:pic>
        <p:nvPicPr>
          <p:cNvPr id="6" name="Picture Placeholder 5" descr="A person and child holding hands&#10;&#10;Description automatically generated">
            <a:extLst>
              <a:ext uri="{FF2B5EF4-FFF2-40B4-BE49-F238E27FC236}">
                <a16:creationId xmlns:a16="http://schemas.microsoft.com/office/drawing/2014/main" id="{D663435D-7392-C669-BFDE-126591C24D40}"/>
              </a:ext>
            </a:extLst>
          </p:cNvPr>
          <p:cNvPicPr>
            <a:picLocks noGrp="1" noChangeAspect="1"/>
          </p:cNvPicPr>
          <p:nvPr>
            <p:ph type="pic" sz="quarter" idx="13"/>
          </p:nvPr>
        </p:nvPicPr>
        <p:blipFill rotWithShape="1">
          <a:blip r:embed="rId3"/>
          <a:srcRect l="11264" r="11262" b="-2"/>
          <a:stretch/>
        </p:blipFill>
        <p:spPr>
          <a:xfrm>
            <a:off x="5884648" y="10"/>
            <a:ext cx="6307353" cy="5780362"/>
          </a:xfrm>
          <a:noFill/>
        </p:spPr>
      </p:pic>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15938" y="499595"/>
            <a:ext cx="4937211" cy="1325563"/>
          </a:xfrm>
        </p:spPr>
        <p:txBody>
          <a:bodyPr anchor="ctr">
            <a:normAutofit fontScale="90000"/>
          </a:bodyPr>
          <a:lstStyle/>
          <a:p>
            <a:pPr fontAlgn="base"/>
            <a:r>
              <a:rPr lang="en-US" sz="2200" dirty="0"/>
              <a:t>Looked after children</a:t>
            </a:r>
            <a:br>
              <a:rPr lang="en-US" sz="1500" dirty="0"/>
            </a:br>
            <a:br>
              <a:rPr lang="en-US" sz="1500" dirty="0"/>
            </a:br>
            <a:br>
              <a:rPr lang="en-US" sz="1500" dirty="0"/>
            </a:br>
            <a:br>
              <a:rPr lang="en-US" sz="1500" dirty="0"/>
            </a:br>
            <a:br>
              <a:rPr lang="en-US" sz="1500" b="1" dirty="0"/>
            </a:br>
            <a:endParaRPr lang="en-US" sz="1500" cap="none" dirty="0"/>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35</a:t>
            </a:fld>
            <a:endParaRPr lang="en-US" sz="600"/>
          </a:p>
        </p:txBody>
      </p:sp>
      <p:sp>
        <p:nvSpPr>
          <p:cNvPr id="22" name="Slide Number Placeholder 3" hidden="1">
            <a:extLst>
              <a:ext uri="{FF2B5EF4-FFF2-40B4-BE49-F238E27FC236}">
                <a16:creationId xmlns:a16="http://schemas.microsoft.com/office/drawing/2014/main" id="{ECA116E9-78AE-5998-F758-573A283A8092}"/>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35</a:t>
            </a:fld>
            <a:endParaRPr lang="en-US" noProof="0"/>
          </a:p>
        </p:txBody>
      </p:sp>
      <p:sp>
        <p:nvSpPr>
          <p:cNvPr id="32" name="Slide Number Placeholder 2" hidden="1">
            <a:extLst>
              <a:ext uri="{FF2B5EF4-FFF2-40B4-BE49-F238E27FC236}">
                <a16:creationId xmlns:a16="http://schemas.microsoft.com/office/drawing/2014/main" id="{35A0E8F6-7D01-DB74-5424-00CC4D869A87}"/>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35</a:t>
            </a:fld>
            <a:endParaRPr lang="en-US" noProof="0"/>
          </a:p>
        </p:txBody>
      </p:sp>
    </p:spTree>
    <p:extLst>
      <p:ext uri="{BB962C8B-B14F-4D97-AF65-F5344CB8AC3E}">
        <p14:creationId xmlns:p14="http://schemas.microsoft.com/office/powerpoint/2010/main" val="3470920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68D7CE-0756-4C36-B665-7BEB4733EF8A}"/>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36</a:t>
            </a:fld>
            <a:endParaRPr lang="en-US"/>
          </a:p>
        </p:txBody>
      </p:sp>
      <p:sp>
        <p:nvSpPr>
          <p:cNvPr id="6" name="Title 1">
            <a:extLst>
              <a:ext uri="{FF2B5EF4-FFF2-40B4-BE49-F238E27FC236}">
                <a16:creationId xmlns:a16="http://schemas.microsoft.com/office/drawing/2014/main" id="{28911F5E-FEA7-283B-5C87-14D4D147AF9E}"/>
              </a:ext>
            </a:extLst>
          </p:cNvPr>
          <p:cNvSpPr>
            <a:spLocks noGrp="1"/>
          </p:cNvSpPr>
          <p:nvPr>
            <p:ph type="title"/>
          </p:nvPr>
        </p:nvSpPr>
        <p:spPr>
          <a:xfrm>
            <a:off x="515938" y="246621"/>
            <a:ext cx="11150600" cy="920336"/>
          </a:xfrm>
        </p:spPr>
        <p:txBody>
          <a:bodyPr vert="horz" lIns="0" tIns="0" rIns="0" bIns="0" rtlCol="0" anchor="b">
            <a:normAutofit/>
          </a:bodyPr>
          <a:lstStyle/>
          <a:p>
            <a:r>
              <a:rPr lang="en-US" b="1" kern="1200" cap="all" baseline="0" dirty="0">
                <a:latin typeface="+mj-lt"/>
                <a:ea typeface="+mj-ea"/>
                <a:cs typeface="+mj-cs"/>
              </a:rPr>
              <a:t>Session summary</a:t>
            </a:r>
          </a:p>
        </p:txBody>
      </p:sp>
      <p:sp>
        <p:nvSpPr>
          <p:cNvPr id="4" name="TextBox 3">
            <a:extLst>
              <a:ext uri="{FF2B5EF4-FFF2-40B4-BE49-F238E27FC236}">
                <a16:creationId xmlns:a16="http://schemas.microsoft.com/office/drawing/2014/main" id="{D6169ACD-DCF3-2379-16AB-EE5BD66E5CFE}"/>
              </a:ext>
            </a:extLst>
          </p:cNvPr>
          <p:cNvSpPr txBox="1"/>
          <p:nvPr/>
        </p:nvSpPr>
        <p:spPr>
          <a:xfrm>
            <a:off x="1116568" y="1166957"/>
            <a:ext cx="9504759" cy="5232202"/>
          </a:xfrm>
          <a:prstGeom prst="rect">
            <a:avLst/>
          </a:prstGeom>
          <a:noFill/>
        </p:spPr>
        <p:txBody>
          <a:bodyPr wrap="square">
            <a:spAutoFit/>
          </a:bodyPr>
          <a:lstStyle/>
          <a:p>
            <a:pPr marL="285750" lvl="0" indent="-285750">
              <a:buFont typeface="Arial" panose="020B0604020202020204" pitchFamily="34" charset="0"/>
              <a:buChar char="•"/>
            </a:pPr>
            <a:r>
              <a:rPr lang="en-US" sz="1400" dirty="0"/>
              <a:t>All children have the right to grow up in a secure and loving environment that caters for all aspects of their development including physical, intellectual, social, emotional, </a:t>
            </a:r>
            <a:r>
              <a:rPr lang="en-US" sz="1400" dirty="0" err="1"/>
              <a:t>behavioural</a:t>
            </a:r>
            <a:r>
              <a:rPr lang="en-US" sz="1400" dirty="0"/>
              <a:t> and sexual development.</a:t>
            </a:r>
          </a:p>
          <a:p>
            <a:pPr lvl="0"/>
            <a:endParaRPr lang="en-US" sz="1400" dirty="0"/>
          </a:p>
          <a:p>
            <a:pPr marL="285750" indent="-285750">
              <a:buFont typeface="Arial" panose="020B0604020202020204" pitchFamily="34" charset="0"/>
              <a:buChar char="•"/>
            </a:pPr>
            <a:r>
              <a:rPr lang="en-US" sz="1400" dirty="0"/>
              <a:t>Child abuse is the maltreatment of a child through action or lack of proper care by parents or adult carers</a:t>
            </a:r>
          </a:p>
          <a:p>
            <a:pPr lvl="0"/>
            <a:endParaRPr lang="en-US" sz="1400" dirty="0"/>
          </a:p>
          <a:p>
            <a:pPr marL="285750" lvl="0" indent="-285750">
              <a:buFont typeface="Arial" panose="020B0604020202020204" pitchFamily="34" charset="0"/>
              <a:buChar char="•"/>
            </a:pPr>
            <a:r>
              <a:rPr lang="en-US" sz="1400" dirty="0"/>
              <a:t>There are four categories of child abuse:</a:t>
            </a:r>
            <a:endParaRPr lang="en-GB" sz="1400" dirty="0"/>
          </a:p>
          <a:p>
            <a:pPr marL="742950" lvl="1" indent="-285750">
              <a:buFont typeface="Arial" panose="020B0604020202020204" pitchFamily="34" charset="0"/>
              <a:buChar char="•"/>
            </a:pPr>
            <a:r>
              <a:rPr lang="en-GB" sz="1400" dirty="0"/>
              <a:t>Physical abuse</a:t>
            </a:r>
          </a:p>
          <a:p>
            <a:pPr marL="742950" lvl="1" indent="-285750">
              <a:buFont typeface="Arial" panose="020B0604020202020204" pitchFamily="34" charset="0"/>
              <a:buChar char="•"/>
            </a:pPr>
            <a:r>
              <a:rPr lang="en-GB" sz="1400" dirty="0"/>
              <a:t>Emotional abuse</a:t>
            </a:r>
          </a:p>
          <a:p>
            <a:pPr marL="742950" lvl="1" indent="-285750">
              <a:buFont typeface="Arial" panose="020B0604020202020204" pitchFamily="34" charset="0"/>
              <a:buChar char="•"/>
            </a:pPr>
            <a:r>
              <a:rPr lang="en-GB" sz="1400" dirty="0"/>
              <a:t>Neglect</a:t>
            </a:r>
          </a:p>
          <a:p>
            <a:pPr marL="742950" lvl="1" indent="-285750">
              <a:buFont typeface="Arial" panose="020B0604020202020204" pitchFamily="34" charset="0"/>
              <a:buChar char="•"/>
            </a:pPr>
            <a:r>
              <a:rPr lang="en-GB" sz="1400" dirty="0"/>
              <a:t>Sexual abuse</a:t>
            </a:r>
          </a:p>
          <a:p>
            <a:pPr lvl="0"/>
            <a:endParaRPr lang="en-GB" sz="1400" dirty="0"/>
          </a:p>
          <a:p>
            <a:pPr marL="285750" indent="-285750">
              <a:buFont typeface="Arial" panose="020B0604020202020204" pitchFamily="34" charset="0"/>
              <a:buChar char="•"/>
            </a:pPr>
            <a:r>
              <a:rPr lang="en-US" sz="1400" dirty="0"/>
              <a:t>Domestic abuse damages children and may indicate that there are other types of child abuse occurring</a:t>
            </a:r>
          </a:p>
          <a:p>
            <a:endParaRPr lang="en-US" sz="1400" dirty="0"/>
          </a:p>
          <a:p>
            <a:pPr marL="285750" lvl="0" indent="-285750">
              <a:buFont typeface="Arial" panose="020B0604020202020204" pitchFamily="34" charset="0"/>
              <a:buChar char="•"/>
            </a:pPr>
            <a:r>
              <a:rPr lang="en-US" sz="1400" dirty="0"/>
              <a:t>Multiple forms of abuse may be affecting the child - </a:t>
            </a:r>
            <a:r>
              <a:rPr lang="en-US" sz="1400" b="0" i="0" dirty="0"/>
              <a:t>Any type of abuse can cause long-term damage to a child both during childhood and in later life</a:t>
            </a:r>
          </a:p>
          <a:p>
            <a:pPr lvl="0">
              <a:buFont typeface="Arial" panose="020B0604020202020204" pitchFamily="34" charset="0"/>
              <a:buChar char="•"/>
            </a:pPr>
            <a:endParaRPr lang="en-US" sz="1400" dirty="0"/>
          </a:p>
          <a:p>
            <a:pPr marL="285750" indent="-285750">
              <a:buFont typeface="Arial" panose="020B0604020202020204" pitchFamily="34" charset="0"/>
              <a:buChar char="•"/>
            </a:pPr>
            <a:r>
              <a:rPr lang="en-US" sz="1400" b="1" dirty="0"/>
              <a:t>It is a volunteer's responsibility to immediately raise any safeguarding concerns</a:t>
            </a:r>
            <a:endParaRPr lang="en-GB" sz="1400" b="1" dirty="0"/>
          </a:p>
          <a:p>
            <a:pPr lvl="0">
              <a:buFont typeface="Arial" panose="020B0604020202020204" pitchFamily="34" charset="0"/>
              <a:buChar char="•"/>
            </a:pPr>
            <a:endParaRPr lang="en-US" b="0" i="0" dirty="0"/>
          </a:p>
          <a:p>
            <a:endParaRPr lang="en-GB" dirty="0"/>
          </a:p>
          <a:p>
            <a:pPr lvl="0"/>
            <a:endParaRPr lang="en-GB" dirty="0"/>
          </a:p>
        </p:txBody>
      </p:sp>
    </p:spTree>
    <p:extLst>
      <p:ext uri="{BB962C8B-B14F-4D97-AF65-F5344CB8AC3E}">
        <p14:creationId xmlns:p14="http://schemas.microsoft.com/office/powerpoint/2010/main" val="2318888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0D355C-4199-4DA4-BD2D-191829D4460C}"/>
              </a:ext>
            </a:extLst>
          </p:cNvPr>
          <p:cNvSpPr>
            <a:spLocks noGrp="1"/>
          </p:cNvSpPr>
          <p:nvPr>
            <p:ph type="ctrTitle"/>
          </p:nvPr>
        </p:nvSpPr>
        <p:spPr>
          <a:xfrm>
            <a:off x="2085657" y="2381654"/>
            <a:ext cx="8020685" cy="1365885"/>
          </a:xfrm>
        </p:spPr>
        <p:txBody>
          <a:bodyPr vert="horz" lIns="91440" tIns="45720" rIns="91440" bIns="45720" rtlCol="0" anchor="b">
            <a:normAutofit/>
          </a:bodyPr>
          <a:lstStyle/>
          <a:p>
            <a:r>
              <a:rPr lang="en-US" sz="6600" b="1" i="0" u="none" strike="noStrike" dirty="0">
                <a:effectLst/>
              </a:rPr>
              <a:t>Knowledge quiz!</a:t>
            </a:r>
            <a:endParaRPr lang="en-US" sz="6600" kern="1200" dirty="0"/>
          </a:p>
        </p:txBody>
      </p:sp>
    </p:spTree>
    <p:extLst>
      <p:ext uri="{BB962C8B-B14F-4D97-AF65-F5344CB8AC3E}">
        <p14:creationId xmlns:p14="http://schemas.microsoft.com/office/powerpoint/2010/main" val="3677440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D612B9-68B9-4C9F-98FE-CEE07DB1F00D}"/>
              </a:ext>
            </a:extLst>
          </p:cNvPr>
          <p:cNvSpPr>
            <a:spLocks noGrp="1"/>
          </p:cNvSpPr>
          <p:nvPr>
            <p:ph type="title"/>
          </p:nvPr>
        </p:nvSpPr>
        <p:spPr>
          <a:xfrm>
            <a:off x="6469777" y="3158641"/>
            <a:ext cx="5722223" cy="921807"/>
          </a:xfrm>
        </p:spPr>
        <p:txBody>
          <a:bodyPr/>
          <a:lstStyle/>
          <a:p>
            <a:r>
              <a:rPr lang="en-US" dirty="0"/>
              <a:t>Thank you!</a:t>
            </a:r>
          </a:p>
        </p:txBody>
      </p:sp>
      <p:pic>
        <p:nvPicPr>
          <p:cNvPr id="12" name="Picture Placeholder 11" descr="A large building with a clock tower and fountain in front&#10;&#10;Description automatically generated with low confidence">
            <a:extLst>
              <a:ext uri="{FF2B5EF4-FFF2-40B4-BE49-F238E27FC236}">
                <a16:creationId xmlns:a16="http://schemas.microsoft.com/office/drawing/2014/main" id="{26221CB6-6427-D66C-D850-9DEB4D883DDA}"/>
              </a:ext>
            </a:extLst>
          </p:cNvPr>
          <p:cNvPicPr>
            <a:picLocks noGrp="1" noChangeAspect="1"/>
          </p:cNvPicPr>
          <p:nvPr>
            <p:ph type="pic" sz="quarter" idx="10"/>
          </p:nvPr>
        </p:nvPicPr>
        <p:blipFill>
          <a:blip r:embed="rId3"/>
          <a:srcRect l="16650" r="16650"/>
          <a:stretch>
            <a:fillRect/>
          </a:stretch>
        </p:blipFill>
        <p:spPr>
          <a:xfrm>
            <a:off x="909116" y="776169"/>
            <a:ext cx="5305661" cy="5305661"/>
          </a:xfrm>
        </p:spPr>
      </p:pic>
    </p:spTree>
    <p:extLst>
      <p:ext uri="{BB962C8B-B14F-4D97-AF65-F5344CB8AC3E}">
        <p14:creationId xmlns:p14="http://schemas.microsoft.com/office/powerpoint/2010/main" val="1379158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E967F1-D25A-0761-7080-E54D0E7CEDB5}"/>
              </a:ext>
            </a:extLst>
          </p:cNvPr>
          <p:cNvSpPr>
            <a:spLocks noGrp="1"/>
          </p:cNvSpPr>
          <p:nvPr>
            <p:ph type="sldNum" sz="quarter" idx="12"/>
          </p:nvPr>
        </p:nvSpPr>
        <p:spPr/>
        <p:txBody>
          <a:bodyPr/>
          <a:lstStyle/>
          <a:p>
            <a:fld id="{9EC71654-96A5-4280-94F3-931C61A9F92C}" type="slidenum">
              <a:rPr lang="en-US" noProof="0" smtClean="0"/>
              <a:pPr/>
              <a:t>39</a:t>
            </a:fld>
            <a:endParaRPr lang="en-US" noProof="0" dirty="0"/>
          </a:p>
        </p:txBody>
      </p:sp>
      <p:pic>
        <p:nvPicPr>
          <p:cNvPr id="3" name="Picture 6" descr="National Volunteer Certificate logo">
            <a:extLst>
              <a:ext uri="{FF2B5EF4-FFF2-40B4-BE49-F238E27FC236}">
                <a16:creationId xmlns:a16="http://schemas.microsoft.com/office/drawing/2014/main" id="{D6913872-F8B6-8E17-51D8-F5AC31B06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7790" y="3429000"/>
            <a:ext cx="2176420" cy="13849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464993-54FB-F0ED-57A0-91902A23954F}"/>
              </a:ext>
            </a:extLst>
          </p:cNvPr>
          <p:cNvSpPr txBox="1"/>
          <p:nvPr/>
        </p:nvSpPr>
        <p:spPr>
          <a:xfrm>
            <a:off x="2294603" y="1630199"/>
            <a:ext cx="7602794" cy="1384995"/>
          </a:xfrm>
          <a:prstGeom prst="rect">
            <a:avLst/>
          </a:prstGeom>
          <a:noFill/>
        </p:spPr>
        <p:txBody>
          <a:bodyPr wrap="square">
            <a:spAutoFit/>
          </a:bodyPr>
          <a:lstStyle/>
          <a:p>
            <a:pPr marL="0" indent="0" algn="ctr">
              <a:buNone/>
            </a:pPr>
            <a:r>
              <a:rPr lang="en-GB" sz="1400" dirty="0"/>
              <a:t>The content of this training was developed by NHS England, E-Learning for Healthcare and has been adapted by </a:t>
            </a:r>
            <a:r>
              <a:rPr lang="en-GB" sz="1400" b="1" dirty="0"/>
              <a:t>Bradford Teaching Hospitals NHS Foundation Trust</a:t>
            </a:r>
            <a:r>
              <a:rPr lang="en-GB" sz="1400" dirty="0"/>
              <a:t>, to help support the completion of the National Volunteer Certificate in an accessible format, ensuring that all volunteers have the same basic learning when they start in their role. </a:t>
            </a:r>
          </a:p>
          <a:p>
            <a:pPr marL="0" indent="0">
              <a:buNone/>
            </a:pPr>
            <a:endParaRPr lang="en-GB" sz="1400" dirty="0"/>
          </a:p>
        </p:txBody>
      </p:sp>
      <p:pic>
        <p:nvPicPr>
          <p:cNvPr id="3074" name="Picture 2">
            <a:extLst>
              <a:ext uri="{FF2B5EF4-FFF2-40B4-BE49-F238E27FC236}">
                <a16:creationId xmlns:a16="http://schemas.microsoft.com/office/drawing/2014/main" id="{AF74B1C0-5CC2-07FF-E64A-99AC48E47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972" y="3636600"/>
            <a:ext cx="1334028" cy="10399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me - elearning for healthcare">
            <a:extLst>
              <a:ext uri="{FF2B5EF4-FFF2-40B4-BE49-F238E27FC236}">
                <a16:creationId xmlns:a16="http://schemas.microsoft.com/office/drawing/2014/main" id="{953954D7-4B4A-F49E-576E-423EEE8869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8165" y="3636600"/>
            <a:ext cx="2194237" cy="103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236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5E3677-5FC4-4712-BA70-5DBE574539E2}"/>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4</a:t>
            </a:fld>
            <a:endParaRPr lang="en-US"/>
          </a:p>
        </p:txBody>
      </p:sp>
      <p:sp>
        <p:nvSpPr>
          <p:cNvPr id="91" name="Content Placeholder 4">
            <a:extLst>
              <a:ext uri="{FF2B5EF4-FFF2-40B4-BE49-F238E27FC236}">
                <a16:creationId xmlns:a16="http://schemas.microsoft.com/office/drawing/2014/main" id="{0BAF5134-A297-B00A-1CD4-236C5746A5FC}"/>
              </a:ext>
            </a:extLst>
          </p:cNvPr>
          <p:cNvSpPr>
            <a:spLocks noGrp="1"/>
          </p:cNvSpPr>
          <p:nvPr>
            <p:ph type="body" idx="1"/>
          </p:nvPr>
        </p:nvSpPr>
        <p:spPr>
          <a:xfrm>
            <a:off x="7126058" y="1659787"/>
            <a:ext cx="5157787" cy="823912"/>
          </a:xfrm>
        </p:spPr>
        <p:txBody>
          <a:bodyPr vert="horz" lIns="91440" tIns="45720" rIns="91440" bIns="45720" rtlCol="0" anchor="b">
            <a:normAutofit/>
          </a:bodyPr>
          <a:lstStyle/>
          <a:p>
            <a:r>
              <a:rPr lang="en-US" b="1" kern="1200" dirty="0">
                <a:latin typeface="+mn-lt"/>
                <a:ea typeface="+mn-ea"/>
                <a:cs typeface="+mn-cs"/>
              </a:rPr>
              <a:t>All children have the right to:</a:t>
            </a:r>
          </a:p>
        </p:txBody>
      </p:sp>
      <p:sp>
        <p:nvSpPr>
          <p:cNvPr id="23" name="Content Placeholder 2">
            <a:extLst>
              <a:ext uri="{FF2B5EF4-FFF2-40B4-BE49-F238E27FC236}">
                <a16:creationId xmlns:a16="http://schemas.microsoft.com/office/drawing/2014/main" id="{AF11BA17-4E4E-64A5-580B-9341B93F68B3}"/>
              </a:ext>
            </a:extLst>
          </p:cNvPr>
          <p:cNvSpPr txBox="1">
            <a:spLocks/>
          </p:cNvSpPr>
          <p:nvPr/>
        </p:nvSpPr>
        <p:spPr>
          <a:xfrm>
            <a:off x="7008812" y="2958518"/>
            <a:ext cx="5183188" cy="36845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228600" algn="l" fontAlgn="base">
              <a:buFont typeface="Arial" panose="020B0604020202020204" pitchFamily="34" charset="0"/>
              <a:buChar char="•"/>
            </a:pPr>
            <a:r>
              <a:rPr lang="en-US" sz="2000" b="0" i="0" u="none" strike="noStrike" dirty="0">
                <a:effectLst/>
              </a:rPr>
              <a:t>Survival</a:t>
            </a:r>
          </a:p>
          <a:p>
            <a:pPr marL="171450" indent="-228600" algn="l" fontAlgn="base">
              <a:buFont typeface="Arial" panose="020B0604020202020204" pitchFamily="34" charset="0"/>
              <a:buChar char="•"/>
            </a:pPr>
            <a:r>
              <a:rPr lang="en-US" sz="2000" dirty="0"/>
              <a:t>Develop to the fullest</a:t>
            </a:r>
          </a:p>
          <a:p>
            <a:pPr marL="171450" indent="-228600" algn="l" fontAlgn="base">
              <a:buFont typeface="Arial" panose="020B0604020202020204" pitchFamily="34" charset="0"/>
              <a:buChar char="•"/>
            </a:pPr>
            <a:r>
              <a:rPr lang="en-US" sz="2000" b="0" i="0" u="none" strike="noStrike" dirty="0">
                <a:effectLst/>
              </a:rPr>
              <a:t>Develop fully in family, cultural and social life</a:t>
            </a:r>
          </a:p>
          <a:p>
            <a:pPr marL="171450" indent="-228600" algn="l" fontAlgn="base">
              <a:buFont typeface="Arial" panose="020B0604020202020204" pitchFamily="34" charset="0"/>
              <a:buChar char="•"/>
            </a:pPr>
            <a:r>
              <a:rPr lang="en-US" sz="2000" dirty="0"/>
              <a:t>Health and healthcare</a:t>
            </a:r>
          </a:p>
          <a:p>
            <a:pPr marL="171450" indent="-228600" algn="l" fontAlgn="base">
              <a:buFont typeface="Arial" panose="020B0604020202020204" pitchFamily="34" charset="0"/>
              <a:buChar char="•"/>
            </a:pPr>
            <a:r>
              <a:rPr lang="en-US" sz="2000" b="0" i="0" u="none" strike="noStrike" dirty="0">
                <a:effectLst/>
              </a:rPr>
              <a:t>Protection from all forms of violence</a:t>
            </a:r>
          </a:p>
        </p:txBody>
      </p:sp>
      <p:sp>
        <p:nvSpPr>
          <p:cNvPr id="10" name="Title 1">
            <a:extLst>
              <a:ext uri="{FF2B5EF4-FFF2-40B4-BE49-F238E27FC236}">
                <a16:creationId xmlns:a16="http://schemas.microsoft.com/office/drawing/2014/main" id="{F6CBAD84-443D-3B95-1E05-EA1CE70FBE4E}"/>
              </a:ext>
            </a:extLst>
          </p:cNvPr>
          <p:cNvSpPr>
            <a:spLocks noGrp="1"/>
          </p:cNvSpPr>
          <p:nvPr>
            <p:ph type="title"/>
          </p:nvPr>
        </p:nvSpPr>
        <p:spPr>
          <a:xfrm>
            <a:off x="515938" y="246621"/>
            <a:ext cx="11150600" cy="920336"/>
          </a:xfrm>
        </p:spPr>
        <p:txBody>
          <a:bodyPr vert="horz" lIns="0" tIns="0" rIns="0" bIns="0" rtlCol="0" anchor="b">
            <a:normAutofit/>
          </a:bodyPr>
          <a:lstStyle/>
          <a:p>
            <a:r>
              <a:rPr lang="en-US" b="1" kern="1200" cap="all" baseline="0" dirty="0">
                <a:latin typeface="+mj-lt"/>
                <a:ea typeface="+mj-ea"/>
                <a:cs typeface="+mj-cs"/>
              </a:rPr>
              <a:t>Rights of the child</a:t>
            </a:r>
          </a:p>
        </p:txBody>
      </p:sp>
      <p:sp>
        <p:nvSpPr>
          <p:cNvPr id="7" name="TextBox 6">
            <a:extLst>
              <a:ext uri="{FF2B5EF4-FFF2-40B4-BE49-F238E27FC236}">
                <a16:creationId xmlns:a16="http://schemas.microsoft.com/office/drawing/2014/main" id="{89F4615B-F5C4-653D-C9F6-DCA23418E96F}"/>
              </a:ext>
            </a:extLst>
          </p:cNvPr>
          <p:cNvSpPr txBox="1"/>
          <p:nvPr/>
        </p:nvSpPr>
        <p:spPr>
          <a:xfrm>
            <a:off x="514102" y="1610078"/>
            <a:ext cx="6246564" cy="923330"/>
          </a:xfrm>
          <a:prstGeom prst="rect">
            <a:avLst/>
          </a:prstGeom>
          <a:noFill/>
        </p:spPr>
        <p:txBody>
          <a:bodyPr wrap="square">
            <a:spAutoFit/>
          </a:bodyPr>
          <a:lstStyle/>
          <a:p>
            <a:pPr marL="0" indent="0" algn="l" fontAlgn="base">
              <a:buNone/>
            </a:pPr>
            <a:r>
              <a:rPr lang="en-US" sz="1800" b="0" i="0" u="none" strike="noStrike" dirty="0">
                <a:solidFill>
                  <a:srgbClr val="2C567A"/>
                </a:solidFill>
                <a:effectLst/>
                <a:latin typeface="Arial" panose="020B0604020202020204" pitchFamily="34" charset="0"/>
              </a:rPr>
              <a:t>Children have rights whatever their race, religion or abilities, whatever they think or say, and whatever type of family they come from. </a:t>
            </a:r>
          </a:p>
        </p:txBody>
      </p:sp>
      <p:sp>
        <p:nvSpPr>
          <p:cNvPr id="13" name="TextBox 12">
            <a:extLst>
              <a:ext uri="{FF2B5EF4-FFF2-40B4-BE49-F238E27FC236}">
                <a16:creationId xmlns:a16="http://schemas.microsoft.com/office/drawing/2014/main" id="{67D6A18D-AA3E-6D9B-D624-89793CB94833}"/>
              </a:ext>
            </a:extLst>
          </p:cNvPr>
          <p:cNvSpPr txBox="1"/>
          <p:nvPr/>
        </p:nvSpPr>
        <p:spPr>
          <a:xfrm>
            <a:off x="514102" y="2912423"/>
            <a:ext cx="6248400" cy="646331"/>
          </a:xfrm>
          <a:prstGeom prst="rect">
            <a:avLst/>
          </a:prstGeom>
          <a:noFill/>
        </p:spPr>
        <p:txBody>
          <a:bodyPr wrap="square">
            <a:spAutoFit/>
          </a:bodyPr>
          <a:lstStyle/>
          <a:p>
            <a:pPr marL="0" indent="0" algn="l" fontAlgn="base">
              <a:buNone/>
            </a:pPr>
            <a:r>
              <a:rPr lang="en-US" sz="1800" b="0" i="0" u="none" strike="noStrike" dirty="0">
                <a:solidFill>
                  <a:srgbClr val="2C567A"/>
                </a:solidFill>
                <a:effectLst/>
                <a:latin typeface="Arial" panose="020B0604020202020204" pitchFamily="34" charset="0"/>
              </a:rPr>
              <a:t>Children have the right to be protected from being hurt and abused, whether physically or mentally.</a:t>
            </a:r>
          </a:p>
        </p:txBody>
      </p:sp>
      <p:sp>
        <p:nvSpPr>
          <p:cNvPr id="15" name="TextBox 14">
            <a:extLst>
              <a:ext uri="{FF2B5EF4-FFF2-40B4-BE49-F238E27FC236}">
                <a16:creationId xmlns:a16="http://schemas.microsoft.com/office/drawing/2014/main" id="{08E2FCB6-75D1-0E07-0529-91DFEA6347BC}"/>
              </a:ext>
            </a:extLst>
          </p:cNvPr>
          <p:cNvSpPr txBox="1"/>
          <p:nvPr/>
        </p:nvSpPr>
        <p:spPr>
          <a:xfrm>
            <a:off x="514102" y="3937769"/>
            <a:ext cx="6248400" cy="1200329"/>
          </a:xfrm>
          <a:prstGeom prst="rect">
            <a:avLst/>
          </a:prstGeom>
          <a:noFill/>
        </p:spPr>
        <p:txBody>
          <a:bodyPr wrap="square">
            <a:spAutoFit/>
          </a:bodyPr>
          <a:lstStyle/>
          <a:p>
            <a:pPr marL="0" indent="0" algn="l" fontAlgn="base">
              <a:buNone/>
            </a:pPr>
            <a:r>
              <a:rPr lang="en-US" sz="1800" b="0" i="0" u="none" strike="noStrike" dirty="0">
                <a:solidFill>
                  <a:srgbClr val="2C567A"/>
                </a:solidFill>
                <a:effectLst/>
                <a:latin typeface="Arial" panose="020B0604020202020204" pitchFamily="34" charset="0"/>
              </a:rPr>
              <a:t>The law ensures that children are properly cared for and protect them from violence, abuse and neglect by their parents, carers or anyone else who comes into contact with them.</a:t>
            </a:r>
          </a:p>
        </p:txBody>
      </p:sp>
    </p:spTree>
    <p:extLst>
      <p:ext uri="{BB962C8B-B14F-4D97-AF65-F5344CB8AC3E}">
        <p14:creationId xmlns:p14="http://schemas.microsoft.com/office/powerpoint/2010/main" val="460269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2F56F8-081A-F4F4-79B9-00A19D11E9D8}"/>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5</a:t>
            </a:fld>
            <a:endParaRPr lang="en-US"/>
          </a:p>
        </p:txBody>
      </p:sp>
      <p:sp>
        <p:nvSpPr>
          <p:cNvPr id="2" name="Title 1">
            <a:extLst>
              <a:ext uri="{FF2B5EF4-FFF2-40B4-BE49-F238E27FC236}">
                <a16:creationId xmlns:a16="http://schemas.microsoft.com/office/drawing/2014/main" id="{E00302A0-5F2D-6781-02A6-87BC6510471A}"/>
              </a:ext>
            </a:extLst>
          </p:cNvPr>
          <p:cNvSpPr>
            <a:spLocks noGrp="1"/>
          </p:cNvSpPr>
          <p:nvPr>
            <p:ph type="title"/>
          </p:nvPr>
        </p:nvSpPr>
        <p:spPr>
          <a:xfrm>
            <a:off x="839788" y="457200"/>
            <a:ext cx="3932237" cy="1600200"/>
          </a:xfrm>
        </p:spPr>
        <p:txBody>
          <a:bodyPr vert="horz" lIns="91440" tIns="45720" rIns="91440" bIns="45720" rtlCol="0" anchor="b">
            <a:normAutofit/>
          </a:bodyPr>
          <a:lstStyle/>
          <a:p>
            <a:r>
              <a:rPr lang="en-US" kern="1200" dirty="0">
                <a:latin typeface="+mj-lt"/>
                <a:ea typeface="+mj-ea"/>
                <a:cs typeface="+mj-cs"/>
              </a:rPr>
              <a:t>Safeguarding for staff and volunteers</a:t>
            </a:r>
          </a:p>
        </p:txBody>
      </p:sp>
      <p:sp>
        <p:nvSpPr>
          <p:cNvPr id="6" name="Content Placeholder 2">
            <a:extLst>
              <a:ext uri="{FF2B5EF4-FFF2-40B4-BE49-F238E27FC236}">
                <a16:creationId xmlns:a16="http://schemas.microsoft.com/office/drawing/2014/main" id="{B4711D39-599B-A8CC-F0D6-6F1BF89F2EF3}"/>
              </a:ext>
            </a:extLst>
          </p:cNvPr>
          <p:cNvSpPr txBox="1">
            <a:spLocks/>
          </p:cNvSpPr>
          <p:nvPr/>
        </p:nvSpPr>
        <p:spPr>
          <a:xfrm>
            <a:off x="718602" y="2553407"/>
            <a:ext cx="3932237" cy="3811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fontAlgn="base">
              <a:spcAft>
                <a:spcPts val="0"/>
              </a:spcAft>
              <a:buClrTx/>
              <a:buSzTx/>
              <a:buNone/>
              <a:tabLst/>
              <a:defRPr/>
            </a:pPr>
            <a:r>
              <a:rPr kumimoji="0" lang="en-US" sz="1800" b="1" i="0" u="none" strike="noStrike" kern="1200" cap="none" spc="0" normalizeH="0" baseline="0" dirty="0">
                <a:ln>
                  <a:noFill/>
                </a:ln>
                <a:effectLst/>
                <a:uLnTx/>
                <a:uFillTx/>
                <a:latin typeface="+mn-lt"/>
                <a:ea typeface="+mn-ea"/>
                <a:cs typeface="+mn-cs"/>
              </a:rPr>
              <a:t>As a volunteer you have:</a:t>
            </a:r>
          </a:p>
          <a:p>
            <a:pPr marL="0" indent="0" fontAlgn="base">
              <a:buNone/>
              <a:defRPr/>
            </a:pPr>
            <a:r>
              <a:rPr lang="en-US" sz="1800" kern="1200" dirty="0">
                <a:latin typeface="+mn-lt"/>
                <a:ea typeface="+mn-ea"/>
                <a:cs typeface="+mn-cs"/>
              </a:rPr>
              <a:t>A duty of care, it is your duty to identify and report any concerns, not to act or investigate further</a:t>
            </a:r>
          </a:p>
          <a:p>
            <a:pPr marL="0" indent="0" fontAlgn="base">
              <a:buNone/>
              <a:defRPr/>
            </a:pPr>
            <a:r>
              <a:rPr kumimoji="0" lang="en-US" sz="1800" b="0" i="0" u="none" strike="noStrike" kern="1200" cap="none" spc="0" normalizeH="0" baseline="0" dirty="0">
                <a:ln>
                  <a:noFill/>
                </a:ln>
                <a:effectLst/>
                <a:uLnTx/>
                <a:uFillTx/>
                <a:latin typeface="+mn-lt"/>
                <a:ea typeface="+mn-ea"/>
                <a:cs typeface="+mn-cs"/>
              </a:rPr>
              <a:t>A responsibility to be aware of the Prevent strategy and an obligation to report concerns. </a:t>
            </a:r>
          </a:p>
        </p:txBody>
      </p:sp>
      <p:sp>
        <p:nvSpPr>
          <p:cNvPr id="5" name="Content Placeholder 2">
            <a:extLst>
              <a:ext uri="{FF2B5EF4-FFF2-40B4-BE49-F238E27FC236}">
                <a16:creationId xmlns:a16="http://schemas.microsoft.com/office/drawing/2014/main" id="{E69A2A07-D72D-BD6A-C452-A0828CAECEB9}"/>
              </a:ext>
            </a:extLst>
          </p:cNvPr>
          <p:cNvSpPr txBox="1">
            <a:spLocks/>
          </p:cNvSpPr>
          <p:nvPr/>
        </p:nvSpPr>
        <p:spPr>
          <a:xfrm>
            <a:off x="5301198" y="1239256"/>
            <a:ext cx="6172200" cy="5403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fontAlgn="base">
              <a:spcBef>
                <a:spcPts val="1000"/>
              </a:spcBef>
              <a:spcAft>
                <a:spcPts val="0"/>
              </a:spcAft>
              <a:buClrTx/>
              <a:buSzTx/>
              <a:tabLst/>
              <a:defRPr/>
            </a:pPr>
            <a:r>
              <a:rPr kumimoji="0" lang="en-US" sz="1800" b="0" i="0" u="none" strike="noStrike" cap="none" spc="0" normalizeH="0" baseline="0" dirty="0" err="1">
                <a:ln>
                  <a:noFill/>
                </a:ln>
                <a:effectLst/>
                <a:uLnTx/>
                <a:uFillTx/>
              </a:rPr>
              <a:t>Organisations</a:t>
            </a:r>
            <a:r>
              <a:rPr kumimoji="0" lang="en-US" sz="1800" b="0" i="0" u="none" strike="noStrike" cap="none" spc="0" normalizeH="0" baseline="0" dirty="0">
                <a:ln>
                  <a:noFill/>
                </a:ln>
                <a:effectLst/>
                <a:uLnTx/>
                <a:uFillTx/>
              </a:rPr>
              <a:t> have a duty in law to ensure that they safeguard and promote the welfare of children and young people</a:t>
            </a:r>
            <a:r>
              <a:rPr lang="en-US" sz="1800" dirty="0"/>
              <a:t>.</a:t>
            </a:r>
          </a:p>
          <a:p>
            <a:pPr marL="0" marR="0" lvl="0" fontAlgn="base">
              <a:spcBef>
                <a:spcPts val="1000"/>
              </a:spcBef>
              <a:spcAft>
                <a:spcPts val="0"/>
              </a:spcAft>
              <a:buClrTx/>
              <a:buSzTx/>
              <a:tabLst/>
              <a:defRPr/>
            </a:pPr>
            <a:endParaRPr kumimoji="0" lang="en-US" sz="1800" b="0" i="0" u="none" strike="noStrike" cap="none" spc="0" normalizeH="0" baseline="0" dirty="0">
              <a:ln>
                <a:noFill/>
              </a:ln>
              <a:effectLst/>
              <a:uLnTx/>
              <a:uFillTx/>
            </a:endParaRPr>
          </a:p>
          <a:p>
            <a:pPr marL="0" marR="0" lvl="0" fontAlgn="base">
              <a:spcBef>
                <a:spcPts val="1000"/>
              </a:spcBef>
              <a:spcAft>
                <a:spcPts val="0"/>
              </a:spcAft>
              <a:buClrTx/>
              <a:buSzTx/>
              <a:tabLst/>
              <a:defRPr/>
            </a:pPr>
            <a:r>
              <a:rPr kumimoji="0" lang="en-US" sz="1800" b="0" i="0" u="none" strike="noStrike" cap="none" spc="0" normalizeH="0" baseline="0" dirty="0">
                <a:ln>
                  <a:noFill/>
                </a:ln>
                <a:effectLst/>
                <a:uLnTx/>
                <a:uFillTx/>
              </a:rPr>
              <a:t>Unfortunately, many children in the UK do not grow up in satisfactory conditions. Some children and their families need extra help to allow them to reach their full potential. </a:t>
            </a:r>
          </a:p>
          <a:p>
            <a:pPr marL="0" marR="0" lvl="0" fontAlgn="base">
              <a:spcBef>
                <a:spcPts val="1000"/>
              </a:spcBef>
              <a:spcAft>
                <a:spcPts val="0"/>
              </a:spcAft>
              <a:buClrTx/>
              <a:buSzTx/>
              <a:tabLst/>
              <a:defRPr/>
            </a:pPr>
            <a:endParaRPr kumimoji="0" lang="en-US" sz="1800" b="0" i="0" u="none" strike="noStrike" cap="none" spc="0" normalizeH="0" baseline="0" dirty="0">
              <a:ln>
                <a:noFill/>
              </a:ln>
              <a:effectLst/>
              <a:uLnTx/>
              <a:uFillTx/>
            </a:endParaRPr>
          </a:p>
          <a:p>
            <a:pPr marL="0" marR="0" lvl="0" fontAlgn="base">
              <a:spcBef>
                <a:spcPts val="1000"/>
              </a:spcBef>
              <a:spcAft>
                <a:spcPts val="0"/>
              </a:spcAft>
              <a:buClrTx/>
              <a:buSzTx/>
              <a:tabLst/>
              <a:defRPr/>
            </a:pPr>
            <a:r>
              <a:rPr kumimoji="0" lang="en-US" sz="1800" b="0" i="0" u="none" strike="noStrike" cap="none" spc="0" normalizeH="0" baseline="0" dirty="0">
                <a:ln>
                  <a:noFill/>
                </a:ln>
                <a:effectLst/>
                <a:uLnTx/>
                <a:uFillTx/>
              </a:rPr>
              <a:t>In order to carry out their duty to safeguarding children, all staff and volunteers need to be able to understand and </a:t>
            </a:r>
            <a:r>
              <a:rPr kumimoji="0" lang="en-US" sz="1800" b="0" i="0" u="none" strike="noStrike" cap="none" spc="0" normalizeH="0" baseline="0" dirty="0" err="1">
                <a:ln>
                  <a:noFill/>
                </a:ln>
                <a:effectLst/>
                <a:uLnTx/>
                <a:uFillTx/>
              </a:rPr>
              <a:t>recognise</a:t>
            </a:r>
            <a:r>
              <a:rPr kumimoji="0" lang="en-US" sz="1800" b="0" i="0" u="none" strike="noStrike" cap="none" spc="0" normalizeH="0" baseline="0" dirty="0">
                <a:ln>
                  <a:noFill/>
                </a:ln>
                <a:effectLst/>
                <a:uLnTx/>
                <a:uFillTx/>
              </a:rPr>
              <a:t> signs of children being harmed.</a:t>
            </a:r>
          </a:p>
          <a:p>
            <a:pPr marL="0" marR="0" lvl="0" fontAlgn="auto">
              <a:spcBef>
                <a:spcPts val="1000"/>
              </a:spcBef>
              <a:spcAft>
                <a:spcPts val="0"/>
              </a:spcAft>
              <a:buClrTx/>
              <a:buSzTx/>
              <a:tabLst/>
              <a:defRPr/>
            </a:pPr>
            <a:endParaRPr kumimoji="0" lang="en-US" sz="1800" b="0" i="0" u="none" strike="noStrike" cap="none" spc="0" normalizeH="0" baseline="0" dirty="0">
              <a:ln>
                <a:noFill/>
              </a:ln>
              <a:effectLst/>
              <a:uLnTx/>
              <a:uFillTx/>
            </a:endParaRPr>
          </a:p>
        </p:txBody>
      </p:sp>
    </p:spTree>
    <p:extLst>
      <p:ext uri="{BB962C8B-B14F-4D97-AF65-F5344CB8AC3E}">
        <p14:creationId xmlns:p14="http://schemas.microsoft.com/office/powerpoint/2010/main" val="2351171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FC49A3CB-9590-2547-43DE-868333A6229B}"/>
              </a:ext>
            </a:extLst>
          </p:cNvPr>
          <p:cNvSpPr>
            <a:spLocks noGrp="1"/>
          </p:cNvSpPr>
          <p:nvPr>
            <p:ph idx="1"/>
          </p:nvPr>
        </p:nvSpPr>
        <p:spPr>
          <a:xfrm>
            <a:off x="519910" y="1825625"/>
            <a:ext cx="4914189" cy="4351338"/>
          </a:xfrm>
        </p:spPr>
        <p:txBody>
          <a:bodyPr>
            <a:normAutofit/>
          </a:bodyPr>
          <a:lstStyle/>
          <a:p>
            <a:pPr marL="0" indent="0" fontAlgn="base">
              <a:spcAft>
                <a:spcPts val="600"/>
              </a:spcAft>
              <a:buNone/>
            </a:pPr>
            <a:r>
              <a:rPr lang="en-US" i="0" u="none" strike="noStrike" dirty="0">
                <a:effectLst/>
              </a:rPr>
              <a:t>Someone may abuse or neglect a child or young person by inflicting harm, or by failing to act in preventing harm. </a:t>
            </a:r>
          </a:p>
          <a:p>
            <a:pPr marL="0" indent="0" fontAlgn="base">
              <a:spcAft>
                <a:spcPts val="600"/>
              </a:spcAft>
              <a:buNone/>
            </a:pPr>
            <a:r>
              <a:rPr lang="en-US" i="0" u="none" strike="noStrike" dirty="0">
                <a:effectLst/>
              </a:rPr>
              <a:t>This harm may be physical or psychological and will affect the child's or young person’s current and future well-being.</a:t>
            </a:r>
          </a:p>
          <a:p>
            <a:pPr fontAlgn="base">
              <a:spcAft>
                <a:spcPts val="600"/>
              </a:spcAft>
            </a:pPr>
            <a:endParaRPr lang="en-US" i="0" u="none" strike="noStrike" dirty="0">
              <a:effectLst/>
            </a:endParaRPr>
          </a:p>
          <a:p>
            <a:pPr marL="0" indent="0" fontAlgn="base">
              <a:spcAft>
                <a:spcPts val="600"/>
              </a:spcAft>
            </a:pPr>
            <a:endParaRPr lang="en-US" i="0" u="none" strike="noStrike" dirty="0">
              <a:effectLst/>
            </a:endParaRPr>
          </a:p>
          <a:p>
            <a:pPr marL="0" indent="0" fontAlgn="base">
              <a:spcAft>
                <a:spcPts val="600"/>
              </a:spcAft>
            </a:pPr>
            <a:endParaRPr lang="en-US" i="0" u="none" strike="noStrike" dirty="0">
              <a:effectLst/>
            </a:endParaRPr>
          </a:p>
          <a:p>
            <a:pPr marL="0" indent="0"/>
            <a:endParaRPr lang="en-US" dirty="0"/>
          </a:p>
        </p:txBody>
      </p:sp>
      <p:sp>
        <p:nvSpPr>
          <p:cNvPr id="22" name="Slide Number Placeholder 3">
            <a:extLst>
              <a:ext uri="{FF2B5EF4-FFF2-40B4-BE49-F238E27FC236}">
                <a16:creationId xmlns:a16="http://schemas.microsoft.com/office/drawing/2014/main" id="{ECA116E9-78AE-5998-F758-573A283A8092}"/>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6</a:t>
            </a:fld>
            <a:endParaRPr lang="en-US" noProof="0"/>
          </a:p>
        </p:txBody>
      </p:sp>
      <p:pic>
        <p:nvPicPr>
          <p:cNvPr id="6" name="Picture Placeholder 5" descr="A close-up of a child's eyes&#10;&#10;Description automatically generated">
            <a:extLst>
              <a:ext uri="{FF2B5EF4-FFF2-40B4-BE49-F238E27FC236}">
                <a16:creationId xmlns:a16="http://schemas.microsoft.com/office/drawing/2014/main" id="{1643BCF0-E98F-86B6-2BFD-427B2A0FC405}"/>
              </a:ext>
            </a:extLst>
          </p:cNvPr>
          <p:cNvPicPr>
            <a:picLocks noGrp="1" noChangeAspect="1"/>
          </p:cNvPicPr>
          <p:nvPr>
            <p:ph type="pic" sz="quarter" idx="13"/>
          </p:nvPr>
        </p:nvPicPr>
        <p:blipFill rotWithShape="1">
          <a:blip r:embed="rId3"/>
          <a:srcRect l="33360" r="33360"/>
          <a:stretch/>
        </p:blipFill>
        <p:spPr>
          <a:xfrm>
            <a:off x="5884648" y="10"/>
            <a:ext cx="6307353" cy="5780362"/>
          </a:xfrm>
          <a:noFill/>
        </p:spPr>
      </p:pic>
      <p:sp>
        <p:nvSpPr>
          <p:cNvPr id="25" name="Title 1">
            <a:extLst>
              <a:ext uri="{FF2B5EF4-FFF2-40B4-BE49-F238E27FC236}">
                <a16:creationId xmlns:a16="http://schemas.microsoft.com/office/drawing/2014/main" id="{043C6864-2C3F-2B1A-F776-450F5EB5D1E3}"/>
              </a:ext>
            </a:extLst>
          </p:cNvPr>
          <p:cNvSpPr>
            <a:spLocks noGrp="1"/>
          </p:cNvSpPr>
          <p:nvPr>
            <p:ph type="title"/>
          </p:nvPr>
        </p:nvSpPr>
        <p:spPr>
          <a:xfrm>
            <a:off x="515938" y="499595"/>
            <a:ext cx="4937211" cy="1325563"/>
          </a:xfrm>
        </p:spPr>
        <p:txBody>
          <a:bodyPr anchor="ctr">
            <a:normAutofit/>
          </a:bodyPr>
          <a:lstStyle/>
          <a:p>
            <a:r>
              <a:rPr lang="en-GB" cap="none" dirty="0">
                <a:effectLst/>
              </a:rPr>
              <a:t>CHILD ABUSE</a:t>
            </a:r>
            <a:endParaRPr lang="en-US" cap="none" dirty="0"/>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6</a:t>
            </a:fld>
            <a:endParaRPr lang="en-US" sz="600"/>
          </a:p>
        </p:txBody>
      </p:sp>
    </p:spTree>
    <p:extLst>
      <p:ext uri="{BB962C8B-B14F-4D97-AF65-F5344CB8AC3E}">
        <p14:creationId xmlns:p14="http://schemas.microsoft.com/office/powerpoint/2010/main" val="3471986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83DF-A489-31F1-CEC4-769C14D86409}"/>
              </a:ext>
            </a:extLst>
          </p:cNvPr>
          <p:cNvSpPr>
            <a:spLocks noGrp="1"/>
          </p:cNvSpPr>
          <p:nvPr>
            <p:ph type="title"/>
          </p:nvPr>
        </p:nvSpPr>
        <p:spPr>
          <a:xfrm>
            <a:off x="520700" y="512092"/>
            <a:ext cx="11150600" cy="920336"/>
          </a:xfrm>
        </p:spPr>
        <p:txBody>
          <a:bodyPr/>
          <a:lstStyle/>
          <a:p>
            <a:r>
              <a:rPr lang="en-US" dirty="0">
                <a:solidFill>
                  <a:srgbClr val="2C567A"/>
                </a:solidFill>
              </a:rPr>
              <a:t>Do you think a child is more likely to be abused by a stranger or someone they know?</a:t>
            </a:r>
            <a:endParaRPr lang="en-GB" dirty="0">
              <a:solidFill>
                <a:srgbClr val="2C567A"/>
              </a:solidFill>
            </a:endParaRPr>
          </a:p>
        </p:txBody>
      </p:sp>
      <p:sp>
        <p:nvSpPr>
          <p:cNvPr id="3" name="Slide Number Placeholder 2">
            <a:extLst>
              <a:ext uri="{FF2B5EF4-FFF2-40B4-BE49-F238E27FC236}">
                <a16:creationId xmlns:a16="http://schemas.microsoft.com/office/drawing/2014/main" id="{446C585D-6E1F-E2C3-9191-1E915F9A290B}"/>
              </a:ext>
            </a:extLst>
          </p:cNvPr>
          <p:cNvSpPr>
            <a:spLocks noGrp="1"/>
          </p:cNvSpPr>
          <p:nvPr>
            <p:ph type="sldNum" sz="quarter" idx="12"/>
          </p:nvPr>
        </p:nvSpPr>
        <p:spPr/>
        <p:txBody>
          <a:bodyPr/>
          <a:lstStyle/>
          <a:p>
            <a:fld id="{9EC71654-96A5-4280-94F3-931C61A9F92C}" type="slidenum">
              <a:rPr lang="en-US" noProof="0" smtClean="0"/>
              <a:pPr/>
              <a:t>7</a:t>
            </a:fld>
            <a:endParaRPr lang="en-US" noProof="0" dirty="0"/>
          </a:p>
        </p:txBody>
      </p:sp>
      <p:sp>
        <p:nvSpPr>
          <p:cNvPr id="5" name="TextBox 4">
            <a:extLst>
              <a:ext uri="{FF2B5EF4-FFF2-40B4-BE49-F238E27FC236}">
                <a16:creationId xmlns:a16="http://schemas.microsoft.com/office/drawing/2014/main" id="{2AE04D89-381A-F4A6-5371-13B947345D2C}"/>
              </a:ext>
            </a:extLst>
          </p:cNvPr>
          <p:cNvSpPr txBox="1"/>
          <p:nvPr/>
        </p:nvSpPr>
        <p:spPr>
          <a:xfrm>
            <a:off x="983226" y="1826189"/>
            <a:ext cx="9006348" cy="3785652"/>
          </a:xfrm>
          <a:prstGeom prst="rect">
            <a:avLst/>
          </a:prstGeom>
          <a:noFill/>
        </p:spPr>
        <p:txBody>
          <a:bodyPr wrap="square">
            <a:spAutoFit/>
          </a:bodyPr>
          <a:lstStyle/>
          <a:p>
            <a:pPr marL="0" indent="0">
              <a:buNone/>
            </a:pPr>
            <a:r>
              <a:rPr lang="en-US" sz="1600" dirty="0"/>
              <a:t>Children and young people may be abused in a family, or in an institutional or wider community setting. </a:t>
            </a:r>
          </a:p>
          <a:p>
            <a:pPr marL="0" indent="0">
              <a:buNone/>
            </a:pPr>
            <a:endParaRPr lang="en-US" sz="1600" dirty="0"/>
          </a:p>
          <a:p>
            <a:pPr marL="0" indent="0">
              <a:buNone/>
            </a:pPr>
            <a:r>
              <a:rPr lang="en-US" sz="1600" dirty="0"/>
              <a:t>The abuser(s) may be someone known to the child or, more rarely, a stranger. More often than not the person responsible for the abuse has a close relationship with the abused child.</a:t>
            </a:r>
          </a:p>
          <a:p>
            <a:endParaRPr lang="en-US" sz="1600" dirty="0"/>
          </a:p>
          <a:p>
            <a:pPr marL="0" indent="0">
              <a:buNone/>
            </a:pPr>
            <a:r>
              <a:rPr lang="en-US" sz="1600" dirty="0"/>
              <a:t>Any child can be at risk of abuse regardless of their age, sex, ethnicity, ability or disability. </a:t>
            </a:r>
          </a:p>
          <a:p>
            <a:pPr marL="0" indent="0">
              <a:buNone/>
            </a:pPr>
            <a:endParaRPr lang="en-US" sz="1600" dirty="0"/>
          </a:p>
          <a:p>
            <a:pPr marL="0" indent="0">
              <a:buNone/>
            </a:pPr>
            <a:r>
              <a:rPr lang="en-US" sz="1600" dirty="0"/>
              <a:t>Those most at risk are babies and young children, those with learning difficulties and those with physical disabilities. </a:t>
            </a:r>
          </a:p>
          <a:p>
            <a:pPr marL="0" indent="0">
              <a:buNone/>
            </a:pPr>
            <a:endParaRPr lang="en-US" sz="1600" dirty="0"/>
          </a:p>
          <a:p>
            <a:pPr marL="0" indent="0">
              <a:buNone/>
            </a:pPr>
            <a:r>
              <a:rPr lang="en-US" sz="1600" dirty="0"/>
              <a:t>Young people are also at risk of abuse, and they may respond in ways that put them at further risk of harm, for example, by running away.</a:t>
            </a:r>
            <a:endParaRPr lang="en-GB" sz="1600" dirty="0"/>
          </a:p>
        </p:txBody>
      </p:sp>
    </p:spTree>
    <p:extLst>
      <p:ext uri="{BB962C8B-B14F-4D97-AF65-F5344CB8AC3E}">
        <p14:creationId xmlns:p14="http://schemas.microsoft.com/office/powerpoint/2010/main" val="3241951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D1C952-7D57-F316-756A-140E41947B5F}"/>
              </a:ext>
            </a:extLst>
          </p:cNvPr>
          <p:cNvSpPr txBox="1"/>
          <p:nvPr/>
        </p:nvSpPr>
        <p:spPr>
          <a:xfrm>
            <a:off x="519910" y="1825625"/>
            <a:ext cx="5995190" cy="4630114"/>
          </a:xfrm>
          <a:prstGeom prst="rect">
            <a:avLst/>
          </a:prstGeom>
        </p:spPr>
        <p:txBody>
          <a:bodyPr vert="horz" lIns="0" tIns="0" rIns="0" bIns="0" rtlCol="0">
            <a:normAutofit lnSpcReduction="10000"/>
          </a:bodyPr>
          <a:lstStyle/>
          <a:p>
            <a:pPr>
              <a:lnSpc>
                <a:spcPct val="90000"/>
              </a:lnSpc>
              <a:spcAft>
                <a:spcPts val="600"/>
              </a:spcAft>
            </a:pPr>
            <a:r>
              <a:rPr lang="en-US" sz="1600" b="1" dirty="0"/>
              <a:t>Stress</a:t>
            </a:r>
          </a:p>
          <a:p>
            <a:pPr>
              <a:lnSpc>
                <a:spcPct val="90000"/>
              </a:lnSpc>
              <a:spcAft>
                <a:spcPts val="600"/>
              </a:spcAft>
            </a:pPr>
            <a:r>
              <a:rPr lang="en-US" sz="1400" dirty="0"/>
              <a:t>Possibly caused by financial problems and difficulties in the parents' relationships. This can reduce some adults' ability to control aggressive feelings towards their children or to care for their children properly.</a:t>
            </a:r>
          </a:p>
          <a:p>
            <a:pPr indent="-228600">
              <a:lnSpc>
                <a:spcPct val="90000"/>
              </a:lnSpc>
              <a:spcAft>
                <a:spcPts val="600"/>
              </a:spcAft>
              <a:buFont typeface="Arial" panose="020B0604020202020204" pitchFamily="34" charset="0"/>
              <a:buChar char="•"/>
            </a:pPr>
            <a:endParaRPr lang="en-US" sz="1600" dirty="0"/>
          </a:p>
          <a:p>
            <a:pPr fontAlgn="base">
              <a:lnSpc>
                <a:spcPct val="90000"/>
              </a:lnSpc>
              <a:spcAft>
                <a:spcPts val="600"/>
              </a:spcAft>
            </a:pPr>
            <a:r>
              <a:rPr lang="en-US" sz="1600" b="1" i="0" u="none" strike="noStrike" dirty="0">
                <a:effectLst/>
              </a:rPr>
              <a:t>Social disadvantage</a:t>
            </a:r>
          </a:p>
          <a:p>
            <a:pPr fontAlgn="base">
              <a:lnSpc>
                <a:spcPct val="90000"/>
              </a:lnSpc>
              <a:spcAft>
                <a:spcPts val="600"/>
              </a:spcAft>
            </a:pPr>
            <a:r>
              <a:rPr lang="en-US" sz="1400" i="0" u="none" strike="noStrike" dirty="0">
                <a:effectLst/>
              </a:rPr>
              <a:t>For example: living on a low income in inadequate housing or being discriminated against because of ethnicity, religion, disability or sexual orientation. All of these factors could affect the parents' ability to care for their children properly.</a:t>
            </a:r>
          </a:p>
          <a:p>
            <a:pPr marL="0" indent="-228600" fontAlgn="base">
              <a:lnSpc>
                <a:spcPct val="90000"/>
              </a:lnSpc>
              <a:spcAft>
                <a:spcPts val="600"/>
              </a:spcAft>
              <a:buFont typeface="Arial" panose="020B0604020202020204" pitchFamily="34" charset="0"/>
              <a:buChar char="•"/>
            </a:pPr>
            <a:endParaRPr lang="en-US" sz="1600" i="0" u="none" strike="noStrike" dirty="0">
              <a:effectLst/>
            </a:endParaRPr>
          </a:p>
          <a:p>
            <a:pPr fontAlgn="base">
              <a:lnSpc>
                <a:spcPct val="90000"/>
              </a:lnSpc>
              <a:spcAft>
                <a:spcPts val="600"/>
              </a:spcAft>
            </a:pPr>
            <a:r>
              <a:rPr lang="en-US" sz="1600" b="1" i="0" u="none" strike="noStrike" dirty="0">
                <a:effectLst/>
              </a:rPr>
              <a:t>Mental illness, substance abuse and domestic abuse </a:t>
            </a:r>
          </a:p>
          <a:p>
            <a:pPr fontAlgn="base">
              <a:lnSpc>
                <a:spcPct val="90000"/>
              </a:lnSpc>
              <a:spcAft>
                <a:spcPts val="600"/>
              </a:spcAft>
            </a:pPr>
            <a:r>
              <a:rPr lang="en-US" sz="1400" i="0" u="none" strike="noStrike" dirty="0">
                <a:effectLst/>
              </a:rPr>
              <a:t>In these circumstances parents can often struggle to take care of their own needs and may find it particularly difficult to meet their children's needs.</a:t>
            </a:r>
          </a:p>
          <a:p>
            <a:pPr marL="0" indent="-228600" fontAlgn="base">
              <a:lnSpc>
                <a:spcPct val="90000"/>
              </a:lnSpc>
              <a:spcAft>
                <a:spcPts val="600"/>
              </a:spcAft>
              <a:buFont typeface="Arial" panose="020B0604020202020204" pitchFamily="34" charset="0"/>
              <a:buChar char="•"/>
            </a:pPr>
            <a:endParaRPr lang="en-US" sz="1400" i="0" u="none" strike="noStrike" dirty="0">
              <a:effectLst/>
            </a:endParaRPr>
          </a:p>
          <a:p>
            <a:pPr fontAlgn="base">
              <a:lnSpc>
                <a:spcPct val="90000"/>
              </a:lnSpc>
              <a:spcAft>
                <a:spcPts val="600"/>
              </a:spcAft>
            </a:pPr>
            <a:r>
              <a:rPr lang="en-US" sz="1600" b="1" i="0" u="none" strike="noStrike" dirty="0">
                <a:effectLst/>
              </a:rPr>
              <a:t>Intellectual/physical disability of the child</a:t>
            </a:r>
          </a:p>
          <a:p>
            <a:pPr fontAlgn="base">
              <a:lnSpc>
                <a:spcPct val="90000"/>
              </a:lnSpc>
              <a:spcAft>
                <a:spcPts val="600"/>
              </a:spcAft>
            </a:pPr>
            <a:r>
              <a:rPr lang="en-US" sz="1400" i="0" u="none" strike="noStrike" dirty="0">
                <a:effectLst/>
              </a:rPr>
              <a:t>Children are at increased risk of developmental delay, neglect and abuse.</a:t>
            </a:r>
            <a:endParaRPr lang="en-US" sz="1400" dirty="0"/>
          </a:p>
        </p:txBody>
      </p:sp>
      <p:sp>
        <p:nvSpPr>
          <p:cNvPr id="2" name="Slide Number Placeholder 1">
            <a:extLst>
              <a:ext uri="{FF2B5EF4-FFF2-40B4-BE49-F238E27FC236}">
                <a16:creationId xmlns:a16="http://schemas.microsoft.com/office/drawing/2014/main" id="{CC1795BA-7868-2B3E-CCAE-A0D5331B7DBC}"/>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8</a:t>
            </a:fld>
            <a:endParaRPr lang="en-US"/>
          </a:p>
        </p:txBody>
      </p:sp>
      <p:pic>
        <p:nvPicPr>
          <p:cNvPr id="7" name="Picture Placeholder 5" descr="A person and child looking at a computer&#10;&#10;Description automatically generated">
            <a:extLst>
              <a:ext uri="{FF2B5EF4-FFF2-40B4-BE49-F238E27FC236}">
                <a16:creationId xmlns:a16="http://schemas.microsoft.com/office/drawing/2014/main" id="{91EAC17F-08BC-4C4F-0211-C3BEF33178A6}"/>
              </a:ext>
            </a:extLst>
          </p:cNvPr>
          <p:cNvPicPr>
            <a:picLocks noChangeAspect="1"/>
          </p:cNvPicPr>
          <p:nvPr/>
        </p:nvPicPr>
        <p:blipFill rotWithShape="1">
          <a:blip r:embed="rId3"/>
          <a:srcRect l="22527" r="2" b="2"/>
          <a:stretch/>
        </p:blipFill>
        <p:spPr>
          <a:xfrm>
            <a:off x="6778903" y="10"/>
            <a:ext cx="5413097" cy="496082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noFill/>
        </p:spPr>
      </p:pic>
      <p:sp>
        <p:nvSpPr>
          <p:cNvPr id="4" name="TextBox 3">
            <a:extLst>
              <a:ext uri="{FF2B5EF4-FFF2-40B4-BE49-F238E27FC236}">
                <a16:creationId xmlns:a16="http://schemas.microsoft.com/office/drawing/2014/main" id="{D0186770-BB7D-63EC-BC8B-C324658EB690}"/>
              </a:ext>
            </a:extLst>
          </p:cNvPr>
          <p:cNvSpPr txBox="1"/>
          <p:nvPr/>
        </p:nvSpPr>
        <p:spPr>
          <a:xfrm>
            <a:off x="515938" y="499595"/>
            <a:ext cx="4937211" cy="1325563"/>
          </a:xfrm>
          <a:prstGeom prst="rect">
            <a:avLst/>
          </a:prstGeom>
        </p:spPr>
        <p:txBody>
          <a:bodyPr vert="horz" lIns="0" tIns="0" rIns="0" bIns="0" rtlCol="0" anchor="ctr">
            <a:normAutofit/>
          </a:bodyPr>
          <a:lstStyle/>
          <a:p>
            <a:pPr marL="0" indent="0">
              <a:lnSpc>
                <a:spcPct val="90000"/>
              </a:lnSpc>
              <a:spcBef>
                <a:spcPct val="0"/>
              </a:spcBef>
              <a:spcAft>
                <a:spcPts val="600"/>
              </a:spcAft>
            </a:pPr>
            <a:r>
              <a:rPr lang="en-US" b="1" kern="1200" cap="all" baseline="0">
                <a:solidFill>
                  <a:schemeClr val="accent1"/>
                </a:solidFill>
                <a:latin typeface="+mj-lt"/>
                <a:ea typeface="+mj-ea"/>
                <a:cs typeface="+mj-cs"/>
              </a:rPr>
              <a:t>Children are hurt by adults of any age, class, sex, race and sexual orientation. The following factors may increase the likelihood of abuse:</a:t>
            </a:r>
          </a:p>
        </p:txBody>
      </p:sp>
    </p:spTree>
    <p:extLst>
      <p:ext uri="{BB962C8B-B14F-4D97-AF65-F5344CB8AC3E}">
        <p14:creationId xmlns:p14="http://schemas.microsoft.com/office/powerpoint/2010/main" val="2713984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5F9B50-CED9-4961-91E8-058BE256771F}"/>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9</a:t>
            </a:fld>
            <a:endParaRPr lang="en-US"/>
          </a:p>
        </p:txBody>
      </p:sp>
      <p:sp>
        <p:nvSpPr>
          <p:cNvPr id="31" name="Title 1">
            <a:extLst>
              <a:ext uri="{FF2B5EF4-FFF2-40B4-BE49-F238E27FC236}">
                <a16:creationId xmlns:a16="http://schemas.microsoft.com/office/drawing/2014/main" id="{A9BD065B-0017-683A-18CF-15E2107A91FD}"/>
              </a:ext>
            </a:extLst>
          </p:cNvPr>
          <p:cNvSpPr txBox="1">
            <a:spLocks/>
          </p:cNvSpPr>
          <p:nvPr/>
        </p:nvSpPr>
        <p:spPr>
          <a:xfrm>
            <a:off x="839788" y="457200"/>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spcAft>
                <a:spcPts val="600"/>
              </a:spcAft>
            </a:pPr>
            <a:r>
              <a:rPr lang="en-US" kern="1200" dirty="0">
                <a:solidFill>
                  <a:schemeClr val="accent1"/>
                </a:solidFill>
                <a:latin typeface="+mj-lt"/>
                <a:ea typeface="+mj-ea"/>
                <a:cs typeface="+mj-cs"/>
              </a:rPr>
              <a:t>Types of child abuse</a:t>
            </a:r>
          </a:p>
        </p:txBody>
      </p:sp>
      <p:sp>
        <p:nvSpPr>
          <p:cNvPr id="4" name="TextBox 3">
            <a:extLst>
              <a:ext uri="{FF2B5EF4-FFF2-40B4-BE49-F238E27FC236}">
                <a16:creationId xmlns:a16="http://schemas.microsoft.com/office/drawing/2014/main" id="{2DD65543-04D7-629F-A393-20160D25F87F}"/>
              </a:ext>
            </a:extLst>
          </p:cNvPr>
          <p:cNvSpPr txBox="1"/>
          <p:nvPr/>
        </p:nvSpPr>
        <p:spPr>
          <a:xfrm>
            <a:off x="839788" y="2387604"/>
            <a:ext cx="3932237" cy="3481383"/>
          </a:xfrm>
          <a:prstGeom prst="rect">
            <a:avLst/>
          </a:prstGeom>
        </p:spPr>
        <p:txBody>
          <a:bodyPr vert="horz" lIns="91440" tIns="45720" rIns="91440" bIns="45720" rtlCol="0">
            <a:normAutofit/>
          </a:bodyPr>
          <a:lstStyle/>
          <a:p>
            <a:pPr fontAlgn="base">
              <a:lnSpc>
                <a:spcPct val="90000"/>
              </a:lnSpc>
              <a:spcBef>
                <a:spcPts val="1000"/>
              </a:spcBef>
            </a:pPr>
            <a:r>
              <a:rPr lang="en-US" sz="2000" b="0" i="0" u="none" strike="noStrike" kern="1200" dirty="0">
                <a:effectLst/>
                <a:latin typeface="+mn-lt"/>
                <a:ea typeface="+mn-ea"/>
                <a:cs typeface="+mn-cs"/>
              </a:rPr>
              <a:t>Child abuse can be divided into four main categories.</a:t>
            </a:r>
          </a:p>
          <a:p>
            <a:pPr fontAlgn="base">
              <a:lnSpc>
                <a:spcPct val="90000"/>
              </a:lnSpc>
              <a:spcBef>
                <a:spcPts val="1000"/>
              </a:spcBef>
            </a:pPr>
            <a:endParaRPr lang="en-US" sz="1600" b="0" i="0" u="none" strike="noStrike" kern="1200" dirty="0">
              <a:effectLst/>
              <a:latin typeface="+mn-lt"/>
              <a:ea typeface="+mn-ea"/>
              <a:cs typeface="+mn-cs"/>
            </a:endParaRPr>
          </a:p>
        </p:txBody>
      </p:sp>
      <p:sp>
        <p:nvSpPr>
          <p:cNvPr id="12" name="Content Placeholder 2">
            <a:extLst>
              <a:ext uri="{FF2B5EF4-FFF2-40B4-BE49-F238E27FC236}">
                <a16:creationId xmlns:a16="http://schemas.microsoft.com/office/drawing/2014/main" id="{9AEC3B1C-A05A-92D0-9920-2D6D47609A76}"/>
              </a:ext>
            </a:extLst>
          </p:cNvPr>
          <p:cNvSpPr txBox="1">
            <a:spLocks/>
          </p:cNvSpPr>
          <p:nvPr/>
        </p:nvSpPr>
        <p:spPr>
          <a:xfrm>
            <a:off x="524647" y="1834334"/>
            <a:ext cx="4551362" cy="34813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endParaRPr lang="en-US" sz="1300" b="1" kern="1200" dirty="0">
              <a:latin typeface="+mn-lt"/>
              <a:ea typeface="+mn-ea"/>
              <a:cs typeface="+mn-cs"/>
            </a:endParaRPr>
          </a:p>
        </p:txBody>
      </p:sp>
      <p:graphicFrame>
        <p:nvGraphicFramePr>
          <p:cNvPr id="33" name="TextBox 22">
            <a:extLst>
              <a:ext uri="{FF2B5EF4-FFF2-40B4-BE49-F238E27FC236}">
                <a16:creationId xmlns:a16="http://schemas.microsoft.com/office/drawing/2014/main" id="{6C93BE09-3585-F534-91F9-AADC2EAA933E}"/>
              </a:ext>
            </a:extLst>
          </p:cNvPr>
          <p:cNvGraphicFramePr/>
          <p:nvPr>
            <p:extLst>
              <p:ext uri="{D42A27DB-BD31-4B8C-83A1-F6EECF244321}">
                <p14:modId xmlns:p14="http://schemas.microsoft.com/office/powerpoint/2010/main" val="1820101656"/>
              </p:ext>
            </p:extLst>
          </p:nvPr>
        </p:nvGraphicFramePr>
        <p:xfrm>
          <a:off x="5986463" y="1100138"/>
          <a:ext cx="4768849" cy="4432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9930804"/>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ustom 1">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7A93406E2DF3448170C7FCB97A3C70" ma:contentTypeVersion="2" ma:contentTypeDescription="Create a new document." ma:contentTypeScope="" ma:versionID="af9c573fc2ed9c4604ac088da5bda4ed">
  <xsd:schema xmlns:xsd="http://www.w3.org/2001/XMLSchema" xmlns:xs="http://www.w3.org/2001/XMLSchema" xmlns:p="http://schemas.microsoft.com/office/2006/metadata/properties" xmlns:ns3="20b28440-8dfa-435f-beff-44b945816e3d" targetNamespace="http://schemas.microsoft.com/office/2006/metadata/properties" ma:root="true" ma:fieldsID="b959b5c329c8ddd2c9b70ee6fbc391cf" ns3:_="">
    <xsd:import namespace="20b28440-8dfa-435f-beff-44b945816e3d"/>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b28440-8dfa-435f-beff-44b945816e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71E9D1-266B-48F0-B19C-518915DF88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b28440-8dfa-435f-beff-44b945816e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3.xml><?xml version="1.0" encoding="utf-8"?>
<ds:datastoreItem xmlns:ds="http://schemas.openxmlformats.org/officeDocument/2006/customXml" ds:itemID="{CEA9B47F-3DD8-4645-81DC-B88780643C07}">
  <ds:schemaRefs>
    <ds:schemaRef ds:uri="http://purl.org/dc/terms/"/>
    <ds:schemaRef ds:uri="http://schemas.microsoft.com/office/infopath/2007/PartnerControls"/>
    <ds:schemaRef ds:uri="http://www.w3.org/XML/1998/namespace"/>
    <ds:schemaRef ds:uri="http://schemas.openxmlformats.org/package/2006/metadata/core-properties"/>
    <ds:schemaRef ds:uri="20b28440-8dfa-435f-beff-44b945816e3d"/>
    <ds:schemaRef ds:uri="http://schemas.microsoft.com/office/2006/documentManagement/types"/>
    <ds:schemaRef ds:uri="http://purl.org/dc/elements/1.1/"/>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Blue spheres presentation</Template>
  <TotalTime>4434</TotalTime>
  <Words>6113</Words>
  <Application>Microsoft Office PowerPoint</Application>
  <PresentationFormat>Widescreen</PresentationFormat>
  <Paragraphs>573</Paragraphs>
  <Slides>39</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Poppins</vt:lpstr>
      <vt:lpstr>Poppins SemiBold</vt:lpstr>
      <vt:lpstr>Office Theme</vt:lpstr>
      <vt:lpstr>Safeguarding children</vt:lpstr>
      <vt:lpstr>Why is safeguarding children important</vt:lpstr>
      <vt:lpstr>Why is safeguarding important, even if you do not volunteer with children?</vt:lpstr>
      <vt:lpstr>Rights of the child</vt:lpstr>
      <vt:lpstr>Safeguarding for staff and volunteers</vt:lpstr>
      <vt:lpstr>CHILD ABUSE</vt:lpstr>
      <vt:lpstr>Do you think a child is more likely to be abused by a stranger or someone they know?</vt:lpstr>
      <vt:lpstr>PowerPoint Presentation</vt:lpstr>
      <vt:lpstr>PowerPoint Presentation</vt:lpstr>
      <vt:lpstr>PowerPoint Presentation</vt:lpstr>
      <vt:lpstr>Physical abuse  </vt:lpstr>
      <vt:lpstr>How does physical abuse impact on a child?   </vt:lpstr>
      <vt:lpstr>What are the signs of physical abuse?  </vt:lpstr>
      <vt:lpstr>What always needs to be taken in to account?   </vt:lpstr>
      <vt:lpstr>neglect   </vt:lpstr>
      <vt:lpstr>PowerPoint Presentation</vt:lpstr>
      <vt:lpstr>How does neglect impact on a child or young person?   </vt:lpstr>
      <vt:lpstr>Emotional abuse   </vt:lpstr>
      <vt:lpstr>What are the signs of emotional abuse?   </vt:lpstr>
      <vt:lpstr>sexual abuse </vt:lpstr>
      <vt:lpstr>What is the impact of sexual abuse on a child or young person?    </vt:lpstr>
      <vt:lpstr>What are the characteristics of a child sex abuser?     </vt:lpstr>
      <vt:lpstr>Other forms of abuse - bullying:     </vt:lpstr>
      <vt:lpstr>Other forms of abuse - online:     </vt:lpstr>
      <vt:lpstr>Other forms of abuse – female genital mutation (FGM):     </vt:lpstr>
      <vt:lpstr>Other forms of abuse – radicalisation:     </vt:lpstr>
      <vt:lpstr>Other forms of abuse – grooming:     </vt:lpstr>
      <vt:lpstr>PowerPoint Presentation</vt:lpstr>
      <vt:lpstr>Effects of child abuse     </vt:lpstr>
      <vt:lpstr>Effects of child abuse     </vt:lpstr>
      <vt:lpstr>Your role in Safeguarding     </vt:lpstr>
      <vt:lpstr>Case example     </vt:lpstr>
      <vt:lpstr>Case example – what happens next?     </vt:lpstr>
      <vt:lpstr>Sharing information     </vt:lpstr>
      <vt:lpstr>Looked after children     </vt:lpstr>
      <vt:lpstr>Session summary</vt:lpstr>
      <vt:lpstr>Knowledge quiz!</vt:lpstr>
      <vt:lpstr>Thank you!</vt:lpstr>
      <vt:lpstr>PowerPoint Presentation</vt:lpstr>
    </vt:vector>
  </TitlesOfParts>
  <Company>Bradford Teaching Hospitals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for volunteers</dc:title>
  <dc:creator>Amy Hemingway</dc:creator>
  <cp:lastModifiedBy>Clare Bancroft</cp:lastModifiedBy>
  <cp:revision>55</cp:revision>
  <dcterms:created xsi:type="dcterms:W3CDTF">2023-04-06T10:31:30Z</dcterms:created>
  <dcterms:modified xsi:type="dcterms:W3CDTF">2023-09-19T08:24:37Z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0x010100117A93406E2DF3448170C7FCB97A3C70</vt:lpwstr>
  </property>
</Properties>
</file>