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8" r:id="rId5"/>
    <p:sldId id="269" r:id="rId6"/>
    <p:sldId id="256" r:id="rId7"/>
    <p:sldId id="293" r:id="rId8"/>
    <p:sldId id="333" r:id="rId9"/>
    <p:sldId id="273" r:id="rId10"/>
    <p:sldId id="286" r:id="rId11"/>
    <p:sldId id="336" r:id="rId12"/>
    <p:sldId id="280" r:id="rId13"/>
    <p:sldId id="337" r:id="rId14"/>
    <p:sldId id="279" r:id="rId15"/>
    <p:sldId id="310" r:id="rId16"/>
    <p:sldId id="318" r:id="rId17"/>
    <p:sldId id="271" r:id="rId18"/>
    <p:sldId id="323" r:id="rId19"/>
    <p:sldId id="335"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CBD5EB"/>
    <a:srgbClr val="0099CC"/>
    <a:srgbClr val="E7E6E6"/>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133" autoAdjust="0"/>
  </p:normalViewPr>
  <p:slideViewPr>
    <p:cSldViewPr snapToGrid="0" showGuides="1">
      <p:cViewPr varScale="1">
        <p:scale>
          <a:sx n="47" d="100"/>
          <a:sy n="47" d="100"/>
        </p:scale>
        <p:origin x="1380"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8D252-D3B3-4606-B390-90B8A96F64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C49083-A208-4357-AF00-21688E82982E}">
      <dgm:prSet/>
      <dgm:spPr/>
      <dgm:t>
        <a:bodyPr/>
        <a:lstStyle/>
        <a:p>
          <a:r>
            <a:rPr lang="en-US" dirty="0"/>
            <a:t>Physical Abuse</a:t>
          </a:r>
        </a:p>
      </dgm:t>
    </dgm:pt>
    <dgm:pt modelId="{68DA9FC9-D63F-4212-8759-C1199A12E51F}" type="parTrans" cxnId="{7C192898-402E-4033-B50D-687E0534F962}">
      <dgm:prSet/>
      <dgm:spPr/>
      <dgm:t>
        <a:bodyPr/>
        <a:lstStyle/>
        <a:p>
          <a:endParaRPr lang="en-US"/>
        </a:p>
      </dgm:t>
    </dgm:pt>
    <dgm:pt modelId="{1C6167AE-29DD-4129-8E9D-BD5ACF541083}" type="sibTrans" cxnId="{7C192898-402E-4033-B50D-687E0534F962}">
      <dgm:prSet/>
      <dgm:spPr/>
      <dgm:t>
        <a:bodyPr/>
        <a:lstStyle/>
        <a:p>
          <a:endParaRPr lang="en-US"/>
        </a:p>
      </dgm:t>
    </dgm:pt>
    <dgm:pt modelId="{33D9CC27-2B6E-4814-AB84-F0E8AEFD3DAE}">
      <dgm:prSet/>
      <dgm:spPr/>
      <dgm:t>
        <a:bodyPr/>
        <a:lstStyle/>
        <a:p>
          <a:r>
            <a:rPr lang="en-US" b="0" dirty="0"/>
            <a:t>Neglect</a:t>
          </a:r>
          <a:endParaRPr lang="en-US" dirty="0"/>
        </a:p>
      </dgm:t>
    </dgm:pt>
    <dgm:pt modelId="{0ADAB6F2-C482-434F-93CC-7CA0A3AF6DD0}" type="parTrans" cxnId="{8C17E80D-4E8E-462C-81E6-185E00EC4807}">
      <dgm:prSet/>
      <dgm:spPr/>
      <dgm:t>
        <a:bodyPr/>
        <a:lstStyle/>
        <a:p>
          <a:endParaRPr lang="en-US"/>
        </a:p>
      </dgm:t>
    </dgm:pt>
    <dgm:pt modelId="{D539409D-E884-4B84-98B7-534CE0A595E8}" type="sibTrans" cxnId="{8C17E80D-4E8E-462C-81E6-185E00EC4807}">
      <dgm:prSet/>
      <dgm:spPr/>
      <dgm:t>
        <a:bodyPr/>
        <a:lstStyle/>
        <a:p>
          <a:endParaRPr lang="en-US"/>
        </a:p>
      </dgm:t>
    </dgm:pt>
    <dgm:pt modelId="{89285387-945B-4482-8C2A-B04D20B1819A}">
      <dgm:prSet/>
      <dgm:spPr/>
      <dgm:t>
        <a:bodyPr/>
        <a:lstStyle/>
        <a:p>
          <a:r>
            <a:rPr lang="en-US" baseline="0"/>
            <a:t>Emotional Abuse</a:t>
          </a:r>
          <a:endParaRPr lang="en-US"/>
        </a:p>
      </dgm:t>
    </dgm:pt>
    <dgm:pt modelId="{8A349750-C0BE-4D46-8B4E-6C97BC4B45FA}" type="parTrans" cxnId="{29115BE2-EBDD-47C8-910C-76F51231E916}">
      <dgm:prSet/>
      <dgm:spPr/>
      <dgm:t>
        <a:bodyPr/>
        <a:lstStyle/>
        <a:p>
          <a:endParaRPr lang="en-US"/>
        </a:p>
      </dgm:t>
    </dgm:pt>
    <dgm:pt modelId="{1E6696B5-A688-46C8-AB80-578A6D463A24}" type="sibTrans" cxnId="{29115BE2-EBDD-47C8-910C-76F51231E916}">
      <dgm:prSet/>
      <dgm:spPr/>
      <dgm:t>
        <a:bodyPr/>
        <a:lstStyle/>
        <a:p>
          <a:endParaRPr lang="en-US"/>
        </a:p>
      </dgm:t>
    </dgm:pt>
    <dgm:pt modelId="{3A1D6F9D-64D5-42F6-A2D9-E5761E644474}">
      <dgm:prSet/>
      <dgm:spPr/>
      <dgm:t>
        <a:bodyPr/>
        <a:lstStyle/>
        <a:p>
          <a:r>
            <a:rPr lang="en-GB"/>
            <a:t>Sexual Abuse</a:t>
          </a:r>
          <a:endParaRPr lang="en-US"/>
        </a:p>
      </dgm:t>
    </dgm:pt>
    <dgm:pt modelId="{6D0B7A1D-0F77-444B-8499-856A4135648A}" type="parTrans" cxnId="{FDE614F5-7CA9-45A1-B025-D02D7411FE50}">
      <dgm:prSet/>
      <dgm:spPr/>
      <dgm:t>
        <a:bodyPr/>
        <a:lstStyle/>
        <a:p>
          <a:endParaRPr lang="en-US"/>
        </a:p>
      </dgm:t>
    </dgm:pt>
    <dgm:pt modelId="{E9B0E835-8819-4A4A-99C0-021387A2F0A2}" type="sibTrans" cxnId="{FDE614F5-7CA9-45A1-B025-D02D7411FE50}">
      <dgm:prSet/>
      <dgm:spPr/>
      <dgm:t>
        <a:bodyPr/>
        <a:lstStyle/>
        <a:p>
          <a:endParaRPr lang="en-US"/>
        </a:p>
      </dgm:t>
    </dgm:pt>
    <dgm:pt modelId="{B7B30EF9-5444-4838-91BE-43BA6FEE8DA6}" type="pres">
      <dgm:prSet presAssocID="{BC08D252-D3B3-4606-B390-90B8A96F6427}" presName="linear" presStyleCnt="0">
        <dgm:presLayoutVars>
          <dgm:animLvl val="lvl"/>
          <dgm:resizeHandles val="exact"/>
        </dgm:presLayoutVars>
      </dgm:prSet>
      <dgm:spPr/>
    </dgm:pt>
    <dgm:pt modelId="{4D4D5BE3-97B8-459D-AFE0-F1C1A162643D}" type="pres">
      <dgm:prSet presAssocID="{AEC49083-A208-4357-AF00-21688E82982E}" presName="parentText" presStyleLbl="node1" presStyleIdx="0" presStyleCnt="4">
        <dgm:presLayoutVars>
          <dgm:chMax val="0"/>
          <dgm:bulletEnabled val="1"/>
        </dgm:presLayoutVars>
      </dgm:prSet>
      <dgm:spPr/>
    </dgm:pt>
    <dgm:pt modelId="{CC78463A-D5A6-4C4D-9A7B-A80000EAFB4B}" type="pres">
      <dgm:prSet presAssocID="{1C6167AE-29DD-4129-8E9D-BD5ACF541083}" presName="spacer" presStyleCnt="0"/>
      <dgm:spPr/>
    </dgm:pt>
    <dgm:pt modelId="{7B87DC92-AEEB-4FE4-B8C2-098A6DF9B18F}" type="pres">
      <dgm:prSet presAssocID="{33D9CC27-2B6E-4814-AB84-F0E8AEFD3DAE}" presName="parentText" presStyleLbl="node1" presStyleIdx="1" presStyleCnt="4">
        <dgm:presLayoutVars>
          <dgm:chMax val="0"/>
          <dgm:bulletEnabled val="1"/>
        </dgm:presLayoutVars>
      </dgm:prSet>
      <dgm:spPr/>
    </dgm:pt>
    <dgm:pt modelId="{7985C90E-7329-4516-B55C-4DE22048D8D4}" type="pres">
      <dgm:prSet presAssocID="{D539409D-E884-4B84-98B7-534CE0A595E8}" presName="spacer" presStyleCnt="0"/>
      <dgm:spPr/>
    </dgm:pt>
    <dgm:pt modelId="{4BE4926F-57EB-4CE7-A43B-82CACF13625A}" type="pres">
      <dgm:prSet presAssocID="{89285387-945B-4482-8C2A-B04D20B1819A}" presName="parentText" presStyleLbl="node1" presStyleIdx="2" presStyleCnt="4">
        <dgm:presLayoutVars>
          <dgm:chMax val="0"/>
          <dgm:bulletEnabled val="1"/>
        </dgm:presLayoutVars>
      </dgm:prSet>
      <dgm:spPr/>
    </dgm:pt>
    <dgm:pt modelId="{B2CE9955-62ED-4ED3-90AA-26C0602C86F2}" type="pres">
      <dgm:prSet presAssocID="{1E6696B5-A688-46C8-AB80-578A6D463A24}" presName="spacer" presStyleCnt="0"/>
      <dgm:spPr/>
    </dgm:pt>
    <dgm:pt modelId="{80D78C3A-B2E7-480F-BD86-C3A71EEA1E53}" type="pres">
      <dgm:prSet presAssocID="{3A1D6F9D-64D5-42F6-A2D9-E5761E644474}" presName="parentText" presStyleLbl="node1" presStyleIdx="3" presStyleCnt="4">
        <dgm:presLayoutVars>
          <dgm:chMax val="0"/>
          <dgm:bulletEnabled val="1"/>
        </dgm:presLayoutVars>
      </dgm:prSet>
      <dgm:spPr/>
    </dgm:pt>
  </dgm:ptLst>
  <dgm:cxnLst>
    <dgm:cxn modelId="{8C17E80D-4E8E-462C-81E6-185E00EC4807}" srcId="{BC08D252-D3B3-4606-B390-90B8A96F6427}" destId="{33D9CC27-2B6E-4814-AB84-F0E8AEFD3DAE}" srcOrd="1" destOrd="0" parTransId="{0ADAB6F2-C482-434F-93CC-7CA0A3AF6DD0}" sibTransId="{D539409D-E884-4B84-98B7-534CE0A595E8}"/>
    <dgm:cxn modelId="{E5A9E40F-0C17-4BF3-9BD2-3250C1B34E34}" type="presOf" srcId="{89285387-945B-4482-8C2A-B04D20B1819A}" destId="{4BE4926F-57EB-4CE7-A43B-82CACF13625A}" srcOrd="0" destOrd="0" presId="urn:microsoft.com/office/officeart/2005/8/layout/vList2"/>
    <dgm:cxn modelId="{1B0E5727-B2F3-4027-AA3C-67573C5A358D}" type="presOf" srcId="{AEC49083-A208-4357-AF00-21688E82982E}" destId="{4D4D5BE3-97B8-459D-AFE0-F1C1A162643D}" srcOrd="0" destOrd="0" presId="urn:microsoft.com/office/officeart/2005/8/layout/vList2"/>
    <dgm:cxn modelId="{921D5E6A-23EB-45AD-A41C-046A6997AD30}" type="presOf" srcId="{3A1D6F9D-64D5-42F6-A2D9-E5761E644474}" destId="{80D78C3A-B2E7-480F-BD86-C3A71EEA1E53}" srcOrd="0" destOrd="0" presId="urn:microsoft.com/office/officeart/2005/8/layout/vList2"/>
    <dgm:cxn modelId="{A76AD54E-D064-4731-8812-2D32C6A66FBC}" type="presOf" srcId="{33D9CC27-2B6E-4814-AB84-F0E8AEFD3DAE}" destId="{7B87DC92-AEEB-4FE4-B8C2-098A6DF9B18F}" srcOrd="0" destOrd="0" presId="urn:microsoft.com/office/officeart/2005/8/layout/vList2"/>
    <dgm:cxn modelId="{7C192898-402E-4033-B50D-687E0534F962}" srcId="{BC08D252-D3B3-4606-B390-90B8A96F6427}" destId="{AEC49083-A208-4357-AF00-21688E82982E}" srcOrd="0" destOrd="0" parTransId="{68DA9FC9-D63F-4212-8759-C1199A12E51F}" sibTransId="{1C6167AE-29DD-4129-8E9D-BD5ACF541083}"/>
    <dgm:cxn modelId="{F3EEA7C8-87B9-422B-9215-0DA872506B7A}" type="presOf" srcId="{BC08D252-D3B3-4606-B390-90B8A96F6427}" destId="{B7B30EF9-5444-4838-91BE-43BA6FEE8DA6}" srcOrd="0" destOrd="0" presId="urn:microsoft.com/office/officeart/2005/8/layout/vList2"/>
    <dgm:cxn modelId="{29115BE2-EBDD-47C8-910C-76F51231E916}" srcId="{BC08D252-D3B3-4606-B390-90B8A96F6427}" destId="{89285387-945B-4482-8C2A-B04D20B1819A}" srcOrd="2" destOrd="0" parTransId="{8A349750-C0BE-4D46-8B4E-6C97BC4B45FA}" sibTransId="{1E6696B5-A688-46C8-AB80-578A6D463A24}"/>
    <dgm:cxn modelId="{FDE614F5-7CA9-45A1-B025-D02D7411FE50}" srcId="{BC08D252-D3B3-4606-B390-90B8A96F6427}" destId="{3A1D6F9D-64D5-42F6-A2D9-E5761E644474}" srcOrd="3" destOrd="0" parTransId="{6D0B7A1D-0F77-444B-8499-856A4135648A}" sibTransId="{E9B0E835-8819-4A4A-99C0-021387A2F0A2}"/>
    <dgm:cxn modelId="{4F9C7607-F6B6-4076-BEEE-356E5E3EF96B}" type="presParOf" srcId="{B7B30EF9-5444-4838-91BE-43BA6FEE8DA6}" destId="{4D4D5BE3-97B8-459D-AFE0-F1C1A162643D}" srcOrd="0" destOrd="0" presId="urn:microsoft.com/office/officeart/2005/8/layout/vList2"/>
    <dgm:cxn modelId="{66A66E5F-7C8F-4107-9DCE-E72F81864907}" type="presParOf" srcId="{B7B30EF9-5444-4838-91BE-43BA6FEE8DA6}" destId="{CC78463A-D5A6-4C4D-9A7B-A80000EAFB4B}" srcOrd="1" destOrd="0" presId="urn:microsoft.com/office/officeart/2005/8/layout/vList2"/>
    <dgm:cxn modelId="{0DED296F-C3C3-4F7B-BFA8-0461460E81B1}" type="presParOf" srcId="{B7B30EF9-5444-4838-91BE-43BA6FEE8DA6}" destId="{7B87DC92-AEEB-4FE4-B8C2-098A6DF9B18F}" srcOrd="2" destOrd="0" presId="urn:microsoft.com/office/officeart/2005/8/layout/vList2"/>
    <dgm:cxn modelId="{36E18E7E-C224-4B2B-AFC9-9ED67CF0F282}" type="presParOf" srcId="{B7B30EF9-5444-4838-91BE-43BA6FEE8DA6}" destId="{7985C90E-7329-4516-B55C-4DE22048D8D4}" srcOrd="3" destOrd="0" presId="urn:microsoft.com/office/officeart/2005/8/layout/vList2"/>
    <dgm:cxn modelId="{0EAE6472-41A3-4058-BCCC-2BBA22F6240F}" type="presParOf" srcId="{B7B30EF9-5444-4838-91BE-43BA6FEE8DA6}" destId="{4BE4926F-57EB-4CE7-A43B-82CACF13625A}" srcOrd="4" destOrd="0" presId="urn:microsoft.com/office/officeart/2005/8/layout/vList2"/>
    <dgm:cxn modelId="{91359017-F674-4BE4-956B-F6E3E1B325E4}" type="presParOf" srcId="{B7B30EF9-5444-4838-91BE-43BA6FEE8DA6}" destId="{B2CE9955-62ED-4ED3-90AA-26C0602C86F2}" srcOrd="5" destOrd="0" presId="urn:microsoft.com/office/officeart/2005/8/layout/vList2"/>
    <dgm:cxn modelId="{D7D4A85C-6D1F-4F8E-8D96-099AA812C93D}" type="presParOf" srcId="{B7B30EF9-5444-4838-91BE-43BA6FEE8DA6}" destId="{80D78C3A-B2E7-480F-BD86-C3A71EEA1E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AC051-CF4A-4607-9B4F-E7F65D887D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C425CC-E199-4D12-8389-15D953AC8FCC}">
      <dgm:prSet/>
      <dgm:spPr/>
      <dgm:t>
        <a:bodyPr/>
        <a:lstStyle/>
        <a:p>
          <a:pPr>
            <a:lnSpc>
              <a:spcPct val="100000"/>
            </a:lnSpc>
          </a:pPr>
          <a:r>
            <a:rPr lang="en-US" dirty="0"/>
            <a:t>While you are volunteering, a mother starts talking to you about her 7-year-old daughter. She is worried because her daughter has started ‘acting up’, having mood swings and then sudden bursts of crying and is refusing to go anywhere without her mother. She has also suddenly started wetting the bed.?</a:t>
          </a:r>
        </a:p>
      </dgm:t>
    </dgm:pt>
    <dgm:pt modelId="{41CA8142-4F59-474F-AE30-F80164727DD6}" type="parTrans" cxnId="{FC4EDEB5-3575-431C-B07E-1ED9A9C2FA3E}">
      <dgm:prSet/>
      <dgm:spPr/>
      <dgm:t>
        <a:bodyPr/>
        <a:lstStyle/>
        <a:p>
          <a:endParaRPr lang="en-GB"/>
        </a:p>
      </dgm:t>
    </dgm:pt>
    <dgm:pt modelId="{DFEBB2F5-06B5-42E9-9110-78D2F30E9F47}" type="sibTrans" cxnId="{FC4EDEB5-3575-431C-B07E-1ED9A9C2FA3E}">
      <dgm:prSet/>
      <dgm:spPr/>
      <dgm:t>
        <a:bodyPr/>
        <a:lstStyle/>
        <a:p>
          <a:endParaRPr lang="en-GB"/>
        </a:p>
      </dgm:t>
    </dgm:pt>
    <dgm:pt modelId="{5C1E02D5-E020-4F3C-B1F9-CD76F20EEE44}">
      <dgm:prSet/>
      <dgm:spPr/>
      <dgm:t>
        <a:bodyPr/>
        <a:lstStyle/>
        <a:p>
          <a:pPr>
            <a:lnSpc>
              <a:spcPct val="100000"/>
            </a:lnSpc>
          </a:pPr>
          <a:r>
            <a:rPr lang="en-US" dirty="0"/>
            <a:t>While you are volunteering you notice that a child is being made fun of by children in the group for smelling and looking unclean.</a:t>
          </a:r>
        </a:p>
      </dgm:t>
    </dgm:pt>
    <dgm:pt modelId="{DE47EC5C-B530-4DE7-9FCD-EAA08F8964B9}" type="parTrans" cxnId="{7673D8F4-AF71-4D53-B0FD-3C39C78B5711}">
      <dgm:prSet/>
      <dgm:spPr/>
      <dgm:t>
        <a:bodyPr/>
        <a:lstStyle/>
        <a:p>
          <a:endParaRPr lang="en-GB"/>
        </a:p>
      </dgm:t>
    </dgm:pt>
    <dgm:pt modelId="{66B10579-F127-4915-9824-29DEF9171288}" type="sibTrans" cxnId="{7673D8F4-AF71-4D53-B0FD-3C39C78B5711}">
      <dgm:prSet/>
      <dgm:spPr/>
      <dgm:t>
        <a:bodyPr/>
        <a:lstStyle/>
        <a:p>
          <a:endParaRPr lang="en-GB"/>
        </a:p>
      </dgm:t>
    </dgm:pt>
    <dgm:pt modelId="{C6D819B6-111B-4732-AE85-7E87D3D54B5B}" type="pres">
      <dgm:prSet presAssocID="{836AC051-CF4A-4607-9B4F-E7F65D887D90}" presName="linear" presStyleCnt="0">
        <dgm:presLayoutVars>
          <dgm:animLvl val="lvl"/>
          <dgm:resizeHandles val="exact"/>
        </dgm:presLayoutVars>
      </dgm:prSet>
      <dgm:spPr/>
    </dgm:pt>
    <dgm:pt modelId="{B38A79C1-B6F6-442D-BE33-1592942ECA69}" type="pres">
      <dgm:prSet presAssocID="{0EC425CC-E199-4D12-8389-15D953AC8FCC}" presName="parentText" presStyleLbl="node1" presStyleIdx="0" presStyleCnt="2">
        <dgm:presLayoutVars>
          <dgm:chMax val="0"/>
          <dgm:bulletEnabled val="1"/>
        </dgm:presLayoutVars>
      </dgm:prSet>
      <dgm:spPr/>
    </dgm:pt>
    <dgm:pt modelId="{F6E7FA8E-903F-42BE-A41A-B97D97E0A249}" type="pres">
      <dgm:prSet presAssocID="{DFEBB2F5-06B5-42E9-9110-78D2F30E9F47}" presName="spacer" presStyleCnt="0"/>
      <dgm:spPr/>
    </dgm:pt>
    <dgm:pt modelId="{1D7F51BD-2B76-494B-B8F9-361B346E64CA}" type="pres">
      <dgm:prSet presAssocID="{5C1E02D5-E020-4F3C-B1F9-CD76F20EEE44}" presName="parentText" presStyleLbl="node1" presStyleIdx="1" presStyleCnt="2">
        <dgm:presLayoutVars>
          <dgm:chMax val="0"/>
          <dgm:bulletEnabled val="1"/>
        </dgm:presLayoutVars>
      </dgm:prSet>
      <dgm:spPr/>
    </dgm:pt>
  </dgm:ptLst>
  <dgm:cxnLst>
    <dgm:cxn modelId="{C29EAF8C-F5E8-4A28-A35A-3670E1CD86BB}" type="presOf" srcId="{0EC425CC-E199-4D12-8389-15D953AC8FCC}" destId="{B38A79C1-B6F6-442D-BE33-1592942ECA69}" srcOrd="0" destOrd="0" presId="urn:microsoft.com/office/officeart/2005/8/layout/vList2"/>
    <dgm:cxn modelId="{FC4EDEB5-3575-431C-B07E-1ED9A9C2FA3E}" srcId="{836AC051-CF4A-4607-9B4F-E7F65D887D90}" destId="{0EC425CC-E199-4D12-8389-15D953AC8FCC}" srcOrd="0" destOrd="0" parTransId="{41CA8142-4F59-474F-AE30-F80164727DD6}" sibTransId="{DFEBB2F5-06B5-42E9-9110-78D2F30E9F47}"/>
    <dgm:cxn modelId="{C60F60D4-A331-49F5-B673-568B6FAEEBBA}" type="presOf" srcId="{836AC051-CF4A-4607-9B4F-E7F65D887D90}" destId="{C6D819B6-111B-4732-AE85-7E87D3D54B5B}" srcOrd="0" destOrd="0" presId="urn:microsoft.com/office/officeart/2005/8/layout/vList2"/>
    <dgm:cxn modelId="{5151F0E5-68C7-4D36-9EBA-8B68033D7179}" type="presOf" srcId="{5C1E02D5-E020-4F3C-B1F9-CD76F20EEE44}" destId="{1D7F51BD-2B76-494B-B8F9-361B346E64CA}" srcOrd="0" destOrd="0" presId="urn:microsoft.com/office/officeart/2005/8/layout/vList2"/>
    <dgm:cxn modelId="{7673D8F4-AF71-4D53-B0FD-3C39C78B5711}" srcId="{836AC051-CF4A-4607-9B4F-E7F65D887D90}" destId="{5C1E02D5-E020-4F3C-B1F9-CD76F20EEE44}" srcOrd="1" destOrd="0" parTransId="{DE47EC5C-B530-4DE7-9FCD-EAA08F8964B9}" sibTransId="{66B10579-F127-4915-9824-29DEF9171288}"/>
    <dgm:cxn modelId="{47FCE065-BD89-48C9-9478-580411CE0844}" type="presParOf" srcId="{C6D819B6-111B-4732-AE85-7E87D3D54B5B}" destId="{B38A79C1-B6F6-442D-BE33-1592942ECA69}" srcOrd="0" destOrd="0" presId="urn:microsoft.com/office/officeart/2005/8/layout/vList2"/>
    <dgm:cxn modelId="{AED55D8A-8BA9-472F-9431-FDD45A234EB7}" type="presParOf" srcId="{C6D819B6-111B-4732-AE85-7E87D3D54B5B}" destId="{F6E7FA8E-903F-42BE-A41A-B97D97E0A249}" srcOrd="1" destOrd="0" presId="urn:microsoft.com/office/officeart/2005/8/layout/vList2"/>
    <dgm:cxn modelId="{144635ED-B024-4770-8054-600826AC4AB4}" type="presParOf" srcId="{C6D819B6-111B-4732-AE85-7E87D3D54B5B}" destId="{1D7F51BD-2B76-494B-B8F9-361B346E64C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AC051-CF4A-4607-9B4F-E7F65D887D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2B5C87-79E0-4CBE-B61D-18393C32AEEA}">
      <dgm:prSet custT="1"/>
      <dgm:spPr/>
      <dgm:t>
        <a:bodyPr/>
        <a:lstStyle/>
        <a:p>
          <a:pPr>
            <a:lnSpc>
              <a:spcPct val="100000"/>
            </a:lnSpc>
          </a:pPr>
          <a:r>
            <a:rPr lang="en-US" sz="1600" dirty="0"/>
            <a:t>As a volunteer you may meet children, young people and their families or carers. You have a responsibility to play your part in keeping children safe. If a child or young person gives you some information that indicates they may be being abused, but then insists you don't tell anyone, what should you do?</a:t>
          </a:r>
          <a:endParaRPr lang="en-GB" sz="1600" dirty="0"/>
        </a:p>
      </dgm:t>
    </dgm:pt>
    <dgm:pt modelId="{64A0A2D7-5DBB-445A-BC61-21011870103F}" type="parTrans" cxnId="{4D14E83A-F0B5-4C26-ADB9-27231E7332F9}">
      <dgm:prSet/>
      <dgm:spPr/>
      <dgm:t>
        <a:bodyPr/>
        <a:lstStyle/>
        <a:p>
          <a:endParaRPr lang="en-GB"/>
        </a:p>
      </dgm:t>
    </dgm:pt>
    <dgm:pt modelId="{9B01AD0F-9C23-46B6-813E-29025940EEE6}" type="sibTrans" cxnId="{4D14E83A-F0B5-4C26-ADB9-27231E7332F9}">
      <dgm:prSet/>
      <dgm:spPr/>
      <dgm:t>
        <a:bodyPr/>
        <a:lstStyle/>
        <a:p>
          <a:endParaRPr lang="en-GB"/>
        </a:p>
      </dgm:t>
    </dgm:pt>
    <dgm:pt modelId="{C6D819B6-111B-4732-AE85-7E87D3D54B5B}" type="pres">
      <dgm:prSet presAssocID="{836AC051-CF4A-4607-9B4F-E7F65D887D90}" presName="linear" presStyleCnt="0">
        <dgm:presLayoutVars>
          <dgm:animLvl val="lvl"/>
          <dgm:resizeHandles val="exact"/>
        </dgm:presLayoutVars>
      </dgm:prSet>
      <dgm:spPr/>
    </dgm:pt>
    <dgm:pt modelId="{7E95D37E-475F-4206-B8C1-B44899E03A03}" type="pres">
      <dgm:prSet presAssocID="{312B5C87-79E0-4CBE-B61D-18393C32AEEA}" presName="parentText" presStyleLbl="node1" presStyleIdx="0" presStyleCnt="1" custScaleY="106286">
        <dgm:presLayoutVars>
          <dgm:chMax val="0"/>
          <dgm:bulletEnabled val="1"/>
        </dgm:presLayoutVars>
      </dgm:prSet>
      <dgm:spPr/>
    </dgm:pt>
  </dgm:ptLst>
  <dgm:cxnLst>
    <dgm:cxn modelId="{4D14E83A-F0B5-4C26-ADB9-27231E7332F9}" srcId="{836AC051-CF4A-4607-9B4F-E7F65D887D90}" destId="{312B5C87-79E0-4CBE-B61D-18393C32AEEA}" srcOrd="0" destOrd="0" parTransId="{64A0A2D7-5DBB-445A-BC61-21011870103F}" sibTransId="{9B01AD0F-9C23-46B6-813E-29025940EEE6}"/>
    <dgm:cxn modelId="{E1E95742-A120-4D2E-917A-A77F43C7E508}" type="presOf" srcId="{312B5C87-79E0-4CBE-B61D-18393C32AEEA}" destId="{7E95D37E-475F-4206-B8C1-B44899E03A03}" srcOrd="0" destOrd="0" presId="urn:microsoft.com/office/officeart/2005/8/layout/vList2"/>
    <dgm:cxn modelId="{C60F60D4-A331-49F5-B673-568B6FAEEBBA}" type="presOf" srcId="{836AC051-CF4A-4607-9B4F-E7F65D887D90}" destId="{C6D819B6-111B-4732-AE85-7E87D3D54B5B}" srcOrd="0" destOrd="0" presId="urn:microsoft.com/office/officeart/2005/8/layout/vList2"/>
    <dgm:cxn modelId="{067AB7BB-7439-462D-95B8-8E71403EDADC}" type="presParOf" srcId="{C6D819B6-111B-4732-AE85-7E87D3D54B5B}" destId="{7E95D37E-475F-4206-B8C1-B44899E03A0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D5BE3-97B8-459D-AFE0-F1C1A162643D}">
      <dsp:nvSpPr>
        <dsp:cNvPr id="0" name=""/>
        <dsp:cNvSpPr/>
      </dsp:nvSpPr>
      <dsp:spPr>
        <a:xfrm>
          <a:off x="0" y="20957"/>
          <a:ext cx="3707498"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Physical Abuse</a:t>
          </a:r>
        </a:p>
      </dsp:txBody>
      <dsp:txXfrm>
        <a:off x="37010" y="57967"/>
        <a:ext cx="3633478" cy="684140"/>
      </dsp:txXfrm>
    </dsp:sp>
    <dsp:sp modelId="{7B87DC92-AEEB-4FE4-B8C2-098A6DF9B18F}">
      <dsp:nvSpPr>
        <dsp:cNvPr id="0" name=""/>
        <dsp:cNvSpPr/>
      </dsp:nvSpPr>
      <dsp:spPr>
        <a:xfrm>
          <a:off x="0" y="856877"/>
          <a:ext cx="3707498"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Neglect</a:t>
          </a:r>
          <a:endParaRPr lang="en-US" sz="2700" kern="1200" dirty="0"/>
        </a:p>
      </dsp:txBody>
      <dsp:txXfrm>
        <a:off x="37010" y="893887"/>
        <a:ext cx="3633478" cy="684140"/>
      </dsp:txXfrm>
    </dsp:sp>
    <dsp:sp modelId="{4BE4926F-57EB-4CE7-A43B-82CACF13625A}">
      <dsp:nvSpPr>
        <dsp:cNvPr id="0" name=""/>
        <dsp:cNvSpPr/>
      </dsp:nvSpPr>
      <dsp:spPr>
        <a:xfrm>
          <a:off x="0" y="1692797"/>
          <a:ext cx="3707498"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Emotional Abuse</a:t>
          </a:r>
          <a:endParaRPr lang="en-US" sz="2700" kern="1200"/>
        </a:p>
      </dsp:txBody>
      <dsp:txXfrm>
        <a:off x="37010" y="1729807"/>
        <a:ext cx="3633478" cy="684140"/>
      </dsp:txXfrm>
    </dsp:sp>
    <dsp:sp modelId="{80D78C3A-B2E7-480F-BD86-C3A71EEA1E53}">
      <dsp:nvSpPr>
        <dsp:cNvPr id="0" name=""/>
        <dsp:cNvSpPr/>
      </dsp:nvSpPr>
      <dsp:spPr>
        <a:xfrm>
          <a:off x="0" y="2528717"/>
          <a:ext cx="3707498" cy="758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Sexual Abuse</a:t>
          </a:r>
          <a:endParaRPr lang="en-US" sz="2700" kern="1200"/>
        </a:p>
      </dsp:txBody>
      <dsp:txXfrm>
        <a:off x="37010" y="2565727"/>
        <a:ext cx="3633478" cy="684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A79C1-B6F6-442D-BE33-1592942ECA69}">
      <dsp:nvSpPr>
        <dsp:cNvPr id="0" name=""/>
        <dsp:cNvSpPr/>
      </dsp:nvSpPr>
      <dsp:spPr>
        <a:xfrm>
          <a:off x="0" y="370204"/>
          <a:ext cx="6172199" cy="230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While you are volunteering, a mother starts talking to you about her 7-year-old daughter. She is worried because her daughter has started ‘acting up’, having mood swings and then sudden bursts of crying and is refusing to go anywhere without her mother. She has also suddenly started wetting the bed.?</a:t>
          </a:r>
        </a:p>
      </dsp:txBody>
      <dsp:txXfrm>
        <a:off x="112630" y="482834"/>
        <a:ext cx="5946939" cy="2081980"/>
      </dsp:txXfrm>
    </dsp:sp>
    <dsp:sp modelId="{1D7F51BD-2B76-494B-B8F9-361B346E64CA}">
      <dsp:nvSpPr>
        <dsp:cNvPr id="0" name=""/>
        <dsp:cNvSpPr/>
      </dsp:nvSpPr>
      <dsp:spPr>
        <a:xfrm>
          <a:off x="0" y="2726405"/>
          <a:ext cx="6172199" cy="230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While you are volunteering you notice that a child is being made fun of by children in the group for smelling and looking unclean.</a:t>
          </a:r>
        </a:p>
      </dsp:txBody>
      <dsp:txXfrm>
        <a:off x="112630" y="2839035"/>
        <a:ext cx="5946939" cy="2081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5D37E-475F-4206-B8C1-B44899E03A03}">
      <dsp:nvSpPr>
        <dsp:cNvPr id="0" name=""/>
        <dsp:cNvSpPr/>
      </dsp:nvSpPr>
      <dsp:spPr>
        <a:xfrm>
          <a:off x="0" y="1033967"/>
          <a:ext cx="9923463" cy="1616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As a volunteer you may meet children, young people and their families or carers. You have a responsibility to play your part in keeping children safe. If a child or young person gives you some information that indicates they may be being abused, but then insists you don't tell anyone, what should you do?</a:t>
          </a:r>
          <a:endParaRPr lang="en-GB" sz="1600" kern="1200" dirty="0"/>
        </a:p>
      </dsp:txBody>
      <dsp:txXfrm>
        <a:off x="78916" y="1112883"/>
        <a:ext cx="9765631" cy="14587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600" b="0" i="0" u="none" strike="noStrike" dirty="0">
                <a:solidFill>
                  <a:srgbClr val="FEFFFF"/>
                </a:solidFill>
                <a:effectLst/>
              </a:rPr>
              <a:t>By the end of this session you will be able to:</a:t>
            </a:r>
          </a:p>
          <a:p>
            <a:pPr marL="342900" indent="-342900" algn="l" fontAlgn="base">
              <a:buFont typeface="Arial" panose="020B0604020202020204" pitchFamily="34" charset="0"/>
              <a:buChar char="•"/>
            </a:pPr>
            <a:r>
              <a:rPr lang="en-US" sz="1200" b="0" i="0" u="none" strike="noStrike" dirty="0">
                <a:solidFill>
                  <a:srgbClr val="FEFFFF"/>
                </a:solidFill>
                <a:effectLst/>
              </a:rPr>
              <a:t>Describe the different forms of child abuse (physical, emotional, sexual abuse and neglect)</a:t>
            </a:r>
          </a:p>
          <a:p>
            <a:pPr marL="342900" indent="-342900" algn="l" fontAlgn="base">
              <a:buFont typeface="Arial" panose="020B0604020202020204" pitchFamily="34" charset="0"/>
              <a:buChar char="•"/>
            </a:pPr>
            <a:r>
              <a:rPr lang="en-US" sz="1200" b="0" i="0" u="none" strike="noStrike" dirty="0">
                <a:solidFill>
                  <a:srgbClr val="FEFFFF"/>
                </a:solidFill>
                <a:effectLst/>
              </a:rPr>
              <a:t>Describe how common child abuse is and the impact it can have on a child or young person</a:t>
            </a:r>
          </a:p>
          <a:p>
            <a:pPr marL="342900" indent="-342900" algn="l" fontAlgn="base">
              <a:buFont typeface="Arial" panose="020B0604020202020204" pitchFamily="34" charset="0"/>
              <a:buChar char="•"/>
            </a:pPr>
            <a:r>
              <a:rPr lang="en-US" sz="1200" b="0" i="0" u="none" strike="noStrike" dirty="0">
                <a:solidFill>
                  <a:srgbClr val="FEFFFF"/>
                </a:solidFill>
                <a:effectLst/>
              </a:rPr>
              <a:t>Indicate what you should do if you do have concerns about child abuse</a:t>
            </a:r>
          </a:p>
          <a:p>
            <a:pPr marL="342900" indent="-342900" algn="l" fontAlgn="base">
              <a:buFont typeface="Arial" panose="020B0604020202020204" pitchFamily="34" charset="0"/>
              <a:buChar char="•"/>
            </a:pPr>
            <a:r>
              <a:rPr lang="en-US" sz="1200" b="0" i="0" u="none" strike="noStrike" dirty="0">
                <a:solidFill>
                  <a:srgbClr val="FEFFFF"/>
                </a:solidFill>
                <a:effectLst/>
              </a:rPr>
              <a:t>Describe the risks associated with the internet and online social networking</a:t>
            </a:r>
          </a:p>
          <a:p>
            <a:pPr marL="342900" indent="-342900" algn="l" fontAlgn="base">
              <a:buFont typeface="Arial" panose="020B0604020202020204" pitchFamily="34" charset="0"/>
              <a:buChar char="•"/>
            </a:pPr>
            <a:r>
              <a:rPr lang="en-US" sz="1200" b="0" i="0" u="none" strike="noStrike" dirty="0">
                <a:solidFill>
                  <a:srgbClr val="FEFFFF"/>
                </a:solidFill>
                <a:effectLst/>
              </a:rPr>
              <a:t>Describe what the term 'looked-after child' means</a:t>
            </a:r>
          </a:p>
          <a:p>
            <a:pPr marL="342900" indent="-342900" algn="l" fontAlgn="base">
              <a:buFont typeface="Arial" panose="020B0604020202020204" pitchFamily="34" charset="0"/>
              <a:buChar char="•"/>
            </a:pPr>
            <a:r>
              <a:rPr lang="en-US" sz="1200" b="0" i="0" u="none" strike="noStrike" dirty="0" err="1">
                <a:solidFill>
                  <a:srgbClr val="FEFFFF"/>
                </a:solidFill>
                <a:effectLst/>
              </a:rPr>
              <a:t>Recognise</a:t>
            </a:r>
            <a:r>
              <a:rPr lang="en-US" sz="1200" b="0" i="0" u="none" strike="noStrike" dirty="0">
                <a:solidFill>
                  <a:srgbClr val="FEFFFF"/>
                </a:solidFill>
                <a:effectLst/>
              </a:rPr>
              <a:t> possible signs of child abuse that you might come across in your volunteering role</a:t>
            </a:r>
            <a:endParaRPr lang="en-US" sz="1200" dirty="0">
              <a:solidFill>
                <a:srgbClr val="FEFFFF"/>
              </a:solidFill>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dirty="0">
                <a:effectLst/>
              </a:rPr>
              <a:t>Do you think a child is more likely to be abused by a stranger or someone they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dirty="0">
              <a:effectLst/>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126254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427685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spcAft>
                <a:spcPts val="600"/>
              </a:spcAft>
            </a:pPr>
            <a:r>
              <a:rPr lang="en-US" sz="1200" i="0" u="none" strike="noStrike" dirty="0">
                <a:effectLst/>
              </a:rPr>
              <a:t>Remember that you are not alone if you have concerns about child abuse. Contact your volunteer coordinator or supervisor if you are concerned. </a:t>
            </a:r>
          </a:p>
          <a:p>
            <a:pPr fontAlgn="base">
              <a:lnSpc>
                <a:spcPct val="90000"/>
              </a:lnSpc>
              <a:spcAft>
                <a:spcPts val="600"/>
              </a:spcAft>
            </a:pPr>
            <a:r>
              <a:rPr lang="en-US" sz="1200" i="0" u="none" strike="noStrike" dirty="0">
                <a:effectLst/>
              </a:rPr>
              <a:t>Be aware that the key members in your local child safeguarding team are:</a:t>
            </a:r>
          </a:p>
          <a:p>
            <a:pPr fontAlgn="base">
              <a:lnSpc>
                <a:spcPct val="90000"/>
              </a:lnSpc>
              <a:spcAft>
                <a:spcPts val="600"/>
              </a:spcAft>
            </a:pPr>
            <a:endParaRPr lang="en-US" sz="1200" i="0" u="none" strike="noStrike" dirty="0">
              <a:effectLst/>
            </a:endParaRPr>
          </a:p>
          <a:p>
            <a:pPr fontAlgn="base">
              <a:lnSpc>
                <a:spcPct val="90000"/>
              </a:lnSpc>
              <a:spcAft>
                <a:spcPts val="600"/>
              </a:spcAft>
            </a:pPr>
            <a:r>
              <a:rPr lang="en-US" sz="1200" i="0" u="none" strike="noStrike" dirty="0">
                <a:effectLst/>
              </a:rPr>
              <a:t>Teachers</a:t>
            </a:r>
          </a:p>
          <a:p>
            <a:pPr fontAlgn="base">
              <a:lnSpc>
                <a:spcPct val="90000"/>
              </a:lnSpc>
              <a:spcAft>
                <a:spcPts val="600"/>
              </a:spcAft>
            </a:pPr>
            <a:r>
              <a:rPr lang="en-US" sz="1200" i="0" u="none" strike="noStrike" dirty="0">
                <a:effectLst/>
              </a:rPr>
              <a:t>Health and social care workers</a:t>
            </a:r>
          </a:p>
          <a:p>
            <a:pPr fontAlgn="base">
              <a:lnSpc>
                <a:spcPct val="90000"/>
              </a:lnSpc>
              <a:spcAft>
                <a:spcPts val="600"/>
              </a:spcAft>
            </a:pPr>
            <a:r>
              <a:rPr lang="en-US" sz="1200" i="0" u="none" strike="noStrike" dirty="0">
                <a:effectLst/>
              </a:rPr>
              <a:t>Police</a:t>
            </a:r>
          </a:p>
          <a:p>
            <a:pPr fontAlgn="base">
              <a:lnSpc>
                <a:spcPct val="90000"/>
              </a:lnSpc>
              <a:spcAft>
                <a:spcPts val="600"/>
              </a:spcAft>
            </a:pPr>
            <a:r>
              <a:rPr lang="en-US" sz="1200" i="0" u="none" strike="noStrike" dirty="0">
                <a:effectLst/>
              </a:rPr>
              <a:t>Staff in voluntary agencies (such as the NSPCC).</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2767662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FFFFFF"/>
              </a:solidFill>
              <a:effectLst/>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15</a:t>
            </a:fld>
            <a:endParaRPr lang="en-US" noProof="0" dirty="0"/>
          </a:p>
        </p:txBody>
      </p:sp>
    </p:spTree>
    <p:extLst>
      <p:ext uri="{BB962C8B-B14F-4D97-AF65-F5344CB8AC3E}">
        <p14:creationId xmlns:p14="http://schemas.microsoft.com/office/powerpoint/2010/main" val="14307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accent5"/>
                </a:solidFill>
                <a:effectLst/>
                <a:latin typeface="+mn-lt"/>
                <a:ea typeface="+mn-ea"/>
                <a:cs typeface="+mn-cs"/>
              </a:rPr>
              <a:t>The session does not contain any photos or illustrations of injuries. If the session is very upsetting for you (possibly because of experiences in your own or others' lives), you should seek advice from your volunteer coordinator or supervisor.</a:t>
            </a:r>
            <a:endParaRPr lang="en-US" sz="1200" b="1" kern="1200" dirty="0">
              <a:solidFill>
                <a:schemeClr val="accent5"/>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spc="0" normalizeH="0" baseline="0" dirty="0" err="1">
                <a:ln>
                  <a:noFill/>
                </a:ln>
                <a:effectLst/>
                <a:uLnTx/>
                <a:uFillTx/>
              </a:rPr>
              <a:t>Organisations</a:t>
            </a:r>
            <a:r>
              <a:rPr kumimoji="0" lang="en-US" sz="1200" b="0" i="0" u="none" strike="noStrike" cap="none" spc="0" normalizeH="0" baseline="0" dirty="0">
                <a:ln>
                  <a:noFill/>
                </a:ln>
                <a:effectLst/>
                <a:uLnTx/>
                <a:uFillTx/>
              </a:rPr>
              <a:t> have a duty in law to ensure that they safeguard and promote the welfare of children and young people, and this means that all staff and volunteers have an important role to play. This includes being able to </a:t>
            </a:r>
            <a:r>
              <a:rPr kumimoji="0" lang="en-US" sz="1200" b="0" i="0" u="none" strike="noStrike" cap="none" spc="0" normalizeH="0" baseline="0" dirty="0" err="1">
                <a:ln>
                  <a:noFill/>
                </a:ln>
                <a:effectLst/>
                <a:uLnTx/>
                <a:uFillTx/>
              </a:rPr>
              <a:t>recognise</a:t>
            </a:r>
            <a:r>
              <a:rPr kumimoji="0" lang="en-US" sz="1200" b="0" i="0" u="none" strike="noStrike" cap="none" spc="0" normalizeH="0" baseline="0" dirty="0">
                <a:ln>
                  <a:noFill/>
                </a:ln>
                <a:effectLst/>
                <a:uLnTx/>
                <a:uFillTx/>
              </a:rPr>
              <a:t> signs of possible child abuse and neglect.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spc="0" normalizeH="0" baseline="0" dirty="0">
                <a:ln>
                  <a:noFill/>
                </a:ln>
                <a:effectLst/>
                <a:uLnTx/>
                <a:uFillTx/>
              </a:rPr>
              <a:t>Unfortunately, many children in the UK do not grow up in satisfactory conditions. Some children and their families need extra help to allow them to reach their full potential. Recent high-profile cases have highlighted just how cruelly some children can be treated by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dirty="0">
              <a:ln>
                <a:noFill/>
              </a:ln>
              <a:effectLst/>
              <a:uLnTx/>
              <a:uFillTx/>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221902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Children and young people may be abused in a family, or in an institutional or wider community setting. The abuser(s) may be someone known to the child or, more rarely, a stranger. More often than not the person responsible for the abuse has a close relationship with the abused child.</a:t>
            </a:r>
          </a:p>
          <a:p>
            <a:endParaRPr lang="en-US" dirty="0"/>
          </a:p>
          <a:p>
            <a:pPr marL="0" indent="0">
              <a:buNone/>
            </a:pPr>
            <a:r>
              <a:rPr lang="en-US" dirty="0"/>
              <a:t>Any child can be at risk of abuse regardless of their age, sex, ethnicity, ability or disability. Those most at risk are babies and young children, those with learning difficulties and those with physical disabilities. Young people are also at risk of abuse, and they may respond in ways that put them at further risk of harm, for example, by running away.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dirty="0">
              <a:effectLst/>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391480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US" sz="1200" b="0" i="0" u="none" strike="noStrike" dirty="0">
                <a:effectLst/>
              </a:rPr>
              <a:t>Some level of emotional abuse is involved in all types of abuse, although it may also occur alone.</a:t>
            </a:r>
          </a:p>
          <a:p>
            <a:pPr marL="0" indent="0" algn="l" fontAlgn="base">
              <a:buNone/>
            </a:pPr>
            <a:endParaRPr lang="en-US" sz="1200" b="0" i="0" u="none" strike="noStrike" dirty="0">
              <a:effectLst/>
            </a:endParaRPr>
          </a:p>
          <a:p>
            <a:pPr marL="0" indent="0" algn="l" fontAlgn="base">
              <a:buNone/>
            </a:pPr>
            <a:r>
              <a:rPr lang="en-US" sz="1200" b="0" i="0" u="none" strike="noStrike" dirty="0">
                <a:effectLst/>
              </a:rPr>
              <a:t>Please remember that categories frequently overlap and should not be seen in isolation.</a:t>
            </a:r>
            <a:endParaRPr lang="en-GB" sz="1200" dirty="0"/>
          </a:p>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409224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accent5"/>
                </a:solidFill>
                <a:effectLst/>
                <a:latin typeface="+mn-lt"/>
                <a:ea typeface="+mn-ea"/>
                <a:cs typeface="+mn-cs"/>
              </a:rPr>
              <a:t>The session does not contain any photos or illustrations of injuries. If the session is very upsetting for you (possibly because of experiences in your own or others' lives), you should seek advice from your volunteer coordinator or supervisor.</a:t>
            </a:r>
            <a:endParaRPr lang="en-US" sz="1200" b="1" kern="1200" dirty="0">
              <a:solidFill>
                <a:schemeClr val="accent5"/>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167840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322224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accent5"/>
                </a:solidFill>
                <a:effectLst/>
                <a:latin typeface="+mn-lt"/>
                <a:ea typeface="+mn-ea"/>
                <a:cs typeface="+mn-cs"/>
              </a:rPr>
              <a:t>The session does not contain any photos or illustrations of injuries. If the session is very upsetting for you (possibly because of experiences in your own or others' lives), you should seek advice from your volunteer coordinator or supervisor.</a:t>
            </a:r>
            <a:endParaRPr lang="en-US" sz="1200" b="1" kern="1200" dirty="0">
              <a:solidFill>
                <a:schemeClr val="accent5"/>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2628985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A449158A-A4E0-214B-151E-3F339F3AA4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49A8B762-F04C-3E4A-B3D7-47A6510AD7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2C46AA0E-A70F-D041-0A95-4BC10C1EE7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A70C87D7-E4F7-1897-48A5-13ACB60529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E1A7498C-B5F0-B764-4046-918A5323B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D928078F-F945-2853-396C-BC4FA51A1A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6890A051-A8F3-2714-FC86-7155B48005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750EC420-63A5-E42F-4156-A2E1E43626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6E56AF93-5746-6A11-6AA2-0F163225F8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CDB89DD0-3BCC-B765-D94E-4539EF5966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9F620EC7-CDF7-8C1A-CC35-01F9EEA93B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F0225C69-4A55-2A43-004B-130DE5C9E2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69BF5562-AB0A-B0DE-78B4-519A8651B0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345F9352-BDCF-B283-29EB-8A694EBD8E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2CA577B4-1EAE-2BED-1B0B-D94C38FC8F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3C455C84-A8BB-4371-606D-CE7D1750B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33EA9A83-EE13-F26B-4B92-4432B47929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71DC592C-EFFA-F1DD-EA58-F34FC67A11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57DF4D5A-0C71-8FBA-DEA0-032375025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Safeguarding children</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8" name="Picture Placeholder 7" descr="A colorful handprints of a child and a hand&#10;&#10;Description automatically generated">
            <a:extLst>
              <a:ext uri="{FF2B5EF4-FFF2-40B4-BE49-F238E27FC236}">
                <a16:creationId xmlns:a16="http://schemas.microsoft.com/office/drawing/2014/main" id="{E0C0F4CC-F729-E3BC-8161-7161435DF97A}"/>
              </a:ext>
            </a:extLst>
          </p:cNvPr>
          <p:cNvPicPr>
            <a:picLocks noGrp="1" noChangeAspect="1"/>
          </p:cNvPicPr>
          <p:nvPr>
            <p:ph type="pic" sz="quarter" idx="10"/>
          </p:nvPr>
        </p:nvPicPr>
        <p:blipFill>
          <a:blip r:embed="rId3"/>
          <a:srcRect/>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833873"/>
            <a:ext cx="5843820" cy="3198970"/>
          </a:xfrm>
        </p:spPr>
        <p:txBody>
          <a:bodyPr vert="horz" lIns="91440" tIns="45720" rIns="91440" bIns="45720" rtlCol="0">
            <a:normAutofit fontScale="85000" lnSpcReduction="10000"/>
          </a:bodyPr>
          <a:lstStyle/>
          <a:p>
            <a:pPr marL="0" indent="0" fontAlgn="base">
              <a:spcAft>
                <a:spcPts val="600"/>
              </a:spcAft>
              <a:buNone/>
            </a:pPr>
            <a:r>
              <a:rPr lang="en-US" sz="1900" b="1" i="0" u="none" strike="noStrike" dirty="0">
                <a:effectLst/>
              </a:rPr>
              <a:t>Abuse and neglect during childhood increases the risk of:</a:t>
            </a:r>
            <a:endParaRPr lang="en-US" sz="1900" dirty="0"/>
          </a:p>
          <a:p>
            <a:pPr fontAlgn="base">
              <a:spcAft>
                <a:spcPts val="600"/>
              </a:spcAft>
            </a:pPr>
            <a:r>
              <a:rPr lang="en-US" sz="1600" i="0" u="none" strike="noStrike" dirty="0">
                <a:effectLst/>
              </a:rPr>
              <a:t>Drug and alcohol misuse</a:t>
            </a:r>
          </a:p>
          <a:p>
            <a:pPr fontAlgn="base">
              <a:spcAft>
                <a:spcPts val="600"/>
              </a:spcAft>
            </a:pPr>
            <a:r>
              <a:rPr lang="en-US" sz="1600" i="0" u="none" strike="noStrike" dirty="0">
                <a:effectLst/>
              </a:rPr>
              <a:t>Poor physical/mental health</a:t>
            </a:r>
          </a:p>
          <a:p>
            <a:pPr fontAlgn="base">
              <a:spcAft>
                <a:spcPts val="600"/>
              </a:spcAft>
            </a:pPr>
            <a:r>
              <a:rPr lang="en-US" sz="1600" i="0" u="none" strike="noStrike" dirty="0">
                <a:effectLst/>
              </a:rPr>
              <a:t>Early and multiple sexual relationships and teen pregnancy</a:t>
            </a:r>
          </a:p>
          <a:p>
            <a:pPr fontAlgn="base">
              <a:spcAft>
                <a:spcPts val="600"/>
              </a:spcAft>
            </a:pPr>
            <a:r>
              <a:rPr lang="en-US" sz="1600" i="0" u="none" strike="noStrike" dirty="0">
                <a:effectLst/>
              </a:rPr>
              <a:t>Risk of perpetrating or being a victim of domestic violence</a:t>
            </a:r>
          </a:p>
          <a:p>
            <a:pPr fontAlgn="base">
              <a:spcAft>
                <a:spcPts val="600"/>
              </a:spcAft>
            </a:pPr>
            <a:r>
              <a:rPr lang="en-US" sz="1600" i="0" u="none" strike="noStrike" dirty="0">
                <a:effectLst/>
              </a:rPr>
              <a:t>Difficulty with job performance</a:t>
            </a:r>
          </a:p>
          <a:p>
            <a:pPr fontAlgn="base">
              <a:spcAft>
                <a:spcPts val="600"/>
              </a:spcAft>
            </a:pPr>
            <a:r>
              <a:rPr lang="en-US" sz="1600" i="0" u="none" strike="noStrike" dirty="0">
                <a:effectLst/>
              </a:rPr>
              <a:t>Relationship problems</a:t>
            </a:r>
          </a:p>
          <a:p>
            <a:pPr fontAlgn="base">
              <a:spcAft>
                <a:spcPts val="600"/>
              </a:spcAft>
            </a:pPr>
            <a:r>
              <a:rPr lang="en-US" sz="1600" i="0" u="none" strike="noStrike" dirty="0">
                <a:effectLst/>
              </a:rPr>
              <a:t>Likelihood of going to prison</a:t>
            </a:r>
          </a:p>
          <a:p>
            <a:pPr marL="0" indent="0" fontAlgn="base">
              <a:buNone/>
            </a:pPr>
            <a:endParaRPr lang="en-US" sz="1300" b="0" i="0" u="none" strike="noStrike" dirty="0">
              <a:effectLst/>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5168170" cy="1325563"/>
          </a:xfrm>
        </p:spPr>
        <p:txBody>
          <a:bodyPr vert="horz" lIns="0" tIns="0" rIns="0" bIns="0" rtlCol="0" anchor="ctr">
            <a:normAutofit/>
          </a:bodyPr>
          <a:lstStyle/>
          <a:p>
            <a:r>
              <a:rPr lang="en-US" b="1" kern="1200" cap="all" baseline="0" dirty="0"/>
              <a:t>EFFECTS OF CHILD ABUSE</a:t>
            </a:r>
          </a:p>
        </p:txBody>
      </p:sp>
      <p:sp>
        <p:nvSpPr>
          <p:cNvPr id="6" name="TextBox 5">
            <a:extLst>
              <a:ext uri="{FF2B5EF4-FFF2-40B4-BE49-F238E27FC236}">
                <a16:creationId xmlns:a16="http://schemas.microsoft.com/office/drawing/2014/main" id="{5CCE703D-0598-B346-CE84-D10EFF0C991F}"/>
              </a:ext>
            </a:extLst>
          </p:cNvPr>
          <p:cNvSpPr txBox="1"/>
          <p:nvPr/>
        </p:nvSpPr>
        <p:spPr>
          <a:xfrm>
            <a:off x="1571883" y="5464208"/>
            <a:ext cx="8801100" cy="537583"/>
          </a:xfrm>
          <a:prstGeom prst="rect">
            <a:avLst/>
          </a:prstGeom>
          <a:solidFill>
            <a:srgbClr val="CBD5EB"/>
          </a:solidFill>
        </p:spPr>
        <p:txBody>
          <a:bodyPr wrap="square">
            <a:spAutoFit/>
          </a:bodyPr>
          <a:lstStyle/>
          <a:p>
            <a:pPr fontAlgn="base">
              <a:lnSpc>
                <a:spcPct val="90000"/>
              </a:lnSpc>
              <a:spcAft>
                <a:spcPts val="600"/>
              </a:spcAft>
            </a:pPr>
            <a:r>
              <a:rPr lang="en-US" sz="1600" i="0" u="none" strike="noStrike" dirty="0">
                <a:effectLst/>
              </a:rPr>
              <a:t>On the positive side, many children and young people, despite having suffered from abuse, overcome this adversity and go on to enjoy successful and contented lives.</a:t>
            </a:r>
          </a:p>
        </p:txBody>
      </p:sp>
      <p:sp>
        <p:nvSpPr>
          <p:cNvPr id="11" name="Picture Placeholder 10">
            <a:extLst>
              <a:ext uri="{FF2B5EF4-FFF2-40B4-BE49-F238E27FC236}">
                <a16:creationId xmlns:a16="http://schemas.microsoft.com/office/drawing/2014/main" id="{121CCCC6-31A2-4FEC-BF57-67AFB7C7794D}"/>
              </a:ext>
            </a:extLst>
          </p:cNvPr>
          <p:cNvSpPr>
            <a:spLocks noGrp="1"/>
          </p:cNvSpPr>
          <p:nvPr>
            <p:ph type="pic" sz="quarter" idx="13"/>
          </p:nvPr>
        </p:nvSpPr>
        <p:spPr/>
        <p:txBody>
          <a:bodyPr/>
          <a:lstStyle/>
          <a:p>
            <a:endParaRPr lang="en-GB"/>
          </a:p>
        </p:txBody>
      </p:sp>
      <p:pic>
        <p:nvPicPr>
          <p:cNvPr id="12" name="Picture 11" descr="A close up of a swing&#10;&#10;Description automatically generated">
            <a:extLst>
              <a:ext uri="{FF2B5EF4-FFF2-40B4-BE49-F238E27FC236}">
                <a16:creationId xmlns:a16="http://schemas.microsoft.com/office/drawing/2014/main" id="{A417D7F1-F229-4A2B-6B0F-7B5F56BC4C6F}"/>
              </a:ext>
            </a:extLst>
          </p:cNvPr>
          <p:cNvPicPr>
            <a:picLocks noChangeAspect="1"/>
          </p:cNvPicPr>
          <p:nvPr/>
        </p:nvPicPr>
        <p:blipFill rotWithShape="1">
          <a:blip r:embed="rId3"/>
          <a:srcRect l="64970" r="1749"/>
          <a:stretch/>
        </p:blipFill>
        <p:spPr>
          <a:xfrm>
            <a:off x="6663701" y="9"/>
            <a:ext cx="5528300" cy="523925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Tree>
    <p:extLst>
      <p:ext uri="{BB962C8B-B14F-4D97-AF65-F5344CB8AC3E}">
        <p14:creationId xmlns:p14="http://schemas.microsoft.com/office/powerpoint/2010/main" val="78263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FC49A3CB-9590-2547-43DE-868333A6229B}"/>
              </a:ext>
            </a:extLst>
          </p:cNvPr>
          <p:cNvSpPr>
            <a:spLocks noGrp="1"/>
          </p:cNvSpPr>
          <p:nvPr>
            <p:ph idx="1"/>
          </p:nvPr>
        </p:nvSpPr>
        <p:spPr>
          <a:xfrm>
            <a:off x="515938" y="2296769"/>
            <a:ext cx="4914189" cy="2264461"/>
          </a:xfrm>
        </p:spPr>
        <p:txBody>
          <a:bodyPr>
            <a:normAutofit/>
          </a:bodyPr>
          <a:lstStyle/>
          <a:p>
            <a:pPr fontAlgn="base">
              <a:spcAft>
                <a:spcPts val="600"/>
              </a:spcAft>
              <a:buFont typeface="Wingdings" panose="05000000000000000000" pitchFamily="2" charset="2"/>
              <a:buChar char="§"/>
            </a:pPr>
            <a:r>
              <a:rPr lang="en-US" sz="2000" i="0" u="none" strike="noStrike" dirty="0">
                <a:effectLst/>
              </a:rPr>
              <a:t>Hearing and capturing the voice of the child is really important</a:t>
            </a:r>
          </a:p>
          <a:p>
            <a:pPr fontAlgn="base">
              <a:spcAft>
                <a:spcPts val="600"/>
              </a:spcAft>
              <a:buFont typeface="Wingdings" panose="05000000000000000000" pitchFamily="2" charset="2"/>
              <a:buChar char="§"/>
            </a:pPr>
            <a:r>
              <a:rPr lang="en-US" sz="2000" dirty="0"/>
              <a:t>You can be the child’s advocate</a:t>
            </a:r>
          </a:p>
          <a:p>
            <a:pPr fontAlgn="base">
              <a:spcAft>
                <a:spcPts val="600"/>
              </a:spcAft>
              <a:buFont typeface="Wingdings" panose="05000000000000000000" pitchFamily="2" charset="2"/>
              <a:buChar char="§"/>
            </a:pPr>
            <a:r>
              <a:rPr lang="en-US" sz="2000" i="0" u="none" strike="noStrike" dirty="0">
                <a:effectLst/>
              </a:rPr>
              <a:t>Listen to them and share information appropriately</a:t>
            </a:r>
          </a:p>
          <a:p>
            <a:pPr fontAlgn="base">
              <a:spcAft>
                <a:spcPts val="600"/>
              </a:spcAft>
            </a:pPr>
            <a:endParaRPr lang="en-US" i="0" u="none" strike="noStrike" dirty="0">
              <a:effectLst/>
            </a:endParaRPr>
          </a:p>
          <a:p>
            <a:pPr marL="0" indent="0" fontAlgn="base">
              <a:spcAft>
                <a:spcPts val="600"/>
              </a:spcAft>
            </a:pPr>
            <a:endParaRPr lang="en-US" i="0" u="none" strike="noStrike" dirty="0">
              <a:effectLst/>
            </a:endParaRPr>
          </a:p>
          <a:p>
            <a:pPr marL="0" indent="0" fontAlgn="base">
              <a:spcAft>
                <a:spcPts val="600"/>
              </a:spcAft>
            </a:pPr>
            <a:endParaRPr lang="en-US" i="0" u="none" strike="noStrike" dirty="0">
              <a:effectLst/>
            </a:endParaRPr>
          </a:p>
          <a:p>
            <a:pPr marL="0" indent="0"/>
            <a:endParaRPr lang="en-US" dirty="0"/>
          </a:p>
        </p:txBody>
      </p:sp>
      <p:sp>
        <p:nvSpPr>
          <p:cNvPr id="22" name="Slide Number Placeholder 3">
            <a:extLst>
              <a:ext uri="{FF2B5EF4-FFF2-40B4-BE49-F238E27FC236}">
                <a16:creationId xmlns:a16="http://schemas.microsoft.com/office/drawing/2014/main" id="{ECA116E9-78AE-5998-F758-573A283A809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pic>
        <p:nvPicPr>
          <p:cNvPr id="6" name="Picture Placeholder 5" descr="A close-up of a child's eyes&#10;&#10;Description automatically generated">
            <a:extLst>
              <a:ext uri="{FF2B5EF4-FFF2-40B4-BE49-F238E27FC236}">
                <a16:creationId xmlns:a16="http://schemas.microsoft.com/office/drawing/2014/main" id="{1643BCF0-E98F-86B6-2BFD-427B2A0FC405}"/>
              </a:ext>
            </a:extLst>
          </p:cNvPr>
          <p:cNvPicPr>
            <a:picLocks noGrp="1" noChangeAspect="1"/>
          </p:cNvPicPr>
          <p:nvPr>
            <p:ph type="pic" sz="quarter" idx="13"/>
          </p:nvPr>
        </p:nvPicPr>
        <p:blipFill rotWithShape="1">
          <a:blip r:embed="rId3"/>
          <a:srcRect l="33360" r="33360"/>
          <a:stretch/>
        </p:blipFill>
        <p:spPr>
          <a:xfrm>
            <a:off x="5884648" y="10"/>
            <a:ext cx="6307353" cy="5780362"/>
          </a:xfrm>
          <a:noFill/>
        </p:spPr>
      </p:pic>
      <p:sp>
        <p:nvSpPr>
          <p:cNvPr id="25" name="Title 1">
            <a:extLst>
              <a:ext uri="{FF2B5EF4-FFF2-40B4-BE49-F238E27FC236}">
                <a16:creationId xmlns:a16="http://schemas.microsoft.com/office/drawing/2014/main" id="{043C6864-2C3F-2B1A-F776-450F5EB5D1E3}"/>
              </a:ext>
            </a:extLst>
          </p:cNvPr>
          <p:cNvSpPr>
            <a:spLocks noGrp="1"/>
          </p:cNvSpPr>
          <p:nvPr>
            <p:ph type="title"/>
          </p:nvPr>
        </p:nvSpPr>
        <p:spPr>
          <a:xfrm>
            <a:off x="515938" y="499595"/>
            <a:ext cx="4937211" cy="1325563"/>
          </a:xfrm>
        </p:spPr>
        <p:txBody>
          <a:bodyPr anchor="ctr">
            <a:normAutofit/>
          </a:bodyPr>
          <a:lstStyle/>
          <a:p>
            <a:r>
              <a:rPr lang="en-GB" cap="none" dirty="0"/>
              <a:t>VOICE OF A CHILD</a:t>
            </a:r>
            <a:endParaRPr lang="en-US" cap="none" dirty="0"/>
          </a:p>
        </p:txBody>
      </p:sp>
      <p:sp>
        <p:nvSpPr>
          <p:cNvPr id="4" name="Slide Number Placeholder 3" hidden="1">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smtClean="0"/>
              <a:pPr>
                <a:lnSpc>
                  <a:spcPct val="90000"/>
                </a:lnSpc>
                <a:spcAft>
                  <a:spcPts val="600"/>
                </a:spcAft>
              </a:pPr>
              <a:t>11</a:t>
            </a:fld>
            <a:endParaRPr lang="en-US" sz="600"/>
          </a:p>
        </p:txBody>
      </p:sp>
    </p:spTree>
    <p:extLst>
      <p:ext uri="{BB962C8B-B14F-4D97-AF65-F5344CB8AC3E}">
        <p14:creationId xmlns:p14="http://schemas.microsoft.com/office/powerpoint/2010/main" val="347198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2">
            <a:extLst>
              <a:ext uri="{FF2B5EF4-FFF2-40B4-BE49-F238E27FC236}">
                <a16:creationId xmlns:a16="http://schemas.microsoft.com/office/drawing/2014/main" id="{35A0E8F6-7D01-DB74-5424-00CC4D869A87}"/>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12</a:t>
            </a:fld>
            <a:endParaRPr lang="en-US" noProof="0"/>
          </a:p>
        </p:txBody>
      </p:sp>
      <p:sp>
        <p:nvSpPr>
          <p:cNvPr id="25" name="Title 1">
            <a:extLst>
              <a:ext uri="{FF2B5EF4-FFF2-40B4-BE49-F238E27FC236}">
                <a16:creationId xmlns:a16="http://schemas.microsoft.com/office/drawing/2014/main" id="{043C6864-2C3F-2B1A-F776-450F5EB5D1E3}"/>
              </a:ext>
            </a:extLst>
          </p:cNvPr>
          <p:cNvSpPr>
            <a:spLocks noGrp="1"/>
          </p:cNvSpPr>
          <p:nvPr>
            <p:ph type="title"/>
          </p:nvPr>
        </p:nvSpPr>
        <p:spPr>
          <a:xfrm>
            <a:off x="515938" y="785018"/>
            <a:ext cx="5580062" cy="1325563"/>
          </a:xfrm>
        </p:spPr>
        <p:txBody>
          <a:bodyPr anchor="ctr">
            <a:normAutofit fontScale="90000"/>
          </a:bodyPr>
          <a:lstStyle/>
          <a:p>
            <a:pPr fontAlgn="base"/>
            <a:r>
              <a:rPr lang="en-US" sz="3600" dirty="0"/>
              <a:t>DOMESTIC ABUSE</a:t>
            </a:r>
            <a:br>
              <a:rPr lang="en-US" sz="1200" dirty="0"/>
            </a:br>
            <a:br>
              <a:rPr lang="en-US" sz="1400" dirty="0"/>
            </a:br>
            <a:br>
              <a:rPr lang="en-US" sz="1600" dirty="0"/>
            </a:br>
            <a:br>
              <a:rPr lang="en-US" sz="1800" dirty="0"/>
            </a:br>
            <a:br>
              <a:rPr lang="en-US" sz="2000" b="1" dirty="0"/>
            </a:br>
            <a:endParaRPr lang="en-US" sz="2200" cap="none" dirty="0"/>
          </a:p>
        </p:txBody>
      </p:sp>
      <p:sp>
        <p:nvSpPr>
          <p:cNvPr id="4" name="Slide Number Placeholder 3" hidden="1">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smtClean="0"/>
              <a:pPr>
                <a:lnSpc>
                  <a:spcPct val="90000"/>
                </a:lnSpc>
                <a:spcAft>
                  <a:spcPts val="600"/>
                </a:spcAft>
              </a:pPr>
              <a:t>12</a:t>
            </a:fld>
            <a:endParaRPr lang="en-US" sz="600"/>
          </a:p>
        </p:txBody>
      </p:sp>
      <p:sp>
        <p:nvSpPr>
          <p:cNvPr id="22" name="Slide Number Placeholder 3" hidden="1">
            <a:extLst>
              <a:ext uri="{FF2B5EF4-FFF2-40B4-BE49-F238E27FC236}">
                <a16:creationId xmlns:a16="http://schemas.microsoft.com/office/drawing/2014/main" id="{ECA116E9-78AE-5998-F758-573A283A8092}"/>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12</a:t>
            </a:fld>
            <a:endParaRPr lang="en-US" noProof="0"/>
          </a:p>
        </p:txBody>
      </p:sp>
      <p:sp>
        <p:nvSpPr>
          <p:cNvPr id="9" name="TextBox 8">
            <a:extLst>
              <a:ext uri="{FF2B5EF4-FFF2-40B4-BE49-F238E27FC236}">
                <a16:creationId xmlns:a16="http://schemas.microsoft.com/office/drawing/2014/main" id="{972327FF-2A00-2E0F-34A3-2EF84015AF09}"/>
              </a:ext>
            </a:extLst>
          </p:cNvPr>
          <p:cNvSpPr txBox="1"/>
          <p:nvPr/>
        </p:nvSpPr>
        <p:spPr>
          <a:xfrm>
            <a:off x="1703012" y="1732004"/>
            <a:ext cx="8316886" cy="2308324"/>
          </a:xfrm>
          <a:prstGeom prst="rect">
            <a:avLst/>
          </a:prstGeom>
          <a:noFill/>
        </p:spPr>
        <p:txBody>
          <a:bodyPr wrap="square">
            <a:spAutoFit/>
          </a:bodyPr>
          <a:lstStyle/>
          <a:p>
            <a:pPr marL="285750" indent="-285750">
              <a:buFont typeface="Arial" panose="020B0604020202020204" pitchFamily="34" charset="0"/>
              <a:buChar char="•"/>
            </a:pPr>
            <a:r>
              <a:rPr lang="en-GB" dirty="0"/>
              <a:t>Domestic abuse is any incident or pattern of incidents of controlling, coercive or threatening behaviour, violence or abuse, between those aged 16 or over, who are or have been intimate partners or family members, regardless of gender or sexuality.</a:t>
            </a:r>
          </a:p>
          <a:p>
            <a:endParaRPr lang="en-GB" dirty="0"/>
          </a:p>
          <a:p>
            <a:pPr marL="285750" indent="-285750">
              <a:buFont typeface="Arial" panose="020B0604020202020204" pitchFamily="34" charset="0"/>
              <a:buChar char="•"/>
            </a:pPr>
            <a:r>
              <a:rPr lang="en-GB" dirty="0"/>
              <a:t>Domestic abuse affects children adversely and if you become aware of potential or witnessed domestic abuse you need to share this with your volunteer Coordinator (or share with Ward Staff).</a:t>
            </a:r>
          </a:p>
        </p:txBody>
      </p:sp>
    </p:spTree>
    <p:extLst>
      <p:ext uri="{BB962C8B-B14F-4D97-AF65-F5344CB8AC3E}">
        <p14:creationId xmlns:p14="http://schemas.microsoft.com/office/powerpoint/2010/main" val="87175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13</a:t>
            </a:fld>
            <a:endParaRPr lang="en-US"/>
          </a:p>
        </p:txBody>
      </p:sp>
      <p:sp>
        <p:nvSpPr>
          <p:cNvPr id="21" name="Text Placeholder 3">
            <a:extLst>
              <a:ext uri="{FF2B5EF4-FFF2-40B4-BE49-F238E27FC236}">
                <a16:creationId xmlns:a16="http://schemas.microsoft.com/office/drawing/2014/main" id="{42DA19ED-22BD-F8CA-6C03-D6E842066845}"/>
              </a:ext>
            </a:extLst>
          </p:cNvPr>
          <p:cNvSpPr>
            <a:spLocks noGrp="1"/>
          </p:cNvSpPr>
          <p:nvPr>
            <p:ph type="body" sz="half" idx="2"/>
          </p:nvPr>
        </p:nvSpPr>
        <p:spPr>
          <a:xfrm>
            <a:off x="3354389" y="3690314"/>
            <a:ext cx="6503986" cy="1836737"/>
          </a:xfrm>
        </p:spPr>
        <p:txBody>
          <a:bodyPr/>
          <a:lstStyle/>
          <a:p>
            <a:pPr algn="ctr"/>
            <a:r>
              <a:rPr lang="en-US" sz="2000" b="1" dirty="0"/>
              <a:t>Please choose one option:</a:t>
            </a:r>
          </a:p>
          <a:p>
            <a:pPr marL="285750" indent="-285750">
              <a:buFont typeface="Arial" panose="020B0604020202020204" pitchFamily="34" charset="0"/>
              <a:buChar char="•"/>
            </a:pPr>
            <a:r>
              <a:rPr lang="en-US" dirty="0"/>
              <a:t>Nothing – the child’s confidentiality is more important</a:t>
            </a:r>
          </a:p>
          <a:p>
            <a:pPr marL="285750" indent="-285750">
              <a:buFont typeface="Arial" panose="020B0604020202020204" pitchFamily="34" charset="0"/>
              <a:buChar char="•"/>
            </a:pPr>
            <a:r>
              <a:rPr lang="en-US" dirty="0">
                <a:highlight>
                  <a:srgbClr val="CBD5EB"/>
                </a:highlight>
              </a:rPr>
              <a:t>Report it – the child’s safety is more important</a:t>
            </a:r>
          </a:p>
        </p:txBody>
      </p:sp>
      <p:graphicFrame>
        <p:nvGraphicFramePr>
          <p:cNvPr id="10" name="Content Placeholder 2">
            <a:extLst>
              <a:ext uri="{FF2B5EF4-FFF2-40B4-BE49-F238E27FC236}">
                <a16:creationId xmlns:a16="http://schemas.microsoft.com/office/drawing/2014/main" id="{DEF04D10-F26D-AF6B-3FBE-2C5CCBBB1690}"/>
              </a:ext>
            </a:extLst>
          </p:cNvPr>
          <p:cNvGraphicFramePr>
            <a:graphicFrameLocks noGrp="1"/>
          </p:cNvGraphicFramePr>
          <p:nvPr>
            <p:ph idx="1"/>
            <p:extLst>
              <p:ext uri="{D42A27DB-BD31-4B8C-83A1-F6EECF244321}">
                <p14:modId xmlns:p14="http://schemas.microsoft.com/office/powerpoint/2010/main" val="2008147791"/>
              </p:ext>
            </p:extLst>
          </p:nvPr>
        </p:nvGraphicFramePr>
        <p:xfrm>
          <a:off x="1440233" y="485775"/>
          <a:ext cx="9923463" cy="3684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208CC6F-50F0-2E2A-7261-E1541077C414}"/>
              </a:ext>
            </a:extLst>
          </p:cNvPr>
          <p:cNvSpPr>
            <a:spLocks noGrp="1"/>
          </p:cNvSpPr>
          <p:nvPr>
            <p:ph type="title"/>
          </p:nvPr>
        </p:nvSpPr>
        <p:spPr>
          <a:xfrm>
            <a:off x="525463" y="485775"/>
            <a:ext cx="7180262" cy="1600200"/>
          </a:xfrm>
        </p:spPr>
        <p:txBody>
          <a:bodyPr anchor="b">
            <a:normAutofit/>
          </a:bodyPr>
          <a:lstStyle/>
          <a:p>
            <a:pPr fontAlgn="base"/>
            <a:r>
              <a:rPr lang="en-US" sz="2200" dirty="0"/>
              <a:t>Your role in Safeguarding – what do you do?</a:t>
            </a:r>
            <a:br>
              <a:rPr lang="en-US" sz="1500" dirty="0"/>
            </a:br>
            <a:br>
              <a:rPr lang="en-US" sz="1500" dirty="0"/>
            </a:br>
            <a:br>
              <a:rPr lang="en-US" sz="1500" dirty="0"/>
            </a:br>
            <a:br>
              <a:rPr lang="en-US" sz="1500" dirty="0"/>
            </a:br>
            <a:br>
              <a:rPr lang="en-US" sz="1500" b="1" dirty="0"/>
            </a:br>
            <a:endParaRPr lang="en-US" sz="1500" cap="none" dirty="0"/>
          </a:p>
        </p:txBody>
      </p:sp>
    </p:spTree>
    <p:extLst>
      <p:ext uri="{BB962C8B-B14F-4D97-AF65-F5344CB8AC3E}">
        <p14:creationId xmlns:p14="http://schemas.microsoft.com/office/powerpoint/2010/main" val="185430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5ACE365-A7F7-7736-CBC2-9E04975ECBED}"/>
              </a:ext>
            </a:extLst>
          </p:cNvPr>
          <p:cNvSpPr/>
          <p:nvPr/>
        </p:nvSpPr>
        <p:spPr>
          <a:xfrm>
            <a:off x="6424551" y="5056761"/>
            <a:ext cx="5603799" cy="11500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14</a:t>
            </a:fld>
            <a:endParaRPr lang="en-US"/>
          </a:p>
        </p:txBody>
      </p:sp>
      <p:sp>
        <p:nvSpPr>
          <p:cNvPr id="7" name="TextBox 6">
            <a:extLst>
              <a:ext uri="{FF2B5EF4-FFF2-40B4-BE49-F238E27FC236}">
                <a16:creationId xmlns:a16="http://schemas.microsoft.com/office/drawing/2014/main" id="{89F4615B-F5C4-653D-C9F6-DCA23418E96F}"/>
              </a:ext>
            </a:extLst>
          </p:cNvPr>
          <p:cNvSpPr txBox="1"/>
          <p:nvPr/>
        </p:nvSpPr>
        <p:spPr>
          <a:xfrm>
            <a:off x="439432" y="1553430"/>
            <a:ext cx="5415306" cy="1079378"/>
          </a:xfrm>
          <a:prstGeom prst="rect">
            <a:avLst/>
          </a:prstGeom>
        </p:spPr>
        <p:txBody>
          <a:bodyPr vert="horz" lIns="91440" tIns="45720" rIns="91440" bIns="45720" rtlCol="0" anchor="b">
            <a:normAutofit fontScale="70000" lnSpcReduction="20000"/>
          </a:bodyPr>
          <a:lstStyle/>
          <a:p>
            <a:pPr fontAlgn="base">
              <a:lnSpc>
                <a:spcPct val="90000"/>
              </a:lnSpc>
              <a:spcBef>
                <a:spcPts val="1000"/>
              </a:spcBef>
            </a:pPr>
            <a:r>
              <a:rPr lang="en-US" sz="3400" b="1" kern="1200" cap="all" baseline="0" dirty="0">
                <a:solidFill>
                  <a:srgbClr val="2C567A"/>
                </a:solidFill>
                <a:ea typeface="+mj-ea"/>
                <a:cs typeface="+mj-cs"/>
              </a:rPr>
              <a:t>Who do I tell?</a:t>
            </a:r>
          </a:p>
          <a:p>
            <a:pPr fontAlgn="base">
              <a:lnSpc>
                <a:spcPct val="90000"/>
              </a:lnSpc>
              <a:spcBef>
                <a:spcPts val="1000"/>
              </a:spcBef>
            </a:pPr>
            <a:r>
              <a:rPr lang="en-US" sz="2200" b="1" i="0" u="none" strike="noStrike" kern="1200" dirty="0">
                <a:solidFill>
                  <a:srgbClr val="2C567A"/>
                </a:solidFill>
                <a:effectLst/>
                <a:ea typeface="+mn-ea"/>
                <a:cs typeface="+mn-cs"/>
              </a:rPr>
              <a:t>In the first instance raise any concerns with your Volunteer Coordinator or the person who is responsible for volunteers within your service area. </a:t>
            </a:r>
          </a:p>
          <a:p>
            <a:pPr fontAlgn="base">
              <a:lnSpc>
                <a:spcPct val="90000"/>
              </a:lnSpc>
              <a:spcBef>
                <a:spcPts val="1000"/>
              </a:spcBef>
            </a:pPr>
            <a:endParaRPr lang="en-US" sz="1300" b="1" i="0" u="none" strike="noStrike" kern="1200" dirty="0">
              <a:solidFill>
                <a:schemeClr val="accent1"/>
              </a:solidFill>
              <a:effectLst/>
              <a:latin typeface="+mn-lt"/>
              <a:ea typeface="+mn-ea"/>
              <a:cs typeface="+mn-cs"/>
            </a:endParaRPr>
          </a:p>
        </p:txBody>
      </p:sp>
      <p:pic>
        <p:nvPicPr>
          <p:cNvPr id="5" name="Picture 2" descr="A red exclamation mark in a circle&#10;&#10;Description automatically generated">
            <a:extLst>
              <a:ext uri="{FF2B5EF4-FFF2-40B4-BE49-F238E27FC236}">
                <a16:creationId xmlns:a16="http://schemas.microsoft.com/office/drawing/2014/main" id="{770697DC-1131-1189-2C9C-A893AC4FA9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9395" y="1155244"/>
            <a:ext cx="4304301" cy="3368116"/>
          </a:xfrm>
          <a:prstGeom prst="rect">
            <a:avLst/>
          </a:prstGeom>
          <a:solidFill>
            <a:srgbClr val="FFFFFF"/>
          </a:solidFill>
        </p:spPr>
      </p:pic>
      <p:sp>
        <p:nvSpPr>
          <p:cNvPr id="13" name="TextBox 12">
            <a:extLst>
              <a:ext uri="{FF2B5EF4-FFF2-40B4-BE49-F238E27FC236}">
                <a16:creationId xmlns:a16="http://schemas.microsoft.com/office/drawing/2014/main" id="{67D6A18D-AA3E-6D9B-D624-89793CB94833}"/>
              </a:ext>
            </a:extLst>
          </p:cNvPr>
          <p:cNvSpPr txBox="1"/>
          <p:nvPr/>
        </p:nvSpPr>
        <p:spPr>
          <a:xfrm>
            <a:off x="6091238" y="1681163"/>
            <a:ext cx="5183188" cy="823912"/>
          </a:xfrm>
          <a:prstGeom prst="rect">
            <a:avLst/>
          </a:prstGeom>
        </p:spPr>
        <p:txBody>
          <a:bodyPr vert="horz" lIns="91440" tIns="45720" rIns="91440" bIns="45720" rtlCol="0" anchor="b">
            <a:noAutofit/>
          </a:bodyPr>
          <a:lstStyle/>
          <a:p>
            <a:pPr marL="285750" indent="-285750" fontAlgn="base">
              <a:lnSpc>
                <a:spcPct val="90000"/>
              </a:lnSpc>
              <a:spcBef>
                <a:spcPts val="1000"/>
              </a:spcBef>
              <a:buFont typeface="Arial" panose="020B0604020202020204" pitchFamily="34" charset="0"/>
              <a:buChar char="•"/>
            </a:pPr>
            <a:endParaRPr lang="en-US" sz="2800" i="0" u="none" strike="noStrike" kern="1200" dirty="0">
              <a:solidFill>
                <a:srgbClr val="2C567A"/>
              </a:solidFill>
              <a:effectLst/>
              <a:ea typeface="+mn-ea"/>
              <a:cs typeface="+mn-cs"/>
            </a:endParaRPr>
          </a:p>
        </p:txBody>
      </p:sp>
      <p:sp>
        <p:nvSpPr>
          <p:cNvPr id="15" name="TextBox 14">
            <a:extLst>
              <a:ext uri="{FF2B5EF4-FFF2-40B4-BE49-F238E27FC236}">
                <a16:creationId xmlns:a16="http://schemas.microsoft.com/office/drawing/2014/main" id="{08E2FCB6-75D1-0E07-0529-91DFEA6347BC}"/>
              </a:ext>
            </a:extLst>
          </p:cNvPr>
          <p:cNvSpPr txBox="1"/>
          <p:nvPr/>
        </p:nvSpPr>
        <p:spPr>
          <a:xfrm>
            <a:off x="515938" y="2763815"/>
            <a:ext cx="5744818" cy="4385577"/>
          </a:xfrm>
          <a:prstGeom prst="rect">
            <a:avLst/>
          </a:prstGeom>
        </p:spPr>
        <p:txBody>
          <a:bodyPr vert="horz" lIns="91440" tIns="45720" rIns="91440" bIns="45720" rtlCol="0">
            <a:noAutofit/>
          </a:bodyPr>
          <a:lstStyle/>
          <a:p>
            <a:pPr marL="457200" indent="-457200" fontAlgn="base">
              <a:lnSpc>
                <a:spcPct val="90000"/>
              </a:lnSpc>
              <a:spcAft>
                <a:spcPts val="600"/>
              </a:spcAft>
              <a:buFont typeface="Arial" panose="020B0604020202020204" pitchFamily="34" charset="0"/>
              <a:buChar char="•"/>
            </a:pPr>
            <a:r>
              <a:rPr lang="en-US" sz="2000" i="0" u="none" strike="noStrike" kern="1200" dirty="0">
                <a:solidFill>
                  <a:srgbClr val="2C567A"/>
                </a:solidFill>
                <a:effectLst/>
                <a:latin typeface="Poppins" panose="00000500000000000000" pitchFamily="2" charset="0"/>
                <a:cs typeface="Poppins" panose="00000500000000000000" pitchFamily="2" charset="0"/>
              </a:rPr>
              <a:t>Children have the right to be protected from being hurt and abused, whether physically or mentally.</a:t>
            </a:r>
            <a:endParaRPr lang="en-US" sz="2000" b="0" i="0" u="none" strike="noStrike" dirty="0">
              <a:solidFill>
                <a:srgbClr val="2C567A"/>
              </a:solidFill>
              <a:effectLst/>
              <a:latin typeface="Poppins" panose="00000500000000000000" pitchFamily="2" charset="0"/>
              <a:cs typeface="Poppins" panose="00000500000000000000" pitchFamily="2" charset="0"/>
            </a:endParaRPr>
          </a:p>
          <a:p>
            <a:pPr marL="457200" indent="-457200" fontAlgn="base">
              <a:lnSpc>
                <a:spcPct val="90000"/>
              </a:lnSpc>
              <a:spcAft>
                <a:spcPts val="600"/>
              </a:spcAft>
              <a:buFont typeface="Arial" panose="020B0604020202020204" pitchFamily="34" charset="0"/>
              <a:buChar char="•"/>
            </a:pPr>
            <a:r>
              <a:rPr lang="en-US" sz="2000" b="0" i="0" u="none" strike="noStrike" dirty="0">
                <a:solidFill>
                  <a:srgbClr val="2C567A"/>
                </a:solidFill>
                <a:effectLst/>
                <a:latin typeface="Poppins" panose="00000500000000000000" pitchFamily="2" charset="0"/>
                <a:cs typeface="Poppins" panose="00000500000000000000" pitchFamily="2" charset="0"/>
              </a:rPr>
              <a:t>The law ensures that children are properly cared for and protect them from violence, abuse and neglect by their parents, carers or anyone else who comes into contact with them.</a:t>
            </a:r>
          </a:p>
        </p:txBody>
      </p:sp>
      <p:sp>
        <p:nvSpPr>
          <p:cNvPr id="10" name="Title 1">
            <a:extLst>
              <a:ext uri="{FF2B5EF4-FFF2-40B4-BE49-F238E27FC236}">
                <a16:creationId xmlns:a16="http://schemas.microsoft.com/office/drawing/2014/main" id="{F6CBAD84-443D-3B95-1E05-EA1CE70FBE4E}"/>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RAISING CONCERNS</a:t>
            </a:r>
          </a:p>
        </p:txBody>
      </p:sp>
      <p:sp>
        <p:nvSpPr>
          <p:cNvPr id="2" name="TextBox 1">
            <a:extLst>
              <a:ext uri="{FF2B5EF4-FFF2-40B4-BE49-F238E27FC236}">
                <a16:creationId xmlns:a16="http://schemas.microsoft.com/office/drawing/2014/main" id="{A23302D4-43E9-90DA-C6A0-6F3C1B94C19B}"/>
              </a:ext>
            </a:extLst>
          </p:cNvPr>
          <p:cNvSpPr txBox="1"/>
          <p:nvPr/>
        </p:nvSpPr>
        <p:spPr>
          <a:xfrm>
            <a:off x="7229225" y="5265556"/>
            <a:ext cx="4740425" cy="774827"/>
          </a:xfrm>
          <a:prstGeom prst="rect">
            <a:avLst/>
          </a:prstGeom>
          <a:noFill/>
        </p:spPr>
        <p:txBody>
          <a:bodyPr wrap="square">
            <a:spAutoFit/>
          </a:bodyPr>
          <a:lstStyle/>
          <a:p>
            <a:pPr fontAlgn="base">
              <a:lnSpc>
                <a:spcPct val="90000"/>
              </a:lnSpc>
              <a:spcAft>
                <a:spcPts val="600"/>
              </a:spcAft>
            </a:pPr>
            <a:r>
              <a:rPr lang="en-US" b="1" dirty="0">
                <a:solidFill>
                  <a:schemeClr val="bg1"/>
                </a:solidFill>
              </a:rPr>
              <a:t>01274 274884</a:t>
            </a:r>
          </a:p>
          <a:p>
            <a:pPr fontAlgn="base">
              <a:lnSpc>
                <a:spcPct val="90000"/>
              </a:lnSpc>
              <a:spcAft>
                <a:spcPts val="600"/>
              </a:spcAft>
            </a:pPr>
            <a:endParaRPr lang="en-US" sz="200" b="1" dirty="0">
              <a:solidFill>
                <a:schemeClr val="bg1"/>
              </a:solidFill>
            </a:endParaRPr>
          </a:p>
          <a:p>
            <a:pPr fontAlgn="base">
              <a:lnSpc>
                <a:spcPct val="90000"/>
              </a:lnSpc>
              <a:spcAft>
                <a:spcPts val="600"/>
              </a:spcAft>
            </a:pPr>
            <a:r>
              <a:rPr lang="en-US" b="1" dirty="0">
                <a:solidFill>
                  <a:schemeClr val="bg1"/>
                </a:solidFill>
              </a:rPr>
              <a:t>Safeguarding.children@bthft.nhs.uk</a:t>
            </a:r>
            <a:endParaRPr lang="en-US" sz="1800" b="1" i="0" u="none" strike="noStrike" dirty="0">
              <a:solidFill>
                <a:schemeClr val="bg1"/>
              </a:solidFill>
              <a:effectLst/>
            </a:endParaRPr>
          </a:p>
        </p:txBody>
      </p:sp>
      <p:pic>
        <p:nvPicPr>
          <p:cNvPr id="3" name="Graphic 2" descr="Receiver with solid fill">
            <a:extLst>
              <a:ext uri="{FF2B5EF4-FFF2-40B4-BE49-F238E27FC236}">
                <a16:creationId xmlns:a16="http://schemas.microsoft.com/office/drawing/2014/main" id="{9477797B-3994-A44E-E54E-9B03F8EF2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5910" y="5167886"/>
            <a:ext cx="364616" cy="364616"/>
          </a:xfrm>
          <a:prstGeom prst="rect">
            <a:avLst/>
          </a:prstGeom>
        </p:spPr>
      </p:pic>
      <p:pic>
        <p:nvPicPr>
          <p:cNvPr id="6" name="Graphic 5" descr="Envelope with solid fill">
            <a:extLst>
              <a:ext uri="{FF2B5EF4-FFF2-40B4-BE49-F238E27FC236}">
                <a16:creationId xmlns:a16="http://schemas.microsoft.com/office/drawing/2014/main" id="{533FFCB6-5BBB-99EE-D141-4E458B5C30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5910" y="5652969"/>
            <a:ext cx="412376" cy="364616"/>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15</a:t>
            </a:fld>
            <a:endParaRPr lang="en-US"/>
          </a:p>
        </p:txBody>
      </p:sp>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Session summary</a:t>
            </a:r>
          </a:p>
        </p:txBody>
      </p:sp>
      <p:sp>
        <p:nvSpPr>
          <p:cNvPr id="4" name="TextBox 3">
            <a:extLst>
              <a:ext uri="{FF2B5EF4-FFF2-40B4-BE49-F238E27FC236}">
                <a16:creationId xmlns:a16="http://schemas.microsoft.com/office/drawing/2014/main" id="{D6169ACD-DCF3-2379-16AB-EE5BD66E5CFE}"/>
              </a:ext>
            </a:extLst>
          </p:cNvPr>
          <p:cNvSpPr txBox="1"/>
          <p:nvPr/>
        </p:nvSpPr>
        <p:spPr>
          <a:xfrm>
            <a:off x="1141281" y="1537659"/>
            <a:ext cx="9504759" cy="5232202"/>
          </a:xfrm>
          <a:prstGeom prst="rect">
            <a:avLst/>
          </a:prstGeom>
          <a:noFill/>
        </p:spPr>
        <p:txBody>
          <a:bodyPr wrap="square">
            <a:spAutoFit/>
          </a:bodyPr>
          <a:lstStyle/>
          <a:p>
            <a:pPr marL="285750" lvl="0" indent="-285750">
              <a:buFont typeface="Arial" panose="020B0604020202020204" pitchFamily="34" charset="0"/>
              <a:buChar char="•"/>
            </a:pPr>
            <a:r>
              <a:rPr lang="en-US" sz="1400" dirty="0"/>
              <a:t>All children have the right to grow up in a secure and loving environment that caters for all aspects of their development including physical, intellectual, social, emotional, </a:t>
            </a:r>
            <a:r>
              <a:rPr lang="en-US" sz="1400" dirty="0" err="1"/>
              <a:t>behavioural</a:t>
            </a:r>
            <a:r>
              <a:rPr lang="en-US" sz="1400" dirty="0"/>
              <a:t> and sexual development.</a:t>
            </a:r>
          </a:p>
          <a:p>
            <a:pPr lvl="0"/>
            <a:endParaRPr lang="en-US" sz="1400" dirty="0"/>
          </a:p>
          <a:p>
            <a:pPr marL="285750" indent="-285750">
              <a:buFont typeface="Arial" panose="020B0604020202020204" pitchFamily="34" charset="0"/>
              <a:buChar char="•"/>
            </a:pPr>
            <a:r>
              <a:rPr lang="en-US" sz="1400" dirty="0"/>
              <a:t>Child abuse is the maltreatment of a child through action or lack of proper care by parents or adult carers</a:t>
            </a:r>
          </a:p>
          <a:p>
            <a:pPr lvl="0"/>
            <a:endParaRPr lang="en-US" sz="1400" dirty="0"/>
          </a:p>
          <a:p>
            <a:pPr marL="285750" lvl="0" indent="-285750">
              <a:buFont typeface="Arial" panose="020B0604020202020204" pitchFamily="34" charset="0"/>
              <a:buChar char="•"/>
            </a:pPr>
            <a:r>
              <a:rPr lang="en-US" sz="1400" dirty="0"/>
              <a:t>There are four categories of child abuse:</a:t>
            </a:r>
            <a:endParaRPr lang="en-GB" sz="1400" dirty="0"/>
          </a:p>
          <a:p>
            <a:pPr marL="742950" lvl="1" indent="-285750">
              <a:buFont typeface="Arial" panose="020B0604020202020204" pitchFamily="34" charset="0"/>
              <a:buChar char="•"/>
            </a:pPr>
            <a:r>
              <a:rPr lang="en-GB" sz="1400" dirty="0"/>
              <a:t>Physical abuse</a:t>
            </a:r>
          </a:p>
          <a:p>
            <a:pPr marL="742950" lvl="1" indent="-285750">
              <a:buFont typeface="Arial" panose="020B0604020202020204" pitchFamily="34" charset="0"/>
              <a:buChar char="•"/>
            </a:pPr>
            <a:r>
              <a:rPr lang="en-GB" sz="1400" dirty="0"/>
              <a:t>Emotional abuse</a:t>
            </a:r>
          </a:p>
          <a:p>
            <a:pPr marL="742950" lvl="1" indent="-285750">
              <a:buFont typeface="Arial" panose="020B0604020202020204" pitchFamily="34" charset="0"/>
              <a:buChar char="•"/>
            </a:pPr>
            <a:r>
              <a:rPr lang="en-GB" sz="1400" dirty="0"/>
              <a:t>Neglect</a:t>
            </a:r>
          </a:p>
          <a:p>
            <a:pPr marL="742950" lvl="1" indent="-285750">
              <a:buFont typeface="Arial" panose="020B0604020202020204" pitchFamily="34" charset="0"/>
              <a:buChar char="•"/>
            </a:pPr>
            <a:r>
              <a:rPr lang="en-GB" sz="1400" dirty="0"/>
              <a:t>Sexual abuse</a:t>
            </a:r>
          </a:p>
          <a:p>
            <a:pPr lvl="0"/>
            <a:endParaRPr lang="en-US" sz="1400" dirty="0"/>
          </a:p>
          <a:p>
            <a:pPr marL="285750" lvl="0" indent="-285750">
              <a:buFont typeface="Arial" panose="020B0604020202020204" pitchFamily="34" charset="0"/>
              <a:buChar char="•"/>
            </a:pPr>
            <a:r>
              <a:rPr lang="en-US" sz="1400" b="0" i="0" dirty="0"/>
              <a:t>Domestic abuse damages children and may indicate that there are other types of child abuse occurring</a:t>
            </a:r>
            <a:endParaRPr lang="en-US" sz="1400" dirty="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Multiple forms of abuse may be affecting the child - </a:t>
            </a:r>
            <a:r>
              <a:rPr lang="en-US" sz="1400" b="0" i="0" dirty="0"/>
              <a:t>Any type of abuse can cause long-term damage to a child both during childhood and in later life</a:t>
            </a:r>
          </a:p>
          <a:p>
            <a:pPr lvl="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It is a volunteer's responsibility to immediately raise any safeguarding concerns</a:t>
            </a:r>
            <a:endParaRPr lang="en-GB" sz="1400" b="1" dirty="0"/>
          </a:p>
          <a:p>
            <a:pPr lvl="0">
              <a:buFont typeface="Arial" panose="020B0604020202020204" pitchFamily="34" charset="0"/>
              <a:buChar char="•"/>
            </a:pPr>
            <a:endParaRPr lang="en-US" b="0" i="0" dirty="0"/>
          </a:p>
          <a:p>
            <a:endParaRPr lang="en-GB" dirty="0"/>
          </a:p>
          <a:p>
            <a:pPr lvl="0"/>
            <a:endParaRPr lang="en-GB" dirty="0"/>
          </a:p>
        </p:txBody>
      </p:sp>
    </p:spTree>
    <p:extLst>
      <p:ext uri="{BB962C8B-B14F-4D97-AF65-F5344CB8AC3E}">
        <p14:creationId xmlns:p14="http://schemas.microsoft.com/office/powerpoint/2010/main" val="231888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37915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17</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635216" y="2198084"/>
            <a:ext cx="4914189" cy="2077354"/>
          </a:xfrm>
        </p:spPr>
        <p:txBody>
          <a:bodyPr vert="horz" lIns="91440" tIns="45720" rIns="91440" bIns="45720" rtlCol="0">
            <a:normAutofit/>
          </a:bodyPr>
          <a:lstStyle/>
          <a:p>
            <a:pPr marL="0" indent="0" fontAlgn="base">
              <a:buNone/>
            </a:pPr>
            <a:r>
              <a:rPr lang="en-US" sz="1600" b="0" i="0" u="none" strike="noStrike" dirty="0">
                <a:effectLst/>
              </a:rPr>
              <a:t>This session explains what is involved in safeguarding children and young people. It looks at:</a:t>
            </a:r>
          </a:p>
          <a:p>
            <a:pPr fontAlgn="base"/>
            <a:r>
              <a:rPr lang="en-US" sz="1600" b="0" i="0" u="none" strike="noStrike" dirty="0">
                <a:effectLst/>
              </a:rPr>
              <a:t>How you might be able to </a:t>
            </a:r>
            <a:r>
              <a:rPr lang="en-US" sz="1600" b="0" i="0" u="none" strike="noStrike" dirty="0" err="1">
                <a:effectLst/>
              </a:rPr>
              <a:t>recognise</a:t>
            </a:r>
            <a:r>
              <a:rPr lang="en-US" sz="1600" b="0" i="0" u="none" strike="noStrike" dirty="0">
                <a:effectLst/>
              </a:rPr>
              <a:t> abuse in a child or young person</a:t>
            </a:r>
          </a:p>
          <a:p>
            <a:pPr fontAlgn="base"/>
            <a:r>
              <a:rPr lang="en-US" sz="1600" b="0" i="0" u="none" strike="noStrike" dirty="0">
                <a:effectLst/>
              </a:rPr>
              <a:t>What you should do if you are concerned that a child is being abused or neglected</a:t>
            </a:r>
          </a:p>
          <a:p>
            <a:pPr marL="0" indent="0" fontAlgn="base">
              <a:buNone/>
            </a:pPr>
            <a:endParaRPr lang="en-US" sz="1600" b="0" i="0" u="none" strike="noStrike" dirty="0">
              <a:effectLst/>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a:t>
            </a:fld>
            <a:endParaRPr lang="en-US"/>
          </a:p>
        </p:txBody>
      </p:sp>
      <p:pic>
        <p:nvPicPr>
          <p:cNvPr id="11" name="Picture Placeholder 10" descr="A close-up of a hand holding a child&#10;&#10;Description automatically generated">
            <a:extLst>
              <a:ext uri="{FF2B5EF4-FFF2-40B4-BE49-F238E27FC236}">
                <a16:creationId xmlns:a16="http://schemas.microsoft.com/office/drawing/2014/main" id="{D7C07C8D-6C39-D085-3F1C-3A1CD7B88F2E}"/>
              </a:ext>
            </a:extLst>
          </p:cNvPr>
          <p:cNvPicPr>
            <a:picLocks noGrp="1" noChangeAspect="1"/>
          </p:cNvPicPr>
          <p:nvPr>
            <p:ph type="pic" sz="quarter" idx="13"/>
          </p:nvPr>
        </p:nvPicPr>
        <p:blipFill rotWithShape="1">
          <a:blip r:embed="rId3"/>
          <a:srcRect l="18762" r="35682"/>
          <a:stretch/>
        </p:blipFill>
        <p:spPr>
          <a:xfrm>
            <a:off x="5884648" y="10"/>
            <a:ext cx="6307353" cy="5780362"/>
          </a:xfr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4937211" cy="1325563"/>
          </a:xfrm>
        </p:spPr>
        <p:txBody>
          <a:bodyPr vert="horz" lIns="0" tIns="0" rIns="0" bIns="0" rtlCol="0" anchor="ctr">
            <a:normAutofit/>
          </a:bodyPr>
          <a:lstStyle/>
          <a:p>
            <a:r>
              <a:rPr lang="en-US" b="1" kern="1200" cap="all" baseline="0" dirty="0"/>
              <a:t>Why is safeguarding children important</a:t>
            </a:r>
          </a:p>
        </p:txBody>
      </p:sp>
      <p:sp>
        <p:nvSpPr>
          <p:cNvPr id="6" name="TextBox 5">
            <a:extLst>
              <a:ext uri="{FF2B5EF4-FFF2-40B4-BE49-F238E27FC236}">
                <a16:creationId xmlns:a16="http://schemas.microsoft.com/office/drawing/2014/main" id="{8B37E184-23CB-1177-E33D-4DCC41215E46}"/>
              </a:ext>
            </a:extLst>
          </p:cNvPr>
          <p:cNvSpPr txBox="1"/>
          <p:nvPr/>
        </p:nvSpPr>
        <p:spPr>
          <a:xfrm>
            <a:off x="515938" y="4730967"/>
            <a:ext cx="5614687" cy="823912"/>
          </a:xfrm>
          <a:prstGeom prst="rect">
            <a:avLst/>
          </a:prstGeom>
          <a:solidFill>
            <a:srgbClr val="CBD5EB"/>
          </a:solidFill>
        </p:spPr>
        <p:txBody>
          <a:bodyPr vert="horz" lIns="91440" tIns="45720" rIns="91440" bIns="45720" rtlCol="0" anchor="b">
            <a:normAutofit/>
          </a:bodyPr>
          <a:lstStyle/>
          <a:p>
            <a:pPr marL="0" indent="0" fontAlgn="base">
              <a:buNone/>
            </a:pPr>
            <a:r>
              <a:rPr lang="en-US" sz="1600" b="0" i="0" u="none" strike="noStrike" dirty="0">
                <a:effectLst/>
                <a:highlight>
                  <a:srgbClr val="CBD5EB"/>
                </a:highlight>
                <a:latin typeface="+mj-lt"/>
              </a:rPr>
              <a:t>It is important to note that the term 'children' means children and young people from birth to their 18th birthday</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831850" y="182563"/>
            <a:ext cx="10515600" cy="940181"/>
          </a:xfrm>
        </p:spPr>
        <p:txBody>
          <a:bodyPr vert="horz" lIns="91440" tIns="45720" rIns="91440" bIns="45720" rtlCol="0" anchor="b">
            <a:normAutofit/>
          </a:bodyPr>
          <a:lstStyle/>
          <a:p>
            <a:r>
              <a:rPr lang="en-US" sz="2800" b="1" kern="1200" cap="all" baseline="0" dirty="0">
                <a:latin typeface="+mj-lt"/>
                <a:ea typeface="+mj-ea"/>
                <a:cs typeface="+mj-cs"/>
              </a:rPr>
              <a:t>Why is safeguarding important, even if you do not volunteer with children?</a:t>
            </a:r>
          </a:p>
        </p:txBody>
      </p:sp>
      <p:sp>
        <p:nvSpPr>
          <p:cNvPr id="20" name="TextBox 19">
            <a:extLst>
              <a:ext uri="{FF2B5EF4-FFF2-40B4-BE49-F238E27FC236}">
                <a16:creationId xmlns:a16="http://schemas.microsoft.com/office/drawing/2014/main" id="{6002D091-C090-7CCE-516A-851F18E67B45}"/>
              </a:ext>
            </a:extLst>
          </p:cNvPr>
          <p:cNvSpPr txBox="1"/>
          <p:nvPr/>
        </p:nvSpPr>
        <p:spPr>
          <a:xfrm>
            <a:off x="519910" y="1443395"/>
            <a:ext cx="11014749" cy="764460"/>
          </a:xfrm>
          <a:prstGeom prst="rect">
            <a:avLst/>
          </a:prstGeom>
        </p:spPr>
        <p:txBody>
          <a:bodyPr vert="horz" lIns="91440" tIns="45720" rIns="91440" bIns="45720" rtlCol="0">
            <a:noAutofit/>
          </a:bodyPr>
          <a:lstStyle/>
          <a:p>
            <a:pPr algn="ctr" fontAlgn="base">
              <a:lnSpc>
                <a:spcPct val="90000"/>
              </a:lnSpc>
              <a:spcBef>
                <a:spcPts val="1000"/>
              </a:spcBef>
              <a:spcAft>
                <a:spcPts val="600"/>
              </a:spcAft>
            </a:pPr>
            <a:r>
              <a:rPr lang="en-US" sz="1600" i="0" u="none" strike="noStrike" kern="1200" cap="none" baseline="0" dirty="0">
                <a:solidFill>
                  <a:schemeClr val="bg1"/>
                </a:solidFill>
                <a:effectLst/>
                <a:latin typeface="+mn-lt"/>
                <a:ea typeface="+mn-ea"/>
                <a:cs typeface="+mn-cs"/>
              </a:rPr>
              <a:t>Protecting children from harm is important in everyday life because every child matters. If you only volunteer with adults, you need to be aware that those adults may at some point disclose important information about children or even their own childhood.</a:t>
            </a:r>
          </a:p>
        </p:txBody>
      </p:sp>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pic>
        <p:nvPicPr>
          <p:cNvPr id="18" name="Picture Placeholder 17" descr="A close-up of a hand holding a child's hand&#10;&#10;Description automatically generated">
            <a:extLst>
              <a:ext uri="{FF2B5EF4-FFF2-40B4-BE49-F238E27FC236}">
                <a16:creationId xmlns:a16="http://schemas.microsoft.com/office/drawing/2014/main" id="{A4DF57CB-6940-3A2B-2444-5A335AECB39B}"/>
              </a:ext>
            </a:extLst>
          </p:cNvPr>
          <p:cNvPicPr>
            <a:picLocks noGrp="1" noChangeAspect="1"/>
          </p:cNvPicPr>
          <p:nvPr>
            <p:ph type="pic" sz="quarter" idx="13"/>
          </p:nvPr>
        </p:nvPicPr>
        <p:blipFill rotWithShape="1">
          <a:blip r:embed="rId3"/>
          <a:srcRect t="168" b="168"/>
          <a:stretch/>
        </p:blipFill>
        <p:spPr>
          <a:xfrm>
            <a:off x="3387153" y="2853368"/>
            <a:ext cx="5417694" cy="4004632"/>
          </a:xfrm>
          <a:noFill/>
        </p:spPr>
      </p:pic>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519910" y="1825625"/>
            <a:ext cx="4914189"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sz="1500" b="0" i="0" u="none" strike="noStrike" dirty="0">
              <a:effectLst/>
            </a:endParaRPr>
          </a:p>
        </p:txBody>
      </p:sp>
    </p:spTree>
    <p:extLst>
      <p:ext uri="{BB962C8B-B14F-4D97-AF65-F5344CB8AC3E}">
        <p14:creationId xmlns:p14="http://schemas.microsoft.com/office/powerpoint/2010/main" val="595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2F56F8-081A-F4F4-79B9-00A19D11E9D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sp>
        <p:nvSpPr>
          <p:cNvPr id="2" name="Title 1">
            <a:extLst>
              <a:ext uri="{FF2B5EF4-FFF2-40B4-BE49-F238E27FC236}">
                <a16:creationId xmlns:a16="http://schemas.microsoft.com/office/drawing/2014/main" id="{E00302A0-5F2D-6781-02A6-87BC6510471A}"/>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dirty="0">
                <a:latin typeface="+mj-lt"/>
                <a:ea typeface="+mj-ea"/>
                <a:cs typeface="+mj-cs"/>
              </a:rPr>
              <a:t>Safeguarding for staff and volunteers</a:t>
            </a:r>
          </a:p>
        </p:txBody>
      </p:sp>
      <p:sp>
        <p:nvSpPr>
          <p:cNvPr id="6" name="Content Placeholder 2">
            <a:extLst>
              <a:ext uri="{FF2B5EF4-FFF2-40B4-BE49-F238E27FC236}">
                <a16:creationId xmlns:a16="http://schemas.microsoft.com/office/drawing/2014/main" id="{B4711D39-599B-A8CC-F0D6-6F1BF89F2EF3}"/>
              </a:ext>
            </a:extLst>
          </p:cNvPr>
          <p:cNvSpPr txBox="1">
            <a:spLocks/>
          </p:cNvSpPr>
          <p:nvPr/>
        </p:nvSpPr>
        <p:spPr>
          <a:xfrm>
            <a:off x="718602" y="2553407"/>
            <a:ext cx="3932237" cy="3811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spcAft>
                <a:spcPts val="0"/>
              </a:spcAft>
              <a:buClrTx/>
              <a:buSzTx/>
              <a:buNone/>
              <a:tabLst/>
              <a:defRPr/>
            </a:pPr>
            <a:r>
              <a:rPr kumimoji="0" lang="en-US" sz="1800" b="1" i="0" u="none" strike="noStrike" kern="1200" cap="none" spc="0" normalizeH="0" baseline="0" dirty="0">
                <a:ln>
                  <a:noFill/>
                </a:ln>
                <a:effectLst/>
                <a:uLnTx/>
                <a:uFillTx/>
                <a:latin typeface="+mn-lt"/>
                <a:ea typeface="+mn-ea"/>
                <a:cs typeface="+mn-cs"/>
              </a:rPr>
              <a:t>As a volunteer you have:</a:t>
            </a:r>
          </a:p>
          <a:p>
            <a:pPr marL="0" indent="0" fontAlgn="base">
              <a:buNone/>
              <a:defRPr/>
            </a:pPr>
            <a:r>
              <a:rPr lang="en-US" sz="1800" kern="1200" dirty="0">
                <a:latin typeface="+mn-lt"/>
                <a:ea typeface="+mn-ea"/>
                <a:cs typeface="+mn-cs"/>
              </a:rPr>
              <a:t>A duty of care, it is your duty to identify and report any concerns, not to act or investigate further</a:t>
            </a:r>
          </a:p>
          <a:p>
            <a:pPr marL="0" indent="0" fontAlgn="base">
              <a:buNone/>
              <a:defRPr/>
            </a:pPr>
            <a:r>
              <a:rPr kumimoji="0" lang="en-US" sz="1800" b="0" i="0" u="none" strike="noStrike" kern="1200" cap="none" spc="0" normalizeH="0" baseline="0" dirty="0">
                <a:ln>
                  <a:noFill/>
                </a:ln>
                <a:effectLst/>
                <a:uLnTx/>
                <a:uFillTx/>
                <a:latin typeface="+mn-lt"/>
                <a:ea typeface="+mn-ea"/>
                <a:cs typeface="+mn-cs"/>
              </a:rPr>
              <a:t>A responsibility to be aware of the Prevent strategy and an obligation to report concerns. </a:t>
            </a:r>
          </a:p>
        </p:txBody>
      </p:sp>
      <p:sp>
        <p:nvSpPr>
          <p:cNvPr id="5" name="Content Placeholder 2">
            <a:extLst>
              <a:ext uri="{FF2B5EF4-FFF2-40B4-BE49-F238E27FC236}">
                <a16:creationId xmlns:a16="http://schemas.microsoft.com/office/drawing/2014/main" id="{E69A2A07-D72D-BD6A-C452-A0828CAECEB9}"/>
              </a:ext>
            </a:extLst>
          </p:cNvPr>
          <p:cNvSpPr txBox="1">
            <a:spLocks/>
          </p:cNvSpPr>
          <p:nvPr/>
        </p:nvSpPr>
        <p:spPr>
          <a:xfrm>
            <a:off x="5301198" y="1239256"/>
            <a:ext cx="6172200" cy="540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fontAlgn="base">
              <a:spcBef>
                <a:spcPts val="1000"/>
              </a:spcBef>
              <a:spcAft>
                <a:spcPts val="0"/>
              </a:spcAft>
              <a:buClrTx/>
              <a:buSzTx/>
              <a:tabLst/>
              <a:defRPr/>
            </a:pPr>
            <a:r>
              <a:rPr kumimoji="0" lang="en-US" sz="1800" b="0" i="0" u="none" strike="noStrike" cap="none" spc="0" normalizeH="0" baseline="0" dirty="0" err="1">
                <a:ln>
                  <a:noFill/>
                </a:ln>
                <a:effectLst/>
                <a:uLnTx/>
                <a:uFillTx/>
              </a:rPr>
              <a:t>Organisations</a:t>
            </a:r>
            <a:r>
              <a:rPr kumimoji="0" lang="en-US" sz="1800" b="0" i="0" u="none" strike="noStrike" cap="none" spc="0" normalizeH="0" baseline="0" dirty="0">
                <a:ln>
                  <a:noFill/>
                </a:ln>
                <a:effectLst/>
                <a:uLnTx/>
                <a:uFillTx/>
              </a:rPr>
              <a:t> have a duty in law to ensure that they safeguard and promote the welfare of children and young people</a:t>
            </a:r>
            <a:r>
              <a:rPr lang="en-US" sz="1800" dirty="0"/>
              <a:t>.</a:t>
            </a:r>
          </a:p>
          <a:p>
            <a:pPr marL="0" marR="0" lvl="0" fontAlgn="base">
              <a:spcBef>
                <a:spcPts val="1000"/>
              </a:spcBef>
              <a:spcAft>
                <a:spcPts val="0"/>
              </a:spcAft>
              <a:buClrTx/>
              <a:buSzTx/>
              <a:tabLst/>
              <a:defRPr/>
            </a:pPr>
            <a:endParaRPr kumimoji="0" lang="en-US" sz="1800" b="0" i="0" u="none" strike="noStrike" cap="none" spc="0" normalizeH="0" baseline="0" dirty="0">
              <a:ln>
                <a:noFill/>
              </a:ln>
              <a:effectLst/>
              <a:uLnTx/>
              <a:uFillTx/>
            </a:endParaRPr>
          </a:p>
          <a:p>
            <a:pPr marL="0" marR="0" lvl="0" fontAlgn="base">
              <a:spcBef>
                <a:spcPts val="1000"/>
              </a:spcBef>
              <a:spcAft>
                <a:spcPts val="0"/>
              </a:spcAft>
              <a:buClrTx/>
              <a:buSzTx/>
              <a:tabLst/>
              <a:defRPr/>
            </a:pPr>
            <a:r>
              <a:rPr kumimoji="0" lang="en-US" sz="1800" b="0" i="0" u="none" strike="noStrike" cap="none" spc="0" normalizeH="0" baseline="0" dirty="0">
                <a:ln>
                  <a:noFill/>
                </a:ln>
                <a:effectLst/>
                <a:uLnTx/>
                <a:uFillTx/>
              </a:rPr>
              <a:t>Unfortunately, many children in the UK do not grow up in satisfactory conditions. Some children and their families need extra help to allow them to reach their full potential. </a:t>
            </a:r>
          </a:p>
          <a:p>
            <a:pPr marL="0" marR="0" lvl="0" fontAlgn="base">
              <a:spcBef>
                <a:spcPts val="1000"/>
              </a:spcBef>
              <a:spcAft>
                <a:spcPts val="0"/>
              </a:spcAft>
              <a:buClrTx/>
              <a:buSzTx/>
              <a:tabLst/>
              <a:defRPr/>
            </a:pPr>
            <a:endParaRPr kumimoji="0" lang="en-US" sz="1800" b="0" i="0" u="none" strike="noStrike" cap="none" spc="0" normalizeH="0" baseline="0" dirty="0">
              <a:ln>
                <a:noFill/>
              </a:ln>
              <a:effectLst/>
              <a:uLnTx/>
              <a:uFillTx/>
            </a:endParaRPr>
          </a:p>
          <a:p>
            <a:pPr marL="0" marR="0" lvl="0" fontAlgn="base">
              <a:spcBef>
                <a:spcPts val="1000"/>
              </a:spcBef>
              <a:spcAft>
                <a:spcPts val="0"/>
              </a:spcAft>
              <a:buClrTx/>
              <a:buSzTx/>
              <a:tabLst/>
              <a:defRPr/>
            </a:pPr>
            <a:r>
              <a:rPr kumimoji="0" lang="en-US" sz="1800" b="0" i="0" u="none" strike="noStrike" cap="none" spc="0" normalizeH="0" baseline="0" dirty="0">
                <a:ln>
                  <a:noFill/>
                </a:ln>
                <a:effectLst/>
                <a:uLnTx/>
                <a:uFillTx/>
              </a:rPr>
              <a:t>In order to carry out their duty to safeguarding children, all staff and volunteers need to be able to understand and </a:t>
            </a:r>
            <a:r>
              <a:rPr kumimoji="0" lang="en-US" sz="1800" b="0" i="0" u="none" strike="noStrike" cap="none" spc="0" normalizeH="0" baseline="0" dirty="0" err="1">
                <a:ln>
                  <a:noFill/>
                </a:ln>
                <a:effectLst/>
                <a:uLnTx/>
                <a:uFillTx/>
              </a:rPr>
              <a:t>recognise</a:t>
            </a:r>
            <a:r>
              <a:rPr kumimoji="0" lang="en-US" sz="1800" b="0" i="0" u="none" strike="noStrike" cap="none" spc="0" normalizeH="0" baseline="0" dirty="0">
                <a:ln>
                  <a:noFill/>
                </a:ln>
                <a:effectLst/>
                <a:uLnTx/>
                <a:uFillTx/>
              </a:rPr>
              <a:t> signs of children being harmed.</a:t>
            </a:r>
          </a:p>
          <a:p>
            <a:pPr marL="0" marR="0" lvl="0" fontAlgn="auto">
              <a:spcBef>
                <a:spcPts val="1000"/>
              </a:spcBef>
              <a:spcAft>
                <a:spcPts val="0"/>
              </a:spcAft>
              <a:buClrTx/>
              <a:buSzTx/>
              <a:tabLst/>
              <a:defRPr/>
            </a:pPr>
            <a:endParaRPr kumimoji="0" lang="en-US" sz="1800" b="0" i="0" u="none" strike="noStrike" cap="none" spc="0" normalizeH="0" baseline="0" dirty="0">
              <a:ln>
                <a:noFill/>
              </a:ln>
              <a:effectLst/>
              <a:uLnTx/>
              <a:uFillTx/>
            </a:endParaRPr>
          </a:p>
        </p:txBody>
      </p:sp>
    </p:spTree>
    <p:extLst>
      <p:ext uri="{BB962C8B-B14F-4D97-AF65-F5344CB8AC3E}">
        <p14:creationId xmlns:p14="http://schemas.microsoft.com/office/powerpoint/2010/main" val="235117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83DF-A489-31F1-CEC4-769C14D86409}"/>
              </a:ext>
            </a:extLst>
          </p:cNvPr>
          <p:cNvSpPr>
            <a:spLocks noGrp="1"/>
          </p:cNvSpPr>
          <p:nvPr>
            <p:ph type="title"/>
          </p:nvPr>
        </p:nvSpPr>
        <p:spPr>
          <a:xfrm>
            <a:off x="520700" y="512092"/>
            <a:ext cx="11150600" cy="920336"/>
          </a:xfrm>
        </p:spPr>
        <p:txBody>
          <a:bodyPr/>
          <a:lstStyle/>
          <a:p>
            <a:r>
              <a:rPr lang="en-US" dirty="0">
                <a:solidFill>
                  <a:srgbClr val="2C567A"/>
                </a:solidFill>
              </a:rPr>
              <a:t>Do you think a child is more likely to be abused by a stranger or someone they know?</a:t>
            </a:r>
            <a:endParaRPr lang="en-GB" dirty="0">
              <a:solidFill>
                <a:srgbClr val="2C567A"/>
              </a:solidFill>
            </a:endParaRPr>
          </a:p>
        </p:txBody>
      </p:sp>
      <p:sp>
        <p:nvSpPr>
          <p:cNvPr id="3" name="Slide Number Placeholder 2">
            <a:extLst>
              <a:ext uri="{FF2B5EF4-FFF2-40B4-BE49-F238E27FC236}">
                <a16:creationId xmlns:a16="http://schemas.microsoft.com/office/drawing/2014/main" id="{446C585D-6E1F-E2C3-9191-1E915F9A290B}"/>
              </a:ext>
            </a:extLst>
          </p:cNvPr>
          <p:cNvSpPr>
            <a:spLocks noGrp="1"/>
          </p:cNvSpPr>
          <p:nvPr>
            <p:ph type="sldNum" sz="quarter" idx="12"/>
          </p:nvPr>
        </p:nvSpPr>
        <p:spPr/>
        <p:txBody>
          <a:bodyPr/>
          <a:lstStyle/>
          <a:p>
            <a:fld id="{9EC71654-96A5-4280-94F3-931C61A9F92C}" type="slidenum">
              <a:rPr lang="en-US" noProof="0" smtClean="0"/>
              <a:pPr/>
              <a:t>5</a:t>
            </a:fld>
            <a:endParaRPr lang="en-US" noProof="0" dirty="0"/>
          </a:p>
        </p:txBody>
      </p:sp>
      <p:sp>
        <p:nvSpPr>
          <p:cNvPr id="5" name="TextBox 4">
            <a:extLst>
              <a:ext uri="{FF2B5EF4-FFF2-40B4-BE49-F238E27FC236}">
                <a16:creationId xmlns:a16="http://schemas.microsoft.com/office/drawing/2014/main" id="{2AE04D89-381A-F4A6-5371-13B947345D2C}"/>
              </a:ext>
            </a:extLst>
          </p:cNvPr>
          <p:cNvSpPr txBox="1"/>
          <p:nvPr/>
        </p:nvSpPr>
        <p:spPr>
          <a:xfrm>
            <a:off x="983226" y="1826189"/>
            <a:ext cx="9006348" cy="3785652"/>
          </a:xfrm>
          <a:prstGeom prst="rect">
            <a:avLst/>
          </a:prstGeom>
          <a:noFill/>
        </p:spPr>
        <p:txBody>
          <a:bodyPr wrap="square">
            <a:spAutoFit/>
          </a:bodyPr>
          <a:lstStyle/>
          <a:p>
            <a:pPr marL="0" indent="0">
              <a:buNone/>
            </a:pPr>
            <a:r>
              <a:rPr lang="en-US" sz="1600" dirty="0"/>
              <a:t>Children and young people may be abused in a family, or in an institutional or wider community setting. </a:t>
            </a:r>
          </a:p>
          <a:p>
            <a:pPr marL="0" indent="0">
              <a:buNone/>
            </a:pPr>
            <a:endParaRPr lang="en-US" sz="1600" dirty="0"/>
          </a:p>
          <a:p>
            <a:pPr marL="0" indent="0">
              <a:buNone/>
            </a:pPr>
            <a:r>
              <a:rPr lang="en-US" sz="1600" dirty="0"/>
              <a:t>The abuser(s) may be someone known to the child or, more rarely, a stranger. More often than not the person responsible for the abuse has a close relationship with the abused child.</a:t>
            </a:r>
          </a:p>
          <a:p>
            <a:endParaRPr lang="en-US" sz="1600" dirty="0"/>
          </a:p>
          <a:p>
            <a:pPr marL="0" indent="0">
              <a:buNone/>
            </a:pPr>
            <a:r>
              <a:rPr lang="en-US" sz="1600" dirty="0"/>
              <a:t>Any child can be at risk of abuse regardless of their age, sex, ethnicity, ability or disability. </a:t>
            </a:r>
          </a:p>
          <a:p>
            <a:pPr marL="0" indent="0">
              <a:buNone/>
            </a:pPr>
            <a:endParaRPr lang="en-US" sz="1600" dirty="0"/>
          </a:p>
          <a:p>
            <a:pPr marL="0" indent="0">
              <a:buNone/>
            </a:pPr>
            <a:r>
              <a:rPr lang="en-US" sz="1600" dirty="0"/>
              <a:t>Those most at risk are babies and young children, those with learning difficulties and those with physical disabilities. </a:t>
            </a:r>
          </a:p>
          <a:p>
            <a:pPr marL="0" indent="0">
              <a:buNone/>
            </a:pPr>
            <a:endParaRPr lang="en-US" sz="1600" dirty="0"/>
          </a:p>
          <a:p>
            <a:pPr marL="0" indent="0">
              <a:buNone/>
            </a:pPr>
            <a:r>
              <a:rPr lang="en-US" sz="1600" dirty="0"/>
              <a:t>Young people are also at risk of abuse, and they may respond in ways that put them at further risk of harm, for example, by running away.</a:t>
            </a:r>
            <a:endParaRPr lang="en-GB" sz="1600" dirty="0"/>
          </a:p>
        </p:txBody>
      </p:sp>
    </p:spTree>
    <p:extLst>
      <p:ext uri="{BB962C8B-B14F-4D97-AF65-F5344CB8AC3E}">
        <p14:creationId xmlns:p14="http://schemas.microsoft.com/office/powerpoint/2010/main" val="324195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6</a:t>
            </a:fld>
            <a:endParaRPr lang="en-US"/>
          </a:p>
        </p:txBody>
      </p:sp>
      <p:sp>
        <p:nvSpPr>
          <p:cNvPr id="31" name="Title 1">
            <a:extLst>
              <a:ext uri="{FF2B5EF4-FFF2-40B4-BE49-F238E27FC236}">
                <a16:creationId xmlns:a16="http://schemas.microsoft.com/office/drawing/2014/main" id="{A9BD065B-0017-683A-18CF-15E2107A91FD}"/>
              </a:ext>
            </a:extLst>
          </p:cNvPr>
          <p:cNvSpPr txBox="1">
            <a:spLocks/>
          </p:cNvSpPr>
          <p:nvPr/>
        </p:nvSpPr>
        <p:spPr>
          <a:xfrm>
            <a:off x="839788" y="322023"/>
            <a:ext cx="3932237" cy="12356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spcAft>
                <a:spcPts val="600"/>
              </a:spcAft>
            </a:pPr>
            <a:r>
              <a:rPr lang="en-US" kern="1200" dirty="0">
                <a:solidFill>
                  <a:schemeClr val="accent1"/>
                </a:solidFill>
                <a:latin typeface="+mj-lt"/>
                <a:ea typeface="+mj-ea"/>
                <a:cs typeface="+mj-cs"/>
              </a:rPr>
              <a:t>Types of child abuse</a:t>
            </a:r>
          </a:p>
        </p:txBody>
      </p:sp>
      <p:sp>
        <p:nvSpPr>
          <p:cNvPr id="4" name="TextBox 3">
            <a:extLst>
              <a:ext uri="{FF2B5EF4-FFF2-40B4-BE49-F238E27FC236}">
                <a16:creationId xmlns:a16="http://schemas.microsoft.com/office/drawing/2014/main" id="{2DD65543-04D7-629F-A393-20160D25F87F}"/>
              </a:ext>
            </a:extLst>
          </p:cNvPr>
          <p:cNvSpPr txBox="1"/>
          <p:nvPr/>
        </p:nvSpPr>
        <p:spPr>
          <a:xfrm>
            <a:off x="841416" y="1625477"/>
            <a:ext cx="3932237" cy="3481383"/>
          </a:xfrm>
          <a:prstGeom prst="rect">
            <a:avLst/>
          </a:prstGeom>
        </p:spPr>
        <p:txBody>
          <a:bodyPr vert="horz" lIns="91440" tIns="45720" rIns="91440" bIns="45720" rtlCol="0">
            <a:normAutofit/>
          </a:bodyPr>
          <a:lstStyle/>
          <a:p>
            <a:pPr fontAlgn="base">
              <a:lnSpc>
                <a:spcPct val="90000"/>
              </a:lnSpc>
              <a:spcBef>
                <a:spcPts val="1000"/>
              </a:spcBef>
            </a:pPr>
            <a:r>
              <a:rPr lang="en-US" sz="2000" b="0" i="0" u="none" strike="noStrike" kern="1200" dirty="0">
                <a:effectLst/>
                <a:latin typeface="+mn-lt"/>
                <a:ea typeface="+mn-ea"/>
                <a:cs typeface="+mn-cs"/>
              </a:rPr>
              <a:t>Child abuse can be divided into four main categories.</a:t>
            </a:r>
          </a:p>
          <a:p>
            <a:pPr fontAlgn="base">
              <a:lnSpc>
                <a:spcPct val="90000"/>
              </a:lnSpc>
              <a:spcBef>
                <a:spcPts val="1000"/>
              </a:spcBef>
            </a:pPr>
            <a:endParaRPr lang="en-US" sz="1600" b="0" i="0" u="none" strike="noStrike" kern="1200" dirty="0">
              <a:effectLst/>
              <a:latin typeface="+mn-lt"/>
              <a:ea typeface="+mn-ea"/>
              <a:cs typeface="+mn-cs"/>
            </a:endParaRPr>
          </a:p>
        </p:txBody>
      </p:sp>
      <p:sp>
        <p:nvSpPr>
          <p:cNvPr id="12" name="Content Placeholder 2">
            <a:extLst>
              <a:ext uri="{FF2B5EF4-FFF2-40B4-BE49-F238E27FC236}">
                <a16:creationId xmlns:a16="http://schemas.microsoft.com/office/drawing/2014/main" id="{9AEC3B1C-A05A-92D0-9920-2D6D47609A76}"/>
              </a:ext>
            </a:extLst>
          </p:cNvPr>
          <p:cNvSpPr txBox="1">
            <a:spLocks/>
          </p:cNvSpPr>
          <p:nvPr/>
        </p:nvSpPr>
        <p:spPr>
          <a:xfrm>
            <a:off x="524647" y="1834334"/>
            <a:ext cx="4551362" cy="3481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endParaRPr lang="en-US" sz="1300" b="1" kern="1200" dirty="0">
              <a:latin typeface="+mn-lt"/>
              <a:ea typeface="+mn-ea"/>
              <a:cs typeface="+mn-cs"/>
            </a:endParaRPr>
          </a:p>
        </p:txBody>
      </p:sp>
      <p:graphicFrame>
        <p:nvGraphicFramePr>
          <p:cNvPr id="33" name="TextBox 22">
            <a:extLst>
              <a:ext uri="{FF2B5EF4-FFF2-40B4-BE49-F238E27FC236}">
                <a16:creationId xmlns:a16="http://schemas.microsoft.com/office/drawing/2014/main" id="{6C93BE09-3585-F534-91F9-AADC2EAA933E}"/>
              </a:ext>
            </a:extLst>
          </p:cNvPr>
          <p:cNvGraphicFramePr/>
          <p:nvPr>
            <p:extLst>
              <p:ext uri="{D42A27DB-BD31-4B8C-83A1-F6EECF244321}">
                <p14:modId xmlns:p14="http://schemas.microsoft.com/office/powerpoint/2010/main" val="875158602"/>
              </p:ext>
            </p:extLst>
          </p:nvPr>
        </p:nvGraphicFramePr>
        <p:xfrm>
          <a:off x="1064527" y="2480416"/>
          <a:ext cx="3707498" cy="330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Placeholder 5" descr="A person holding a child&#10;&#10;Description automatically generated">
            <a:extLst>
              <a:ext uri="{FF2B5EF4-FFF2-40B4-BE49-F238E27FC236}">
                <a16:creationId xmlns:a16="http://schemas.microsoft.com/office/drawing/2014/main" id="{F7365814-8F6B-F94F-36B4-174007566361}"/>
              </a:ext>
            </a:extLst>
          </p:cNvPr>
          <p:cNvPicPr>
            <a:picLocks noChangeAspect="1"/>
          </p:cNvPicPr>
          <p:nvPr/>
        </p:nvPicPr>
        <p:blipFill>
          <a:blip r:embed="rId8"/>
          <a:srcRect l="11299" r="11299"/>
          <a:stretch>
            <a:fillRect/>
          </a:stretch>
        </p:blipFill>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Tree>
    <p:extLst>
      <p:ext uri="{BB962C8B-B14F-4D97-AF65-F5344CB8AC3E}">
        <p14:creationId xmlns:p14="http://schemas.microsoft.com/office/powerpoint/2010/main" val="116993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6" name="TextBox 5">
            <a:extLst>
              <a:ext uri="{FF2B5EF4-FFF2-40B4-BE49-F238E27FC236}">
                <a16:creationId xmlns:a16="http://schemas.microsoft.com/office/drawing/2014/main" id="{1273B488-B35A-0962-D367-06ECC2A81EAE}"/>
              </a:ext>
            </a:extLst>
          </p:cNvPr>
          <p:cNvSpPr txBox="1"/>
          <p:nvPr/>
        </p:nvSpPr>
        <p:spPr>
          <a:xfrm>
            <a:off x="6625009" y="3764226"/>
            <a:ext cx="4738687" cy="2308324"/>
          </a:xfrm>
          <a:prstGeom prst="rect">
            <a:avLst/>
          </a:prstGeom>
          <a:noFill/>
        </p:spPr>
        <p:txBody>
          <a:bodyPr wrap="square">
            <a:spAutoFit/>
          </a:bodyPr>
          <a:lstStyle/>
          <a:p>
            <a:r>
              <a:rPr lang="en-US" dirty="0">
                <a:solidFill>
                  <a:srgbClr val="2C567A"/>
                </a:solidFill>
              </a:rPr>
              <a:t>There are many other forms of harm inflicted on children and young people:</a:t>
            </a:r>
          </a:p>
          <a:p>
            <a:endParaRPr lang="en-US" dirty="0"/>
          </a:p>
          <a:p>
            <a:r>
              <a:rPr lang="en-US" dirty="0"/>
              <a:t>- Modern slavery</a:t>
            </a:r>
          </a:p>
          <a:p>
            <a:r>
              <a:rPr lang="en-US" dirty="0"/>
              <a:t>- Trafficking</a:t>
            </a:r>
          </a:p>
          <a:p>
            <a:r>
              <a:rPr lang="en-US" dirty="0"/>
              <a:t>- </a:t>
            </a:r>
            <a:r>
              <a:rPr lang="en-US" dirty="0" err="1"/>
              <a:t>Honour</a:t>
            </a:r>
            <a:r>
              <a:rPr lang="en-US" dirty="0"/>
              <a:t>-based violence</a:t>
            </a:r>
          </a:p>
          <a:p>
            <a:r>
              <a:rPr lang="en-US" dirty="0"/>
              <a:t>- Forced marriage </a:t>
            </a:r>
          </a:p>
          <a:p>
            <a:r>
              <a:rPr lang="en-US" dirty="0"/>
              <a:t>- Child sexual exploitation (CSE). </a:t>
            </a:r>
          </a:p>
        </p:txBody>
      </p:sp>
      <p:sp>
        <p:nvSpPr>
          <p:cNvPr id="13" name="Content Placeholder 2">
            <a:extLst>
              <a:ext uri="{FF2B5EF4-FFF2-40B4-BE49-F238E27FC236}">
                <a16:creationId xmlns:a16="http://schemas.microsoft.com/office/drawing/2014/main" id="{FEBA3995-8875-2850-2CDD-32A38A472657}"/>
              </a:ext>
            </a:extLst>
          </p:cNvPr>
          <p:cNvSpPr txBox="1">
            <a:spLocks/>
          </p:cNvSpPr>
          <p:nvPr/>
        </p:nvSpPr>
        <p:spPr>
          <a:xfrm>
            <a:off x="1344674" y="1761379"/>
            <a:ext cx="3940361" cy="3757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000" dirty="0">
                <a:solidFill>
                  <a:srgbClr val="333333"/>
                </a:solidFill>
              </a:rPr>
              <a:t>Bullying </a:t>
            </a:r>
          </a:p>
          <a:p>
            <a:pPr fontAlgn="base">
              <a:lnSpc>
                <a:spcPct val="100000"/>
              </a:lnSpc>
            </a:pPr>
            <a:r>
              <a:rPr lang="en-US" sz="2000" dirty="0">
                <a:solidFill>
                  <a:srgbClr val="333333"/>
                </a:solidFill>
              </a:rPr>
              <a:t>Online abuse</a:t>
            </a:r>
          </a:p>
          <a:p>
            <a:pPr fontAlgn="base">
              <a:lnSpc>
                <a:spcPct val="100000"/>
              </a:lnSpc>
            </a:pPr>
            <a:r>
              <a:rPr lang="en-US" sz="2000" dirty="0">
                <a:solidFill>
                  <a:srgbClr val="333333"/>
                </a:solidFill>
              </a:rPr>
              <a:t>Living in a home where there is domestic violence</a:t>
            </a:r>
          </a:p>
          <a:p>
            <a:pPr fontAlgn="base">
              <a:lnSpc>
                <a:spcPct val="100000"/>
              </a:lnSpc>
            </a:pPr>
            <a:r>
              <a:rPr lang="en-US" sz="2000" dirty="0">
                <a:solidFill>
                  <a:srgbClr val="333333"/>
                </a:solidFill>
              </a:rPr>
              <a:t>Being in an abusive relationship (young people)</a:t>
            </a:r>
          </a:p>
          <a:p>
            <a:pPr fontAlgn="base">
              <a:lnSpc>
                <a:spcPct val="100000"/>
              </a:lnSpc>
            </a:pPr>
            <a:r>
              <a:rPr lang="en-US" sz="2000" dirty="0">
                <a:solidFill>
                  <a:srgbClr val="333333"/>
                </a:solidFill>
              </a:rPr>
              <a:t>Female genital mutilation </a:t>
            </a:r>
          </a:p>
          <a:p>
            <a:pPr fontAlgn="base">
              <a:lnSpc>
                <a:spcPct val="100000"/>
              </a:lnSpc>
            </a:pPr>
            <a:r>
              <a:rPr lang="en-US" sz="2000" dirty="0" err="1">
                <a:solidFill>
                  <a:srgbClr val="333333"/>
                </a:solidFill>
              </a:rPr>
              <a:t>Radicalisation</a:t>
            </a:r>
            <a:r>
              <a:rPr lang="en-US" sz="2000" dirty="0">
                <a:solidFill>
                  <a:srgbClr val="333333"/>
                </a:solidFill>
              </a:rPr>
              <a:t> </a:t>
            </a:r>
          </a:p>
        </p:txBody>
      </p:sp>
      <p:sp>
        <p:nvSpPr>
          <p:cNvPr id="15" name="Content Placeholder 4">
            <a:extLst>
              <a:ext uri="{FF2B5EF4-FFF2-40B4-BE49-F238E27FC236}">
                <a16:creationId xmlns:a16="http://schemas.microsoft.com/office/drawing/2014/main" id="{04B1899A-371D-972A-8C82-C140177F26BE}"/>
              </a:ext>
            </a:extLst>
          </p:cNvPr>
          <p:cNvSpPr txBox="1">
            <a:spLocks/>
          </p:cNvSpPr>
          <p:nvPr/>
        </p:nvSpPr>
        <p:spPr>
          <a:xfrm>
            <a:off x="620209" y="721763"/>
            <a:ext cx="5562289" cy="564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C567A"/>
                </a:solidFill>
                <a:latin typeface="+mj-lt"/>
              </a:rPr>
              <a:t>Other forms of abuse include</a:t>
            </a:r>
            <a:r>
              <a:rPr lang="en-US" sz="1200" b="1" dirty="0">
                <a:solidFill>
                  <a:srgbClr val="2C567A"/>
                </a:solidFill>
                <a:latin typeface="+mj-lt"/>
              </a:rPr>
              <a:t>:</a:t>
            </a:r>
          </a:p>
        </p:txBody>
      </p:sp>
      <p:pic>
        <p:nvPicPr>
          <p:cNvPr id="8" name="Picture 7" descr="A child sitting on the ground&#10;&#10;Description automatically generated">
            <a:extLst>
              <a:ext uri="{FF2B5EF4-FFF2-40B4-BE49-F238E27FC236}">
                <a16:creationId xmlns:a16="http://schemas.microsoft.com/office/drawing/2014/main" id="{54ABAB45-0EDF-FE20-2AFA-760F8CDE052E}"/>
              </a:ext>
            </a:extLst>
          </p:cNvPr>
          <p:cNvPicPr>
            <a:picLocks noChangeAspect="1"/>
          </p:cNvPicPr>
          <p:nvPr/>
        </p:nvPicPr>
        <p:blipFill>
          <a:blip r:embed="rId2"/>
          <a:stretch>
            <a:fillRect/>
          </a:stretch>
        </p:blipFill>
        <p:spPr>
          <a:xfrm>
            <a:off x="7606931" y="428983"/>
            <a:ext cx="3756765" cy="2664792"/>
          </a:xfrm>
          <a:prstGeom prst="rect">
            <a:avLst/>
          </a:prstGeom>
        </p:spPr>
      </p:pic>
    </p:spTree>
    <p:extLst>
      <p:ext uri="{BB962C8B-B14F-4D97-AF65-F5344CB8AC3E}">
        <p14:creationId xmlns:p14="http://schemas.microsoft.com/office/powerpoint/2010/main" val="398370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833873"/>
            <a:ext cx="5843820" cy="4351338"/>
          </a:xfrm>
        </p:spPr>
        <p:txBody>
          <a:bodyPr vert="horz" lIns="91440" tIns="45720" rIns="91440" bIns="45720" rtlCol="0">
            <a:normAutofit/>
          </a:bodyPr>
          <a:lstStyle/>
          <a:p>
            <a:pPr fontAlgn="base"/>
            <a:r>
              <a:rPr lang="en-GB" sz="1400" i="0" u="none" strike="noStrike" dirty="0">
                <a:effectLst/>
              </a:rPr>
              <a:t>Unexplained changes in behaviour or personality</a:t>
            </a:r>
          </a:p>
          <a:p>
            <a:pPr fontAlgn="base"/>
            <a:r>
              <a:rPr lang="en-GB" sz="1400" dirty="0"/>
              <a:t>Becoming withdrawn/seeming anxious</a:t>
            </a:r>
          </a:p>
          <a:p>
            <a:pPr fontAlgn="base"/>
            <a:r>
              <a:rPr lang="en-GB" sz="1400" dirty="0"/>
              <a:t>Becoming uncharacteristically aggressive</a:t>
            </a:r>
          </a:p>
          <a:p>
            <a:pPr fontAlgn="base"/>
            <a:r>
              <a:rPr lang="en-GB" sz="1400" dirty="0"/>
              <a:t>Lacks social skills and has few friends, if any</a:t>
            </a:r>
          </a:p>
          <a:p>
            <a:pPr fontAlgn="base"/>
            <a:r>
              <a:rPr lang="en-GB" sz="1400" dirty="0"/>
              <a:t>Poor bond or relationship with a parent</a:t>
            </a:r>
          </a:p>
          <a:p>
            <a:pPr fontAlgn="base"/>
            <a:r>
              <a:rPr lang="en-GB" sz="1400" dirty="0"/>
              <a:t>Knowledge of adult issues inappropriate for their age</a:t>
            </a:r>
          </a:p>
          <a:p>
            <a:pPr fontAlgn="base"/>
            <a:r>
              <a:rPr lang="en-GB" sz="1400" dirty="0"/>
              <a:t>Running away or going missing</a:t>
            </a:r>
          </a:p>
          <a:p>
            <a:pPr fontAlgn="base"/>
            <a:r>
              <a:rPr lang="en-GB" sz="1400" dirty="0"/>
              <a:t>Unexplained bruises/burns or scalds on the body</a:t>
            </a:r>
          </a:p>
          <a:p>
            <a:pPr fontAlgn="base"/>
            <a:r>
              <a:rPr lang="en-GB" sz="1400" dirty="0"/>
              <a:t>Any physical injury in a non-mobile baby – ‘what doesn’t cruise doesn’t bruise’</a:t>
            </a:r>
          </a:p>
          <a:p>
            <a:pPr fontAlgn="base"/>
            <a:r>
              <a:rPr lang="en-GB" sz="1400" dirty="0"/>
              <a:t>You may also notice some concerning behaviour from adults who you know have children in their care, which makes you concerned for the child/children’s safety &amp; wellbeing</a:t>
            </a:r>
          </a:p>
          <a:p>
            <a:pPr marL="0" indent="0" fontAlgn="base">
              <a:buNone/>
            </a:pPr>
            <a:endParaRPr lang="en-US" sz="1300" b="0" i="0" u="none" strike="noStrike" dirty="0">
              <a:effectLst/>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8</a:t>
            </a:fld>
            <a:endParaRPr lang="en-US"/>
          </a:p>
        </p:txBody>
      </p:sp>
      <p:pic>
        <p:nvPicPr>
          <p:cNvPr id="8" name="Picture Placeholder 6" descr="A close-up of a young child&#10;&#10;Description automatically generated">
            <a:extLst>
              <a:ext uri="{FF2B5EF4-FFF2-40B4-BE49-F238E27FC236}">
                <a16:creationId xmlns:a16="http://schemas.microsoft.com/office/drawing/2014/main" id="{B65037D4-34B3-E6A7-D435-D5C1F2A9A155}"/>
              </a:ext>
            </a:extLst>
          </p:cNvPr>
          <p:cNvPicPr>
            <a:picLocks noChangeAspect="1"/>
          </p:cNvPicPr>
          <p:nvPr/>
        </p:nvPicPr>
        <p:blipFill rotWithShape="1">
          <a:blip r:embed="rId3"/>
          <a:srcRect l="5888" r="16640" b="2"/>
          <a:stretch/>
        </p:blipFill>
        <p:spPr>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4937211" cy="1325563"/>
          </a:xfrm>
        </p:spPr>
        <p:txBody>
          <a:bodyPr vert="horz" lIns="0" tIns="0" rIns="0" bIns="0" rtlCol="0" anchor="ctr">
            <a:normAutofit/>
          </a:bodyPr>
          <a:lstStyle/>
          <a:p>
            <a:r>
              <a:rPr lang="en-US" b="1" kern="1200" cap="all" baseline="0" dirty="0"/>
              <a:t>WHAT ARE THE POSSIBLE SIGN OF ABUSE?</a:t>
            </a:r>
          </a:p>
        </p:txBody>
      </p:sp>
    </p:spTree>
    <p:extLst>
      <p:ext uri="{BB962C8B-B14F-4D97-AF65-F5344CB8AC3E}">
        <p14:creationId xmlns:p14="http://schemas.microsoft.com/office/powerpoint/2010/main" val="331472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9</a:t>
            </a:fld>
            <a:endParaRPr lang="en-US"/>
          </a:p>
        </p:txBody>
      </p:sp>
      <p:sp>
        <p:nvSpPr>
          <p:cNvPr id="21" name="Text Placeholder 3">
            <a:extLst>
              <a:ext uri="{FF2B5EF4-FFF2-40B4-BE49-F238E27FC236}">
                <a16:creationId xmlns:a16="http://schemas.microsoft.com/office/drawing/2014/main" id="{42DA19ED-22BD-F8CA-6C03-D6E842066845}"/>
              </a:ext>
            </a:extLst>
          </p:cNvPr>
          <p:cNvSpPr>
            <a:spLocks noGrp="1"/>
          </p:cNvSpPr>
          <p:nvPr>
            <p:ph type="body" sz="half" idx="2"/>
          </p:nvPr>
        </p:nvSpPr>
        <p:spPr>
          <a:xfrm>
            <a:off x="7725919" y="2321570"/>
            <a:ext cx="3932237" cy="2733675"/>
          </a:xfrm>
        </p:spPr>
        <p:txBody>
          <a:bodyPr>
            <a:normAutofit/>
          </a:bodyPr>
          <a:lstStyle/>
          <a:p>
            <a:pPr marL="285750" indent="-285750">
              <a:buFont typeface="Arial" panose="020B0604020202020204" pitchFamily="34" charset="0"/>
              <a:buChar char="•"/>
            </a:pPr>
            <a:r>
              <a:rPr lang="en-US" sz="2800" dirty="0"/>
              <a:t>Physical abuse</a:t>
            </a:r>
          </a:p>
          <a:p>
            <a:pPr marL="285750" indent="-285750">
              <a:buFont typeface="Arial" panose="020B0604020202020204" pitchFamily="34" charset="0"/>
              <a:buChar char="•"/>
            </a:pPr>
            <a:r>
              <a:rPr lang="en-US" sz="2800" dirty="0"/>
              <a:t>Emotional abuse</a:t>
            </a:r>
          </a:p>
          <a:p>
            <a:pPr marL="285750" indent="-285750">
              <a:buFont typeface="Arial" panose="020B0604020202020204" pitchFamily="34" charset="0"/>
              <a:buChar char="•"/>
            </a:pPr>
            <a:r>
              <a:rPr lang="en-US" sz="2800" dirty="0"/>
              <a:t>Neglect</a:t>
            </a:r>
          </a:p>
          <a:p>
            <a:pPr marL="285750" indent="-285750">
              <a:buFont typeface="Arial" panose="020B0604020202020204" pitchFamily="34" charset="0"/>
              <a:buChar char="•"/>
            </a:pPr>
            <a:r>
              <a:rPr lang="en-US" sz="2800" dirty="0"/>
              <a:t>Sexual abuse</a:t>
            </a:r>
          </a:p>
        </p:txBody>
      </p:sp>
      <p:graphicFrame>
        <p:nvGraphicFramePr>
          <p:cNvPr id="10" name="Content Placeholder 2">
            <a:extLst>
              <a:ext uri="{FF2B5EF4-FFF2-40B4-BE49-F238E27FC236}">
                <a16:creationId xmlns:a16="http://schemas.microsoft.com/office/drawing/2014/main" id="{DEF04D10-F26D-AF6B-3FBE-2C5CCBBB1690}"/>
              </a:ext>
            </a:extLst>
          </p:cNvPr>
          <p:cNvGraphicFramePr>
            <a:graphicFrameLocks noGrp="1"/>
          </p:cNvGraphicFramePr>
          <p:nvPr>
            <p:ph idx="1"/>
            <p:extLst>
              <p:ext uri="{D42A27DB-BD31-4B8C-83A1-F6EECF244321}">
                <p14:modId xmlns:p14="http://schemas.microsoft.com/office/powerpoint/2010/main" val="1889849"/>
              </p:ext>
            </p:extLst>
          </p:nvPr>
        </p:nvGraphicFramePr>
        <p:xfrm>
          <a:off x="703891" y="875272"/>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738B2DA-16EF-6823-A623-70A2EA864114}"/>
              </a:ext>
            </a:extLst>
          </p:cNvPr>
          <p:cNvSpPr txBox="1"/>
          <p:nvPr/>
        </p:nvSpPr>
        <p:spPr>
          <a:xfrm>
            <a:off x="533844" y="503175"/>
            <a:ext cx="6246340" cy="646331"/>
          </a:xfrm>
          <a:prstGeom prst="rect">
            <a:avLst/>
          </a:prstGeom>
          <a:noFill/>
        </p:spPr>
        <p:txBody>
          <a:bodyPr wrap="square">
            <a:spAutoFit/>
          </a:bodyPr>
          <a:lstStyle/>
          <a:p>
            <a:r>
              <a:rPr lang="en-US" sz="1800" b="1" dirty="0"/>
              <a:t>Which form of abuse might you suspect? </a:t>
            </a:r>
          </a:p>
          <a:p>
            <a:r>
              <a:rPr lang="en-US" sz="1800" b="1" dirty="0"/>
              <a:t>Please choose an option for both scenarios:</a:t>
            </a:r>
          </a:p>
        </p:txBody>
      </p:sp>
    </p:spTree>
    <p:extLst>
      <p:ext uri="{BB962C8B-B14F-4D97-AF65-F5344CB8AC3E}">
        <p14:creationId xmlns:p14="http://schemas.microsoft.com/office/powerpoint/2010/main" val="331479773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EF2E875C-4048-4FF2-A734-18FBA8C2DD6D}"/>
</file>

<file path=customXml/itemProps3.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4596</TotalTime>
  <Words>1870</Words>
  <Application>Microsoft Office PowerPoint</Application>
  <PresentationFormat>Widescreen</PresentationFormat>
  <Paragraphs>180</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Poppins</vt:lpstr>
      <vt:lpstr>Poppins SemiBold</vt:lpstr>
      <vt:lpstr>Wingdings</vt:lpstr>
      <vt:lpstr>Office Theme</vt:lpstr>
      <vt:lpstr>Safeguarding children</vt:lpstr>
      <vt:lpstr>Why is safeguarding children important</vt:lpstr>
      <vt:lpstr>Why is safeguarding important, even if you do not volunteer with children?</vt:lpstr>
      <vt:lpstr>Safeguarding for staff and volunteers</vt:lpstr>
      <vt:lpstr>Do you think a child is more likely to be abused by a stranger or someone they know?</vt:lpstr>
      <vt:lpstr>PowerPoint Presentation</vt:lpstr>
      <vt:lpstr>PowerPoint Presentation</vt:lpstr>
      <vt:lpstr>WHAT ARE THE POSSIBLE SIGN OF ABUSE?</vt:lpstr>
      <vt:lpstr>PowerPoint Presentation</vt:lpstr>
      <vt:lpstr>EFFECTS OF CHILD ABUSE</vt:lpstr>
      <vt:lpstr>VOICE OF A CHILD</vt:lpstr>
      <vt:lpstr>DOMESTIC ABUSE     </vt:lpstr>
      <vt:lpstr>Your role in Safeguarding – what do you do?     </vt:lpstr>
      <vt:lpstr>RAISING CONCERNS</vt:lpstr>
      <vt:lpstr>Session summary</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58</cp:revision>
  <dcterms:created xsi:type="dcterms:W3CDTF">2023-04-06T10:31:30Z</dcterms:created>
  <dcterms:modified xsi:type="dcterms:W3CDTF">2024-05-21T10:02:52Z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