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94" r:id="rId5"/>
    <p:sldId id="304" r:id="rId6"/>
    <p:sldId id="306" r:id="rId7"/>
    <p:sldId id="308" r:id="rId8"/>
    <p:sldId id="313" r:id="rId9"/>
    <p:sldId id="312" r:id="rId10"/>
    <p:sldId id="348" r:id="rId11"/>
    <p:sldId id="311" r:id="rId12"/>
    <p:sldId id="309" r:id="rId13"/>
    <p:sldId id="310" r:id="rId14"/>
    <p:sldId id="316" r:id="rId15"/>
    <p:sldId id="315" r:id="rId16"/>
    <p:sldId id="314" r:id="rId17"/>
    <p:sldId id="307" r:id="rId18"/>
    <p:sldId id="295" r:id="rId19"/>
    <p:sldId id="320" r:id="rId20"/>
    <p:sldId id="317" r:id="rId21"/>
    <p:sldId id="319" r:id="rId22"/>
    <p:sldId id="318" r:id="rId23"/>
    <p:sldId id="326" r:id="rId24"/>
    <p:sldId id="321" r:id="rId25"/>
    <p:sldId id="347" r:id="rId26"/>
    <p:sldId id="276" r:id="rId27"/>
    <p:sldId id="34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CBD5EB"/>
    <a:srgbClr val="0099CC"/>
    <a:srgbClr val="E7E6E6"/>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050" autoAdjust="0"/>
  </p:normalViewPr>
  <p:slideViewPr>
    <p:cSldViewPr snapToGrid="0" showGuides="1">
      <p:cViewPr varScale="1">
        <p:scale>
          <a:sx n="87" d="100"/>
          <a:sy n="87" d="100"/>
        </p:scale>
        <p:origin x="100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A075F-7D0D-4C96-AA59-5B27704155AD}"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D3C8EADF-8AD7-4811-9CBC-5FFFF809634A}">
      <dgm:prSet/>
      <dgm:spPr/>
      <dgm:t>
        <a:bodyPr/>
        <a:lstStyle/>
        <a:p>
          <a:r>
            <a:rPr lang="en-US" b="0" i="0" dirty="0"/>
            <a:t>Events or issues in this country or elsewhere, which lead the individual to feel alienated from all or part of the mainstream of society, such as:</a:t>
          </a:r>
          <a:endParaRPr lang="en-US" dirty="0"/>
        </a:p>
      </dgm:t>
    </dgm:pt>
    <dgm:pt modelId="{00064BE9-BD6D-481C-978F-4B3C8593E836}" type="parTrans" cxnId="{4C86C6F5-0246-4B91-86BF-A69183B2B01F}">
      <dgm:prSet/>
      <dgm:spPr/>
      <dgm:t>
        <a:bodyPr/>
        <a:lstStyle/>
        <a:p>
          <a:endParaRPr lang="en-US"/>
        </a:p>
      </dgm:t>
    </dgm:pt>
    <dgm:pt modelId="{91C1521A-720B-4652-8F4D-F25C5DFCE0E1}" type="sibTrans" cxnId="{4C86C6F5-0246-4B91-86BF-A69183B2B01F}">
      <dgm:prSet/>
      <dgm:spPr/>
      <dgm:t>
        <a:bodyPr/>
        <a:lstStyle/>
        <a:p>
          <a:endParaRPr lang="en-US"/>
        </a:p>
      </dgm:t>
    </dgm:pt>
    <dgm:pt modelId="{40953121-A3EE-4631-9986-33BFB07C10C5}">
      <dgm:prSet/>
      <dgm:spPr/>
      <dgm:t>
        <a:bodyPr/>
        <a:lstStyle/>
        <a:p>
          <a:r>
            <a:rPr lang="en-US" b="0" i="0" dirty="0"/>
            <a:t>War or sanctions which harm a country or group with which the individual has ties or allegiances</a:t>
          </a:r>
          <a:endParaRPr lang="en-US" dirty="0"/>
        </a:p>
      </dgm:t>
    </dgm:pt>
    <dgm:pt modelId="{2AEEBC15-2508-429F-8CC5-CB9B8C9CC15D}" type="parTrans" cxnId="{30E28CC5-3D95-4426-A1E6-A5EA080CA280}">
      <dgm:prSet/>
      <dgm:spPr/>
      <dgm:t>
        <a:bodyPr/>
        <a:lstStyle/>
        <a:p>
          <a:endParaRPr lang="en-US"/>
        </a:p>
      </dgm:t>
    </dgm:pt>
    <dgm:pt modelId="{4549DF3A-350F-4AAD-9138-931DBD5553DF}" type="sibTrans" cxnId="{30E28CC5-3D95-4426-A1E6-A5EA080CA280}">
      <dgm:prSet/>
      <dgm:spPr/>
      <dgm:t>
        <a:bodyPr/>
        <a:lstStyle/>
        <a:p>
          <a:endParaRPr lang="en-US"/>
        </a:p>
      </dgm:t>
    </dgm:pt>
    <dgm:pt modelId="{BB6D86ED-85B4-4B3C-A415-34E1FC8738DC}">
      <dgm:prSet/>
      <dgm:spPr/>
      <dgm:t>
        <a:bodyPr/>
        <a:lstStyle/>
        <a:p>
          <a:r>
            <a:rPr lang="en-US" b="0" i="0" dirty="0"/>
            <a:t>National policies which support an objective or group to which the individual is strongly opposed</a:t>
          </a:r>
          <a:endParaRPr lang="en-US" dirty="0"/>
        </a:p>
      </dgm:t>
    </dgm:pt>
    <dgm:pt modelId="{D30F80B2-E2E7-4E0F-BF67-DCD2681EF0CA}" type="parTrans" cxnId="{AE66D5C2-AEDE-43EA-BBE9-B769F8B698DC}">
      <dgm:prSet/>
      <dgm:spPr/>
      <dgm:t>
        <a:bodyPr/>
        <a:lstStyle/>
        <a:p>
          <a:endParaRPr lang="en-US"/>
        </a:p>
      </dgm:t>
    </dgm:pt>
    <dgm:pt modelId="{97928242-7AD0-447D-B409-E73009D014EE}" type="sibTrans" cxnId="{AE66D5C2-AEDE-43EA-BBE9-B769F8B698DC}">
      <dgm:prSet/>
      <dgm:spPr/>
      <dgm:t>
        <a:bodyPr/>
        <a:lstStyle/>
        <a:p>
          <a:endParaRPr lang="en-US"/>
        </a:p>
      </dgm:t>
    </dgm:pt>
    <dgm:pt modelId="{C42750A6-842B-4754-8E4F-BF0102371BCC}">
      <dgm:prSet/>
      <dgm:spPr/>
      <dgm:t>
        <a:bodyPr/>
        <a:lstStyle/>
        <a:p>
          <a:r>
            <a:rPr lang="en-US" b="0" i="0" dirty="0"/>
            <a:t>Dominance of groups or ideologies which oppress or disempower other groups within society</a:t>
          </a:r>
          <a:endParaRPr lang="en-US" dirty="0"/>
        </a:p>
      </dgm:t>
    </dgm:pt>
    <dgm:pt modelId="{2875AFA5-D96C-4114-9719-BF1598395671}" type="parTrans" cxnId="{22F9C0E8-1477-4308-967F-02F26247D015}">
      <dgm:prSet/>
      <dgm:spPr/>
      <dgm:t>
        <a:bodyPr/>
        <a:lstStyle/>
        <a:p>
          <a:endParaRPr lang="en-US"/>
        </a:p>
      </dgm:t>
    </dgm:pt>
    <dgm:pt modelId="{B263B604-97AF-4733-A448-EB8E5554FCDC}" type="sibTrans" cxnId="{22F9C0E8-1477-4308-967F-02F26247D015}">
      <dgm:prSet/>
      <dgm:spPr/>
      <dgm:t>
        <a:bodyPr/>
        <a:lstStyle/>
        <a:p>
          <a:endParaRPr lang="en-US"/>
        </a:p>
      </dgm:t>
    </dgm:pt>
    <dgm:pt modelId="{2960DA6E-593B-405F-83B2-A046BC778C81}">
      <dgm:prSet/>
      <dgm:spPr/>
      <dgm:t>
        <a:bodyPr/>
        <a:lstStyle/>
        <a:p>
          <a:r>
            <a:rPr lang="en-US" b="0" i="0" dirty="0"/>
            <a:t>An increasing trend of extremist violence which may </a:t>
          </a:r>
          <a:r>
            <a:rPr lang="en-US" b="0" i="0" dirty="0" err="1"/>
            <a:t>normalise</a:t>
          </a:r>
          <a:r>
            <a:rPr lang="en-US" b="0" i="0" dirty="0"/>
            <a:t> this as a means of achieving political ends</a:t>
          </a:r>
          <a:endParaRPr lang="en-US" dirty="0"/>
        </a:p>
      </dgm:t>
    </dgm:pt>
    <dgm:pt modelId="{D2BDA1A8-9CB2-4AEE-B944-774329B0BECF}" type="parTrans" cxnId="{FB0D95A3-6453-44C3-BBB4-DEA12C0DDE7C}">
      <dgm:prSet/>
      <dgm:spPr/>
      <dgm:t>
        <a:bodyPr/>
        <a:lstStyle/>
        <a:p>
          <a:endParaRPr lang="en-US"/>
        </a:p>
      </dgm:t>
    </dgm:pt>
    <dgm:pt modelId="{53807715-239C-45CB-A7F6-12424F0D3A4E}" type="sibTrans" cxnId="{FB0D95A3-6453-44C3-BBB4-DEA12C0DDE7C}">
      <dgm:prSet/>
      <dgm:spPr/>
      <dgm:t>
        <a:bodyPr/>
        <a:lstStyle/>
        <a:p>
          <a:endParaRPr lang="en-US"/>
        </a:p>
      </dgm:t>
    </dgm:pt>
    <dgm:pt modelId="{8A3C4DD0-311B-4E72-9621-A5D03E436481}" type="pres">
      <dgm:prSet presAssocID="{04AA075F-7D0D-4C96-AA59-5B27704155AD}" presName="linear" presStyleCnt="0">
        <dgm:presLayoutVars>
          <dgm:animLvl val="lvl"/>
          <dgm:resizeHandles val="exact"/>
        </dgm:presLayoutVars>
      </dgm:prSet>
      <dgm:spPr/>
    </dgm:pt>
    <dgm:pt modelId="{FD289505-ECD6-4375-9A1D-E974988D5C30}" type="pres">
      <dgm:prSet presAssocID="{D3C8EADF-8AD7-4811-9CBC-5FFFF809634A}" presName="parentText" presStyleLbl="node1" presStyleIdx="0" presStyleCnt="5">
        <dgm:presLayoutVars>
          <dgm:chMax val="0"/>
          <dgm:bulletEnabled val="1"/>
        </dgm:presLayoutVars>
      </dgm:prSet>
      <dgm:spPr/>
    </dgm:pt>
    <dgm:pt modelId="{D3299475-0E32-4ADC-B284-CEAE465844DA}" type="pres">
      <dgm:prSet presAssocID="{91C1521A-720B-4652-8F4D-F25C5DFCE0E1}" presName="spacer" presStyleCnt="0"/>
      <dgm:spPr/>
    </dgm:pt>
    <dgm:pt modelId="{43E22225-731F-48F3-91E2-6D144EEF5546}" type="pres">
      <dgm:prSet presAssocID="{40953121-A3EE-4631-9986-33BFB07C10C5}" presName="parentText" presStyleLbl="node1" presStyleIdx="1" presStyleCnt="5">
        <dgm:presLayoutVars>
          <dgm:chMax val="0"/>
          <dgm:bulletEnabled val="1"/>
        </dgm:presLayoutVars>
      </dgm:prSet>
      <dgm:spPr/>
    </dgm:pt>
    <dgm:pt modelId="{A18BFA64-12A9-432D-B67E-454FF085A05C}" type="pres">
      <dgm:prSet presAssocID="{4549DF3A-350F-4AAD-9138-931DBD5553DF}" presName="spacer" presStyleCnt="0"/>
      <dgm:spPr/>
    </dgm:pt>
    <dgm:pt modelId="{EC15A723-4640-40F0-805F-2C410CB81128}" type="pres">
      <dgm:prSet presAssocID="{BB6D86ED-85B4-4B3C-A415-34E1FC8738DC}" presName="parentText" presStyleLbl="node1" presStyleIdx="2" presStyleCnt="5">
        <dgm:presLayoutVars>
          <dgm:chMax val="0"/>
          <dgm:bulletEnabled val="1"/>
        </dgm:presLayoutVars>
      </dgm:prSet>
      <dgm:spPr/>
    </dgm:pt>
    <dgm:pt modelId="{EDFFE200-D885-48F7-8941-318AADA9789F}" type="pres">
      <dgm:prSet presAssocID="{97928242-7AD0-447D-B409-E73009D014EE}" presName="spacer" presStyleCnt="0"/>
      <dgm:spPr/>
    </dgm:pt>
    <dgm:pt modelId="{0567EA16-20D1-4965-BD3D-7B563592CEA7}" type="pres">
      <dgm:prSet presAssocID="{C42750A6-842B-4754-8E4F-BF0102371BCC}" presName="parentText" presStyleLbl="node1" presStyleIdx="3" presStyleCnt="5">
        <dgm:presLayoutVars>
          <dgm:chMax val="0"/>
          <dgm:bulletEnabled val="1"/>
        </dgm:presLayoutVars>
      </dgm:prSet>
      <dgm:spPr/>
    </dgm:pt>
    <dgm:pt modelId="{4596FE27-22C6-4AB1-953C-E3CF29A9AEF2}" type="pres">
      <dgm:prSet presAssocID="{B263B604-97AF-4733-A448-EB8E5554FCDC}" presName="spacer" presStyleCnt="0"/>
      <dgm:spPr/>
    </dgm:pt>
    <dgm:pt modelId="{7044226A-8B68-4CD6-B2F2-18407E61C0C7}" type="pres">
      <dgm:prSet presAssocID="{2960DA6E-593B-405F-83B2-A046BC778C81}" presName="parentText" presStyleLbl="node1" presStyleIdx="4" presStyleCnt="5">
        <dgm:presLayoutVars>
          <dgm:chMax val="0"/>
          <dgm:bulletEnabled val="1"/>
        </dgm:presLayoutVars>
      </dgm:prSet>
      <dgm:spPr/>
    </dgm:pt>
  </dgm:ptLst>
  <dgm:cxnLst>
    <dgm:cxn modelId="{DD387E6F-F325-43DF-BFC8-2ACC41C939F1}" type="presOf" srcId="{C42750A6-842B-4754-8E4F-BF0102371BCC}" destId="{0567EA16-20D1-4965-BD3D-7B563592CEA7}" srcOrd="0" destOrd="0" presId="urn:microsoft.com/office/officeart/2005/8/layout/vList2"/>
    <dgm:cxn modelId="{F0E33797-4853-4CB2-B9A4-E53C02B9A91D}" type="presOf" srcId="{D3C8EADF-8AD7-4811-9CBC-5FFFF809634A}" destId="{FD289505-ECD6-4375-9A1D-E974988D5C30}" srcOrd="0" destOrd="0" presId="urn:microsoft.com/office/officeart/2005/8/layout/vList2"/>
    <dgm:cxn modelId="{22B6A99E-A960-483C-949F-FFF17840096E}" type="presOf" srcId="{04AA075F-7D0D-4C96-AA59-5B27704155AD}" destId="{8A3C4DD0-311B-4E72-9621-A5D03E436481}" srcOrd="0" destOrd="0" presId="urn:microsoft.com/office/officeart/2005/8/layout/vList2"/>
    <dgm:cxn modelId="{FB0D95A3-6453-44C3-BBB4-DEA12C0DDE7C}" srcId="{04AA075F-7D0D-4C96-AA59-5B27704155AD}" destId="{2960DA6E-593B-405F-83B2-A046BC778C81}" srcOrd="4" destOrd="0" parTransId="{D2BDA1A8-9CB2-4AEE-B944-774329B0BECF}" sibTransId="{53807715-239C-45CB-A7F6-12424F0D3A4E}"/>
    <dgm:cxn modelId="{45B39AB8-40D0-4ECE-A646-26D17A192D33}" type="presOf" srcId="{2960DA6E-593B-405F-83B2-A046BC778C81}" destId="{7044226A-8B68-4CD6-B2F2-18407E61C0C7}" srcOrd="0" destOrd="0" presId="urn:microsoft.com/office/officeart/2005/8/layout/vList2"/>
    <dgm:cxn modelId="{AE66D5C2-AEDE-43EA-BBE9-B769F8B698DC}" srcId="{04AA075F-7D0D-4C96-AA59-5B27704155AD}" destId="{BB6D86ED-85B4-4B3C-A415-34E1FC8738DC}" srcOrd="2" destOrd="0" parTransId="{D30F80B2-E2E7-4E0F-BF67-DCD2681EF0CA}" sibTransId="{97928242-7AD0-447D-B409-E73009D014EE}"/>
    <dgm:cxn modelId="{30E28CC5-3D95-4426-A1E6-A5EA080CA280}" srcId="{04AA075F-7D0D-4C96-AA59-5B27704155AD}" destId="{40953121-A3EE-4631-9986-33BFB07C10C5}" srcOrd="1" destOrd="0" parTransId="{2AEEBC15-2508-429F-8CC5-CB9B8C9CC15D}" sibTransId="{4549DF3A-350F-4AAD-9138-931DBD5553DF}"/>
    <dgm:cxn modelId="{124E23E2-5414-405E-8EEB-457AC47DA484}" type="presOf" srcId="{40953121-A3EE-4631-9986-33BFB07C10C5}" destId="{43E22225-731F-48F3-91E2-6D144EEF5546}" srcOrd="0" destOrd="0" presId="urn:microsoft.com/office/officeart/2005/8/layout/vList2"/>
    <dgm:cxn modelId="{22F9C0E8-1477-4308-967F-02F26247D015}" srcId="{04AA075F-7D0D-4C96-AA59-5B27704155AD}" destId="{C42750A6-842B-4754-8E4F-BF0102371BCC}" srcOrd="3" destOrd="0" parTransId="{2875AFA5-D96C-4114-9719-BF1598395671}" sibTransId="{B263B604-97AF-4733-A448-EB8E5554FCDC}"/>
    <dgm:cxn modelId="{4C86C6F5-0246-4B91-86BF-A69183B2B01F}" srcId="{04AA075F-7D0D-4C96-AA59-5B27704155AD}" destId="{D3C8EADF-8AD7-4811-9CBC-5FFFF809634A}" srcOrd="0" destOrd="0" parTransId="{00064BE9-BD6D-481C-978F-4B3C8593E836}" sibTransId="{91C1521A-720B-4652-8F4D-F25C5DFCE0E1}"/>
    <dgm:cxn modelId="{1A2D32F9-304D-4E80-B8AC-B54C173CDBFE}" type="presOf" srcId="{BB6D86ED-85B4-4B3C-A415-34E1FC8738DC}" destId="{EC15A723-4640-40F0-805F-2C410CB81128}" srcOrd="0" destOrd="0" presId="urn:microsoft.com/office/officeart/2005/8/layout/vList2"/>
    <dgm:cxn modelId="{026C6936-DAEF-46C8-81AB-9FFCC630FE0C}" type="presParOf" srcId="{8A3C4DD0-311B-4E72-9621-A5D03E436481}" destId="{FD289505-ECD6-4375-9A1D-E974988D5C30}" srcOrd="0" destOrd="0" presId="urn:microsoft.com/office/officeart/2005/8/layout/vList2"/>
    <dgm:cxn modelId="{A3723FEC-AA54-4DA6-882E-A7D7BA416139}" type="presParOf" srcId="{8A3C4DD0-311B-4E72-9621-A5D03E436481}" destId="{D3299475-0E32-4ADC-B284-CEAE465844DA}" srcOrd="1" destOrd="0" presId="urn:microsoft.com/office/officeart/2005/8/layout/vList2"/>
    <dgm:cxn modelId="{AA9F3948-4065-425E-AC3F-3B9ADA39CCA0}" type="presParOf" srcId="{8A3C4DD0-311B-4E72-9621-A5D03E436481}" destId="{43E22225-731F-48F3-91E2-6D144EEF5546}" srcOrd="2" destOrd="0" presId="urn:microsoft.com/office/officeart/2005/8/layout/vList2"/>
    <dgm:cxn modelId="{E0B1352D-86BC-4177-8296-1B3121E39B35}" type="presParOf" srcId="{8A3C4DD0-311B-4E72-9621-A5D03E436481}" destId="{A18BFA64-12A9-432D-B67E-454FF085A05C}" srcOrd="3" destOrd="0" presId="urn:microsoft.com/office/officeart/2005/8/layout/vList2"/>
    <dgm:cxn modelId="{3523AE4C-E411-4294-98FB-192836AF5175}" type="presParOf" srcId="{8A3C4DD0-311B-4E72-9621-A5D03E436481}" destId="{EC15A723-4640-40F0-805F-2C410CB81128}" srcOrd="4" destOrd="0" presId="urn:microsoft.com/office/officeart/2005/8/layout/vList2"/>
    <dgm:cxn modelId="{75EC5EF7-58E2-41CE-A937-5E0F7401543A}" type="presParOf" srcId="{8A3C4DD0-311B-4E72-9621-A5D03E436481}" destId="{EDFFE200-D885-48F7-8941-318AADA9789F}" srcOrd="5" destOrd="0" presId="urn:microsoft.com/office/officeart/2005/8/layout/vList2"/>
    <dgm:cxn modelId="{0958EE9C-40B5-44AA-A87A-DB627C5B077B}" type="presParOf" srcId="{8A3C4DD0-311B-4E72-9621-A5D03E436481}" destId="{0567EA16-20D1-4965-BD3D-7B563592CEA7}" srcOrd="6" destOrd="0" presId="urn:microsoft.com/office/officeart/2005/8/layout/vList2"/>
    <dgm:cxn modelId="{4F512D3F-45FA-446A-9306-714EBBA020CE}" type="presParOf" srcId="{8A3C4DD0-311B-4E72-9621-A5D03E436481}" destId="{4596FE27-22C6-4AB1-953C-E3CF29A9AEF2}" srcOrd="7" destOrd="0" presId="urn:microsoft.com/office/officeart/2005/8/layout/vList2"/>
    <dgm:cxn modelId="{10E280C9-6A6B-49A4-AB61-DE23EBF57F38}" type="presParOf" srcId="{8A3C4DD0-311B-4E72-9621-A5D03E436481}" destId="{7044226A-8B68-4CD6-B2F2-18407E61C0C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89505-ECD6-4375-9A1D-E974988D5C30}">
      <dsp:nvSpPr>
        <dsp:cNvPr id="0" name=""/>
        <dsp:cNvSpPr/>
      </dsp:nvSpPr>
      <dsp:spPr>
        <a:xfrm>
          <a:off x="0" y="686330"/>
          <a:ext cx="7492682" cy="748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Events or issues in this country or elsewhere, which lead the individual to feel alienated from all or part of the mainstream of society, such as:</a:t>
          </a:r>
          <a:endParaRPr lang="en-US" sz="1600" kern="1200" dirty="0"/>
        </a:p>
      </dsp:txBody>
      <dsp:txXfrm>
        <a:off x="36553" y="722883"/>
        <a:ext cx="7419576" cy="675694"/>
      </dsp:txXfrm>
    </dsp:sp>
    <dsp:sp modelId="{43E22225-731F-48F3-91E2-6D144EEF5546}">
      <dsp:nvSpPr>
        <dsp:cNvPr id="0" name=""/>
        <dsp:cNvSpPr/>
      </dsp:nvSpPr>
      <dsp:spPr>
        <a:xfrm>
          <a:off x="0" y="1481210"/>
          <a:ext cx="7492682" cy="748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War or sanctions which harm a country or group with which the individual has ties or allegiances</a:t>
          </a:r>
          <a:endParaRPr lang="en-US" sz="1600" kern="1200" dirty="0"/>
        </a:p>
      </dsp:txBody>
      <dsp:txXfrm>
        <a:off x="36553" y="1517763"/>
        <a:ext cx="7419576" cy="675694"/>
      </dsp:txXfrm>
    </dsp:sp>
    <dsp:sp modelId="{EC15A723-4640-40F0-805F-2C410CB81128}">
      <dsp:nvSpPr>
        <dsp:cNvPr id="0" name=""/>
        <dsp:cNvSpPr/>
      </dsp:nvSpPr>
      <dsp:spPr>
        <a:xfrm>
          <a:off x="0" y="2276090"/>
          <a:ext cx="7492682" cy="748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National policies which support an objective or group to which the individual is strongly opposed</a:t>
          </a:r>
          <a:endParaRPr lang="en-US" sz="1600" kern="1200" dirty="0"/>
        </a:p>
      </dsp:txBody>
      <dsp:txXfrm>
        <a:off x="36553" y="2312643"/>
        <a:ext cx="7419576" cy="675694"/>
      </dsp:txXfrm>
    </dsp:sp>
    <dsp:sp modelId="{0567EA16-20D1-4965-BD3D-7B563592CEA7}">
      <dsp:nvSpPr>
        <dsp:cNvPr id="0" name=""/>
        <dsp:cNvSpPr/>
      </dsp:nvSpPr>
      <dsp:spPr>
        <a:xfrm>
          <a:off x="0" y="3070970"/>
          <a:ext cx="7492682" cy="748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Dominance of groups or ideologies which oppress or disempower other groups within society</a:t>
          </a:r>
          <a:endParaRPr lang="en-US" sz="1600" kern="1200" dirty="0"/>
        </a:p>
      </dsp:txBody>
      <dsp:txXfrm>
        <a:off x="36553" y="3107523"/>
        <a:ext cx="7419576" cy="675694"/>
      </dsp:txXfrm>
    </dsp:sp>
    <dsp:sp modelId="{7044226A-8B68-4CD6-B2F2-18407E61C0C7}">
      <dsp:nvSpPr>
        <dsp:cNvPr id="0" name=""/>
        <dsp:cNvSpPr/>
      </dsp:nvSpPr>
      <dsp:spPr>
        <a:xfrm>
          <a:off x="0" y="3865850"/>
          <a:ext cx="7492682" cy="748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An increasing trend of extremist violence which may </a:t>
          </a:r>
          <a:r>
            <a:rPr lang="en-US" sz="1600" b="0" i="0" kern="1200" dirty="0" err="1"/>
            <a:t>normalise</a:t>
          </a:r>
          <a:r>
            <a:rPr lang="en-US" sz="1600" b="0" i="0" kern="1200" dirty="0"/>
            <a:t> this as a means of achieving political ends</a:t>
          </a:r>
          <a:endParaRPr lang="en-US" sz="1600" kern="1200" dirty="0"/>
        </a:p>
      </dsp:txBody>
      <dsp:txXfrm>
        <a:off x="36553" y="3902403"/>
        <a:ext cx="7419576"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9/19/2023</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9/19/2023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statistics/individuals-referred-to-and-supported-through-the-prevent-programme-april-2017-to-march-201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dirty="0"/>
          </a:p>
          <a:p>
            <a:pPr fontAlgn="base"/>
            <a:r>
              <a:rPr lang="en-US" sz="1200" b="0" i="0" u="none" strike="noStrike" dirty="0">
                <a:solidFill>
                  <a:srgbClr val="FEFFFF"/>
                </a:solidFill>
                <a:effectLst/>
                <a:latin typeface="Arial" panose="020B0604020202020204" pitchFamily="34" charset="0"/>
              </a:rPr>
              <a:t>This session has been designed to give you an awareness of the subject Preventing </a:t>
            </a:r>
            <a:r>
              <a:rPr lang="en-US" sz="1200" b="0" i="0" u="none" strike="noStrike" dirty="0" err="1">
                <a:solidFill>
                  <a:srgbClr val="FEFFFF"/>
                </a:solidFill>
                <a:effectLst/>
                <a:latin typeface="Arial" panose="020B0604020202020204" pitchFamily="34" charset="0"/>
              </a:rPr>
              <a:t>Radicalisation</a:t>
            </a:r>
            <a:r>
              <a:rPr lang="en-US" sz="1200" b="0" i="0" u="none" strike="noStrike" dirty="0">
                <a:solidFill>
                  <a:srgbClr val="FEFFFF"/>
                </a:solidFill>
                <a:effectLst/>
                <a:latin typeface="Arial" panose="020B0604020202020204" pitchFamily="34" charset="0"/>
              </a:rPr>
              <a:t>. It is important to remember that, as a volunteer, </a:t>
            </a:r>
            <a:r>
              <a:rPr lang="en-US" sz="1200" b="1" i="0" u="none" strike="noStrike" dirty="0">
                <a:solidFill>
                  <a:srgbClr val="FEFFFF"/>
                </a:solidFill>
                <a:effectLst/>
                <a:latin typeface="Arial" panose="020B0604020202020204" pitchFamily="34" charset="0"/>
              </a:rPr>
              <a:t>it is not your role</a:t>
            </a:r>
            <a:r>
              <a:rPr lang="en-US" sz="1200" b="0" i="0" u="none" strike="noStrike" dirty="0">
                <a:solidFill>
                  <a:srgbClr val="FEFFFF"/>
                </a:solidFill>
                <a:effectLst/>
                <a:latin typeface="Arial" panose="020B0604020202020204" pitchFamily="34" charset="0"/>
              </a:rPr>
              <a:t> to deal directly with preventing </a:t>
            </a:r>
            <a:r>
              <a:rPr lang="en-US" sz="1200" b="0" i="0" u="none" strike="noStrike" dirty="0" err="1">
                <a:solidFill>
                  <a:srgbClr val="FEFFFF"/>
                </a:solidFill>
                <a:effectLst/>
                <a:latin typeface="Arial" panose="020B0604020202020204" pitchFamily="34" charset="0"/>
              </a:rPr>
              <a:t>radicalisation</a:t>
            </a:r>
            <a:r>
              <a:rPr lang="en-US" sz="1200" b="0" i="0" u="none" strike="noStrike" dirty="0">
                <a:solidFill>
                  <a:srgbClr val="FEFFFF"/>
                </a:solidFill>
                <a:effectLst/>
                <a:latin typeface="Arial" panose="020B0604020202020204" pitchFamily="34" charset="0"/>
              </a:rPr>
              <a:t> issues. It is, however, your duty to know when and how to report any potential concerns.</a:t>
            </a:r>
          </a:p>
          <a:p>
            <a:pPr fontAlgn="base"/>
            <a:r>
              <a:rPr lang="en-US" sz="1200" b="0" i="0" u="none" strike="noStrike" dirty="0">
                <a:solidFill>
                  <a:srgbClr val="FEFFFF"/>
                </a:solidFill>
                <a:effectLst/>
                <a:latin typeface="Arial" panose="020B0604020202020204" pitchFamily="34" charset="0"/>
              </a:rPr>
              <a:t>If you are unsure about your role, or have any questions or difficulty understanding the content of this session, please contact your volunteer coordinator for support.</a:t>
            </a:r>
          </a:p>
          <a:p>
            <a:pPr fontAlgn="base"/>
            <a:r>
              <a:rPr lang="en-US" sz="1200" b="0" i="0" u="none" strike="noStrike" dirty="0">
                <a:solidFill>
                  <a:srgbClr val="FEFFFF"/>
                </a:solidFill>
                <a:effectLst/>
                <a:latin typeface="Arial" panose="020B0604020202020204" pitchFamily="34" charset="0"/>
              </a:rPr>
              <a:t>You can revisit this session as many times as you need to. Your volunteer coordinator will also be able to help you if you need any technical support.</a:t>
            </a:r>
          </a:p>
          <a:p>
            <a:pPr fontAlgn="base"/>
            <a:endParaRPr lang="en-US" sz="1200" b="1"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dirty="0">
                <a:solidFill>
                  <a:srgbClr val="FEFFFF"/>
                </a:solidFill>
                <a:effectLst/>
              </a:rPr>
              <a:t>By the end of this session you will be able to:</a:t>
            </a:r>
          </a:p>
          <a:p>
            <a:pPr fontAlgn="base"/>
            <a:r>
              <a:rPr lang="en-US" sz="1200" dirty="0"/>
              <a:t>List the objectives of the Prevent strategy</a:t>
            </a:r>
          </a:p>
          <a:p>
            <a:pPr fontAlgn="base"/>
            <a:r>
              <a:rPr lang="en-US" sz="1200" dirty="0"/>
              <a:t>Identify how volunteers can support Prevent </a:t>
            </a:r>
          </a:p>
          <a:p>
            <a:pPr fontAlgn="base"/>
            <a:r>
              <a:rPr lang="en-US" sz="1200" dirty="0"/>
              <a:t>Identify factors that can make individuals more likely to be </a:t>
            </a:r>
            <a:r>
              <a:rPr lang="en-US" sz="1200" dirty="0" err="1"/>
              <a:t>radicalised</a:t>
            </a:r>
            <a:r>
              <a:rPr lang="en-US" sz="1200" dirty="0"/>
              <a:t> or be a risk to others</a:t>
            </a:r>
          </a:p>
          <a:p>
            <a:pPr fontAlgn="base"/>
            <a:r>
              <a:rPr lang="en-US" sz="1200" dirty="0"/>
              <a:t>State what action to take if you have concerns about an individual or individuals</a:t>
            </a:r>
          </a:p>
          <a:p>
            <a:pPr fontAlgn="base"/>
            <a:r>
              <a:rPr lang="en-US" sz="1200" dirty="0"/>
              <a:t>Explain what makes a person vulnerable</a:t>
            </a:r>
          </a:p>
          <a:p>
            <a:pPr fontAlgn="base"/>
            <a:r>
              <a:rPr lang="en-US" sz="1200" dirty="0"/>
              <a:t>List how individuals may be influenced directly or indirectly</a:t>
            </a:r>
          </a:p>
          <a:p>
            <a:pPr fontAlgn="base"/>
            <a:r>
              <a:rPr lang="en-US" sz="1200" dirty="0"/>
              <a:t>Explain the importance of sharing information and the consequences of failing to do so</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a:t>
            </a:fld>
            <a:endParaRPr lang="en-US" noProof="0" dirty="0"/>
          </a:p>
        </p:txBody>
      </p:sp>
    </p:spTree>
    <p:extLst>
      <p:ext uri="{BB962C8B-B14F-4D97-AF65-F5344CB8AC3E}">
        <p14:creationId xmlns:p14="http://schemas.microsoft.com/office/powerpoint/2010/main" val="141540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23</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0" i="0" u="none" strike="noStrike" dirty="0">
                <a:solidFill>
                  <a:srgbClr val="333333"/>
                </a:solidFill>
                <a:effectLst/>
                <a:latin typeface="Arial" panose="020B0604020202020204" pitchFamily="34" charset="0"/>
              </a:rPr>
              <a:t>MI5 and Counter-Terrorism Policing have foiled 25 Islamist plots since June 2013, 12 of which have been since March 2017. </a:t>
            </a:r>
          </a:p>
          <a:p>
            <a:pPr algn="l" fontAlgn="base"/>
            <a:r>
              <a:rPr lang="en-US" sz="1200" b="0" i="0" u="none" strike="noStrike" dirty="0">
                <a:solidFill>
                  <a:srgbClr val="333333"/>
                </a:solidFill>
                <a:effectLst/>
                <a:latin typeface="Arial" panose="020B0604020202020204" pitchFamily="34" charset="0"/>
              </a:rPr>
              <a:t>In the same period, four extreme right-wing plots have been disrupted.</a:t>
            </a:r>
          </a:p>
          <a:p>
            <a:pPr algn="l" fontAlgn="base"/>
            <a:r>
              <a:rPr lang="en-US" sz="1200" b="0" i="0" u="none" strike="noStrike" dirty="0">
                <a:solidFill>
                  <a:srgbClr val="333333"/>
                </a:solidFill>
                <a:effectLst/>
                <a:latin typeface="Arial" panose="020B0604020202020204" pitchFamily="34" charset="0"/>
              </a:rPr>
              <a:t>In 2017/18, of the 7318 individuals referred, 3197 (44%) were referred for concerns related to Islamist extremism and 1312 (18%) were referred for concerns related to right-wing extremism.</a:t>
            </a:r>
          </a:p>
          <a:p>
            <a:pPr algn="l" fontAlgn="base"/>
            <a:r>
              <a:rPr lang="en-US" sz="1200" b="0" i="0" u="none" strike="noStrike" dirty="0">
                <a:solidFill>
                  <a:srgbClr val="333333"/>
                </a:solidFill>
                <a:effectLst/>
                <a:latin typeface="Arial" panose="020B0604020202020204" pitchFamily="34" charset="0"/>
              </a:rPr>
              <a:t>Of the 1314 individuals discussed at a Channel Panel, 662 (50%) were referred for concerns related to Islamist extremism and 427 (32%) were referred for concerns related to right-wing extremism.</a:t>
            </a:r>
          </a:p>
          <a:p>
            <a:pPr algn="l" fontAlgn="base"/>
            <a:r>
              <a:rPr lang="en-US" sz="1200" b="0" i="0" u="sng" strike="noStrike" dirty="0">
                <a:solidFill>
                  <a:srgbClr val="173A4F"/>
                </a:solidFill>
                <a:effectLst/>
                <a:latin typeface="Arial" panose="020B0604020202020204" pitchFamily="34" charset="0"/>
                <a:hlinkClick r:id="rId3"/>
              </a:rPr>
              <a:t>Individuals referred to and supported through the Prevent </a:t>
            </a:r>
            <a:r>
              <a:rPr lang="en-US" sz="1200" b="0" i="0" u="sng" strike="noStrike" dirty="0" err="1">
                <a:solidFill>
                  <a:srgbClr val="173A4F"/>
                </a:solidFill>
                <a:effectLst/>
                <a:latin typeface="Arial" panose="020B0604020202020204" pitchFamily="34" charset="0"/>
                <a:hlinkClick r:id="rId3"/>
              </a:rPr>
              <a:t>Programme</a:t>
            </a:r>
            <a:r>
              <a:rPr lang="en-US" sz="1200" b="0" i="0" u="sng" strike="noStrike" dirty="0">
                <a:solidFill>
                  <a:srgbClr val="173A4F"/>
                </a:solidFill>
                <a:effectLst/>
                <a:latin typeface="Arial" panose="020B0604020202020204" pitchFamily="34" charset="0"/>
                <a:hlinkClick r:id="rId3"/>
              </a:rPr>
              <a:t>, April 2017 to March 2018</a:t>
            </a:r>
            <a:r>
              <a:rPr lang="en-US" sz="1200" b="0" i="0" u="none" strike="noStrike" dirty="0">
                <a:solidFill>
                  <a:srgbClr val="333333"/>
                </a:solidFill>
                <a:effectLst/>
                <a:latin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a:t>
            </a:fld>
            <a:endParaRPr lang="en-US" noProof="0" dirty="0"/>
          </a:p>
        </p:txBody>
      </p:sp>
    </p:spTree>
    <p:extLst>
      <p:ext uri="{BB962C8B-B14F-4D97-AF65-F5344CB8AC3E}">
        <p14:creationId xmlns:p14="http://schemas.microsoft.com/office/powerpoint/2010/main" val="338720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rPr>
              <a:t>What is important is that if you are concerned that an individual is being exploited in this way, you can raise these concerns in accordance with your </a:t>
            </a:r>
            <a:r>
              <a:rPr lang="en-US" sz="1200" b="0" i="0" u="none" strike="noStrike" dirty="0" err="1">
                <a:effectLst/>
              </a:rPr>
              <a:t>organisation’s</a:t>
            </a:r>
            <a:r>
              <a:rPr lang="en-US" sz="1200" b="0" i="0" u="none" strike="noStrike" dirty="0">
                <a:effectLst/>
              </a:rPr>
              <a:t> policies and procedures. This training will provide you with an overview of the Prevent strategy, how the signs of vulnerability may present and how you can raise your concerns. If you are unsure about any of the content of this session, speak to your volunteer coordinator.</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108362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0" fontAlgn="base" latinLnBrk="0" hangingPunct="0">
              <a:spcBef>
                <a:spcPct val="0"/>
              </a:spcBef>
              <a:spcAft>
                <a:spcPts val="600"/>
              </a:spcAft>
              <a:buClrTx/>
              <a:buSzTx/>
              <a:buFontTx/>
              <a:buNone/>
              <a:tabLst/>
            </a:pPr>
            <a:r>
              <a:rPr lang="en-US" altLang="en-US" sz="1400" b="1" u="sng" dirty="0">
                <a:cs typeface="Arial" panose="020B0604020202020204" pitchFamily="34" charset="0"/>
              </a:rPr>
              <a:t>Terrorism</a:t>
            </a:r>
            <a:r>
              <a:rPr lang="en-US" altLang="en-US" sz="1400" dirty="0">
                <a:solidFill>
                  <a:srgbClr val="FFFF00"/>
                </a:solidFill>
                <a:cs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r>
              <a:rPr lang="en-US" altLang="en-US" sz="1200" dirty="0">
                <a:cs typeface="Arial" panose="020B0604020202020204" pitchFamily="34" charset="0"/>
              </a:rPr>
              <a:t>T</a:t>
            </a:r>
            <a:r>
              <a:rPr kumimoji="0" lang="en-US" altLang="en-US" sz="1200" b="0" i="0" u="none" strike="noStrike" cap="none" normalizeH="0" baseline="0" dirty="0">
                <a:ln>
                  <a:noFill/>
                </a:ln>
                <a:effectLst/>
                <a:latin typeface="Arial" panose="020B0604020202020204" pitchFamily="34" charset="0"/>
                <a:cs typeface="Arial" panose="020B0604020202020204" pitchFamily="34" charset="0"/>
              </a:rPr>
              <a:t>he current UK definition of Terrorism is given in the Terrorism Act 2000 (TACT 2000).</a:t>
            </a:r>
            <a:endParaRPr kumimoji="0" lang="en-US" altLang="en-US" sz="1200" b="0" i="0" u="none" strike="noStrike" cap="none" normalizeH="0" baseline="0" dirty="0">
              <a:ln>
                <a:noFill/>
              </a:ln>
              <a:effectLst/>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427618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also applies to other volunteers or others you may come into contact with. </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8</a:t>
            </a:fld>
            <a:endParaRPr lang="en-US" noProof="0" dirty="0"/>
          </a:p>
        </p:txBody>
      </p:sp>
    </p:spTree>
    <p:extLst>
      <p:ext uri="{BB962C8B-B14F-4D97-AF65-F5344CB8AC3E}">
        <p14:creationId xmlns:p14="http://schemas.microsoft.com/office/powerpoint/2010/main" val="416819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213360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A change in </a:t>
            </a:r>
            <a:r>
              <a:rPr lang="en-US" b="1" i="0" dirty="0" err="1"/>
              <a:t>behaviour</a:t>
            </a:r>
            <a:endParaRPr lang="en-US" b="1" dirty="0"/>
          </a:p>
          <a:p>
            <a:pPr lvl="0"/>
            <a:r>
              <a:rPr lang="en-US" b="0" i="0" dirty="0"/>
              <a:t>Changes in </a:t>
            </a:r>
            <a:r>
              <a:rPr lang="en-US" b="0" i="0" dirty="0" err="1"/>
              <a:t>behaviour</a:t>
            </a:r>
            <a:r>
              <a:rPr lang="en-US" b="0" i="0" dirty="0"/>
              <a:t> may include:</a:t>
            </a:r>
          </a:p>
          <a:p>
            <a:pPr lvl="0"/>
            <a:endParaRPr lang="en-US" dirty="0"/>
          </a:p>
          <a:p>
            <a:pPr lvl="0"/>
            <a:r>
              <a:rPr lang="en-US" b="0" i="0" dirty="0"/>
              <a:t>Becoming withdrawn and not participating in their usual activities</a:t>
            </a:r>
            <a:endParaRPr lang="en-US" dirty="0"/>
          </a:p>
          <a:p>
            <a:pPr lvl="0"/>
            <a:r>
              <a:rPr lang="en-US" b="0" i="0" dirty="0"/>
              <a:t>Going missing from their home, school or care setting</a:t>
            </a:r>
            <a:endParaRPr lang="en-US" dirty="0"/>
          </a:p>
          <a:p>
            <a:pPr lvl="0"/>
            <a:r>
              <a:rPr lang="en-US" b="0" i="0" dirty="0"/>
              <a:t>Possessing, or searching for, extremist information online, or being secretive </a:t>
            </a:r>
            <a:endParaRPr lang="en-US" dirty="0"/>
          </a:p>
          <a:p>
            <a:pPr lvl="0"/>
            <a:r>
              <a:rPr lang="en-US" b="0" i="0" dirty="0"/>
              <a:t>about their internet interests, e.g. switching screens when you come near their phone or computer</a:t>
            </a:r>
            <a:endParaRPr lang="en-US" dirty="0"/>
          </a:p>
          <a:p>
            <a:pPr lvl="0"/>
            <a:r>
              <a:rPr lang="en-US" b="0" i="0" dirty="0"/>
              <a:t>Becoming more aggressive and fixated with certain ideas or political views</a:t>
            </a:r>
          </a:p>
          <a:p>
            <a:pPr lvl="0"/>
            <a:endParaRPr lang="en-US" b="0" i="0" dirty="0"/>
          </a:p>
          <a:p>
            <a:pPr lvl="0"/>
            <a:r>
              <a:rPr lang="en-US" b="1" i="0" dirty="0"/>
              <a:t>A change in views and interests</a:t>
            </a:r>
            <a:endParaRPr lang="en-US" b="1" dirty="0"/>
          </a:p>
          <a:p>
            <a:pPr lvl="0"/>
            <a:r>
              <a:rPr lang="en-US" b="0" i="0" dirty="0"/>
              <a:t>Changes in views and interests may include:</a:t>
            </a:r>
          </a:p>
          <a:p>
            <a:pPr lvl="0"/>
            <a:endParaRPr lang="en-US" dirty="0"/>
          </a:p>
          <a:p>
            <a:pPr lvl="0"/>
            <a:r>
              <a:rPr lang="en-US" b="0" i="0" dirty="0"/>
              <a:t>Developing a conviction that their religion, culture or beliefs are under threat and treated unjustly</a:t>
            </a:r>
            <a:endParaRPr lang="en-US" dirty="0"/>
          </a:p>
          <a:p>
            <a:pPr lvl="0"/>
            <a:r>
              <a:rPr lang="en-US" b="0" i="0" dirty="0"/>
              <a:t>Looking for conspiracy theories and distrust of mainstream media</a:t>
            </a:r>
            <a:endParaRPr lang="en-US" dirty="0"/>
          </a:p>
          <a:p>
            <a:pPr lvl="0"/>
            <a:r>
              <a:rPr lang="en-US" b="0" i="0" dirty="0"/>
              <a:t>Using language that supports ‘us and them’ thinking</a:t>
            </a:r>
            <a:endParaRPr lang="en-US" dirty="0"/>
          </a:p>
          <a:p>
            <a:pPr lvl="0"/>
            <a:r>
              <a:rPr lang="en-US" b="0" i="0" dirty="0"/>
              <a:t>Getting preoccupied with feelings of hatred or anger about particular mainstream or minority groups</a:t>
            </a:r>
            <a:endParaRPr lang="en-US" dirty="0"/>
          </a:p>
          <a:p>
            <a:pPr lvl="0"/>
            <a:r>
              <a:rPr lang="en-US" b="0" i="0" dirty="0"/>
              <a:t>Losing interest in previous activities or friends</a:t>
            </a:r>
            <a:endParaRPr lang="en-US" dirty="0"/>
          </a:p>
          <a:p>
            <a:pPr lvl="0"/>
            <a:r>
              <a:rPr lang="en-US" b="0" i="0" dirty="0"/>
              <a:t>Adopting new friendship groups</a:t>
            </a:r>
            <a:endParaRPr lang="en-US" dirty="0"/>
          </a:p>
          <a:p>
            <a:pPr lvl="0"/>
            <a:r>
              <a:rPr lang="en-US" b="0" i="0" dirty="0"/>
              <a:t>A change in appearance</a:t>
            </a:r>
            <a:endParaRPr lang="en-US" dirty="0"/>
          </a:p>
          <a:p>
            <a:pPr lvl="0"/>
            <a:r>
              <a:rPr lang="en-US" b="0" i="0" dirty="0"/>
              <a:t>Changes in appearance may include:</a:t>
            </a:r>
            <a:endParaRPr lang="en-US" dirty="0"/>
          </a:p>
          <a:p>
            <a:pPr lvl="0"/>
            <a:r>
              <a:rPr lang="en-US" b="0" i="0" dirty="0"/>
              <a:t>Changing dress or style to accord with a new group</a:t>
            </a:r>
            <a:endParaRPr lang="en-US" dirty="0"/>
          </a:p>
          <a:p>
            <a:pPr lvl="0"/>
            <a:r>
              <a:rPr lang="en-US" b="0" i="0" dirty="0"/>
              <a:t>Having materials, tattoos or symbols associated with an extremist cause (e.g. the swastika for far right groups)</a:t>
            </a:r>
            <a:endParaRPr lang="en-US" dirty="0"/>
          </a:p>
          <a:p>
            <a:pPr lvl="0"/>
            <a:endParaRPr lang="en-US" dirty="0"/>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16</a:t>
            </a:fld>
            <a:endParaRPr lang="en-US" noProof="0" dirty="0"/>
          </a:p>
        </p:txBody>
      </p:sp>
    </p:spTree>
    <p:extLst>
      <p:ext uri="{BB962C8B-B14F-4D97-AF65-F5344CB8AC3E}">
        <p14:creationId xmlns:p14="http://schemas.microsoft.com/office/powerpoint/2010/main" val="95833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rPr>
              <a:t>Answer: All of the above</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18</a:t>
            </a:fld>
            <a:endParaRPr lang="en-US" noProof="0" dirty="0"/>
          </a:p>
        </p:txBody>
      </p:sp>
    </p:spTree>
    <p:extLst>
      <p:ext uri="{BB962C8B-B14F-4D97-AF65-F5344CB8AC3E}">
        <p14:creationId xmlns:p14="http://schemas.microsoft.com/office/powerpoint/2010/main" val="326039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Preventing </a:t>
            </a:r>
            <a:r>
              <a:rPr lang="en-US" dirty="0" err="1"/>
              <a:t>Radicalisation</a:t>
            </a:r>
            <a:r>
              <a:rPr lang="en-US" dirty="0"/>
              <a:t> Knowledge Quiz. To successfully complete this quiz, you need to achieve a score of at least 80%. There are 10 questions in total. You should set aside approximately 10 minutes to complete this quiz. Good luck!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Q1. </a:t>
            </a:r>
            <a:r>
              <a:rPr lang="en-US" sz="1200" b="1" dirty="0">
                <a:solidFill>
                  <a:schemeClr val="tx2"/>
                </a:solidFill>
              </a:rPr>
              <a:t>Under the Prevent strategy, volunteers are expected to be able to do which of the following?</a:t>
            </a:r>
            <a:br>
              <a:rPr lang="en-US" sz="1200" dirty="0">
                <a:solidFill>
                  <a:schemeClr val="tx2"/>
                </a:solidFill>
              </a:rPr>
            </a:br>
            <a:r>
              <a:rPr lang="en-US" sz="1200" dirty="0">
                <a:solidFill>
                  <a:schemeClr val="tx2"/>
                </a:solidFill>
              </a:rPr>
              <a:t>Select two: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GB" b="0" i="0" dirty="0"/>
              <a:t>Identify what vulnerability is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2. Know who to report concerns to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b="0" i="0" dirty="0"/>
              <a:t>Prevent people talking about their faith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FFFFFF"/>
                </a:solidFill>
                <a:effectLst/>
                <a:latin typeface="Arial" panose="020B0604020202020204" pitchFamily="34" charset="0"/>
              </a:rPr>
              <a:t>Identify what vulnerability is</a:t>
            </a:r>
            <a:endParaRPr lang="en-US" sz="1000" i="1"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FFFF"/>
                </a:solidFill>
                <a:effectLst/>
                <a:latin typeface="Arial" panose="020B0604020202020204" pitchFamily="34" charset="0"/>
              </a:rPr>
              <a:t>Know who to report concerns to.</a:t>
            </a:r>
            <a:r>
              <a:rPr lang="en-US" sz="1200" i="1" dirty="0"/>
              <a:t>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Q2. </a:t>
            </a:r>
            <a:r>
              <a:rPr lang="en-US" sz="1200" b="1" dirty="0"/>
              <a:t>James is 15 and attends your youth group every month. You notice changes in his personality. He is no longer a polite young man and is now quite aggressive. His mother is worried and has confided in you that he is spending a lot of time on websites that she called "very racist" and has met some new friends online who are persuading him to attend far right marches and rallies.</a:t>
            </a:r>
            <a:br>
              <a:rPr lang="en-US" sz="1200" b="1" dirty="0"/>
            </a:br>
            <a:r>
              <a:rPr lang="en-US" sz="1200" b="1" dirty="0"/>
              <a:t>What is your responsibility in relation to James?</a:t>
            </a:r>
            <a:br>
              <a:rPr lang="en-US" sz="1200" b="1" dirty="0"/>
            </a:br>
            <a:r>
              <a:rPr lang="en-US" sz="1200" dirty="0"/>
              <a:t>Select one: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b="0" i="0" dirty="0"/>
              <a:t>To counsel James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US" b="0" i="0" dirty="0"/>
              <a:t>To refer him to your volunteer coordinator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a:t>
            </a:r>
            <a:r>
              <a:rPr lang="en-GB" b="0" i="0" dirty="0"/>
              <a:t>To counsel his mother</a:t>
            </a:r>
            <a:endParaRPr lang="en-US" dirty="0"/>
          </a:p>
          <a:p>
            <a:r>
              <a:rPr lang="en-GB" b="1" i="0" dirty="0"/>
              <a:t>Answer –</a:t>
            </a:r>
          </a:p>
          <a:p>
            <a:r>
              <a:rPr lang="en-US" sz="1200" i="1" dirty="0"/>
              <a:t>You are responsible for referring James to your volunteer coordinator if you suspect he is being </a:t>
            </a:r>
            <a:r>
              <a:rPr lang="en-US" sz="1200" i="1" dirty="0" err="1"/>
              <a:t>radicalised</a:t>
            </a:r>
            <a:r>
              <a:rPr lang="en-US" sz="1200" i="1" dirty="0"/>
              <a:t>. </a:t>
            </a:r>
          </a:p>
          <a:p>
            <a:endParaRPr lang="en-US" sz="1200" i="1" dirty="0"/>
          </a:p>
          <a:p>
            <a:r>
              <a:rPr lang="en-US" sz="1200" b="1" i="1" dirty="0"/>
              <a:t>Q3. </a:t>
            </a:r>
            <a:r>
              <a:rPr lang="en-US" sz="1200" b="1" dirty="0">
                <a:solidFill>
                  <a:schemeClr val="tx2"/>
                </a:solidFill>
              </a:rPr>
              <a:t>Sally has mental health problems. She attends the day service where you volunteer. You overhear her friends trying to persuade her to join an extremist group. You are concerned that she is being </a:t>
            </a:r>
            <a:r>
              <a:rPr lang="en-US" sz="1200" b="1" dirty="0" err="1">
                <a:solidFill>
                  <a:schemeClr val="tx2"/>
                </a:solidFill>
              </a:rPr>
              <a:t>radicalised</a:t>
            </a:r>
            <a:r>
              <a:rPr lang="en-US" sz="1200" b="1" dirty="0">
                <a:solidFill>
                  <a:schemeClr val="tx2"/>
                </a:solidFill>
              </a:rPr>
              <a:t>.</a:t>
            </a:r>
            <a:br>
              <a:rPr lang="en-US" sz="1200" b="1" dirty="0">
                <a:solidFill>
                  <a:schemeClr val="tx2"/>
                </a:solidFill>
              </a:rPr>
            </a:br>
            <a:r>
              <a:rPr lang="en-US" sz="1200" b="1" dirty="0">
                <a:solidFill>
                  <a:schemeClr val="tx2"/>
                </a:solidFill>
              </a:rPr>
              <a:t>Do you have any responsibilities in relation to this situation?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t>No because I am a volunteer and the conversation has nothing to do with 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t>Yes because we all have a duty to share concerns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FFFF"/>
                </a:solidFill>
                <a:effectLst/>
                <a:latin typeface="Arial" panose="020B0604020202020204" pitchFamily="34" charset="0"/>
              </a:rPr>
              <a:t>All volunteers have a duty to share concerns in relation to </a:t>
            </a:r>
            <a:r>
              <a:rPr lang="en-US" sz="1200" b="0" i="1" dirty="0" err="1">
                <a:solidFill>
                  <a:srgbClr val="FFFFFF"/>
                </a:solidFill>
                <a:effectLst/>
                <a:latin typeface="Arial" panose="020B0604020202020204" pitchFamily="34" charset="0"/>
              </a:rPr>
              <a:t>radicalisation</a:t>
            </a:r>
            <a:r>
              <a:rPr lang="en-US" sz="1200" b="0" i="1" dirty="0">
                <a:solidFill>
                  <a:srgbClr val="FFFFFF"/>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FFFFFF"/>
                </a:solidFill>
                <a:effectLst/>
                <a:latin typeface="Arial" panose="020B0604020202020204" pitchFamily="34" charset="0"/>
              </a:rPr>
              <a:t>Q4. </a:t>
            </a:r>
            <a:r>
              <a:rPr lang="en-US" sz="1200" b="1" dirty="0"/>
              <a:t>Which of the following might make a person more likely to be </a:t>
            </a:r>
            <a:r>
              <a:rPr lang="en-US" sz="1200" b="1" dirty="0" err="1"/>
              <a:t>radicalised</a:t>
            </a:r>
            <a:r>
              <a:rPr lang="en-US" sz="1200" b="1" dirty="0"/>
              <a:t>?</a:t>
            </a:r>
            <a:br>
              <a:rPr lang="en-US" sz="1200" b="1" dirty="0"/>
            </a:br>
            <a:r>
              <a:rPr lang="en-US" sz="1200" b="1" dirty="0"/>
              <a:t>Select four:</a:t>
            </a:r>
            <a:endParaRPr lang="en-US" sz="1200" b="1" i="1" dirty="0">
              <a:solidFill>
                <a:srgbClr val="FFFFFF"/>
              </a:solidFill>
              <a:effectLst/>
              <a:latin typeface="Arial" panose="020B0604020202020204" pitchFamily="34" charset="0"/>
            </a:endParaRPr>
          </a:p>
          <a:p>
            <a:pPr lvl="0"/>
            <a:r>
              <a:rPr lang="en-US" b="0" i="0" dirty="0"/>
              <a:t>1. Attending a place of worship</a:t>
            </a:r>
            <a:endParaRPr lang="en-US" dirty="0"/>
          </a:p>
          <a:p>
            <a:pPr lvl="0"/>
            <a:r>
              <a:rPr lang="en-US" b="0" i="0" dirty="0"/>
              <a:t>2. </a:t>
            </a:r>
            <a:r>
              <a:rPr lang="en-GB" b="0" i="0" dirty="0"/>
              <a:t>Having special educational needs</a:t>
            </a:r>
            <a:endParaRPr lang="en-US" dirty="0"/>
          </a:p>
          <a:p>
            <a:pPr lvl="0"/>
            <a:r>
              <a:rPr lang="en-US" b="0" i="0" dirty="0"/>
              <a:t>3. </a:t>
            </a:r>
            <a:r>
              <a:rPr lang="en-GB" b="0" i="0" dirty="0"/>
              <a:t>Having mental health problems</a:t>
            </a:r>
            <a:endParaRPr lang="en-US" dirty="0"/>
          </a:p>
          <a:p>
            <a:pPr lvl="0"/>
            <a:r>
              <a:rPr lang="en-US" dirty="0"/>
              <a:t>4. Tensions in their local community</a:t>
            </a:r>
            <a:endParaRPr lang="en-GB" dirty="0"/>
          </a:p>
          <a:p>
            <a:pPr lvl="0"/>
            <a:r>
              <a:rPr lang="en-US" dirty="0"/>
              <a:t>5. Feeling disconnected from cultural or religious heritage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FFFFFF"/>
                </a:solidFill>
                <a:effectLst/>
                <a:latin typeface="Arial" panose="020B0604020202020204" pitchFamily="34" charset="0"/>
              </a:rPr>
              <a:t>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FFFF"/>
                </a:solidFill>
                <a:effectLst/>
                <a:latin typeface="Arial" panose="020B0604020202020204" pitchFamily="34" charset="0"/>
              </a:rPr>
              <a:t>Feeling disconnected from cultural or religious heritage, being unsure of their place in society, having a low self-esteem, tensions in their local community and having special educational needs might all make a person more susceptible to being </a:t>
            </a:r>
            <a:r>
              <a:rPr lang="en-US" sz="1200" b="0" i="1" dirty="0" err="1">
                <a:solidFill>
                  <a:srgbClr val="FFFFFF"/>
                </a:solidFill>
                <a:effectLst/>
                <a:latin typeface="Arial" panose="020B0604020202020204" pitchFamily="34" charset="0"/>
              </a:rPr>
              <a:t>radicalised</a:t>
            </a:r>
            <a:r>
              <a:rPr lang="en-US" sz="1200" b="0" i="1" dirty="0">
                <a:solidFill>
                  <a:srgbClr val="FFFFFF"/>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FFFFFF"/>
                </a:solidFill>
                <a:effectLst/>
                <a:latin typeface="Arial" panose="020B0604020202020204" pitchFamily="34" charset="0"/>
              </a:rPr>
              <a:t>Q5. </a:t>
            </a:r>
            <a:r>
              <a:rPr lang="en-US" sz="1200" b="1" dirty="0"/>
              <a:t>As a volunteer, you are supporting Amil who has mental health issues. During one of your visits, Amil tells you he has made some new friends online and they have asked him to visit a training camp overseas. The camp is for people who are not happy about the way the West treats people because of their background and religious beliefs.</a:t>
            </a:r>
            <a:br>
              <a:rPr lang="en-US" sz="1200" b="1" dirty="0"/>
            </a:br>
            <a:r>
              <a:rPr lang="en-US" sz="1200" b="1" dirty="0"/>
              <a:t>Would it be appropriate for you to raise a concern about Amil?</a:t>
            </a:r>
            <a:br>
              <a:rPr lang="en-US" sz="1200" dirty="0"/>
            </a:br>
            <a:r>
              <a:rPr lang="en-US" sz="1200" dirty="0"/>
              <a:t>Select one:</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FFFF"/>
                </a:solidFill>
                <a:effectLst/>
                <a:latin typeface="Arial" panose="020B0604020202020204" pitchFamily="34" charset="0"/>
              </a:rPr>
              <a:t>1. </a:t>
            </a:r>
            <a:r>
              <a:rPr lang="en-US" b="0" i="0" dirty="0"/>
              <a:t>No because his political views are not relevant to his mental health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FFFF"/>
                </a:solidFill>
                <a:effectLst/>
                <a:latin typeface="Arial" panose="020B0604020202020204" pitchFamily="34" charset="0"/>
              </a:rPr>
              <a:t>2. </a:t>
            </a:r>
            <a:r>
              <a:rPr lang="en-US" b="0" i="0" dirty="0"/>
              <a:t>Yes because there is a possible risk that he is a person vulnerable to being </a:t>
            </a:r>
            <a:r>
              <a:rPr lang="en-US" b="0" i="0" dirty="0" err="1"/>
              <a:t>radicalised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FFFFFF"/>
                </a:solidFill>
                <a:effectLst/>
                <a:latin typeface="Arial" panose="020B0604020202020204" pitchFamily="34" charset="0"/>
              </a:rPr>
              <a:t>Answer</a:t>
            </a:r>
          </a:p>
          <a:p>
            <a:pPr marL="0" lvl="0" indent="0" algn="l" defTabSz="1289050">
              <a:lnSpc>
                <a:spcPct val="90000"/>
              </a:lnSpc>
              <a:spcBef>
                <a:spcPct val="0"/>
              </a:spcBef>
              <a:spcAft>
                <a:spcPct val="35000"/>
              </a:spcAft>
              <a:buNone/>
            </a:pPr>
            <a:r>
              <a:rPr lang="en-US" sz="1200" b="0" i="0" dirty="0">
                <a:solidFill>
                  <a:srgbClr val="FFFFFF"/>
                </a:solidFill>
                <a:effectLst/>
                <a:latin typeface="Arial" panose="020B0604020202020204" pitchFamily="34" charset="0"/>
              </a:rPr>
              <a:t>Amil could be vulnerable and there is evidence that he may be subject to </a:t>
            </a:r>
            <a:r>
              <a:rPr lang="en-US" sz="1200" b="0" i="0" dirty="0" err="1">
                <a:solidFill>
                  <a:srgbClr val="FFFFFF"/>
                </a:solidFill>
                <a:effectLst/>
                <a:latin typeface="Arial" panose="020B0604020202020204" pitchFamily="34" charset="0"/>
              </a:rPr>
              <a:t>radicalisation</a:t>
            </a:r>
            <a:r>
              <a:rPr lang="en-US" sz="1200" b="0" i="0" dirty="0">
                <a:solidFill>
                  <a:srgbClr val="FFFFFF"/>
                </a:solidFill>
                <a:effectLst/>
                <a:latin typeface="Arial" panose="020B0604020202020204" pitchFamily="34" charset="0"/>
              </a:rPr>
              <a:t> by his new friends..</a:t>
            </a:r>
            <a:r>
              <a:rPr lang="en-US" sz="1200" dirty="0"/>
              <a:t> </a:t>
            </a:r>
            <a:r>
              <a:rPr lang="en-US" sz="800" kern="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Q6. </a:t>
            </a:r>
            <a:r>
              <a:rPr lang="en-US" sz="1200" b="1" dirty="0"/>
              <a:t>During a visit to their home, an adult with care and support needs who you are supporting as a volunteer shares with you, in confidence, that they are considering visiting their country of origin to learn more about an extremist </a:t>
            </a:r>
            <a:r>
              <a:rPr lang="en-US" sz="1200" b="1" dirty="0" err="1"/>
              <a:t>organisation</a:t>
            </a:r>
            <a:r>
              <a:rPr lang="en-US" sz="1200" b="1" dirty="0"/>
              <a:t> you know has been linked with terrorist activities. You are not sure what to do as this was shared in confidence.</a:t>
            </a:r>
            <a:br>
              <a:rPr lang="en-US" sz="1200" b="1" dirty="0"/>
            </a:br>
            <a:r>
              <a:rPr lang="en-US" sz="1200" b="1" dirty="0"/>
              <a:t>Who might be able to advise you?</a:t>
            </a:r>
            <a:br>
              <a:rPr lang="en-US" sz="1200" b="1" dirty="0"/>
            </a:br>
            <a:r>
              <a:rPr lang="en-US" sz="1200" b="1" dirty="0"/>
              <a:t>Select one:</a:t>
            </a:r>
            <a:endParaRPr lang="en-US" b="1" i="1" dirty="0"/>
          </a:p>
          <a:p>
            <a:pPr lvl="0"/>
            <a:r>
              <a:rPr lang="en-GB" b="0" i="0" dirty="0"/>
              <a:t>1. Your volunteer coordinator</a:t>
            </a:r>
            <a:endParaRPr lang="en-US" dirty="0"/>
          </a:p>
          <a:p>
            <a:pPr lvl="0"/>
            <a:r>
              <a:rPr lang="en-GB" b="0" i="0" dirty="0"/>
              <a:t>2. Your organisation's safeguarding lead</a:t>
            </a:r>
            <a:endParaRPr lang="en-US" dirty="0"/>
          </a:p>
          <a:p>
            <a:pPr lvl="0"/>
            <a:r>
              <a:rPr lang="en-US" dirty="0"/>
              <a:t>3. Your </a:t>
            </a:r>
            <a:r>
              <a:rPr lang="en-US" dirty="0" err="1"/>
              <a:t>organisation's</a:t>
            </a:r>
            <a:r>
              <a:rPr lang="en-US" dirty="0"/>
              <a:t> health and safety lead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Arial" panose="020B0604020202020204" pitchFamily="34" charset="0"/>
              </a:rPr>
              <a:t>Any concerns around your volunteering must be discussed with your volunteer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FFFFFF"/>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rgbClr val="FFFFFF"/>
                </a:solidFill>
                <a:effectLst/>
                <a:latin typeface="Arial" panose="020B0604020202020204" pitchFamily="34" charset="0"/>
              </a:rPr>
              <a:t>Q7. </a:t>
            </a:r>
            <a:r>
              <a:rPr lang="en-US" sz="800" b="1" dirty="0"/>
              <a:t>How might interest in extreme terrorist information or websites affect an adult with care and support needs?</a:t>
            </a:r>
            <a:br>
              <a:rPr lang="en-US" sz="800" b="1" dirty="0"/>
            </a:br>
            <a:r>
              <a:rPr lang="en-US" sz="800" b="1" dirty="0"/>
              <a:t>Select four:</a:t>
            </a:r>
            <a:endParaRPr lang="en-US" sz="800" b="1" kern="1200" dirty="0"/>
          </a:p>
          <a:p>
            <a:pPr lvl="0"/>
            <a:r>
              <a:rPr lang="en-US" sz="1050" b="0" i="0" dirty="0"/>
              <a:t>1. They may be encouraged to participate in, or condone, violence against others</a:t>
            </a:r>
            <a:endParaRPr lang="en-US" sz="1050" dirty="0"/>
          </a:p>
          <a:p>
            <a:pPr lvl="0"/>
            <a:r>
              <a:rPr lang="en-US" sz="1050" b="0" i="0" dirty="0"/>
              <a:t>2. Their family may report unusual changes in </a:t>
            </a:r>
            <a:r>
              <a:rPr lang="en-US" sz="1050" b="0" i="0" dirty="0" err="1"/>
              <a:t>behaviour</a:t>
            </a:r>
            <a:endParaRPr lang="en-US" sz="1050" dirty="0"/>
          </a:p>
          <a:p>
            <a:pPr lvl="0"/>
            <a:r>
              <a:rPr lang="en-US" sz="1050" b="0" i="0" dirty="0"/>
              <a:t>3. They may start using hate words to exclude others or cause violence</a:t>
            </a:r>
            <a:endParaRPr lang="en-GB" sz="1050" dirty="0"/>
          </a:p>
          <a:p>
            <a:pPr lvl="0"/>
            <a:r>
              <a:rPr lang="en-US" sz="1050" dirty="0"/>
              <a:t>4. They may start upgrading the software on their computer</a:t>
            </a:r>
            <a:endParaRPr lang="en-GB" sz="1050" dirty="0"/>
          </a:p>
          <a:p>
            <a:pPr lvl="0"/>
            <a:r>
              <a:rPr lang="en-US" sz="1050" dirty="0"/>
              <a:t>5. They may start creating violent images or messages</a:t>
            </a:r>
            <a:endParaRPr lang="en-GB"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t>Answer –</a:t>
            </a:r>
          </a:p>
          <a:p>
            <a:pPr marL="0" lvl="0" indent="0" algn="l" defTabSz="1289050">
              <a:lnSpc>
                <a:spcPct val="90000"/>
              </a:lnSpc>
              <a:spcBef>
                <a:spcPct val="0"/>
              </a:spcBef>
              <a:spcAft>
                <a:spcPct val="35000"/>
              </a:spcAft>
              <a:buNone/>
            </a:pPr>
            <a:r>
              <a:rPr lang="en-US" sz="800" b="0" i="0" dirty="0">
                <a:solidFill>
                  <a:srgbClr val="FFFFFF"/>
                </a:solidFill>
                <a:effectLst/>
                <a:latin typeface="Arial" panose="020B0604020202020204" pitchFamily="34" charset="0"/>
              </a:rPr>
              <a:t>Extremist terrorist information or websites many impact an adult with care and support needs in the following ways:</a:t>
            </a:r>
          </a:p>
          <a:p>
            <a:pPr marL="0" lvl="0" indent="0" algn="l" defTabSz="1289050">
              <a:lnSpc>
                <a:spcPct val="90000"/>
              </a:lnSpc>
              <a:spcBef>
                <a:spcPct val="0"/>
              </a:spcBef>
              <a:spcAft>
                <a:spcPct val="35000"/>
              </a:spcAft>
              <a:buNone/>
            </a:pPr>
            <a:endParaRPr lang="en-US" sz="800" b="0" i="0" dirty="0">
              <a:solidFill>
                <a:srgbClr val="FFFFFF"/>
              </a:solidFill>
              <a:effectLst/>
              <a:latin typeface="Arial" panose="020B0604020202020204" pitchFamily="34" charset="0"/>
            </a:endParaRPr>
          </a:p>
          <a:p>
            <a:pPr marL="0" lvl="0" indent="0" algn="l" defTabSz="1289050">
              <a:lnSpc>
                <a:spcPct val="90000"/>
              </a:lnSpc>
              <a:spcBef>
                <a:spcPct val="0"/>
              </a:spcBef>
              <a:spcAft>
                <a:spcPct val="35000"/>
              </a:spcAft>
              <a:buNone/>
            </a:pPr>
            <a:r>
              <a:rPr lang="en-US" sz="800" b="0" i="0" dirty="0">
                <a:solidFill>
                  <a:srgbClr val="FFFFFF"/>
                </a:solidFill>
                <a:effectLst/>
                <a:latin typeface="Arial" panose="020B0604020202020204" pitchFamily="34" charset="0"/>
              </a:rPr>
              <a:t>Their family may report unusual changes in </a:t>
            </a:r>
            <a:r>
              <a:rPr lang="en-US" sz="800" b="0" i="0" dirty="0" err="1">
                <a:solidFill>
                  <a:srgbClr val="FFFFFF"/>
                </a:solidFill>
                <a:effectLst/>
                <a:latin typeface="Arial" panose="020B0604020202020204" pitchFamily="34" charset="0"/>
              </a:rPr>
              <a:t>behaviour</a:t>
            </a:r>
            <a:endParaRPr lang="en-US" sz="800" b="0" i="0" dirty="0">
              <a:solidFill>
                <a:srgbClr val="FFFFFF"/>
              </a:solidFill>
              <a:effectLst/>
              <a:latin typeface="Arial" panose="020B0604020202020204" pitchFamily="34" charset="0"/>
            </a:endParaRPr>
          </a:p>
          <a:p>
            <a:pPr marL="0" lvl="0" indent="0" algn="l" defTabSz="1289050">
              <a:lnSpc>
                <a:spcPct val="90000"/>
              </a:lnSpc>
              <a:spcBef>
                <a:spcPct val="0"/>
              </a:spcBef>
              <a:spcAft>
                <a:spcPct val="35000"/>
              </a:spcAft>
              <a:buNone/>
            </a:pPr>
            <a:r>
              <a:rPr lang="en-US" sz="800" b="0" i="0" dirty="0">
                <a:solidFill>
                  <a:srgbClr val="FFFFFF"/>
                </a:solidFill>
                <a:effectLst/>
                <a:latin typeface="Arial" panose="020B0604020202020204" pitchFamily="34" charset="0"/>
              </a:rPr>
              <a:t>They may start using hate words to exclude others or cause violence</a:t>
            </a:r>
          </a:p>
          <a:p>
            <a:pPr marL="0" lvl="0" indent="0" algn="l" defTabSz="1289050">
              <a:lnSpc>
                <a:spcPct val="90000"/>
              </a:lnSpc>
              <a:spcBef>
                <a:spcPct val="0"/>
              </a:spcBef>
              <a:spcAft>
                <a:spcPct val="35000"/>
              </a:spcAft>
              <a:buNone/>
            </a:pPr>
            <a:r>
              <a:rPr lang="en-US" sz="800" b="0" i="0" dirty="0">
                <a:solidFill>
                  <a:srgbClr val="FFFFFF"/>
                </a:solidFill>
                <a:effectLst/>
                <a:latin typeface="Arial" panose="020B0604020202020204" pitchFamily="34" charset="0"/>
              </a:rPr>
              <a:t>They may start creating violent images or messages</a:t>
            </a:r>
          </a:p>
          <a:p>
            <a:pPr marL="0" lvl="0" indent="0" algn="l" defTabSz="1289050">
              <a:lnSpc>
                <a:spcPct val="90000"/>
              </a:lnSpc>
              <a:spcBef>
                <a:spcPct val="0"/>
              </a:spcBef>
              <a:spcAft>
                <a:spcPct val="35000"/>
              </a:spcAft>
              <a:buNone/>
            </a:pPr>
            <a:r>
              <a:rPr lang="en-US" sz="800" b="0" i="0" dirty="0">
                <a:solidFill>
                  <a:srgbClr val="FFFFFF"/>
                </a:solidFill>
                <a:effectLst/>
                <a:latin typeface="Arial" panose="020B0604020202020204" pitchFamily="34" charset="0"/>
              </a:rPr>
              <a:t>They may be encouraged to participate in, or condone, violence against others</a:t>
            </a:r>
          </a:p>
          <a:p>
            <a:pPr marL="0" lvl="0" indent="0" algn="l" defTabSz="1289050">
              <a:lnSpc>
                <a:spcPct val="90000"/>
              </a:lnSpc>
              <a:spcBef>
                <a:spcPct val="0"/>
              </a:spcBef>
              <a:spcAft>
                <a:spcPct val="35000"/>
              </a:spcAft>
              <a:buNone/>
            </a:pPr>
            <a:endParaRPr lang="en-US" sz="800" b="0" i="0" kern="1200" dirty="0">
              <a:solidFill>
                <a:srgbClr val="FFFFFF"/>
              </a:solidFill>
              <a:effectLst/>
              <a:latin typeface="Arial" panose="020B0604020202020204" pitchFamily="34" charset="0"/>
            </a:endParaRPr>
          </a:p>
          <a:p>
            <a:pPr marL="0" lvl="0" indent="0" algn="l" defTabSz="1289050">
              <a:lnSpc>
                <a:spcPct val="90000"/>
              </a:lnSpc>
              <a:spcBef>
                <a:spcPct val="0"/>
              </a:spcBef>
              <a:spcAft>
                <a:spcPct val="35000"/>
              </a:spcAft>
              <a:buNone/>
            </a:pPr>
            <a:r>
              <a:rPr lang="en-US" sz="800" b="1" dirty="0"/>
              <a:t>Q8. Gillian has mental health issues. She is a British-born Muslim. Her friends at her local support group have been concerned as she has recently been meeting with known extremists. In which of the following ways might her new friends </a:t>
            </a:r>
            <a:r>
              <a:rPr lang="en-US" sz="800" dirty="0"/>
              <a:t>affect her life?</a:t>
            </a:r>
            <a:br>
              <a:rPr lang="en-US" sz="800" dirty="0"/>
            </a:br>
            <a:r>
              <a:rPr lang="en-US" sz="800" dirty="0"/>
              <a:t>Select three:</a:t>
            </a:r>
          </a:p>
          <a:p>
            <a:pPr lvl="0"/>
            <a:r>
              <a:rPr lang="en-US" sz="1050" b="0" i="0" dirty="0"/>
              <a:t>1. She may be drawn into terrorism</a:t>
            </a:r>
            <a:endParaRPr lang="en-US" sz="1050" dirty="0"/>
          </a:p>
          <a:p>
            <a:pPr lvl="0"/>
            <a:r>
              <a:rPr lang="en-US" sz="1050" b="0" i="0" dirty="0"/>
              <a:t>2. She may start to lose weight</a:t>
            </a:r>
            <a:endParaRPr lang="en-US" sz="1050" dirty="0"/>
          </a:p>
          <a:p>
            <a:pPr lvl="0"/>
            <a:r>
              <a:rPr lang="en-US" sz="1050" b="0" i="0" dirty="0"/>
              <a:t>3. She may lose interest in other friends</a:t>
            </a:r>
            <a:endParaRPr lang="en-GB" sz="1050" dirty="0"/>
          </a:p>
          <a:p>
            <a:pPr lvl="0"/>
            <a:r>
              <a:rPr lang="en-US" sz="1050" dirty="0"/>
              <a:t>4. She may be spending more time in their company</a:t>
            </a:r>
            <a:endParaRPr lang="en-GB" sz="1050" dirty="0"/>
          </a:p>
          <a:p>
            <a:pPr marL="0" lvl="0" indent="0" algn="l" defTabSz="1289050">
              <a:lnSpc>
                <a:spcPct val="90000"/>
              </a:lnSpc>
              <a:spcBef>
                <a:spcPct val="0"/>
              </a:spcBef>
              <a:spcAft>
                <a:spcPct val="35000"/>
              </a:spcAft>
              <a:buNone/>
            </a:pPr>
            <a:r>
              <a:rPr lang="en-GB" sz="1050" b="1" kern="1200" dirty="0"/>
              <a:t>Answer –</a:t>
            </a:r>
          </a:p>
          <a:p>
            <a:pPr marL="0" marR="0" lvl="0" indent="0" algn="l" defTabSz="1289050" rtl="0" eaLnBrk="1" fontAlgn="auto" latinLnBrk="0" hangingPunct="1">
              <a:lnSpc>
                <a:spcPct val="90000"/>
              </a:lnSpc>
              <a:spcBef>
                <a:spcPct val="0"/>
              </a:spcBef>
              <a:spcAft>
                <a:spcPct val="35000"/>
              </a:spcAft>
              <a:buClrTx/>
              <a:buSzTx/>
              <a:buFontTx/>
              <a:buNone/>
              <a:tabLst/>
              <a:defRPr/>
            </a:pPr>
            <a:r>
              <a:rPr lang="en-US" sz="800" b="0" i="0" dirty="0">
                <a:solidFill>
                  <a:srgbClr val="FFFFFF"/>
                </a:solidFill>
                <a:effectLst/>
                <a:latin typeface="Arial" panose="020B0604020202020204" pitchFamily="34" charset="0"/>
              </a:rPr>
              <a:t>Her new friends may result in her spending more time in their company, she may lose interest in other friends, and she may be drawn into terrorism.</a:t>
            </a:r>
          </a:p>
          <a:p>
            <a:pPr marL="0" marR="0" lvl="0" indent="0" algn="l" defTabSz="1289050" rtl="0" eaLnBrk="1" fontAlgn="auto" latinLnBrk="0" hangingPunct="1">
              <a:lnSpc>
                <a:spcPct val="90000"/>
              </a:lnSpc>
              <a:spcBef>
                <a:spcPct val="0"/>
              </a:spcBef>
              <a:spcAft>
                <a:spcPct val="35000"/>
              </a:spcAft>
              <a:buClrTx/>
              <a:buSzTx/>
              <a:buFontTx/>
              <a:buNone/>
              <a:tabLst/>
              <a:defRPr/>
            </a:pPr>
            <a:endParaRPr lang="en-US" sz="800" b="0" i="0" dirty="0">
              <a:solidFill>
                <a:srgbClr val="FFFFFF"/>
              </a:solidFill>
              <a:effectLst/>
              <a:latin typeface="Arial" panose="020B0604020202020204" pitchFamily="34" charset="0"/>
            </a:endParaRPr>
          </a:p>
          <a:p>
            <a:pPr marL="0" marR="0" lvl="0" indent="0" algn="l" defTabSz="1289050" rtl="0" eaLnBrk="1" fontAlgn="auto" latinLnBrk="0" hangingPunct="1">
              <a:lnSpc>
                <a:spcPct val="90000"/>
              </a:lnSpc>
              <a:spcBef>
                <a:spcPct val="0"/>
              </a:spcBef>
              <a:spcAft>
                <a:spcPct val="35000"/>
              </a:spcAft>
              <a:buClrTx/>
              <a:buSzTx/>
              <a:buFontTx/>
              <a:buNone/>
              <a:tabLst/>
              <a:defRPr/>
            </a:pPr>
            <a:r>
              <a:rPr lang="en-US" sz="800" b="1" i="0" dirty="0">
                <a:solidFill>
                  <a:srgbClr val="FFFFFF"/>
                </a:solidFill>
                <a:effectLst/>
                <a:latin typeface="Arial" panose="020B0604020202020204" pitchFamily="34" charset="0"/>
              </a:rPr>
              <a:t>Q9. </a:t>
            </a:r>
            <a:r>
              <a:rPr lang="en-US" sz="800" b="1" dirty="0"/>
              <a:t>Through which ways is it most likely that vulnerable people could be </a:t>
            </a:r>
            <a:r>
              <a:rPr lang="en-US" sz="800" b="1" dirty="0" err="1"/>
              <a:t>radicalised</a:t>
            </a:r>
            <a:r>
              <a:rPr lang="en-US" sz="800" b="1" dirty="0"/>
              <a:t>?</a:t>
            </a:r>
            <a:br>
              <a:rPr lang="en-US" sz="800" b="1" dirty="0"/>
            </a:br>
            <a:r>
              <a:rPr lang="en-US" sz="800" b="1" dirty="0"/>
              <a:t>Select four:</a:t>
            </a:r>
          </a:p>
          <a:p>
            <a:pPr lvl="0"/>
            <a:r>
              <a:rPr lang="en-GB" sz="1050" b="0" i="0" dirty="0"/>
              <a:t>1. Reading extremist information</a:t>
            </a:r>
            <a:endParaRPr lang="en-US" sz="1050" dirty="0"/>
          </a:p>
          <a:p>
            <a:pPr lvl="0"/>
            <a:r>
              <a:rPr lang="en-US" sz="1050" b="0" i="0" dirty="0"/>
              <a:t>2. Chatting to extremists in a closed online social media platform</a:t>
            </a:r>
            <a:endParaRPr lang="en-US" sz="1050" dirty="0"/>
          </a:p>
          <a:p>
            <a:pPr lvl="0"/>
            <a:r>
              <a:rPr lang="en-GB" sz="1050" b="0" i="0" dirty="0"/>
              <a:t>3. Attending a local mosque</a:t>
            </a:r>
            <a:endParaRPr lang="en-GB" sz="1050" dirty="0"/>
          </a:p>
          <a:p>
            <a:pPr lvl="0"/>
            <a:r>
              <a:rPr lang="en-GB" sz="1050" dirty="0"/>
              <a:t>4. Hearing radical extremist speakers</a:t>
            </a:r>
          </a:p>
          <a:p>
            <a:pPr lvl="0"/>
            <a:r>
              <a:rPr lang="en-US" sz="1050" dirty="0"/>
              <a:t>5. Forming friendships with other extremists</a:t>
            </a:r>
            <a:endParaRPr lang="en-GB" sz="1050" dirty="0"/>
          </a:p>
          <a:p>
            <a:pPr marL="0" marR="0" lvl="0" indent="0" algn="l" defTabSz="1289050" rtl="0" eaLnBrk="1" fontAlgn="auto" latinLnBrk="0" hangingPunct="1">
              <a:lnSpc>
                <a:spcPct val="90000"/>
              </a:lnSpc>
              <a:spcBef>
                <a:spcPct val="0"/>
              </a:spcBef>
              <a:spcAft>
                <a:spcPct val="35000"/>
              </a:spcAft>
              <a:buClrTx/>
              <a:buSzTx/>
              <a:buFontTx/>
              <a:buNone/>
              <a:tabLst/>
              <a:defRPr/>
            </a:pPr>
            <a:r>
              <a:rPr lang="en-US" sz="800" b="1" dirty="0"/>
              <a:t>Answers-</a:t>
            </a:r>
          </a:p>
          <a:p>
            <a:pPr marL="0" lvl="0" indent="0" algn="l" defTabSz="1289050">
              <a:lnSpc>
                <a:spcPct val="90000"/>
              </a:lnSpc>
              <a:spcBef>
                <a:spcPct val="0"/>
              </a:spcBef>
              <a:spcAft>
                <a:spcPct val="35000"/>
              </a:spcAft>
              <a:buNone/>
            </a:pPr>
            <a:r>
              <a:rPr lang="en-US" sz="800" b="0" i="1" dirty="0">
                <a:solidFill>
                  <a:srgbClr val="FFFFFF"/>
                </a:solidFill>
                <a:effectLst/>
                <a:latin typeface="Arial" panose="020B0604020202020204" pitchFamily="34" charset="0"/>
              </a:rPr>
              <a:t>Vulnerable people might be </a:t>
            </a:r>
            <a:r>
              <a:rPr lang="en-US" sz="800" b="0" i="1" dirty="0" err="1">
                <a:solidFill>
                  <a:srgbClr val="FFFFFF"/>
                </a:solidFill>
                <a:effectLst/>
                <a:latin typeface="Arial" panose="020B0604020202020204" pitchFamily="34" charset="0"/>
              </a:rPr>
              <a:t>radicalised</a:t>
            </a:r>
            <a:r>
              <a:rPr lang="en-US" sz="800" b="0" i="1" dirty="0">
                <a:solidFill>
                  <a:srgbClr val="FFFFFF"/>
                </a:solidFill>
                <a:effectLst/>
                <a:latin typeface="Arial" panose="020B0604020202020204" pitchFamily="34" charset="0"/>
              </a:rPr>
              <a:t> through:</a:t>
            </a:r>
          </a:p>
          <a:p>
            <a:pPr marL="0" lvl="0" indent="0" algn="l" defTabSz="1289050">
              <a:lnSpc>
                <a:spcPct val="90000"/>
              </a:lnSpc>
              <a:spcBef>
                <a:spcPct val="0"/>
              </a:spcBef>
              <a:spcAft>
                <a:spcPct val="35000"/>
              </a:spcAft>
              <a:buNone/>
            </a:pPr>
            <a:endParaRPr lang="en-US" sz="800" b="0" i="1" dirty="0">
              <a:solidFill>
                <a:srgbClr val="FFFFFF"/>
              </a:solidFill>
              <a:effectLst/>
              <a:latin typeface="Arial" panose="020B0604020202020204" pitchFamily="34" charset="0"/>
            </a:endParaRPr>
          </a:p>
          <a:p>
            <a:pPr marL="0" lvl="0" indent="0" algn="l" defTabSz="1289050">
              <a:lnSpc>
                <a:spcPct val="90000"/>
              </a:lnSpc>
              <a:spcBef>
                <a:spcPct val="0"/>
              </a:spcBef>
              <a:spcAft>
                <a:spcPct val="35000"/>
              </a:spcAft>
              <a:buNone/>
            </a:pPr>
            <a:r>
              <a:rPr lang="en-US" sz="800" b="0" i="1" dirty="0">
                <a:solidFill>
                  <a:srgbClr val="FFFFFF"/>
                </a:solidFill>
                <a:effectLst/>
                <a:latin typeface="Arial" panose="020B0604020202020204" pitchFamily="34" charset="0"/>
              </a:rPr>
              <a:t>Reading extremist information</a:t>
            </a:r>
          </a:p>
          <a:p>
            <a:pPr marL="0" lvl="0" indent="0" algn="l" defTabSz="1289050">
              <a:lnSpc>
                <a:spcPct val="90000"/>
              </a:lnSpc>
              <a:spcBef>
                <a:spcPct val="0"/>
              </a:spcBef>
              <a:spcAft>
                <a:spcPct val="35000"/>
              </a:spcAft>
              <a:buNone/>
            </a:pPr>
            <a:r>
              <a:rPr lang="en-US" sz="800" b="0" i="1" dirty="0">
                <a:solidFill>
                  <a:srgbClr val="FFFFFF"/>
                </a:solidFill>
                <a:effectLst/>
                <a:latin typeface="Arial" panose="020B0604020202020204" pitchFamily="34" charset="0"/>
              </a:rPr>
              <a:t>Chatting to extremists in a closed online social media platform</a:t>
            </a:r>
          </a:p>
          <a:p>
            <a:pPr marL="0" lvl="0" indent="0" algn="l" defTabSz="1289050">
              <a:lnSpc>
                <a:spcPct val="90000"/>
              </a:lnSpc>
              <a:spcBef>
                <a:spcPct val="0"/>
              </a:spcBef>
              <a:spcAft>
                <a:spcPct val="35000"/>
              </a:spcAft>
              <a:buNone/>
            </a:pPr>
            <a:r>
              <a:rPr lang="en-US" sz="800" b="0" i="1" dirty="0">
                <a:solidFill>
                  <a:srgbClr val="FFFFFF"/>
                </a:solidFill>
                <a:effectLst/>
                <a:latin typeface="Arial" panose="020B0604020202020204" pitchFamily="34" charset="0"/>
              </a:rPr>
              <a:t>Hearing radical extremist speakers</a:t>
            </a:r>
          </a:p>
          <a:p>
            <a:pPr marL="0" lvl="0" indent="0" algn="l" defTabSz="1289050">
              <a:lnSpc>
                <a:spcPct val="90000"/>
              </a:lnSpc>
              <a:spcBef>
                <a:spcPct val="0"/>
              </a:spcBef>
              <a:spcAft>
                <a:spcPct val="35000"/>
              </a:spcAft>
              <a:buNone/>
            </a:pPr>
            <a:r>
              <a:rPr lang="en-US" sz="800" b="0" i="1" dirty="0">
                <a:solidFill>
                  <a:srgbClr val="FFFFFF"/>
                </a:solidFill>
                <a:effectLst/>
                <a:latin typeface="Arial" panose="020B0604020202020204" pitchFamily="34" charset="0"/>
              </a:rPr>
              <a:t>Forming friendships with other extremists</a:t>
            </a:r>
            <a:endParaRPr lang="en-US" sz="800" i="1" dirty="0"/>
          </a:p>
          <a:p>
            <a:pPr marL="0" lvl="0" indent="0" algn="l" defTabSz="1289050">
              <a:lnSpc>
                <a:spcPct val="90000"/>
              </a:lnSpc>
              <a:spcBef>
                <a:spcPct val="0"/>
              </a:spcBef>
              <a:spcAft>
                <a:spcPct val="35000"/>
              </a:spcAft>
              <a:buNone/>
            </a:pPr>
            <a:endParaRPr lang="en-US" sz="8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Q10. </a:t>
            </a:r>
            <a:r>
              <a:rPr lang="en-US" sz="1200" b="1" dirty="0"/>
              <a:t>Information about people you support as part of your volunteering is always confidential and must never be shared with anyone else.</a:t>
            </a:r>
            <a:br>
              <a:rPr lang="en-US" sz="1200" b="1" dirty="0"/>
            </a:br>
            <a:r>
              <a:rPr lang="en-US" sz="1200" b="1" dirty="0"/>
              <a:t>Is this True or 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Answer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FFFF"/>
                </a:solidFill>
                <a:effectLst/>
                <a:latin typeface="Arial" panose="020B0604020202020204" pitchFamily="34" charset="0"/>
              </a:rPr>
              <a:t>False: There are occasions when it is your duty to share information when there are implications for the well-being of other people. For example, if you think a person is being </a:t>
            </a:r>
            <a:r>
              <a:rPr lang="en-US" sz="1200" b="0" i="1" dirty="0" err="1">
                <a:solidFill>
                  <a:srgbClr val="FFFFFF"/>
                </a:solidFill>
                <a:effectLst/>
                <a:latin typeface="Arial" panose="020B0604020202020204" pitchFamily="34" charset="0"/>
              </a:rPr>
              <a:t>radicalised</a:t>
            </a:r>
            <a:r>
              <a:rPr lang="en-US" sz="1200" b="0" i="1" dirty="0">
                <a:solidFill>
                  <a:srgbClr val="FFFFFF"/>
                </a:solidFill>
                <a:effectLst/>
                <a:latin typeface="Arial" panose="020B0604020202020204" pitchFamily="34" charset="0"/>
              </a:rPr>
              <a:t>, you must share your concerns.</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i="1"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22</a:t>
            </a:fld>
            <a:endParaRPr lang="en-US" noProof="0" dirty="0"/>
          </a:p>
        </p:txBody>
      </p:sp>
    </p:spTree>
    <p:extLst>
      <p:ext uri="{BB962C8B-B14F-4D97-AF65-F5344CB8AC3E}">
        <p14:creationId xmlns:p14="http://schemas.microsoft.com/office/powerpoint/2010/main" val="1657874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4" name="Picture 2" descr="E-Learning for Health">
            <a:extLst>
              <a:ext uri="{FF2B5EF4-FFF2-40B4-BE49-F238E27FC236}">
                <a16:creationId xmlns:a16="http://schemas.microsoft.com/office/drawing/2014/main" id="{DF59F5F3-7E1A-2CCF-22F9-7544957A90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1" y="1309876"/>
            <a:ext cx="1305658" cy="90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6A475BA8-4C06-19C8-2825-4439B1827F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7EFA3A18-A5F6-535A-1212-4C719A55BA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75B9DF08-B5D6-DAF5-DAF8-9A8384530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descr="Home - elearning for healthcare">
            <a:extLst>
              <a:ext uri="{FF2B5EF4-FFF2-40B4-BE49-F238E27FC236}">
                <a16:creationId xmlns:a16="http://schemas.microsoft.com/office/drawing/2014/main" id="{1FC77DB7-5E08-9403-931B-3D176F4AA1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F312B4FF-AFAE-0936-068D-B6A0402265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322261F9-B38A-1655-D3D4-4481D797C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C34D4C5E-0092-37A9-A770-11081143F9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9A535745-FF3A-5E92-F2F0-D8C77740D8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0370B685-013E-118A-7D55-914DDDD577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67B65819-DFB5-2153-D31D-7757471954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BCA7709D-11AE-9B92-8947-B948207A42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76106773-C397-F1FF-B19E-FCE68C6DDA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F78C53AF-C5E2-4AED-7DF7-8A56AF4423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1869CA12-6ABA-696B-A3CC-84EE441B61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FDF668A1-A007-9ABD-CC53-5284F986C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9C8D57CE-7267-92CE-A2E2-178477AAD2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6D91431D-882C-F237-D48A-B923148E28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58183"/>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E9C8D99B-EA0C-4DB9-9364-D25C34F1EA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9/19/2023</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mi5.gov.uk/international-terroris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76A9562-8466-D444-F9E0-ED236B7AE080}"/>
              </a:ext>
            </a:extLst>
          </p:cNvPr>
          <p:cNvSpPr>
            <a:spLocks noGrp="1"/>
          </p:cNvSpPr>
          <p:nvPr>
            <p:ph type="ctrTitle"/>
          </p:nvPr>
        </p:nvSpPr>
        <p:spPr>
          <a:xfrm>
            <a:off x="6343650" y="2692330"/>
            <a:ext cx="5143500" cy="2090808"/>
          </a:xfrm>
        </p:spPr>
        <p:txBody>
          <a:bodyPr anchor="b">
            <a:normAutofit fontScale="90000"/>
          </a:bodyPr>
          <a:lstStyle/>
          <a:p>
            <a:pPr marL="0" indent="0"/>
            <a:br>
              <a:rPr lang="en-US" sz="2600" b="0" i="0" u="none" strike="noStrike" kern="1200" dirty="0">
                <a:effectLst/>
              </a:rPr>
            </a:br>
            <a:br>
              <a:rPr lang="en-US" sz="2600" b="0" i="0" u="none" strike="noStrike" kern="1200" dirty="0">
                <a:effectLst/>
              </a:rPr>
            </a:br>
            <a:r>
              <a:rPr lang="en-US" sz="4400" b="0" i="0" u="none" strike="noStrike" kern="1200" dirty="0">
                <a:effectLst/>
              </a:rPr>
              <a:t>Preventing </a:t>
            </a:r>
            <a:r>
              <a:rPr lang="en-US" sz="4400" dirty="0" err="1"/>
              <a:t>R</a:t>
            </a:r>
            <a:r>
              <a:rPr lang="en-US" sz="4400" b="0" i="0" u="none" strike="noStrike" kern="1200" dirty="0" err="1">
                <a:effectLst/>
              </a:rPr>
              <a:t>adicalisation</a:t>
            </a:r>
            <a:br>
              <a:rPr lang="en-GB" sz="2600" dirty="0"/>
            </a:br>
            <a:endParaRPr lang="en-US" sz="2600" b="0" i="0" u="none" strike="noStrike" dirty="0">
              <a:effectLst/>
            </a:endParaRPr>
          </a:p>
          <a:p>
            <a:pPr marL="0" indent="0"/>
            <a:endParaRPr lang="en-GB" sz="2600" dirty="0"/>
          </a:p>
        </p:txBody>
      </p:sp>
      <p:sp>
        <p:nvSpPr>
          <p:cNvPr id="10" name="Subtitle 2">
            <a:extLst>
              <a:ext uri="{FF2B5EF4-FFF2-40B4-BE49-F238E27FC236}">
                <a16:creationId xmlns:a16="http://schemas.microsoft.com/office/drawing/2014/main" id="{F423ABFF-1538-CB8B-5358-073735DB5BC8}"/>
              </a:ext>
            </a:extLst>
          </p:cNvPr>
          <p:cNvSpPr>
            <a:spLocks noGrp="1"/>
          </p:cNvSpPr>
          <p:nvPr>
            <p:ph type="subTitle" idx="1"/>
          </p:nvPr>
        </p:nvSpPr>
        <p:spPr>
          <a:xfrm>
            <a:off x="6343650" y="4279971"/>
            <a:ext cx="5143500" cy="503167"/>
          </a:xfrm>
        </p:spPr>
        <p:txBody>
          <a:bodyPr/>
          <a:lstStyle/>
          <a:p>
            <a:r>
              <a:rPr lang="en-US" sz="1800" kern="1600" spc="300" dirty="0"/>
              <a:t>VOLUNTEER </a:t>
            </a:r>
            <a:r>
              <a:rPr lang="en-US" sz="1800" kern="1600" spc="300" dirty="0" err="1"/>
              <a:t>iNDUCTION</a:t>
            </a:r>
            <a:endParaRPr lang="en-US" sz="1800" kern="1600" spc="300" dirty="0"/>
          </a:p>
          <a:p>
            <a:endParaRPr lang="en-US" dirty="0"/>
          </a:p>
        </p:txBody>
      </p:sp>
      <p:pic>
        <p:nvPicPr>
          <p:cNvPr id="2" name="Picture 2" descr="Busy London street">
            <a:extLst>
              <a:ext uri="{FF2B5EF4-FFF2-40B4-BE49-F238E27FC236}">
                <a16:creationId xmlns:a16="http://schemas.microsoft.com/office/drawing/2014/main" id="{6A8DE99B-F97A-7E56-C4D4-F588D8B91A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86" r="45014" b="1"/>
          <a:stretch/>
        </p:blipFill>
        <p:spPr bwMode="auto">
          <a:xfrm>
            <a:off x="710812" y="728545"/>
            <a:ext cx="5305661" cy="5305661"/>
          </a:xfrm>
          <a:prstGeom prst="ellipse">
            <a:avLst/>
          </a:prstGeom>
          <a:solidFill>
            <a:srgbClr val="FFFFFF"/>
          </a:solidFill>
        </p:spPr>
      </p:pic>
    </p:spTree>
    <p:extLst>
      <p:ext uri="{BB962C8B-B14F-4D97-AF65-F5344CB8AC3E}">
        <p14:creationId xmlns:p14="http://schemas.microsoft.com/office/powerpoint/2010/main" val="331029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065FB6-532C-A886-C589-AB4BB6D0F36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10</a:t>
            </a:fld>
            <a:endParaRPr lang="en-US" noProof="0"/>
          </a:p>
        </p:txBody>
      </p:sp>
      <p:pic>
        <p:nvPicPr>
          <p:cNvPr id="6" name="Picture Placeholder 5" descr="A person sitting on a bench&#10;&#10;Description automatically generated">
            <a:extLst>
              <a:ext uri="{FF2B5EF4-FFF2-40B4-BE49-F238E27FC236}">
                <a16:creationId xmlns:a16="http://schemas.microsoft.com/office/drawing/2014/main" id="{0225DB6A-380D-5840-3AD8-BAE2F7D9FCC6}"/>
              </a:ext>
            </a:extLst>
          </p:cNvPr>
          <p:cNvPicPr>
            <a:picLocks noGrp="1" noChangeAspect="1"/>
          </p:cNvPicPr>
          <p:nvPr>
            <p:ph type="pic" sz="quarter" idx="13"/>
          </p:nvPr>
        </p:nvPicPr>
        <p:blipFill>
          <a:blip r:embed="rId2"/>
          <a:srcRect l="11299" r="11299"/>
          <a:stretch>
            <a:fillRect/>
          </a:stretch>
        </p:blipFill>
        <p:spPr>
          <a:xfrm>
            <a:off x="5884863" y="0"/>
            <a:ext cx="6307137" cy="5780088"/>
          </a:xfrm>
        </p:spPr>
      </p:pic>
      <p:sp>
        <p:nvSpPr>
          <p:cNvPr id="7" name="Title 1">
            <a:extLst>
              <a:ext uri="{FF2B5EF4-FFF2-40B4-BE49-F238E27FC236}">
                <a16:creationId xmlns:a16="http://schemas.microsoft.com/office/drawing/2014/main" id="{FA81884C-FD25-12DB-DCB6-3F055D2E632D}"/>
              </a:ext>
            </a:extLst>
          </p:cNvPr>
          <p:cNvSpPr>
            <a:spLocks noGrp="1"/>
          </p:cNvSpPr>
          <p:nvPr>
            <p:ph type="title"/>
          </p:nvPr>
        </p:nvSpPr>
        <p:spPr>
          <a:xfrm>
            <a:off x="515938" y="500063"/>
            <a:ext cx="4937125" cy="1325562"/>
          </a:xfrm>
        </p:spPr>
        <p:txBody>
          <a:bodyPr>
            <a:normAutofit fontScale="90000"/>
          </a:bodyPr>
          <a:lstStyle/>
          <a:p>
            <a:r>
              <a:rPr lang="en-US" sz="4000" b="0" i="0" dirty="0">
                <a:effectLst/>
                <a:latin typeface="Bitter"/>
              </a:rPr>
              <a:t>The Signs and Factors of Vulnerability</a:t>
            </a:r>
            <a:endParaRPr lang="en-GB" sz="4000" dirty="0"/>
          </a:p>
        </p:txBody>
      </p:sp>
      <p:sp>
        <p:nvSpPr>
          <p:cNvPr id="8" name="Content Placeholder 2">
            <a:extLst>
              <a:ext uri="{FF2B5EF4-FFF2-40B4-BE49-F238E27FC236}">
                <a16:creationId xmlns:a16="http://schemas.microsoft.com/office/drawing/2014/main" id="{7FE355F1-ED39-B6A9-5879-F4E032D85807}"/>
              </a:ext>
            </a:extLst>
          </p:cNvPr>
          <p:cNvSpPr>
            <a:spLocks noGrp="1"/>
          </p:cNvSpPr>
          <p:nvPr>
            <p:ph idx="1"/>
          </p:nvPr>
        </p:nvSpPr>
        <p:spPr>
          <a:xfrm>
            <a:off x="520700" y="1825625"/>
            <a:ext cx="4913313" cy="4351338"/>
          </a:xfrm>
        </p:spPr>
        <p:txBody>
          <a:bodyPr>
            <a:normAutofit/>
          </a:bodyPr>
          <a:lstStyle/>
          <a:p>
            <a:pPr marL="0" indent="0">
              <a:buNone/>
            </a:pPr>
            <a:r>
              <a:rPr lang="en-GB" sz="1400" b="1" dirty="0">
                <a:latin typeface="Arial" panose="020B0604020202020204" pitchFamily="34" charset="0"/>
                <a:cs typeface="Arial" panose="020B0604020202020204" pitchFamily="34" charset="0"/>
              </a:rPr>
              <a:t>People can be radicalised in lots of different ways:</a:t>
            </a:r>
          </a:p>
          <a:p>
            <a:r>
              <a:rPr lang="en-GB" sz="1400" b="1" dirty="0">
                <a:latin typeface="Arial" panose="020B0604020202020204" pitchFamily="34" charset="0"/>
                <a:cs typeface="Arial" panose="020B0604020202020204" pitchFamily="34" charset="0"/>
              </a:rPr>
              <a:t>Age</a:t>
            </a:r>
            <a:r>
              <a:rPr lang="en-GB" sz="1400" dirty="0">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They may be any age including children</a:t>
            </a:r>
          </a:p>
          <a:p>
            <a:r>
              <a:rPr lang="en-US" sz="1400" b="1" dirty="0">
                <a:latin typeface="Arial" panose="020B0604020202020204" pitchFamily="34" charset="0"/>
                <a:cs typeface="Arial" panose="020B0604020202020204" pitchFamily="34" charset="0"/>
              </a:rPr>
              <a:t>Influences</a:t>
            </a:r>
            <a:r>
              <a:rPr lang="en-US" sz="1400" dirty="0">
                <a:latin typeface="Arial" panose="020B0604020202020204" pitchFamily="34" charset="0"/>
                <a:cs typeface="Arial" panose="020B0604020202020204" pitchFamily="34" charset="0"/>
              </a:rPr>
              <a:t> - </a:t>
            </a:r>
            <a:r>
              <a:rPr lang="en-US" sz="1400" b="0" i="0" dirty="0">
                <a:effectLst/>
                <a:latin typeface="Arial" panose="020B0604020202020204" pitchFamily="34" charset="0"/>
                <a:cs typeface="Arial" panose="020B0604020202020204" pitchFamily="34" charset="0"/>
              </a:rPr>
              <a:t>They may be influenced by family members or friends, direct contact with extremist groups and </a:t>
            </a:r>
            <a:r>
              <a:rPr lang="en-US" sz="1400" b="0" i="0" dirty="0" err="1">
                <a:effectLst/>
                <a:latin typeface="Arial" panose="020B0604020202020204" pitchFamily="34" charset="0"/>
                <a:cs typeface="Arial" panose="020B0604020202020204" pitchFamily="34" charset="0"/>
              </a:rPr>
              <a:t>organisations</a:t>
            </a:r>
            <a:r>
              <a:rPr lang="en-US" sz="1400" b="0" i="0" dirty="0">
                <a:effectLst/>
                <a:latin typeface="Arial" panose="020B0604020202020204" pitchFamily="34" charset="0"/>
                <a:cs typeface="Arial" panose="020B0604020202020204" pitchFamily="34" charset="0"/>
              </a:rPr>
              <a:t> or, increasingly, through the internet and social media.</a:t>
            </a:r>
          </a:p>
          <a:p>
            <a:r>
              <a:rPr lang="en-US" sz="1400" b="1" dirty="0">
                <a:latin typeface="Arial" panose="020B0604020202020204" pitchFamily="34" charset="0"/>
                <a:cs typeface="Arial" panose="020B0604020202020204" pitchFamily="34" charset="0"/>
              </a:rPr>
              <a:t>People who are vulnerable </a:t>
            </a:r>
            <a:r>
              <a:rPr lang="en-US" sz="1400" dirty="0">
                <a:latin typeface="Arial" panose="020B0604020202020204" pitchFamily="34" charset="0"/>
                <a:cs typeface="Arial" panose="020B0604020202020204" pitchFamily="34" charset="0"/>
              </a:rPr>
              <a:t>– People who are vulnerable in other ways maybe also vulnerable to radicalization</a:t>
            </a:r>
          </a:p>
          <a:p>
            <a:r>
              <a:rPr lang="en-US" sz="1400" b="1" dirty="0">
                <a:latin typeface="Arial" panose="020B0604020202020204" pitchFamily="34" charset="0"/>
                <a:cs typeface="Arial" panose="020B0604020202020204" pitchFamily="34" charset="0"/>
              </a:rPr>
              <a:t>Being vulnerable </a:t>
            </a:r>
            <a:r>
              <a:rPr lang="en-US" sz="1400" dirty="0">
                <a:latin typeface="Arial" panose="020B0604020202020204" pitchFamily="34" charset="0"/>
                <a:cs typeface="Arial" panose="020B0604020202020204" pitchFamily="34" charset="0"/>
              </a:rPr>
              <a:t>– Being ‘vulnerable’ doesn’t turn someone into a terrorist – most people have some sort of vulnerability in their lives.</a:t>
            </a:r>
          </a:p>
          <a:p>
            <a:r>
              <a:rPr lang="en-US" sz="1400" b="1" dirty="0">
                <a:latin typeface="Arial" panose="020B0604020202020204" pitchFamily="34" charset="0"/>
                <a:cs typeface="Arial" panose="020B0604020202020204" pitchFamily="34" charset="0"/>
              </a:rPr>
              <a:t>Many vulnerabilities </a:t>
            </a:r>
            <a:r>
              <a:rPr lang="en-US" sz="1400" dirty="0">
                <a:latin typeface="Arial" panose="020B0604020202020204" pitchFamily="34" charset="0"/>
                <a:cs typeface="Arial" panose="020B0604020202020204" pitchFamily="34" charset="0"/>
              </a:rPr>
              <a:t>– but when lots of vulnerabilities come together, it may be easier for a radical group to target the person and influence them.</a:t>
            </a:r>
          </a:p>
          <a:p>
            <a:r>
              <a:rPr lang="en-US" sz="1400" b="1" dirty="0">
                <a:latin typeface="Arial" panose="020B0604020202020204" pitchFamily="34" charset="0"/>
                <a:cs typeface="Arial" panose="020B0604020202020204" pitchFamily="34" charset="0"/>
              </a:rPr>
              <a:t>Offering friendship </a:t>
            </a:r>
            <a:r>
              <a:rPr lang="en-US" sz="1400" dirty="0">
                <a:latin typeface="Arial" panose="020B0604020202020204" pitchFamily="34" charset="0"/>
                <a:cs typeface="Arial" panose="020B0604020202020204" pitchFamily="34" charset="0"/>
              </a:rPr>
              <a:t>– some terrorist </a:t>
            </a:r>
            <a:r>
              <a:rPr lang="en-US" sz="1400" dirty="0" err="1">
                <a:latin typeface="Arial" panose="020B0604020202020204" pitchFamily="34" charset="0"/>
                <a:cs typeface="Arial" panose="020B0604020202020204" pitchFamily="34" charset="0"/>
              </a:rPr>
              <a:t>organisations</a:t>
            </a:r>
            <a:r>
              <a:rPr lang="en-US" sz="1400" dirty="0">
                <a:latin typeface="Arial" panose="020B0604020202020204" pitchFamily="34" charset="0"/>
                <a:cs typeface="Arial" panose="020B0604020202020204" pitchFamily="34" charset="0"/>
              </a:rPr>
              <a:t> have particularly targeted people who appear to be vulnerable, pretending to offer them friendship.</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32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CA5D27-1A5C-A48F-DAF0-D7F06A7D6DC0}"/>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11</a:t>
            </a:fld>
            <a:endParaRPr lang="en-US" noProof="0"/>
          </a:p>
        </p:txBody>
      </p:sp>
      <p:sp>
        <p:nvSpPr>
          <p:cNvPr id="6" name="Title 3">
            <a:extLst>
              <a:ext uri="{FF2B5EF4-FFF2-40B4-BE49-F238E27FC236}">
                <a16:creationId xmlns:a16="http://schemas.microsoft.com/office/drawing/2014/main" id="{0D421BB1-744E-B6A5-BEDB-A320FE522414}"/>
              </a:ext>
            </a:extLst>
          </p:cNvPr>
          <p:cNvSpPr>
            <a:spLocks noGrp="1"/>
          </p:cNvSpPr>
          <p:nvPr>
            <p:ph type="title"/>
          </p:nvPr>
        </p:nvSpPr>
        <p:spPr>
          <a:xfrm>
            <a:off x="515938" y="246063"/>
            <a:ext cx="11150600" cy="920750"/>
          </a:xfrm>
        </p:spPr>
        <p:txBody>
          <a:bodyPr/>
          <a:lstStyle/>
          <a:p>
            <a:r>
              <a:rPr lang="en-US" b="0" i="0" dirty="0">
                <a:effectLst/>
              </a:rPr>
              <a:t>factors that may cause vulnerability</a:t>
            </a:r>
            <a:endParaRPr lang="en-GB" dirty="0"/>
          </a:p>
        </p:txBody>
      </p:sp>
      <p:sp>
        <p:nvSpPr>
          <p:cNvPr id="7" name="Text Placeholder 4">
            <a:extLst>
              <a:ext uri="{FF2B5EF4-FFF2-40B4-BE49-F238E27FC236}">
                <a16:creationId xmlns:a16="http://schemas.microsoft.com/office/drawing/2014/main" id="{419807FC-5FF7-80DB-43F8-7C2C65D660C6}"/>
              </a:ext>
            </a:extLst>
          </p:cNvPr>
          <p:cNvSpPr>
            <a:spLocks noGrp="1"/>
          </p:cNvSpPr>
          <p:nvPr>
            <p:ph idx="1"/>
          </p:nvPr>
        </p:nvSpPr>
        <p:spPr>
          <a:xfrm>
            <a:off x="592562" y="1626043"/>
            <a:ext cx="10837862" cy="4351338"/>
          </a:xfrm>
        </p:spPr>
        <p:txBody>
          <a:bodyPr>
            <a:normAutofit/>
          </a:bodyPr>
          <a:lstStyle/>
          <a:p>
            <a:pPr marL="0" indent="0">
              <a:buNone/>
            </a:pPr>
            <a:r>
              <a:rPr lang="en-GB" sz="1600" b="1" u="sng" dirty="0">
                <a:latin typeface="Arial" panose="020B0604020202020204" pitchFamily="34" charset="0"/>
                <a:cs typeface="Arial" panose="020B0604020202020204" pitchFamily="34" charset="0"/>
              </a:rPr>
              <a:t>Personal, mental and life issues</a:t>
            </a:r>
            <a:endParaRPr lang="en-GB" sz="1600" b="1" dirty="0">
              <a:latin typeface="Arial" panose="020B0604020202020204" pitchFamily="34" charset="0"/>
              <a:cs typeface="Arial" panose="020B0604020202020204" pitchFamily="34" charset="0"/>
            </a:endParaRPr>
          </a:p>
        </p:txBody>
      </p:sp>
      <p:sp>
        <p:nvSpPr>
          <p:cNvPr id="8" name="Content Placeholder 5">
            <a:extLst>
              <a:ext uri="{FF2B5EF4-FFF2-40B4-BE49-F238E27FC236}">
                <a16:creationId xmlns:a16="http://schemas.microsoft.com/office/drawing/2014/main" id="{2B28D0BE-8F8B-DD77-D9D7-05F72739DBAE}"/>
              </a:ext>
            </a:extLst>
          </p:cNvPr>
          <p:cNvSpPr txBox="1">
            <a:spLocks/>
          </p:cNvSpPr>
          <p:nvPr/>
        </p:nvSpPr>
        <p:spPr>
          <a:xfrm>
            <a:off x="629693" y="2105023"/>
            <a:ext cx="5335145" cy="41973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0000"/>
              </a:lnSpc>
              <a:spcBef>
                <a:spcPts val="0"/>
              </a:spcBef>
            </a:pPr>
            <a:r>
              <a:rPr lang="en-US" sz="1500" dirty="0">
                <a:solidFill>
                  <a:srgbClr val="333333"/>
                </a:solidFill>
                <a:latin typeface="Arial" panose="020B0604020202020204" pitchFamily="34" charset="0"/>
              </a:rPr>
              <a:t>Mental health factors:</a:t>
            </a:r>
          </a:p>
          <a:p>
            <a:pPr fontAlgn="base">
              <a:lnSpc>
                <a:spcPct val="110000"/>
              </a:lnSpc>
              <a:spcBef>
                <a:spcPts val="0"/>
              </a:spcBef>
            </a:pPr>
            <a:r>
              <a:rPr lang="en-US" sz="1500" dirty="0">
                <a:solidFill>
                  <a:srgbClr val="333333"/>
                </a:solidFill>
                <a:latin typeface="Arial" panose="020B0604020202020204" pitchFamily="34" charset="0"/>
              </a:rPr>
              <a:t>Mental illness</a:t>
            </a:r>
          </a:p>
          <a:p>
            <a:pPr fontAlgn="base">
              <a:lnSpc>
                <a:spcPct val="110000"/>
              </a:lnSpc>
              <a:spcBef>
                <a:spcPts val="0"/>
              </a:spcBef>
            </a:pPr>
            <a:r>
              <a:rPr lang="en-US" sz="1500" dirty="0">
                <a:solidFill>
                  <a:srgbClr val="333333"/>
                </a:solidFill>
                <a:latin typeface="Arial" panose="020B0604020202020204" pitchFamily="34" charset="0"/>
              </a:rPr>
              <a:t>Learning difficulties</a:t>
            </a:r>
          </a:p>
          <a:p>
            <a:pPr fontAlgn="base">
              <a:lnSpc>
                <a:spcPct val="110000"/>
              </a:lnSpc>
              <a:spcBef>
                <a:spcPts val="0"/>
              </a:spcBef>
            </a:pPr>
            <a:r>
              <a:rPr lang="en-US" sz="1500" dirty="0">
                <a:solidFill>
                  <a:srgbClr val="333333"/>
                </a:solidFill>
                <a:latin typeface="Arial" panose="020B0604020202020204" pitchFamily="34" charset="0"/>
              </a:rPr>
              <a:t>Personality problems</a:t>
            </a:r>
          </a:p>
          <a:p>
            <a:pPr fontAlgn="base">
              <a:lnSpc>
                <a:spcPct val="110000"/>
              </a:lnSpc>
              <a:spcBef>
                <a:spcPts val="0"/>
              </a:spcBef>
            </a:pPr>
            <a:r>
              <a:rPr lang="en-US" sz="1500" dirty="0">
                <a:solidFill>
                  <a:srgbClr val="333333"/>
                </a:solidFill>
                <a:latin typeface="Arial" panose="020B0604020202020204" pitchFamily="34" charset="0"/>
              </a:rPr>
              <a:t>Low self-esteem</a:t>
            </a:r>
          </a:p>
          <a:p>
            <a:pPr fontAlgn="base">
              <a:lnSpc>
                <a:spcPct val="110000"/>
              </a:lnSpc>
              <a:spcBef>
                <a:spcPts val="0"/>
              </a:spcBef>
            </a:pPr>
            <a:endParaRPr lang="en-US" sz="1500" dirty="0">
              <a:solidFill>
                <a:srgbClr val="333333"/>
              </a:solidFill>
              <a:latin typeface="Arial" panose="020B0604020202020204" pitchFamily="34" charset="0"/>
            </a:endParaRPr>
          </a:p>
          <a:p>
            <a:pPr marL="0" indent="0">
              <a:buFont typeface="Arial" panose="020B0604020202020204" pitchFamily="34" charset="0"/>
              <a:buNone/>
            </a:pPr>
            <a:r>
              <a:rPr lang="en-GB" sz="1400" b="1" u="sng" dirty="0">
                <a:latin typeface="Arial" panose="020B0604020202020204" pitchFamily="34" charset="0"/>
                <a:cs typeface="Arial" panose="020B0604020202020204" pitchFamily="34" charset="0"/>
              </a:rPr>
              <a:t>Who you know and who you meet</a:t>
            </a:r>
          </a:p>
          <a:p>
            <a:pPr marL="0" indent="0">
              <a:buFont typeface="Arial" panose="020B0604020202020204" pitchFamily="34" charset="0"/>
              <a:buNone/>
            </a:pPr>
            <a:endParaRPr lang="en-GB" sz="1400" b="1" u="sng" dirty="0">
              <a:latin typeface="Arial" panose="020B0604020202020204" pitchFamily="34" charset="0"/>
              <a:cs typeface="Arial" panose="020B0604020202020204" pitchFamily="34" charset="0"/>
            </a:endParaRPr>
          </a:p>
          <a:p>
            <a:pPr fontAlgn="base">
              <a:spcBef>
                <a:spcPts val="0"/>
              </a:spcBef>
            </a:pPr>
            <a:r>
              <a:rPr lang="en-US" sz="1500" dirty="0">
                <a:solidFill>
                  <a:srgbClr val="333333"/>
                </a:solidFill>
                <a:latin typeface="Arial" panose="020B0604020202020204" pitchFamily="34" charset="0"/>
              </a:rPr>
              <a:t>Spending time in a setting where there are other people with extreme views </a:t>
            </a:r>
          </a:p>
          <a:p>
            <a:pPr fontAlgn="base">
              <a:spcBef>
                <a:spcPts val="0"/>
              </a:spcBef>
            </a:pPr>
            <a:r>
              <a:rPr lang="en-US" sz="1500" dirty="0">
                <a:solidFill>
                  <a:srgbClr val="333333"/>
                </a:solidFill>
                <a:latin typeface="Arial" panose="020B0604020202020204" pitchFamily="34" charset="0"/>
              </a:rPr>
              <a:t>Contact with gangs, criminal groups</a:t>
            </a:r>
          </a:p>
          <a:p>
            <a:pPr fontAlgn="base">
              <a:spcBef>
                <a:spcPts val="0"/>
              </a:spcBef>
            </a:pPr>
            <a:r>
              <a:rPr lang="en-US" sz="1500" dirty="0">
                <a:solidFill>
                  <a:srgbClr val="333333"/>
                </a:solidFill>
                <a:latin typeface="Arial" panose="020B0604020202020204" pitchFamily="34" charset="0"/>
              </a:rPr>
              <a:t>Exposure to propaganda </a:t>
            </a:r>
          </a:p>
          <a:p>
            <a:pPr fontAlgn="base">
              <a:spcBef>
                <a:spcPts val="0"/>
              </a:spcBef>
            </a:pPr>
            <a:r>
              <a:rPr lang="en-US" sz="1500" dirty="0">
                <a:solidFill>
                  <a:srgbClr val="333333"/>
                </a:solidFill>
                <a:latin typeface="Arial" panose="020B0604020202020204" pitchFamily="34" charset="0"/>
              </a:rPr>
              <a:t>Peer pressure from others who are </a:t>
            </a:r>
            <a:r>
              <a:rPr lang="en-US" sz="1500" dirty="0" err="1">
                <a:solidFill>
                  <a:srgbClr val="333333"/>
                </a:solidFill>
                <a:latin typeface="Arial" panose="020B0604020202020204" pitchFamily="34" charset="0"/>
              </a:rPr>
              <a:t>radicalised</a:t>
            </a:r>
            <a:r>
              <a:rPr lang="en-US" sz="1500" dirty="0">
                <a:solidFill>
                  <a:srgbClr val="333333"/>
                </a:solidFill>
                <a:latin typeface="Arial" panose="020B0604020202020204" pitchFamily="34" charset="0"/>
              </a:rPr>
              <a:t> themselves</a:t>
            </a:r>
          </a:p>
          <a:p>
            <a:pPr fontAlgn="base">
              <a:spcBef>
                <a:spcPts val="0"/>
              </a:spcBef>
            </a:pPr>
            <a:r>
              <a:rPr lang="en-US" sz="1500" dirty="0">
                <a:solidFill>
                  <a:srgbClr val="333333"/>
                </a:solidFill>
                <a:latin typeface="Arial" panose="020B0604020202020204" pitchFamily="34" charset="0"/>
              </a:rPr>
              <a:t>Being targeted by groups or individuals who </a:t>
            </a:r>
            <a:r>
              <a:rPr lang="en-US" sz="1500" dirty="0" err="1">
                <a:solidFill>
                  <a:srgbClr val="333333"/>
                </a:solidFill>
                <a:latin typeface="Arial" panose="020B0604020202020204" pitchFamily="34" charset="0"/>
              </a:rPr>
              <a:t>recognise</a:t>
            </a:r>
            <a:r>
              <a:rPr lang="en-US" sz="1500" dirty="0">
                <a:solidFill>
                  <a:srgbClr val="333333"/>
                </a:solidFill>
                <a:latin typeface="Arial" panose="020B0604020202020204" pitchFamily="34" charset="0"/>
              </a:rPr>
              <a:t> vulnerability</a:t>
            </a:r>
          </a:p>
          <a:p>
            <a:pPr marL="0" indent="0">
              <a:buFont typeface="Arial" panose="020B0604020202020204" pitchFamily="34" charset="0"/>
              <a:buNone/>
            </a:pPr>
            <a:endParaRPr lang="en-GB" sz="1400" b="1" u="sng" dirty="0">
              <a:latin typeface="Arial" panose="020B060402020202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BC1C2058-1694-447B-594F-280A389E85E3}"/>
              </a:ext>
            </a:extLst>
          </p:cNvPr>
          <p:cNvSpPr txBox="1">
            <a:spLocks/>
          </p:cNvSpPr>
          <p:nvPr/>
        </p:nvSpPr>
        <p:spPr>
          <a:xfrm>
            <a:off x="6247236" y="1620137"/>
            <a:ext cx="5183188" cy="598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b="1" u="sng" dirty="0"/>
          </a:p>
          <a:p>
            <a:pPr marL="0" indent="0">
              <a:buNone/>
            </a:pPr>
            <a:r>
              <a:rPr lang="en-GB" sz="1600" b="1" u="sng" dirty="0">
                <a:latin typeface="Arial" panose="020B0604020202020204" pitchFamily="34" charset="0"/>
                <a:cs typeface="Arial" panose="020B0604020202020204" pitchFamily="34" charset="0"/>
              </a:rPr>
              <a:t>Difficult life experiences</a:t>
            </a:r>
          </a:p>
          <a:p>
            <a:endParaRPr lang="en-GB" sz="1600" b="1" dirty="0"/>
          </a:p>
        </p:txBody>
      </p:sp>
      <p:sp>
        <p:nvSpPr>
          <p:cNvPr id="11" name="Content Placeholder 7">
            <a:extLst>
              <a:ext uri="{FF2B5EF4-FFF2-40B4-BE49-F238E27FC236}">
                <a16:creationId xmlns:a16="http://schemas.microsoft.com/office/drawing/2014/main" id="{43BBC8FC-0DBB-ADC6-0E10-51098F912AA4}"/>
              </a:ext>
            </a:extLst>
          </p:cNvPr>
          <p:cNvSpPr txBox="1">
            <a:spLocks/>
          </p:cNvSpPr>
          <p:nvPr/>
        </p:nvSpPr>
        <p:spPr>
          <a:xfrm>
            <a:off x="6091238" y="2361379"/>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pPr>
            <a:r>
              <a:rPr lang="en-US" sz="1500" dirty="0">
                <a:solidFill>
                  <a:srgbClr val="333333"/>
                </a:solidFill>
                <a:latin typeface="Arial" panose="020B0604020202020204" pitchFamily="34" charset="0"/>
              </a:rPr>
              <a:t>Isolation, loneliness, bullying</a:t>
            </a:r>
          </a:p>
          <a:p>
            <a:pPr fontAlgn="base">
              <a:spcBef>
                <a:spcPts val="0"/>
              </a:spcBef>
            </a:pPr>
            <a:r>
              <a:rPr lang="en-US" sz="1500" dirty="0">
                <a:solidFill>
                  <a:srgbClr val="333333"/>
                </a:solidFill>
                <a:latin typeface="Arial" panose="020B0604020202020204" pitchFamily="34" charset="0"/>
              </a:rPr>
              <a:t>Family upheaval</a:t>
            </a:r>
          </a:p>
          <a:p>
            <a:pPr fontAlgn="base">
              <a:spcBef>
                <a:spcPts val="0"/>
              </a:spcBef>
            </a:pPr>
            <a:r>
              <a:rPr lang="en-US" sz="1500" dirty="0">
                <a:solidFill>
                  <a:srgbClr val="333333"/>
                </a:solidFill>
                <a:latin typeface="Arial" panose="020B0604020202020204" pitchFamily="34" charset="0"/>
              </a:rPr>
              <a:t>Feeling excluded from mainstream society because of unemployment, poverty, racism</a:t>
            </a:r>
          </a:p>
          <a:p>
            <a:pPr fontAlgn="base">
              <a:spcBef>
                <a:spcPts val="0"/>
              </a:spcBef>
            </a:pPr>
            <a:r>
              <a:rPr lang="en-US" sz="1500" dirty="0">
                <a:solidFill>
                  <a:srgbClr val="333333"/>
                </a:solidFill>
                <a:latin typeface="Arial" panose="020B0604020202020204" pitchFamily="34" charset="0"/>
              </a:rPr>
              <a:t>Immigration, migration and distance from cultural heritage</a:t>
            </a:r>
          </a:p>
          <a:p>
            <a:pPr fontAlgn="base">
              <a:spcBef>
                <a:spcPts val="0"/>
              </a:spcBef>
            </a:pPr>
            <a:r>
              <a:rPr lang="en-US" sz="1500" dirty="0">
                <a:solidFill>
                  <a:srgbClr val="333333"/>
                </a:solidFill>
                <a:latin typeface="Arial" panose="020B0604020202020204" pitchFamily="34" charset="0"/>
              </a:rPr>
              <a:t>Feeling aggrieved because of lack of opportunity or being let down by others or by society</a:t>
            </a:r>
          </a:p>
          <a:p>
            <a:pPr fontAlgn="base">
              <a:spcBef>
                <a:spcPts val="0"/>
              </a:spcBef>
            </a:pPr>
            <a:r>
              <a:rPr lang="en-US" sz="1500" dirty="0">
                <a:solidFill>
                  <a:srgbClr val="333333"/>
                </a:solidFill>
                <a:latin typeface="Arial" panose="020B0604020202020204" pitchFamily="34" charset="0"/>
              </a:rPr>
              <a:t>Drug and alcohol misuse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41956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6CE188-3665-1A48-877D-BBECC95780C7}"/>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12</a:t>
            </a:fld>
            <a:endParaRPr lang="en-US" noProof="0"/>
          </a:p>
        </p:txBody>
      </p:sp>
      <p:sp>
        <p:nvSpPr>
          <p:cNvPr id="7" name="Title 6">
            <a:extLst>
              <a:ext uri="{FF2B5EF4-FFF2-40B4-BE49-F238E27FC236}">
                <a16:creationId xmlns:a16="http://schemas.microsoft.com/office/drawing/2014/main" id="{23F65109-F4FA-A5E2-F6A4-843B15BFBE76}"/>
              </a:ext>
            </a:extLst>
          </p:cNvPr>
          <p:cNvSpPr>
            <a:spLocks noGrp="1"/>
          </p:cNvSpPr>
          <p:nvPr>
            <p:ph type="title"/>
          </p:nvPr>
        </p:nvSpPr>
        <p:spPr>
          <a:xfrm>
            <a:off x="790892" y="-351759"/>
            <a:ext cx="6329998" cy="1600200"/>
          </a:xfrm>
        </p:spPr>
        <p:txBody>
          <a:bodyPr anchor="b">
            <a:normAutofit/>
          </a:bodyPr>
          <a:lstStyle/>
          <a:p>
            <a:r>
              <a:rPr lang="en-GB" dirty="0"/>
              <a:t>EXTERNAL INFLUENCES</a:t>
            </a:r>
          </a:p>
        </p:txBody>
      </p:sp>
      <p:graphicFrame>
        <p:nvGraphicFramePr>
          <p:cNvPr id="6" name="Content Placeholder 7">
            <a:extLst>
              <a:ext uri="{FF2B5EF4-FFF2-40B4-BE49-F238E27FC236}">
                <a16:creationId xmlns:a16="http://schemas.microsoft.com/office/drawing/2014/main" id="{F8741AF3-0699-1129-C145-4F0723D6C8F9}"/>
              </a:ext>
            </a:extLst>
          </p:cNvPr>
          <p:cNvGraphicFramePr>
            <a:graphicFrameLocks noGrp="1"/>
          </p:cNvGraphicFramePr>
          <p:nvPr>
            <p:ph idx="1"/>
            <p:extLst>
              <p:ext uri="{D42A27DB-BD31-4B8C-83A1-F6EECF244321}">
                <p14:modId xmlns:p14="http://schemas.microsoft.com/office/powerpoint/2010/main" val="362245021"/>
              </p:ext>
            </p:extLst>
          </p:nvPr>
        </p:nvGraphicFramePr>
        <p:xfrm>
          <a:off x="2349659" y="1031271"/>
          <a:ext cx="7492682" cy="5300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59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13FB1F2-A170-FD79-AF8E-5F4AC64329C0}"/>
              </a:ext>
            </a:extLst>
          </p:cNvPr>
          <p:cNvSpPr>
            <a:spLocks noGrp="1"/>
          </p:cNvSpPr>
          <p:nvPr>
            <p:ph type="title"/>
          </p:nvPr>
        </p:nvSpPr>
        <p:spPr>
          <a:xfrm>
            <a:off x="519910" y="127147"/>
            <a:ext cx="4937211" cy="1325563"/>
          </a:xfrm>
        </p:spPr>
        <p:txBody>
          <a:bodyPr anchor="ctr">
            <a:normAutofit/>
          </a:bodyPr>
          <a:lstStyle/>
          <a:p>
            <a:r>
              <a:rPr lang="en-GB" dirty="0"/>
              <a:t>Criminality</a:t>
            </a:r>
          </a:p>
        </p:txBody>
      </p:sp>
      <p:sp>
        <p:nvSpPr>
          <p:cNvPr id="9" name="Content Placeholder 2">
            <a:extLst>
              <a:ext uri="{FF2B5EF4-FFF2-40B4-BE49-F238E27FC236}">
                <a16:creationId xmlns:a16="http://schemas.microsoft.com/office/drawing/2014/main" id="{EBC98AB1-1B10-D934-2A7C-2E1C30999E20}"/>
              </a:ext>
            </a:extLst>
          </p:cNvPr>
          <p:cNvSpPr>
            <a:spLocks noGrp="1"/>
          </p:cNvSpPr>
          <p:nvPr>
            <p:ph idx="1"/>
          </p:nvPr>
        </p:nvSpPr>
        <p:spPr>
          <a:xfrm>
            <a:off x="519910" y="1825625"/>
            <a:ext cx="5389400" cy="4351338"/>
          </a:xfrm>
        </p:spPr>
        <p:txBody>
          <a:bodyPr>
            <a:normAutofit/>
          </a:bodyPr>
          <a:lstStyle/>
          <a:p>
            <a:pPr marL="0" indent="0" fontAlgn="base">
              <a:buNone/>
            </a:pPr>
            <a:r>
              <a:rPr lang="en-US" sz="1600" b="0" i="0" u="none" strike="noStrike" dirty="0">
                <a:effectLst/>
              </a:rPr>
              <a:t>People who are already involved in violent crime or who have already turned their back on the law may have less personal resistance to being drawn into political violence than people who are normally law-abiding.</a:t>
            </a:r>
          </a:p>
          <a:p>
            <a:pPr marL="0" indent="0" fontAlgn="base"/>
            <a:endParaRPr lang="en-US" sz="1600" b="0" i="0" u="none" strike="noStrike" dirty="0">
              <a:effectLst/>
            </a:endParaRPr>
          </a:p>
          <a:p>
            <a:pPr marL="0" indent="0" fontAlgn="base">
              <a:buNone/>
            </a:pPr>
            <a:r>
              <a:rPr lang="en-US" sz="1600" b="0" i="0" u="none" strike="noStrike" dirty="0">
                <a:effectLst/>
              </a:rPr>
              <a:t>People who are caught up in the criminal justice system are much more likely than others to have contact with people who hold violent and extremist views: many people are </a:t>
            </a:r>
            <a:r>
              <a:rPr lang="en-US" sz="1600" b="0" i="0" u="none" strike="noStrike" dirty="0" err="1">
                <a:effectLst/>
              </a:rPr>
              <a:t>radicalised</a:t>
            </a:r>
            <a:r>
              <a:rPr lang="en-US" sz="1600" b="0" i="0" u="none" strike="noStrike" dirty="0">
                <a:effectLst/>
              </a:rPr>
              <a:t> in prison.</a:t>
            </a:r>
          </a:p>
          <a:p>
            <a:pPr marL="0" indent="0"/>
            <a:endParaRPr lang="en-GB" sz="2000" dirty="0"/>
          </a:p>
        </p:txBody>
      </p:sp>
      <p:sp>
        <p:nvSpPr>
          <p:cNvPr id="3" name="Slide Number Placeholder 2">
            <a:extLst>
              <a:ext uri="{FF2B5EF4-FFF2-40B4-BE49-F238E27FC236}">
                <a16:creationId xmlns:a16="http://schemas.microsoft.com/office/drawing/2014/main" id="{D4472F9B-63F3-2DC9-35F8-604915A9B10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13</a:t>
            </a:fld>
            <a:endParaRPr lang="en-US" noProof="0"/>
          </a:p>
        </p:txBody>
      </p:sp>
      <p:pic>
        <p:nvPicPr>
          <p:cNvPr id="7" name="Picture Placeholder 6" descr="A group of people walking on a street&#10;&#10;Description automatically generated">
            <a:extLst>
              <a:ext uri="{FF2B5EF4-FFF2-40B4-BE49-F238E27FC236}">
                <a16:creationId xmlns:a16="http://schemas.microsoft.com/office/drawing/2014/main" id="{7744EA80-4649-AC38-3A57-ACF79A0E4CC0}"/>
              </a:ext>
            </a:extLst>
          </p:cNvPr>
          <p:cNvPicPr>
            <a:picLocks noGrp="1" noChangeAspect="1"/>
          </p:cNvPicPr>
          <p:nvPr>
            <p:ph type="pic" sz="quarter" idx="13"/>
          </p:nvPr>
        </p:nvPicPr>
        <p:blipFill rotWithShape="1">
          <a:blip r:embed="rId2"/>
          <a:srcRect l="28633" r="15116" b="-2"/>
          <a:stretch/>
        </p:blipFill>
        <p:spPr>
          <a:xfrm>
            <a:off x="6451550" y="988536"/>
            <a:ext cx="4884848" cy="4884848"/>
          </a:xfrm>
          <a:noFill/>
        </p:spPr>
      </p:pic>
    </p:spTree>
    <p:extLst>
      <p:ext uri="{BB962C8B-B14F-4D97-AF65-F5344CB8AC3E}">
        <p14:creationId xmlns:p14="http://schemas.microsoft.com/office/powerpoint/2010/main" val="176120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B46846A3-F1DB-530E-F343-9926DB6B01E5}"/>
              </a:ext>
            </a:extLst>
          </p:cNvPr>
          <p:cNvSpPr/>
          <p:nvPr/>
        </p:nvSpPr>
        <p:spPr>
          <a:xfrm>
            <a:off x="455404" y="1564396"/>
            <a:ext cx="5355359" cy="410743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
            <a:extLst>
              <a:ext uri="{FF2B5EF4-FFF2-40B4-BE49-F238E27FC236}">
                <a16:creationId xmlns:a16="http://schemas.microsoft.com/office/drawing/2014/main" id="{8E36F385-429A-1160-74BC-85D0F0845813}"/>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14</a:t>
            </a:fld>
            <a:endParaRPr lang="en-US" noProof="0"/>
          </a:p>
        </p:txBody>
      </p:sp>
      <p:sp>
        <p:nvSpPr>
          <p:cNvPr id="5" name="Title 3">
            <a:extLst>
              <a:ext uri="{FF2B5EF4-FFF2-40B4-BE49-F238E27FC236}">
                <a16:creationId xmlns:a16="http://schemas.microsoft.com/office/drawing/2014/main" id="{A7ABC7F6-2711-E3D5-A35C-0366BE83FF13}"/>
              </a:ext>
            </a:extLst>
          </p:cNvPr>
          <p:cNvSpPr>
            <a:spLocks noGrp="1"/>
          </p:cNvSpPr>
          <p:nvPr>
            <p:ph type="title"/>
          </p:nvPr>
        </p:nvSpPr>
        <p:spPr>
          <a:xfrm>
            <a:off x="515938" y="246063"/>
            <a:ext cx="11150600" cy="920750"/>
          </a:xfrm>
        </p:spPr>
        <p:txBody>
          <a:bodyPr>
            <a:normAutofit/>
          </a:bodyPr>
          <a:lstStyle/>
          <a:p>
            <a:r>
              <a:rPr lang="en-GB" dirty="0"/>
              <a:t>Case studies:</a:t>
            </a:r>
          </a:p>
        </p:txBody>
      </p:sp>
      <p:sp>
        <p:nvSpPr>
          <p:cNvPr id="6" name="Content Placeholder 4">
            <a:extLst>
              <a:ext uri="{FF2B5EF4-FFF2-40B4-BE49-F238E27FC236}">
                <a16:creationId xmlns:a16="http://schemas.microsoft.com/office/drawing/2014/main" id="{4FB0C33D-1148-B71B-0705-5E5689F27C45}"/>
              </a:ext>
            </a:extLst>
          </p:cNvPr>
          <p:cNvSpPr>
            <a:spLocks noGrp="1"/>
          </p:cNvSpPr>
          <p:nvPr>
            <p:ph sz="half" idx="1"/>
          </p:nvPr>
        </p:nvSpPr>
        <p:spPr>
          <a:xfrm>
            <a:off x="587376" y="1861851"/>
            <a:ext cx="5260603" cy="4710651"/>
          </a:xfrm>
        </p:spPr>
        <p:txBody>
          <a:bodyPr>
            <a:normAutofit/>
          </a:bodyPr>
          <a:lstStyle/>
          <a:p>
            <a:pPr marL="0" indent="0">
              <a:buNone/>
            </a:pPr>
            <a:r>
              <a:rPr lang="en-GB" sz="1500" b="1" u="sng" dirty="0">
                <a:solidFill>
                  <a:schemeClr val="bg1"/>
                </a:solidFill>
                <a:cs typeface="Arial" panose="020B0604020202020204" pitchFamily="34" charset="0"/>
              </a:rPr>
              <a:t>Oliver</a:t>
            </a:r>
          </a:p>
          <a:p>
            <a:pPr marL="0" indent="0" fontAlgn="base">
              <a:buNone/>
            </a:pPr>
            <a:r>
              <a:rPr lang="en-US" sz="1500" b="0" i="0" u="none" strike="noStrike" dirty="0">
                <a:solidFill>
                  <a:schemeClr val="bg1"/>
                </a:solidFill>
                <a:effectLst/>
              </a:rPr>
              <a:t>Oliver has Asperger’s Syndrome and has recently converted to Islam and adopted a conservative Arabic dress code. He has been bullied at school and his mother says that he now spends most of his time alone on the computer in his bedroom.</a:t>
            </a:r>
          </a:p>
          <a:p>
            <a:pPr marL="0" indent="0" fontAlgn="base">
              <a:buNone/>
            </a:pPr>
            <a:r>
              <a:rPr lang="en-US" sz="1500" b="0" i="0" u="none" strike="noStrike" dirty="0">
                <a:solidFill>
                  <a:schemeClr val="bg1"/>
                </a:solidFill>
                <a:effectLst/>
              </a:rPr>
              <a:t>Oliver has told staff at his local Learning Disabilities Team that he has found new friends on the internet, who have shown him the path to true Islam and “changed his life”. Oliver has also begun to talk very angrily about British foreign policy, referring to “</a:t>
            </a:r>
            <a:r>
              <a:rPr lang="en-US" sz="1500" b="0" i="1" u="none" strike="noStrike" dirty="0">
                <a:solidFill>
                  <a:schemeClr val="bg1"/>
                </a:solidFill>
                <a:effectLst/>
              </a:rPr>
              <a:t>his brothers being attacked in the Middle East by unbelievers” </a:t>
            </a:r>
            <a:r>
              <a:rPr lang="en-US" sz="1500" b="0" i="0" u="none" strike="noStrike" dirty="0">
                <a:solidFill>
                  <a:schemeClr val="bg1"/>
                </a:solidFill>
                <a:effectLst/>
              </a:rPr>
              <a:t>and that</a:t>
            </a:r>
            <a:r>
              <a:rPr lang="en-US" sz="1500" b="0" i="1" u="none" strike="noStrike" dirty="0">
                <a:solidFill>
                  <a:schemeClr val="bg1"/>
                </a:solidFill>
                <a:effectLst/>
              </a:rPr>
              <a:t> “they deserve to be punished”.</a:t>
            </a:r>
            <a:endParaRPr lang="en-US" sz="1500" b="0" i="0" u="none" strike="noStrike" dirty="0">
              <a:solidFill>
                <a:schemeClr val="bg1"/>
              </a:solidFill>
              <a:effectLst/>
            </a:endParaRPr>
          </a:p>
          <a:p>
            <a:pPr marL="0" indent="0" fontAlgn="base">
              <a:buNone/>
            </a:pPr>
            <a:r>
              <a:rPr lang="en-US" sz="1500" b="0" i="0" u="none" strike="noStrike" dirty="0">
                <a:solidFill>
                  <a:schemeClr val="bg1"/>
                </a:solidFill>
                <a:effectLst/>
              </a:rPr>
              <a:t>When questioned further he refused to elaborate and stormed out of the room.</a:t>
            </a:r>
          </a:p>
          <a:p>
            <a:pPr marL="0" indent="0" fontAlgn="base">
              <a:buNone/>
            </a:pPr>
            <a:endParaRPr lang="en-US" sz="1500" b="0" i="0" u="none" strike="noStrike" dirty="0">
              <a:solidFill>
                <a:schemeClr val="accent1"/>
              </a:solidFill>
              <a:effectLst/>
              <a:latin typeface="Arial" panose="020B0604020202020204" pitchFamily="34" charset="0"/>
            </a:endParaRPr>
          </a:p>
          <a:p>
            <a:pPr marL="0" indent="0">
              <a:buNone/>
            </a:pPr>
            <a:endParaRPr lang="en-GB" sz="1500" u="sng" dirty="0">
              <a:solidFill>
                <a:schemeClr val="accent1"/>
              </a:solidFill>
            </a:endParaRPr>
          </a:p>
        </p:txBody>
      </p:sp>
      <p:sp>
        <p:nvSpPr>
          <p:cNvPr id="3" name="Speech Bubble: Rectangle with Corners Rounded 2">
            <a:extLst>
              <a:ext uri="{FF2B5EF4-FFF2-40B4-BE49-F238E27FC236}">
                <a16:creationId xmlns:a16="http://schemas.microsoft.com/office/drawing/2014/main" id="{278F1E0F-604C-5D0F-A311-9DC3AB0D29A6}"/>
              </a:ext>
            </a:extLst>
          </p:cNvPr>
          <p:cNvSpPr/>
          <p:nvPr/>
        </p:nvSpPr>
        <p:spPr>
          <a:xfrm>
            <a:off x="6223209" y="285498"/>
            <a:ext cx="5565175" cy="420938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5">
            <a:extLst>
              <a:ext uri="{FF2B5EF4-FFF2-40B4-BE49-F238E27FC236}">
                <a16:creationId xmlns:a16="http://schemas.microsoft.com/office/drawing/2014/main" id="{8489EC4B-F374-35F1-8337-88FA6AB81577}"/>
              </a:ext>
            </a:extLst>
          </p:cNvPr>
          <p:cNvSpPr>
            <a:spLocks noGrp="1"/>
          </p:cNvSpPr>
          <p:nvPr>
            <p:ph sz="half" idx="2"/>
          </p:nvPr>
        </p:nvSpPr>
        <p:spPr>
          <a:xfrm>
            <a:off x="6476556" y="502857"/>
            <a:ext cx="5181600" cy="4351338"/>
          </a:xfrm>
        </p:spPr>
        <p:txBody>
          <a:bodyPr>
            <a:normAutofit/>
          </a:bodyPr>
          <a:lstStyle/>
          <a:p>
            <a:pPr marL="0" indent="0">
              <a:buNone/>
            </a:pPr>
            <a:r>
              <a:rPr lang="en-GB" sz="1500" b="1" u="sng" dirty="0">
                <a:solidFill>
                  <a:schemeClr val="bg1"/>
                </a:solidFill>
                <a:cs typeface="Arial" panose="020B0604020202020204" pitchFamily="34" charset="0"/>
              </a:rPr>
              <a:t>Grace</a:t>
            </a:r>
          </a:p>
          <a:p>
            <a:pPr marL="0" indent="0">
              <a:buNone/>
            </a:pPr>
            <a:r>
              <a:rPr lang="en-US" sz="1500" b="0" i="0" dirty="0">
                <a:solidFill>
                  <a:schemeClr val="bg1"/>
                </a:solidFill>
                <a:effectLst/>
              </a:rPr>
              <a:t>Grace is 16 years old and lives with her single mother and younger disabled brother. She has recently been excluded from school after making racist remarks to one of the teachers. She has a history of substance misuse and regularly smokes synthetic cannabis with some new older friends who have taken her under their wing. </a:t>
            </a:r>
          </a:p>
          <a:p>
            <a:pPr marL="0" indent="0">
              <a:buNone/>
            </a:pPr>
            <a:r>
              <a:rPr lang="en-US" sz="1500" b="0" i="0" dirty="0">
                <a:solidFill>
                  <a:schemeClr val="bg1"/>
                </a:solidFill>
                <a:effectLst/>
              </a:rPr>
              <a:t>Grace arrives in the Emergency Department with a head wound which she says was caused as a result of a fight with two Asian girls. She says that she was involved in a fight with these girls whilst attending a rally by supporters of a far-right </a:t>
            </a:r>
            <a:r>
              <a:rPr lang="en-US" sz="1500" b="0" i="0" dirty="0" err="1">
                <a:solidFill>
                  <a:schemeClr val="bg1"/>
                </a:solidFill>
                <a:effectLst/>
              </a:rPr>
              <a:t>organisation</a:t>
            </a:r>
            <a:r>
              <a:rPr lang="en-US" sz="1500" b="0" i="0" dirty="0">
                <a:solidFill>
                  <a:schemeClr val="bg1"/>
                </a:solidFill>
                <a:effectLst/>
              </a:rPr>
              <a:t> calling for the banning of Islam. Grace becomes very agitated when an Asian nurse tries to treat her and says “</a:t>
            </a:r>
            <a:r>
              <a:rPr lang="en-US" sz="1500" b="0" i="1" dirty="0">
                <a:solidFill>
                  <a:schemeClr val="bg1"/>
                </a:solidFill>
                <a:effectLst/>
              </a:rPr>
              <a:t>I don’t want to be touched by a foreigner</a:t>
            </a:r>
            <a:r>
              <a:rPr lang="en-US" sz="1500" b="0" i="0" dirty="0">
                <a:solidFill>
                  <a:schemeClr val="bg1"/>
                </a:solidFill>
                <a:effectLst/>
              </a:rPr>
              <a:t>”. </a:t>
            </a:r>
            <a:endParaRPr lang="en-GB" sz="1500" u="sng" dirty="0">
              <a:solidFill>
                <a:schemeClr val="bg1"/>
              </a:solidFill>
            </a:endParaRPr>
          </a:p>
        </p:txBody>
      </p:sp>
    </p:spTree>
    <p:extLst>
      <p:ext uri="{BB962C8B-B14F-4D97-AF65-F5344CB8AC3E}">
        <p14:creationId xmlns:p14="http://schemas.microsoft.com/office/powerpoint/2010/main" val="204299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11492753-215B-AAEA-D1D6-A80C5755817E}"/>
              </a:ext>
            </a:extLst>
          </p:cNvPr>
          <p:cNvSpPr>
            <a:spLocks noGrp="1"/>
          </p:cNvSpPr>
          <p:nvPr>
            <p:ph idx="1"/>
          </p:nvPr>
        </p:nvSpPr>
        <p:spPr>
          <a:xfrm>
            <a:off x="519910" y="1825625"/>
            <a:ext cx="4914189" cy="4351338"/>
          </a:xfrm>
        </p:spPr>
        <p:txBody>
          <a:bodyPr>
            <a:normAutofit/>
          </a:bodyPr>
          <a:lstStyle/>
          <a:p>
            <a:pPr marL="0" indent="0" fontAlgn="base">
              <a:buNone/>
            </a:pPr>
            <a:r>
              <a:rPr lang="en-US" sz="2000" b="1" dirty="0"/>
              <a:t>How do we know if someone is being targeted by extremists?</a:t>
            </a:r>
          </a:p>
          <a:p>
            <a:pPr marL="0" indent="0" fontAlgn="base"/>
            <a:endParaRPr lang="en-US" sz="2000" dirty="0"/>
          </a:p>
          <a:p>
            <a:pPr fontAlgn="base"/>
            <a:r>
              <a:rPr lang="en-US" sz="1800" dirty="0"/>
              <a:t>We very rarely </a:t>
            </a:r>
            <a:r>
              <a:rPr lang="en-US" sz="1800" b="0" i="0" u="none" strike="noStrike" dirty="0">
                <a:effectLst/>
              </a:rPr>
              <a:t>know ‘for sure’. Most of the signs that may indicate </a:t>
            </a:r>
            <a:r>
              <a:rPr lang="en-US" sz="1800" b="0" i="0" u="none" strike="noStrike" dirty="0" err="1">
                <a:effectLst/>
              </a:rPr>
              <a:t>radicalisation</a:t>
            </a:r>
            <a:r>
              <a:rPr lang="en-US" sz="1800" b="0" i="0" u="none" strike="noStrike" dirty="0">
                <a:effectLst/>
              </a:rPr>
              <a:t> also occur in people who are not becoming </a:t>
            </a:r>
            <a:r>
              <a:rPr lang="en-US" sz="1800" b="0" i="0" u="none" strike="noStrike" dirty="0" err="1">
                <a:effectLst/>
              </a:rPr>
              <a:t>radicalised</a:t>
            </a:r>
            <a:r>
              <a:rPr lang="en-US" sz="1800" b="0" i="0" u="none" strike="noStrike" dirty="0">
                <a:effectLst/>
              </a:rPr>
              <a:t> – particularly in young people who are looking for a sense of identity.</a:t>
            </a:r>
          </a:p>
          <a:p>
            <a:pPr fontAlgn="base"/>
            <a:r>
              <a:rPr lang="en-US" sz="1800" b="0" i="0" u="none" strike="noStrike" dirty="0">
                <a:effectLst/>
              </a:rPr>
              <a:t>But if several signs are present, or if any sign is present to an exaggerated way, there may be reason to worry.</a:t>
            </a:r>
          </a:p>
          <a:p>
            <a:pPr fontAlgn="base"/>
            <a:endParaRPr lang="en-US" sz="2000" dirty="0"/>
          </a:p>
          <a:p>
            <a:endParaRPr lang="en-GB" sz="2000" dirty="0"/>
          </a:p>
        </p:txBody>
      </p:sp>
      <p:sp>
        <p:nvSpPr>
          <p:cNvPr id="3" name="Slide Number Placeholder 2">
            <a:extLst>
              <a:ext uri="{FF2B5EF4-FFF2-40B4-BE49-F238E27FC236}">
                <a16:creationId xmlns:a16="http://schemas.microsoft.com/office/drawing/2014/main" id="{B861A434-66E7-ADEB-5F2C-DE31C029A987}"/>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15</a:t>
            </a:fld>
            <a:endParaRPr lang="en-US" noProof="0"/>
          </a:p>
        </p:txBody>
      </p:sp>
      <p:pic>
        <p:nvPicPr>
          <p:cNvPr id="9" name="Picture Placeholder 8" descr="A group of people standing in front of a wall&#10;&#10;Description automatically generated">
            <a:extLst>
              <a:ext uri="{FF2B5EF4-FFF2-40B4-BE49-F238E27FC236}">
                <a16:creationId xmlns:a16="http://schemas.microsoft.com/office/drawing/2014/main" id="{FD467D85-BB3B-FA4C-8F56-455FC0D4F971}"/>
              </a:ext>
            </a:extLst>
          </p:cNvPr>
          <p:cNvPicPr>
            <a:picLocks noGrp="1" noChangeAspect="1"/>
          </p:cNvPicPr>
          <p:nvPr>
            <p:ph type="pic" sz="quarter" idx="13"/>
          </p:nvPr>
        </p:nvPicPr>
        <p:blipFill rotWithShape="1">
          <a:blip r:embed="rId2"/>
          <a:srcRect r="22526" b="-2"/>
          <a:stretch/>
        </p:blipFill>
        <p:spPr>
          <a:xfrm>
            <a:off x="5884648" y="10"/>
            <a:ext cx="6307353" cy="5780362"/>
          </a:xfrm>
          <a:noFill/>
        </p:spPr>
      </p:pic>
      <p:sp>
        <p:nvSpPr>
          <p:cNvPr id="6" name="Title 4">
            <a:extLst>
              <a:ext uri="{FF2B5EF4-FFF2-40B4-BE49-F238E27FC236}">
                <a16:creationId xmlns:a16="http://schemas.microsoft.com/office/drawing/2014/main" id="{C157EADD-5E9D-22C2-F010-72DF103BBF1B}"/>
              </a:ext>
            </a:extLst>
          </p:cNvPr>
          <p:cNvSpPr>
            <a:spLocks noGrp="1"/>
          </p:cNvSpPr>
          <p:nvPr>
            <p:ph type="title"/>
          </p:nvPr>
        </p:nvSpPr>
        <p:spPr>
          <a:xfrm>
            <a:off x="515938" y="500063"/>
            <a:ext cx="4937125" cy="1325562"/>
          </a:xfrm>
        </p:spPr>
        <p:txBody>
          <a:bodyPr anchor="ctr">
            <a:normAutofit/>
          </a:bodyPr>
          <a:lstStyle/>
          <a:p>
            <a:r>
              <a:rPr lang="en-GB"/>
              <a:t>Identifying vulnerable people</a:t>
            </a:r>
          </a:p>
        </p:txBody>
      </p:sp>
    </p:spTree>
    <p:extLst>
      <p:ext uri="{BB962C8B-B14F-4D97-AF65-F5344CB8AC3E}">
        <p14:creationId xmlns:p14="http://schemas.microsoft.com/office/powerpoint/2010/main" val="423731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5ABE71-3612-2317-3722-3CC104B5AE4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16</a:t>
            </a:fld>
            <a:endParaRPr lang="en-US" noProof="0"/>
          </a:p>
        </p:txBody>
      </p:sp>
      <p:sp>
        <p:nvSpPr>
          <p:cNvPr id="7" name="Title 1">
            <a:extLst>
              <a:ext uri="{FF2B5EF4-FFF2-40B4-BE49-F238E27FC236}">
                <a16:creationId xmlns:a16="http://schemas.microsoft.com/office/drawing/2014/main" id="{7BF9B00A-C51A-9FCF-A0DD-9544C1F1A53A}"/>
              </a:ext>
            </a:extLst>
          </p:cNvPr>
          <p:cNvSpPr>
            <a:spLocks noGrp="1"/>
          </p:cNvSpPr>
          <p:nvPr>
            <p:ph type="title"/>
          </p:nvPr>
        </p:nvSpPr>
        <p:spPr>
          <a:xfrm>
            <a:off x="515938" y="246063"/>
            <a:ext cx="11150600" cy="920750"/>
          </a:xfrm>
        </p:spPr>
        <p:txBody>
          <a:bodyPr>
            <a:normAutofit/>
          </a:bodyPr>
          <a:lstStyle/>
          <a:p>
            <a:r>
              <a:rPr lang="en-US" sz="2400" b="0" i="0" dirty="0">
                <a:effectLst/>
              </a:rPr>
              <a:t>signs that an individual may be being groomed into </a:t>
            </a:r>
            <a:r>
              <a:rPr lang="en-US" sz="2400" b="0" i="0" dirty="0" err="1">
                <a:effectLst/>
              </a:rPr>
              <a:t>radicalisation</a:t>
            </a:r>
            <a:r>
              <a:rPr lang="en-US" sz="2400" b="0" i="0" dirty="0">
                <a:effectLst/>
              </a:rPr>
              <a:t>, bearing in mind that there is no single profile.</a:t>
            </a:r>
            <a:endParaRPr lang="en-GB" sz="2400" dirty="0"/>
          </a:p>
        </p:txBody>
      </p:sp>
      <p:grpSp>
        <p:nvGrpSpPr>
          <p:cNvPr id="14" name="Group 13">
            <a:extLst>
              <a:ext uri="{FF2B5EF4-FFF2-40B4-BE49-F238E27FC236}">
                <a16:creationId xmlns:a16="http://schemas.microsoft.com/office/drawing/2014/main" id="{D4302C85-6545-A57F-2FB3-B8E7755A655F}"/>
              </a:ext>
            </a:extLst>
          </p:cNvPr>
          <p:cNvGrpSpPr/>
          <p:nvPr/>
        </p:nvGrpSpPr>
        <p:grpSpPr>
          <a:xfrm>
            <a:off x="1498293" y="1594714"/>
            <a:ext cx="3039889" cy="410041"/>
            <a:chOff x="26314" y="1129371"/>
            <a:chExt cx="1609687" cy="982949"/>
          </a:xfrm>
        </p:grpSpPr>
        <p:sp>
          <p:nvSpPr>
            <p:cNvPr id="15" name="Rectangle 14">
              <a:extLst>
                <a:ext uri="{FF2B5EF4-FFF2-40B4-BE49-F238E27FC236}">
                  <a16:creationId xmlns:a16="http://schemas.microsoft.com/office/drawing/2014/main" id="{997F1682-8DE9-F997-7F62-A8B0D41D59DF}"/>
                </a:ext>
              </a:extLst>
            </p:cNvPr>
            <p:cNvSpPr/>
            <p:nvPr/>
          </p:nvSpPr>
          <p:spPr>
            <a:xfrm>
              <a:off x="26314" y="1129371"/>
              <a:ext cx="1609687" cy="9658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9E985F5A-2404-0BDB-8086-D824BDB575C1}"/>
                </a:ext>
              </a:extLst>
            </p:cNvPr>
            <p:cNvSpPr txBox="1"/>
            <p:nvPr/>
          </p:nvSpPr>
          <p:spPr>
            <a:xfrm>
              <a:off x="26314" y="1146508"/>
              <a:ext cx="1609687" cy="965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400" dirty="0">
                  <a:latin typeface="+mj-lt"/>
                </a:rPr>
                <a:t>A CHANGE IN BEHAVIOUR</a:t>
              </a:r>
              <a:endParaRPr lang="en-US" sz="1400" kern="1200" dirty="0">
                <a:latin typeface="+mj-lt"/>
              </a:endParaRPr>
            </a:p>
          </p:txBody>
        </p:sp>
      </p:grpSp>
      <p:grpSp>
        <p:nvGrpSpPr>
          <p:cNvPr id="31" name="Group 30">
            <a:extLst>
              <a:ext uri="{FF2B5EF4-FFF2-40B4-BE49-F238E27FC236}">
                <a16:creationId xmlns:a16="http://schemas.microsoft.com/office/drawing/2014/main" id="{CDBD5F00-B773-C9DB-0187-395A2640E6FC}"/>
              </a:ext>
            </a:extLst>
          </p:cNvPr>
          <p:cNvGrpSpPr/>
          <p:nvPr/>
        </p:nvGrpSpPr>
        <p:grpSpPr>
          <a:xfrm>
            <a:off x="6973678" y="1530676"/>
            <a:ext cx="3406660" cy="454938"/>
            <a:chOff x="26314" y="1129371"/>
            <a:chExt cx="1609687" cy="982949"/>
          </a:xfrm>
        </p:grpSpPr>
        <p:sp>
          <p:nvSpPr>
            <p:cNvPr id="32" name="Rectangle 31">
              <a:extLst>
                <a:ext uri="{FF2B5EF4-FFF2-40B4-BE49-F238E27FC236}">
                  <a16:creationId xmlns:a16="http://schemas.microsoft.com/office/drawing/2014/main" id="{422B0657-D64C-46DB-B29D-862919272C78}"/>
                </a:ext>
              </a:extLst>
            </p:cNvPr>
            <p:cNvSpPr/>
            <p:nvPr/>
          </p:nvSpPr>
          <p:spPr>
            <a:xfrm>
              <a:off x="26314" y="1129371"/>
              <a:ext cx="1609687" cy="96581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DAC42E34-FB7E-1D25-63F2-C0F61689CED8}"/>
                </a:ext>
              </a:extLst>
            </p:cNvPr>
            <p:cNvSpPr txBox="1"/>
            <p:nvPr/>
          </p:nvSpPr>
          <p:spPr>
            <a:xfrm>
              <a:off x="26314" y="1146508"/>
              <a:ext cx="1609687" cy="965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en-GB" sz="1400" dirty="0">
                <a:latin typeface="+mj-lt"/>
              </a:endParaRPr>
            </a:p>
            <a:p>
              <a:pPr algn="ctr" defTabSz="488950">
                <a:lnSpc>
                  <a:spcPct val="90000"/>
                </a:lnSpc>
                <a:spcBef>
                  <a:spcPct val="0"/>
                </a:spcBef>
                <a:spcAft>
                  <a:spcPct val="35000"/>
                </a:spcAft>
              </a:pPr>
              <a:r>
                <a:rPr lang="en-GB" sz="1400" dirty="0">
                  <a:latin typeface="+mj-lt"/>
                </a:rPr>
                <a:t>A CHANGE IN VIEWS AND INTERESTS</a:t>
              </a:r>
            </a:p>
            <a:p>
              <a:pPr marL="0" lvl="0" indent="0" algn="ctr" defTabSz="488950">
                <a:lnSpc>
                  <a:spcPct val="90000"/>
                </a:lnSpc>
                <a:spcBef>
                  <a:spcPct val="0"/>
                </a:spcBef>
                <a:spcAft>
                  <a:spcPct val="35000"/>
                </a:spcAft>
                <a:buNone/>
              </a:pPr>
              <a:endParaRPr lang="en-US" sz="1400" kern="1200" dirty="0">
                <a:latin typeface="+mj-lt"/>
              </a:endParaRPr>
            </a:p>
          </p:txBody>
        </p:sp>
      </p:grpSp>
      <p:sp>
        <p:nvSpPr>
          <p:cNvPr id="35" name="TextBox 34">
            <a:extLst>
              <a:ext uri="{FF2B5EF4-FFF2-40B4-BE49-F238E27FC236}">
                <a16:creationId xmlns:a16="http://schemas.microsoft.com/office/drawing/2014/main" id="{619DF4D8-9CC3-60FE-9ED8-61CC03E28C5C}"/>
              </a:ext>
            </a:extLst>
          </p:cNvPr>
          <p:cNvSpPr txBox="1"/>
          <p:nvPr/>
        </p:nvSpPr>
        <p:spPr>
          <a:xfrm>
            <a:off x="515938" y="2512586"/>
            <a:ext cx="5305542" cy="2031325"/>
          </a:xfrm>
          <a:prstGeom prst="rect">
            <a:avLst/>
          </a:prstGeom>
          <a:noFill/>
        </p:spPr>
        <p:txBody>
          <a:bodyPr wrap="square">
            <a:spAutoFit/>
          </a:bodyPr>
          <a:lstStyle/>
          <a:p>
            <a:pPr marL="285750" lvl="0" indent="-285750">
              <a:buFont typeface="Arial" panose="020B0604020202020204" pitchFamily="34" charset="0"/>
              <a:buChar char="•"/>
            </a:pPr>
            <a:r>
              <a:rPr lang="en-US" sz="1400" b="0" i="0" dirty="0"/>
              <a:t>Becoming withdrawn and not participating in their usual activities</a:t>
            </a:r>
            <a:endParaRPr lang="en-US" sz="1400" dirty="0"/>
          </a:p>
          <a:p>
            <a:pPr marL="285750" lvl="0" indent="-285750">
              <a:buFont typeface="Arial" panose="020B0604020202020204" pitchFamily="34" charset="0"/>
              <a:buChar char="•"/>
            </a:pPr>
            <a:r>
              <a:rPr lang="en-US" sz="1400" b="0" i="0" dirty="0"/>
              <a:t>Going missing from their home, school or care setting</a:t>
            </a:r>
            <a:endParaRPr lang="en-US" sz="1400" dirty="0"/>
          </a:p>
          <a:p>
            <a:pPr marL="285750" lvl="0" indent="-285750">
              <a:buFont typeface="Arial" panose="020B0604020202020204" pitchFamily="34" charset="0"/>
              <a:buChar char="•"/>
            </a:pPr>
            <a:r>
              <a:rPr lang="en-US" sz="1400" b="0" i="0" dirty="0"/>
              <a:t>Possessing, or searching for, extremist information online, or being secretive about their internet interests, e.g. switching screens when you come near their phone or computer</a:t>
            </a:r>
            <a:endParaRPr lang="en-US" sz="1400" dirty="0"/>
          </a:p>
          <a:p>
            <a:pPr marL="285750" lvl="0" indent="-285750">
              <a:buFont typeface="Arial" panose="020B0604020202020204" pitchFamily="34" charset="0"/>
              <a:buChar char="•"/>
            </a:pPr>
            <a:r>
              <a:rPr lang="en-US" sz="1400" b="0" i="0" dirty="0"/>
              <a:t>Becoming more aggressive and fixated with certain ideas or political views</a:t>
            </a:r>
          </a:p>
        </p:txBody>
      </p:sp>
      <p:sp>
        <p:nvSpPr>
          <p:cNvPr id="37" name="TextBox 36">
            <a:extLst>
              <a:ext uri="{FF2B5EF4-FFF2-40B4-BE49-F238E27FC236}">
                <a16:creationId xmlns:a16="http://schemas.microsoft.com/office/drawing/2014/main" id="{BC47B55A-0BD9-CEDC-DCF6-96DA669819D7}"/>
              </a:ext>
            </a:extLst>
          </p:cNvPr>
          <p:cNvSpPr txBox="1"/>
          <p:nvPr/>
        </p:nvSpPr>
        <p:spPr>
          <a:xfrm>
            <a:off x="6102255" y="2458958"/>
            <a:ext cx="5454439" cy="3539430"/>
          </a:xfrm>
          <a:prstGeom prst="rect">
            <a:avLst/>
          </a:prstGeom>
          <a:noFill/>
        </p:spPr>
        <p:txBody>
          <a:bodyPr wrap="square">
            <a:spAutoFit/>
          </a:bodyPr>
          <a:lstStyle/>
          <a:p>
            <a:pPr marL="285750" lvl="0" indent="-285750">
              <a:buFont typeface="Arial" panose="020B0604020202020204" pitchFamily="34" charset="0"/>
              <a:buChar char="•"/>
            </a:pPr>
            <a:r>
              <a:rPr lang="en-US" sz="1400" b="0" i="0" dirty="0"/>
              <a:t>Developing a conviction that their religion, culture or beliefs are under threat and treated unjustly</a:t>
            </a:r>
            <a:endParaRPr lang="en-US" sz="1400" dirty="0"/>
          </a:p>
          <a:p>
            <a:pPr marL="285750" lvl="0" indent="-285750">
              <a:buFont typeface="Arial" panose="020B0604020202020204" pitchFamily="34" charset="0"/>
              <a:buChar char="•"/>
            </a:pPr>
            <a:r>
              <a:rPr lang="en-US" sz="1400" b="0" i="0" dirty="0"/>
              <a:t>Looking for conspiracy theories and distrust of mainstream media</a:t>
            </a:r>
            <a:endParaRPr lang="en-US" sz="1400" dirty="0"/>
          </a:p>
          <a:p>
            <a:pPr marL="285750" lvl="0" indent="-285750">
              <a:buFont typeface="Arial" panose="020B0604020202020204" pitchFamily="34" charset="0"/>
              <a:buChar char="•"/>
            </a:pPr>
            <a:r>
              <a:rPr lang="en-US" sz="1400" b="0" i="0" dirty="0"/>
              <a:t>Using language that supports ‘us and them’ thinking</a:t>
            </a:r>
            <a:endParaRPr lang="en-US" sz="1400" dirty="0"/>
          </a:p>
          <a:p>
            <a:pPr marL="285750" lvl="0" indent="-285750">
              <a:buFont typeface="Arial" panose="020B0604020202020204" pitchFamily="34" charset="0"/>
              <a:buChar char="•"/>
            </a:pPr>
            <a:r>
              <a:rPr lang="en-US" sz="1400" b="0" i="0" dirty="0"/>
              <a:t>Getting preoccupied with feelings of hatred or anger about particular mainstream or minority groups</a:t>
            </a:r>
            <a:endParaRPr lang="en-US" sz="1400" dirty="0"/>
          </a:p>
          <a:p>
            <a:pPr marL="285750" lvl="0" indent="-285750">
              <a:buFont typeface="Arial" panose="020B0604020202020204" pitchFamily="34" charset="0"/>
              <a:buChar char="•"/>
            </a:pPr>
            <a:r>
              <a:rPr lang="en-US" sz="1400" b="0" i="0" dirty="0"/>
              <a:t>Losing interest in previous activities or friends</a:t>
            </a:r>
            <a:endParaRPr lang="en-US" sz="1400" dirty="0"/>
          </a:p>
          <a:p>
            <a:pPr marL="285750" lvl="0" indent="-285750">
              <a:buFont typeface="Arial" panose="020B0604020202020204" pitchFamily="34" charset="0"/>
              <a:buChar char="•"/>
            </a:pPr>
            <a:r>
              <a:rPr lang="en-US" sz="1400" b="0" i="0" dirty="0"/>
              <a:t>Adopting new friendship groups</a:t>
            </a:r>
            <a:endParaRPr lang="en-US" sz="1400" dirty="0"/>
          </a:p>
          <a:p>
            <a:pPr marL="285750" lvl="0" indent="-285750">
              <a:buFont typeface="Arial" panose="020B0604020202020204" pitchFamily="34" charset="0"/>
              <a:buChar char="•"/>
            </a:pPr>
            <a:r>
              <a:rPr lang="en-US" sz="1400" b="0" i="0" dirty="0"/>
              <a:t>A change in appearance</a:t>
            </a:r>
            <a:r>
              <a:rPr lang="en-US" sz="1400" dirty="0"/>
              <a:t>. </a:t>
            </a:r>
            <a:r>
              <a:rPr lang="en-US" sz="1400" b="0" i="0" dirty="0"/>
              <a:t>Changes in appearance may include:</a:t>
            </a:r>
            <a:endParaRPr lang="en-US" sz="1400" dirty="0"/>
          </a:p>
          <a:p>
            <a:pPr marL="742950" lvl="1" indent="-285750">
              <a:buFont typeface="Arial" panose="020B0604020202020204" pitchFamily="34" charset="0"/>
              <a:buChar char="•"/>
            </a:pPr>
            <a:r>
              <a:rPr lang="en-US" sz="1400" b="0" i="0" dirty="0"/>
              <a:t>Changing dress or style to accord with a new group</a:t>
            </a:r>
            <a:endParaRPr lang="en-US" sz="1400" dirty="0"/>
          </a:p>
          <a:p>
            <a:pPr marL="742950" lvl="1" indent="-285750">
              <a:buFont typeface="Arial" panose="020B0604020202020204" pitchFamily="34" charset="0"/>
              <a:buChar char="•"/>
            </a:pPr>
            <a:r>
              <a:rPr lang="en-US" sz="1400" b="0" i="0" dirty="0"/>
              <a:t>Having materials, tattoos or symbols associated with an extremist cause (e.g. the swastika for far-right groups)</a:t>
            </a:r>
            <a:endParaRPr lang="en-US" sz="1400" dirty="0"/>
          </a:p>
        </p:txBody>
      </p:sp>
    </p:spTree>
    <p:extLst>
      <p:ext uri="{BB962C8B-B14F-4D97-AF65-F5344CB8AC3E}">
        <p14:creationId xmlns:p14="http://schemas.microsoft.com/office/powerpoint/2010/main" val="319165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149850-F25E-7A4F-5606-E9A8BB18FDF6}"/>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17</a:t>
            </a:fld>
            <a:endParaRPr lang="en-US" noProof="0"/>
          </a:p>
        </p:txBody>
      </p:sp>
      <p:pic>
        <p:nvPicPr>
          <p:cNvPr id="7" name="Picture Placeholder 6" descr="A group of people raising their hands&#10;&#10;Description automatically generated">
            <a:extLst>
              <a:ext uri="{FF2B5EF4-FFF2-40B4-BE49-F238E27FC236}">
                <a16:creationId xmlns:a16="http://schemas.microsoft.com/office/drawing/2014/main" id="{12CFF054-7EBA-D84A-8D3C-8B7DF3F5A6FE}"/>
              </a:ext>
            </a:extLst>
          </p:cNvPr>
          <p:cNvPicPr>
            <a:picLocks noGrp="1" noChangeAspect="1"/>
          </p:cNvPicPr>
          <p:nvPr>
            <p:ph type="pic" sz="quarter" idx="13"/>
          </p:nvPr>
        </p:nvPicPr>
        <p:blipFill>
          <a:blip r:embed="rId2"/>
          <a:srcRect t="9127" b="9127"/>
          <a:stretch>
            <a:fillRect/>
          </a:stretch>
        </p:blipFill>
        <p:spPr>
          <a:xfrm>
            <a:off x="5884863" y="0"/>
            <a:ext cx="6307137" cy="5780088"/>
          </a:xfrm>
        </p:spPr>
      </p:pic>
      <p:sp>
        <p:nvSpPr>
          <p:cNvPr id="8" name="Title 1">
            <a:extLst>
              <a:ext uri="{FF2B5EF4-FFF2-40B4-BE49-F238E27FC236}">
                <a16:creationId xmlns:a16="http://schemas.microsoft.com/office/drawing/2014/main" id="{3CA4CAE9-F729-E962-8A00-898810F18591}"/>
              </a:ext>
            </a:extLst>
          </p:cNvPr>
          <p:cNvSpPr>
            <a:spLocks noGrp="1"/>
          </p:cNvSpPr>
          <p:nvPr>
            <p:ph type="title"/>
          </p:nvPr>
        </p:nvSpPr>
        <p:spPr>
          <a:xfrm>
            <a:off x="515938" y="500063"/>
            <a:ext cx="4937125" cy="1325562"/>
          </a:xfrm>
        </p:spPr>
        <p:txBody>
          <a:bodyPr>
            <a:normAutofit/>
          </a:bodyPr>
          <a:lstStyle/>
          <a:p>
            <a:r>
              <a:rPr lang="en-GB" dirty="0"/>
              <a:t>Online safety</a:t>
            </a:r>
          </a:p>
        </p:txBody>
      </p:sp>
      <p:sp>
        <p:nvSpPr>
          <p:cNvPr id="9" name="Content Placeholder 2">
            <a:extLst>
              <a:ext uri="{FF2B5EF4-FFF2-40B4-BE49-F238E27FC236}">
                <a16:creationId xmlns:a16="http://schemas.microsoft.com/office/drawing/2014/main" id="{C1E1E768-118C-B35D-953C-0C0E00823DBA}"/>
              </a:ext>
            </a:extLst>
          </p:cNvPr>
          <p:cNvSpPr>
            <a:spLocks noGrp="1"/>
          </p:cNvSpPr>
          <p:nvPr>
            <p:ph idx="1"/>
          </p:nvPr>
        </p:nvSpPr>
        <p:spPr>
          <a:xfrm>
            <a:off x="520700" y="1825625"/>
            <a:ext cx="4913313" cy="4351338"/>
          </a:xfrm>
        </p:spPr>
        <p:txBody>
          <a:bodyPr>
            <a:normAutofit/>
          </a:bodyPr>
          <a:lstStyle/>
          <a:p>
            <a:pPr marL="0" indent="0" fontAlgn="base">
              <a:buNone/>
            </a:pPr>
            <a:r>
              <a:rPr lang="en-US" sz="1600" b="1" i="0" u="none" strike="noStrike" dirty="0">
                <a:effectLst/>
              </a:rPr>
              <a:t>The use of social media to attract and groom individuals by </a:t>
            </a:r>
            <a:r>
              <a:rPr lang="en-US" sz="1600" b="1" i="0" u="none" strike="noStrike" dirty="0" err="1">
                <a:effectLst/>
              </a:rPr>
              <a:t>radicalisers</a:t>
            </a:r>
            <a:r>
              <a:rPr lang="en-US" sz="1600" b="1" i="0" u="none" strike="noStrike" dirty="0">
                <a:effectLst/>
              </a:rPr>
              <a:t> is ever increasing.</a:t>
            </a:r>
          </a:p>
          <a:p>
            <a:pPr fontAlgn="base"/>
            <a:r>
              <a:rPr lang="en-US" sz="1600" b="0" i="0" u="none" strike="noStrike" dirty="0" err="1">
                <a:effectLst/>
              </a:rPr>
              <a:t>Radicalisers</a:t>
            </a:r>
            <a:r>
              <a:rPr lang="en-US" sz="1600" b="0" i="0" u="none" strike="noStrike" dirty="0">
                <a:effectLst/>
              </a:rPr>
              <a:t> are creative in their thinking and approach using many forms of social media. Often conversations begin on open social media sites and then move onto private messaging. This allows for more hidden ways of communication and could potentially make investigations and access to evidence more problematic.</a:t>
            </a:r>
          </a:p>
          <a:p>
            <a:pPr fontAlgn="base"/>
            <a:r>
              <a:rPr lang="en-US" sz="1600" b="0" i="0" u="none" strike="noStrike" dirty="0">
                <a:effectLst/>
              </a:rPr>
              <a:t>Some people show signs that they are beginning to associate with extremist ideas by changes in their online profiles, including their profile image or name.</a:t>
            </a:r>
          </a:p>
          <a:p>
            <a:endParaRPr lang="en-GB" sz="1700" dirty="0"/>
          </a:p>
        </p:txBody>
      </p:sp>
    </p:spTree>
    <p:extLst>
      <p:ext uri="{BB962C8B-B14F-4D97-AF65-F5344CB8AC3E}">
        <p14:creationId xmlns:p14="http://schemas.microsoft.com/office/powerpoint/2010/main" val="415557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23EA5-F2F2-09F9-2745-77AE6B7194B9}"/>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18</a:t>
            </a:fld>
            <a:endParaRPr lang="en-US" noProof="0"/>
          </a:p>
        </p:txBody>
      </p:sp>
      <p:sp>
        <p:nvSpPr>
          <p:cNvPr id="6" name="Title 1">
            <a:extLst>
              <a:ext uri="{FF2B5EF4-FFF2-40B4-BE49-F238E27FC236}">
                <a16:creationId xmlns:a16="http://schemas.microsoft.com/office/drawing/2014/main" id="{11BB835A-923B-8CA3-982E-E831DA3E3DDF}"/>
              </a:ext>
            </a:extLst>
          </p:cNvPr>
          <p:cNvSpPr>
            <a:spLocks noGrp="1"/>
          </p:cNvSpPr>
          <p:nvPr>
            <p:ph type="title"/>
          </p:nvPr>
        </p:nvSpPr>
        <p:spPr>
          <a:xfrm>
            <a:off x="515938" y="246063"/>
            <a:ext cx="11150600" cy="920750"/>
          </a:xfrm>
        </p:spPr>
        <p:txBody>
          <a:bodyPr>
            <a:normAutofit/>
          </a:bodyPr>
          <a:lstStyle/>
          <a:p>
            <a:r>
              <a:rPr lang="en-US" sz="2800" b="0" i="0" dirty="0">
                <a:effectLst/>
              </a:rPr>
              <a:t>What other ways do you think people can be </a:t>
            </a:r>
            <a:r>
              <a:rPr lang="en-US" sz="2800" b="0" i="0" dirty="0" err="1">
                <a:effectLst/>
              </a:rPr>
              <a:t>radicalised</a:t>
            </a:r>
            <a:r>
              <a:rPr lang="en-US" sz="2800" b="0" i="0" dirty="0">
                <a:effectLst/>
              </a:rPr>
              <a:t>?</a:t>
            </a:r>
            <a:endParaRPr lang="en-GB" sz="2800" dirty="0"/>
          </a:p>
        </p:txBody>
      </p:sp>
      <p:sp>
        <p:nvSpPr>
          <p:cNvPr id="7" name="Content Placeholder 2">
            <a:extLst>
              <a:ext uri="{FF2B5EF4-FFF2-40B4-BE49-F238E27FC236}">
                <a16:creationId xmlns:a16="http://schemas.microsoft.com/office/drawing/2014/main" id="{DA8BD9BD-E579-1527-EDC2-B1FD2A3DF48E}"/>
              </a:ext>
            </a:extLst>
          </p:cNvPr>
          <p:cNvSpPr>
            <a:spLocks noGrp="1"/>
          </p:cNvSpPr>
          <p:nvPr>
            <p:ph idx="1"/>
          </p:nvPr>
        </p:nvSpPr>
        <p:spPr>
          <a:xfrm>
            <a:off x="479797" y="1320800"/>
            <a:ext cx="9148945" cy="4351338"/>
          </a:xfrm>
        </p:spPr>
        <p:txBody>
          <a:bodyPr anchor="ctr">
            <a:normAutofit/>
          </a:bodyPr>
          <a:lstStyle/>
          <a:p>
            <a:pPr marL="0" indent="0">
              <a:buNone/>
            </a:pPr>
            <a:r>
              <a:rPr lang="en-GB" sz="2400" b="1" dirty="0">
                <a:cs typeface="Arial" panose="020B0604020202020204" pitchFamily="34" charset="0"/>
              </a:rPr>
              <a:t>Choose the correct options:</a:t>
            </a:r>
          </a:p>
          <a:p>
            <a:r>
              <a:rPr lang="en-US" sz="2400" b="0" i="0" dirty="0">
                <a:effectLst/>
              </a:rPr>
              <a:t>Extremist speakers – rallies, meetings, campuses, places of worship</a:t>
            </a:r>
          </a:p>
          <a:p>
            <a:r>
              <a:rPr lang="en-GB" sz="2400" b="0" i="0" dirty="0">
                <a:effectLst/>
              </a:rPr>
              <a:t>Friends and relatives</a:t>
            </a:r>
          </a:p>
          <a:p>
            <a:r>
              <a:rPr lang="en-GB" sz="2400" b="0" i="0" dirty="0">
                <a:effectLst/>
              </a:rPr>
              <a:t>World events</a:t>
            </a:r>
            <a:endParaRPr lang="en-GB" sz="2400" dirty="0"/>
          </a:p>
          <a:p>
            <a:r>
              <a:rPr lang="en-GB" sz="2400" b="0" i="0" dirty="0">
                <a:effectLst/>
              </a:rPr>
              <a:t>Groups</a:t>
            </a:r>
          </a:p>
          <a:p>
            <a:endParaRPr lang="en-GB" sz="2000" dirty="0">
              <a:latin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151507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E80277-91C7-4FE3-8624-0E29FCFCDB0B}"/>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19</a:t>
            </a:fld>
            <a:endParaRPr lang="en-US" noProof="0"/>
          </a:p>
        </p:txBody>
      </p:sp>
      <p:pic>
        <p:nvPicPr>
          <p:cNvPr id="7" name="Picture Placeholder 6" descr="A group of people sitting around a table&#10;&#10;Description automatically generated">
            <a:extLst>
              <a:ext uri="{FF2B5EF4-FFF2-40B4-BE49-F238E27FC236}">
                <a16:creationId xmlns:a16="http://schemas.microsoft.com/office/drawing/2014/main" id="{8F8C2BD1-F35B-928A-F543-323DE8AD537F}"/>
              </a:ext>
            </a:extLst>
          </p:cNvPr>
          <p:cNvPicPr>
            <a:picLocks noGrp="1" noChangeAspect="1"/>
          </p:cNvPicPr>
          <p:nvPr>
            <p:ph type="pic" sz="quarter" idx="13"/>
          </p:nvPr>
        </p:nvPicPr>
        <p:blipFill>
          <a:blip r:embed="rId2"/>
          <a:srcRect t="16642" b="16642"/>
          <a:stretch>
            <a:fillRect/>
          </a:stretch>
        </p:blipFill>
        <p:spPr>
          <a:xfrm>
            <a:off x="5884863" y="0"/>
            <a:ext cx="6307137" cy="5780088"/>
          </a:xfrm>
        </p:spPr>
      </p:pic>
      <p:sp>
        <p:nvSpPr>
          <p:cNvPr id="8" name="Title 1">
            <a:extLst>
              <a:ext uri="{FF2B5EF4-FFF2-40B4-BE49-F238E27FC236}">
                <a16:creationId xmlns:a16="http://schemas.microsoft.com/office/drawing/2014/main" id="{4F30187A-009E-B577-B0D2-AB248154A3CA}"/>
              </a:ext>
            </a:extLst>
          </p:cNvPr>
          <p:cNvSpPr>
            <a:spLocks noGrp="1"/>
          </p:cNvSpPr>
          <p:nvPr>
            <p:ph type="title"/>
          </p:nvPr>
        </p:nvSpPr>
        <p:spPr>
          <a:xfrm>
            <a:off x="515938" y="500063"/>
            <a:ext cx="4937125" cy="1325562"/>
          </a:xfrm>
        </p:spPr>
        <p:txBody>
          <a:bodyPr>
            <a:normAutofit/>
          </a:bodyPr>
          <a:lstStyle/>
          <a:p>
            <a:r>
              <a:rPr lang="en-GB" b="0" i="0" dirty="0">
                <a:effectLst/>
              </a:rPr>
              <a:t>When there are Concerns</a:t>
            </a:r>
            <a:endParaRPr lang="en-GB" dirty="0"/>
          </a:p>
        </p:txBody>
      </p:sp>
      <p:sp>
        <p:nvSpPr>
          <p:cNvPr id="9" name="Content Placeholder 2">
            <a:extLst>
              <a:ext uri="{FF2B5EF4-FFF2-40B4-BE49-F238E27FC236}">
                <a16:creationId xmlns:a16="http://schemas.microsoft.com/office/drawing/2014/main" id="{A609778D-AC1D-2E94-96F5-B5D93B9A96C2}"/>
              </a:ext>
            </a:extLst>
          </p:cNvPr>
          <p:cNvSpPr>
            <a:spLocks noGrp="1"/>
          </p:cNvSpPr>
          <p:nvPr>
            <p:ph idx="1"/>
          </p:nvPr>
        </p:nvSpPr>
        <p:spPr>
          <a:xfrm>
            <a:off x="520700" y="1825625"/>
            <a:ext cx="4913313" cy="4351338"/>
          </a:xfrm>
        </p:spPr>
        <p:txBody>
          <a:bodyPr>
            <a:normAutofit/>
          </a:bodyPr>
          <a:lstStyle/>
          <a:p>
            <a:pPr marL="0" indent="0" fontAlgn="base">
              <a:buNone/>
            </a:pPr>
            <a:r>
              <a:rPr lang="en-US" sz="1600" b="0" i="0" u="none" strike="noStrike" dirty="0">
                <a:effectLst/>
              </a:rPr>
              <a:t>Concerns that an individual may be vulnerable to </a:t>
            </a:r>
            <a:r>
              <a:rPr lang="en-US" sz="1600" b="0" i="0" u="none" strike="noStrike" dirty="0" err="1">
                <a:effectLst/>
              </a:rPr>
              <a:t>radicalisation</a:t>
            </a:r>
            <a:r>
              <a:rPr lang="en-US" sz="1600" b="0" i="0" u="none" strike="noStrike" dirty="0">
                <a:effectLst/>
              </a:rPr>
              <a:t>, does not mean that you think the person is a terrorist, it means that you are concerned they are at risk of being exploited/groomed by others.</a:t>
            </a:r>
          </a:p>
          <a:p>
            <a:pPr marL="0" indent="0" fontAlgn="base">
              <a:buNone/>
            </a:pPr>
            <a:r>
              <a:rPr lang="en-US" sz="1600" b="0" i="0" u="none" strike="noStrike" dirty="0">
                <a:effectLst/>
              </a:rPr>
              <a:t>If you have any concerns, please speak to your volunteer coordinator.</a:t>
            </a:r>
          </a:p>
          <a:p>
            <a:pPr marL="0" indent="0" fontAlgn="base">
              <a:buNone/>
            </a:pPr>
            <a:endParaRPr lang="en-US" sz="1600" b="0" i="0" u="none" strike="noStrike" dirty="0">
              <a:effectLst/>
            </a:endParaRPr>
          </a:p>
          <a:p>
            <a:pPr marL="0" indent="0" fontAlgn="base">
              <a:buNone/>
            </a:pPr>
            <a:r>
              <a:rPr lang="en-US" sz="1600" b="0" i="0" u="none" strike="noStrike" dirty="0">
                <a:effectLst/>
              </a:rPr>
              <a:t>You may also have concerns about an individual outside of your volunteer role. If this is the case, you must contact the police.</a:t>
            </a:r>
          </a:p>
          <a:p>
            <a:pPr marL="0" indent="0" fontAlgn="base">
              <a:buNone/>
            </a:pPr>
            <a:r>
              <a:rPr lang="en-US" sz="1600" b="1" i="0" u="none" strike="noStrike" dirty="0">
                <a:effectLst/>
              </a:rPr>
              <a:t>Remember – we all have a duty of care and safeguarding is everyone’s responsibility.</a:t>
            </a:r>
            <a:endParaRPr lang="en-US" sz="1600" b="0" i="0" u="none" strike="noStrike" dirty="0">
              <a:effectLst/>
            </a:endParaRPr>
          </a:p>
          <a:p>
            <a:endParaRPr lang="en-GB" sz="1900" dirty="0"/>
          </a:p>
        </p:txBody>
      </p:sp>
    </p:spTree>
    <p:extLst>
      <p:ext uri="{BB962C8B-B14F-4D97-AF65-F5344CB8AC3E}">
        <p14:creationId xmlns:p14="http://schemas.microsoft.com/office/powerpoint/2010/main" val="207476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A149E2-7594-476B-E171-F933BB6225A4}"/>
              </a:ext>
            </a:extLst>
          </p:cNvPr>
          <p:cNvSpPr>
            <a:spLocks noGrp="1"/>
          </p:cNvSpPr>
          <p:nvPr>
            <p:ph type="sldNum" sz="quarter" idx="12"/>
          </p:nvPr>
        </p:nvSpPr>
        <p:spPr/>
        <p:txBody>
          <a:bodyPr/>
          <a:lstStyle/>
          <a:p>
            <a:fld id="{9EC71654-96A5-4280-94F3-931C61A9F92C}" type="slidenum">
              <a:rPr lang="en-US" noProof="0" smtClean="0"/>
              <a:pPr/>
              <a:t>2</a:t>
            </a:fld>
            <a:endParaRPr lang="en-US" noProof="0" dirty="0"/>
          </a:p>
        </p:txBody>
      </p:sp>
      <p:sp>
        <p:nvSpPr>
          <p:cNvPr id="5" name="Title 1">
            <a:extLst>
              <a:ext uri="{FF2B5EF4-FFF2-40B4-BE49-F238E27FC236}">
                <a16:creationId xmlns:a16="http://schemas.microsoft.com/office/drawing/2014/main" id="{01AB6450-0042-D828-7354-BF956698D0BA}"/>
              </a:ext>
            </a:extLst>
          </p:cNvPr>
          <p:cNvSpPr>
            <a:spLocks noGrp="1"/>
          </p:cNvSpPr>
          <p:nvPr>
            <p:ph type="title"/>
          </p:nvPr>
        </p:nvSpPr>
        <p:spPr>
          <a:xfrm>
            <a:off x="515938" y="246063"/>
            <a:ext cx="11150600" cy="920750"/>
          </a:xfrm>
        </p:spPr>
        <p:txBody>
          <a:bodyPr>
            <a:normAutofit/>
          </a:bodyPr>
          <a:lstStyle/>
          <a:p>
            <a:r>
              <a:rPr lang="en-GB" sz="4000" b="0" i="0" dirty="0">
                <a:solidFill>
                  <a:srgbClr val="2C567A"/>
                </a:solidFill>
                <a:effectLst/>
              </a:rPr>
              <a:t>Important Information</a:t>
            </a:r>
            <a:endParaRPr lang="en-GB" sz="4000" dirty="0">
              <a:solidFill>
                <a:srgbClr val="2C567A"/>
              </a:solidFill>
            </a:endParaRPr>
          </a:p>
        </p:txBody>
      </p:sp>
      <p:sp>
        <p:nvSpPr>
          <p:cNvPr id="6" name="Content Placeholder 2">
            <a:extLst>
              <a:ext uri="{FF2B5EF4-FFF2-40B4-BE49-F238E27FC236}">
                <a16:creationId xmlns:a16="http://schemas.microsoft.com/office/drawing/2014/main" id="{91B46D42-2E0B-C311-BCA4-038C2EE07204}"/>
              </a:ext>
            </a:extLst>
          </p:cNvPr>
          <p:cNvSpPr>
            <a:spLocks noGrp="1"/>
          </p:cNvSpPr>
          <p:nvPr>
            <p:ph idx="1"/>
          </p:nvPr>
        </p:nvSpPr>
        <p:spPr>
          <a:xfrm>
            <a:off x="820294" y="1392488"/>
            <a:ext cx="10837862" cy="4351338"/>
          </a:xfrm>
        </p:spPr>
        <p:txBody>
          <a:bodyPr anchor="ctr">
            <a:normAutofit/>
          </a:bodyPr>
          <a:lstStyle/>
          <a:p>
            <a:pPr fontAlgn="base"/>
            <a:r>
              <a:rPr lang="en-US" sz="1700" b="0" i="0" u="none" strike="noStrike" dirty="0">
                <a:effectLst/>
              </a:rPr>
              <a:t>This session has been developed by a team of Prevent subject matter experts from NHS England and peer-reviewed by the Office for Security &amp; Counter Terrorism at the Home Office and the Dept of Health &amp; Social Care.</a:t>
            </a:r>
          </a:p>
          <a:p>
            <a:pPr fontAlgn="base"/>
            <a:r>
              <a:rPr lang="en-US" sz="1700" b="0" i="0" u="none" strike="noStrike" dirty="0">
                <a:effectLst/>
              </a:rPr>
              <a:t>The content in the session represents a fair and balanced reflection of the current risk and threat levels posed by </a:t>
            </a:r>
            <a:r>
              <a:rPr lang="en-US" sz="1700" b="0" i="0" u="none" strike="noStrike" dirty="0" err="1">
                <a:effectLst/>
              </a:rPr>
              <a:t>radicalisation</a:t>
            </a:r>
            <a:r>
              <a:rPr lang="en-US" sz="1700" b="0" i="0" u="none" strike="noStrike" dirty="0">
                <a:effectLst/>
              </a:rPr>
              <a:t> in the UK i.e., as independently assessed by the </a:t>
            </a:r>
            <a:r>
              <a:rPr lang="en-US" sz="1700" b="0" i="0" u="none" strike="noStrike" dirty="0">
                <a:effectLst/>
                <a:hlinkClick r:id="rId3">
                  <a:extLst>
                    <a:ext uri="{A12FA001-AC4F-418D-AE19-62706E023703}">
                      <ahyp:hlinkClr xmlns:ahyp="http://schemas.microsoft.com/office/drawing/2018/hyperlinkcolor" val="tx"/>
                    </a:ext>
                  </a:extLst>
                </a:hlinkClick>
              </a:rPr>
              <a:t>Joint Terrorism Analysis Centre (JTAC)</a:t>
            </a:r>
            <a:r>
              <a:rPr lang="en-US" sz="1700" b="0" i="0" u="none" strike="noStrike" dirty="0">
                <a:effectLst/>
              </a:rPr>
              <a:t>.</a:t>
            </a:r>
          </a:p>
          <a:p>
            <a:pPr fontAlgn="base"/>
            <a:r>
              <a:rPr lang="en-US" sz="1700" b="0" i="0" u="none" strike="noStrike" dirty="0">
                <a:effectLst/>
              </a:rPr>
              <a:t>According to JTAC, the current greatest source of risk is from Islamist-inspired terrorism. However, there is an increasing and growing threat posed by XRW groups (Extreme Right-Wing) and we have been careful to include this threat within the body of the training.</a:t>
            </a:r>
          </a:p>
          <a:p>
            <a:pPr fontAlgn="base"/>
            <a:r>
              <a:rPr lang="en-US" sz="1700" b="0" i="0" u="none" strike="noStrike" dirty="0">
                <a:effectLst/>
              </a:rPr>
              <a:t>The session uses several scenarios and case studies to demonstrate particular issues around Prevent.  Any of these scenarios, names, characters, and incidents portrayed in this session are fictitious. No identification with actual persons (living or deceased), places, buildings, and products is intended or should be inferred.</a:t>
            </a:r>
          </a:p>
          <a:p>
            <a:endParaRPr lang="en-GB" sz="1700" dirty="0"/>
          </a:p>
        </p:txBody>
      </p:sp>
    </p:spTree>
    <p:extLst>
      <p:ext uri="{BB962C8B-B14F-4D97-AF65-F5344CB8AC3E}">
        <p14:creationId xmlns:p14="http://schemas.microsoft.com/office/powerpoint/2010/main" val="186910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7C9044-2543-5364-A115-8060318A3841}"/>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20</a:t>
            </a:fld>
            <a:endParaRPr lang="en-US" noProof="0"/>
          </a:p>
        </p:txBody>
      </p:sp>
      <p:sp>
        <p:nvSpPr>
          <p:cNvPr id="12" name="Content Placeholder 3">
            <a:extLst>
              <a:ext uri="{FF2B5EF4-FFF2-40B4-BE49-F238E27FC236}">
                <a16:creationId xmlns:a16="http://schemas.microsoft.com/office/drawing/2014/main" id="{47F0D450-3BB5-31AE-9319-22EA36EF14A9}"/>
              </a:ext>
            </a:extLst>
          </p:cNvPr>
          <p:cNvSpPr>
            <a:spLocks noGrp="1"/>
          </p:cNvSpPr>
          <p:nvPr>
            <p:ph sz="half" idx="2"/>
          </p:nvPr>
        </p:nvSpPr>
        <p:spPr>
          <a:xfrm>
            <a:off x="6329326" y="1349375"/>
            <a:ext cx="5181600" cy="4351338"/>
          </a:xfrm>
        </p:spPr>
        <p:txBody>
          <a:bodyPr>
            <a:normAutofit fontScale="92500" lnSpcReduction="10000"/>
          </a:bodyPr>
          <a:lstStyle/>
          <a:p>
            <a:pPr marL="0" indent="0" algn="l" rtl="0" eaLnBrk="1" fontAlgn="t" latinLnBrk="0" hangingPunct="1">
              <a:spcBef>
                <a:spcPts val="0"/>
              </a:spcBef>
              <a:spcAft>
                <a:spcPts val="0"/>
              </a:spcAft>
              <a:buNone/>
            </a:pPr>
            <a:r>
              <a:rPr lang="en-GB" sz="1700" b="1" i="0" u="none" strike="noStrike" kern="1200" dirty="0">
                <a:solidFill>
                  <a:srgbClr val="000000"/>
                </a:solidFill>
                <a:effectLst/>
              </a:rPr>
              <a:t>Data Protection Act (2018)</a:t>
            </a:r>
            <a:endParaRPr lang="en-GB" sz="1700" b="0" i="0" u="none" strike="noStrike" dirty="0">
              <a:effectLst/>
            </a:endParaRPr>
          </a:p>
          <a:p>
            <a:pPr marL="0" indent="0" algn="l" rtl="0" eaLnBrk="1" fontAlgn="t" latinLnBrk="0" hangingPunct="1">
              <a:spcBef>
                <a:spcPts val="0"/>
              </a:spcBef>
              <a:spcAft>
                <a:spcPts val="0"/>
              </a:spcAft>
              <a:buNone/>
            </a:pPr>
            <a:r>
              <a:rPr lang="en-US" sz="1700" b="0" i="0" u="none" strike="noStrike" kern="1200" dirty="0">
                <a:solidFill>
                  <a:srgbClr val="000000"/>
                </a:solidFill>
                <a:effectLst/>
              </a:rPr>
              <a:t>The Data Protection Act 2018 (DPA 2018) provides a framework for ensuring that personal information is shared appropriately. The DPA 2018 has been written to translate GDPR into UK law and it is, therefore, important that GDPR and DPA 2018 are read side by side.</a:t>
            </a:r>
          </a:p>
          <a:p>
            <a:pPr marL="0" indent="0" algn="l" rtl="0" eaLnBrk="1" fontAlgn="t" latinLnBrk="0" hangingPunct="1">
              <a:spcBef>
                <a:spcPts val="0"/>
              </a:spcBef>
              <a:spcAft>
                <a:spcPts val="0"/>
              </a:spcAft>
              <a:buNone/>
            </a:pPr>
            <a:endParaRPr lang="en-GB" sz="1700" b="0" i="0" u="none" strike="noStrike" dirty="0">
              <a:effectLst/>
            </a:endParaRPr>
          </a:p>
          <a:p>
            <a:pPr marL="0" indent="0" algn="l" rtl="0" eaLnBrk="1" fontAlgn="t" latinLnBrk="0" hangingPunct="1">
              <a:spcBef>
                <a:spcPts val="0"/>
              </a:spcBef>
              <a:spcAft>
                <a:spcPts val="0"/>
              </a:spcAft>
              <a:buNone/>
            </a:pPr>
            <a:r>
              <a:rPr lang="en-GB" sz="1700" b="1" i="0" u="none" strike="noStrike" kern="1200" dirty="0">
                <a:solidFill>
                  <a:srgbClr val="000000"/>
                </a:solidFill>
                <a:effectLst/>
              </a:rPr>
              <a:t>Ensure information is necessary</a:t>
            </a:r>
            <a:endParaRPr lang="en-GB" sz="1700" b="0" i="0" u="none" strike="noStrike" dirty="0">
              <a:effectLst/>
            </a:endParaRPr>
          </a:p>
          <a:p>
            <a:pPr marL="0" indent="0" algn="l" rtl="0" eaLnBrk="1" fontAlgn="t" latinLnBrk="0" hangingPunct="1">
              <a:spcBef>
                <a:spcPts val="0"/>
              </a:spcBef>
              <a:spcAft>
                <a:spcPts val="0"/>
              </a:spcAft>
              <a:buNone/>
            </a:pPr>
            <a:r>
              <a:rPr lang="en-US" sz="1700" b="0" i="0" u="none" strike="noStrike" kern="1200" dirty="0">
                <a:solidFill>
                  <a:srgbClr val="000000"/>
                </a:solidFill>
                <a:effectLst/>
              </a:rPr>
              <a:t>Ensure the information you share is necessary, proportionate, relevant, accurate, timely and secure.</a:t>
            </a:r>
          </a:p>
          <a:p>
            <a:pPr marL="0" indent="0" algn="l" rtl="0" eaLnBrk="1" fontAlgn="t" latinLnBrk="0" hangingPunct="1">
              <a:spcBef>
                <a:spcPts val="0"/>
              </a:spcBef>
              <a:spcAft>
                <a:spcPts val="0"/>
              </a:spcAft>
              <a:buNone/>
            </a:pPr>
            <a:endParaRPr lang="en-GB" sz="1700" b="0" i="0" u="none" strike="noStrike" dirty="0">
              <a:effectLst/>
            </a:endParaRPr>
          </a:p>
          <a:p>
            <a:pPr marL="0" indent="0" algn="l" rtl="0" eaLnBrk="1" fontAlgn="t" latinLnBrk="0" hangingPunct="1">
              <a:spcBef>
                <a:spcPts val="0"/>
              </a:spcBef>
              <a:spcAft>
                <a:spcPts val="0"/>
              </a:spcAft>
              <a:buNone/>
            </a:pPr>
            <a:r>
              <a:rPr lang="en-GB" sz="1700" b="1" i="0" u="none" strike="noStrike" kern="1200" dirty="0">
                <a:solidFill>
                  <a:srgbClr val="000000"/>
                </a:solidFill>
                <a:effectLst/>
              </a:rPr>
              <a:t>Safety and wellbeing</a:t>
            </a:r>
            <a:endParaRPr lang="en-GB" sz="1700" b="0" i="0" u="none" strike="noStrike" dirty="0">
              <a:effectLst/>
            </a:endParaRPr>
          </a:p>
          <a:p>
            <a:pPr marL="0" indent="0" algn="l" rtl="0" eaLnBrk="1" fontAlgn="t" latinLnBrk="0" hangingPunct="1">
              <a:spcBef>
                <a:spcPts val="0"/>
              </a:spcBef>
              <a:spcAft>
                <a:spcPts val="0"/>
              </a:spcAft>
              <a:buNone/>
            </a:pPr>
            <a:r>
              <a:rPr lang="en-US" sz="1700" b="0" i="0" u="none" strike="noStrike" kern="1200" dirty="0">
                <a:solidFill>
                  <a:srgbClr val="000000"/>
                </a:solidFill>
                <a:effectLst/>
              </a:rPr>
              <a:t>Consider the safety and well-being of the person and others who may be affected by any actions.</a:t>
            </a:r>
          </a:p>
          <a:p>
            <a:pPr marL="0" indent="0" algn="l" rtl="0" eaLnBrk="1" fontAlgn="t" latinLnBrk="0" hangingPunct="1">
              <a:spcBef>
                <a:spcPts val="0"/>
              </a:spcBef>
              <a:spcAft>
                <a:spcPts val="0"/>
              </a:spcAft>
              <a:buNone/>
            </a:pPr>
            <a:endParaRPr lang="en-GB" sz="1700" b="0" i="0" u="none" strike="noStrike" dirty="0">
              <a:effectLst/>
            </a:endParaRPr>
          </a:p>
          <a:p>
            <a:pPr marL="0" indent="0" algn="l" rtl="0" eaLnBrk="1" fontAlgn="t" latinLnBrk="0" hangingPunct="1">
              <a:spcBef>
                <a:spcPts val="0"/>
              </a:spcBef>
              <a:spcAft>
                <a:spcPts val="0"/>
              </a:spcAft>
              <a:buNone/>
            </a:pPr>
            <a:r>
              <a:rPr lang="en-GB" sz="1700" b="1" i="0" u="none" strike="noStrike" kern="1200" dirty="0">
                <a:solidFill>
                  <a:srgbClr val="000000"/>
                </a:solidFill>
                <a:effectLst/>
              </a:rPr>
              <a:t>Seek advice</a:t>
            </a:r>
            <a:endParaRPr lang="en-GB" sz="1700" b="0" i="0" u="none" strike="noStrike" dirty="0">
              <a:effectLst/>
            </a:endParaRPr>
          </a:p>
          <a:p>
            <a:pPr marL="0" indent="0" algn="l" rtl="0" eaLnBrk="1" fontAlgn="t" latinLnBrk="0" hangingPunct="1">
              <a:spcBef>
                <a:spcPts val="0"/>
              </a:spcBef>
              <a:spcAft>
                <a:spcPts val="0"/>
              </a:spcAft>
              <a:buNone/>
            </a:pPr>
            <a:r>
              <a:rPr lang="en-US" sz="1700" b="0" i="0" u="none" strike="noStrike" kern="1200" dirty="0">
                <a:solidFill>
                  <a:srgbClr val="000000"/>
                </a:solidFill>
                <a:effectLst/>
              </a:rPr>
              <a:t>Seek advice if you are in any doubt, without disclosing the identity of the person where possible.</a:t>
            </a:r>
            <a:endParaRPr lang="en-GB" sz="1700" b="0" i="0" u="none" strike="noStrike" dirty="0">
              <a:effectLst/>
            </a:endParaRPr>
          </a:p>
          <a:p>
            <a:endParaRPr lang="en-US" dirty="0"/>
          </a:p>
        </p:txBody>
      </p:sp>
      <p:sp>
        <p:nvSpPr>
          <p:cNvPr id="6" name="Title 1">
            <a:extLst>
              <a:ext uri="{FF2B5EF4-FFF2-40B4-BE49-F238E27FC236}">
                <a16:creationId xmlns:a16="http://schemas.microsoft.com/office/drawing/2014/main" id="{B441C83F-BD79-54CE-B8C3-6024E87015DE}"/>
              </a:ext>
            </a:extLst>
          </p:cNvPr>
          <p:cNvSpPr>
            <a:spLocks noGrp="1"/>
          </p:cNvSpPr>
          <p:nvPr>
            <p:ph type="title"/>
          </p:nvPr>
        </p:nvSpPr>
        <p:spPr>
          <a:xfrm>
            <a:off x="520700" y="836613"/>
            <a:ext cx="11150600" cy="515937"/>
          </a:xfrm>
        </p:spPr>
        <p:txBody>
          <a:bodyPr anchor="t">
            <a:normAutofit/>
          </a:bodyPr>
          <a:lstStyle/>
          <a:p>
            <a:r>
              <a:rPr lang="en-GB" b="0" i="0" dirty="0">
                <a:effectLst/>
              </a:rPr>
              <a:t>Information Sharing</a:t>
            </a:r>
            <a:endParaRPr lang="en-GB" dirty="0"/>
          </a:p>
        </p:txBody>
      </p:sp>
      <p:sp>
        <p:nvSpPr>
          <p:cNvPr id="7" name="Content Placeholder 2">
            <a:extLst>
              <a:ext uri="{FF2B5EF4-FFF2-40B4-BE49-F238E27FC236}">
                <a16:creationId xmlns:a16="http://schemas.microsoft.com/office/drawing/2014/main" id="{C725D885-0C70-8C53-8DD9-A1C771E1F919}"/>
              </a:ext>
            </a:extLst>
          </p:cNvPr>
          <p:cNvSpPr>
            <a:spLocks noGrp="1"/>
          </p:cNvSpPr>
          <p:nvPr>
            <p:ph sz="half" idx="1"/>
          </p:nvPr>
        </p:nvSpPr>
        <p:spPr>
          <a:xfrm>
            <a:off x="515938" y="1825625"/>
            <a:ext cx="5503862" cy="4351338"/>
          </a:xfrm>
        </p:spPr>
        <p:txBody>
          <a:bodyPr>
            <a:normAutofit/>
          </a:bodyPr>
          <a:lstStyle/>
          <a:p>
            <a:pPr marL="0" indent="0">
              <a:buNone/>
            </a:pPr>
            <a:r>
              <a:rPr lang="en-US" sz="1800" b="0" i="0" dirty="0">
                <a:solidFill>
                  <a:schemeClr val="tx1">
                    <a:alpha val="60000"/>
                  </a:schemeClr>
                </a:solidFill>
                <a:effectLst/>
              </a:rPr>
              <a:t>We need to make sure that we share information. There have been cases where not sharing information has resulted in missed opportunities. There are golden rules for information sharing.</a:t>
            </a:r>
            <a:endParaRPr lang="en-GB" sz="1800" dirty="0">
              <a:solidFill>
                <a:schemeClr val="tx1">
                  <a:alpha val="60000"/>
                </a:schemeClr>
              </a:solidFill>
            </a:endParaRPr>
          </a:p>
        </p:txBody>
      </p:sp>
    </p:spTree>
    <p:extLst>
      <p:ext uri="{BB962C8B-B14F-4D97-AF65-F5344CB8AC3E}">
        <p14:creationId xmlns:p14="http://schemas.microsoft.com/office/powerpoint/2010/main" val="21749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5F9874-2B75-657A-6CDB-95D0A42B54BB}"/>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21</a:t>
            </a:fld>
            <a:endParaRPr lang="en-US" noProof="0"/>
          </a:p>
        </p:txBody>
      </p:sp>
      <p:sp>
        <p:nvSpPr>
          <p:cNvPr id="6" name="Title 1">
            <a:extLst>
              <a:ext uri="{FF2B5EF4-FFF2-40B4-BE49-F238E27FC236}">
                <a16:creationId xmlns:a16="http://schemas.microsoft.com/office/drawing/2014/main" id="{60B77818-49AC-DEE6-8E33-F023D7336F38}"/>
              </a:ext>
            </a:extLst>
          </p:cNvPr>
          <p:cNvSpPr>
            <a:spLocks noGrp="1"/>
          </p:cNvSpPr>
          <p:nvPr>
            <p:ph type="title"/>
          </p:nvPr>
        </p:nvSpPr>
        <p:spPr>
          <a:xfrm>
            <a:off x="515938" y="246063"/>
            <a:ext cx="4865687" cy="920750"/>
          </a:xfrm>
        </p:spPr>
        <p:txBody>
          <a:bodyPr anchor="b">
            <a:normAutofit/>
          </a:bodyPr>
          <a:lstStyle/>
          <a:p>
            <a:r>
              <a:rPr lang="en-GB" b="0" dirty="0">
                <a:solidFill>
                  <a:srgbClr val="2C567A"/>
                </a:solidFill>
              </a:rPr>
              <a:t>KEY POINTS</a:t>
            </a:r>
          </a:p>
        </p:txBody>
      </p:sp>
      <p:sp>
        <p:nvSpPr>
          <p:cNvPr id="7" name="Content Placeholder 2">
            <a:extLst>
              <a:ext uri="{FF2B5EF4-FFF2-40B4-BE49-F238E27FC236}">
                <a16:creationId xmlns:a16="http://schemas.microsoft.com/office/drawing/2014/main" id="{7E077806-F6B8-A772-DBF1-B266F56EE157}"/>
              </a:ext>
            </a:extLst>
          </p:cNvPr>
          <p:cNvSpPr>
            <a:spLocks noGrp="1"/>
          </p:cNvSpPr>
          <p:nvPr>
            <p:ph idx="1"/>
          </p:nvPr>
        </p:nvSpPr>
        <p:spPr>
          <a:xfrm>
            <a:off x="1099832" y="1373934"/>
            <a:ext cx="8187387" cy="4351338"/>
          </a:xfrm>
        </p:spPr>
        <p:txBody>
          <a:bodyPr anchor="ctr">
            <a:normAutofit/>
          </a:bodyPr>
          <a:lstStyle/>
          <a:p>
            <a:pPr fontAlgn="base">
              <a:buFont typeface="Arial" panose="020B0604020202020204" pitchFamily="34" charset="0"/>
              <a:buChar char="•"/>
            </a:pPr>
            <a:r>
              <a:rPr lang="en-US" sz="1800" b="0" i="0" u="none" strike="noStrike" dirty="0">
                <a:effectLst/>
              </a:rPr>
              <a:t>Prevent is a safeguarding process which focuses on all forms of terrorism. Prevent tries to stop individuals being drawn into terrorist-related activity</a:t>
            </a:r>
          </a:p>
          <a:p>
            <a:pPr fontAlgn="base">
              <a:buFont typeface="Arial" panose="020B0604020202020204" pitchFamily="34" charset="0"/>
              <a:buChar char="•"/>
            </a:pPr>
            <a:r>
              <a:rPr lang="en-US" sz="1800" b="0" i="0" u="none" strike="noStrike" dirty="0">
                <a:effectLst/>
              </a:rPr>
              <a:t>The threat that the UK faces from terrorism has never been greater nor more diverse; it is important that everyone is aware of, and understands, the risks posed</a:t>
            </a:r>
          </a:p>
          <a:p>
            <a:pPr fontAlgn="base">
              <a:buFont typeface="Arial" panose="020B0604020202020204" pitchFamily="34" charset="0"/>
              <a:buChar char="•"/>
            </a:pPr>
            <a:r>
              <a:rPr lang="en-US" sz="1800" b="0" i="0" u="none" strike="noStrike" dirty="0">
                <a:effectLst/>
              </a:rPr>
              <a:t>Don’t rely on others to pass on information. You have a duty and responsibility to report any concerns you have about an adult or child who you think may be vulnerable to being drawn into extremism</a:t>
            </a:r>
          </a:p>
          <a:p>
            <a:endParaRPr lang="en-GB" sz="2000" dirty="0"/>
          </a:p>
        </p:txBody>
      </p:sp>
    </p:spTree>
    <p:extLst>
      <p:ext uri="{BB962C8B-B14F-4D97-AF65-F5344CB8AC3E}">
        <p14:creationId xmlns:p14="http://schemas.microsoft.com/office/powerpoint/2010/main" val="1988623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0D355C-4199-4DA4-BD2D-191829D4460C}"/>
              </a:ext>
            </a:extLst>
          </p:cNvPr>
          <p:cNvSpPr>
            <a:spLocks noGrp="1"/>
          </p:cNvSpPr>
          <p:nvPr>
            <p:ph type="ctrTitle"/>
          </p:nvPr>
        </p:nvSpPr>
        <p:spPr>
          <a:xfrm>
            <a:off x="2085657" y="2381654"/>
            <a:ext cx="8020685" cy="1365885"/>
          </a:xfrm>
        </p:spPr>
        <p:txBody>
          <a:bodyPr vert="horz" lIns="91440" tIns="45720" rIns="91440" bIns="45720" rtlCol="0" anchor="b">
            <a:normAutofit/>
          </a:bodyPr>
          <a:lstStyle/>
          <a:p>
            <a:r>
              <a:rPr lang="en-US" sz="6600" b="1" i="0" u="none" strike="noStrike" dirty="0">
                <a:effectLst/>
              </a:rPr>
              <a:t>Knowledge quiz!</a:t>
            </a:r>
            <a:endParaRPr lang="en-US" sz="6600" kern="1200" dirty="0"/>
          </a:p>
        </p:txBody>
      </p:sp>
    </p:spTree>
    <p:extLst>
      <p:ext uri="{BB962C8B-B14F-4D97-AF65-F5344CB8AC3E}">
        <p14:creationId xmlns:p14="http://schemas.microsoft.com/office/powerpoint/2010/main" val="3677440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2" name="Picture 2" descr="HEE elfh Hub">
            <a:extLst>
              <a:ext uri="{FF2B5EF4-FFF2-40B4-BE49-F238E27FC236}">
                <a16:creationId xmlns:a16="http://schemas.microsoft.com/office/drawing/2014/main" id="{460145E3-7C6C-2D67-AE6E-7A83FF638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019" y="5696011"/>
            <a:ext cx="2641938" cy="9933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4"/>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24</a:t>
            </a:fld>
            <a:endParaRPr lang="en-US" noProof="0" dirty="0"/>
          </a:p>
        </p:txBody>
      </p:sp>
      <p:pic>
        <p:nvPicPr>
          <p:cNvPr id="3" name="Picture 6" descr="National Volunteer Certificate logo">
            <a:extLst>
              <a:ext uri="{FF2B5EF4-FFF2-40B4-BE49-F238E27FC236}">
                <a16:creationId xmlns:a16="http://schemas.microsoft.com/office/drawing/2014/main" id="{D6913872-F8B6-8E17-51D8-F5AC31B06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790" y="3429000"/>
            <a:ext cx="2176420" cy="13849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464993-54FB-F0ED-57A0-91902A23954F}"/>
              </a:ext>
            </a:extLst>
          </p:cNvPr>
          <p:cNvSpPr txBox="1"/>
          <p:nvPr/>
        </p:nvSpPr>
        <p:spPr>
          <a:xfrm>
            <a:off x="2294603" y="1630199"/>
            <a:ext cx="7602794" cy="1384995"/>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help support the completion of the National Volunteer Certificate in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972" y="36366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165" y="36366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3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rowd of people walking on a street&#10;&#10;Description automatically generated">
            <a:extLst>
              <a:ext uri="{FF2B5EF4-FFF2-40B4-BE49-F238E27FC236}">
                <a16:creationId xmlns:a16="http://schemas.microsoft.com/office/drawing/2014/main" id="{71869175-3436-0C43-C255-026924CE8B10}"/>
              </a:ext>
            </a:extLst>
          </p:cNvPr>
          <p:cNvPicPr>
            <a:picLocks noGrp="1" noChangeAspect="1"/>
          </p:cNvPicPr>
          <p:nvPr>
            <p:ph type="pic" idx="1"/>
          </p:nvPr>
        </p:nvPicPr>
        <p:blipFill rotWithShape="1">
          <a:blip r:embed="rId3"/>
          <a:srcRect l="14565" r="14435"/>
          <a:stretch/>
        </p:blipFill>
        <p:spPr>
          <a:xfrm>
            <a:off x="6096000" y="768350"/>
            <a:ext cx="5305425" cy="5305425"/>
          </a:xfrm>
          <a:noFill/>
        </p:spPr>
      </p:pic>
      <p:sp>
        <p:nvSpPr>
          <p:cNvPr id="8" name="Title 1">
            <a:extLst>
              <a:ext uri="{FF2B5EF4-FFF2-40B4-BE49-F238E27FC236}">
                <a16:creationId xmlns:a16="http://schemas.microsoft.com/office/drawing/2014/main" id="{AC8A4B84-9EFF-7C85-9BFF-40B95220CA8E}"/>
              </a:ext>
            </a:extLst>
          </p:cNvPr>
          <p:cNvSpPr>
            <a:spLocks noGrp="1"/>
          </p:cNvSpPr>
          <p:nvPr>
            <p:ph type="title"/>
          </p:nvPr>
        </p:nvSpPr>
        <p:spPr>
          <a:xfrm>
            <a:off x="839788" y="1161160"/>
            <a:ext cx="3932237" cy="798723"/>
          </a:xfrm>
        </p:spPr>
        <p:txBody>
          <a:bodyPr vert="horz" lIns="91440" tIns="45720" rIns="91440" bIns="45720" rtlCol="0" anchor="b">
            <a:noAutofit/>
          </a:bodyPr>
          <a:lstStyle/>
          <a:p>
            <a:r>
              <a:rPr lang="en-US" b="0" i="0" dirty="0">
                <a:effectLst/>
              </a:rPr>
              <a:t>Why is Prevent Important?</a:t>
            </a:r>
            <a:br>
              <a:rPr lang="en-US" b="0" i="0" dirty="0">
                <a:effectLst/>
              </a:rPr>
            </a:br>
            <a:endParaRPr lang="en-US" dirty="0"/>
          </a:p>
        </p:txBody>
      </p:sp>
      <p:sp>
        <p:nvSpPr>
          <p:cNvPr id="9" name="Text Placeholder 8">
            <a:extLst>
              <a:ext uri="{FF2B5EF4-FFF2-40B4-BE49-F238E27FC236}">
                <a16:creationId xmlns:a16="http://schemas.microsoft.com/office/drawing/2014/main" id="{A9318DDB-296F-23A7-CA93-DA2D976C6059}"/>
              </a:ext>
            </a:extLst>
          </p:cNvPr>
          <p:cNvSpPr txBox="1">
            <a:spLocks noGrp="1"/>
          </p:cNvSpPr>
          <p:nvPr>
            <p:ph type="body" sz="half" idx="2"/>
          </p:nvPr>
        </p:nvSpPr>
        <p:spPr>
          <a:xfrm>
            <a:off x="839788" y="3533660"/>
            <a:ext cx="3932237" cy="3811588"/>
          </a:xfrm>
        </p:spPr>
        <p:txBody>
          <a:bodyPr vert="horz" lIns="91440" tIns="45720" rIns="91440" bIns="45720" rtlCol="0">
            <a:normAutofit/>
          </a:bodyPr>
          <a:lstStyle/>
          <a:p>
            <a:pPr indent="-228600" fontAlgn="base">
              <a:spcAft>
                <a:spcPts val="600"/>
              </a:spcAft>
            </a:pPr>
            <a:r>
              <a:rPr lang="en-US" b="1" i="0" u="none" strike="noStrike" dirty="0">
                <a:effectLst/>
                <a:highlight>
                  <a:srgbClr val="CBD5EB"/>
                </a:highlight>
              </a:rPr>
              <a:t>Prevent is a safeguarding process which focuses on all forms of terrorism. </a:t>
            </a:r>
          </a:p>
          <a:p>
            <a:pPr indent="-228600" fontAlgn="base">
              <a:spcAft>
                <a:spcPts val="600"/>
              </a:spcAft>
            </a:pPr>
            <a:r>
              <a:rPr lang="en-US" sz="1200" b="1" i="0" u="none" strike="noStrike" dirty="0">
                <a:effectLst/>
              </a:rPr>
              <a:t>Safeguarding and promoting the welfare of children, young people and adults is everyone's responsibility.</a:t>
            </a:r>
          </a:p>
          <a:p>
            <a:pPr indent="-228600" fontAlgn="base">
              <a:spcAft>
                <a:spcPts val="600"/>
              </a:spcAft>
            </a:pPr>
            <a:r>
              <a:rPr lang="en-US" sz="1200" b="0" i="0" u="none" strike="noStrike" dirty="0">
                <a:effectLst/>
                <a:highlight>
                  <a:srgbClr val="CBD5EB"/>
                </a:highlight>
              </a:rPr>
              <a:t>Volunteers have a key role to play in safeguarding children and adults who may be at risk</a:t>
            </a:r>
            <a:r>
              <a:rPr lang="en-US" sz="1200" dirty="0">
                <a:highlight>
                  <a:srgbClr val="CBD5EB"/>
                </a:highlight>
              </a:rPr>
              <a:t>.</a:t>
            </a:r>
            <a:endParaRPr lang="en-US" sz="1200" b="0" i="0" u="none" strike="noStrike" dirty="0">
              <a:effectLst/>
              <a:highlight>
                <a:srgbClr val="CBD5EB"/>
              </a:highlight>
            </a:endParaRPr>
          </a:p>
          <a:p>
            <a:pPr indent="-228600" fontAlgn="base">
              <a:spcAft>
                <a:spcPts val="600"/>
              </a:spcAft>
            </a:pPr>
            <a:endParaRPr lang="en-US" sz="1200" b="0" i="0" u="none" strike="noStrike" dirty="0">
              <a:effectLst/>
            </a:endParaRPr>
          </a:p>
        </p:txBody>
      </p:sp>
      <p:sp>
        <p:nvSpPr>
          <p:cNvPr id="2" name="Slide Number Placeholder 1" hidden="1">
            <a:extLst>
              <a:ext uri="{FF2B5EF4-FFF2-40B4-BE49-F238E27FC236}">
                <a16:creationId xmlns:a16="http://schemas.microsoft.com/office/drawing/2014/main" id="{AE449E88-2DF8-C243-4EF0-E0B4C5221DD3}"/>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3</a:t>
            </a:fld>
            <a:endParaRPr lang="en-US" noProof="0"/>
          </a:p>
        </p:txBody>
      </p:sp>
      <p:sp>
        <p:nvSpPr>
          <p:cNvPr id="4" name="TextBox 3">
            <a:extLst>
              <a:ext uri="{FF2B5EF4-FFF2-40B4-BE49-F238E27FC236}">
                <a16:creationId xmlns:a16="http://schemas.microsoft.com/office/drawing/2014/main" id="{622A1129-A575-6EAF-9C7F-C8D1F1CE0079}"/>
              </a:ext>
            </a:extLst>
          </p:cNvPr>
          <p:cNvSpPr txBox="1"/>
          <p:nvPr/>
        </p:nvSpPr>
        <p:spPr>
          <a:xfrm>
            <a:off x="839788" y="1161160"/>
            <a:ext cx="5305425" cy="2246769"/>
          </a:xfrm>
          <a:prstGeom prst="rect">
            <a:avLst/>
          </a:prstGeom>
          <a:noFill/>
        </p:spPr>
        <p:txBody>
          <a:bodyPr wrap="square">
            <a:spAutoFit/>
          </a:bodyPr>
          <a:lstStyle/>
          <a:p>
            <a:br>
              <a:rPr lang="en-US" sz="2800" b="0" i="0" dirty="0">
                <a:effectLst/>
              </a:rPr>
            </a:br>
            <a:r>
              <a:rPr lang="en-US" sz="1600" b="1" i="0" dirty="0">
                <a:effectLst/>
              </a:rPr>
              <a:t>Prevent</a:t>
            </a:r>
            <a:r>
              <a:rPr lang="en-US" sz="1600" b="0" i="0" dirty="0">
                <a:effectLst/>
              </a:rPr>
              <a:t> is about safeguarding people and communities from the threat of terrorism. </a:t>
            </a:r>
          </a:p>
          <a:p>
            <a:endParaRPr lang="en-US" sz="1600" dirty="0"/>
          </a:p>
          <a:p>
            <a:r>
              <a:rPr lang="en-US" sz="1600" b="0" i="0" dirty="0">
                <a:effectLst/>
              </a:rPr>
              <a:t>The threat that the UK faces from terrorism has never been greater nor more diverse; it is important that everyone is aware of, and understands, the risks posed. </a:t>
            </a:r>
            <a:endParaRPr lang="en-GB" sz="1600" dirty="0"/>
          </a:p>
        </p:txBody>
      </p:sp>
    </p:spTree>
    <p:extLst>
      <p:ext uri="{BB962C8B-B14F-4D97-AF65-F5344CB8AC3E}">
        <p14:creationId xmlns:p14="http://schemas.microsoft.com/office/powerpoint/2010/main" val="409498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3DD7E06-663C-073F-4B5F-B06AE21C1B2A}"/>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4</a:t>
            </a:fld>
            <a:endParaRPr lang="en-US" noProof="0"/>
          </a:p>
        </p:txBody>
      </p:sp>
      <p:pic>
        <p:nvPicPr>
          <p:cNvPr id="7" name="Picture 6" descr="Pen placed on top of a signature line">
            <a:extLst>
              <a:ext uri="{FF2B5EF4-FFF2-40B4-BE49-F238E27FC236}">
                <a16:creationId xmlns:a16="http://schemas.microsoft.com/office/drawing/2014/main" id="{1F91AAE9-B50C-E38E-B623-8E7507C598F8}"/>
              </a:ext>
            </a:extLst>
          </p:cNvPr>
          <p:cNvPicPr>
            <a:picLocks noChangeAspect="1"/>
          </p:cNvPicPr>
          <p:nvPr/>
        </p:nvPicPr>
        <p:blipFill rotWithShape="1">
          <a:blip r:embed="rId3"/>
          <a:srcRect t="1825" r="1" b="38027"/>
          <a:stretch/>
        </p:blipFill>
        <p:spPr>
          <a:xfrm>
            <a:off x="0" y="-88135"/>
            <a:ext cx="12192000" cy="6946135"/>
          </a:xfrm>
          <a:prstGeom prst="rect">
            <a:avLst/>
          </a:prstGeom>
          <a:noFill/>
        </p:spPr>
      </p:pic>
      <p:sp>
        <p:nvSpPr>
          <p:cNvPr id="5" name="Title 1">
            <a:extLst>
              <a:ext uri="{FF2B5EF4-FFF2-40B4-BE49-F238E27FC236}">
                <a16:creationId xmlns:a16="http://schemas.microsoft.com/office/drawing/2014/main" id="{CDD7F225-3B06-DAD9-111D-5CBFD5E3D359}"/>
              </a:ext>
            </a:extLst>
          </p:cNvPr>
          <p:cNvSpPr>
            <a:spLocks noGrp="1"/>
          </p:cNvSpPr>
          <p:nvPr>
            <p:ph type="title"/>
          </p:nvPr>
        </p:nvSpPr>
        <p:spPr>
          <a:xfrm>
            <a:off x="515938" y="246621"/>
            <a:ext cx="11150600" cy="920336"/>
          </a:xfrm>
        </p:spPr>
        <p:txBody>
          <a:bodyPr anchor="b">
            <a:normAutofit/>
          </a:bodyPr>
          <a:lstStyle/>
          <a:p>
            <a:r>
              <a:rPr lang="en-GB" b="0" i="0" dirty="0">
                <a:effectLst/>
              </a:rPr>
              <a:t>Legal Definitions</a:t>
            </a:r>
            <a:endParaRPr lang="en-GB" dirty="0"/>
          </a:p>
        </p:txBody>
      </p:sp>
      <p:sp>
        <p:nvSpPr>
          <p:cNvPr id="6" name="Rectangle 1">
            <a:extLst>
              <a:ext uri="{FF2B5EF4-FFF2-40B4-BE49-F238E27FC236}">
                <a16:creationId xmlns:a16="http://schemas.microsoft.com/office/drawing/2014/main" id="{EC555B1E-CF8B-5722-4DED-ED5E57414C75}"/>
              </a:ext>
            </a:extLst>
          </p:cNvPr>
          <p:cNvSpPr>
            <a:spLocks noGrp="1" noChangeArrowheads="1"/>
          </p:cNvSpPr>
          <p:nvPr>
            <p:ph sz="half" idx="1"/>
          </p:nvPr>
        </p:nvSpPr>
        <p:spPr bwMode="auto">
          <a:xfrm>
            <a:off x="515938" y="1615057"/>
            <a:ext cx="3421958" cy="45011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lang="en-US" altLang="en-US" sz="1600" b="1" u="sng" dirty="0">
                <a:latin typeface="+mn-lt"/>
                <a:cs typeface="Arial" panose="020B0604020202020204" pitchFamily="34" charset="0"/>
              </a:rPr>
              <a:t>Terrorism</a:t>
            </a:r>
            <a:r>
              <a:rPr lang="en-US" altLang="en-US" sz="1600" dirty="0">
                <a:solidFill>
                  <a:srgbClr val="FFFF00"/>
                </a:solidFill>
                <a:latin typeface="+mn-lt"/>
                <a:cs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mn-lt"/>
                <a:cs typeface="Arial" panose="020B0604020202020204" pitchFamily="34" charset="0"/>
              </a:rPr>
              <a:t>“An action that endangers or causes serious violence to a person/people; causes serious damage to property; or seriously interferes or disrupts an electronic system. The use or threat must be designed to influence the government or to intimidate the public and is made for the purpose of advancing a political, religious or </a:t>
            </a:r>
            <a:r>
              <a:rPr kumimoji="0" lang="en-US" altLang="en-US" sz="1600" b="0" i="0" u="none" strike="noStrike" cap="none" normalizeH="0" baseline="0" dirty="0">
                <a:ln>
                  <a:noFill/>
                </a:ln>
                <a:effectLst/>
                <a:latin typeface="+mn-lt"/>
                <a:cs typeface="Arial" panose="020B0604020202020204" pitchFamily="34" charset="0"/>
              </a:rPr>
              <a:t>ideological cause” (Terrorism Act 2000)</a:t>
            </a:r>
          </a:p>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dirty="0">
              <a:ln>
                <a:noFill/>
              </a:ln>
              <a:effectLst/>
              <a:latin typeface="+mn-lt"/>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600" b="1" u="sng" dirty="0" err="1">
                <a:latin typeface="+mn-lt"/>
                <a:cs typeface="Arial" panose="020B0604020202020204" pitchFamily="34" charset="0"/>
              </a:rPr>
              <a:t>Radicalisation</a:t>
            </a:r>
            <a:r>
              <a:rPr lang="en-US" altLang="en-US" sz="1600" u="sng" dirty="0">
                <a:solidFill>
                  <a:srgbClr val="FFFF00"/>
                </a:solidFill>
                <a:latin typeface="+mn-lt"/>
                <a:cs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r>
              <a:rPr lang="en-US" sz="1400" b="0" i="0" dirty="0">
                <a:effectLst/>
                <a:latin typeface="+mn-lt"/>
              </a:rPr>
              <a:t>This refers to the process by which a person comes to support terrorism and forms of extremism leading to terrorism.</a:t>
            </a:r>
            <a:endParaRPr kumimoji="0" lang="en-US" altLang="en-US" sz="1400" b="0" i="0" u="none" strike="noStrike" cap="none" normalizeH="0" baseline="0" dirty="0">
              <a:ln>
                <a:noFill/>
              </a:ln>
              <a:effectLst/>
              <a:latin typeface="+mn-lt"/>
            </a:endParaRPr>
          </a:p>
        </p:txBody>
      </p:sp>
      <p:sp>
        <p:nvSpPr>
          <p:cNvPr id="8" name="Content Placeholder 5">
            <a:extLst>
              <a:ext uri="{FF2B5EF4-FFF2-40B4-BE49-F238E27FC236}">
                <a16:creationId xmlns:a16="http://schemas.microsoft.com/office/drawing/2014/main" id="{9A50F123-6844-FED8-65A7-912E067286C9}"/>
              </a:ext>
            </a:extLst>
          </p:cNvPr>
          <p:cNvSpPr txBox="1">
            <a:spLocks/>
          </p:cNvSpPr>
          <p:nvPr/>
        </p:nvSpPr>
        <p:spPr>
          <a:xfrm>
            <a:off x="3937896" y="1508307"/>
            <a:ext cx="3333237" cy="431775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u="sng" dirty="0"/>
              <a:t>Extremism:</a:t>
            </a:r>
          </a:p>
          <a:p>
            <a:pPr marL="0" indent="0">
              <a:buFont typeface="Arial" panose="020B0604020202020204" pitchFamily="34" charset="0"/>
              <a:buNone/>
            </a:pPr>
            <a:r>
              <a:rPr lang="en-US" sz="1400" dirty="0"/>
              <a:t>This is vocal or active opposition to fundamental British values, including democracy, the rule of law, individual liberty and mutual respect and tolerance of different faiths and beliefs. We also include in our definition of extremism calls for the death of members of our armed forces, whether in this country or overseas.</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600" b="1" u="sng" dirty="0"/>
              <a:t>Vulnerability:</a:t>
            </a:r>
          </a:p>
          <a:p>
            <a:pPr marL="0" indent="0">
              <a:buFont typeface="Arial" panose="020B0604020202020204" pitchFamily="34" charset="0"/>
              <a:buNone/>
            </a:pPr>
            <a:r>
              <a:rPr lang="en-US" sz="1400" dirty="0"/>
              <a:t>This describes the condition of being capable of being injured; difficult to defend; or open to moral or ideological attack. Within Prevent, the word describes factors and characteristics associated with being susceptible to </a:t>
            </a:r>
            <a:r>
              <a:rPr lang="en-US" sz="1400" dirty="0" err="1"/>
              <a:t>radicalisation</a:t>
            </a:r>
            <a:r>
              <a:rPr lang="en-US" sz="1400" dirty="0"/>
              <a:t>.</a:t>
            </a:r>
            <a:endParaRPr lang="en-GB" sz="1400" u="sng" dirty="0"/>
          </a:p>
        </p:txBody>
      </p:sp>
    </p:spTree>
    <p:extLst>
      <p:ext uri="{BB962C8B-B14F-4D97-AF65-F5344CB8AC3E}">
        <p14:creationId xmlns:p14="http://schemas.microsoft.com/office/powerpoint/2010/main" val="62260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63F634-3711-290C-4F3D-41B2D3F74F7D}"/>
              </a:ext>
            </a:extLst>
          </p:cNvPr>
          <p:cNvSpPr>
            <a:spLocks noGrp="1"/>
          </p:cNvSpPr>
          <p:nvPr>
            <p:ph type="title"/>
          </p:nvPr>
        </p:nvSpPr>
        <p:spPr>
          <a:xfrm>
            <a:off x="628051" y="-123082"/>
            <a:ext cx="4884739" cy="1233538"/>
          </a:xfrm>
        </p:spPr>
        <p:txBody>
          <a:bodyPr/>
          <a:lstStyle/>
          <a:p>
            <a:br>
              <a:rPr lang="en-US" sz="4400" b="1" i="0" kern="1200" dirty="0">
                <a:effectLst/>
                <a:latin typeface="+mj-lt"/>
                <a:ea typeface="+mj-ea"/>
                <a:cs typeface="+mj-cs"/>
              </a:rPr>
            </a:br>
            <a:r>
              <a:rPr lang="en-US" sz="3200" b="1" i="0" kern="1200" dirty="0">
                <a:solidFill>
                  <a:srgbClr val="2C567A"/>
                </a:solidFill>
                <a:effectLst/>
                <a:latin typeface="+mj-lt"/>
                <a:ea typeface="+mj-ea"/>
                <a:cs typeface="+mj-cs"/>
              </a:rPr>
              <a:t>What is Prevent?</a:t>
            </a:r>
            <a:r>
              <a:rPr lang="en-US" sz="3200" b="1" i="0" u="none" strike="noStrike" kern="1200" dirty="0">
                <a:solidFill>
                  <a:srgbClr val="2C567A"/>
                </a:solidFill>
                <a:effectLst/>
                <a:latin typeface="+mj-lt"/>
                <a:ea typeface="+mj-ea"/>
                <a:cs typeface="+mj-cs"/>
              </a:rPr>
              <a:t> </a:t>
            </a:r>
            <a:endParaRPr lang="en-US" dirty="0">
              <a:solidFill>
                <a:srgbClr val="2C567A"/>
              </a:solidFill>
            </a:endParaRPr>
          </a:p>
        </p:txBody>
      </p:sp>
      <p:sp>
        <p:nvSpPr>
          <p:cNvPr id="2" name="Slide Number Placeholder 1">
            <a:extLst>
              <a:ext uri="{FF2B5EF4-FFF2-40B4-BE49-F238E27FC236}">
                <a16:creationId xmlns:a16="http://schemas.microsoft.com/office/drawing/2014/main" id="{9961BEEA-4C66-31F4-3A03-D620A947C95C}"/>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5</a:t>
            </a:fld>
            <a:endParaRPr lang="en-US" noProof="0"/>
          </a:p>
        </p:txBody>
      </p:sp>
      <p:pic>
        <p:nvPicPr>
          <p:cNvPr id="6" name="Picture Placeholder 5" descr="A person sitting at a table&#10;&#10;Description automatically generated">
            <a:extLst>
              <a:ext uri="{FF2B5EF4-FFF2-40B4-BE49-F238E27FC236}">
                <a16:creationId xmlns:a16="http://schemas.microsoft.com/office/drawing/2014/main" id="{CF6FD8FE-35CA-BF62-466F-8872ED794E33}"/>
              </a:ext>
            </a:extLst>
          </p:cNvPr>
          <p:cNvPicPr>
            <a:picLocks noGrp="1" noChangeAspect="1"/>
          </p:cNvPicPr>
          <p:nvPr>
            <p:ph type="pic" sz="quarter" idx="13"/>
          </p:nvPr>
        </p:nvPicPr>
        <p:blipFill>
          <a:blip r:embed="rId2"/>
          <a:srcRect t="6528" b="6528"/>
          <a:stretch>
            <a:fillRect/>
          </a:stretch>
        </p:blipFill>
        <p:spPr>
          <a:xfrm>
            <a:off x="6451600" y="989013"/>
            <a:ext cx="4884738" cy="4884737"/>
          </a:xfrm>
        </p:spPr>
      </p:pic>
      <p:sp>
        <p:nvSpPr>
          <p:cNvPr id="7" name="Title 1">
            <a:extLst>
              <a:ext uri="{FF2B5EF4-FFF2-40B4-BE49-F238E27FC236}">
                <a16:creationId xmlns:a16="http://schemas.microsoft.com/office/drawing/2014/main" id="{041AD65A-CD7C-83E6-B47E-A114FFC6153F}"/>
              </a:ext>
            </a:extLst>
          </p:cNvPr>
          <p:cNvSpPr>
            <a:spLocks noGrp="1"/>
          </p:cNvSpPr>
          <p:nvPr>
            <p:ph idx="1"/>
          </p:nvPr>
        </p:nvSpPr>
        <p:spPr>
          <a:xfrm>
            <a:off x="527817" y="1110456"/>
            <a:ext cx="4913313" cy="4351338"/>
          </a:xfrm>
        </p:spPr>
        <p:txBody>
          <a:bodyPr vert="horz" lIns="91440" tIns="45720" rIns="91440" bIns="45720" rtlCol="0">
            <a:normAutofit fontScale="97500"/>
          </a:bodyPr>
          <a:lstStyle/>
          <a:p>
            <a:pPr marL="0" marR="0" lvl="0" indent="0" fontAlgn="base">
              <a:spcAft>
                <a:spcPts val="600"/>
              </a:spcAft>
              <a:buClrTx/>
              <a:buSzTx/>
              <a:buNone/>
              <a:tabLst/>
            </a:pPr>
            <a:r>
              <a:rPr lang="en-US" sz="1600" b="0" i="0" u="none" strike="noStrike" kern="1200" dirty="0">
                <a:effectLst/>
                <a:latin typeface="+mj-lt"/>
                <a:ea typeface="+mj-ea"/>
                <a:cs typeface="+mj-cs"/>
              </a:rPr>
              <a:t>Prevent is part of the British Government’s </a:t>
            </a:r>
            <a:r>
              <a:rPr lang="en-US" sz="1600" b="0" i="0" u="none" strike="noStrike" kern="1200" dirty="0" err="1">
                <a:effectLst/>
                <a:latin typeface="+mj-lt"/>
                <a:ea typeface="+mj-ea"/>
                <a:cs typeface="+mj-cs"/>
              </a:rPr>
              <a:t>programme</a:t>
            </a:r>
            <a:r>
              <a:rPr lang="en-US" sz="1600" b="0" i="0" u="none" strike="noStrike" kern="1200" dirty="0">
                <a:effectLst/>
                <a:latin typeface="+mj-lt"/>
                <a:ea typeface="+mj-ea"/>
                <a:cs typeface="+mj-cs"/>
              </a:rPr>
              <a:t> for tackling terrorism. </a:t>
            </a:r>
          </a:p>
          <a:p>
            <a:pPr marL="0" marR="0" lvl="0" indent="0" fontAlgn="base">
              <a:spcAft>
                <a:spcPts val="600"/>
              </a:spcAft>
              <a:buClrTx/>
              <a:buSzTx/>
              <a:buNone/>
              <a:tabLst/>
            </a:pPr>
            <a:r>
              <a:rPr lang="en-US" sz="1600" b="0" i="0" u="none" strike="noStrike" kern="1200" dirty="0">
                <a:effectLst/>
                <a:latin typeface="+mj-lt"/>
                <a:ea typeface="+mj-ea"/>
                <a:cs typeface="+mj-cs"/>
              </a:rPr>
              <a:t>This </a:t>
            </a:r>
            <a:r>
              <a:rPr lang="en-US" sz="1600" b="0" i="0" u="none" strike="noStrike" kern="1200" dirty="0" err="1">
                <a:effectLst/>
                <a:latin typeface="+mj-lt"/>
                <a:ea typeface="+mj-ea"/>
                <a:cs typeface="+mj-cs"/>
              </a:rPr>
              <a:t>programme</a:t>
            </a:r>
            <a:r>
              <a:rPr lang="en-US" sz="1600" b="0" i="0" u="none" strike="noStrike" kern="1200" dirty="0">
                <a:effectLst/>
                <a:latin typeface="+mj-lt"/>
                <a:ea typeface="+mj-ea"/>
                <a:cs typeface="+mj-cs"/>
              </a:rPr>
              <a:t> is called </a:t>
            </a:r>
            <a:r>
              <a:rPr lang="en-US" sz="1600" b="1" i="0" u="none" strike="noStrike" kern="1200" dirty="0">
                <a:effectLst/>
                <a:latin typeface="+mj-lt"/>
                <a:ea typeface="+mj-ea"/>
                <a:cs typeface="+mj-cs"/>
              </a:rPr>
              <a:t>CONTEST</a:t>
            </a:r>
            <a:r>
              <a:rPr lang="en-US" sz="1600" b="0" i="0" u="none" strike="noStrike" kern="1200" dirty="0">
                <a:effectLst/>
                <a:latin typeface="+mj-lt"/>
                <a:ea typeface="+mj-ea"/>
                <a:cs typeface="+mj-cs"/>
              </a:rPr>
              <a:t>. </a:t>
            </a:r>
            <a:br>
              <a:rPr lang="en-US" sz="1600" b="0" i="0" u="none" strike="noStrike" kern="1200" dirty="0">
                <a:effectLst/>
                <a:latin typeface="+mj-lt"/>
                <a:ea typeface="+mj-ea"/>
                <a:cs typeface="+mj-cs"/>
              </a:rPr>
            </a:br>
            <a:r>
              <a:rPr lang="en-US" sz="1600" b="0" i="0" u="none" strike="noStrike" kern="1200" dirty="0">
                <a:effectLst/>
                <a:latin typeface="+mj-lt"/>
                <a:ea typeface="+mj-ea"/>
                <a:cs typeface="+mj-cs"/>
              </a:rPr>
              <a:t>The aim of </a:t>
            </a:r>
            <a:r>
              <a:rPr lang="en-US" sz="1600" b="1" i="0" u="none" strike="noStrike" kern="1200" dirty="0">
                <a:effectLst/>
                <a:latin typeface="+mj-lt"/>
                <a:ea typeface="+mj-ea"/>
                <a:cs typeface="+mj-cs"/>
              </a:rPr>
              <a:t>CONTEST</a:t>
            </a:r>
            <a:r>
              <a:rPr lang="en-US" sz="1600" b="0" i="0" u="none" strike="noStrike" kern="1200" dirty="0">
                <a:effectLst/>
                <a:latin typeface="+mj-lt"/>
                <a:ea typeface="+mj-ea"/>
                <a:cs typeface="+mj-cs"/>
              </a:rPr>
              <a:t> is to reduce the risk to the UK and its citizens and interests overseas from terrorism, so that people can go about their lives freely and with confidence. </a:t>
            </a:r>
            <a:br>
              <a:rPr lang="en-US" sz="2200" b="0" i="0" u="none" strike="noStrike" kern="1200" dirty="0">
                <a:effectLst/>
                <a:latin typeface="+mj-lt"/>
                <a:ea typeface="+mj-ea"/>
                <a:cs typeface="+mj-cs"/>
              </a:rPr>
            </a:br>
            <a:br>
              <a:rPr lang="en-US" sz="1900" u="none" strike="noStrike" kern="1200" dirty="0">
                <a:latin typeface="+mj-lt"/>
                <a:ea typeface="+mj-ea"/>
                <a:cs typeface="+mj-cs"/>
              </a:rPr>
            </a:br>
            <a:br>
              <a:rPr lang="en-US" sz="1100" u="none" strike="noStrike" kern="1200" dirty="0">
                <a:latin typeface="+mj-lt"/>
                <a:ea typeface="+mj-ea"/>
                <a:cs typeface="+mj-cs"/>
              </a:rPr>
            </a:br>
            <a:endParaRPr lang="en-US" sz="1100" kern="1200" dirty="0">
              <a:latin typeface="+mj-lt"/>
              <a:ea typeface="+mj-ea"/>
              <a:cs typeface="+mj-cs"/>
            </a:endParaRPr>
          </a:p>
        </p:txBody>
      </p:sp>
      <p:sp>
        <p:nvSpPr>
          <p:cNvPr id="8" name="Content Placeholder 4113">
            <a:extLst>
              <a:ext uri="{FF2B5EF4-FFF2-40B4-BE49-F238E27FC236}">
                <a16:creationId xmlns:a16="http://schemas.microsoft.com/office/drawing/2014/main" id="{D5F39CA7-CFF5-E529-4E49-CDBF52777641}"/>
              </a:ext>
            </a:extLst>
          </p:cNvPr>
          <p:cNvSpPr txBox="1">
            <a:spLocks/>
          </p:cNvSpPr>
          <p:nvPr/>
        </p:nvSpPr>
        <p:spPr>
          <a:xfrm>
            <a:off x="628051" y="3000375"/>
            <a:ext cx="4813079" cy="3052813"/>
          </a:xfrm>
          <a:prstGeom prst="rect">
            <a:avLst/>
          </a:prstGeom>
        </p:spPr>
        <p:txBody>
          <a:bodyPr vert="horz" lIns="0" tIns="0" rIns="0" bIns="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b="1" dirty="0">
              <a:latin typeface="+mj-lt"/>
              <a:ea typeface="+mj-ea"/>
              <a:cs typeface="+mj-cs"/>
            </a:endParaRPr>
          </a:p>
          <a:p>
            <a:pPr marL="0" indent="0">
              <a:lnSpc>
                <a:spcPct val="120000"/>
              </a:lnSpc>
              <a:buFont typeface="Arial" panose="020B0604020202020204" pitchFamily="34" charset="0"/>
              <a:buNone/>
            </a:pPr>
            <a:r>
              <a:rPr lang="en-US" sz="1600" b="1" dirty="0">
                <a:latin typeface="+mj-lt"/>
                <a:ea typeface="+mj-ea"/>
                <a:cs typeface="+mj-cs"/>
              </a:rPr>
              <a:t>CONTEST has 4 key work streams:</a:t>
            </a:r>
            <a:br>
              <a:rPr lang="en-US" sz="1600" b="1" dirty="0">
                <a:latin typeface="+mj-lt"/>
                <a:ea typeface="+mj-ea"/>
                <a:cs typeface="+mj-cs"/>
              </a:rPr>
            </a:br>
            <a:br>
              <a:rPr lang="en-US" sz="1600" dirty="0">
                <a:latin typeface="+mj-lt"/>
                <a:ea typeface="+mj-ea"/>
                <a:cs typeface="+mj-cs"/>
              </a:rPr>
            </a:br>
            <a:r>
              <a:rPr lang="en-US" altLang="en-US" sz="1600" b="1" dirty="0">
                <a:latin typeface="+mj-lt"/>
                <a:ea typeface="+mj-ea"/>
                <a:cs typeface="+mj-cs"/>
              </a:rPr>
              <a:t>Pursue</a:t>
            </a:r>
            <a:r>
              <a:rPr lang="en-US" altLang="en-US" sz="1600" dirty="0">
                <a:latin typeface="+mj-lt"/>
                <a:ea typeface="+mj-ea"/>
                <a:cs typeface="+mj-cs"/>
              </a:rPr>
              <a:t> - </a:t>
            </a:r>
            <a:r>
              <a:rPr lang="en-US" sz="1600" dirty="0">
                <a:latin typeface="+mj-lt"/>
                <a:ea typeface="+mj-ea"/>
                <a:cs typeface="+mj-cs"/>
              </a:rPr>
              <a:t>Trying to stop terrorist attacks from happening by detecting, prosecuting and otherwise disrupting those who plot to carry out attacks.</a:t>
            </a:r>
            <a:br>
              <a:rPr lang="en-US" sz="1600" dirty="0">
                <a:latin typeface="+mj-lt"/>
                <a:ea typeface="+mj-ea"/>
                <a:cs typeface="+mj-cs"/>
              </a:rPr>
            </a:br>
            <a:r>
              <a:rPr lang="en-US" altLang="en-US" sz="1600" b="1" dirty="0">
                <a:latin typeface="+mj-lt"/>
                <a:ea typeface="+mj-ea"/>
                <a:cs typeface="+mj-cs"/>
              </a:rPr>
              <a:t>Prevent -</a:t>
            </a:r>
            <a:r>
              <a:rPr lang="en-US" altLang="en-US" sz="1600" dirty="0">
                <a:latin typeface="+mj-lt"/>
                <a:ea typeface="+mj-ea"/>
                <a:cs typeface="+mj-cs"/>
              </a:rPr>
              <a:t> </a:t>
            </a:r>
            <a:r>
              <a:rPr lang="en-US" sz="1600" dirty="0">
                <a:latin typeface="+mj-lt"/>
                <a:ea typeface="+mj-ea"/>
                <a:cs typeface="+mj-cs"/>
              </a:rPr>
              <a:t>Trying to stop people becoming terrorists or supporting terrorism.</a:t>
            </a:r>
            <a:br>
              <a:rPr lang="en-US" sz="1600" dirty="0">
                <a:latin typeface="+mj-lt"/>
                <a:ea typeface="+mj-ea"/>
                <a:cs typeface="+mj-cs"/>
              </a:rPr>
            </a:br>
            <a:r>
              <a:rPr lang="en-US" altLang="en-US" sz="1600" b="1" dirty="0">
                <a:latin typeface="+mj-lt"/>
                <a:ea typeface="+mj-ea"/>
                <a:cs typeface="+mj-cs"/>
              </a:rPr>
              <a:t>Protect -</a:t>
            </a:r>
            <a:r>
              <a:rPr lang="en-US" altLang="en-US" sz="1600" dirty="0">
                <a:latin typeface="+mj-lt"/>
                <a:ea typeface="+mj-ea"/>
                <a:cs typeface="+mj-cs"/>
              </a:rPr>
              <a:t> </a:t>
            </a:r>
            <a:r>
              <a:rPr lang="en-US" sz="1600" dirty="0">
                <a:latin typeface="+mj-lt"/>
                <a:ea typeface="+mj-ea"/>
                <a:cs typeface="+mj-cs"/>
              </a:rPr>
              <a:t>Trying to strengthen our protection against a terrorist attack.</a:t>
            </a:r>
            <a:br>
              <a:rPr lang="en-US" sz="1600" dirty="0">
                <a:latin typeface="+mj-lt"/>
                <a:ea typeface="+mj-ea"/>
                <a:cs typeface="+mj-cs"/>
              </a:rPr>
            </a:br>
            <a:r>
              <a:rPr lang="en-US" altLang="en-US" sz="1600" b="1" dirty="0">
                <a:latin typeface="+mj-lt"/>
                <a:ea typeface="+mj-ea"/>
                <a:cs typeface="+mj-cs"/>
              </a:rPr>
              <a:t>Prepare - </a:t>
            </a:r>
            <a:r>
              <a:rPr lang="en-US" sz="1600" dirty="0">
                <a:latin typeface="+mj-lt"/>
                <a:ea typeface="+mj-ea"/>
                <a:cs typeface="+mj-cs"/>
              </a:rPr>
              <a:t>Trying to limit the impact of a terrorist attack.</a:t>
            </a:r>
            <a:br>
              <a:rPr lang="en-US" sz="1600" dirty="0">
                <a:latin typeface="+mj-lt"/>
                <a:ea typeface="+mj-ea"/>
                <a:cs typeface="+mj-cs"/>
              </a:rPr>
            </a:br>
            <a:br>
              <a:rPr lang="en-US" sz="1600" dirty="0">
                <a:latin typeface="+mj-lt"/>
                <a:ea typeface="+mj-ea"/>
                <a:cs typeface="+mj-cs"/>
              </a:rPr>
            </a:br>
            <a:endParaRPr lang="en-US" sz="1600" dirty="0"/>
          </a:p>
        </p:txBody>
      </p:sp>
    </p:spTree>
    <p:extLst>
      <p:ext uri="{BB962C8B-B14F-4D97-AF65-F5344CB8AC3E}">
        <p14:creationId xmlns:p14="http://schemas.microsoft.com/office/powerpoint/2010/main" val="233755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5C1F951-B402-9414-8206-4954543E6583}"/>
              </a:ext>
            </a:extLst>
          </p:cNvPr>
          <p:cNvSpPr>
            <a:spLocks noGrp="1"/>
          </p:cNvSpPr>
          <p:nvPr>
            <p:ph idx="1"/>
          </p:nvPr>
        </p:nvSpPr>
        <p:spPr>
          <a:xfrm>
            <a:off x="639009" y="1729648"/>
            <a:ext cx="4691068" cy="4160876"/>
          </a:xfrm>
        </p:spPr>
        <p:txBody>
          <a:bodyPr>
            <a:normAutofit/>
          </a:bodyPr>
          <a:lstStyle/>
          <a:p>
            <a:pPr marL="0" indent="0" fontAlgn="base">
              <a:buNone/>
            </a:pPr>
            <a:r>
              <a:rPr lang="en-US" sz="2000" b="0" i="0" u="none" strike="noStrike" dirty="0">
                <a:effectLst/>
              </a:rPr>
              <a:t>We meet an awful lot of people! </a:t>
            </a:r>
          </a:p>
          <a:p>
            <a:pPr marL="0" indent="0" fontAlgn="base">
              <a:buNone/>
            </a:pPr>
            <a:endParaRPr lang="en-US" sz="2000" b="0" i="0" u="none" strike="noStrike" dirty="0">
              <a:effectLst/>
            </a:endParaRPr>
          </a:p>
          <a:p>
            <a:pPr marL="0" indent="0" fontAlgn="base">
              <a:buNone/>
            </a:pPr>
            <a:r>
              <a:rPr lang="en-US" sz="1800" b="0" i="0" u="none" strike="noStrike" dirty="0">
                <a:effectLst/>
              </a:rPr>
              <a:t>Almost everyone in Britain who has got involved with terrorism will have met volunteers at some point. So, we may have opportunities to identify people who are at risk.</a:t>
            </a:r>
          </a:p>
          <a:p>
            <a:pPr marL="0" indent="0" fontAlgn="base">
              <a:buNone/>
            </a:pPr>
            <a:endParaRPr lang="en-US" sz="1800" b="0" i="0" u="none" strike="noStrike" dirty="0">
              <a:effectLst/>
            </a:endParaRPr>
          </a:p>
          <a:p>
            <a:pPr marL="0" indent="0" fontAlgn="base">
              <a:buNone/>
            </a:pPr>
            <a:r>
              <a:rPr lang="en-US" sz="1800" b="0" i="0" u="none" strike="noStrike" dirty="0">
                <a:effectLst/>
              </a:rPr>
              <a:t>Occasionally, volunteers have themselves become </a:t>
            </a:r>
            <a:r>
              <a:rPr lang="en-US" sz="1800" b="0" i="0" u="none" strike="noStrike" dirty="0" err="1">
                <a:effectLst/>
              </a:rPr>
              <a:t>radicalised</a:t>
            </a:r>
            <a:r>
              <a:rPr lang="en-US" sz="1800" b="0" i="0" u="none" strike="noStrike" dirty="0">
                <a:effectLst/>
              </a:rPr>
              <a:t> or drawn into terrorism.</a:t>
            </a:r>
            <a:r>
              <a:rPr lang="en-US" sz="1800" b="1" i="0" u="none" strike="noStrike" dirty="0">
                <a:effectLst/>
              </a:rPr>
              <a:t> </a:t>
            </a:r>
          </a:p>
          <a:p>
            <a:pPr marL="0" indent="0" fontAlgn="base">
              <a:buNone/>
            </a:pPr>
            <a:r>
              <a:rPr lang="en-US" sz="1800" b="1" i="0" u="none" strike="noStrike" dirty="0">
                <a:effectLst/>
              </a:rPr>
              <a:t>It could affect one of our colleagues.</a:t>
            </a:r>
            <a:endParaRPr lang="en-US" sz="1800" b="0" i="0" u="none" strike="noStrike" dirty="0">
              <a:effectLst/>
            </a:endParaRPr>
          </a:p>
          <a:p>
            <a:endParaRPr lang="en-GB" sz="2000" dirty="0"/>
          </a:p>
        </p:txBody>
      </p:sp>
      <p:sp>
        <p:nvSpPr>
          <p:cNvPr id="2" name="Slide Number Placeholder 1">
            <a:extLst>
              <a:ext uri="{FF2B5EF4-FFF2-40B4-BE49-F238E27FC236}">
                <a16:creationId xmlns:a16="http://schemas.microsoft.com/office/drawing/2014/main" id="{C1026677-2F6A-978E-AA14-F4EE48C0A63A}"/>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6</a:t>
            </a:fld>
            <a:endParaRPr lang="en-US" noProof="0"/>
          </a:p>
        </p:txBody>
      </p:sp>
      <p:pic>
        <p:nvPicPr>
          <p:cNvPr id="3" name="Picture 2">
            <a:extLst>
              <a:ext uri="{FF2B5EF4-FFF2-40B4-BE49-F238E27FC236}">
                <a16:creationId xmlns:a16="http://schemas.microsoft.com/office/drawing/2014/main" id="{0FCBB97B-D92D-CA2C-BD94-3005539E7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15" b="-2"/>
          <a:stretch/>
        </p:blipFill>
        <p:spPr bwMode="auto">
          <a:xfrm>
            <a:off x="6778903" y="10"/>
            <a:ext cx="5413097" cy="496082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FFFFFF"/>
          </a:solidFill>
        </p:spPr>
      </p:pic>
      <p:sp>
        <p:nvSpPr>
          <p:cNvPr id="5" name="Title 1">
            <a:extLst>
              <a:ext uri="{FF2B5EF4-FFF2-40B4-BE49-F238E27FC236}">
                <a16:creationId xmlns:a16="http://schemas.microsoft.com/office/drawing/2014/main" id="{BE0F36FB-74A0-4DFF-5C44-FFAA9E51FC55}"/>
              </a:ext>
            </a:extLst>
          </p:cNvPr>
          <p:cNvSpPr>
            <a:spLocks noGrp="1"/>
          </p:cNvSpPr>
          <p:nvPr>
            <p:ph type="title"/>
          </p:nvPr>
        </p:nvSpPr>
        <p:spPr>
          <a:xfrm>
            <a:off x="515938" y="499595"/>
            <a:ext cx="4937211" cy="1325563"/>
          </a:xfrm>
        </p:spPr>
        <p:txBody>
          <a:bodyPr anchor="ctr">
            <a:normAutofit/>
          </a:bodyPr>
          <a:lstStyle/>
          <a:p>
            <a:r>
              <a:rPr lang="en-GB" b="0" i="0">
                <a:effectLst/>
              </a:rPr>
              <a:t>The Aims of Prevent</a:t>
            </a:r>
            <a:endParaRPr lang="en-GB"/>
          </a:p>
        </p:txBody>
      </p:sp>
      <p:grpSp>
        <p:nvGrpSpPr>
          <p:cNvPr id="10" name="Group 9">
            <a:extLst>
              <a:ext uri="{FF2B5EF4-FFF2-40B4-BE49-F238E27FC236}">
                <a16:creationId xmlns:a16="http://schemas.microsoft.com/office/drawing/2014/main" id="{E52AC0E1-72FB-D4D6-E317-347F2D18DB7B}"/>
              </a:ext>
            </a:extLst>
          </p:cNvPr>
          <p:cNvGrpSpPr/>
          <p:nvPr/>
        </p:nvGrpSpPr>
        <p:grpSpPr>
          <a:xfrm>
            <a:off x="5805889" y="5205047"/>
            <a:ext cx="6386111" cy="1006476"/>
            <a:chOff x="7696708" y="1532527"/>
            <a:chExt cx="5023222" cy="1006476"/>
          </a:xfrm>
        </p:grpSpPr>
        <p:sp>
          <p:nvSpPr>
            <p:cNvPr id="11" name="Rectangle 10">
              <a:extLst>
                <a:ext uri="{FF2B5EF4-FFF2-40B4-BE49-F238E27FC236}">
                  <a16:creationId xmlns:a16="http://schemas.microsoft.com/office/drawing/2014/main" id="{080DE90B-21B5-3BB5-D5CD-A9D39384FB34}"/>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Oval 11">
              <a:extLst>
                <a:ext uri="{FF2B5EF4-FFF2-40B4-BE49-F238E27FC236}">
                  <a16:creationId xmlns:a16="http://schemas.microsoft.com/office/drawing/2014/main" id="{513E50FA-AC8A-3588-82CA-A6D9937F3719}"/>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TextBox 8">
            <a:extLst>
              <a:ext uri="{FF2B5EF4-FFF2-40B4-BE49-F238E27FC236}">
                <a16:creationId xmlns:a16="http://schemas.microsoft.com/office/drawing/2014/main" id="{3C3D4445-486F-BFC5-377D-8E22426E57A8}"/>
              </a:ext>
            </a:extLst>
          </p:cNvPr>
          <p:cNvSpPr txBox="1"/>
          <p:nvPr/>
        </p:nvSpPr>
        <p:spPr>
          <a:xfrm>
            <a:off x="6094164" y="5385120"/>
            <a:ext cx="6097836" cy="646331"/>
          </a:xfrm>
          <a:prstGeom prst="rect">
            <a:avLst/>
          </a:prstGeom>
          <a:noFill/>
        </p:spPr>
        <p:txBody>
          <a:bodyPr wrap="square">
            <a:spAutoFit/>
          </a:bodyPr>
          <a:lstStyle/>
          <a:p>
            <a:pPr marL="0" indent="0" fontAlgn="base">
              <a:buNone/>
            </a:pPr>
            <a:r>
              <a:rPr lang="en-US" sz="1800" i="0" u="none" strike="noStrike" dirty="0">
                <a:solidFill>
                  <a:srgbClr val="2C567A"/>
                </a:solidFill>
                <a:effectLst/>
              </a:rPr>
              <a:t>Volunteers must be able to </a:t>
            </a:r>
            <a:r>
              <a:rPr lang="en-US" sz="1800" i="0" u="none" strike="noStrike" dirty="0" err="1">
                <a:solidFill>
                  <a:srgbClr val="2C567A"/>
                </a:solidFill>
                <a:effectLst/>
              </a:rPr>
              <a:t>recognise</a:t>
            </a:r>
            <a:r>
              <a:rPr lang="en-US" sz="1800" i="0" u="none" strike="noStrike" dirty="0">
                <a:solidFill>
                  <a:srgbClr val="2C567A"/>
                </a:solidFill>
                <a:effectLst/>
              </a:rPr>
              <a:t> signs of </a:t>
            </a:r>
            <a:r>
              <a:rPr lang="en-US" sz="1800" i="0" u="none" strike="noStrike" dirty="0" err="1">
                <a:solidFill>
                  <a:srgbClr val="2C567A"/>
                </a:solidFill>
                <a:effectLst/>
              </a:rPr>
              <a:t>radicalisation</a:t>
            </a:r>
            <a:r>
              <a:rPr lang="en-US" sz="1800" i="0" u="none" strike="noStrike" dirty="0">
                <a:solidFill>
                  <a:srgbClr val="2C567A"/>
                </a:solidFill>
                <a:effectLst/>
              </a:rPr>
              <a:t> and be confident in raising concerns.</a:t>
            </a:r>
          </a:p>
        </p:txBody>
      </p:sp>
    </p:spTree>
    <p:extLst>
      <p:ext uri="{BB962C8B-B14F-4D97-AF65-F5344CB8AC3E}">
        <p14:creationId xmlns:p14="http://schemas.microsoft.com/office/powerpoint/2010/main" val="97263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012FB5EF-94DF-E065-7895-D4281AEC3B3D}"/>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7</a:t>
            </a:fld>
            <a:endParaRPr lang="en-US" noProof="0"/>
          </a:p>
        </p:txBody>
      </p:sp>
      <p:sp>
        <p:nvSpPr>
          <p:cNvPr id="12" name="Content Placeholder 2">
            <a:extLst>
              <a:ext uri="{FF2B5EF4-FFF2-40B4-BE49-F238E27FC236}">
                <a16:creationId xmlns:a16="http://schemas.microsoft.com/office/drawing/2014/main" id="{C223FAD1-1992-A788-E44D-92F4C1406062}"/>
              </a:ext>
            </a:extLst>
          </p:cNvPr>
          <p:cNvSpPr>
            <a:spLocks noGrp="1"/>
          </p:cNvSpPr>
          <p:nvPr>
            <p:ph sz="half" idx="1"/>
          </p:nvPr>
        </p:nvSpPr>
        <p:spPr>
          <a:xfrm>
            <a:off x="587376" y="2082798"/>
            <a:ext cx="5503862" cy="4351338"/>
          </a:xfrm>
        </p:spPr>
        <p:txBody>
          <a:bodyPr>
            <a:normAutofit fontScale="55000" lnSpcReduction="20000"/>
          </a:bodyPr>
          <a:lstStyle/>
          <a:p>
            <a:pPr marL="0" indent="0" fontAlgn="base">
              <a:buNone/>
            </a:pPr>
            <a:r>
              <a:rPr lang="en-US" sz="2900" b="1" i="0" u="none" strike="noStrike" dirty="0">
                <a:effectLst/>
              </a:rPr>
              <a:t>Terrorist acts</a:t>
            </a:r>
          </a:p>
          <a:p>
            <a:pPr marL="0" indent="0" fontAlgn="base">
              <a:buNone/>
            </a:pPr>
            <a:r>
              <a:rPr lang="en-US" sz="2900" b="0" i="0" u="none" strike="noStrike" dirty="0">
                <a:effectLst/>
              </a:rPr>
              <a:t>People who commit terrorist acts don’t start off as terrorists. They often start off as vulnerable people who are exploited by terrorist groups or influenced by terrorist </a:t>
            </a:r>
            <a:r>
              <a:rPr lang="en-US" sz="2900" b="1" i="0" u="none" strike="noStrike" dirty="0">
                <a:effectLst/>
              </a:rPr>
              <a:t>propaganda</a:t>
            </a:r>
            <a:r>
              <a:rPr lang="en-US" sz="2900" b="0" i="0" u="none" strike="noStrike" dirty="0">
                <a:effectLst/>
              </a:rPr>
              <a:t> (information, usually biased or misleading, which is used to promote a political cause, point of view or ideology).</a:t>
            </a:r>
          </a:p>
          <a:p>
            <a:pPr marL="0" indent="0" fontAlgn="base">
              <a:buNone/>
            </a:pPr>
            <a:r>
              <a:rPr lang="en-US" sz="2900" b="1" i="0" u="none" strike="noStrike" dirty="0">
                <a:effectLst/>
              </a:rPr>
              <a:t>Identifying people who are vulnerable</a:t>
            </a:r>
          </a:p>
          <a:p>
            <a:pPr marL="0" indent="0" fontAlgn="base">
              <a:buNone/>
            </a:pPr>
            <a:r>
              <a:rPr lang="en-US" sz="2900" b="0" i="0" u="none" strike="noStrike" dirty="0">
                <a:effectLst/>
              </a:rPr>
              <a:t>Prevent is about identifying people who are vulnerable to being exploited or ‘groomed’ or ‘</a:t>
            </a:r>
            <a:r>
              <a:rPr lang="en-US" sz="2900" b="0" i="0" u="none" strike="noStrike" dirty="0" err="1">
                <a:effectLst/>
              </a:rPr>
              <a:t>radicalised</a:t>
            </a:r>
            <a:r>
              <a:rPr lang="en-US" sz="2900" b="0" i="0" u="none" strike="noStrike" dirty="0">
                <a:effectLst/>
              </a:rPr>
              <a:t>’ by a terrorist </a:t>
            </a:r>
            <a:r>
              <a:rPr lang="en-US" sz="2900" b="0" i="0" u="none" strike="noStrike" dirty="0" err="1">
                <a:effectLst/>
              </a:rPr>
              <a:t>organisation</a:t>
            </a:r>
            <a:r>
              <a:rPr lang="en-US" sz="2900" b="0" i="0" u="none" strike="noStrike" dirty="0">
                <a:effectLst/>
              </a:rPr>
              <a:t> or its propaganda, but </a:t>
            </a:r>
            <a:r>
              <a:rPr lang="en-US" sz="2900" b="1" i="0" u="none" strike="noStrike" dirty="0">
                <a:effectLst/>
              </a:rPr>
              <a:t>before</a:t>
            </a:r>
            <a:r>
              <a:rPr lang="en-US" sz="2900" b="0" i="0" u="none" strike="noStrike" dirty="0">
                <a:effectLst/>
              </a:rPr>
              <a:t> they actually get involved in such </a:t>
            </a:r>
            <a:r>
              <a:rPr lang="en-US" sz="2900" b="0" i="0" u="none" strike="noStrike" dirty="0" err="1">
                <a:effectLst/>
              </a:rPr>
              <a:t>organisations</a:t>
            </a:r>
            <a:r>
              <a:rPr lang="en-US" sz="2900" b="0" i="0" u="none" strike="noStrike" dirty="0">
                <a:effectLst/>
              </a:rPr>
              <a:t> or commit any terrorist act.</a:t>
            </a:r>
          </a:p>
          <a:p>
            <a:pPr marL="0" indent="0" fontAlgn="base">
              <a:buNone/>
            </a:pPr>
            <a:r>
              <a:rPr lang="en-US" sz="2900" b="1" i="0" u="none" strike="noStrike" dirty="0">
                <a:effectLst/>
              </a:rPr>
              <a:t>Safeguarding</a:t>
            </a:r>
          </a:p>
          <a:p>
            <a:pPr marL="0" indent="0" fontAlgn="base">
              <a:buNone/>
            </a:pPr>
            <a:r>
              <a:rPr lang="en-US" sz="2900" b="0" i="0" u="none" strike="noStrike" dirty="0">
                <a:effectLst/>
              </a:rPr>
              <a:t>Prevent takes a safeguarding approach and tries to help people choose a different path, offering them mentoring or other support they may need to address their vulnerability.</a:t>
            </a:r>
          </a:p>
          <a:p>
            <a:endParaRPr lang="en-US" dirty="0"/>
          </a:p>
        </p:txBody>
      </p:sp>
      <p:pic>
        <p:nvPicPr>
          <p:cNvPr id="5" name="Picture 2">
            <a:extLst>
              <a:ext uri="{FF2B5EF4-FFF2-40B4-BE49-F238E27FC236}">
                <a16:creationId xmlns:a16="http://schemas.microsoft.com/office/drawing/2014/main" id="{D8254BE5-D997-8099-8304-719FBFAABE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7776" y="1825625"/>
            <a:ext cx="5030448" cy="4351338"/>
          </a:xfrm>
          <a:prstGeom prst="rect">
            <a:avLst/>
          </a:prstGeom>
          <a:solidFill>
            <a:srgbClr val="FFFFFF"/>
          </a:solidFill>
        </p:spPr>
      </p:pic>
      <p:sp>
        <p:nvSpPr>
          <p:cNvPr id="14" name="Title 4">
            <a:extLst>
              <a:ext uri="{FF2B5EF4-FFF2-40B4-BE49-F238E27FC236}">
                <a16:creationId xmlns:a16="http://schemas.microsoft.com/office/drawing/2014/main" id="{AABE2857-1175-B231-04DB-B48A4275A066}"/>
              </a:ext>
            </a:extLst>
          </p:cNvPr>
          <p:cNvSpPr>
            <a:spLocks noGrp="1"/>
          </p:cNvSpPr>
          <p:nvPr>
            <p:ph type="title"/>
          </p:nvPr>
        </p:nvSpPr>
        <p:spPr>
          <a:xfrm>
            <a:off x="515938" y="246621"/>
            <a:ext cx="11150600" cy="920336"/>
          </a:xfrm>
        </p:spPr>
        <p:txBody>
          <a:bodyPr/>
          <a:lstStyle/>
          <a:p>
            <a:r>
              <a:rPr lang="en-US" dirty="0"/>
              <a:t>Prevent is:</a:t>
            </a:r>
          </a:p>
        </p:txBody>
      </p:sp>
      <p:sp>
        <p:nvSpPr>
          <p:cNvPr id="7" name="TextBox 6">
            <a:extLst>
              <a:ext uri="{FF2B5EF4-FFF2-40B4-BE49-F238E27FC236}">
                <a16:creationId xmlns:a16="http://schemas.microsoft.com/office/drawing/2014/main" id="{D77D3CBE-C641-32F6-AEAB-3A08ECA7BFB2}"/>
              </a:ext>
            </a:extLst>
          </p:cNvPr>
          <p:cNvSpPr txBox="1"/>
          <p:nvPr/>
        </p:nvSpPr>
        <p:spPr>
          <a:xfrm>
            <a:off x="435165" y="1166957"/>
            <a:ext cx="6246564" cy="646331"/>
          </a:xfrm>
          <a:prstGeom prst="rect">
            <a:avLst/>
          </a:prstGeom>
          <a:noFill/>
        </p:spPr>
        <p:txBody>
          <a:bodyPr wrap="square">
            <a:spAutoFit/>
          </a:bodyPr>
          <a:lstStyle/>
          <a:p>
            <a:r>
              <a:rPr lang="en-US" sz="1800" b="0" i="0" dirty="0">
                <a:solidFill>
                  <a:srgbClr val="2C567A"/>
                </a:solidFill>
                <a:effectLst/>
                <a:latin typeface="Arial" panose="020B0604020202020204" pitchFamily="34" charset="0"/>
              </a:rPr>
              <a:t>Trying to stop individuals being drawn into terrorist-related activity.</a:t>
            </a:r>
            <a:endParaRPr lang="en-GB" dirty="0">
              <a:solidFill>
                <a:srgbClr val="2C567A"/>
              </a:solidFill>
            </a:endParaRPr>
          </a:p>
        </p:txBody>
      </p:sp>
    </p:spTree>
    <p:extLst>
      <p:ext uri="{BB962C8B-B14F-4D97-AF65-F5344CB8AC3E}">
        <p14:creationId xmlns:p14="http://schemas.microsoft.com/office/powerpoint/2010/main" val="337636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63B9DA-C205-C98D-CA47-9912ABE0A5CB}"/>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8</a:t>
            </a:fld>
            <a:endParaRPr lang="en-US" noProof="0"/>
          </a:p>
        </p:txBody>
      </p:sp>
      <p:pic>
        <p:nvPicPr>
          <p:cNvPr id="9" name="Picture Placeholder 8" descr="A close-up of hands receiving food from a person&#10;&#10;Description automatically generated">
            <a:extLst>
              <a:ext uri="{FF2B5EF4-FFF2-40B4-BE49-F238E27FC236}">
                <a16:creationId xmlns:a16="http://schemas.microsoft.com/office/drawing/2014/main" id="{6530EC8F-185A-75E3-2D34-9768F1602DD7}"/>
              </a:ext>
            </a:extLst>
          </p:cNvPr>
          <p:cNvPicPr>
            <a:picLocks noGrp="1" noChangeAspect="1"/>
          </p:cNvPicPr>
          <p:nvPr>
            <p:ph type="pic" sz="quarter" idx="13"/>
          </p:nvPr>
        </p:nvPicPr>
        <p:blipFill>
          <a:blip r:embed="rId3"/>
          <a:srcRect l="11299" r="11299"/>
          <a:stretch>
            <a:fillRect/>
          </a:stretch>
        </p:blipFill>
        <p:spPr>
          <a:xfrm>
            <a:off x="6738853" y="0"/>
            <a:ext cx="5413375" cy="4960938"/>
          </a:xfrm>
        </p:spPr>
      </p:pic>
      <p:sp>
        <p:nvSpPr>
          <p:cNvPr id="5" name="Title 1">
            <a:extLst>
              <a:ext uri="{FF2B5EF4-FFF2-40B4-BE49-F238E27FC236}">
                <a16:creationId xmlns:a16="http://schemas.microsoft.com/office/drawing/2014/main" id="{C46BF9E0-DA05-B5BC-D7C3-F2D4BD5A9CFB}"/>
              </a:ext>
            </a:extLst>
          </p:cNvPr>
          <p:cNvSpPr>
            <a:spLocks noGrp="1"/>
          </p:cNvSpPr>
          <p:nvPr>
            <p:ph type="title"/>
          </p:nvPr>
        </p:nvSpPr>
        <p:spPr>
          <a:xfrm>
            <a:off x="515938" y="499595"/>
            <a:ext cx="5865812" cy="1325563"/>
          </a:xfrm>
        </p:spPr>
        <p:txBody>
          <a:bodyPr anchor="ctr">
            <a:normAutofit/>
          </a:bodyPr>
          <a:lstStyle/>
          <a:p>
            <a:r>
              <a:rPr lang="en-US" b="0" i="0" dirty="0">
                <a:effectLst/>
              </a:rPr>
              <a:t>Why is Prevent Important to Volunteers?</a:t>
            </a:r>
            <a:endParaRPr lang="en-GB" dirty="0"/>
          </a:p>
        </p:txBody>
      </p:sp>
      <p:sp>
        <p:nvSpPr>
          <p:cNvPr id="7" name="TextBox 6">
            <a:extLst>
              <a:ext uri="{FF2B5EF4-FFF2-40B4-BE49-F238E27FC236}">
                <a16:creationId xmlns:a16="http://schemas.microsoft.com/office/drawing/2014/main" id="{A177C478-E8D7-0C72-9254-920A793D169C}"/>
              </a:ext>
            </a:extLst>
          </p:cNvPr>
          <p:cNvSpPr txBox="1"/>
          <p:nvPr/>
        </p:nvSpPr>
        <p:spPr>
          <a:xfrm>
            <a:off x="515938" y="2258656"/>
            <a:ext cx="6097836" cy="2862322"/>
          </a:xfrm>
          <a:prstGeom prst="rect">
            <a:avLst/>
          </a:prstGeom>
          <a:noFill/>
        </p:spPr>
        <p:txBody>
          <a:bodyPr wrap="square">
            <a:spAutoFit/>
          </a:bodyPr>
          <a:lstStyle/>
          <a:p>
            <a:pPr marL="0" indent="0">
              <a:buNone/>
            </a:pPr>
            <a:r>
              <a:rPr lang="en-GB" sz="1800" b="1" dirty="0"/>
              <a:t>Prevent does not require you to do anything additional to your normal volunteering duties. </a:t>
            </a:r>
            <a:endParaRPr lang="en-GB" sz="1800" dirty="0"/>
          </a:p>
          <a:p>
            <a:pPr marL="0" indent="0">
              <a:buNone/>
            </a:pPr>
            <a:endParaRPr lang="en-GB" sz="1800" dirty="0"/>
          </a:p>
          <a:p>
            <a:pPr marL="0" indent="0">
              <a:buNone/>
            </a:pPr>
            <a:r>
              <a:rPr lang="en-GB" sz="1800" dirty="0"/>
              <a:t>However if you are concerned that someone you are supporting is being exploited or influenced by a group that supports terrorism you should report this to your volunteer coordinator. </a:t>
            </a:r>
          </a:p>
          <a:p>
            <a:pPr marL="0" indent="0">
              <a:buNone/>
            </a:pPr>
            <a:endParaRPr lang="en-GB" dirty="0"/>
          </a:p>
          <a:p>
            <a:pPr marL="0" indent="0">
              <a:buNone/>
            </a:pPr>
            <a:r>
              <a:rPr lang="en-GB" sz="1800" dirty="0"/>
              <a:t>You need to know how and when to do this – this is why you are doing this training. </a:t>
            </a:r>
          </a:p>
        </p:txBody>
      </p:sp>
    </p:spTree>
    <p:extLst>
      <p:ext uri="{BB962C8B-B14F-4D97-AF65-F5344CB8AC3E}">
        <p14:creationId xmlns:p14="http://schemas.microsoft.com/office/powerpoint/2010/main" val="322297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CB5E98-7E09-C39B-26B7-EDE2C1CB5729}"/>
              </a:ext>
            </a:extLst>
          </p:cNvPr>
          <p:cNvSpPr>
            <a:spLocks noGrp="1"/>
          </p:cNvSpPr>
          <p:nvPr>
            <p:ph type="sldNum" sz="quarter" idx="12"/>
          </p:nvPr>
        </p:nvSpPr>
        <p:spPr/>
        <p:txBody>
          <a:bodyPr/>
          <a:lstStyle/>
          <a:p>
            <a:fld id="{9EC71654-96A5-4280-94F3-931C61A9F92C}" type="slidenum">
              <a:rPr lang="en-US" noProof="0" smtClean="0"/>
              <a:pPr/>
              <a:t>9</a:t>
            </a:fld>
            <a:endParaRPr lang="en-US" noProof="0" dirty="0"/>
          </a:p>
        </p:txBody>
      </p:sp>
      <p:sp>
        <p:nvSpPr>
          <p:cNvPr id="5" name="Content Placeholder 2">
            <a:extLst>
              <a:ext uri="{FF2B5EF4-FFF2-40B4-BE49-F238E27FC236}">
                <a16:creationId xmlns:a16="http://schemas.microsoft.com/office/drawing/2014/main" id="{809DE49E-4D13-1662-55EB-101230184B24}"/>
              </a:ext>
            </a:extLst>
          </p:cNvPr>
          <p:cNvSpPr>
            <a:spLocks noGrp="1"/>
          </p:cNvSpPr>
          <p:nvPr>
            <p:ph idx="1"/>
          </p:nvPr>
        </p:nvSpPr>
        <p:spPr>
          <a:xfrm>
            <a:off x="677069" y="745857"/>
            <a:ext cx="10837862" cy="4351338"/>
          </a:xfrm>
        </p:spPr>
        <p:txBody>
          <a:bodyPr vert="horz" lIns="91440" tIns="45720" rIns="91440" bIns="45720" rtlCol="0" anchor="ctr">
            <a:normAutofit/>
          </a:bodyPr>
          <a:lstStyle/>
          <a:p>
            <a:pPr marL="0" indent="0" algn="ctr">
              <a:buNone/>
            </a:pPr>
            <a:r>
              <a:rPr lang="en-US" sz="3200" b="0" i="0" dirty="0">
                <a:solidFill>
                  <a:srgbClr val="2C567A"/>
                </a:solidFill>
                <a:effectLst/>
                <a:latin typeface="+mj-lt"/>
              </a:rPr>
              <a:t>As a volunteer, you must be aware of your duty to protect vulnerable people and to take action where necessary for safeguarding.</a:t>
            </a:r>
          </a:p>
          <a:p>
            <a:pPr marL="0" indent="0" algn="ctr">
              <a:buNone/>
            </a:pPr>
            <a:endParaRPr lang="en-US" sz="3200" b="0" i="0" dirty="0">
              <a:solidFill>
                <a:srgbClr val="2C567A"/>
              </a:solidFill>
              <a:effectLst/>
            </a:endParaRPr>
          </a:p>
          <a:p>
            <a:pPr marL="0" indent="0">
              <a:buNone/>
            </a:pPr>
            <a:r>
              <a:rPr lang="en-US" sz="2000" u="sng" dirty="0"/>
              <a:t>You must ensure that you:</a:t>
            </a:r>
          </a:p>
          <a:p>
            <a:r>
              <a:rPr lang="en-US" sz="2000" dirty="0"/>
              <a:t>Know when you should be concerned about someone who is vulnerable to being radicalized.</a:t>
            </a:r>
          </a:p>
          <a:p>
            <a:r>
              <a:rPr lang="en-US" sz="2000" dirty="0"/>
              <a:t>Report any concerns to your volunteer coordinator.</a:t>
            </a:r>
          </a:p>
        </p:txBody>
      </p:sp>
    </p:spTree>
    <p:extLst>
      <p:ext uri="{BB962C8B-B14F-4D97-AF65-F5344CB8AC3E}">
        <p14:creationId xmlns:p14="http://schemas.microsoft.com/office/powerpoint/2010/main" val="2017127345"/>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7A93406E2DF3448170C7FCB97A3C70" ma:contentTypeVersion="2" ma:contentTypeDescription="Create a new document." ma:contentTypeScope="" ma:versionID="af9c573fc2ed9c4604ac088da5bda4ed">
  <xsd:schema xmlns:xsd="http://www.w3.org/2001/XMLSchema" xmlns:xs="http://www.w3.org/2001/XMLSchema" xmlns:p="http://schemas.microsoft.com/office/2006/metadata/properties" xmlns:ns3="20b28440-8dfa-435f-beff-44b945816e3d" targetNamespace="http://schemas.microsoft.com/office/2006/metadata/properties" ma:root="true" ma:fieldsID="b959b5c329c8ddd2c9b70ee6fbc391cf" ns3:_="">
    <xsd:import namespace="20b28440-8dfa-435f-beff-44b945816e3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b28440-8dfa-435f-beff-44b945816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71E9D1-266B-48F0-B19C-518915DF8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b28440-8dfa-435f-beff-44b945816e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3946</TotalTime>
  <Words>4264</Words>
  <Application>Microsoft Office PowerPoint</Application>
  <PresentationFormat>Widescreen</PresentationFormat>
  <Paragraphs>326</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Bitter</vt:lpstr>
      <vt:lpstr>Calibri</vt:lpstr>
      <vt:lpstr>Poppins</vt:lpstr>
      <vt:lpstr>Poppins SemiBold</vt:lpstr>
      <vt:lpstr>Office Theme</vt:lpstr>
      <vt:lpstr>  Preventing Radicalisation  </vt:lpstr>
      <vt:lpstr>Important Information</vt:lpstr>
      <vt:lpstr>Why is Prevent Important? </vt:lpstr>
      <vt:lpstr>Legal Definitions</vt:lpstr>
      <vt:lpstr> What is Prevent? </vt:lpstr>
      <vt:lpstr>The Aims of Prevent</vt:lpstr>
      <vt:lpstr>Prevent is:</vt:lpstr>
      <vt:lpstr>Why is Prevent Important to Volunteers?</vt:lpstr>
      <vt:lpstr>PowerPoint Presentation</vt:lpstr>
      <vt:lpstr>The Signs and Factors of Vulnerability</vt:lpstr>
      <vt:lpstr>factors that may cause vulnerability</vt:lpstr>
      <vt:lpstr>EXTERNAL INFLUENCES</vt:lpstr>
      <vt:lpstr>Criminality</vt:lpstr>
      <vt:lpstr>Case studies:</vt:lpstr>
      <vt:lpstr>Identifying vulnerable people</vt:lpstr>
      <vt:lpstr>signs that an individual may be being groomed into radicalisation, bearing in mind that there is no single profile.</vt:lpstr>
      <vt:lpstr>Online safety</vt:lpstr>
      <vt:lpstr>What other ways do you think people can be radicalised?</vt:lpstr>
      <vt:lpstr>When there are Concerns</vt:lpstr>
      <vt:lpstr>Information Sharing</vt:lpstr>
      <vt:lpstr>KEY POINTS</vt:lpstr>
      <vt:lpstr>Knowledge quiz!</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17</cp:revision>
  <dcterms:created xsi:type="dcterms:W3CDTF">2023-04-06T10:31:30Z</dcterms:created>
  <dcterms:modified xsi:type="dcterms:W3CDTF">2023-09-19T08:37:43Z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0x010100117A93406E2DF3448170C7FCB97A3C70</vt:lpwstr>
  </property>
</Properties>
</file>