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94" r:id="rId5"/>
    <p:sldId id="306" r:id="rId6"/>
    <p:sldId id="313" r:id="rId7"/>
    <p:sldId id="312" r:id="rId8"/>
    <p:sldId id="311" r:id="rId9"/>
    <p:sldId id="309" r:id="rId10"/>
    <p:sldId id="310" r:id="rId11"/>
    <p:sldId id="295" r:id="rId12"/>
    <p:sldId id="320" r:id="rId13"/>
    <p:sldId id="318" r:id="rId14"/>
    <p:sldId id="321" r:id="rId15"/>
    <p:sldId id="276" r:id="rId16"/>
    <p:sldId id="3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CBD5EB"/>
    <a:srgbClr val="0099CC"/>
    <a:srgbClr val="E7E6E6"/>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50" autoAdjust="0"/>
  </p:normalViewPr>
  <p:slideViewPr>
    <p:cSldViewPr snapToGrid="0" showGuides="1">
      <p:cViewPr varScale="1">
        <p:scale>
          <a:sx n="53" d="100"/>
          <a:sy n="53" d="100"/>
        </p:scale>
        <p:origin x="114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dirty="0"/>
          </a:p>
          <a:p>
            <a:pPr fontAlgn="base"/>
            <a:r>
              <a:rPr lang="en-US" sz="1200" b="0" i="0" u="none" strike="noStrike" dirty="0">
                <a:solidFill>
                  <a:srgbClr val="FEFFFF"/>
                </a:solidFill>
                <a:effectLst/>
                <a:latin typeface="Arial" panose="020B0604020202020204" pitchFamily="34" charset="0"/>
              </a:rPr>
              <a:t>This session has been designed to give you an awareness of the subject Preventing </a:t>
            </a:r>
            <a:r>
              <a:rPr lang="en-US" sz="1200" b="0" i="0" u="none" strike="noStrike" dirty="0" err="1">
                <a:solidFill>
                  <a:srgbClr val="FEFFFF"/>
                </a:solidFill>
                <a:effectLst/>
                <a:latin typeface="Arial" panose="020B0604020202020204" pitchFamily="34" charset="0"/>
              </a:rPr>
              <a:t>Radicalisation</a:t>
            </a:r>
            <a:r>
              <a:rPr lang="en-US" sz="1200" b="0" i="0" u="none" strike="noStrike" dirty="0">
                <a:solidFill>
                  <a:srgbClr val="FEFFFF"/>
                </a:solidFill>
                <a:effectLst/>
                <a:latin typeface="Arial" panose="020B0604020202020204" pitchFamily="34" charset="0"/>
              </a:rPr>
              <a:t>. It is important to remember that, as a volunteer, </a:t>
            </a:r>
            <a:r>
              <a:rPr lang="en-US" sz="1200" b="1" i="0" u="none" strike="noStrike" dirty="0">
                <a:solidFill>
                  <a:srgbClr val="FEFFFF"/>
                </a:solidFill>
                <a:effectLst/>
                <a:latin typeface="Arial" panose="020B0604020202020204" pitchFamily="34" charset="0"/>
              </a:rPr>
              <a:t>it is not your role</a:t>
            </a:r>
            <a:r>
              <a:rPr lang="en-US" sz="1200" b="0" i="0" u="none" strike="noStrike" dirty="0">
                <a:solidFill>
                  <a:srgbClr val="FEFFFF"/>
                </a:solidFill>
                <a:effectLst/>
                <a:latin typeface="Arial" panose="020B0604020202020204" pitchFamily="34" charset="0"/>
              </a:rPr>
              <a:t> to deal directly with preventing </a:t>
            </a:r>
            <a:r>
              <a:rPr lang="en-US" sz="1200" b="0" i="0" u="none" strike="noStrike" dirty="0" err="1">
                <a:solidFill>
                  <a:srgbClr val="FEFFFF"/>
                </a:solidFill>
                <a:effectLst/>
                <a:latin typeface="Arial" panose="020B0604020202020204" pitchFamily="34" charset="0"/>
              </a:rPr>
              <a:t>radicalisation</a:t>
            </a:r>
            <a:r>
              <a:rPr lang="en-US" sz="1200" b="0" i="0" u="none" strike="noStrike" dirty="0">
                <a:solidFill>
                  <a:srgbClr val="FEFFFF"/>
                </a:solidFill>
                <a:effectLst/>
                <a:latin typeface="Arial" panose="020B0604020202020204" pitchFamily="34" charset="0"/>
              </a:rPr>
              <a:t> issues. It is, however, your duty to know when and how to report any potential concerns.</a:t>
            </a:r>
          </a:p>
          <a:p>
            <a:pPr fontAlgn="base"/>
            <a:r>
              <a:rPr lang="en-US" sz="1200" b="0" i="0" u="none" strike="noStrike" dirty="0">
                <a:solidFill>
                  <a:srgbClr val="FEFFFF"/>
                </a:solidFill>
                <a:effectLst/>
                <a:latin typeface="Arial" panose="020B0604020202020204" pitchFamily="34" charset="0"/>
              </a:rPr>
              <a:t>If you are unsure about your role, or have any questions or difficulty understanding the content of this session, please contact your volunteer coordinator for support.</a:t>
            </a:r>
          </a:p>
          <a:p>
            <a:pPr fontAlgn="base"/>
            <a:r>
              <a:rPr lang="en-US" sz="1200" b="0" i="0" u="none" strike="noStrike" dirty="0">
                <a:solidFill>
                  <a:srgbClr val="FEFFFF"/>
                </a:solidFill>
                <a:effectLst/>
                <a:latin typeface="Arial" panose="020B0604020202020204" pitchFamily="34" charset="0"/>
              </a:rPr>
              <a:t>You can revisit this session as many times as you need to. Your volunteer coordinator will also be able to help you if you need any technical support.</a:t>
            </a:r>
          </a:p>
          <a:p>
            <a:pPr fontAlgn="base"/>
            <a:endParaRPr lang="en-US" sz="1200" b="1"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dirty="0">
                <a:solidFill>
                  <a:srgbClr val="FEFFFF"/>
                </a:solidFill>
                <a:effectLst/>
              </a:rPr>
              <a:t>By the end of this session you will be able to:</a:t>
            </a:r>
          </a:p>
          <a:p>
            <a:pPr fontAlgn="base"/>
            <a:r>
              <a:rPr lang="en-US" sz="1200" dirty="0"/>
              <a:t>List the objectives of the Prevent strategy</a:t>
            </a:r>
          </a:p>
          <a:p>
            <a:pPr fontAlgn="base"/>
            <a:r>
              <a:rPr lang="en-US" sz="1200" dirty="0"/>
              <a:t>Identify how volunteers can support Prevent </a:t>
            </a:r>
          </a:p>
          <a:p>
            <a:pPr fontAlgn="base"/>
            <a:r>
              <a:rPr lang="en-US" sz="1200" dirty="0"/>
              <a:t>Identify factors that can make individuals more likely to be </a:t>
            </a:r>
            <a:r>
              <a:rPr lang="en-US" sz="1200" dirty="0" err="1"/>
              <a:t>radicalised</a:t>
            </a:r>
            <a:r>
              <a:rPr lang="en-US" sz="1200" dirty="0"/>
              <a:t> or be a risk to others</a:t>
            </a:r>
          </a:p>
          <a:p>
            <a:pPr fontAlgn="base"/>
            <a:r>
              <a:rPr lang="en-US" sz="1200" dirty="0"/>
              <a:t>State what action to take if you have concerns about an individual or individuals</a:t>
            </a:r>
          </a:p>
          <a:p>
            <a:pPr fontAlgn="base"/>
            <a:r>
              <a:rPr lang="en-US" sz="1200" dirty="0"/>
              <a:t>Explain what makes a person vulnerable</a:t>
            </a:r>
          </a:p>
          <a:p>
            <a:pPr fontAlgn="base"/>
            <a:r>
              <a:rPr lang="en-US" sz="1200" dirty="0"/>
              <a:t>List how individuals may be influenced directly or indirectly</a:t>
            </a:r>
          </a:p>
          <a:p>
            <a:pPr fontAlgn="base"/>
            <a:r>
              <a:rPr lang="en-US" sz="1200" dirty="0"/>
              <a:t>Explain the importance of sharing information and the consequences of failing to do so</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a:t>
            </a:fld>
            <a:endParaRPr lang="en-US" noProof="0" dirty="0"/>
          </a:p>
        </p:txBody>
      </p:sp>
    </p:spTree>
    <p:extLst>
      <p:ext uri="{BB962C8B-B14F-4D97-AF65-F5344CB8AC3E}">
        <p14:creationId xmlns:p14="http://schemas.microsoft.com/office/powerpoint/2010/main" val="141540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rPr>
              <a:t>What is important is that if you are concerned that an individual is being exploited in this way, you can raise these concerns in accordance with your </a:t>
            </a:r>
            <a:r>
              <a:rPr lang="en-US" sz="1200" b="0" i="0" u="none" strike="noStrike" dirty="0" err="1">
                <a:effectLst/>
              </a:rPr>
              <a:t>organisation’s</a:t>
            </a:r>
            <a:r>
              <a:rPr lang="en-US" sz="1200" b="0" i="0" u="none" strike="noStrike" dirty="0">
                <a:effectLst/>
              </a:rPr>
              <a:t> policies and procedures. This training will provide you with an overview of the Prevent strategy, how the signs of vulnerability may present and how you can raise your concerns. If you are unsure about any of the content of this session, speak to your volunteer coordinator.</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dirty="0"/>
          </a:p>
        </p:txBody>
      </p:sp>
    </p:spTree>
    <p:extLst>
      <p:ext uri="{BB962C8B-B14F-4D97-AF65-F5344CB8AC3E}">
        <p14:creationId xmlns:p14="http://schemas.microsoft.com/office/powerpoint/2010/main" val="108362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also applies to other volunteers or others you may come into contact with. </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416819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A change in </a:t>
            </a:r>
            <a:r>
              <a:rPr lang="en-US" b="1" i="0" dirty="0" err="1"/>
              <a:t>behaviour</a:t>
            </a:r>
            <a:endParaRPr lang="en-US" b="1" dirty="0"/>
          </a:p>
          <a:p>
            <a:pPr lvl="0"/>
            <a:r>
              <a:rPr lang="en-US" b="0" i="0" dirty="0"/>
              <a:t>Changes in </a:t>
            </a:r>
            <a:r>
              <a:rPr lang="en-US" b="0" i="0" dirty="0" err="1"/>
              <a:t>behaviour</a:t>
            </a:r>
            <a:r>
              <a:rPr lang="en-US" b="0" i="0" dirty="0"/>
              <a:t> may include:</a:t>
            </a:r>
          </a:p>
          <a:p>
            <a:pPr lvl="0"/>
            <a:endParaRPr lang="en-US" dirty="0"/>
          </a:p>
          <a:p>
            <a:pPr lvl="0"/>
            <a:r>
              <a:rPr lang="en-US" b="0" i="0" dirty="0"/>
              <a:t>Becoming withdrawn and not participating in their usual activities</a:t>
            </a:r>
            <a:endParaRPr lang="en-US" dirty="0"/>
          </a:p>
          <a:p>
            <a:pPr lvl="0"/>
            <a:r>
              <a:rPr lang="en-US" b="0" i="0" dirty="0"/>
              <a:t>Going missing from their home, school or care setting</a:t>
            </a:r>
            <a:endParaRPr lang="en-US" dirty="0"/>
          </a:p>
          <a:p>
            <a:pPr lvl="0"/>
            <a:r>
              <a:rPr lang="en-US" b="0" i="0" dirty="0"/>
              <a:t>Possessing, or searching for, extremist information online, or being secretive </a:t>
            </a:r>
            <a:endParaRPr lang="en-US" dirty="0"/>
          </a:p>
          <a:p>
            <a:pPr lvl="0"/>
            <a:r>
              <a:rPr lang="en-US" b="0" i="0" dirty="0"/>
              <a:t>about their internet interests, e.g. switching screens when you come near their phone or computer</a:t>
            </a:r>
            <a:endParaRPr lang="en-US" dirty="0"/>
          </a:p>
          <a:p>
            <a:pPr lvl="0"/>
            <a:r>
              <a:rPr lang="en-US" b="0" i="0" dirty="0"/>
              <a:t>Becoming more aggressive and fixated with certain ideas or political views</a:t>
            </a:r>
          </a:p>
          <a:p>
            <a:pPr lvl="0"/>
            <a:endParaRPr lang="en-US" b="0" i="0" dirty="0"/>
          </a:p>
          <a:p>
            <a:pPr lvl="0"/>
            <a:r>
              <a:rPr lang="en-US" b="1" i="0" dirty="0"/>
              <a:t>A change in views and interests</a:t>
            </a:r>
            <a:endParaRPr lang="en-US" b="1" dirty="0"/>
          </a:p>
          <a:p>
            <a:pPr lvl="0"/>
            <a:r>
              <a:rPr lang="en-US" b="0" i="0" dirty="0"/>
              <a:t>Changes in views and interests may include:</a:t>
            </a:r>
          </a:p>
          <a:p>
            <a:pPr lvl="0"/>
            <a:endParaRPr lang="en-US" dirty="0"/>
          </a:p>
          <a:p>
            <a:pPr lvl="0"/>
            <a:r>
              <a:rPr lang="en-US" b="0" i="0" dirty="0"/>
              <a:t>Developing a conviction that their religion, culture or beliefs are under threat and treated unjustly</a:t>
            </a:r>
            <a:endParaRPr lang="en-US" dirty="0"/>
          </a:p>
          <a:p>
            <a:pPr lvl="0"/>
            <a:r>
              <a:rPr lang="en-US" b="0" i="0" dirty="0"/>
              <a:t>Looking for conspiracy theories and distrust of mainstream media</a:t>
            </a:r>
            <a:endParaRPr lang="en-US" dirty="0"/>
          </a:p>
          <a:p>
            <a:pPr lvl="0"/>
            <a:r>
              <a:rPr lang="en-US" b="0" i="0" dirty="0"/>
              <a:t>Using language that supports ‘us and them’ thinking</a:t>
            </a:r>
            <a:endParaRPr lang="en-US" dirty="0"/>
          </a:p>
          <a:p>
            <a:pPr lvl="0"/>
            <a:r>
              <a:rPr lang="en-US" b="0" i="0" dirty="0"/>
              <a:t>Getting preoccupied with feelings of hatred or anger about particular mainstream or minority groups</a:t>
            </a:r>
            <a:endParaRPr lang="en-US" dirty="0"/>
          </a:p>
          <a:p>
            <a:pPr lvl="0"/>
            <a:r>
              <a:rPr lang="en-US" b="0" i="0" dirty="0"/>
              <a:t>Losing interest in previous activities or friends</a:t>
            </a:r>
            <a:endParaRPr lang="en-US" dirty="0"/>
          </a:p>
          <a:p>
            <a:pPr lvl="0"/>
            <a:r>
              <a:rPr lang="en-US" b="0" i="0" dirty="0"/>
              <a:t>Adopting new friendship groups</a:t>
            </a:r>
            <a:endParaRPr lang="en-US" dirty="0"/>
          </a:p>
          <a:p>
            <a:pPr lvl="0"/>
            <a:r>
              <a:rPr lang="en-US" b="0" i="0" dirty="0"/>
              <a:t>A change in appearance</a:t>
            </a:r>
            <a:endParaRPr lang="en-US" dirty="0"/>
          </a:p>
          <a:p>
            <a:pPr lvl="0"/>
            <a:r>
              <a:rPr lang="en-US" b="0" i="0" dirty="0"/>
              <a:t>Changes in appearance may include:</a:t>
            </a:r>
            <a:endParaRPr lang="en-US" dirty="0"/>
          </a:p>
          <a:p>
            <a:pPr lvl="0"/>
            <a:r>
              <a:rPr lang="en-US" b="0" i="0" dirty="0"/>
              <a:t>Changing dress or style to accord with a new group</a:t>
            </a:r>
            <a:endParaRPr lang="en-US" dirty="0"/>
          </a:p>
          <a:p>
            <a:pPr lvl="0"/>
            <a:r>
              <a:rPr lang="en-US" b="0" i="0" dirty="0"/>
              <a:t>Having materials, tattoos or symbols associated with an extremist cause (e.g. the swastika for far right groups)</a:t>
            </a:r>
            <a:endParaRPr lang="en-US" dirty="0"/>
          </a:p>
          <a:p>
            <a:pPr lvl="0"/>
            <a:endParaRPr lang="en-US" dirty="0"/>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95833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4" name="Picture 2" descr="E-Learning for Health">
            <a:extLst>
              <a:ext uri="{FF2B5EF4-FFF2-40B4-BE49-F238E27FC236}">
                <a16:creationId xmlns:a16="http://schemas.microsoft.com/office/drawing/2014/main" id="{DF59F5F3-7E1A-2CCF-22F9-7544957A90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1" y="1309876"/>
            <a:ext cx="1305658" cy="90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6A475BA8-4C06-19C8-2825-4439B1827F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7EFA3A18-A5F6-535A-1212-4C719A55BA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75B9DF08-B5D6-DAF5-DAF8-9A8384530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1FC77DB7-5E08-9403-931B-3D176F4AA1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F312B4FF-AFAE-0936-068D-B6A0402265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322261F9-B38A-1655-D3D4-4481D797C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C34D4C5E-0092-37A9-A770-11081143F9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9A535745-FF3A-5E92-F2F0-D8C77740D8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0370B685-013E-118A-7D55-914DDDD577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67B65819-DFB5-2153-D31D-7757471954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BCA7709D-11AE-9B92-8947-B948207A42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6106773-C397-F1FF-B19E-FCE68C6DDA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78C53AF-C5E2-4AED-7DF7-8A56AF4423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1869CA12-6ABA-696B-A3CC-84EE441B61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FDF668A1-A007-9ABD-CC53-5284F986C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9C8D57CE-7267-92CE-A2E2-178477AAD2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6D91431D-882C-F237-D48A-B923148E28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E9C8D99B-EA0C-4DB9-9364-D25C34F1EA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76A9562-8466-D444-F9E0-ED236B7AE080}"/>
              </a:ext>
            </a:extLst>
          </p:cNvPr>
          <p:cNvSpPr>
            <a:spLocks noGrp="1"/>
          </p:cNvSpPr>
          <p:nvPr>
            <p:ph type="ctrTitle"/>
          </p:nvPr>
        </p:nvSpPr>
        <p:spPr>
          <a:xfrm>
            <a:off x="6343650" y="2692330"/>
            <a:ext cx="5143500" cy="2090808"/>
          </a:xfrm>
        </p:spPr>
        <p:txBody>
          <a:bodyPr anchor="b">
            <a:normAutofit fontScale="90000"/>
          </a:bodyPr>
          <a:lstStyle/>
          <a:p>
            <a:pPr marL="0" indent="0"/>
            <a:br>
              <a:rPr lang="en-US" sz="2600" b="0" i="0" u="none" strike="noStrike" kern="1200" dirty="0">
                <a:effectLst/>
              </a:rPr>
            </a:br>
            <a:br>
              <a:rPr lang="en-US" sz="2600" b="0" i="0" u="none" strike="noStrike" kern="1200" dirty="0">
                <a:effectLst/>
              </a:rPr>
            </a:br>
            <a:r>
              <a:rPr lang="en-US" sz="4400" b="0" i="0" u="none" strike="noStrike" kern="1200" dirty="0">
                <a:effectLst/>
              </a:rPr>
              <a:t>Preventing </a:t>
            </a:r>
            <a:r>
              <a:rPr lang="en-US" sz="4400" dirty="0" err="1"/>
              <a:t>R</a:t>
            </a:r>
            <a:r>
              <a:rPr lang="en-US" sz="4400" b="0" i="0" u="none" strike="noStrike" kern="1200" dirty="0" err="1">
                <a:effectLst/>
              </a:rPr>
              <a:t>adicalisation</a:t>
            </a:r>
            <a:br>
              <a:rPr lang="en-GB" sz="2600" dirty="0"/>
            </a:br>
            <a:endParaRPr lang="en-US" sz="2600" b="0" i="0" u="none" strike="noStrike" dirty="0">
              <a:effectLst/>
            </a:endParaRPr>
          </a:p>
          <a:p>
            <a:pPr marL="0" indent="0"/>
            <a:endParaRPr lang="en-GB" sz="2600" dirty="0"/>
          </a:p>
        </p:txBody>
      </p:sp>
      <p:sp>
        <p:nvSpPr>
          <p:cNvPr id="10" name="Subtitle 2">
            <a:extLst>
              <a:ext uri="{FF2B5EF4-FFF2-40B4-BE49-F238E27FC236}">
                <a16:creationId xmlns:a16="http://schemas.microsoft.com/office/drawing/2014/main" id="{F423ABFF-1538-CB8B-5358-073735DB5BC8}"/>
              </a:ext>
            </a:extLst>
          </p:cNvPr>
          <p:cNvSpPr>
            <a:spLocks noGrp="1"/>
          </p:cNvSpPr>
          <p:nvPr>
            <p:ph type="subTitle" idx="1"/>
          </p:nvPr>
        </p:nvSpPr>
        <p:spPr>
          <a:xfrm>
            <a:off x="6343650" y="4279971"/>
            <a:ext cx="5143500" cy="503167"/>
          </a:xfrm>
        </p:spPr>
        <p:txBody>
          <a:bodyPr/>
          <a:lstStyle/>
          <a:p>
            <a:r>
              <a:rPr lang="en-US" sz="1800" kern="1600" spc="300" dirty="0"/>
              <a:t>VOLUNTEER </a:t>
            </a:r>
            <a:r>
              <a:rPr lang="en-US" sz="1800" kern="1600" spc="300" dirty="0" err="1"/>
              <a:t>iNDUCTION</a:t>
            </a:r>
            <a:endParaRPr lang="en-US" sz="1800" kern="1600" spc="300" dirty="0"/>
          </a:p>
          <a:p>
            <a:endParaRPr lang="en-US" dirty="0"/>
          </a:p>
        </p:txBody>
      </p:sp>
      <p:pic>
        <p:nvPicPr>
          <p:cNvPr id="2" name="Picture 2" descr="Busy London street">
            <a:extLst>
              <a:ext uri="{FF2B5EF4-FFF2-40B4-BE49-F238E27FC236}">
                <a16:creationId xmlns:a16="http://schemas.microsoft.com/office/drawing/2014/main" id="{6A8DE99B-F97A-7E56-C4D4-F588D8B91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86" r="45014" b="1"/>
          <a:stretch/>
        </p:blipFill>
        <p:spPr bwMode="auto">
          <a:xfrm>
            <a:off x="710812" y="728545"/>
            <a:ext cx="5305661" cy="5305661"/>
          </a:xfrm>
          <a:prstGeom prst="ellipse">
            <a:avLst/>
          </a:prstGeom>
          <a:solidFill>
            <a:srgbClr val="FFFFFF"/>
          </a:solidFill>
        </p:spPr>
      </p:pic>
    </p:spTree>
    <p:extLst>
      <p:ext uri="{BB962C8B-B14F-4D97-AF65-F5344CB8AC3E}">
        <p14:creationId xmlns:p14="http://schemas.microsoft.com/office/powerpoint/2010/main" val="331029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E80277-91C7-4FE3-8624-0E29FCFCDB0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10</a:t>
            </a:fld>
            <a:endParaRPr lang="en-US" noProof="0"/>
          </a:p>
        </p:txBody>
      </p:sp>
      <p:pic>
        <p:nvPicPr>
          <p:cNvPr id="7" name="Picture Placeholder 6" descr="A group of people sitting around a table&#10;&#10;Description automatically generated">
            <a:extLst>
              <a:ext uri="{FF2B5EF4-FFF2-40B4-BE49-F238E27FC236}">
                <a16:creationId xmlns:a16="http://schemas.microsoft.com/office/drawing/2014/main" id="{8F8C2BD1-F35B-928A-F543-323DE8AD537F}"/>
              </a:ext>
            </a:extLst>
          </p:cNvPr>
          <p:cNvPicPr>
            <a:picLocks noGrp="1" noChangeAspect="1"/>
          </p:cNvPicPr>
          <p:nvPr>
            <p:ph type="pic" sz="quarter" idx="13"/>
          </p:nvPr>
        </p:nvPicPr>
        <p:blipFill>
          <a:blip r:embed="rId2"/>
          <a:srcRect t="16642" b="16642"/>
          <a:stretch>
            <a:fillRect/>
          </a:stretch>
        </p:blipFill>
        <p:spPr>
          <a:xfrm>
            <a:off x="5884863" y="0"/>
            <a:ext cx="6307137" cy="5780088"/>
          </a:xfrm>
        </p:spPr>
      </p:pic>
      <p:sp>
        <p:nvSpPr>
          <p:cNvPr id="8" name="Title 1">
            <a:extLst>
              <a:ext uri="{FF2B5EF4-FFF2-40B4-BE49-F238E27FC236}">
                <a16:creationId xmlns:a16="http://schemas.microsoft.com/office/drawing/2014/main" id="{4F30187A-009E-B577-B0D2-AB248154A3CA}"/>
              </a:ext>
            </a:extLst>
          </p:cNvPr>
          <p:cNvSpPr>
            <a:spLocks noGrp="1"/>
          </p:cNvSpPr>
          <p:nvPr>
            <p:ph type="title"/>
          </p:nvPr>
        </p:nvSpPr>
        <p:spPr>
          <a:xfrm>
            <a:off x="515938" y="500063"/>
            <a:ext cx="4937125" cy="1325562"/>
          </a:xfrm>
        </p:spPr>
        <p:txBody>
          <a:bodyPr>
            <a:normAutofit/>
          </a:bodyPr>
          <a:lstStyle/>
          <a:p>
            <a:r>
              <a:rPr lang="en-GB" b="0" i="0" dirty="0">
                <a:effectLst/>
              </a:rPr>
              <a:t>When there are Concerns</a:t>
            </a:r>
            <a:endParaRPr lang="en-GB" dirty="0"/>
          </a:p>
        </p:txBody>
      </p:sp>
      <p:sp>
        <p:nvSpPr>
          <p:cNvPr id="9" name="Content Placeholder 2">
            <a:extLst>
              <a:ext uri="{FF2B5EF4-FFF2-40B4-BE49-F238E27FC236}">
                <a16:creationId xmlns:a16="http://schemas.microsoft.com/office/drawing/2014/main" id="{A609778D-AC1D-2E94-96F5-B5D93B9A96C2}"/>
              </a:ext>
            </a:extLst>
          </p:cNvPr>
          <p:cNvSpPr>
            <a:spLocks noGrp="1"/>
          </p:cNvSpPr>
          <p:nvPr>
            <p:ph idx="1"/>
          </p:nvPr>
        </p:nvSpPr>
        <p:spPr>
          <a:xfrm>
            <a:off x="520700" y="1825625"/>
            <a:ext cx="4913313" cy="4351338"/>
          </a:xfrm>
        </p:spPr>
        <p:txBody>
          <a:bodyPr>
            <a:normAutofit/>
          </a:bodyPr>
          <a:lstStyle/>
          <a:p>
            <a:pPr marL="0" indent="0" fontAlgn="base">
              <a:buNone/>
            </a:pPr>
            <a:r>
              <a:rPr lang="en-US" sz="1600" b="0" i="0" u="none" strike="noStrike" dirty="0">
                <a:effectLst/>
              </a:rPr>
              <a:t>Concerns that an individual may be vulnerable to </a:t>
            </a:r>
            <a:r>
              <a:rPr lang="en-US" sz="1600" b="0" i="0" u="none" strike="noStrike" dirty="0" err="1">
                <a:effectLst/>
              </a:rPr>
              <a:t>radicalisation</a:t>
            </a:r>
            <a:r>
              <a:rPr lang="en-US" sz="1600" b="0" i="0" u="none" strike="noStrike" dirty="0">
                <a:effectLst/>
              </a:rPr>
              <a:t>, does not mean that you think the person is a terrorist, it means that you are concerned they are at risk of being exploited/groomed by others.</a:t>
            </a:r>
          </a:p>
          <a:p>
            <a:pPr marL="0" indent="0" fontAlgn="base">
              <a:buNone/>
            </a:pPr>
            <a:r>
              <a:rPr lang="en-US" sz="1600" b="0" i="0" u="none" strike="noStrike" dirty="0">
                <a:effectLst/>
              </a:rPr>
              <a:t>If you have any concerns, please speak to your volunteer coordinator.</a:t>
            </a:r>
          </a:p>
          <a:p>
            <a:pPr marL="0" indent="0" fontAlgn="base">
              <a:buNone/>
            </a:pPr>
            <a:endParaRPr lang="en-US" sz="1600" b="0" i="0" u="none" strike="noStrike" dirty="0">
              <a:effectLst/>
            </a:endParaRPr>
          </a:p>
          <a:p>
            <a:pPr marL="0" indent="0" fontAlgn="base">
              <a:buNone/>
            </a:pPr>
            <a:r>
              <a:rPr lang="en-US" sz="1600" b="0" i="0" u="none" strike="noStrike" dirty="0">
                <a:effectLst/>
              </a:rPr>
              <a:t>You may also have concerns about an individual outside of your volunteer role. If this is the case, you must contact the police.</a:t>
            </a:r>
          </a:p>
          <a:p>
            <a:pPr marL="0" indent="0" fontAlgn="base">
              <a:buNone/>
            </a:pPr>
            <a:r>
              <a:rPr lang="en-US" sz="1600" b="1" i="0" u="none" strike="noStrike" dirty="0">
                <a:effectLst/>
              </a:rPr>
              <a:t>Remember – we all have a duty of care and safeguarding is everyone’s responsibility.</a:t>
            </a:r>
            <a:endParaRPr lang="en-US" sz="1600" b="0" i="0" u="none" strike="noStrike" dirty="0">
              <a:effectLst/>
            </a:endParaRPr>
          </a:p>
          <a:p>
            <a:endParaRPr lang="en-GB" sz="1900" dirty="0"/>
          </a:p>
        </p:txBody>
      </p:sp>
    </p:spTree>
    <p:extLst>
      <p:ext uri="{BB962C8B-B14F-4D97-AF65-F5344CB8AC3E}">
        <p14:creationId xmlns:p14="http://schemas.microsoft.com/office/powerpoint/2010/main" val="207476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5F9874-2B75-657A-6CDB-95D0A42B54B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sp>
        <p:nvSpPr>
          <p:cNvPr id="6" name="Title 1">
            <a:extLst>
              <a:ext uri="{FF2B5EF4-FFF2-40B4-BE49-F238E27FC236}">
                <a16:creationId xmlns:a16="http://schemas.microsoft.com/office/drawing/2014/main" id="{60B77818-49AC-DEE6-8E33-F023D7336F38}"/>
              </a:ext>
            </a:extLst>
          </p:cNvPr>
          <p:cNvSpPr>
            <a:spLocks noGrp="1"/>
          </p:cNvSpPr>
          <p:nvPr>
            <p:ph type="title"/>
          </p:nvPr>
        </p:nvSpPr>
        <p:spPr>
          <a:xfrm>
            <a:off x="515938" y="246063"/>
            <a:ext cx="4865687" cy="920750"/>
          </a:xfrm>
        </p:spPr>
        <p:txBody>
          <a:bodyPr anchor="b">
            <a:normAutofit/>
          </a:bodyPr>
          <a:lstStyle/>
          <a:p>
            <a:r>
              <a:rPr lang="en-GB" b="0" dirty="0">
                <a:solidFill>
                  <a:srgbClr val="2C567A"/>
                </a:solidFill>
              </a:rPr>
              <a:t>KEY POINTS</a:t>
            </a:r>
          </a:p>
        </p:txBody>
      </p:sp>
      <p:sp>
        <p:nvSpPr>
          <p:cNvPr id="7" name="Content Placeholder 2">
            <a:extLst>
              <a:ext uri="{FF2B5EF4-FFF2-40B4-BE49-F238E27FC236}">
                <a16:creationId xmlns:a16="http://schemas.microsoft.com/office/drawing/2014/main" id="{7E077806-F6B8-A772-DBF1-B266F56EE157}"/>
              </a:ext>
            </a:extLst>
          </p:cNvPr>
          <p:cNvSpPr>
            <a:spLocks noGrp="1"/>
          </p:cNvSpPr>
          <p:nvPr>
            <p:ph idx="1"/>
          </p:nvPr>
        </p:nvSpPr>
        <p:spPr>
          <a:xfrm>
            <a:off x="1099832" y="1373934"/>
            <a:ext cx="8187387" cy="4351338"/>
          </a:xfrm>
        </p:spPr>
        <p:txBody>
          <a:bodyPr anchor="ctr">
            <a:normAutofit/>
          </a:bodyPr>
          <a:lstStyle/>
          <a:p>
            <a:pPr fontAlgn="base">
              <a:buFont typeface="Arial" panose="020B0604020202020204" pitchFamily="34" charset="0"/>
              <a:buChar char="•"/>
            </a:pPr>
            <a:r>
              <a:rPr lang="en-US" sz="1800" b="0" i="0" u="none" strike="noStrike" dirty="0">
                <a:effectLst/>
              </a:rPr>
              <a:t>Prevent is a safeguarding process which focuses on all forms of terrorism. Prevent tries to stop individuals being drawn into terrorist-related activity</a:t>
            </a:r>
          </a:p>
          <a:p>
            <a:pPr fontAlgn="base">
              <a:buFont typeface="Arial" panose="020B0604020202020204" pitchFamily="34" charset="0"/>
              <a:buChar char="•"/>
            </a:pPr>
            <a:r>
              <a:rPr lang="en-US" sz="1800" b="0" i="0" u="none" strike="noStrike" dirty="0">
                <a:effectLst/>
              </a:rPr>
              <a:t>The threat that the UK faces from terrorism has never been greater nor more diverse; it is important that everyone is aware of, and understands, the risks posed</a:t>
            </a:r>
          </a:p>
          <a:p>
            <a:pPr fontAlgn="base">
              <a:buFont typeface="Arial" panose="020B0604020202020204" pitchFamily="34" charset="0"/>
              <a:buChar char="•"/>
            </a:pPr>
            <a:r>
              <a:rPr lang="en-US" sz="1800" b="0" i="0" u="none" strike="noStrike" dirty="0">
                <a:effectLst/>
              </a:rPr>
              <a:t>Don’t rely on others to pass on information. You have a duty and responsibility to report any concerns you have about an adult or child who you think may be vulnerable to being drawn into extremism</a:t>
            </a:r>
          </a:p>
          <a:p>
            <a:endParaRPr lang="en-GB" sz="2000" dirty="0"/>
          </a:p>
        </p:txBody>
      </p:sp>
    </p:spTree>
    <p:extLst>
      <p:ext uri="{BB962C8B-B14F-4D97-AF65-F5344CB8AC3E}">
        <p14:creationId xmlns:p14="http://schemas.microsoft.com/office/powerpoint/2010/main" val="198862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2" name="Picture 2" descr="HEE elfh Hub">
            <a:extLst>
              <a:ext uri="{FF2B5EF4-FFF2-40B4-BE49-F238E27FC236}">
                <a16:creationId xmlns:a16="http://schemas.microsoft.com/office/drawing/2014/main" id="{460145E3-7C6C-2D67-AE6E-7A83FF638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019" y="5696011"/>
            <a:ext cx="2641938" cy="9933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4"/>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rowd of people walking on a street&#10;&#10;Description automatically generated">
            <a:extLst>
              <a:ext uri="{FF2B5EF4-FFF2-40B4-BE49-F238E27FC236}">
                <a16:creationId xmlns:a16="http://schemas.microsoft.com/office/drawing/2014/main" id="{71869175-3436-0C43-C255-026924CE8B10}"/>
              </a:ext>
            </a:extLst>
          </p:cNvPr>
          <p:cNvPicPr>
            <a:picLocks noGrp="1" noChangeAspect="1"/>
          </p:cNvPicPr>
          <p:nvPr>
            <p:ph type="pic" idx="1"/>
          </p:nvPr>
        </p:nvPicPr>
        <p:blipFill rotWithShape="1">
          <a:blip r:embed="rId3"/>
          <a:srcRect l="14565" r="14435"/>
          <a:stretch/>
        </p:blipFill>
        <p:spPr>
          <a:xfrm>
            <a:off x="6096000" y="768350"/>
            <a:ext cx="5305425" cy="5305425"/>
          </a:xfrm>
          <a:noFill/>
        </p:spPr>
      </p:pic>
      <p:sp>
        <p:nvSpPr>
          <p:cNvPr id="8" name="Title 1">
            <a:extLst>
              <a:ext uri="{FF2B5EF4-FFF2-40B4-BE49-F238E27FC236}">
                <a16:creationId xmlns:a16="http://schemas.microsoft.com/office/drawing/2014/main" id="{AC8A4B84-9EFF-7C85-9BFF-40B95220CA8E}"/>
              </a:ext>
            </a:extLst>
          </p:cNvPr>
          <p:cNvSpPr>
            <a:spLocks noGrp="1"/>
          </p:cNvSpPr>
          <p:nvPr>
            <p:ph type="title"/>
          </p:nvPr>
        </p:nvSpPr>
        <p:spPr>
          <a:xfrm>
            <a:off x="839788" y="1161160"/>
            <a:ext cx="3932237" cy="798723"/>
          </a:xfrm>
        </p:spPr>
        <p:txBody>
          <a:bodyPr vert="horz" lIns="91440" tIns="45720" rIns="91440" bIns="45720" rtlCol="0" anchor="b">
            <a:noAutofit/>
          </a:bodyPr>
          <a:lstStyle/>
          <a:p>
            <a:r>
              <a:rPr lang="en-US" b="0" i="0" dirty="0">
                <a:effectLst/>
              </a:rPr>
              <a:t>Why is Prevent Important?</a:t>
            </a:r>
            <a:br>
              <a:rPr lang="en-US" b="0" i="0" dirty="0">
                <a:effectLst/>
              </a:rPr>
            </a:br>
            <a:endParaRPr lang="en-US" dirty="0"/>
          </a:p>
        </p:txBody>
      </p:sp>
      <p:sp>
        <p:nvSpPr>
          <p:cNvPr id="9" name="Text Placeholder 8">
            <a:extLst>
              <a:ext uri="{FF2B5EF4-FFF2-40B4-BE49-F238E27FC236}">
                <a16:creationId xmlns:a16="http://schemas.microsoft.com/office/drawing/2014/main" id="{A9318DDB-296F-23A7-CA93-DA2D976C6059}"/>
              </a:ext>
            </a:extLst>
          </p:cNvPr>
          <p:cNvSpPr txBox="1">
            <a:spLocks noGrp="1"/>
          </p:cNvSpPr>
          <p:nvPr>
            <p:ph type="body" sz="half" idx="2"/>
          </p:nvPr>
        </p:nvSpPr>
        <p:spPr>
          <a:xfrm>
            <a:off x="839788" y="3533660"/>
            <a:ext cx="3932237" cy="3811588"/>
          </a:xfrm>
        </p:spPr>
        <p:txBody>
          <a:bodyPr vert="horz" lIns="91440" tIns="45720" rIns="91440" bIns="45720" rtlCol="0">
            <a:normAutofit/>
          </a:bodyPr>
          <a:lstStyle/>
          <a:p>
            <a:pPr indent="-228600" fontAlgn="base">
              <a:spcAft>
                <a:spcPts val="600"/>
              </a:spcAft>
            </a:pPr>
            <a:r>
              <a:rPr lang="en-US" b="1" i="0" u="none" strike="noStrike" dirty="0">
                <a:effectLst/>
                <a:highlight>
                  <a:srgbClr val="CBD5EB"/>
                </a:highlight>
              </a:rPr>
              <a:t>Prevent is a safeguarding process which focuses on all forms of terrorism. </a:t>
            </a:r>
          </a:p>
          <a:p>
            <a:pPr indent="-228600" fontAlgn="base">
              <a:spcAft>
                <a:spcPts val="600"/>
              </a:spcAft>
            </a:pPr>
            <a:r>
              <a:rPr lang="en-US" sz="1200" b="1" i="0" u="none" strike="noStrike" dirty="0">
                <a:effectLst/>
              </a:rPr>
              <a:t>Safeguarding and promoting the welfare of children, young people and adults is everyone's responsibility.</a:t>
            </a:r>
          </a:p>
          <a:p>
            <a:pPr indent="-228600" fontAlgn="base">
              <a:spcAft>
                <a:spcPts val="600"/>
              </a:spcAft>
            </a:pPr>
            <a:r>
              <a:rPr lang="en-US" sz="1200" b="0" i="0" u="none" strike="noStrike" dirty="0">
                <a:effectLst/>
                <a:highlight>
                  <a:srgbClr val="CBD5EB"/>
                </a:highlight>
              </a:rPr>
              <a:t>Volunteers have a key role to play in safeguarding children and adults who may be at risk</a:t>
            </a:r>
            <a:r>
              <a:rPr lang="en-US" sz="1200" dirty="0">
                <a:highlight>
                  <a:srgbClr val="CBD5EB"/>
                </a:highlight>
              </a:rPr>
              <a:t>.</a:t>
            </a:r>
            <a:endParaRPr lang="en-US" sz="1200" b="0" i="0" u="none" strike="noStrike" dirty="0">
              <a:effectLst/>
              <a:highlight>
                <a:srgbClr val="CBD5EB"/>
              </a:highlight>
            </a:endParaRPr>
          </a:p>
          <a:p>
            <a:pPr indent="-228600" fontAlgn="base">
              <a:spcAft>
                <a:spcPts val="600"/>
              </a:spcAft>
            </a:pPr>
            <a:endParaRPr lang="en-US" sz="1200" b="0" i="0" u="none" strike="noStrike" dirty="0">
              <a:effectLst/>
            </a:endParaRPr>
          </a:p>
        </p:txBody>
      </p:sp>
      <p:sp>
        <p:nvSpPr>
          <p:cNvPr id="2" name="Slide Number Placeholder 1" hidden="1">
            <a:extLst>
              <a:ext uri="{FF2B5EF4-FFF2-40B4-BE49-F238E27FC236}">
                <a16:creationId xmlns:a16="http://schemas.microsoft.com/office/drawing/2014/main" id="{AE449E88-2DF8-C243-4EF0-E0B4C5221DD3}"/>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2</a:t>
            </a:fld>
            <a:endParaRPr lang="en-US" noProof="0"/>
          </a:p>
        </p:txBody>
      </p:sp>
      <p:sp>
        <p:nvSpPr>
          <p:cNvPr id="4" name="TextBox 3">
            <a:extLst>
              <a:ext uri="{FF2B5EF4-FFF2-40B4-BE49-F238E27FC236}">
                <a16:creationId xmlns:a16="http://schemas.microsoft.com/office/drawing/2014/main" id="{622A1129-A575-6EAF-9C7F-C8D1F1CE0079}"/>
              </a:ext>
            </a:extLst>
          </p:cNvPr>
          <p:cNvSpPr txBox="1"/>
          <p:nvPr/>
        </p:nvSpPr>
        <p:spPr>
          <a:xfrm>
            <a:off x="839788" y="1161160"/>
            <a:ext cx="5305425" cy="2246769"/>
          </a:xfrm>
          <a:prstGeom prst="rect">
            <a:avLst/>
          </a:prstGeom>
          <a:noFill/>
        </p:spPr>
        <p:txBody>
          <a:bodyPr wrap="square">
            <a:spAutoFit/>
          </a:bodyPr>
          <a:lstStyle/>
          <a:p>
            <a:br>
              <a:rPr lang="en-US" sz="2800" b="0" i="0" dirty="0">
                <a:effectLst/>
              </a:rPr>
            </a:br>
            <a:r>
              <a:rPr lang="en-US" sz="1600" b="1" i="0" dirty="0">
                <a:effectLst/>
              </a:rPr>
              <a:t>Prevent</a:t>
            </a:r>
            <a:r>
              <a:rPr lang="en-US" sz="1600" b="0" i="0" dirty="0">
                <a:effectLst/>
              </a:rPr>
              <a:t> is about safeguarding people and communities from the threat of terrorism. </a:t>
            </a:r>
          </a:p>
          <a:p>
            <a:endParaRPr lang="en-US" sz="1600" dirty="0"/>
          </a:p>
          <a:p>
            <a:r>
              <a:rPr lang="en-US" sz="1600" b="0" i="0" dirty="0">
                <a:effectLst/>
              </a:rPr>
              <a:t>The threat that the UK faces from terrorism has never been greater nor more diverse; it is important that everyone is aware of, and understands, the risks posed. </a:t>
            </a:r>
            <a:endParaRPr lang="en-GB" sz="1600" dirty="0"/>
          </a:p>
        </p:txBody>
      </p:sp>
    </p:spTree>
    <p:extLst>
      <p:ext uri="{BB962C8B-B14F-4D97-AF65-F5344CB8AC3E}">
        <p14:creationId xmlns:p14="http://schemas.microsoft.com/office/powerpoint/2010/main" val="409498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3F634-3711-290C-4F3D-41B2D3F74F7D}"/>
              </a:ext>
            </a:extLst>
          </p:cNvPr>
          <p:cNvSpPr>
            <a:spLocks noGrp="1"/>
          </p:cNvSpPr>
          <p:nvPr>
            <p:ph type="title"/>
          </p:nvPr>
        </p:nvSpPr>
        <p:spPr>
          <a:xfrm>
            <a:off x="628051" y="-123082"/>
            <a:ext cx="4884739" cy="1233538"/>
          </a:xfrm>
        </p:spPr>
        <p:txBody>
          <a:bodyPr/>
          <a:lstStyle/>
          <a:p>
            <a:br>
              <a:rPr lang="en-US" sz="4400" b="1" i="0" kern="1200" dirty="0">
                <a:effectLst/>
                <a:latin typeface="+mj-lt"/>
                <a:ea typeface="+mj-ea"/>
                <a:cs typeface="+mj-cs"/>
              </a:rPr>
            </a:br>
            <a:r>
              <a:rPr lang="en-US" sz="3200" b="1" i="0" kern="1200" dirty="0">
                <a:solidFill>
                  <a:srgbClr val="2C567A"/>
                </a:solidFill>
                <a:effectLst/>
                <a:latin typeface="+mj-lt"/>
                <a:ea typeface="+mj-ea"/>
                <a:cs typeface="+mj-cs"/>
              </a:rPr>
              <a:t>What is Prevent?</a:t>
            </a:r>
            <a:r>
              <a:rPr lang="en-US" sz="3200" b="1" i="0" u="none" strike="noStrike" kern="1200" dirty="0">
                <a:solidFill>
                  <a:srgbClr val="2C567A"/>
                </a:solidFill>
                <a:effectLst/>
                <a:latin typeface="+mj-lt"/>
                <a:ea typeface="+mj-ea"/>
                <a:cs typeface="+mj-cs"/>
              </a:rPr>
              <a:t> </a:t>
            </a:r>
            <a:endParaRPr lang="en-US" dirty="0">
              <a:solidFill>
                <a:srgbClr val="2C567A"/>
              </a:solidFill>
            </a:endParaRPr>
          </a:p>
        </p:txBody>
      </p:sp>
      <p:sp>
        <p:nvSpPr>
          <p:cNvPr id="2" name="Slide Number Placeholder 1">
            <a:extLst>
              <a:ext uri="{FF2B5EF4-FFF2-40B4-BE49-F238E27FC236}">
                <a16:creationId xmlns:a16="http://schemas.microsoft.com/office/drawing/2014/main" id="{9961BEEA-4C66-31F4-3A03-D620A947C95C}"/>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3</a:t>
            </a:fld>
            <a:endParaRPr lang="en-US" noProof="0"/>
          </a:p>
        </p:txBody>
      </p:sp>
      <p:pic>
        <p:nvPicPr>
          <p:cNvPr id="6" name="Picture Placeholder 5" descr="A person sitting at a table&#10;&#10;Description automatically generated">
            <a:extLst>
              <a:ext uri="{FF2B5EF4-FFF2-40B4-BE49-F238E27FC236}">
                <a16:creationId xmlns:a16="http://schemas.microsoft.com/office/drawing/2014/main" id="{CF6FD8FE-35CA-BF62-466F-8872ED794E33}"/>
              </a:ext>
            </a:extLst>
          </p:cNvPr>
          <p:cNvPicPr>
            <a:picLocks noGrp="1" noChangeAspect="1"/>
          </p:cNvPicPr>
          <p:nvPr>
            <p:ph type="pic" sz="quarter" idx="13"/>
          </p:nvPr>
        </p:nvPicPr>
        <p:blipFill>
          <a:blip r:embed="rId2"/>
          <a:srcRect t="6528" b="6528"/>
          <a:stretch>
            <a:fillRect/>
          </a:stretch>
        </p:blipFill>
        <p:spPr>
          <a:xfrm>
            <a:off x="6451600" y="989013"/>
            <a:ext cx="4884738" cy="4884737"/>
          </a:xfrm>
        </p:spPr>
      </p:pic>
      <p:sp>
        <p:nvSpPr>
          <p:cNvPr id="7" name="Title 1">
            <a:extLst>
              <a:ext uri="{FF2B5EF4-FFF2-40B4-BE49-F238E27FC236}">
                <a16:creationId xmlns:a16="http://schemas.microsoft.com/office/drawing/2014/main" id="{041AD65A-CD7C-83E6-B47E-A114FFC6153F}"/>
              </a:ext>
            </a:extLst>
          </p:cNvPr>
          <p:cNvSpPr>
            <a:spLocks noGrp="1"/>
          </p:cNvSpPr>
          <p:nvPr>
            <p:ph idx="1"/>
          </p:nvPr>
        </p:nvSpPr>
        <p:spPr>
          <a:xfrm>
            <a:off x="527817" y="1121088"/>
            <a:ext cx="4913313" cy="4514167"/>
          </a:xfrm>
        </p:spPr>
        <p:txBody>
          <a:bodyPr vert="horz" lIns="91440" tIns="45720" rIns="91440" bIns="45720" rtlCol="0">
            <a:normAutofit fontScale="97500"/>
          </a:bodyPr>
          <a:lstStyle/>
          <a:p>
            <a:pPr marL="0" marR="0" lvl="0" indent="0" fontAlgn="base">
              <a:spcAft>
                <a:spcPts val="600"/>
              </a:spcAft>
              <a:buClrTx/>
              <a:buSzTx/>
              <a:buNone/>
              <a:tabLst/>
            </a:pPr>
            <a:r>
              <a:rPr lang="en-US" sz="1600" b="0" i="0" u="none" strike="noStrike" kern="1200" dirty="0">
                <a:effectLst/>
                <a:latin typeface="+mj-lt"/>
                <a:ea typeface="+mj-ea"/>
                <a:cs typeface="+mj-cs"/>
              </a:rPr>
              <a:t>Prevent is part of the British Government’s </a:t>
            </a:r>
            <a:r>
              <a:rPr lang="en-US" sz="1600" b="0" i="0" u="none" strike="noStrike" kern="1200" dirty="0" err="1">
                <a:effectLst/>
                <a:latin typeface="+mj-lt"/>
                <a:ea typeface="+mj-ea"/>
                <a:cs typeface="+mj-cs"/>
              </a:rPr>
              <a:t>programme</a:t>
            </a:r>
            <a:r>
              <a:rPr lang="en-US" sz="1600" b="0" i="0" u="none" strike="noStrike" kern="1200" dirty="0">
                <a:effectLst/>
                <a:latin typeface="+mj-lt"/>
                <a:ea typeface="+mj-ea"/>
                <a:cs typeface="+mj-cs"/>
              </a:rPr>
              <a:t> for tackling terrorism. </a:t>
            </a:r>
          </a:p>
          <a:p>
            <a:pPr marL="0" marR="0" lvl="0" indent="0" fontAlgn="base">
              <a:spcAft>
                <a:spcPts val="600"/>
              </a:spcAft>
              <a:buClrTx/>
              <a:buSzTx/>
              <a:buNone/>
              <a:tabLst/>
            </a:pPr>
            <a:r>
              <a:rPr lang="en-US" sz="1600" b="0" i="0" u="none" strike="noStrike" kern="1200" dirty="0">
                <a:effectLst/>
                <a:latin typeface="+mj-lt"/>
                <a:ea typeface="+mj-ea"/>
                <a:cs typeface="+mj-cs"/>
              </a:rPr>
              <a:t>This </a:t>
            </a:r>
            <a:r>
              <a:rPr lang="en-US" sz="1600" b="0" i="0" u="none" strike="noStrike" kern="1200" dirty="0" err="1">
                <a:effectLst/>
                <a:latin typeface="+mj-lt"/>
                <a:ea typeface="+mj-ea"/>
                <a:cs typeface="+mj-cs"/>
              </a:rPr>
              <a:t>programme</a:t>
            </a:r>
            <a:r>
              <a:rPr lang="en-US" sz="1600" b="0" i="0" u="none" strike="noStrike" kern="1200" dirty="0">
                <a:effectLst/>
                <a:latin typeface="+mj-lt"/>
                <a:ea typeface="+mj-ea"/>
                <a:cs typeface="+mj-cs"/>
              </a:rPr>
              <a:t> is called </a:t>
            </a:r>
            <a:r>
              <a:rPr lang="en-US" sz="1600" b="1" i="0" u="none" strike="noStrike" kern="1200" dirty="0">
                <a:effectLst/>
                <a:latin typeface="+mj-lt"/>
                <a:ea typeface="+mj-ea"/>
                <a:cs typeface="+mj-cs"/>
              </a:rPr>
              <a:t>CONTEST</a:t>
            </a:r>
            <a:r>
              <a:rPr lang="en-US" sz="1600" b="0" i="0" u="none" strike="noStrike" kern="1200" dirty="0">
                <a:effectLst/>
                <a:latin typeface="+mj-lt"/>
                <a:ea typeface="+mj-ea"/>
                <a:cs typeface="+mj-cs"/>
              </a:rPr>
              <a:t>. </a:t>
            </a:r>
            <a:br>
              <a:rPr lang="en-US" sz="1600" b="0" i="0" u="none" strike="noStrike" kern="1200" dirty="0">
                <a:effectLst/>
                <a:latin typeface="+mj-lt"/>
                <a:ea typeface="+mj-ea"/>
                <a:cs typeface="+mj-cs"/>
              </a:rPr>
            </a:br>
            <a:r>
              <a:rPr lang="en-US" sz="1600" b="0" i="0" u="none" strike="noStrike" kern="1200" dirty="0">
                <a:effectLst/>
                <a:latin typeface="+mj-lt"/>
                <a:ea typeface="+mj-ea"/>
                <a:cs typeface="+mj-cs"/>
              </a:rPr>
              <a:t>The aim of </a:t>
            </a:r>
            <a:r>
              <a:rPr lang="en-US" sz="1600" b="1" i="0" u="none" strike="noStrike" kern="1200" dirty="0">
                <a:effectLst/>
                <a:latin typeface="+mj-lt"/>
                <a:ea typeface="+mj-ea"/>
                <a:cs typeface="+mj-cs"/>
              </a:rPr>
              <a:t>CONTEST</a:t>
            </a:r>
            <a:r>
              <a:rPr lang="en-US" sz="1600" b="0" i="0" u="none" strike="noStrike" kern="1200" dirty="0">
                <a:effectLst/>
                <a:latin typeface="+mj-lt"/>
                <a:ea typeface="+mj-ea"/>
                <a:cs typeface="+mj-cs"/>
              </a:rPr>
              <a:t> is to reduce the risk to the UK and its citizens and interests overseas from terrorism, so that people can go about their lives freely and with confidence. </a:t>
            </a:r>
            <a:br>
              <a:rPr lang="en-US" sz="2200" b="0" i="0" u="none" strike="noStrike" kern="1200" dirty="0">
                <a:effectLst/>
                <a:latin typeface="+mj-lt"/>
                <a:ea typeface="+mj-ea"/>
                <a:cs typeface="+mj-cs"/>
              </a:rPr>
            </a:br>
            <a:br>
              <a:rPr lang="en-US" sz="1900" u="none" strike="noStrike" kern="1200" dirty="0">
                <a:latin typeface="+mj-lt"/>
                <a:ea typeface="+mj-ea"/>
                <a:cs typeface="+mj-cs"/>
              </a:rPr>
            </a:br>
            <a:br>
              <a:rPr lang="en-US" sz="1100" u="none" strike="noStrike" kern="1200" dirty="0">
                <a:latin typeface="+mj-lt"/>
                <a:ea typeface="+mj-ea"/>
                <a:cs typeface="+mj-cs"/>
              </a:rPr>
            </a:br>
            <a:endParaRPr lang="en-US" sz="1100" kern="1200" dirty="0">
              <a:latin typeface="+mj-lt"/>
              <a:ea typeface="+mj-ea"/>
              <a:cs typeface="+mj-cs"/>
            </a:endParaRPr>
          </a:p>
        </p:txBody>
      </p:sp>
      <p:sp>
        <p:nvSpPr>
          <p:cNvPr id="8" name="Content Placeholder 4113">
            <a:extLst>
              <a:ext uri="{FF2B5EF4-FFF2-40B4-BE49-F238E27FC236}">
                <a16:creationId xmlns:a16="http://schemas.microsoft.com/office/drawing/2014/main" id="{D5F39CA7-CFF5-E529-4E49-CDBF52777641}"/>
              </a:ext>
            </a:extLst>
          </p:cNvPr>
          <p:cNvSpPr txBox="1">
            <a:spLocks/>
          </p:cNvSpPr>
          <p:nvPr/>
        </p:nvSpPr>
        <p:spPr>
          <a:xfrm>
            <a:off x="628051" y="3000375"/>
            <a:ext cx="4813079" cy="3052813"/>
          </a:xfrm>
          <a:prstGeom prst="rect">
            <a:avLst/>
          </a:prstGeom>
        </p:spPr>
        <p:txBody>
          <a:bodyPr vert="horz" lIns="0" tIns="0" rIns="0" bIns="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dirty="0">
              <a:latin typeface="+mj-lt"/>
              <a:ea typeface="+mj-ea"/>
              <a:cs typeface="+mj-cs"/>
            </a:endParaRPr>
          </a:p>
          <a:p>
            <a:pPr marL="0" indent="0">
              <a:lnSpc>
                <a:spcPct val="120000"/>
              </a:lnSpc>
              <a:buFont typeface="Arial" panose="020B0604020202020204" pitchFamily="34" charset="0"/>
              <a:buNone/>
            </a:pPr>
            <a:r>
              <a:rPr lang="en-US" sz="1600" b="1" dirty="0">
                <a:latin typeface="+mj-lt"/>
                <a:ea typeface="+mj-ea"/>
                <a:cs typeface="+mj-cs"/>
              </a:rPr>
              <a:t>CONTEST has 4 key work streams:</a:t>
            </a:r>
            <a:br>
              <a:rPr lang="en-US" sz="1600" b="1" dirty="0">
                <a:latin typeface="+mj-lt"/>
                <a:ea typeface="+mj-ea"/>
                <a:cs typeface="+mj-cs"/>
              </a:rPr>
            </a:br>
            <a:br>
              <a:rPr lang="en-US" sz="1600" dirty="0">
                <a:latin typeface="+mj-lt"/>
                <a:ea typeface="+mj-ea"/>
                <a:cs typeface="+mj-cs"/>
              </a:rPr>
            </a:br>
            <a:r>
              <a:rPr lang="en-US" altLang="en-US" sz="1600" b="1" dirty="0">
                <a:latin typeface="+mj-lt"/>
                <a:ea typeface="+mj-ea"/>
                <a:cs typeface="+mj-cs"/>
              </a:rPr>
              <a:t>Pursue</a:t>
            </a:r>
            <a:r>
              <a:rPr lang="en-US" altLang="en-US" sz="1600" dirty="0">
                <a:latin typeface="+mj-lt"/>
                <a:ea typeface="+mj-ea"/>
                <a:cs typeface="+mj-cs"/>
              </a:rPr>
              <a:t> - </a:t>
            </a:r>
            <a:r>
              <a:rPr lang="en-US" sz="1600" dirty="0">
                <a:latin typeface="+mj-lt"/>
                <a:ea typeface="+mj-ea"/>
                <a:cs typeface="+mj-cs"/>
              </a:rPr>
              <a:t>Trying to stop terrorist attacks from happening by detecting, prosecuting and otherwise disrupting those who plot to carry out attacks.</a:t>
            </a:r>
            <a:br>
              <a:rPr lang="en-US" sz="1600" dirty="0">
                <a:latin typeface="+mj-lt"/>
                <a:ea typeface="+mj-ea"/>
                <a:cs typeface="+mj-cs"/>
              </a:rPr>
            </a:br>
            <a:r>
              <a:rPr lang="en-US" altLang="en-US" sz="1600" b="1" dirty="0">
                <a:latin typeface="+mj-lt"/>
                <a:ea typeface="+mj-ea"/>
                <a:cs typeface="+mj-cs"/>
              </a:rPr>
              <a:t>Prevent -</a:t>
            </a:r>
            <a:r>
              <a:rPr lang="en-US" altLang="en-US" sz="1600" dirty="0">
                <a:latin typeface="+mj-lt"/>
                <a:ea typeface="+mj-ea"/>
                <a:cs typeface="+mj-cs"/>
              </a:rPr>
              <a:t> </a:t>
            </a:r>
            <a:r>
              <a:rPr lang="en-US" sz="1600" dirty="0">
                <a:latin typeface="+mj-lt"/>
                <a:ea typeface="+mj-ea"/>
                <a:cs typeface="+mj-cs"/>
              </a:rPr>
              <a:t>Trying to stop people becoming terrorists or supporting terrorism.</a:t>
            </a:r>
            <a:br>
              <a:rPr lang="en-US" sz="1600" dirty="0">
                <a:latin typeface="+mj-lt"/>
                <a:ea typeface="+mj-ea"/>
                <a:cs typeface="+mj-cs"/>
              </a:rPr>
            </a:br>
            <a:r>
              <a:rPr lang="en-US" altLang="en-US" sz="1600" b="1" dirty="0">
                <a:latin typeface="+mj-lt"/>
                <a:ea typeface="+mj-ea"/>
                <a:cs typeface="+mj-cs"/>
              </a:rPr>
              <a:t>Protect -</a:t>
            </a:r>
            <a:r>
              <a:rPr lang="en-US" altLang="en-US" sz="1600" dirty="0">
                <a:latin typeface="+mj-lt"/>
                <a:ea typeface="+mj-ea"/>
                <a:cs typeface="+mj-cs"/>
              </a:rPr>
              <a:t> </a:t>
            </a:r>
            <a:r>
              <a:rPr lang="en-US" sz="1600" dirty="0">
                <a:latin typeface="+mj-lt"/>
                <a:ea typeface="+mj-ea"/>
                <a:cs typeface="+mj-cs"/>
              </a:rPr>
              <a:t>Trying to strengthen our protection against a terrorist attack.</a:t>
            </a:r>
            <a:br>
              <a:rPr lang="en-US" sz="1600" dirty="0">
                <a:latin typeface="+mj-lt"/>
                <a:ea typeface="+mj-ea"/>
                <a:cs typeface="+mj-cs"/>
              </a:rPr>
            </a:br>
            <a:r>
              <a:rPr lang="en-US" altLang="en-US" sz="1600" b="1" dirty="0">
                <a:latin typeface="+mj-lt"/>
                <a:ea typeface="+mj-ea"/>
                <a:cs typeface="+mj-cs"/>
              </a:rPr>
              <a:t>Prepare - </a:t>
            </a:r>
            <a:r>
              <a:rPr lang="en-US" sz="1600" dirty="0">
                <a:latin typeface="+mj-lt"/>
                <a:ea typeface="+mj-ea"/>
                <a:cs typeface="+mj-cs"/>
              </a:rPr>
              <a:t>Trying to limit the impact of a terrorist attack.</a:t>
            </a:r>
            <a:br>
              <a:rPr lang="en-US" sz="1600" dirty="0">
                <a:latin typeface="+mj-lt"/>
                <a:ea typeface="+mj-ea"/>
                <a:cs typeface="+mj-cs"/>
              </a:rPr>
            </a:br>
            <a:br>
              <a:rPr lang="en-US" sz="1600" dirty="0">
                <a:latin typeface="+mj-lt"/>
                <a:ea typeface="+mj-ea"/>
                <a:cs typeface="+mj-cs"/>
              </a:rPr>
            </a:br>
            <a:endParaRPr lang="en-US" sz="1600" dirty="0"/>
          </a:p>
        </p:txBody>
      </p:sp>
    </p:spTree>
    <p:extLst>
      <p:ext uri="{BB962C8B-B14F-4D97-AF65-F5344CB8AC3E}">
        <p14:creationId xmlns:p14="http://schemas.microsoft.com/office/powerpoint/2010/main" val="233755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5C1F951-B402-9414-8206-4954543E6583}"/>
              </a:ext>
            </a:extLst>
          </p:cNvPr>
          <p:cNvSpPr>
            <a:spLocks noGrp="1"/>
          </p:cNvSpPr>
          <p:nvPr>
            <p:ph idx="1"/>
          </p:nvPr>
        </p:nvSpPr>
        <p:spPr>
          <a:xfrm>
            <a:off x="639009" y="1729648"/>
            <a:ext cx="4691068" cy="4160876"/>
          </a:xfrm>
        </p:spPr>
        <p:txBody>
          <a:bodyPr>
            <a:normAutofit/>
          </a:bodyPr>
          <a:lstStyle/>
          <a:p>
            <a:pPr marL="0" indent="0" fontAlgn="base">
              <a:buNone/>
            </a:pPr>
            <a:r>
              <a:rPr lang="en-US" sz="2000" b="0" i="0" u="none" strike="noStrike" dirty="0">
                <a:effectLst/>
              </a:rPr>
              <a:t>We meet an awful lot of people! </a:t>
            </a:r>
          </a:p>
          <a:p>
            <a:pPr marL="0" indent="0" fontAlgn="base">
              <a:buNone/>
            </a:pPr>
            <a:endParaRPr lang="en-US" sz="2000" b="0" i="0" u="none" strike="noStrike" dirty="0">
              <a:effectLst/>
            </a:endParaRPr>
          </a:p>
          <a:p>
            <a:pPr marL="0" indent="0" fontAlgn="base">
              <a:buNone/>
            </a:pPr>
            <a:r>
              <a:rPr lang="en-US" sz="1800" b="0" i="0" u="none" strike="noStrike" dirty="0">
                <a:effectLst/>
              </a:rPr>
              <a:t>Almost everyone in Britain who has got involved with terrorism will have met volunteers at some point. So, we may have opportunities to identify people who are at risk.</a:t>
            </a:r>
          </a:p>
          <a:p>
            <a:pPr marL="0" indent="0" fontAlgn="base">
              <a:buNone/>
            </a:pPr>
            <a:endParaRPr lang="en-US" sz="1800" b="0" i="0" u="none" strike="noStrike" dirty="0">
              <a:effectLst/>
            </a:endParaRPr>
          </a:p>
          <a:p>
            <a:pPr marL="0" indent="0" fontAlgn="base">
              <a:buNone/>
            </a:pPr>
            <a:r>
              <a:rPr lang="en-US" sz="1800" b="0" i="0" u="none" strike="noStrike" dirty="0">
                <a:effectLst/>
              </a:rPr>
              <a:t>Occasionally, volunteers have themselves become </a:t>
            </a:r>
            <a:r>
              <a:rPr lang="en-US" sz="1800" b="0" i="0" u="none" strike="noStrike" dirty="0" err="1">
                <a:effectLst/>
              </a:rPr>
              <a:t>radicalised</a:t>
            </a:r>
            <a:r>
              <a:rPr lang="en-US" sz="1800" b="0" i="0" u="none" strike="noStrike" dirty="0">
                <a:effectLst/>
              </a:rPr>
              <a:t> or drawn into terrorism.</a:t>
            </a:r>
            <a:r>
              <a:rPr lang="en-US" sz="1800" b="1" i="0" u="none" strike="noStrike" dirty="0">
                <a:effectLst/>
              </a:rPr>
              <a:t> </a:t>
            </a:r>
          </a:p>
          <a:p>
            <a:pPr marL="0" indent="0" fontAlgn="base">
              <a:buNone/>
            </a:pPr>
            <a:r>
              <a:rPr lang="en-US" sz="1800" b="1" i="0" u="none" strike="noStrike" dirty="0">
                <a:effectLst/>
              </a:rPr>
              <a:t>It could affect one of our colleagues.</a:t>
            </a:r>
            <a:endParaRPr lang="en-US" sz="1800" b="0" i="0" u="none" strike="noStrike" dirty="0">
              <a:effectLst/>
            </a:endParaRPr>
          </a:p>
          <a:p>
            <a:endParaRPr lang="en-GB" sz="2000" dirty="0"/>
          </a:p>
        </p:txBody>
      </p:sp>
      <p:sp>
        <p:nvSpPr>
          <p:cNvPr id="2" name="Slide Number Placeholder 1">
            <a:extLst>
              <a:ext uri="{FF2B5EF4-FFF2-40B4-BE49-F238E27FC236}">
                <a16:creationId xmlns:a16="http://schemas.microsoft.com/office/drawing/2014/main" id="{C1026677-2F6A-978E-AA14-F4EE48C0A63A}"/>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pic>
        <p:nvPicPr>
          <p:cNvPr id="3" name="Picture 2">
            <a:extLst>
              <a:ext uri="{FF2B5EF4-FFF2-40B4-BE49-F238E27FC236}">
                <a16:creationId xmlns:a16="http://schemas.microsoft.com/office/drawing/2014/main" id="{0FCBB97B-D92D-CA2C-BD94-3005539E7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15" b="-2"/>
          <a:stretch/>
        </p:blipFill>
        <p:spPr bwMode="auto">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FFFFFF"/>
          </a:solidFill>
        </p:spPr>
      </p:pic>
      <p:sp>
        <p:nvSpPr>
          <p:cNvPr id="5" name="Title 1">
            <a:extLst>
              <a:ext uri="{FF2B5EF4-FFF2-40B4-BE49-F238E27FC236}">
                <a16:creationId xmlns:a16="http://schemas.microsoft.com/office/drawing/2014/main" id="{BE0F36FB-74A0-4DFF-5C44-FFAA9E51FC55}"/>
              </a:ext>
            </a:extLst>
          </p:cNvPr>
          <p:cNvSpPr>
            <a:spLocks noGrp="1"/>
          </p:cNvSpPr>
          <p:nvPr>
            <p:ph type="title"/>
          </p:nvPr>
        </p:nvSpPr>
        <p:spPr>
          <a:xfrm>
            <a:off x="515938" y="499595"/>
            <a:ext cx="4937211" cy="1325563"/>
          </a:xfrm>
        </p:spPr>
        <p:txBody>
          <a:bodyPr anchor="ctr">
            <a:normAutofit/>
          </a:bodyPr>
          <a:lstStyle/>
          <a:p>
            <a:r>
              <a:rPr lang="en-GB" b="0" i="0">
                <a:effectLst/>
              </a:rPr>
              <a:t>The Aims of Prevent</a:t>
            </a:r>
            <a:endParaRPr lang="en-GB"/>
          </a:p>
        </p:txBody>
      </p:sp>
      <p:grpSp>
        <p:nvGrpSpPr>
          <p:cNvPr id="10" name="Group 9">
            <a:extLst>
              <a:ext uri="{FF2B5EF4-FFF2-40B4-BE49-F238E27FC236}">
                <a16:creationId xmlns:a16="http://schemas.microsoft.com/office/drawing/2014/main" id="{E52AC0E1-72FB-D4D6-E317-347F2D18DB7B}"/>
              </a:ext>
            </a:extLst>
          </p:cNvPr>
          <p:cNvGrpSpPr/>
          <p:nvPr/>
        </p:nvGrpSpPr>
        <p:grpSpPr>
          <a:xfrm>
            <a:off x="5805889" y="5205047"/>
            <a:ext cx="6386111" cy="1006476"/>
            <a:chOff x="7696708" y="1532527"/>
            <a:chExt cx="5023222" cy="1006476"/>
          </a:xfrm>
        </p:grpSpPr>
        <p:sp>
          <p:nvSpPr>
            <p:cNvPr id="11" name="Rectangle 10">
              <a:extLst>
                <a:ext uri="{FF2B5EF4-FFF2-40B4-BE49-F238E27FC236}">
                  <a16:creationId xmlns:a16="http://schemas.microsoft.com/office/drawing/2014/main" id="{080DE90B-21B5-3BB5-D5CD-A9D39384FB34}"/>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513E50FA-AC8A-3588-82CA-A6D9937F371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TextBox 8">
            <a:extLst>
              <a:ext uri="{FF2B5EF4-FFF2-40B4-BE49-F238E27FC236}">
                <a16:creationId xmlns:a16="http://schemas.microsoft.com/office/drawing/2014/main" id="{3C3D4445-486F-BFC5-377D-8E22426E57A8}"/>
              </a:ext>
            </a:extLst>
          </p:cNvPr>
          <p:cNvSpPr txBox="1"/>
          <p:nvPr/>
        </p:nvSpPr>
        <p:spPr>
          <a:xfrm>
            <a:off x="6094164" y="5385120"/>
            <a:ext cx="6097836" cy="646331"/>
          </a:xfrm>
          <a:prstGeom prst="rect">
            <a:avLst/>
          </a:prstGeom>
          <a:noFill/>
        </p:spPr>
        <p:txBody>
          <a:bodyPr wrap="square">
            <a:spAutoFit/>
          </a:bodyPr>
          <a:lstStyle/>
          <a:p>
            <a:pPr marL="0" indent="0" fontAlgn="base">
              <a:buNone/>
            </a:pPr>
            <a:r>
              <a:rPr lang="en-US" sz="1800" i="0" u="none" strike="noStrike" dirty="0">
                <a:solidFill>
                  <a:srgbClr val="2C567A"/>
                </a:solidFill>
                <a:effectLst/>
              </a:rPr>
              <a:t>Volunteers must be able to </a:t>
            </a:r>
            <a:r>
              <a:rPr lang="en-US" sz="1800" i="0" u="none" strike="noStrike" dirty="0" err="1">
                <a:solidFill>
                  <a:srgbClr val="2C567A"/>
                </a:solidFill>
                <a:effectLst/>
              </a:rPr>
              <a:t>recognise</a:t>
            </a:r>
            <a:r>
              <a:rPr lang="en-US" sz="1800" i="0" u="none" strike="noStrike" dirty="0">
                <a:solidFill>
                  <a:srgbClr val="2C567A"/>
                </a:solidFill>
                <a:effectLst/>
              </a:rPr>
              <a:t> signs of </a:t>
            </a:r>
            <a:r>
              <a:rPr lang="en-US" sz="1800" i="0" u="none" strike="noStrike" dirty="0" err="1">
                <a:solidFill>
                  <a:srgbClr val="2C567A"/>
                </a:solidFill>
                <a:effectLst/>
              </a:rPr>
              <a:t>radicalisation</a:t>
            </a:r>
            <a:r>
              <a:rPr lang="en-US" sz="1800" i="0" u="none" strike="noStrike" dirty="0">
                <a:solidFill>
                  <a:srgbClr val="2C567A"/>
                </a:solidFill>
                <a:effectLst/>
              </a:rPr>
              <a:t> and be confident in raising concerns.</a:t>
            </a:r>
          </a:p>
        </p:txBody>
      </p:sp>
    </p:spTree>
    <p:extLst>
      <p:ext uri="{BB962C8B-B14F-4D97-AF65-F5344CB8AC3E}">
        <p14:creationId xmlns:p14="http://schemas.microsoft.com/office/powerpoint/2010/main" val="97263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63B9DA-C205-C98D-CA47-9912ABE0A5C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5</a:t>
            </a:fld>
            <a:endParaRPr lang="en-US" noProof="0"/>
          </a:p>
        </p:txBody>
      </p:sp>
      <p:pic>
        <p:nvPicPr>
          <p:cNvPr id="9" name="Picture Placeholder 8" descr="A close-up of hands receiving food from a person&#10;&#10;Description automatically generated">
            <a:extLst>
              <a:ext uri="{FF2B5EF4-FFF2-40B4-BE49-F238E27FC236}">
                <a16:creationId xmlns:a16="http://schemas.microsoft.com/office/drawing/2014/main" id="{6530EC8F-185A-75E3-2D34-9768F1602DD7}"/>
              </a:ext>
            </a:extLst>
          </p:cNvPr>
          <p:cNvPicPr>
            <a:picLocks noGrp="1" noChangeAspect="1"/>
          </p:cNvPicPr>
          <p:nvPr>
            <p:ph type="pic" sz="quarter" idx="13"/>
          </p:nvPr>
        </p:nvPicPr>
        <p:blipFill>
          <a:blip r:embed="rId3"/>
          <a:srcRect l="11299" r="11299"/>
          <a:stretch>
            <a:fillRect/>
          </a:stretch>
        </p:blipFill>
        <p:spPr>
          <a:xfrm>
            <a:off x="6738853" y="0"/>
            <a:ext cx="5413375" cy="4960938"/>
          </a:xfrm>
        </p:spPr>
      </p:pic>
      <p:sp>
        <p:nvSpPr>
          <p:cNvPr id="5" name="Title 1">
            <a:extLst>
              <a:ext uri="{FF2B5EF4-FFF2-40B4-BE49-F238E27FC236}">
                <a16:creationId xmlns:a16="http://schemas.microsoft.com/office/drawing/2014/main" id="{C46BF9E0-DA05-B5BC-D7C3-F2D4BD5A9CFB}"/>
              </a:ext>
            </a:extLst>
          </p:cNvPr>
          <p:cNvSpPr>
            <a:spLocks noGrp="1"/>
          </p:cNvSpPr>
          <p:nvPr>
            <p:ph type="title"/>
          </p:nvPr>
        </p:nvSpPr>
        <p:spPr>
          <a:xfrm>
            <a:off x="515938" y="499595"/>
            <a:ext cx="5865812" cy="1325563"/>
          </a:xfrm>
        </p:spPr>
        <p:txBody>
          <a:bodyPr anchor="ctr">
            <a:normAutofit/>
          </a:bodyPr>
          <a:lstStyle/>
          <a:p>
            <a:r>
              <a:rPr lang="en-US" b="0" i="0" dirty="0">
                <a:effectLst/>
              </a:rPr>
              <a:t>Why is Prevent Important to Volunteers?</a:t>
            </a:r>
            <a:endParaRPr lang="en-GB" dirty="0"/>
          </a:p>
        </p:txBody>
      </p:sp>
      <p:sp>
        <p:nvSpPr>
          <p:cNvPr id="7" name="TextBox 6">
            <a:extLst>
              <a:ext uri="{FF2B5EF4-FFF2-40B4-BE49-F238E27FC236}">
                <a16:creationId xmlns:a16="http://schemas.microsoft.com/office/drawing/2014/main" id="{A177C478-E8D7-0C72-9254-920A793D169C}"/>
              </a:ext>
            </a:extLst>
          </p:cNvPr>
          <p:cNvSpPr txBox="1"/>
          <p:nvPr/>
        </p:nvSpPr>
        <p:spPr>
          <a:xfrm>
            <a:off x="515938" y="2258656"/>
            <a:ext cx="6097836" cy="2862322"/>
          </a:xfrm>
          <a:prstGeom prst="rect">
            <a:avLst/>
          </a:prstGeom>
          <a:noFill/>
        </p:spPr>
        <p:txBody>
          <a:bodyPr wrap="square">
            <a:spAutoFit/>
          </a:bodyPr>
          <a:lstStyle/>
          <a:p>
            <a:pPr marL="0" indent="0">
              <a:buNone/>
            </a:pPr>
            <a:r>
              <a:rPr lang="en-GB" sz="1800" b="1" dirty="0"/>
              <a:t>Prevent does not require you to do anything additional to your normal volunteering duties. </a:t>
            </a:r>
            <a:endParaRPr lang="en-GB" sz="1800" dirty="0"/>
          </a:p>
          <a:p>
            <a:pPr marL="0" indent="0">
              <a:buNone/>
            </a:pPr>
            <a:endParaRPr lang="en-GB" sz="1800" dirty="0"/>
          </a:p>
          <a:p>
            <a:pPr marL="0" indent="0">
              <a:buNone/>
            </a:pPr>
            <a:r>
              <a:rPr lang="en-GB" sz="1800" dirty="0"/>
              <a:t>However, if you are concerned that someone you are supporting is being exploited or influenced by a group that supports terrorism you should report this to your volunteer coordinator. </a:t>
            </a:r>
          </a:p>
          <a:p>
            <a:pPr marL="0" indent="0">
              <a:buNone/>
            </a:pPr>
            <a:endParaRPr lang="en-GB" dirty="0"/>
          </a:p>
          <a:p>
            <a:pPr marL="0" indent="0">
              <a:buNone/>
            </a:pPr>
            <a:r>
              <a:rPr lang="en-GB" sz="1800" dirty="0"/>
              <a:t>You need to know how and when to do this – this is why you are doing this training. </a:t>
            </a:r>
          </a:p>
        </p:txBody>
      </p:sp>
    </p:spTree>
    <p:extLst>
      <p:ext uri="{BB962C8B-B14F-4D97-AF65-F5344CB8AC3E}">
        <p14:creationId xmlns:p14="http://schemas.microsoft.com/office/powerpoint/2010/main" val="322297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CB5E98-7E09-C39B-26B7-EDE2C1CB5729}"/>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sp>
        <p:nvSpPr>
          <p:cNvPr id="5" name="Content Placeholder 2">
            <a:extLst>
              <a:ext uri="{FF2B5EF4-FFF2-40B4-BE49-F238E27FC236}">
                <a16:creationId xmlns:a16="http://schemas.microsoft.com/office/drawing/2014/main" id="{809DE49E-4D13-1662-55EB-101230184B24}"/>
              </a:ext>
            </a:extLst>
          </p:cNvPr>
          <p:cNvSpPr>
            <a:spLocks noGrp="1"/>
          </p:cNvSpPr>
          <p:nvPr>
            <p:ph idx="1"/>
          </p:nvPr>
        </p:nvSpPr>
        <p:spPr>
          <a:xfrm>
            <a:off x="677069" y="745857"/>
            <a:ext cx="10837862" cy="4351338"/>
          </a:xfrm>
        </p:spPr>
        <p:txBody>
          <a:bodyPr vert="horz" lIns="91440" tIns="45720" rIns="91440" bIns="45720" rtlCol="0" anchor="ctr">
            <a:normAutofit/>
          </a:bodyPr>
          <a:lstStyle/>
          <a:p>
            <a:pPr marL="0" indent="0" algn="ctr">
              <a:buNone/>
            </a:pPr>
            <a:r>
              <a:rPr lang="en-US" sz="3200" b="0" i="0" dirty="0">
                <a:solidFill>
                  <a:srgbClr val="2C567A"/>
                </a:solidFill>
                <a:effectLst/>
                <a:latin typeface="+mj-lt"/>
              </a:rPr>
              <a:t>As a volunteer, you must be aware of your duty to protect vulnerable people and to take action where necessary for safeguarding.</a:t>
            </a:r>
          </a:p>
          <a:p>
            <a:pPr marL="0" indent="0" algn="ctr">
              <a:buNone/>
            </a:pPr>
            <a:endParaRPr lang="en-US" sz="3200" b="0" i="0" dirty="0">
              <a:solidFill>
                <a:srgbClr val="2C567A"/>
              </a:solidFill>
              <a:effectLst/>
            </a:endParaRPr>
          </a:p>
          <a:p>
            <a:pPr marL="0" indent="0">
              <a:buNone/>
            </a:pPr>
            <a:r>
              <a:rPr lang="en-US" sz="2000" u="sng" dirty="0"/>
              <a:t>You must ensure that you:</a:t>
            </a:r>
          </a:p>
          <a:p>
            <a:r>
              <a:rPr lang="en-US" sz="2000" dirty="0"/>
              <a:t>Know when you should be concerned about someone who is vulnerable to being radicalized.</a:t>
            </a:r>
          </a:p>
          <a:p>
            <a:r>
              <a:rPr lang="en-US" sz="2000" dirty="0"/>
              <a:t>Report any concerns to your volunteer coordinator.</a:t>
            </a:r>
          </a:p>
        </p:txBody>
      </p:sp>
    </p:spTree>
    <p:extLst>
      <p:ext uri="{BB962C8B-B14F-4D97-AF65-F5344CB8AC3E}">
        <p14:creationId xmlns:p14="http://schemas.microsoft.com/office/powerpoint/2010/main" val="201712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65FB6-532C-A886-C589-AB4BB6D0F36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7</a:t>
            </a:fld>
            <a:endParaRPr lang="en-US" noProof="0"/>
          </a:p>
        </p:txBody>
      </p:sp>
      <p:pic>
        <p:nvPicPr>
          <p:cNvPr id="6" name="Picture Placeholder 5" descr="A person sitting on a bench&#10;&#10;Description automatically generated">
            <a:extLst>
              <a:ext uri="{FF2B5EF4-FFF2-40B4-BE49-F238E27FC236}">
                <a16:creationId xmlns:a16="http://schemas.microsoft.com/office/drawing/2014/main" id="{0225DB6A-380D-5840-3AD8-BAE2F7D9FCC6}"/>
              </a:ext>
            </a:extLst>
          </p:cNvPr>
          <p:cNvPicPr>
            <a:picLocks noGrp="1" noChangeAspect="1"/>
          </p:cNvPicPr>
          <p:nvPr>
            <p:ph type="pic" sz="quarter" idx="13"/>
          </p:nvPr>
        </p:nvPicPr>
        <p:blipFill>
          <a:blip r:embed="rId2"/>
          <a:srcRect l="11299" r="11299"/>
          <a:stretch>
            <a:fillRect/>
          </a:stretch>
        </p:blipFill>
        <p:spPr>
          <a:xfrm>
            <a:off x="5884863" y="0"/>
            <a:ext cx="6307137" cy="5780088"/>
          </a:xfrm>
        </p:spPr>
      </p:pic>
      <p:sp>
        <p:nvSpPr>
          <p:cNvPr id="7" name="Title 1">
            <a:extLst>
              <a:ext uri="{FF2B5EF4-FFF2-40B4-BE49-F238E27FC236}">
                <a16:creationId xmlns:a16="http://schemas.microsoft.com/office/drawing/2014/main" id="{FA81884C-FD25-12DB-DCB6-3F055D2E632D}"/>
              </a:ext>
            </a:extLst>
          </p:cNvPr>
          <p:cNvSpPr>
            <a:spLocks noGrp="1"/>
          </p:cNvSpPr>
          <p:nvPr>
            <p:ph type="title"/>
          </p:nvPr>
        </p:nvSpPr>
        <p:spPr>
          <a:xfrm>
            <a:off x="515938" y="500063"/>
            <a:ext cx="4937125" cy="1325562"/>
          </a:xfrm>
        </p:spPr>
        <p:txBody>
          <a:bodyPr>
            <a:normAutofit fontScale="90000"/>
          </a:bodyPr>
          <a:lstStyle/>
          <a:p>
            <a:r>
              <a:rPr lang="en-US" sz="4000" b="0" i="0" dirty="0">
                <a:effectLst/>
                <a:latin typeface="Bitter"/>
              </a:rPr>
              <a:t>The Signs and Factors of Vulnerability</a:t>
            </a:r>
            <a:endParaRPr lang="en-GB" sz="4000" dirty="0"/>
          </a:p>
        </p:txBody>
      </p:sp>
      <p:sp>
        <p:nvSpPr>
          <p:cNvPr id="8" name="Content Placeholder 2">
            <a:extLst>
              <a:ext uri="{FF2B5EF4-FFF2-40B4-BE49-F238E27FC236}">
                <a16:creationId xmlns:a16="http://schemas.microsoft.com/office/drawing/2014/main" id="{7FE355F1-ED39-B6A9-5879-F4E032D85807}"/>
              </a:ext>
            </a:extLst>
          </p:cNvPr>
          <p:cNvSpPr>
            <a:spLocks noGrp="1"/>
          </p:cNvSpPr>
          <p:nvPr>
            <p:ph idx="1"/>
          </p:nvPr>
        </p:nvSpPr>
        <p:spPr>
          <a:xfrm>
            <a:off x="520700" y="1825625"/>
            <a:ext cx="4913313" cy="4351338"/>
          </a:xfrm>
        </p:spPr>
        <p:txBody>
          <a:bodyPr>
            <a:normAutofit/>
          </a:bodyPr>
          <a:lstStyle/>
          <a:p>
            <a:pPr marL="0" indent="0">
              <a:buNone/>
            </a:pPr>
            <a:r>
              <a:rPr lang="en-GB" sz="1400" b="1" dirty="0">
                <a:latin typeface="Arial" panose="020B0604020202020204" pitchFamily="34" charset="0"/>
                <a:cs typeface="Arial" panose="020B0604020202020204" pitchFamily="34" charset="0"/>
              </a:rPr>
              <a:t>People can be radicalised in lots of different ways:</a:t>
            </a:r>
          </a:p>
          <a:p>
            <a:r>
              <a:rPr lang="en-GB" sz="1400" b="1" dirty="0">
                <a:latin typeface="Arial" panose="020B0604020202020204" pitchFamily="34" charset="0"/>
                <a:cs typeface="Arial" panose="020B0604020202020204" pitchFamily="34" charset="0"/>
              </a:rPr>
              <a:t>Age</a:t>
            </a:r>
            <a:r>
              <a:rPr lang="en-GB" sz="1400"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They may be any age including children</a:t>
            </a:r>
          </a:p>
          <a:p>
            <a:r>
              <a:rPr lang="en-US" sz="1400" b="1" dirty="0">
                <a:latin typeface="Arial" panose="020B0604020202020204" pitchFamily="34" charset="0"/>
                <a:cs typeface="Arial" panose="020B0604020202020204" pitchFamily="34" charset="0"/>
              </a:rPr>
              <a:t>Influences</a:t>
            </a:r>
            <a:r>
              <a:rPr lang="en-US" sz="1400" dirty="0">
                <a:latin typeface="Arial" panose="020B0604020202020204" pitchFamily="34" charset="0"/>
                <a:cs typeface="Arial" panose="020B0604020202020204" pitchFamily="34" charset="0"/>
              </a:rPr>
              <a:t> - </a:t>
            </a:r>
            <a:r>
              <a:rPr lang="en-US" sz="1400" b="0" i="0" dirty="0">
                <a:effectLst/>
                <a:latin typeface="Arial" panose="020B0604020202020204" pitchFamily="34" charset="0"/>
                <a:cs typeface="Arial" panose="020B0604020202020204" pitchFamily="34" charset="0"/>
              </a:rPr>
              <a:t>They may be influenced by family members or friends, direct contact with extremist groups and </a:t>
            </a:r>
            <a:r>
              <a:rPr lang="en-US" sz="1400" b="0" i="0" dirty="0" err="1">
                <a:effectLst/>
                <a:latin typeface="Arial" panose="020B0604020202020204" pitchFamily="34" charset="0"/>
                <a:cs typeface="Arial" panose="020B0604020202020204" pitchFamily="34" charset="0"/>
              </a:rPr>
              <a:t>organisations</a:t>
            </a:r>
            <a:r>
              <a:rPr lang="en-US" sz="1400" b="0" i="0" dirty="0">
                <a:effectLst/>
                <a:latin typeface="Arial" panose="020B0604020202020204" pitchFamily="34" charset="0"/>
                <a:cs typeface="Arial" panose="020B0604020202020204" pitchFamily="34" charset="0"/>
              </a:rPr>
              <a:t> or, increasingly, through the internet and social media.</a:t>
            </a:r>
          </a:p>
          <a:p>
            <a:r>
              <a:rPr lang="en-US" sz="1400" b="1" dirty="0">
                <a:latin typeface="Arial" panose="020B0604020202020204" pitchFamily="34" charset="0"/>
                <a:cs typeface="Arial" panose="020B0604020202020204" pitchFamily="34" charset="0"/>
              </a:rPr>
              <a:t>People who are vulnerable </a:t>
            </a:r>
            <a:r>
              <a:rPr lang="en-US" sz="1400" dirty="0">
                <a:latin typeface="Arial" panose="020B0604020202020204" pitchFamily="34" charset="0"/>
                <a:cs typeface="Arial" panose="020B0604020202020204" pitchFamily="34" charset="0"/>
              </a:rPr>
              <a:t>– People who are vulnerable in other ways maybe also vulnerable to radicalization</a:t>
            </a:r>
          </a:p>
          <a:p>
            <a:r>
              <a:rPr lang="en-US" sz="1400" b="1" dirty="0">
                <a:latin typeface="Arial" panose="020B0604020202020204" pitchFamily="34" charset="0"/>
                <a:cs typeface="Arial" panose="020B0604020202020204" pitchFamily="34" charset="0"/>
              </a:rPr>
              <a:t>Being vulnerable </a:t>
            </a:r>
            <a:r>
              <a:rPr lang="en-US" sz="1400" dirty="0">
                <a:latin typeface="Arial" panose="020B0604020202020204" pitchFamily="34" charset="0"/>
                <a:cs typeface="Arial" panose="020B0604020202020204" pitchFamily="34" charset="0"/>
              </a:rPr>
              <a:t>– Being ‘vulnerable’ doesn’t turn someone into a terrorist – most people have some sort of vulnerability in their lives.</a:t>
            </a:r>
          </a:p>
          <a:p>
            <a:r>
              <a:rPr lang="en-US" sz="1400" b="1" dirty="0">
                <a:latin typeface="Arial" panose="020B0604020202020204" pitchFamily="34" charset="0"/>
                <a:cs typeface="Arial" panose="020B0604020202020204" pitchFamily="34" charset="0"/>
              </a:rPr>
              <a:t>Many vulnerabilities </a:t>
            </a:r>
            <a:r>
              <a:rPr lang="en-US" sz="1400" dirty="0">
                <a:latin typeface="Arial" panose="020B0604020202020204" pitchFamily="34" charset="0"/>
                <a:cs typeface="Arial" panose="020B0604020202020204" pitchFamily="34" charset="0"/>
              </a:rPr>
              <a:t>– but when lots of vulnerabilities come together, it may be easier for a radical group to target the person and influence them.</a:t>
            </a:r>
          </a:p>
          <a:p>
            <a:r>
              <a:rPr lang="en-US" sz="1400" b="1" dirty="0">
                <a:latin typeface="Arial" panose="020B0604020202020204" pitchFamily="34" charset="0"/>
                <a:cs typeface="Arial" panose="020B0604020202020204" pitchFamily="34" charset="0"/>
              </a:rPr>
              <a:t>Offering friendship </a:t>
            </a:r>
            <a:r>
              <a:rPr lang="en-US" sz="1400" dirty="0">
                <a:latin typeface="Arial" panose="020B0604020202020204" pitchFamily="34" charset="0"/>
                <a:cs typeface="Arial" panose="020B0604020202020204" pitchFamily="34" charset="0"/>
              </a:rPr>
              <a:t>– some terrorist </a:t>
            </a:r>
            <a:r>
              <a:rPr lang="en-US" sz="1400" dirty="0" err="1">
                <a:latin typeface="Arial" panose="020B0604020202020204" pitchFamily="34" charset="0"/>
                <a:cs typeface="Arial" panose="020B0604020202020204" pitchFamily="34" charset="0"/>
              </a:rPr>
              <a:t>organisations</a:t>
            </a:r>
            <a:r>
              <a:rPr lang="en-US" sz="1400" dirty="0">
                <a:latin typeface="Arial" panose="020B0604020202020204" pitchFamily="34" charset="0"/>
                <a:cs typeface="Arial" panose="020B0604020202020204" pitchFamily="34" charset="0"/>
              </a:rPr>
              <a:t> have particularly targeted people who appear to be vulnerable, pretending to offer them friendship.</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32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11492753-215B-AAEA-D1D6-A80C5755817E}"/>
              </a:ext>
            </a:extLst>
          </p:cNvPr>
          <p:cNvSpPr>
            <a:spLocks noGrp="1"/>
          </p:cNvSpPr>
          <p:nvPr>
            <p:ph idx="1"/>
          </p:nvPr>
        </p:nvSpPr>
        <p:spPr>
          <a:xfrm>
            <a:off x="519910" y="1825625"/>
            <a:ext cx="4914189" cy="4351338"/>
          </a:xfrm>
        </p:spPr>
        <p:txBody>
          <a:bodyPr>
            <a:normAutofit/>
          </a:bodyPr>
          <a:lstStyle/>
          <a:p>
            <a:pPr marL="0" indent="0" fontAlgn="base">
              <a:buNone/>
            </a:pPr>
            <a:r>
              <a:rPr lang="en-US" sz="2000" b="1" dirty="0"/>
              <a:t>How do we know if someone is being targeted by extremists?</a:t>
            </a:r>
          </a:p>
          <a:p>
            <a:pPr marL="0" indent="0" fontAlgn="base"/>
            <a:endParaRPr lang="en-US" sz="2000" dirty="0"/>
          </a:p>
          <a:p>
            <a:pPr fontAlgn="base"/>
            <a:r>
              <a:rPr lang="en-US" sz="1800" dirty="0"/>
              <a:t>We very rarely </a:t>
            </a:r>
            <a:r>
              <a:rPr lang="en-US" sz="1800" b="0" i="0" u="none" strike="noStrike" dirty="0">
                <a:effectLst/>
              </a:rPr>
              <a:t>know ‘for sure’. Most of the signs that may indicate </a:t>
            </a:r>
            <a:r>
              <a:rPr lang="en-US" sz="1800" b="0" i="0" u="none" strike="noStrike" dirty="0" err="1">
                <a:effectLst/>
              </a:rPr>
              <a:t>radicalisation</a:t>
            </a:r>
            <a:r>
              <a:rPr lang="en-US" sz="1800" b="0" i="0" u="none" strike="noStrike" dirty="0">
                <a:effectLst/>
              </a:rPr>
              <a:t> also occur in people who are not becoming </a:t>
            </a:r>
            <a:r>
              <a:rPr lang="en-US" sz="1800" b="0" i="0" u="none" strike="noStrike" dirty="0" err="1">
                <a:effectLst/>
              </a:rPr>
              <a:t>radicalised</a:t>
            </a:r>
            <a:r>
              <a:rPr lang="en-US" sz="1800" b="0" i="0" u="none" strike="noStrike" dirty="0">
                <a:effectLst/>
              </a:rPr>
              <a:t> – particularly in young people who are looking for a sense of identity.</a:t>
            </a:r>
          </a:p>
          <a:p>
            <a:pPr fontAlgn="base"/>
            <a:r>
              <a:rPr lang="en-US" sz="1800" b="0" i="0" u="none" strike="noStrike" dirty="0">
                <a:effectLst/>
              </a:rPr>
              <a:t>But if several signs are present, or if any sign is present to an exaggerated way, there may be reason to worry.</a:t>
            </a:r>
          </a:p>
          <a:p>
            <a:pPr fontAlgn="base"/>
            <a:endParaRPr lang="en-US" sz="2000" dirty="0"/>
          </a:p>
          <a:p>
            <a:endParaRPr lang="en-GB" sz="2000" dirty="0"/>
          </a:p>
        </p:txBody>
      </p:sp>
      <p:sp>
        <p:nvSpPr>
          <p:cNvPr id="3" name="Slide Number Placeholder 2">
            <a:extLst>
              <a:ext uri="{FF2B5EF4-FFF2-40B4-BE49-F238E27FC236}">
                <a16:creationId xmlns:a16="http://schemas.microsoft.com/office/drawing/2014/main" id="{B861A434-66E7-ADEB-5F2C-DE31C029A987}"/>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8</a:t>
            </a:fld>
            <a:endParaRPr lang="en-US" noProof="0"/>
          </a:p>
        </p:txBody>
      </p:sp>
      <p:pic>
        <p:nvPicPr>
          <p:cNvPr id="9" name="Picture Placeholder 8" descr="A group of people standing in front of a wall&#10;&#10;Description automatically generated">
            <a:extLst>
              <a:ext uri="{FF2B5EF4-FFF2-40B4-BE49-F238E27FC236}">
                <a16:creationId xmlns:a16="http://schemas.microsoft.com/office/drawing/2014/main" id="{FD467D85-BB3B-FA4C-8F56-455FC0D4F971}"/>
              </a:ext>
            </a:extLst>
          </p:cNvPr>
          <p:cNvPicPr>
            <a:picLocks noGrp="1" noChangeAspect="1"/>
          </p:cNvPicPr>
          <p:nvPr>
            <p:ph type="pic" sz="quarter" idx="13"/>
          </p:nvPr>
        </p:nvPicPr>
        <p:blipFill rotWithShape="1">
          <a:blip r:embed="rId2"/>
          <a:srcRect r="22526" b="-2"/>
          <a:stretch/>
        </p:blipFill>
        <p:spPr>
          <a:xfrm>
            <a:off x="5884648" y="10"/>
            <a:ext cx="6307353" cy="5780362"/>
          </a:xfrm>
          <a:noFill/>
        </p:spPr>
      </p:pic>
      <p:sp>
        <p:nvSpPr>
          <p:cNvPr id="6" name="Title 4">
            <a:extLst>
              <a:ext uri="{FF2B5EF4-FFF2-40B4-BE49-F238E27FC236}">
                <a16:creationId xmlns:a16="http://schemas.microsoft.com/office/drawing/2014/main" id="{C157EADD-5E9D-22C2-F010-72DF103BBF1B}"/>
              </a:ext>
            </a:extLst>
          </p:cNvPr>
          <p:cNvSpPr>
            <a:spLocks noGrp="1"/>
          </p:cNvSpPr>
          <p:nvPr>
            <p:ph type="title"/>
          </p:nvPr>
        </p:nvSpPr>
        <p:spPr>
          <a:xfrm>
            <a:off x="515938" y="500063"/>
            <a:ext cx="4937125" cy="1325562"/>
          </a:xfrm>
        </p:spPr>
        <p:txBody>
          <a:bodyPr anchor="ctr">
            <a:normAutofit/>
          </a:bodyPr>
          <a:lstStyle/>
          <a:p>
            <a:r>
              <a:rPr lang="en-GB"/>
              <a:t>Identifying vulnerable people</a:t>
            </a:r>
          </a:p>
        </p:txBody>
      </p:sp>
    </p:spTree>
    <p:extLst>
      <p:ext uri="{BB962C8B-B14F-4D97-AF65-F5344CB8AC3E}">
        <p14:creationId xmlns:p14="http://schemas.microsoft.com/office/powerpoint/2010/main" val="423731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5ABE71-3612-2317-3722-3CC104B5AE4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sp>
        <p:nvSpPr>
          <p:cNvPr id="7" name="Title 1">
            <a:extLst>
              <a:ext uri="{FF2B5EF4-FFF2-40B4-BE49-F238E27FC236}">
                <a16:creationId xmlns:a16="http://schemas.microsoft.com/office/drawing/2014/main" id="{7BF9B00A-C51A-9FCF-A0DD-9544C1F1A53A}"/>
              </a:ext>
            </a:extLst>
          </p:cNvPr>
          <p:cNvSpPr>
            <a:spLocks noGrp="1"/>
          </p:cNvSpPr>
          <p:nvPr>
            <p:ph type="title"/>
          </p:nvPr>
        </p:nvSpPr>
        <p:spPr>
          <a:xfrm>
            <a:off x="515938" y="246063"/>
            <a:ext cx="11150600" cy="920750"/>
          </a:xfrm>
        </p:spPr>
        <p:txBody>
          <a:bodyPr>
            <a:normAutofit/>
          </a:bodyPr>
          <a:lstStyle/>
          <a:p>
            <a:r>
              <a:rPr lang="en-US" sz="2400" b="0" i="0" dirty="0">
                <a:effectLst/>
              </a:rPr>
              <a:t>signs that an individual may be being groomed into </a:t>
            </a:r>
            <a:r>
              <a:rPr lang="en-US" sz="2400" b="0" i="0" dirty="0" err="1">
                <a:effectLst/>
              </a:rPr>
              <a:t>radicalisation</a:t>
            </a:r>
            <a:r>
              <a:rPr lang="en-US" sz="2400" b="0" i="0" dirty="0">
                <a:effectLst/>
              </a:rPr>
              <a:t>, bearing in mind that there is no single profile.</a:t>
            </a:r>
            <a:endParaRPr lang="en-GB" sz="2400" dirty="0"/>
          </a:p>
        </p:txBody>
      </p:sp>
      <p:grpSp>
        <p:nvGrpSpPr>
          <p:cNvPr id="14" name="Group 13">
            <a:extLst>
              <a:ext uri="{FF2B5EF4-FFF2-40B4-BE49-F238E27FC236}">
                <a16:creationId xmlns:a16="http://schemas.microsoft.com/office/drawing/2014/main" id="{D4302C85-6545-A57F-2FB3-B8E7755A655F}"/>
              </a:ext>
            </a:extLst>
          </p:cNvPr>
          <p:cNvGrpSpPr/>
          <p:nvPr/>
        </p:nvGrpSpPr>
        <p:grpSpPr>
          <a:xfrm>
            <a:off x="1498293" y="1594714"/>
            <a:ext cx="3039889" cy="410041"/>
            <a:chOff x="26314" y="1129371"/>
            <a:chExt cx="1609687" cy="982949"/>
          </a:xfrm>
        </p:grpSpPr>
        <p:sp>
          <p:nvSpPr>
            <p:cNvPr id="15" name="Rectangle 14">
              <a:extLst>
                <a:ext uri="{FF2B5EF4-FFF2-40B4-BE49-F238E27FC236}">
                  <a16:creationId xmlns:a16="http://schemas.microsoft.com/office/drawing/2014/main" id="{997F1682-8DE9-F997-7F62-A8B0D41D59DF}"/>
                </a:ext>
              </a:extLst>
            </p:cNvPr>
            <p:cNvSpPr/>
            <p:nvPr/>
          </p:nvSpPr>
          <p:spPr>
            <a:xfrm>
              <a:off x="26314" y="1129371"/>
              <a:ext cx="1609687" cy="9658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9E985F5A-2404-0BDB-8086-D824BDB575C1}"/>
                </a:ext>
              </a:extLst>
            </p:cNvPr>
            <p:cNvSpPr txBox="1"/>
            <p:nvPr/>
          </p:nvSpPr>
          <p:spPr>
            <a:xfrm>
              <a:off x="26314" y="1146508"/>
              <a:ext cx="1609687" cy="96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dirty="0">
                  <a:latin typeface="+mj-lt"/>
                </a:rPr>
                <a:t>A CHANGE IN BEHAVIOUR</a:t>
              </a:r>
              <a:endParaRPr lang="en-US" sz="1400" kern="1200" dirty="0">
                <a:latin typeface="+mj-lt"/>
              </a:endParaRPr>
            </a:p>
          </p:txBody>
        </p:sp>
      </p:grpSp>
      <p:grpSp>
        <p:nvGrpSpPr>
          <p:cNvPr id="31" name="Group 30">
            <a:extLst>
              <a:ext uri="{FF2B5EF4-FFF2-40B4-BE49-F238E27FC236}">
                <a16:creationId xmlns:a16="http://schemas.microsoft.com/office/drawing/2014/main" id="{CDBD5F00-B773-C9DB-0187-395A2640E6FC}"/>
              </a:ext>
            </a:extLst>
          </p:cNvPr>
          <p:cNvGrpSpPr/>
          <p:nvPr/>
        </p:nvGrpSpPr>
        <p:grpSpPr>
          <a:xfrm>
            <a:off x="6973678" y="1530676"/>
            <a:ext cx="3406660" cy="454938"/>
            <a:chOff x="26314" y="1129371"/>
            <a:chExt cx="1609687" cy="982949"/>
          </a:xfrm>
        </p:grpSpPr>
        <p:sp>
          <p:nvSpPr>
            <p:cNvPr id="32" name="Rectangle 31">
              <a:extLst>
                <a:ext uri="{FF2B5EF4-FFF2-40B4-BE49-F238E27FC236}">
                  <a16:creationId xmlns:a16="http://schemas.microsoft.com/office/drawing/2014/main" id="{422B0657-D64C-46DB-B29D-862919272C78}"/>
                </a:ext>
              </a:extLst>
            </p:cNvPr>
            <p:cNvSpPr/>
            <p:nvPr/>
          </p:nvSpPr>
          <p:spPr>
            <a:xfrm>
              <a:off x="26314" y="1129371"/>
              <a:ext cx="1609687" cy="9658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3" name="TextBox 32">
              <a:extLst>
                <a:ext uri="{FF2B5EF4-FFF2-40B4-BE49-F238E27FC236}">
                  <a16:creationId xmlns:a16="http://schemas.microsoft.com/office/drawing/2014/main" id="{DAC42E34-FB7E-1D25-63F2-C0F61689CED8}"/>
                </a:ext>
              </a:extLst>
            </p:cNvPr>
            <p:cNvSpPr txBox="1"/>
            <p:nvPr/>
          </p:nvSpPr>
          <p:spPr>
            <a:xfrm>
              <a:off x="26314" y="1146508"/>
              <a:ext cx="1609687" cy="96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en-GB" sz="1400" dirty="0">
                <a:latin typeface="+mj-lt"/>
              </a:endParaRPr>
            </a:p>
            <a:p>
              <a:pPr algn="ctr" defTabSz="488950">
                <a:lnSpc>
                  <a:spcPct val="90000"/>
                </a:lnSpc>
                <a:spcBef>
                  <a:spcPct val="0"/>
                </a:spcBef>
                <a:spcAft>
                  <a:spcPct val="35000"/>
                </a:spcAft>
              </a:pPr>
              <a:r>
                <a:rPr lang="en-GB" sz="1400" dirty="0">
                  <a:latin typeface="+mj-lt"/>
                </a:rPr>
                <a:t>A CHANGE IN VIEWS AND INTERESTS</a:t>
              </a:r>
            </a:p>
            <a:p>
              <a:pPr marL="0" lvl="0" indent="0" algn="ctr" defTabSz="488950">
                <a:lnSpc>
                  <a:spcPct val="90000"/>
                </a:lnSpc>
                <a:spcBef>
                  <a:spcPct val="0"/>
                </a:spcBef>
                <a:spcAft>
                  <a:spcPct val="35000"/>
                </a:spcAft>
                <a:buNone/>
              </a:pPr>
              <a:endParaRPr lang="en-US" sz="1400" kern="1200" dirty="0">
                <a:latin typeface="+mj-lt"/>
              </a:endParaRPr>
            </a:p>
          </p:txBody>
        </p:sp>
      </p:grpSp>
      <p:sp>
        <p:nvSpPr>
          <p:cNvPr id="35" name="TextBox 34">
            <a:extLst>
              <a:ext uri="{FF2B5EF4-FFF2-40B4-BE49-F238E27FC236}">
                <a16:creationId xmlns:a16="http://schemas.microsoft.com/office/drawing/2014/main" id="{619DF4D8-9CC3-60FE-9ED8-61CC03E28C5C}"/>
              </a:ext>
            </a:extLst>
          </p:cNvPr>
          <p:cNvSpPr txBox="1"/>
          <p:nvPr/>
        </p:nvSpPr>
        <p:spPr>
          <a:xfrm>
            <a:off x="515938" y="2512586"/>
            <a:ext cx="5305542" cy="2031325"/>
          </a:xfrm>
          <a:prstGeom prst="rect">
            <a:avLst/>
          </a:prstGeom>
          <a:noFill/>
        </p:spPr>
        <p:txBody>
          <a:bodyPr wrap="square">
            <a:spAutoFit/>
          </a:bodyPr>
          <a:lstStyle/>
          <a:p>
            <a:pPr marL="285750" lvl="0" indent="-285750">
              <a:buFont typeface="Arial" panose="020B0604020202020204" pitchFamily="34" charset="0"/>
              <a:buChar char="•"/>
            </a:pPr>
            <a:r>
              <a:rPr lang="en-US" sz="1400" b="0" i="0" dirty="0"/>
              <a:t>Becoming withdrawn and not participating in their usual activities</a:t>
            </a:r>
            <a:endParaRPr lang="en-US" sz="1400" dirty="0"/>
          </a:p>
          <a:p>
            <a:pPr marL="285750" lvl="0" indent="-285750">
              <a:buFont typeface="Arial" panose="020B0604020202020204" pitchFamily="34" charset="0"/>
              <a:buChar char="•"/>
            </a:pPr>
            <a:r>
              <a:rPr lang="en-US" sz="1400" b="0" i="0" dirty="0"/>
              <a:t>Going missing from their home, school or care setting</a:t>
            </a:r>
            <a:endParaRPr lang="en-US" sz="1400" dirty="0"/>
          </a:p>
          <a:p>
            <a:pPr marL="285750" lvl="0" indent="-285750">
              <a:buFont typeface="Arial" panose="020B0604020202020204" pitchFamily="34" charset="0"/>
              <a:buChar char="•"/>
            </a:pPr>
            <a:r>
              <a:rPr lang="en-US" sz="1400" b="0" i="0" dirty="0"/>
              <a:t>Possessing, or searching for, extremist information online, or being secretive about their internet interests, e.g. switching screens when you come near their phone or computer</a:t>
            </a:r>
            <a:endParaRPr lang="en-US" sz="1400" dirty="0"/>
          </a:p>
          <a:p>
            <a:pPr marL="285750" lvl="0" indent="-285750">
              <a:buFont typeface="Arial" panose="020B0604020202020204" pitchFamily="34" charset="0"/>
              <a:buChar char="•"/>
            </a:pPr>
            <a:r>
              <a:rPr lang="en-US" sz="1400" b="0" i="0" dirty="0"/>
              <a:t>Becoming more aggressive and fixated with certain ideas or political views</a:t>
            </a:r>
          </a:p>
        </p:txBody>
      </p:sp>
      <p:sp>
        <p:nvSpPr>
          <p:cNvPr id="37" name="TextBox 36">
            <a:extLst>
              <a:ext uri="{FF2B5EF4-FFF2-40B4-BE49-F238E27FC236}">
                <a16:creationId xmlns:a16="http://schemas.microsoft.com/office/drawing/2014/main" id="{BC47B55A-0BD9-CEDC-DCF6-96DA669819D7}"/>
              </a:ext>
            </a:extLst>
          </p:cNvPr>
          <p:cNvSpPr txBox="1"/>
          <p:nvPr/>
        </p:nvSpPr>
        <p:spPr>
          <a:xfrm>
            <a:off x="6102255" y="2458958"/>
            <a:ext cx="5454439" cy="3539430"/>
          </a:xfrm>
          <a:prstGeom prst="rect">
            <a:avLst/>
          </a:prstGeom>
          <a:noFill/>
        </p:spPr>
        <p:txBody>
          <a:bodyPr wrap="square">
            <a:spAutoFit/>
          </a:bodyPr>
          <a:lstStyle/>
          <a:p>
            <a:pPr marL="285750" lvl="0" indent="-285750">
              <a:buFont typeface="Arial" panose="020B0604020202020204" pitchFamily="34" charset="0"/>
              <a:buChar char="•"/>
            </a:pPr>
            <a:r>
              <a:rPr lang="en-US" sz="1400" b="0" i="0" dirty="0"/>
              <a:t>Developing a conviction that their religion, culture or beliefs are under threat and treated unjustly</a:t>
            </a:r>
            <a:endParaRPr lang="en-US" sz="1400" dirty="0"/>
          </a:p>
          <a:p>
            <a:pPr marL="285750" lvl="0" indent="-285750">
              <a:buFont typeface="Arial" panose="020B0604020202020204" pitchFamily="34" charset="0"/>
              <a:buChar char="•"/>
            </a:pPr>
            <a:r>
              <a:rPr lang="en-US" sz="1400" b="0" i="0" dirty="0"/>
              <a:t>Looking for conspiracy theories and distrust of mainstream media</a:t>
            </a:r>
            <a:endParaRPr lang="en-US" sz="1400" dirty="0"/>
          </a:p>
          <a:p>
            <a:pPr marL="285750" lvl="0" indent="-285750">
              <a:buFont typeface="Arial" panose="020B0604020202020204" pitchFamily="34" charset="0"/>
              <a:buChar char="•"/>
            </a:pPr>
            <a:r>
              <a:rPr lang="en-US" sz="1400" b="0" i="0" dirty="0"/>
              <a:t>Using language that supports ‘us and them’ thinking</a:t>
            </a:r>
            <a:endParaRPr lang="en-US" sz="1400" dirty="0"/>
          </a:p>
          <a:p>
            <a:pPr marL="285750" lvl="0" indent="-285750">
              <a:buFont typeface="Arial" panose="020B0604020202020204" pitchFamily="34" charset="0"/>
              <a:buChar char="•"/>
            </a:pPr>
            <a:r>
              <a:rPr lang="en-US" sz="1400" b="0" i="0" dirty="0"/>
              <a:t>Getting preoccupied with feelings of hatred or anger about particular mainstream or minority groups</a:t>
            </a:r>
            <a:endParaRPr lang="en-US" sz="1400" dirty="0"/>
          </a:p>
          <a:p>
            <a:pPr marL="285750" lvl="0" indent="-285750">
              <a:buFont typeface="Arial" panose="020B0604020202020204" pitchFamily="34" charset="0"/>
              <a:buChar char="•"/>
            </a:pPr>
            <a:r>
              <a:rPr lang="en-US" sz="1400" b="0" i="0" dirty="0"/>
              <a:t>Losing interest in previous activities or friends</a:t>
            </a:r>
            <a:endParaRPr lang="en-US" sz="1400" dirty="0"/>
          </a:p>
          <a:p>
            <a:pPr marL="285750" lvl="0" indent="-285750">
              <a:buFont typeface="Arial" panose="020B0604020202020204" pitchFamily="34" charset="0"/>
              <a:buChar char="•"/>
            </a:pPr>
            <a:r>
              <a:rPr lang="en-US" sz="1400" b="0" i="0" dirty="0"/>
              <a:t>Adopting new friendship groups</a:t>
            </a:r>
            <a:endParaRPr lang="en-US" sz="1400" dirty="0"/>
          </a:p>
          <a:p>
            <a:pPr marL="285750" lvl="0" indent="-285750">
              <a:buFont typeface="Arial" panose="020B0604020202020204" pitchFamily="34" charset="0"/>
              <a:buChar char="•"/>
            </a:pPr>
            <a:r>
              <a:rPr lang="en-US" sz="1400" b="0" i="0" dirty="0"/>
              <a:t>A change in appearance</a:t>
            </a:r>
            <a:r>
              <a:rPr lang="en-US" sz="1400" dirty="0"/>
              <a:t>. </a:t>
            </a:r>
            <a:r>
              <a:rPr lang="en-US" sz="1400" b="0" i="0" dirty="0"/>
              <a:t>Changes in appearance may include:</a:t>
            </a:r>
            <a:endParaRPr lang="en-US" sz="1400" dirty="0"/>
          </a:p>
          <a:p>
            <a:pPr marL="742950" lvl="1" indent="-285750">
              <a:buFont typeface="Arial" panose="020B0604020202020204" pitchFamily="34" charset="0"/>
              <a:buChar char="•"/>
            </a:pPr>
            <a:r>
              <a:rPr lang="en-US" sz="1400" b="0" i="0" dirty="0"/>
              <a:t>Changing dress or style to accord with a new group</a:t>
            </a:r>
            <a:endParaRPr lang="en-US" sz="1400" dirty="0"/>
          </a:p>
          <a:p>
            <a:pPr marL="742950" lvl="1" indent="-285750">
              <a:buFont typeface="Arial" panose="020B0604020202020204" pitchFamily="34" charset="0"/>
              <a:buChar char="•"/>
            </a:pPr>
            <a:r>
              <a:rPr lang="en-US" sz="1400" b="0" i="0" dirty="0"/>
              <a:t>Having materials, tattoos or symbols associated with an extremist cause (e.g. the swastika for far-right groups)</a:t>
            </a:r>
            <a:endParaRPr lang="en-US" sz="1400" dirty="0"/>
          </a:p>
        </p:txBody>
      </p:sp>
    </p:spTree>
    <p:extLst>
      <p:ext uri="{BB962C8B-B14F-4D97-AF65-F5344CB8AC3E}">
        <p14:creationId xmlns:p14="http://schemas.microsoft.com/office/powerpoint/2010/main" val="319165657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722C1-99BC-4D47-B189-97F39A0BECC0}"/>
</file>

<file path=customXml/itemProps2.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3990</TotalTime>
  <Words>1612</Words>
  <Application>Microsoft Office PowerPoint</Application>
  <PresentationFormat>Widescreen</PresentationFormat>
  <Paragraphs>128</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Bitter</vt:lpstr>
      <vt:lpstr>Calibri</vt:lpstr>
      <vt:lpstr>Poppins</vt:lpstr>
      <vt:lpstr>Poppins SemiBold</vt:lpstr>
      <vt:lpstr>Office Theme</vt:lpstr>
      <vt:lpstr>  Preventing Radicalisation  </vt:lpstr>
      <vt:lpstr>Why is Prevent Important? </vt:lpstr>
      <vt:lpstr> What is Prevent? </vt:lpstr>
      <vt:lpstr>The Aims of Prevent</vt:lpstr>
      <vt:lpstr>Why is Prevent Important to Volunteers?</vt:lpstr>
      <vt:lpstr>PowerPoint Presentation</vt:lpstr>
      <vt:lpstr>The Signs and Factors of Vulnerability</vt:lpstr>
      <vt:lpstr>Identifying vulnerable people</vt:lpstr>
      <vt:lpstr>signs that an individual may be being groomed into radicalisation, bearing in mind that there is no single profile.</vt:lpstr>
      <vt:lpstr>When there are Concerns</vt:lpstr>
      <vt:lpstr>KEY POINTS</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18</cp:revision>
  <dcterms:created xsi:type="dcterms:W3CDTF">2023-04-06T10:31:30Z</dcterms:created>
  <dcterms:modified xsi:type="dcterms:W3CDTF">2024-05-21T10:03:18Z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