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258" r:id="rId5"/>
    <p:sldId id="299" r:id="rId6"/>
    <p:sldId id="298" r:id="rId7"/>
    <p:sldId id="300" r:id="rId8"/>
    <p:sldId id="315" r:id="rId9"/>
    <p:sldId id="302" r:id="rId10"/>
    <p:sldId id="295" r:id="rId11"/>
    <p:sldId id="303" r:id="rId12"/>
    <p:sldId id="306" r:id="rId13"/>
    <p:sldId id="305" r:id="rId14"/>
    <p:sldId id="312" r:id="rId15"/>
    <p:sldId id="307" r:id="rId16"/>
    <p:sldId id="311" r:id="rId17"/>
    <p:sldId id="310" r:id="rId18"/>
    <p:sldId id="309" r:id="rId19"/>
    <p:sldId id="308" r:id="rId20"/>
    <p:sldId id="316" r:id="rId21"/>
    <p:sldId id="314" r:id="rId22"/>
    <p:sldId id="283" r:id="rId23"/>
    <p:sldId id="285" r:id="rId24"/>
    <p:sldId id="276" r:id="rId25"/>
    <p:sldId id="31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072C7"/>
    <a:srgbClr val="CBD5EB"/>
    <a:srgbClr val="0099CC"/>
    <a:srgbClr val="E7E6E6"/>
    <a:srgbClr val="0D1D5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949" autoAdjust="0"/>
  </p:normalViewPr>
  <p:slideViewPr>
    <p:cSldViewPr snapToGrid="0" showGuides="1">
      <p:cViewPr varScale="1">
        <p:scale>
          <a:sx n="59" d="100"/>
          <a:sy n="59" d="100"/>
        </p:scale>
        <p:origin x="924" y="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B4EB35-6B4B-45A3-9FC6-64DED57338C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766DCEA-BBBD-4DEC-95C9-10550D02CD43}">
      <dgm:prSet/>
      <dgm:spPr/>
      <dgm:t>
        <a:bodyPr/>
        <a:lstStyle/>
        <a:p>
          <a:r>
            <a:rPr lang="en-US"/>
            <a:t>Some people feel very sad and low in mood for more than two weeks. This is called </a:t>
          </a:r>
          <a:r>
            <a:rPr lang="en-US" b="1"/>
            <a:t>depression</a:t>
          </a:r>
          <a:endParaRPr lang="en-US"/>
        </a:p>
      </dgm:t>
    </dgm:pt>
    <dgm:pt modelId="{3192320E-293E-409E-BB39-1FB3BDE39FA5}" type="parTrans" cxnId="{5E97ECE1-BF46-4868-8FB7-CAB7BF34C152}">
      <dgm:prSet/>
      <dgm:spPr/>
      <dgm:t>
        <a:bodyPr/>
        <a:lstStyle/>
        <a:p>
          <a:endParaRPr lang="en-US"/>
        </a:p>
      </dgm:t>
    </dgm:pt>
    <dgm:pt modelId="{7CB5BAC9-9EF3-4C19-9AB1-81D8F57CBBA5}" type="sibTrans" cxnId="{5E97ECE1-BF46-4868-8FB7-CAB7BF34C152}">
      <dgm:prSet/>
      <dgm:spPr/>
      <dgm:t>
        <a:bodyPr/>
        <a:lstStyle/>
        <a:p>
          <a:endParaRPr lang="en-US"/>
        </a:p>
      </dgm:t>
    </dgm:pt>
    <dgm:pt modelId="{CC90926A-FE12-420C-8923-92D471D95958}">
      <dgm:prSet/>
      <dgm:spPr/>
      <dgm:t>
        <a:bodyPr/>
        <a:lstStyle/>
        <a:p>
          <a:r>
            <a:rPr lang="en-US"/>
            <a:t>Some people get more worried than is usual. This is called </a:t>
          </a:r>
          <a:r>
            <a:rPr lang="en-US" b="1"/>
            <a:t>anxiety</a:t>
          </a:r>
          <a:endParaRPr lang="en-US"/>
        </a:p>
      </dgm:t>
    </dgm:pt>
    <dgm:pt modelId="{5EBFDC44-B6C6-4BFD-91CF-0D5A7AD23D40}" type="parTrans" cxnId="{A14423B5-3274-460D-AF0A-8FE2CE915C46}">
      <dgm:prSet/>
      <dgm:spPr/>
      <dgm:t>
        <a:bodyPr/>
        <a:lstStyle/>
        <a:p>
          <a:endParaRPr lang="en-US"/>
        </a:p>
      </dgm:t>
    </dgm:pt>
    <dgm:pt modelId="{B1B8661D-C28E-4A14-9984-AB455D9D6393}" type="sibTrans" cxnId="{A14423B5-3274-460D-AF0A-8FE2CE915C46}">
      <dgm:prSet/>
      <dgm:spPr/>
      <dgm:t>
        <a:bodyPr/>
        <a:lstStyle/>
        <a:p>
          <a:endParaRPr lang="en-US"/>
        </a:p>
      </dgm:t>
    </dgm:pt>
    <dgm:pt modelId="{9C8E36A3-8E1F-42D9-AA6A-A69201E4F177}">
      <dgm:prSet/>
      <dgm:spPr/>
      <dgm:t>
        <a:bodyPr/>
        <a:lstStyle/>
        <a:p>
          <a:r>
            <a:rPr lang="en-US"/>
            <a:t>Memory loss and difficulties with thinking, problem-solving or language, severe enough to affect daily life. This is called </a:t>
          </a:r>
          <a:r>
            <a:rPr lang="en-US" b="1"/>
            <a:t>dementia</a:t>
          </a:r>
          <a:endParaRPr lang="en-US"/>
        </a:p>
      </dgm:t>
    </dgm:pt>
    <dgm:pt modelId="{E60941A6-5956-40CB-A35E-25152F705E50}" type="parTrans" cxnId="{1D66CE73-E164-46A3-822F-EC40DFB701BE}">
      <dgm:prSet/>
      <dgm:spPr/>
      <dgm:t>
        <a:bodyPr/>
        <a:lstStyle/>
        <a:p>
          <a:endParaRPr lang="en-US"/>
        </a:p>
      </dgm:t>
    </dgm:pt>
    <dgm:pt modelId="{FAE9B876-695F-45BB-9E9A-B2EA53F32344}" type="sibTrans" cxnId="{1D66CE73-E164-46A3-822F-EC40DFB701BE}">
      <dgm:prSet/>
      <dgm:spPr/>
      <dgm:t>
        <a:bodyPr/>
        <a:lstStyle/>
        <a:p>
          <a:endParaRPr lang="en-US"/>
        </a:p>
      </dgm:t>
    </dgm:pt>
    <dgm:pt modelId="{BA106E53-100A-45FC-A0E6-AFD03A1C5775}">
      <dgm:prSet/>
      <dgm:spPr/>
      <dgm:t>
        <a:bodyPr/>
        <a:lstStyle/>
        <a:p>
          <a:r>
            <a:rPr lang="en-US"/>
            <a:t>Other mental health problems include addiction and eating disorders, amongst others.</a:t>
          </a:r>
        </a:p>
      </dgm:t>
    </dgm:pt>
    <dgm:pt modelId="{25EB583D-9CDA-434D-9D71-1F887C5BB552}" type="parTrans" cxnId="{0FBD4A33-23B0-4793-BF0D-6AC1D3EA135D}">
      <dgm:prSet/>
      <dgm:spPr/>
      <dgm:t>
        <a:bodyPr/>
        <a:lstStyle/>
        <a:p>
          <a:endParaRPr lang="en-US"/>
        </a:p>
      </dgm:t>
    </dgm:pt>
    <dgm:pt modelId="{92B87968-1EC8-4F55-95E6-558208B36129}" type="sibTrans" cxnId="{0FBD4A33-23B0-4793-BF0D-6AC1D3EA135D}">
      <dgm:prSet/>
      <dgm:spPr/>
      <dgm:t>
        <a:bodyPr/>
        <a:lstStyle/>
        <a:p>
          <a:endParaRPr lang="en-US"/>
        </a:p>
      </dgm:t>
    </dgm:pt>
    <dgm:pt modelId="{2CCE2DE2-8EA7-4949-A62C-8BD6AF035971}" type="pres">
      <dgm:prSet presAssocID="{C7B4EB35-6B4B-45A3-9FC6-64DED57338C3}" presName="root" presStyleCnt="0">
        <dgm:presLayoutVars>
          <dgm:dir/>
          <dgm:resizeHandles val="exact"/>
        </dgm:presLayoutVars>
      </dgm:prSet>
      <dgm:spPr/>
    </dgm:pt>
    <dgm:pt modelId="{CED70D8A-FCA6-4041-8878-46B7F0A0A53D}" type="pres">
      <dgm:prSet presAssocID="{8766DCEA-BBBD-4DEC-95C9-10550D02CD43}" presName="compNode" presStyleCnt="0"/>
      <dgm:spPr/>
    </dgm:pt>
    <dgm:pt modelId="{0885F953-9427-42F0-9D18-8322E6F94CED}" type="pres">
      <dgm:prSet presAssocID="{8766DCEA-BBBD-4DEC-95C9-10550D02CD43}" presName="bgRect" presStyleLbl="bgShp" presStyleIdx="0" presStyleCnt="4"/>
      <dgm:spPr/>
    </dgm:pt>
    <dgm:pt modelId="{D8256901-E8AE-4C6D-B980-A86B45A98EF5}" type="pres">
      <dgm:prSet presAssocID="{8766DCEA-BBBD-4DEC-95C9-10550D02CD4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rying Face with No Fill"/>
        </a:ext>
      </dgm:extLst>
    </dgm:pt>
    <dgm:pt modelId="{1D49B6FB-104F-4C76-9EFE-84B16CA02573}" type="pres">
      <dgm:prSet presAssocID="{8766DCEA-BBBD-4DEC-95C9-10550D02CD43}" presName="spaceRect" presStyleCnt="0"/>
      <dgm:spPr/>
    </dgm:pt>
    <dgm:pt modelId="{793BDF62-77BD-4933-9460-0D2673395516}" type="pres">
      <dgm:prSet presAssocID="{8766DCEA-BBBD-4DEC-95C9-10550D02CD43}" presName="parTx" presStyleLbl="revTx" presStyleIdx="0" presStyleCnt="4">
        <dgm:presLayoutVars>
          <dgm:chMax val="0"/>
          <dgm:chPref val="0"/>
        </dgm:presLayoutVars>
      </dgm:prSet>
      <dgm:spPr/>
    </dgm:pt>
    <dgm:pt modelId="{F5776838-462E-41F5-98DC-80343D925D83}" type="pres">
      <dgm:prSet presAssocID="{7CB5BAC9-9EF3-4C19-9AB1-81D8F57CBBA5}" presName="sibTrans" presStyleCnt="0"/>
      <dgm:spPr/>
    </dgm:pt>
    <dgm:pt modelId="{97B077BB-6A51-4FE9-9926-B24ADF8302AA}" type="pres">
      <dgm:prSet presAssocID="{CC90926A-FE12-420C-8923-92D471D95958}" presName="compNode" presStyleCnt="0"/>
      <dgm:spPr/>
    </dgm:pt>
    <dgm:pt modelId="{AE94173A-8A13-4A17-B1BC-AA660CFEAEB6}" type="pres">
      <dgm:prSet presAssocID="{CC90926A-FE12-420C-8923-92D471D95958}" presName="bgRect" presStyleLbl="bgShp" presStyleIdx="1" presStyleCnt="4"/>
      <dgm:spPr/>
    </dgm:pt>
    <dgm:pt modelId="{E98CCE67-FFD7-4BC5-A0E5-7EF7F0BFA131}" type="pres">
      <dgm:prSet presAssocID="{CC90926A-FE12-420C-8923-92D471D9595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9010543A-111B-4067-8047-77397426EA04}" type="pres">
      <dgm:prSet presAssocID="{CC90926A-FE12-420C-8923-92D471D95958}" presName="spaceRect" presStyleCnt="0"/>
      <dgm:spPr/>
    </dgm:pt>
    <dgm:pt modelId="{62B2A73E-8590-4661-934E-1151FEEA0C6E}" type="pres">
      <dgm:prSet presAssocID="{CC90926A-FE12-420C-8923-92D471D95958}" presName="parTx" presStyleLbl="revTx" presStyleIdx="1" presStyleCnt="4">
        <dgm:presLayoutVars>
          <dgm:chMax val="0"/>
          <dgm:chPref val="0"/>
        </dgm:presLayoutVars>
      </dgm:prSet>
      <dgm:spPr/>
    </dgm:pt>
    <dgm:pt modelId="{054EE06C-08F8-4975-A85C-D4B77FADE7DF}" type="pres">
      <dgm:prSet presAssocID="{B1B8661D-C28E-4A14-9984-AB455D9D6393}" presName="sibTrans" presStyleCnt="0"/>
      <dgm:spPr/>
    </dgm:pt>
    <dgm:pt modelId="{732B7421-D3E5-4264-A6CC-0FC438BCAA6F}" type="pres">
      <dgm:prSet presAssocID="{9C8E36A3-8E1F-42D9-AA6A-A69201E4F177}" presName="compNode" presStyleCnt="0"/>
      <dgm:spPr/>
    </dgm:pt>
    <dgm:pt modelId="{DC6E9D12-5BF1-49A7-A44C-BF6F61BAFB89}" type="pres">
      <dgm:prSet presAssocID="{9C8E36A3-8E1F-42D9-AA6A-A69201E4F177}" presName="bgRect" presStyleLbl="bgShp" presStyleIdx="2" presStyleCnt="4"/>
      <dgm:spPr/>
    </dgm:pt>
    <dgm:pt modelId="{522A15F2-EA08-4467-A299-E1DCF4416CF5}" type="pres">
      <dgm:prSet presAssocID="{9C8E36A3-8E1F-42D9-AA6A-A69201E4F17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E34CA0C5-AF27-4DA8-AEED-5703DB26D8F4}" type="pres">
      <dgm:prSet presAssocID="{9C8E36A3-8E1F-42D9-AA6A-A69201E4F177}" presName="spaceRect" presStyleCnt="0"/>
      <dgm:spPr/>
    </dgm:pt>
    <dgm:pt modelId="{C15A0FDA-3E3D-4366-AFF2-124839C9A3ED}" type="pres">
      <dgm:prSet presAssocID="{9C8E36A3-8E1F-42D9-AA6A-A69201E4F177}" presName="parTx" presStyleLbl="revTx" presStyleIdx="2" presStyleCnt="4">
        <dgm:presLayoutVars>
          <dgm:chMax val="0"/>
          <dgm:chPref val="0"/>
        </dgm:presLayoutVars>
      </dgm:prSet>
      <dgm:spPr/>
    </dgm:pt>
    <dgm:pt modelId="{99BC3766-712A-4FE4-9387-F0EBCD9EBFD2}" type="pres">
      <dgm:prSet presAssocID="{FAE9B876-695F-45BB-9E9A-B2EA53F32344}" presName="sibTrans" presStyleCnt="0"/>
      <dgm:spPr/>
    </dgm:pt>
    <dgm:pt modelId="{33A6EA66-6BD5-4CF7-B2B6-1C9DF224400F}" type="pres">
      <dgm:prSet presAssocID="{BA106E53-100A-45FC-A0E6-AFD03A1C5775}" presName="compNode" presStyleCnt="0"/>
      <dgm:spPr/>
    </dgm:pt>
    <dgm:pt modelId="{1BD0B3CB-F936-4DAC-B398-2E9BF77D5483}" type="pres">
      <dgm:prSet presAssocID="{BA106E53-100A-45FC-A0E6-AFD03A1C5775}" presName="bgRect" presStyleLbl="bgShp" presStyleIdx="3" presStyleCnt="4"/>
      <dgm:spPr/>
    </dgm:pt>
    <dgm:pt modelId="{95022539-171B-483B-B4CB-EEBF8A81506C}" type="pres">
      <dgm:prSet presAssocID="{BA106E53-100A-45FC-A0E6-AFD03A1C577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ngue Face with Solid Fill"/>
        </a:ext>
      </dgm:extLst>
    </dgm:pt>
    <dgm:pt modelId="{24375EFD-CAC3-4E4F-BF22-FECCD9C279E3}" type="pres">
      <dgm:prSet presAssocID="{BA106E53-100A-45FC-A0E6-AFD03A1C5775}" presName="spaceRect" presStyleCnt="0"/>
      <dgm:spPr/>
    </dgm:pt>
    <dgm:pt modelId="{BBECCA9D-C5CE-441D-AC8A-736BB13075C1}" type="pres">
      <dgm:prSet presAssocID="{BA106E53-100A-45FC-A0E6-AFD03A1C5775}" presName="parTx" presStyleLbl="revTx" presStyleIdx="3" presStyleCnt="4">
        <dgm:presLayoutVars>
          <dgm:chMax val="0"/>
          <dgm:chPref val="0"/>
        </dgm:presLayoutVars>
      </dgm:prSet>
      <dgm:spPr/>
    </dgm:pt>
  </dgm:ptLst>
  <dgm:cxnLst>
    <dgm:cxn modelId="{2E169205-DF48-41AA-854D-55CB943CC03A}" type="presOf" srcId="{C7B4EB35-6B4B-45A3-9FC6-64DED57338C3}" destId="{2CCE2DE2-8EA7-4949-A62C-8BD6AF035971}" srcOrd="0" destOrd="0" presId="urn:microsoft.com/office/officeart/2018/2/layout/IconVerticalSolidList"/>
    <dgm:cxn modelId="{2ABFC915-4517-4039-B56E-904E2A4EFCB2}" type="presOf" srcId="{BA106E53-100A-45FC-A0E6-AFD03A1C5775}" destId="{BBECCA9D-C5CE-441D-AC8A-736BB13075C1}" srcOrd="0" destOrd="0" presId="urn:microsoft.com/office/officeart/2018/2/layout/IconVerticalSolidList"/>
    <dgm:cxn modelId="{32543921-498A-42D2-892A-FEEA3B3FE951}" type="presOf" srcId="{CC90926A-FE12-420C-8923-92D471D95958}" destId="{62B2A73E-8590-4661-934E-1151FEEA0C6E}" srcOrd="0" destOrd="0" presId="urn:microsoft.com/office/officeart/2018/2/layout/IconVerticalSolidList"/>
    <dgm:cxn modelId="{0FBD4A33-23B0-4793-BF0D-6AC1D3EA135D}" srcId="{C7B4EB35-6B4B-45A3-9FC6-64DED57338C3}" destId="{BA106E53-100A-45FC-A0E6-AFD03A1C5775}" srcOrd="3" destOrd="0" parTransId="{25EB583D-9CDA-434D-9D71-1F887C5BB552}" sibTransId="{92B87968-1EC8-4F55-95E6-558208B36129}"/>
    <dgm:cxn modelId="{1D66CE73-E164-46A3-822F-EC40DFB701BE}" srcId="{C7B4EB35-6B4B-45A3-9FC6-64DED57338C3}" destId="{9C8E36A3-8E1F-42D9-AA6A-A69201E4F177}" srcOrd="2" destOrd="0" parTransId="{E60941A6-5956-40CB-A35E-25152F705E50}" sibTransId="{FAE9B876-695F-45BB-9E9A-B2EA53F32344}"/>
    <dgm:cxn modelId="{A14423B5-3274-460D-AF0A-8FE2CE915C46}" srcId="{C7B4EB35-6B4B-45A3-9FC6-64DED57338C3}" destId="{CC90926A-FE12-420C-8923-92D471D95958}" srcOrd="1" destOrd="0" parTransId="{5EBFDC44-B6C6-4BFD-91CF-0D5A7AD23D40}" sibTransId="{B1B8661D-C28E-4A14-9984-AB455D9D6393}"/>
    <dgm:cxn modelId="{5E97ECE1-BF46-4868-8FB7-CAB7BF34C152}" srcId="{C7B4EB35-6B4B-45A3-9FC6-64DED57338C3}" destId="{8766DCEA-BBBD-4DEC-95C9-10550D02CD43}" srcOrd="0" destOrd="0" parTransId="{3192320E-293E-409E-BB39-1FB3BDE39FA5}" sibTransId="{7CB5BAC9-9EF3-4C19-9AB1-81D8F57CBBA5}"/>
    <dgm:cxn modelId="{2D86DFF7-346A-4B21-AB32-14C3165AE821}" type="presOf" srcId="{9C8E36A3-8E1F-42D9-AA6A-A69201E4F177}" destId="{C15A0FDA-3E3D-4366-AFF2-124839C9A3ED}" srcOrd="0" destOrd="0" presId="urn:microsoft.com/office/officeart/2018/2/layout/IconVerticalSolidList"/>
    <dgm:cxn modelId="{4B951DF9-FDFA-4DA9-9EA4-B49564C8EB19}" type="presOf" srcId="{8766DCEA-BBBD-4DEC-95C9-10550D02CD43}" destId="{793BDF62-77BD-4933-9460-0D2673395516}" srcOrd="0" destOrd="0" presId="urn:microsoft.com/office/officeart/2018/2/layout/IconVerticalSolidList"/>
    <dgm:cxn modelId="{318AD418-835B-4BA0-9829-B321CBAA2807}" type="presParOf" srcId="{2CCE2DE2-8EA7-4949-A62C-8BD6AF035971}" destId="{CED70D8A-FCA6-4041-8878-46B7F0A0A53D}" srcOrd="0" destOrd="0" presId="urn:microsoft.com/office/officeart/2018/2/layout/IconVerticalSolidList"/>
    <dgm:cxn modelId="{2A5E3C31-F04E-47BB-83F4-9CE4D42E8133}" type="presParOf" srcId="{CED70D8A-FCA6-4041-8878-46B7F0A0A53D}" destId="{0885F953-9427-42F0-9D18-8322E6F94CED}" srcOrd="0" destOrd="0" presId="urn:microsoft.com/office/officeart/2018/2/layout/IconVerticalSolidList"/>
    <dgm:cxn modelId="{D7EB7EF6-1837-4F2F-89BA-21C3983DAB5F}" type="presParOf" srcId="{CED70D8A-FCA6-4041-8878-46B7F0A0A53D}" destId="{D8256901-E8AE-4C6D-B980-A86B45A98EF5}" srcOrd="1" destOrd="0" presId="urn:microsoft.com/office/officeart/2018/2/layout/IconVerticalSolidList"/>
    <dgm:cxn modelId="{928E86A6-A8D1-43B1-93A1-7AE5F308A1BB}" type="presParOf" srcId="{CED70D8A-FCA6-4041-8878-46B7F0A0A53D}" destId="{1D49B6FB-104F-4C76-9EFE-84B16CA02573}" srcOrd="2" destOrd="0" presId="urn:microsoft.com/office/officeart/2018/2/layout/IconVerticalSolidList"/>
    <dgm:cxn modelId="{B483DA84-36CC-4B36-8412-4AC0515A7891}" type="presParOf" srcId="{CED70D8A-FCA6-4041-8878-46B7F0A0A53D}" destId="{793BDF62-77BD-4933-9460-0D2673395516}" srcOrd="3" destOrd="0" presId="urn:microsoft.com/office/officeart/2018/2/layout/IconVerticalSolidList"/>
    <dgm:cxn modelId="{482A00EA-AAD5-4E15-89B8-DFDBEB5D1FCA}" type="presParOf" srcId="{2CCE2DE2-8EA7-4949-A62C-8BD6AF035971}" destId="{F5776838-462E-41F5-98DC-80343D925D83}" srcOrd="1" destOrd="0" presId="urn:microsoft.com/office/officeart/2018/2/layout/IconVerticalSolidList"/>
    <dgm:cxn modelId="{DC6E3B04-5092-4FF0-872C-AA7E4EE74BD7}" type="presParOf" srcId="{2CCE2DE2-8EA7-4949-A62C-8BD6AF035971}" destId="{97B077BB-6A51-4FE9-9926-B24ADF8302AA}" srcOrd="2" destOrd="0" presId="urn:microsoft.com/office/officeart/2018/2/layout/IconVerticalSolidList"/>
    <dgm:cxn modelId="{180D912A-3AB3-49A6-86FA-D9FEEE609A48}" type="presParOf" srcId="{97B077BB-6A51-4FE9-9926-B24ADF8302AA}" destId="{AE94173A-8A13-4A17-B1BC-AA660CFEAEB6}" srcOrd="0" destOrd="0" presId="urn:microsoft.com/office/officeart/2018/2/layout/IconVerticalSolidList"/>
    <dgm:cxn modelId="{69B85EE1-4351-4991-857B-B978A9628B96}" type="presParOf" srcId="{97B077BB-6A51-4FE9-9926-B24ADF8302AA}" destId="{E98CCE67-FFD7-4BC5-A0E5-7EF7F0BFA131}" srcOrd="1" destOrd="0" presId="urn:microsoft.com/office/officeart/2018/2/layout/IconVerticalSolidList"/>
    <dgm:cxn modelId="{25CC7D29-948E-493B-A0FD-2A2F3E2BD561}" type="presParOf" srcId="{97B077BB-6A51-4FE9-9926-B24ADF8302AA}" destId="{9010543A-111B-4067-8047-77397426EA04}" srcOrd="2" destOrd="0" presId="urn:microsoft.com/office/officeart/2018/2/layout/IconVerticalSolidList"/>
    <dgm:cxn modelId="{5DE3A46D-A60A-4B07-8869-A6EB4F006C48}" type="presParOf" srcId="{97B077BB-6A51-4FE9-9926-B24ADF8302AA}" destId="{62B2A73E-8590-4661-934E-1151FEEA0C6E}" srcOrd="3" destOrd="0" presId="urn:microsoft.com/office/officeart/2018/2/layout/IconVerticalSolidList"/>
    <dgm:cxn modelId="{E00268F8-2DE7-45F8-9435-A41FFA14D082}" type="presParOf" srcId="{2CCE2DE2-8EA7-4949-A62C-8BD6AF035971}" destId="{054EE06C-08F8-4975-A85C-D4B77FADE7DF}" srcOrd="3" destOrd="0" presId="urn:microsoft.com/office/officeart/2018/2/layout/IconVerticalSolidList"/>
    <dgm:cxn modelId="{FCBF1A22-7BF8-42B4-832C-6851F43E1179}" type="presParOf" srcId="{2CCE2DE2-8EA7-4949-A62C-8BD6AF035971}" destId="{732B7421-D3E5-4264-A6CC-0FC438BCAA6F}" srcOrd="4" destOrd="0" presId="urn:microsoft.com/office/officeart/2018/2/layout/IconVerticalSolidList"/>
    <dgm:cxn modelId="{EA02DBED-83FE-4A52-B821-D604C786AFB2}" type="presParOf" srcId="{732B7421-D3E5-4264-A6CC-0FC438BCAA6F}" destId="{DC6E9D12-5BF1-49A7-A44C-BF6F61BAFB89}" srcOrd="0" destOrd="0" presId="urn:microsoft.com/office/officeart/2018/2/layout/IconVerticalSolidList"/>
    <dgm:cxn modelId="{C9F26731-AF66-497E-A11F-C796B4505BD8}" type="presParOf" srcId="{732B7421-D3E5-4264-A6CC-0FC438BCAA6F}" destId="{522A15F2-EA08-4467-A299-E1DCF4416CF5}" srcOrd="1" destOrd="0" presId="urn:microsoft.com/office/officeart/2018/2/layout/IconVerticalSolidList"/>
    <dgm:cxn modelId="{B3CCF71E-2B64-4659-98D8-502ED676F63D}" type="presParOf" srcId="{732B7421-D3E5-4264-A6CC-0FC438BCAA6F}" destId="{E34CA0C5-AF27-4DA8-AEED-5703DB26D8F4}" srcOrd="2" destOrd="0" presId="urn:microsoft.com/office/officeart/2018/2/layout/IconVerticalSolidList"/>
    <dgm:cxn modelId="{0ECFD0A1-7640-44C8-B36F-82BC2D96D99A}" type="presParOf" srcId="{732B7421-D3E5-4264-A6CC-0FC438BCAA6F}" destId="{C15A0FDA-3E3D-4366-AFF2-124839C9A3ED}" srcOrd="3" destOrd="0" presId="urn:microsoft.com/office/officeart/2018/2/layout/IconVerticalSolidList"/>
    <dgm:cxn modelId="{C0B0911C-D57F-4D0E-B9B6-0EDB45DB4976}" type="presParOf" srcId="{2CCE2DE2-8EA7-4949-A62C-8BD6AF035971}" destId="{99BC3766-712A-4FE4-9387-F0EBCD9EBFD2}" srcOrd="5" destOrd="0" presId="urn:microsoft.com/office/officeart/2018/2/layout/IconVerticalSolidList"/>
    <dgm:cxn modelId="{278F83A9-21CD-403B-B896-A93D5F88759E}" type="presParOf" srcId="{2CCE2DE2-8EA7-4949-A62C-8BD6AF035971}" destId="{33A6EA66-6BD5-4CF7-B2B6-1C9DF224400F}" srcOrd="6" destOrd="0" presId="urn:microsoft.com/office/officeart/2018/2/layout/IconVerticalSolidList"/>
    <dgm:cxn modelId="{7FAC8877-9061-457C-94A1-A531763EE5FE}" type="presParOf" srcId="{33A6EA66-6BD5-4CF7-B2B6-1C9DF224400F}" destId="{1BD0B3CB-F936-4DAC-B398-2E9BF77D5483}" srcOrd="0" destOrd="0" presId="urn:microsoft.com/office/officeart/2018/2/layout/IconVerticalSolidList"/>
    <dgm:cxn modelId="{1FF332AC-AED0-4155-9F9B-B49D22C7FD97}" type="presParOf" srcId="{33A6EA66-6BD5-4CF7-B2B6-1C9DF224400F}" destId="{95022539-171B-483B-B4CB-EEBF8A81506C}" srcOrd="1" destOrd="0" presId="urn:microsoft.com/office/officeart/2018/2/layout/IconVerticalSolidList"/>
    <dgm:cxn modelId="{8083FD35-B774-4693-A02D-3AED98D38AC6}" type="presParOf" srcId="{33A6EA66-6BD5-4CF7-B2B6-1C9DF224400F}" destId="{24375EFD-CAC3-4E4F-BF22-FECCD9C279E3}" srcOrd="2" destOrd="0" presId="urn:microsoft.com/office/officeart/2018/2/layout/IconVerticalSolidList"/>
    <dgm:cxn modelId="{14885410-75C7-4ED1-B796-028BF1ED5A6A}" type="presParOf" srcId="{33A6EA66-6BD5-4CF7-B2B6-1C9DF224400F}" destId="{BBECCA9D-C5CE-441D-AC8A-736BB13075C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80F3F1-B899-407A-8E66-AAC7A96E8418}"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A755BF73-2EA4-4D1B-8F0D-DA15FAD7BB36}">
      <dgm:prSet/>
      <dgm:spPr/>
      <dgm:t>
        <a:bodyPr/>
        <a:lstStyle/>
        <a:p>
          <a:r>
            <a:rPr lang="en-US" b="1" dirty="0"/>
            <a:t>Changes in the environment</a:t>
          </a:r>
          <a:endParaRPr lang="en-US" dirty="0"/>
        </a:p>
      </dgm:t>
    </dgm:pt>
    <dgm:pt modelId="{62BC7675-61A9-417E-8EEE-817A6CC8265A}" type="parTrans" cxnId="{076D66EF-D8BE-43FE-96F6-68E75F29BB91}">
      <dgm:prSet/>
      <dgm:spPr/>
      <dgm:t>
        <a:bodyPr/>
        <a:lstStyle/>
        <a:p>
          <a:endParaRPr lang="en-US"/>
        </a:p>
      </dgm:t>
    </dgm:pt>
    <dgm:pt modelId="{99BCA86F-34C1-4163-A080-599AEE4004C8}" type="sibTrans" cxnId="{076D66EF-D8BE-43FE-96F6-68E75F29BB91}">
      <dgm:prSet/>
      <dgm:spPr/>
      <dgm:t>
        <a:bodyPr/>
        <a:lstStyle/>
        <a:p>
          <a:endParaRPr lang="en-US"/>
        </a:p>
      </dgm:t>
    </dgm:pt>
    <dgm:pt modelId="{E49D63B9-09E2-4F85-A91A-F4B1E14420EB}">
      <dgm:prSet/>
      <dgm:spPr/>
      <dgm:t>
        <a:bodyPr/>
        <a:lstStyle/>
        <a:p>
          <a:r>
            <a:rPr lang="en-US" b="1" dirty="0"/>
            <a:t>Substance misuse</a:t>
          </a:r>
          <a:endParaRPr lang="en-US" dirty="0"/>
        </a:p>
      </dgm:t>
    </dgm:pt>
    <dgm:pt modelId="{BB9913EF-9D29-42F6-8FA1-535179455594}" type="parTrans" cxnId="{2D01E56E-9DCE-4399-A645-DF35FBC1D0C1}">
      <dgm:prSet/>
      <dgm:spPr/>
      <dgm:t>
        <a:bodyPr/>
        <a:lstStyle/>
        <a:p>
          <a:endParaRPr lang="en-US"/>
        </a:p>
      </dgm:t>
    </dgm:pt>
    <dgm:pt modelId="{6F10EF48-C791-4477-86C5-341959C1CD04}" type="sibTrans" cxnId="{2D01E56E-9DCE-4399-A645-DF35FBC1D0C1}">
      <dgm:prSet/>
      <dgm:spPr/>
      <dgm:t>
        <a:bodyPr/>
        <a:lstStyle/>
        <a:p>
          <a:endParaRPr lang="en-US"/>
        </a:p>
      </dgm:t>
    </dgm:pt>
    <dgm:pt modelId="{05510B22-6D9B-4518-8AFC-E79B4F1D1717}">
      <dgm:prSet/>
      <dgm:spPr/>
      <dgm:t>
        <a:bodyPr/>
        <a:lstStyle/>
        <a:p>
          <a:r>
            <a:rPr lang="en-US" b="1" dirty="0"/>
            <a:t>Being physically unwell</a:t>
          </a:r>
          <a:r>
            <a:rPr lang="en-US" dirty="0"/>
            <a:t> can be associated with a mental health problem</a:t>
          </a:r>
        </a:p>
      </dgm:t>
    </dgm:pt>
    <dgm:pt modelId="{DEE4298F-AA32-4396-91A6-29BD0D345764}" type="parTrans" cxnId="{0D0A2DF7-0FAC-463D-BB1A-97DFFBB894A9}">
      <dgm:prSet/>
      <dgm:spPr/>
      <dgm:t>
        <a:bodyPr/>
        <a:lstStyle/>
        <a:p>
          <a:endParaRPr lang="en-US"/>
        </a:p>
      </dgm:t>
    </dgm:pt>
    <dgm:pt modelId="{8929C2A1-0E3C-446C-B2D3-3C276DA7F423}" type="sibTrans" cxnId="{0D0A2DF7-0FAC-463D-BB1A-97DFFBB894A9}">
      <dgm:prSet/>
      <dgm:spPr/>
      <dgm:t>
        <a:bodyPr/>
        <a:lstStyle/>
        <a:p>
          <a:endParaRPr lang="en-US"/>
        </a:p>
      </dgm:t>
    </dgm:pt>
    <dgm:pt modelId="{F1C87A0A-60D7-4E9F-A7ED-936F30AD6DED}">
      <dgm:prSet/>
      <dgm:spPr/>
      <dgm:t>
        <a:bodyPr/>
        <a:lstStyle/>
        <a:p>
          <a:r>
            <a:rPr lang="en-US" dirty="0"/>
            <a:t>Mental health problems sometimes run in families (this is called </a:t>
          </a:r>
          <a:r>
            <a:rPr lang="en-US" b="1" dirty="0"/>
            <a:t>genetic association</a:t>
          </a:r>
          <a:r>
            <a:rPr lang="en-US" dirty="0"/>
            <a:t>)</a:t>
          </a:r>
        </a:p>
      </dgm:t>
    </dgm:pt>
    <dgm:pt modelId="{C5B50A65-D78B-436F-9EFC-43A7A382D2AB}" type="parTrans" cxnId="{82F6BDDB-A6A4-4CB0-AC51-81A6241A09B6}">
      <dgm:prSet/>
      <dgm:spPr/>
      <dgm:t>
        <a:bodyPr/>
        <a:lstStyle/>
        <a:p>
          <a:endParaRPr lang="en-US"/>
        </a:p>
      </dgm:t>
    </dgm:pt>
    <dgm:pt modelId="{AF4148C9-165D-41CB-AD70-2C886174BBFB}" type="sibTrans" cxnId="{82F6BDDB-A6A4-4CB0-AC51-81A6241A09B6}">
      <dgm:prSet/>
      <dgm:spPr/>
      <dgm:t>
        <a:bodyPr/>
        <a:lstStyle/>
        <a:p>
          <a:endParaRPr lang="en-US"/>
        </a:p>
      </dgm:t>
    </dgm:pt>
    <dgm:pt modelId="{20F6D748-CAB9-4698-B9A7-59ABD5B73CD0}">
      <dgm:prSet/>
      <dgm:spPr/>
      <dgm:t>
        <a:bodyPr/>
        <a:lstStyle/>
        <a:p>
          <a:r>
            <a:rPr lang="en-US" b="1" dirty="0"/>
            <a:t>Having a learning disability</a:t>
          </a:r>
          <a:endParaRPr lang="en-US" dirty="0"/>
        </a:p>
      </dgm:t>
    </dgm:pt>
    <dgm:pt modelId="{2F4A3894-CFA5-4842-A895-A70FEA4FA523}" type="parTrans" cxnId="{1BC14F80-F97B-44A8-945C-FDB6B01E3430}">
      <dgm:prSet/>
      <dgm:spPr/>
      <dgm:t>
        <a:bodyPr/>
        <a:lstStyle/>
        <a:p>
          <a:endParaRPr lang="en-US"/>
        </a:p>
      </dgm:t>
    </dgm:pt>
    <dgm:pt modelId="{1012BF5A-7325-40EF-A45D-5274312C6EC0}" type="sibTrans" cxnId="{1BC14F80-F97B-44A8-945C-FDB6B01E3430}">
      <dgm:prSet/>
      <dgm:spPr/>
      <dgm:t>
        <a:bodyPr/>
        <a:lstStyle/>
        <a:p>
          <a:endParaRPr lang="en-US"/>
        </a:p>
      </dgm:t>
    </dgm:pt>
    <dgm:pt modelId="{8AD62051-C757-4264-A1E5-D1BBF3C6EA2E}" type="pres">
      <dgm:prSet presAssocID="{E280F3F1-B899-407A-8E66-AAC7A96E8418}" presName="diagram" presStyleCnt="0">
        <dgm:presLayoutVars>
          <dgm:dir/>
          <dgm:resizeHandles val="exact"/>
        </dgm:presLayoutVars>
      </dgm:prSet>
      <dgm:spPr/>
    </dgm:pt>
    <dgm:pt modelId="{D6D6B8C4-E628-4053-BBB3-6B1140A3BA90}" type="pres">
      <dgm:prSet presAssocID="{A755BF73-2EA4-4D1B-8F0D-DA15FAD7BB36}" presName="node" presStyleLbl="node1" presStyleIdx="0" presStyleCnt="5">
        <dgm:presLayoutVars>
          <dgm:bulletEnabled val="1"/>
        </dgm:presLayoutVars>
      </dgm:prSet>
      <dgm:spPr/>
    </dgm:pt>
    <dgm:pt modelId="{3FAF2BEC-85DC-49CB-A74B-119AAF42CE73}" type="pres">
      <dgm:prSet presAssocID="{99BCA86F-34C1-4163-A080-599AEE4004C8}" presName="sibTrans" presStyleCnt="0"/>
      <dgm:spPr/>
    </dgm:pt>
    <dgm:pt modelId="{007A9E54-4DBB-4120-BEE9-95862C28B1C2}" type="pres">
      <dgm:prSet presAssocID="{E49D63B9-09E2-4F85-A91A-F4B1E14420EB}" presName="node" presStyleLbl="node1" presStyleIdx="1" presStyleCnt="5">
        <dgm:presLayoutVars>
          <dgm:bulletEnabled val="1"/>
        </dgm:presLayoutVars>
      </dgm:prSet>
      <dgm:spPr/>
    </dgm:pt>
    <dgm:pt modelId="{F04CC8B3-4E7C-475A-A6EB-BC06E0F157CB}" type="pres">
      <dgm:prSet presAssocID="{6F10EF48-C791-4477-86C5-341959C1CD04}" presName="sibTrans" presStyleCnt="0"/>
      <dgm:spPr/>
    </dgm:pt>
    <dgm:pt modelId="{25C5B1F1-B3CC-433C-A9D7-B24FDF020F4F}" type="pres">
      <dgm:prSet presAssocID="{05510B22-6D9B-4518-8AFC-E79B4F1D1717}" presName="node" presStyleLbl="node1" presStyleIdx="2" presStyleCnt="5">
        <dgm:presLayoutVars>
          <dgm:bulletEnabled val="1"/>
        </dgm:presLayoutVars>
      </dgm:prSet>
      <dgm:spPr/>
    </dgm:pt>
    <dgm:pt modelId="{0CD52E22-A017-4619-A26A-1615D8692558}" type="pres">
      <dgm:prSet presAssocID="{8929C2A1-0E3C-446C-B2D3-3C276DA7F423}" presName="sibTrans" presStyleCnt="0"/>
      <dgm:spPr/>
    </dgm:pt>
    <dgm:pt modelId="{F145D6BD-5FFB-43E7-AD68-F26E53B9D809}" type="pres">
      <dgm:prSet presAssocID="{F1C87A0A-60D7-4E9F-A7ED-936F30AD6DED}" presName="node" presStyleLbl="node1" presStyleIdx="3" presStyleCnt="5">
        <dgm:presLayoutVars>
          <dgm:bulletEnabled val="1"/>
        </dgm:presLayoutVars>
      </dgm:prSet>
      <dgm:spPr/>
    </dgm:pt>
    <dgm:pt modelId="{1D5F449C-4DFE-4B23-9E2E-62B642898D29}" type="pres">
      <dgm:prSet presAssocID="{AF4148C9-165D-41CB-AD70-2C886174BBFB}" presName="sibTrans" presStyleCnt="0"/>
      <dgm:spPr/>
    </dgm:pt>
    <dgm:pt modelId="{17CCD1E9-1D89-44C1-9F10-6F715295E9A2}" type="pres">
      <dgm:prSet presAssocID="{20F6D748-CAB9-4698-B9A7-59ABD5B73CD0}" presName="node" presStyleLbl="node1" presStyleIdx="4" presStyleCnt="5">
        <dgm:presLayoutVars>
          <dgm:bulletEnabled val="1"/>
        </dgm:presLayoutVars>
      </dgm:prSet>
      <dgm:spPr/>
    </dgm:pt>
  </dgm:ptLst>
  <dgm:cxnLst>
    <dgm:cxn modelId="{8ED6AA22-45D2-40DA-85AB-E165BCCFE805}" type="presOf" srcId="{A755BF73-2EA4-4D1B-8F0D-DA15FAD7BB36}" destId="{D6D6B8C4-E628-4053-BBB3-6B1140A3BA90}" srcOrd="0" destOrd="0" presId="urn:microsoft.com/office/officeart/2005/8/layout/default"/>
    <dgm:cxn modelId="{2D01E56E-9DCE-4399-A645-DF35FBC1D0C1}" srcId="{E280F3F1-B899-407A-8E66-AAC7A96E8418}" destId="{E49D63B9-09E2-4F85-A91A-F4B1E14420EB}" srcOrd="1" destOrd="0" parTransId="{BB9913EF-9D29-42F6-8FA1-535179455594}" sibTransId="{6F10EF48-C791-4477-86C5-341959C1CD04}"/>
    <dgm:cxn modelId="{E27A476F-9ECE-4ED4-BED7-7B43846C0D0E}" type="presOf" srcId="{F1C87A0A-60D7-4E9F-A7ED-936F30AD6DED}" destId="{F145D6BD-5FFB-43E7-AD68-F26E53B9D809}" srcOrd="0" destOrd="0" presId="urn:microsoft.com/office/officeart/2005/8/layout/default"/>
    <dgm:cxn modelId="{F553BD75-7246-4FA9-B967-CBBF47A89F29}" type="presOf" srcId="{E49D63B9-09E2-4F85-A91A-F4B1E14420EB}" destId="{007A9E54-4DBB-4120-BEE9-95862C28B1C2}" srcOrd="0" destOrd="0" presId="urn:microsoft.com/office/officeart/2005/8/layout/default"/>
    <dgm:cxn modelId="{1BC14F80-F97B-44A8-945C-FDB6B01E3430}" srcId="{E280F3F1-B899-407A-8E66-AAC7A96E8418}" destId="{20F6D748-CAB9-4698-B9A7-59ABD5B73CD0}" srcOrd="4" destOrd="0" parTransId="{2F4A3894-CFA5-4842-A895-A70FEA4FA523}" sibTransId="{1012BF5A-7325-40EF-A45D-5274312C6EC0}"/>
    <dgm:cxn modelId="{2FAB6C93-714A-46C9-844A-B01A133952DC}" type="presOf" srcId="{E280F3F1-B899-407A-8E66-AAC7A96E8418}" destId="{8AD62051-C757-4264-A1E5-D1BBF3C6EA2E}" srcOrd="0" destOrd="0" presId="urn:microsoft.com/office/officeart/2005/8/layout/default"/>
    <dgm:cxn modelId="{617882B3-2930-4B54-9063-11F4297B06CF}" type="presOf" srcId="{20F6D748-CAB9-4698-B9A7-59ABD5B73CD0}" destId="{17CCD1E9-1D89-44C1-9F10-6F715295E9A2}" srcOrd="0" destOrd="0" presId="urn:microsoft.com/office/officeart/2005/8/layout/default"/>
    <dgm:cxn modelId="{82F6BDDB-A6A4-4CB0-AC51-81A6241A09B6}" srcId="{E280F3F1-B899-407A-8E66-AAC7A96E8418}" destId="{F1C87A0A-60D7-4E9F-A7ED-936F30AD6DED}" srcOrd="3" destOrd="0" parTransId="{C5B50A65-D78B-436F-9EFC-43A7A382D2AB}" sibTransId="{AF4148C9-165D-41CB-AD70-2C886174BBFB}"/>
    <dgm:cxn modelId="{076D66EF-D8BE-43FE-96F6-68E75F29BB91}" srcId="{E280F3F1-B899-407A-8E66-AAC7A96E8418}" destId="{A755BF73-2EA4-4D1B-8F0D-DA15FAD7BB36}" srcOrd="0" destOrd="0" parTransId="{62BC7675-61A9-417E-8EEE-817A6CC8265A}" sibTransId="{99BCA86F-34C1-4163-A080-599AEE4004C8}"/>
    <dgm:cxn modelId="{0D0A2DF7-0FAC-463D-BB1A-97DFFBB894A9}" srcId="{E280F3F1-B899-407A-8E66-AAC7A96E8418}" destId="{05510B22-6D9B-4518-8AFC-E79B4F1D1717}" srcOrd="2" destOrd="0" parTransId="{DEE4298F-AA32-4396-91A6-29BD0D345764}" sibTransId="{8929C2A1-0E3C-446C-B2D3-3C276DA7F423}"/>
    <dgm:cxn modelId="{3C775FFB-3B60-4FCD-AF39-605B77EAA9ED}" type="presOf" srcId="{05510B22-6D9B-4518-8AFC-E79B4F1D1717}" destId="{25C5B1F1-B3CC-433C-A9D7-B24FDF020F4F}" srcOrd="0" destOrd="0" presId="urn:microsoft.com/office/officeart/2005/8/layout/default"/>
    <dgm:cxn modelId="{A613829C-9C86-4542-8133-EE95B137C542}" type="presParOf" srcId="{8AD62051-C757-4264-A1E5-D1BBF3C6EA2E}" destId="{D6D6B8C4-E628-4053-BBB3-6B1140A3BA90}" srcOrd="0" destOrd="0" presId="urn:microsoft.com/office/officeart/2005/8/layout/default"/>
    <dgm:cxn modelId="{E3CE4969-BEA7-40B5-985E-292707F1C159}" type="presParOf" srcId="{8AD62051-C757-4264-A1E5-D1BBF3C6EA2E}" destId="{3FAF2BEC-85DC-49CB-A74B-119AAF42CE73}" srcOrd="1" destOrd="0" presId="urn:microsoft.com/office/officeart/2005/8/layout/default"/>
    <dgm:cxn modelId="{450AEC79-33AA-4785-A2E7-E3DD73962D8C}" type="presParOf" srcId="{8AD62051-C757-4264-A1E5-D1BBF3C6EA2E}" destId="{007A9E54-4DBB-4120-BEE9-95862C28B1C2}" srcOrd="2" destOrd="0" presId="urn:microsoft.com/office/officeart/2005/8/layout/default"/>
    <dgm:cxn modelId="{D84864FF-1051-43F5-AD90-4A1B011F980B}" type="presParOf" srcId="{8AD62051-C757-4264-A1E5-D1BBF3C6EA2E}" destId="{F04CC8B3-4E7C-475A-A6EB-BC06E0F157CB}" srcOrd="3" destOrd="0" presId="urn:microsoft.com/office/officeart/2005/8/layout/default"/>
    <dgm:cxn modelId="{05D96F29-C4F1-43A1-A615-480C71435E16}" type="presParOf" srcId="{8AD62051-C757-4264-A1E5-D1BBF3C6EA2E}" destId="{25C5B1F1-B3CC-433C-A9D7-B24FDF020F4F}" srcOrd="4" destOrd="0" presId="urn:microsoft.com/office/officeart/2005/8/layout/default"/>
    <dgm:cxn modelId="{382B68CD-A962-4120-8B61-7B67DDF7719B}" type="presParOf" srcId="{8AD62051-C757-4264-A1E5-D1BBF3C6EA2E}" destId="{0CD52E22-A017-4619-A26A-1615D8692558}" srcOrd="5" destOrd="0" presId="urn:microsoft.com/office/officeart/2005/8/layout/default"/>
    <dgm:cxn modelId="{FE3D257E-A0DA-428E-939F-BE26C4C1A7C8}" type="presParOf" srcId="{8AD62051-C757-4264-A1E5-D1BBF3C6EA2E}" destId="{F145D6BD-5FFB-43E7-AD68-F26E53B9D809}" srcOrd="6" destOrd="0" presId="urn:microsoft.com/office/officeart/2005/8/layout/default"/>
    <dgm:cxn modelId="{E6D22A9F-F050-4F43-9152-E8C417695969}" type="presParOf" srcId="{8AD62051-C757-4264-A1E5-D1BBF3C6EA2E}" destId="{1D5F449C-4DFE-4B23-9E2E-62B642898D29}" srcOrd="7" destOrd="0" presId="urn:microsoft.com/office/officeart/2005/8/layout/default"/>
    <dgm:cxn modelId="{20C18134-8F55-4CD5-BC82-2FC3AF977489}" type="presParOf" srcId="{8AD62051-C757-4264-A1E5-D1BBF3C6EA2E}" destId="{17CCD1E9-1D89-44C1-9F10-6F715295E9A2}"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CA79E9-A377-4C90-873F-05BD6F28AD5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6ED7224A-457D-48D6-804A-67E0D5F2F0CA}">
      <dgm:prSet custT="1"/>
      <dgm:spPr/>
      <dgm:t>
        <a:bodyPr/>
        <a:lstStyle/>
        <a:p>
          <a:r>
            <a:rPr lang="en-US" sz="1800" b="0" i="0" dirty="0"/>
            <a:t>Encourage a healthy diet and regular exercise</a:t>
          </a:r>
          <a:endParaRPr lang="en-US" sz="1800" dirty="0"/>
        </a:p>
      </dgm:t>
    </dgm:pt>
    <dgm:pt modelId="{1D7D6686-D773-4195-B619-308F04615F2C}" type="parTrans" cxnId="{851D167B-469B-4B07-AE1D-1BAAEC908E26}">
      <dgm:prSet/>
      <dgm:spPr/>
      <dgm:t>
        <a:bodyPr/>
        <a:lstStyle/>
        <a:p>
          <a:endParaRPr lang="en-US"/>
        </a:p>
      </dgm:t>
    </dgm:pt>
    <dgm:pt modelId="{1B5DE8F2-FC3A-44DE-B815-6FBCBF2E6CE8}" type="sibTrans" cxnId="{851D167B-469B-4B07-AE1D-1BAAEC908E26}">
      <dgm:prSet/>
      <dgm:spPr/>
      <dgm:t>
        <a:bodyPr/>
        <a:lstStyle/>
        <a:p>
          <a:endParaRPr lang="en-US"/>
        </a:p>
      </dgm:t>
    </dgm:pt>
    <dgm:pt modelId="{50F9971D-33FD-4917-A3D7-DA11AED9A61F}">
      <dgm:prSet custT="1"/>
      <dgm:spPr/>
      <dgm:t>
        <a:bodyPr/>
        <a:lstStyle/>
        <a:p>
          <a:r>
            <a:rPr lang="en-US" sz="1800" b="0" i="0" dirty="0"/>
            <a:t>Encourage them to seek support from their GP</a:t>
          </a:r>
          <a:endParaRPr lang="en-US" sz="1800" dirty="0"/>
        </a:p>
      </dgm:t>
    </dgm:pt>
    <dgm:pt modelId="{4F09D123-30D4-4DF7-80D3-3A1486639F84}" type="parTrans" cxnId="{3B9A8347-E987-4314-8A9E-8070065B424A}">
      <dgm:prSet/>
      <dgm:spPr/>
      <dgm:t>
        <a:bodyPr/>
        <a:lstStyle/>
        <a:p>
          <a:endParaRPr lang="en-US"/>
        </a:p>
      </dgm:t>
    </dgm:pt>
    <dgm:pt modelId="{EFFF470D-7303-4D4B-9482-24FCC6D2ABC7}" type="sibTrans" cxnId="{3B9A8347-E987-4314-8A9E-8070065B424A}">
      <dgm:prSet/>
      <dgm:spPr/>
      <dgm:t>
        <a:bodyPr/>
        <a:lstStyle/>
        <a:p>
          <a:endParaRPr lang="en-US"/>
        </a:p>
      </dgm:t>
    </dgm:pt>
    <dgm:pt modelId="{F3E21CB4-7046-4FB9-B2DA-53C5A006AE50}">
      <dgm:prSet custT="1"/>
      <dgm:spPr/>
      <dgm:t>
        <a:bodyPr/>
        <a:lstStyle/>
        <a:p>
          <a:r>
            <a:rPr lang="en-US" sz="1200" b="0" i="0" dirty="0"/>
            <a:t>Allow enough time for a conversation where possible. Ask how you can help them, listen actively and communicate clearly. If the individual is known to a mental health team, try to speak with them to find out what they like and do not like.</a:t>
          </a:r>
          <a:endParaRPr lang="en-US" sz="1200" dirty="0"/>
        </a:p>
      </dgm:t>
    </dgm:pt>
    <dgm:pt modelId="{A2E9EEB8-2338-4F07-8E8F-1514BC716A28}" type="parTrans" cxnId="{9730CC2C-462B-4A10-8931-B1BF762D8548}">
      <dgm:prSet/>
      <dgm:spPr/>
      <dgm:t>
        <a:bodyPr/>
        <a:lstStyle/>
        <a:p>
          <a:endParaRPr lang="en-US"/>
        </a:p>
      </dgm:t>
    </dgm:pt>
    <dgm:pt modelId="{CEAEE586-468C-4E12-ACC8-AD29B677E362}" type="sibTrans" cxnId="{9730CC2C-462B-4A10-8931-B1BF762D8548}">
      <dgm:prSet/>
      <dgm:spPr/>
      <dgm:t>
        <a:bodyPr/>
        <a:lstStyle/>
        <a:p>
          <a:endParaRPr lang="en-US"/>
        </a:p>
      </dgm:t>
    </dgm:pt>
    <dgm:pt modelId="{057D7BE6-7E7A-4566-A542-AC51163944CA}" type="pres">
      <dgm:prSet presAssocID="{26CA79E9-A377-4C90-873F-05BD6F28AD51}" presName="root" presStyleCnt="0">
        <dgm:presLayoutVars>
          <dgm:dir/>
          <dgm:resizeHandles val="exact"/>
        </dgm:presLayoutVars>
      </dgm:prSet>
      <dgm:spPr/>
    </dgm:pt>
    <dgm:pt modelId="{93EEA748-4628-4D7C-A74E-2EE4A27D6F57}" type="pres">
      <dgm:prSet presAssocID="{6ED7224A-457D-48D6-804A-67E0D5F2F0CA}" presName="compNode" presStyleCnt="0"/>
      <dgm:spPr/>
    </dgm:pt>
    <dgm:pt modelId="{6C24F645-1C9E-47B7-BDD0-67247F1F862A}" type="pres">
      <dgm:prSet presAssocID="{6ED7224A-457D-48D6-804A-67E0D5F2F0CA}" presName="bgRect" presStyleLbl="bgShp" presStyleIdx="0" presStyleCnt="3"/>
      <dgm:spPr/>
    </dgm:pt>
    <dgm:pt modelId="{4B70C627-DAED-4A89-A4B6-2D4EC74BF860}" type="pres">
      <dgm:prSet presAssocID="{6ED7224A-457D-48D6-804A-67E0D5F2F0C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pple"/>
        </a:ext>
      </dgm:extLst>
    </dgm:pt>
    <dgm:pt modelId="{D7581181-6B66-4A0E-B690-CEC1B809EEBF}" type="pres">
      <dgm:prSet presAssocID="{6ED7224A-457D-48D6-804A-67E0D5F2F0CA}" presName="spaceRect" presStyleCnt="0"/>
      <dgm:spPr/>
    </dgm:pt>
    <dgm:pt modelId="{5049B746-F45A-46FF-88E7-A977274E6B3D}" type="pres">
      <dgm:prSet presAssocID="{6ED7224A-457D-48D6-804A-67E0D5F2F0CA}" presName="parTx" presStyleLbl="revTx" presStyleIdx="0" presStyleCnt="3">
        <dgm:presLayoutVars>
          <dgm:chMax val="0"/>
          <dgm:chPref val="0"/>
        </dgm:presLayoutVars>
      </dgm:prSet>
      <dgm:spPr/>
    </dgm:pt>
    <dgm:pt modelId="{328E96FD-925E-4FA0-93EC-6D4A5990AB13}" type="pres">
      <dgm:prSet presAssocID="{1B5DE8F2-FC3A-44DE-B815-6FBCBF2E6CE8}" presName="sibTrans" presStyleCnt="0"/>
      <dgm:spPr/>
    </dgm:pt>
    <dgm:pt modelId="{FC7A80CC-80DF-4DF4-92C0-A33BB6201EF9}" type="pres">
      <dgm:prSet presAssocID="{50F9971D-33FD-4917-A3D7-DA11AED9A61F}" presName="compNode" presStyleCnt="0"/>
      <dgm:spPr/>
    </dgm:pt>
    <dgm:pt modelId="{1EFBA6BA-A7FA-4599-A21E-035DE2AB927B}" type="pres">
      <dgm:prSet presAssocID="{50F9971D-33FD-4917-A3D7-DA11AED9A61F}" presName="bgRect" presStyleLbl="bgShp" presStyleIdx="1" presStyleCnt="3"/>
      <dgm:spPr/>
    </dgm:pt>
    <dgm:pt modelId="{DB15C105-B1DD-41EE-B7E0-75BEE17C70B8}" type="pres">
      <dgm:prSet presAssocID="{50F9971D-33FD-4917-A3D7-DA11AED9A61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D65640A4-57A0-4A80-90A5-8A8E3EB40D41}" type="pres">
      <dgm:prSet presAssocID="{50F9971D-33FD-4917-A3D7-DA11AED9A61F}" presName="spaceRect" presStyleCnt="0"/>
      <dgm:spPr/>
    </dgm:pt>
    <dgm:pt modelId="{B90EA87A-FF2A-4FDB-81E3-AD614EC600E5}" type="pres">
      <dgm:prSet presAssocID="{50F9971D-33FD-4917-A3D7-DA11AED9A61F}" presName="parTx" presStyleLbl="revTx" presStyleIdx="1" presStyleCnt="3">
        <dgm:presLayoutVars>
          <dgm:chMax val="0"/>
          <dgm:chPref val="0"/>
        </dgm:presLayoutVars>
      </dgm:prSet>
      <dgm:spPr/>
    </dgm:pt>
    <dgm:pt modelId="{825E6578-9C56-4C3F-9D3F-114A50B946B6}" type="pres">
      <dgm:prSet presAssocID="{EFFF470D-7303-4D4B-9482-24FCC6D2ABC7}" presName="sibTrans" presStyleCnt="0"/>
      <dgm:spPr/>
    </dgm:pt>
    <dgm:pt modelId="{61421ACF-E495-4BEA-BBA5-03B800DA4BFF}" type="pres">
      <dgm:prSet presAssocID="{F3E21CB4-7046-4FB9-B2DA-53C5A006AE50}" presName="compNode" presStyleCnt="0"/>
      <dgm:spPr/>
    </dgm:pt>
    <dgm:pt modelId="{2D772639-01E2-46D7-B304-2A6FD73D1365}" type="pres">
      <dgm:prSet presAssocID="{F3E21CB4-7046-4FB9-B2DA-53C5A006AE50}" presName="bgRect" presStyleLbl="bgShp" presStyleIdx="2" presStyleCnt="3"/>
      <dgm:spPr/>
    </dgm:pt>
    <dgm:pt modelId="{C1411F35-7C4D-4472-9EB0-CAF737FEA7F1}" type="pres">
      <dgm:prSet presAssocID="{F3E21CB4-7046-4FB9-B2DA-53C5A006AE5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FF38BD52-A7E4-476B-8C01-BCC87A49510A}" type="pres">
      <dgm:prSet presAssocID="{F3E21CB4-7046-4FB9-B2DA-53C5A006AE50}" presName="spaceRect" presStyleCnt="0"/>
      <dgm:spPr/>
    </dgm:pt>
    <dgm:pt modelId="{EBF26CFE-BFE2-4782-A8FA-1A8EA80DA08A}" type="pres">
      <dgm:prSet presAssocID="{F3E21CB4-7046-4FB9-B2DA-53C5A006AE50}" presName="parTx" presStyleLbl="revTx" presStyleIdx="2" presStyleCnt="3">
        <dgm:presLayoutVars>
          <dgm:chMax val="0"/>
          <dgm:chPref val="0"/>
        </dgm:presLayoutVars>
      </dgm:prSet>
      <dgm:spPr/>
    </dgm:pt>
  </dgm:ptLst>
  <dgm:cxnLst>
    <dgm:cxn modelId="{74367E15-7D3C-48A0-B14F-6BF1C2927023}" type="presOf" srcId="{F3E21CB4-7046-4FB9-B2DA-53C5A006AE50}" destId="{EBF26CFE-BFE2-4782-A8FA-1A8EA80DA08A}" srcOrd="0" destOrd="0" presId="urn:microsoft.com/office/officeart/2018/2/layout/IconVerticalSolidList"/>
    <dgm:cxn modelId="{9730CC2C-462B-4A10-8931-B1BF762D8548}" srcId="{26CA79E9-A377-4C90-873F-05BD6F28AD51}" destId="{F3E21CB4-7046-4FB9-B2DA-53C5A006AE50}" srcOrd="2" destOrd="0" parTransId="{A2E9EEB8-2338-4F07-8E8F-1514BC716A28}" sibTransId="{CEAEE586-468C-4E12-ACC8-AD29B677E362}"/>
    <dgm:cxn modelId="{3B9A8347-E987-4314-8A9E-8070065B424A}" srcId="{26CA79E9-A377-4C90-873F-05BD6F28AD51}" destId="{50F9971D-33FD-4917-A3D7-DA11AED9A61F}" srcOrd="1" destOrd="0" parTransId="{4F09D123-30D4-4DF7-80D3-3A1486639F84}" sibTransId="{EFFF470D-7303-4D4B-9482-24FCC6D2ABC7}"/>
    <dgm:cxn modelId="{116A5878-8BDE-4F01-9F64-338532AA1D0C}" type="presOf" srcId="{6ED7224A-457D-48D6-804A-67E0D5F2F0CA}" destId="{5049B746-F45A-46FF-88E7-A977274E6B3D}" srcOrd="0" destOrd="0" presId="urn:microsoft.com/office/officeart/2018/2/layout/IconVerticalSolidList"/>
    <dgm:cxn modelId="{851D167B-469B-4B07-AE1D-1BAAEC908E26}" srcId="{26CA79E9-A377-4C90-873F-05BD6F28AD51}" destId="{6ED7224A-457D-48D6-804A-67E0D5F2F0CA}" srcOrd="0" destOrd="0" parTransId="{1D7D6686-D773-4195-B619-308F04615F2C}" sibTransId="{1B5DE8F2-FC3A-44DE-B815-6FBCBF2E6CE8}"/>
    <dgm:cxn modelId="{9C21BCB4-50E6-4944-81B3-4D94D8AC52D0}" type="presOf" srcId="{26CA79E9-A377-4C90-873F-05BD6F28AD51}" destId="{057D7BE6-7E7A-4566-A542-AC51163944CA}" srcOrd="0" destOrd="0" presId="urn:microsoft.com/office/officeart/2018/2/layout/IconVerticalSolidList"/>
    <dgm:cxn modelId="{790B6CD4-0999-497F-8994-22208852B42D}" type="presOf" srcId="{50F9971D-33FD-4917-A3D7-DA11AED9A61F}" destId="{B90EA87A-FF2A-4FDB-81E3-AD614EC600E5}" srcOrd="0" destOrd="0" presId="urn:microsoft.com/office/officeart/2018/2/layout/IconVerticalSolidList"/>
    <dgm:cxn modelId="{F274A35F-C358-41EF-B430-04CCAEC64E36}" type="presParOf" srcId="{057D7BE6-7E7A-4566-A542-AC51163944CA}" destId="{93EEA748-4628-4D7C-A74E-2EE4A27D6F57}" srcOrd="0" destOrd="0" presId="urn:microsoft.com/office/officeart/2018/2/layout/IconVerticalSolidList"/>
    <dgm:cxn modelId="{81F37BFB-0CC9-4630-B82E-B1786935A960}" type="presParOf" srcId="{93EEA748-4628-4D7C-A74E-2EE4A27D6F57}" destId="{6C24F645-1C9E-47B7-BDD0-67247F1F862A}" srcOrd="0" destOrd="0" presId="urn:microsoft.com/office/officeart/2018/2/layout/IconVerticalSolidList"/>
    <dgm:cxn modelId="{C6E24BCC-E664-4511-9DAB-2415EDE77781}" type="presParOf" srcId="{93EEA748-4628-4D7C-A74E-2EE4A27D6F57}" destId="{4B70C627-DAED-4A89-A4B6-2D4EC74BF860}" srcOrd="1" destOrd="0" presId="urn:microsoft.com/office/officeart/2018/2/layout/IconVerticalSolidList"/>
    <dgm:cxn modelId="{515924B2-D776-4C0D-939C-0E93D40A248F}" type="presParOf" srcId="{93EEA748-4628-4D7C-A74E-2EE4A27D6F57}" destId="{D7581181-6B66-4A0E-B690-CEC1B809EEBF}" srcOrd="2" destOrd="0" presId="urn:microsoft.com/office/officeart/2018/2/layout/IconVerticalSolidList"/>
    <dgm:cxn modelId="{3072E53E-B00F-4358-900B-542441884DDD}" type="presParOf" srcId="{93EEA748-4628-4D7C-A74E-2EE4A27D6F57}" destId="{5049B746-F45A-46FF-88E7-A977274E6B3D}" srcOrd="3" destOrd="0" presId="urn:microsoft.com/office/officeart/2018/2/layout/IconVerticalSolidList"/>
    <dgm:cxn modelId="{51A4FFE6-392E-45B3-8ED2-F22FC872A871}" type="presParOf" srcId="{057D7BE6-7E7A-4566-A542-AC51163944CA}" destId="{328E96FD-925E-4FA0-93EC-6D4A5990AB13}" srcOrd="1" destOrd="0" presId="urn:microsoft.com/office/officeart/2018/2/layout/IconVerticalSolidList"/>
    <dgm:cxn modelId="{A0E41A7C-D43A-4E2D-855B-8A36E201F08F}" type="presParOf" srcId="{057D7BE6-7E7A-4566-A542-AC51163944CA}" destId="{FC7A80CC-80DF-4DF4-92C0-A33BB6201EF9}" srcOrd="2" destOrd="0" presId="urn:microsoft.com/office/officeart/2018/2/layout/IconVerticalSolidList"/>
    <dgm:cxn modelId="{B256361D-70A0-42C1-87C0-A5B79C352A6F}" type="presParOf" srcId="{FC7A80CC-80DF-4DF4-92C0-A33BB6201EF9}" destId="{1EFBA6BA-A7FA-4599-A21E-035DE2AB927B}" srcOrd="0" destOrd="0" presId="urn:microsoft.com/office/officeart/2018/2/layout/IconVerticalSolidList"/>
    <dgm:cxn modelId="{C10AAF87-8C9B-450F-BE15-419BAFEAF65B}" type="presParOf" srcId="{FC7A80CC-80DF-4DF4-92C0-A33BB6201EF9}" destId="{DB15C105-B1DD-41EE-B7E0-75BEE17C70B8}" srcOrd="1" destOrd="0" presId="urn:microsoft.com/office/officeart/2018/2/layout/IconVerticalSolidList"/>
    <dgm:cxn modelId="{8CCFF7B5-B606-46CF-A597-642353FAB163}" type="presParOf" srcId="{FC7A80CC-80DF-4DF4-92C0-A33BB6201EF9}" destId="{D65640A4-57A0-4A80-90A5-8A8E3EB40D41}" srcOrd="2" destOrd="0" presId="urn:microsoft.com/office/officeart/2018/2/layout/IconVerticalSolidList"/>
    <dgm:cxn modelId="{3BEEA2FF-FA1C-45D4-9FE9-05A14B662AFF}" type="presParOf" srcId="{FC7A80CC-80DF-4DF4-92C0-A33BB6201EF9}" destId="{B90EA87A-FF2A-4FDB-81E3-AD614EC600E5}" srcOrd="3" destOrd="0" presId="urn:microsoft.com/office/officeart/2018/2/layout/IconVerticalSolidList"/>
    <dgm:cxn modelId="{27589B83-A6CC-4F62-B03D-BD423E2017AA}" type="presParOf" srcId="{057D7BE6-7E7A-4566-A542-AC51163944CA}" destId="{825E6578-9C56-4C3F-9D3F-114A50B946B6}" srcOrd="3" destOrd="0" presId="urn:microsoft.com/office/officeart/2018/2/layout/IconVerticalSolidList"/>
    <dgm:cxn modelId="{9ED88C99-DD4F-4E65-80C5-E7472604A279}" type="presParOf" srcId="{057D7BE6-7E7A-4566-A542-AC51163944CA}" destId="{61421ACF-E495-4BEA-BBA5-03B800DA4BFF}" srcOrd="4" destOrd="0" presId="urn:microsoft.com/office/officeart/2018/2/layout/IconVerticalSolidList"/>
    <dgm:cxn modelId="{02E29F2B-5441-4E19-B721-A706893BBFCC}" type="presParOf" srcId="{61421ACF-E495-4BEA-BBA5-03B800DA4BFF}" destId="{2D772639-01E2-46D7-B304-2A6FD73D1365}" srcOrd="0" destOrd="0" presId="urn:microsoft.com/office/officeart/2018/2/layout/IconVerticalSolidList"/>
    <dgm:cxn modelId="{C4E7640A-4254-4FC1-801B-07711E0C8CB1}" type="presParOf" srcId="{61421ACF-E495-4BEA-BBA5-03B800DA4BFF}" destId="{C1411F35-7C4D-4472-9EB0-CAF737FEA7F1}" srcOrd="1" destOrd="0" presId="urn:microsoft.com/office/officeart/2018/2/layout/IconVerticalSolidList"/>
    <dgm:cxn modelId="{2FAE4D97-3315-44E9-9266-3F7D83FCD175}" type="presParOf" srcId="{61421ACF-E495-4BEA-BBA5-03B800DA4BFF}" destId="{FF38BD52-A7E4-476B-8C01-BCC87A49510A}" srcOrd="2" destOrd="0" presId="urn:microsoft.com/office/officeart/2018/2/layout/IconVerticalSolidList"/>
    <dgm:cxn modelId="{2DCA6C81-4036-4D9C-B156-0BE7BA1DBB4F}" type="presParOf" srcId="{61421ACF-E495-4BEA-BBA5-03B800DA4BFF}" destId="{EBF26CFE-BFE2-4782-A8FA-1A8EA80DA0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5F953-9427-42F0-9D18-8322E6F94CED}">
      <dsp:nvSpPr>
        <dsp:cNvPr id="0" name=""/>
        <dsp:cNvSpPr/>
      </dsp:nvSpPr>
      <dsp:spPr>
        <a:xfrm>
          <a:off x="0" y="2242"/>
          <a:ext cx="6172199" cy="11367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256901-E8AE-4C6D-B980-A86B45A98EF5}">
      <dsp:nvSpPr>
        <dsp:cNvPr id="0" name=""/>
        <dsp:cNvSpPr/>
      </dsp:nvSpPr>
      <dsp:spPr>
        <a:xfrm>
          <a:off x="343854" y="258002"/>
          <a:ext cx="625189" cy="6251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3BDF62-77BD-4933-9460-0D2673395516}">
      <dsp:nvSpPr>
        <dsp:cNvPr id="0" name=""/>
        <dsp:cNvSpPr/>
      </dsp:nvSpPr>
      <dsp:spPr>
        <a:xfrm>
          <a:off x="1312898" y="2242"/>
          <a:ext cx="4859301" cy="113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302" tIns="120302" rIns="120302" bIns="120302" numCol="1" spcCol="1270" anchor="ctr" anchorCtr="0">
          <a:noAutofit/>
        </a:bodyPr>
        <a:lstStyle/>
        <a:p>
          <a:pPr marL="0" lvl="0" indent="0" algn="l" defTabSz="711200">
            <a:lnSpc>
              <a:spcPct val="90000"/>
            </a:lnSpc>
            <a:spcBef>
              <a:spcPct val="0"/>
            </a:spcBef>
            <a:spcAft>
              <a:spcPct val="35000"/>
            </a:spcAft>
            <a:buNone/>
          </a:pPr>
          <a:r>
            <a:rPr lang="en-US" sz="1600" kern="1200"/>
            <a:t>Some people feel very sad and low in mood for more than two weeks. This is called </a:t>
          </a:r>
          <a:r>
            <a:rPr lang="en-US" sz="1600" b="1" kern="1200"/>
            <a:t>depression</a:t>
          </a:r>
          <a:endParaRPr lang="en-US" sz="1600" kern="1200"/>
        </a:p>
      </dsp:txBody>
      <dsp:txXfrm>
        <a:off x="1312898" y="2242"/>
        <a:ext cx="4859301" cy="1136708"/>
      </dsp:txXfrm>
    </dsp:sp>
    <dsp:sp modelId="{AE94173A-8A13-4A17-B1BC-AA660CFEAEB6}">
      <dsp:nvSpPr>
        <dsp:cNvPr id="0" name=""/>
        <dsp:cNvSpPr/>
      </dsp:nvSpPr>
      <dsp:spPr>
        <a:xfrm>
          <a:off x="0" y="1423128"/>
          <a:ext cx="6172199" cy="11367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8CCE67-FFD7-4BC5-A0E5-7EF7F0BFA131}">
      <dsp:nvSpPr>
        <dsp:cNvPr id="0" name=""/>
        <dsp:cNvSpPr/>
      </dsp:nvSpPr>
      <dsp:spPr>
        <a:xfrm>
          <a:off x="343854" y="1678887"/>
          <a:ext cx="625189" cy="6251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B2A73E-8590-4661-934E-1151FEEA0C6E}">
      <dsp:nvSpPr>
        <dsp:cNvPr id="0" name=""/>
        <dsp:cNvSpPr/>
      </dsp:nvSpPr>
      <dsp:spPr>
        <a:xfrm>
          <a:off x="1312898" y="1423128"/>
          <a:ext cx="4859301" cy="113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302" tIns="120302" rIns="120302" bIns="120302" numCol="1" spcCol="1270" anchor="ctr" anchorCtr="0">
          <a:noAutofit/>
        </a:bodyPr>
        <a:lstStyle/>
        <a:p>
          <a:pPr marL="0" lvl="0" indent="0" algn="l" defTabSz="711200">
            <a:lnSpc>
              <a:spcPct val="90000"/>
            </a:lnSpc>
            <a:spcBef>
              <a:spcPct val="0"/>
            </a:spcBef>
            <a:spcAft>
              <a:spcPct val="35000"/>
            </a:spcAft>
            <a:buNone/>
          </a:pPr>
          <a:r>
            <a:rPr lang="en-US" sz="1600" kern="1200"/>
            <a:t>Some people get more worried than is usual. This is called </a:t>
          </a:r>
          <a:r>
            <a:rPr lang="en-US" sz="1600" b="1" kern="1200"/>
            <a:t>anxiety</a:t>
          </a:r>
          <a:endParaRPr lang="en-US" sz="1600" kern="1200"/>
        </a:p>
      </dsp:txBody>
      <dsp:txXfrm>
        <a:off x="1312898" y="1423128"/>
        <a:ext cx="4859301" cy="1136708"/>
      </dsp:txXfrm>
    </dsp:sp>
    <dsp:sp modelId="{DC6E9D12-5BF1-49A7-A44C-BF6F61BAFB89}">
      <dsp:nvSpPr>
        <dsp:cNvPr id="0" name=""/>
        <dsp:cNvSpPr/>
      </dsp:nvSpPr>
      <dsp:spPr>
        <a:xfrm>
          <a:off x="0" y="2844013"/>
          <a:ext cx="6172199" cy="11367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2A15F2-EA08-4467-A299-E1DCF4416CF5}">
      <dsp:nvSpPr>
        <dsp:cNvPr id="0" name=""/>
        <dsp:cNvSpPr/>
      </dsp:nvSpPr>
      <dsp:spPr>
        <a:xfrm>
          <a:off x="343854" y="3099772"/>
          <a:ext cx="625189" cy="6251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5A0FDA-3E3D-4366-AFF2-124839C9A3ED}">
      <dsp:nvSpPr>
        <dsp:cNvPr id="0" name=""/>
        <dsp:cNvSpPr/>
      </dsp:nvSpPr>
      <dsp:spPr>
        <a:xfrm>
          <a:off x="1312898" y="2844013"/>
          <a:ext cx="4859301" cy="113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302" tIns="120302" rIns="120302" bIns="120302" numCol="1" spcCol="1270" anchor="ctr" anchorCtr="0">
          <a:noAutofit/>
        </a:bodyPr>
        <a:lstStyle/>
        <a:p>
          <a:pPr marL="0" lvl="0" indent="0" algn="l" defTabSz="711200">
            <a:lnSpc>
              <a:spcPct val="90000"/>
            </a:lnSpc>
            <a:spcBef>
              <a:spcPct val="0"/>
            </a:spcBef>
            <a:spcAft>
              <a:spcPct val="35000"/>
            </a:spcAft>
            <a:buNone/>
          </a:pPr>
          <a:r>
            <a:rPr lang="en-US" sz="1600" kern="1200"/>
            <a:t>Memory loss and difficulties with thinking, problem-solving or language, severe enough to affect daily life. This is called </a:t>
          </a:r>
          <a:r>
            <a:rPr lang="en-US" sz="1600" b="1" kern="1200"/>
            <a:t>dementia</a:t>
          </a:r>
          <a:endParaRPr lang="en-US" sz="1600" kern="1200"/>
        </a:p>
      </dsp:txBody>
      <dsp:txXfrm>
        <a:off x="1312898" y="2844013"/>
        <a:ext cx="4859301" cy="1136708"/>
      </dsp:txXfrm>
    </dsp:sp>
    <dsp:sp modelId="{1BD0B3CB-F936-4DAC-B398-2E9BF77D5483}">
      <dsp:nvSpPr>
        <dsp:cNvPr id="0" name=""/>
        <dsp:cNvSpPr/>
      </dsp:nvSpPr>
      <dsp:spPr>
        <a:xfrm>
          <a:off x="0" y="4264898"/>
          <a:ext cx="6172199" cy="113670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022539-171B-483B-B4CB-EEBF8A81506C}">
      <dsp:nvSpPr>
        <dsp:cNvPr id="0" name=""/>
        <dsp:cNvSpPr/>
      </dsp:nvSpPr>
      <dsp:spPr>
        <a:xfrm>
          <a:off x="343854" y="4520658"/>
          <a:ext cx="625189" cy="6251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CCA9D-C5CE-441D-AC8A-736BB13075C1}">
      <dsp:nvSpPr>
        <dsp:cNvPr id="0" name=""/>
        <dsp:cNvSpPr/>
      </dsp:nvSpPr>
      <dsp:spPr>
        <a:xfrm>
          <a:off x="1312898" y="4264898"/>
          <a:ext cx="4859301" cy="1136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302" tIns="120302" rIns="120302" bIns="120302" numCol="1" spcCol="1270" anchor="ctr" anchorCtr="0">
          <a:noAutofit/>
        </a:bodyPr>
        <a:lstStyle/>
        <a:p>
          <a:pPr marL="0" lvl="0" indent="0" algn="l" defTabSz="711200">
            <a:lnSpc>
              <a:spcPct val="90000"/>
            </a:lnSpc>
            <a:spcBef>
              <a:spcPct val="0"/>
            </a:spcBef>
            <a:spcAft>
              <a:spcPct val="35000"/>
            </a:spcAft>
            <a:buNone/>
          </a:pPr>
          <a:r>
            <a:rPr lang="en-US" sz="1600" kern="1200"/>
            <a:t>Other mental health problems include addiction and eating disorders, amongst others.</a:t>
          </a:r>
        </a:p>
      </dsp:txBody>
      <dsp:txXfrm>
        <a:off x="1312898" y="4264898"/>
        <a:ext cx="4859301" cy="1136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6B8C4-E628-4053-BBB3-6B1140A3BA90}">
      <dsp:nvSpPr>
        <dsp:cNvPr id="0" name=""/>
        <dsp:cNvSpPr/>
      </dsp:nvSpPr>
      <dsp:spPr>
        <a:xfrm>
          <a:off x="250745" y="1587"/>
          <a:ext cx="2700337" cy="16202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Changes in the environment</a:t>
          </a:r>
          <a:endParaRPr lang="en-US" sz="1700" kern="1200" dirty="0"/>
        </a:p>
      </dsp:txBody>
      <dsp:txXfrm>
        <a:off x="250745" y="1587"/>
        <a:ext cx="2700337" cy="1620202"/>
      </dsp:txXfrm>
    </dsp:sp>
    <dsp:sp modelId="{007A9E54-4DBB-4120-BEE9-95862C28B1C2}">
      <dsp:nvSpPr>
        <dsp:cNvPr id="0" name=""/>
        <dsp:cNvSpPr/>
      </dsp:nvSpPr>
      <dsp:spPr>
        <a:xfrm>
          <a:off x="3221116" y="1587"/>
          <a:ext cx="2700337" cy="16202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Substance misuse</a:t>
          </a:r>
          <a:endParaRPr lang="en-US" sz="1700" kern="1200" dirty="0"/>
        </a:p>
      </dsp:txBody>
      <dsp:txXfrm>
        <a:off x="3221116" y="1587"/>
        <a:ext cx="2700337" cy="1620202"/>
      </dsp:txXfrm>
    </dsp:sp>
    <dsp:sp modelId="{25C5B1F1-B3CC-433C-A9D7-B24FDF020F4F}">
      <dsp:nvSpPr>
        <dsp:cNvPr id="0" name=""/>
        <dsp:cNvSpPr/>
      </dsp:nvSpPr>
      <dsp:spPr>
        <a:xfrm>
          <a:off x="250745" y="1891823"/>
          <a:ext cx="2700337" cy="16202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Being physically unwell</a:t>
          </a:r>
          <a:r>
            <a:rPr lang="en-US" sz="1700" kern="1200" dirty="0"/>
            <a:t> can be associated with a mental health problem</a:t>
          </a:r>
        </a:p>
      </dsp:txBody>
      <dsp:txXfrm>
        <a:off x="250745" y="1891823"/>
        <a:ext cx="2700337" cy="1620202"/>
      </dsp:txXfrm>
    </dsp:sp>
    <dsp:sp modelId="{F145D6BD-5FFB-43E7-AD68-F26E53B9D809}">
      <dsp:nvSpPr>
        <dsp:cNvPr id="0" name=""/>
        <dsp:cNvSpPr/>
      </dsp:nvSpPr>
      <dsp:spPr>
        <a:xfrm>
          <a:off x="3221116" y="1891823"/>
          <a:ext cx="2700337" cy="16202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Mental health problems sometimes run in families (this is called </a:t>
          </a:r>
          <a:r>
            <a:rPr lang="en-US" sz="1700" b="1" kern="1200" dirty="0"/>
            <a:t>genetic association</a:t>
          </a:r>
          <a:r>
            <a:rPr lang="en-US" sz="1700" kern="1200" dirty="0"/>
            <a:t>)</a:t>
          </a:r>
        </a:p>
      </dsp:txBody>
      <dsp:txXfrm>
        <a:off x="3221116" y="1891823"/>
        <a:ext cx="2700337" cy="1620202"/>
      </dsp:txXfrm>
    </dsp:sp>
    <dsp:sp modelId="{17CCD1E9-1D89-44C1-9F10-6F715295E9A2}">
      <dsp:nvSpPr>
        <dsp:cNvPr id="0" name=""/>
        <dsp:cNvSpPr/>
      </dsp:nvSpPr>
      <dsp:spPr>
        <a:xfrm>
          <a:off x="1735931" y="3782060"/>
          <a:ext cx="2700337" cy="16202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Having a learning disability</a:t>
          </a:r>
          <a:endParaRPr lang="en-US" sz="1700" kern="1200" dirty="0"/>
        </a:p>
      </dsp:txBody>
      <dsp:txXfrm>
        <a:off x="1735931" y="3782060"/>
        <a:ext cx="2700337" cy="16202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4F645-1C9E-47B7-BDD0-67247F1F862A}">
      <dsp:nvSpPr>
        <dsp:cNvPr id="0" name=""/>
        <dsp:cNvSpPr/>
      </dsp:nvSpPr>
      <dsp:spPr>
        <a:xfrm>
          <a:off x="0" y="564"/>
          <a:ext cx="6078308" cy="13217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0C627-DAED-4A89-A4B6-2D4EC74BF860}">
      <dsp:nvSpPr>
        <dsp:cNvPr id="0" name=""/>
        <dsp:cNvSpPr/>
      </dsp:nvSpPr>
      <dsp:spPr>
        <a:xfrm>
          <a:off x="399821" y="297952"/>
          <a:ext cx="726947" cy="7269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49B746-F45A-46FF-88E7-A977274E6B3D}">
      <dsp:nvSpPr>
        <dsp:cNvPr id="0" name=""/>
        <dsp:cNvSpPr/>
      </dsp:nvSpPr>
      <dsp:spPr>
        <a:xfrm>
          <a:off x="1526590" y="564"/>
          <a:ext cx="4551717" cy="1321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82" tIns="139882" rIns="139882" bIns="139882" numCol="1" spcCol="1270" anchor="ctr" anchorCtr="0">
          <a:noAutofit/>
        </a:bodyPr>
        <a:lstStyle/>
        <a:p>
          <a:pPr marL="0" lvl="0" indent="0" algn="l" defTabSz="800100">
            <a:lnSpc>
              <a:spcPct val="90000"/>
            </a:lnSpc>
            <a:spcBef>
              <a:spcPct val="0"/>
            </a:spcBef>
            <a:spcAft>
              <a:spcPct val="35000"/>
            </a:spcAft>
            <a:buNone/>
          </a:pPr>
          <a:r>
            <a:rPr lang="en-US" sz="1800" b="0" i="0" kern="1200" dirty="0"/>
            <a:t>Encourage a healthy diet and regular exercise</a:t>
          </a:r>
          <a:endParaRPr lang="en-US" sz="1800" kern="1200" dirty="0"/>
        </a:p>
      </dsp:txBody>
      <dsp:txXfrm>
        <a:off x="1526590" y="564"/>
        <a:ext cx="4551717" cy="1321723"/>
      </dsp:txXfrm>
    </dsp:sp>
    <dsp:sp modelId="{1EFBA6BA-A7FA-4599-A21E-035DE2AB927B}">
      <dsp:nvSpPr>
        <dsp:cNvPr id="0" name=""/>
        <dsp:cNvSpPr/>
      </dsp:nvSpPr>
      <dsp:spPr>
        <a:xfrm>
          <a:off x="0" y="1652719"/>
          <a:ext cx="6078308" cy="13217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15C105-B1DD-41EE-B7E0-75BEE17C70B8}">
      <dsp:nvSpPr>
        <dsp:cNvPr id="0" name=""/>
        <dsp:cNvSpPr/>
      </dsp:nvSpPr>
      <dsp:spPr>
        <a:xfrm>
          <a:off x="399821" y="1950107"/>
          <a:ext cx="726947" cy="7269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0EA87A-FF2A-4FDB-81E3-AD614EC600E5}">
      <dsp:nvSpPr>
        <dsp:cNvPr id="0" name=""/>
        <dsp:cNvSpPr/>
      </dsp:nvSpPr>
      <dsp:spPr>
        <a:xfrm>
          <a:off x="1526590" y="1652719"/>
          <a:ext cx="4551717" cy="1321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82" tIns="139882" rIns="139882" bIns="139882" numCol="1" spcCol="1270" anchor="ctr" anchorCtr="0">
          <a:noAutofit/>
        </a:bodyPr>
        <a:lstStyle/>
        <a:p>
          <a:pPr marL="0" lvl="0" indent="0" algn="l" defTabSz="800100">
            <a:lnSpc>
              <a:spcPct val="90000"/>
            </a:lnSpc>
            <a:spcBef>
              <a:spcPct val="0"/>
            </a:spcBef>
            <a:spcAft>
              <a:spcPct val="35000"/>
            </a:spcAft>
            <a:buNone/>
          </a:pPr>
          <a:r>
            <a:rPr lang="en-US" sz="1800" b="0" i="0" kern="1200" dirty="0"/>
            <a:t>Encourage them to seek support from their GP</a:t>
          </a:r>
          <a:endParaRPr lang="en-US" sz="1800" kern="1200" dirty="0"/>
        </a:p>
      </dsp:txBody>
      <dsp:txXfrm>
        <a:off x="1526590" y="1652719"/>
        <a:ext cx="4551717" cy="1321723"/>
      </dsp:txXfrm>
    </dsp:sp>
    <dsp:sp modelId="{2D772639-01E2-46D7-B304-2A6FD73D1365}">
      <dsp:nvSpPr>
        <dsp:cNvPr id="0" name=""/>
        <dsp:cNvSpPr/>
      </dsp:nvSpPr>
      <dsp:spPr>
        <a:xfrm>
          <a:off x="0" y="3304873"/>
          <a:ext cx="6078308" cy="13217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411F35-7C4D-4472-9EB0-CAF737FEA7F1}">
      <dsp:nvSpPr>
        <dsp:cNvPr id="0" name=""/>
        <dsp:cNvSpPr/>
      </dsp:nvSpPr>
      <dsp:spPr>
        <a:xfrm>
          <a:off x="399821" y="3602261"/>
          <a:ext cx="726947" cy="7269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F26CFE-BFE2-4782-A8FA-1A8EA80DA08A}">
      <dsp:nvSpPr>
        <dsp:cNvPr id="0" name=""/>
        <dsp:cNvSpPr/>
      </dsp:nvSpPr>
      <dsp:spPr>
        <a:xfrm>
          <a:off x="1526590" y="3304873"/>
          <a:ext cx="4551717" cy="1321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82" tIns="139882" rIns="139882" bIns="139882" numCol="1" spcCol="1270" anchor="ctr" anchorCtr="0">
          <a:noAutofit/>
        </a:bodyPr>
        <a:lstStyle/>
        <a:p>
          <a:pPr marL="0" lvl="0" indent="0" algn="l" defTabSz="533400">
            <a:lnSpc>
              <a:spcPct val="90000"/>
            </a:lnSpc>
            <a:spcBef>
              <a:spcPct val="0"/>
            </a:spcBef>
            <a:spcAft>
              <a:spcPct val="35000"/>
            </a:spcAft>
            <a:buNone/>
          </a:pPr>
          <a:r>
            <a:rPr lang="en-US" sz="1200" b="0" i="0" kern="1200" dirty="0"/>
            <a:t>Allow enough time for a conversation where possible. Ask how you can help them, listen actively and communicate clearly. If the individual is known to a mental health team, try to speak with them to find out what they like and do not like.</a:t>
          </a:r>
          <a:endParaRPr lang="en-US" sz="1200" kern="1200" dirty="0"/>
        </a:p>
      </dsp:txBody>
      <dsp:txXfrm>
        <a:off x="1526590" y="3304873"/>
        <a:ext cx="4551717" cy="132172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5/21/2024</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5/21/2024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800" b="0" i="0" u="none" strike="noStrike" dirty="0">
                <a:solidFill>
                  <a:srgbClr val="FFFFFF"/>
                </a:solidFill>
                <a:effectLst/>
                <a:latin typeface="Arial" panose="020B0604020202020204" pitchFamily="34" charset="0"/>
                <a:cs typeface="Arial" panose="020B0604020202020204" pitchFamily="34" charset="0"/>
              </a:rPr>
              <a:t>Learning Objectives</a:t>
            </a:r>
          </a:p>
          <a:p>
            <a:pPr algn="l" fontAlgn="base">
              <a:buFont typeface="Arial" panose="020B0604020202020204" pitchFamily="34" charset="0"/>
              <a:buChar char="•"/>
            </a:pPr>
            <a:r>
              <a:rPr lang="en-US" sz="3200" b="0" i="0" dirty="0">
                <a:solidFill>
                  <a:srgbClr val="FFFFFF"/>
                </a:solidFill>
                <a:effectLst/>
                <a:latin typeface="Arial" panose="020B0604020202020204" pitchFamily="34" charset="0"/>
              </a:rPr>
              <a:t>Explain how common mental illness is in the general population</a:t>
            </a:r>
          </a:p>
          <a:p>
            <a:pPr algn="l" fontAlgn="base">
              <a:buFont typeface="Arial" panose="020B0604020202020204" pitchFamily="34" charset="0"/>
              <a:buChar char="•"/>
            </a:pPr>
            <a:r>
              <a:rPr lang="en-US" sz="3200" b="0" i="0" dirty="0">
                <a:solidFill>
                  <a:srgbClr val="FFFFFF"/>
                </a:solidFill>
                <a:effectLst/>
                <a:latin typeface="Arial" panose="020B0604020202020204" pitchFamily="34" charset="0"/>
              </a:rPr>
              <a:t>Describe the breadth (or range) of mental health diagnoses and presentations</a:t>
            </a:r>
          </a:p>
          <a:p>
            <a:pPr algn="l" fontAlgn="base">
              <a:buFont typeface="Arial" panose="020B0604020202020204" pitchFamily="34" charset="0"/>
              <a:buChar char="•"/>
            </a:pPr>
            <a:r>
              <a:rPr lang="en-US" sz="3200" b="0" i="0" dirty="0">
                <a:solidFill>
                  <a:srgbClr val="FFFFFF"/>
                </a:solidFill>
                <a:effectLst/>
                <a:latin typeface="Arial" panose="020B0604020202020204" pitchFamily="34" charset="0"/>
              </a:rPr>
              <a:t>Explain why mental health is as important as physical health</a:t>
            </a:r>
          </a:p>
          <a:p>
            <a:pPr algn="l" fontAlgn="base">
              <a:buFont typeface="Arial" panose="020B0604020202020204" pitchFamily="34" charset="0"/>
              <a:buChar char="•"/>
            </a:pPr>
            <a:r>
              <a:rPr lang="en-US" sz="3200" b="0" i="0" dirty="0">
                <a:solidFill>
                  <a:srgbClr val="FFFFFF"/>
                </a:solidFill>
                <a:effectLst/>
                <a:latin typeface="Arial" panose="020B0604020202020204" pitchFamily="34" charset="0"/>
              </a:rPr>
              <a:t>Explain what dementia is and how it affects people</a:t>
            </a:r>
          </a:p>
          <a:p>
            <a:pPr algn="l" fontAlgn="base">
              <a:buFont typeface="Arial" panose="020B0604020202020204" pitchFamily="34" charset="0"/>
              <a:buChar char="•"/>
            </a:pPr>
            <a:r>
              <a:rPr lang="en-US" sz="3200" b="0" i="0" dirty="0">
                <a:solidFill>
                  <a:srgbClr val="FFFFFF"/>
                </a:solidFill>
                <a:effectLst/>
                <a:latin typeface="Arial" panose="020B0604020202020204" pitchFamily="34" charset="0"/>
              </a:rPr>
              <a:t>Describe different types of learning disability</a:t>
            </a:r>
          </a:p>
          <a:p>
            <a:pPr algn="l" fontAlgn="base">
              <a:buFont typeface="Arial" panose="020B0604020202020204" pitchFamily="34" charset="0"/>
              <a:buChar char="•"/>
            </a:pPr>
            <a:r>
              <a:rPr lang="en-US" sz="3200" b="0" i="0" dirty="0">
                <a:solidFill>
                  <a:srgbClr val="FFFFFF"/>
                </a:solidFill>
                <a:effectLst/>
                <a:latin typeface="Arial" panose="020B0604020202020204" pitchFamily="34" charset="0"/>
              </a:rPr>
              <a:t>Identify sources of support for an individual with a mental health diagnosis or learning disability</a:t>
            </a:r>
          </a:p>
          <a:p>
            <a:pPr algn="l" fontAlgn="base">
              <a:buFont typeface="Arial" panose="020B0604020202020204" pitchFamily="34" charset="0"/>
              <a:buChar char="•"/>
            </a:pPr>
            <a:r>
              <a:rPr lang="en-US" sz="3200" b="0" i="0" dirty="0">
                <a:solidFill>
                  <a:srgbClr val="FFFFFF"/>
                </a:solidFill>
                <a:effectLst/>
                <a:latin typeface="Arial" panose="020B0604020202020204" pitchFamily="34" charset="0"/>
              </a:rPr>
              <a:t>Explain when volunteers should report concerns if they think an individual's needs are not being met</a:t>
            </a:r>
          </a:p>
          <a:p>
            <a:pPr algn="l" fontAlgn="base">
              <a:buFont typeface="Arial" panose="020B0604020202020204" pitchFamily="34" charset="0"/>
              <a:buChar char="•"/>
            </a:pPr>
            <a:r>
              <a:rPr lang="en-US" sz="3200" b="0" i="0" dirty="0">
                <a:solidFill>
                  <a:srgbClr val="FFFFFF"/>
                </a:solidFill>
                <a:effectLst/>
                <a:latin typeface="Arial" panose="020B0604020202020204" pitchFamily="34" charset="0"/>
              </a:rPr>
              <a:t>Describe principles which volunteers can incorporate to improve interactions with individuals with mental health needs</a:t>
            </a:r>
          </a:p>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317979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0" i="0" u="none" strike="noStrike" dirty="0">
                <a:effectLst/>
                <a:latin typeface="Arial" panose="020B0604020202020204" pitchFamily="34" charset="0"/>
              </a:rPr>
              <a:t>This introductory session aims to raise awareness of mental health issues with volunteers. It is designed to give a broad overview of what encompasses mental illness whilst highlighting the link between mental and physical health diagnoses. It also provides some simple guidance on how best to support someone with mental health difficulties. </a:t>
            </a:r>
          </a:p>
          <a:p>
            <a:pPr algn="l" fontAlgn="base"/>
            <a:r>
              <a:rPr lang="en-US" sz="1200" b="0" i="0" u="none" strike="noStrike" dirty="0">
                <a:effectLst/>
                <a:latin typeface="Arial" panose="020B0604020202020204" pitchFamily="34" charset="0"/>
              </a:rPr>
              <a:t>If you are unsure about your role or have any questions or difficulty understanding the content of this session, please contact your volunteer coordinator for support.</a:t>
            </a:r>
          </a:p>
          <a:p>
            <a:pPr algn="l" fontAlgn="base"/>
            <a:r>
              <a:rPr lang="en-US" sz="1200" b="0" i="0" u="none" strike="noStrike" dirty="0">
                <a:effectLst/>
                <a:latin typeface="Arial" panose="020B0604020202020204" pitchFamily="34" charset="0"/>
              </a:rPr>
              <a:t>You can revisit this session as many times as you need to. Your volunteer coordinator will also be able to help you if you need any technical support.</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How many people in the UK do you think will have a mental health problem during their lifetime?</a:t>
            </a:r>
          </a:p>
          <a:p>
            <a:pPr marL="0" indent="0">
              <a:buNone/>
            </a:pP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1 in 4 people</a:t>
            </a:r>
          </a:p>
          <a:p>
            <a:r>
              <a:rPr lang="en-US" sz="1200" dirty="0">
                <a:latin typeface="Arial" panose="020B0604020202020204" pitchFamily="34" charset="0"/>
                <a:cs typeface="Arial" panose="020B0604020202020204" pitchFamily="34" charset="0"/>
              </a:rPr>
              <a:t>1 in 10 people</a:t>
            </a:r>
          </a:p>
          <a:p>
            <a:r>
              <a:rPr lang="en-US" sz="1200" dirty="0">
                <a:latin typeface="Arial" panose="020B0604020202020204" pitchFamily="34" charset="0"/>
                <a:cs typeface="Arial" panose="020B0604020202020204" pitchFamily="34" charset="0"/>
              </a:rPr>
              <a:t>1 in 20 people</a:t>
            </a:r>
          </a:p>
          <a:p>
            <a:endParaRPr lang="en-GB" dirty="0"/>
          </a:p>
          <a:p>
            <a:r>
              <a:rPr lang="en-GB" dirty="0"/>
              <a:t>Answer: 1 in 4 people will experience mental illness during their lifetime.</a:t>
            </a:r>
          </a:p>
          <a:p>
            <a:r>
              <a:rPr lang="en-GB" dirty="0"/>
              <a:t>The lifetime risk of mental health problems is higher than the lifetime risk of some common physical illnesses such as breast cancer (1 in 9) or bowel cancer (1 in 14) [1]. Among people under 65 years, nearly half of all ill health is mental illness.</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2</a:t>
            </a:fld>
            <a:endParaRPr lang="en-US" noProof="0" dirty="0"/>
          </a:p>
        </p:txBody>
      </p:sp>
    </p:spTree>
    <p:extLst>
      <p:ext uri="{BB962C8B-B14F-4D97-AF65-F5344CB8AC3E}">
        <p14:creationId xmlns:p14="http://schemas.microsoft.com/office/powerpoint/2010/main" val="3884880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Changes in the environment </a:t>
            </a:r>
            <a:r>
              <a:rPr lang="en-US" dirty="0"/>
              <a:t>(for example, the stress of being homeless or losing a job).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Substance misuse </a:t>
            </a:r>
            <a:r>
              <a:rPr lang="en-US" dirty="0"/>
              <a:t>(for example, drinking too much alcohol or taking street drugs).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Being physically unwell</a:t>
            </a:r>
            <a:r>
              <a:rPr lang="en-US" dirty="0"/>
              <a:t> can be associated with a mental health problem (for example, someone who has a long-term health condition such as multiple sclerosis).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Mental health problems sometimes run in families (this is called </a:t>
            </a:r>
            <a:r>
              <a:rPr lang="en-US" b="1" dirty="0"/>
              <a:t>genetic association</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Having a learning disability</a:t>
            </a:r>
            <a:r>
              <a:rPr lang="en-US" dirty="0"/>
              <a:t> (for example, trisomy 21, previously known as Down syndrome).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4</a:t>
            </a:fld>
            <a:endParaRPr lang="en-US" noProof="0" dirty="0"/>
          </a:p>
        </p:txBody>
      </p:sp>
    </p:spTree>
    <p:extLst>
      <p:ext uri="{BB962C8B-B14F-4D97-AF65-F5344CB8AC3E}">
        <p14:creationId xmlns:p14="http://schemas.microsoft.com/office/powerpoint/2010/main" val="2032305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Answers: 1E, 2D, 3B, 4C, 5A</a:t>
            </a: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6</a:t>
            </a:fld>
            <a:endParaRPr lang="en-US" noProof="0" dirty="0"/>
          </a:p>
        </p:txBody>
      </p:sp>
    </p:spTree>
    <p:extLst>
      <p:ext uri="{BB962C8B-B14F-4D97-AF65-F5344CB8AC3E}">
        <p14:creationId xmlns:p14="http://schemas.microsoft.com/office/powerpoint/2010/main" val="2268757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kern="1200" dirty="0">
                <a:latin typeface="+mn-lt"/>
                <a:ea typeface="+mn-ea"/>
                <a:cs typeface="+mn-cs"/>
              </a:rPr>
              <a:t>Q. What might be helpful when supporting someone with a mental health problem?</a:t>
            </a:r>
            <a:br>
              <a:rPr lang="en-US" kern="1200" dirty="0">
                <a:latin typeface="+mn-lt"/>
                <a:ea typeface="+mn-ea"/>
                <a:cs typeface="+mn-cs"/>
              </a:rPr>
            </a:br>
            <a:endParaRPr lang="en-US" kern="1200" dirty="0">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6336304E-FDE3-4B4F-A3B7-EBE87F3FA5E2}" type="slidenum">
              <a:rPr lang="en-US" noProof="0" smtClean="0"/>
              <a:t>10</a:t>
            </a:fld>
            <a:endParaRPr lang="en-US" noProof="0" dirty="0"/>
          </a:p>
        </p:txBody>
      </p:sp>
    </p:spTree>
    <p:extLst>
      <p:ext uri="{BB962C8B-B14F-4D97-AF65-F5344CB8AC3E}">
        <p14:creationId xmlns:p14="http://schemas.microsoft.com/office/powerpoint/2010/main" val="198338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latin typeface="Arial" panose="020B0604020202020204" pitchFamily="34" charset="0"/>
                <a:cs typeface="Arial" panose="020B0604020202020204" pitchFamily="34" charset="0"/>
              </a:rPr>
              <a:t>The experience of living with dementia is also affected by other people's attitudes and views. Although a dementia sufferer may have problems remembering things, they still have emotions. They can sense when someone is angry with them and they can feel hurt when this anger is taken out on them.</a:t>
            </a:r>
          </a:p>
          <a:p>
            <a:pPr marL="0" indent="0">
              <a:buNone/>
            </a:pPr>
            <a:r>
              <a:rPr lang="en-US" sz="1200" b="1" i="1" dirty="0">
                <a:latin typeface="Arial" panose="020B0604020202020204" pitchFamily="34" charset="0"/>
                <a:cs typeface="Arial" panose="020B0604020202020204" pitchFamily="34" charset="0"/>
              </a:rPr>
              <a:t>“If people view living with dementia as a constant loss of abilities... ...that there is nothing that can be done to support that person... then the person living with dementia will most likely experience feelings of ill-being...</a:t>
            </a:r>
            <a:r>
              <a:rPr lang="en-US" sz="1200" b="1" i="1" dirty="0">
                <a:effectLst/>
                <a:latin typeface="Arial" panose="020B0604020202020204" pitchFamily="34" charset="0"/>
                <a:cs typeface="Arial" panose="020B0604020202020204" pitchFamily="34" charset="0"/>
              </a:rPr>
              <a:t> that can then contribute to a negative experience of living with the condition.”</a:t>
            </a:r>
            <a:endParaRPr lang="en-GB" sz="1200" b="1" i="1"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336304E-FDE3-4B4F-A3B7-EBE87F3FA5E2}" type="slidenum">
              <a:rPr lang="en-US" noProof="0" smtClean="0"/>
              <a:t>13</a:t>
            </a:fld>
            <a:endParaRPr lang="en-US" noProof="0" dirty="0"/>
          </a:p>
        </p:txBody>
      </p:sp>
    </p:spTree>
    <p:extLst>
      <p:ext uri="{BB962C8B-B14F-4D97-AF65-F5344CB8AC3E}">
        <p14:creationId xmlns:p14="http://schemas.microsoft.com/office/powerpoint/2010/main" val="804165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However, through focusing on the abilities and skills someone has, living with the condition can be positive and people can be supported to live well.</a:t>
            </a:r>
            <a:endParaRPr lang="en-GB"/>
          </a:p>
        </p:txBody>
      </p:sp>
      <p:sp>
        <p:nvSpPr>
          <p:cNvPr id="4" name="Slide Number Placeholder 3"/>
          <p:cNvSpPr>
            <a:spLocks noGrp="1"/>
          </p:cNvSpPr>
          <p:nvPr>
            <p:ph type="sldNum" sz="quarter" idx="5"/>
          </p:nvPr>
        </p:nvSpPr>
        <p:spPr/>
        <p:txBody>
          <a:bodyPr/>
          <a:lstStyle/>
          <a:p>
            <a:fld id="{6336304E-FDE3-4B4F-A3B7-EBE87F3FA5E2}" type="slidenum">
              <a:rPr lang="en-US" noProof="0" smtClean="0"/>
              <a:t>18</a:t>
            </a:fld>
            <a:endParaRPr lang="en-US" noProof="0" dirty="0"/>
          </a:p>
        </p:txBody>
      </p:sp>
    </p:spTree>
    <p:extLst>
      <p:ext uri="{BB962C8B-B14F-4D97-AF65-F5344CB8AC3E}">
        <p14:creationId xmlns:p14="http://schemas.microsoft.com/office/powerpoint/2010/main" val="422105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noProof="0" smtClean="0"/>
              <a:t>21</a:t>
            </a:fld>
            <a:endParaRPr lang="en-US" noProof="0" dirty="0"/>
          </a:p>
        </p:txBody>
      </p:sp>
    </p:spTree>
    <p:extLst>
      <p:ext uri="{BB962C8B-B14F-4D97-AF65-F5344CB8AC3E}">
        <p14:creationId xmlns:p14="http://schemas.microsoft.com/office/powerpoint/2010/main" val="1003903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631199"/>
            <a:ext cx="5143500" cy="1574626"/>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622859"/>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5" name="Picture 4" descr="Home - elearning for healthcare">
            <a:extLst>
              <a:ext uri="{FF2B5EF4-FFF2-40B4-BE49-F238E27FC236}">
                <a16:creationId xmlns:a16="http://schemas.microsoft.com/office/drawing/2014/main" id="{60FE9975-3A81-4A28-43C3-20D18B03E7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3650" y="1702721"/>
            <a:ext cx="1541895" cy="726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a:extLst>
              <a:ext uri="{FF2B5EF4-FFF2-40B4-BE49-F238E27FC236}">
                <a16:creationId xmlns:a16="http://schemas.microsoft.com/office/drawing/2014/main" id="{C923D599-0E5D-AE91-6965-DA0D3B6F74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35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6" name="Rectangle 5">
            <a:extLst>
              <a:ext uri="{FF2B5EF4-FFF2-40B4-BE49-F238E27FC236}">
                <a16:creationId xmlns:a16="http://schemas.microsoft.com/office/drawing/2014/main" id="{F98B8E09-A310-A1F4-EEF9-8793EF1473BD}"/>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C399197A-E93B-2F78-9B27-210F4D01CD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00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2" name="Picture 1" descr="Home - elearning for healthcare">
            <a:extLst>
              <a:ext uri="{FF2B5EF4-FFF2-40B4-BE49-F238E27FC236}">
                <a16:creationId xmlns:a16="http://schemas.microsoft.com/office/drawing/2014/main" id="{1EEBFBAA-D96F-136B-6E40-6A612A63A4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760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18900000" flipH="1" flipV="1">
            <a:off x="5971069" y="-1371603"/>
            <a:ext cx="7119182" cy="8798125"/>
            <a:chOff x="11114088" y="2241550"/>
            <a:chExt cx="1905000" cy="2354263"/>
          </a:xfrm>
          <a:solidFill>
            <a:schemeClr val="bg2">
              <a:alpha val="20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Rectangle 2">
            <a:extLst>
              <a:ext uri="{FF2B5EF4-FFF2-40B4-BE49-F238E27FC236}">
                <a16:creationId xmlns:a16="http://schemas.microsoft.com/office/drawing/2014/main" id="{0152EA71-33E7-AA1D-4887-AEA28E1B1E8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3" descr="Home - elearning for healthcare">
            <a:extLst>
              <a:ext uri="{FF2B5EF4-FFF2-40B4-BE49-F238E27FC236}">
                <a16:creationId xmlns:a16="http://schemas.microsoft.com/office/drawing/2014/main" id="{17DE2647-0EBF-EA52-4187-220C2A034B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592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4" name="Rectangle 3">
            <a:extLst>
              <a:ext uri="{FF2B5EF4-FFF2-40B4-BE49-F238E27FC236}">
                <a16:creationId xmlns:a16="http://schemas.microsoft.com/office/drawing/2014/main" id="{AC3310D5-500B-6930-F84B-F85C070B9B7A}"/>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7B39310B-3FCB-8A75-3042-FE11167EAB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03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 name="Title 1">
            <a:extLst>
              <a:ext uri="{FF2B5EF4-FFF2-40B4-BE49-F238E27FC236}">
                <a16:creationId xmlns:a16="http://schemas.microsoft.com/office/drawing/2014/main" id="{F9137F26-985B-953C-35D5-DF86162BAA3C}"/>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dirty="0"/>
              <a:t>Click to edit Master title style</a:t>
            </a:r>
          </a:p>
        </p:txBody>
      </p:sp>
      <p:pic>
        <p:nvPicPr>
          <p:cNvPr id="3" name="Picture 4">
            <a:extLst>
              <a:ext uri="{FF2B5EF4-FFF2-40B4-BE49-F238E27FC236}">
                <a16:creationId xmlns:a16="http://schemas.microsoft.com/office/drawing/2014/main" id="{C1A6662A-4D3A-9197-CECB-2C9C8602E4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69778"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7" name="Picture 4">
            <a:extLst>
              <a:ext uri="{FF2B5EF4-FFF2-40B4-BE49-F238E27FC236}">
                <a16:creationId xmlns:a16="http://schemas.microsoft.com/office/drawing/2014/main" id="{045CED48-E0FF-1B2A-EE1F-13C3754337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pic>
        <p:nvPicPr>
          <p:cNvPr id="3" name="Picture 2">
            <a:extLst>
              <a:ext uri="{FF2B5EF4-FFF2-40B4-BE49-F238E27FC236}">
                <a16:creationId xmlns:a16="http://schemas.microsoft.com/office/drawing/2014/main" id="{ADB65F34-52C6-1995-745D-5409F2152E2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1E953404-3F7B-ECAF-6728-4783D3B677D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C048C7AD-5A57-A846-5354-97E5F5C660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47994"/>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58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6" name="Picture 4">
            <a:extLst>
              <a:ext uri="{FF2B5EF4-FFF2-40B4-BE49-F238E27FC236}">
                <a16:creationId xmlns:a16="http://schemas.microsoft.com/office/drawing/2014/main" id="{CE61475C-224F-C9E2-36C5-342BDDCAF6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3612" y="1193634"/>
            <a:ext cx="1833196" cy="84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209CFC7A-16B6-8158-4CC4-6776992F7C52}"/>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189990E6-95AA-92AB-0876-5479F0732C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47994"/>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934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Rectangle 2">
            <a:extLst>
              <a:ext uri="{FF2B5EF4-FFF2-40B4-BE49-F238E27FC236}">
                <a16:creationId xmlns:a16="http://schemas.microsoft.com/office/drawing/2014/main" id="{3C7A1ED5-01D5-4593-07DE-8A99A5879C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A6F592CD-9790-5AAC-AAB0-6B5049636F7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47994"/>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946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7"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3" name="Rectangle 2">
            <a:extLst>
              <a:ext uri="{FF2B5EF4-FFF2-40B4-BE49-F238E27FC236}">
                <a16:creationId xmlns:a16="http://schemas.microsoft.com/office/drawing/2014/main" id="{5C1E5E52-2517-2B19-E163-9904A66BE684}"/>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35466A41-0D6F-7BA8-7E98-833BA79099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47994"/>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18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noProof="0" dirty="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Rectangle 2">
            <a:extLst>
              <a:ext uri="{FF2B5EF4-FFF2-40B4-BE49-F238E27FC236}">
                <a16:creationId xmlns:a16="http://schemas.microsoft.com/office/drawing/2014/main" id="{1AD6FEA2-D876-1173-798F-02F1B66B90A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4" name="Picture 4" descr="Home - elearning for healthcare">
            <a:extLst>
              <a:ext uri="{FF2B5EF4-FFF2-40B4-BE49-F238E27FC236}">
                <a16:creationId xmlns:a16="http://schemas.microsoft.com/office/drawing/2014/main" id="{0FD1CA8F-0B41-5B1F-836D-C091846A2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851" y="6247994"/>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31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3524250" y="2572870"/>
            <a:ext cx="5143500" cy="1726562"/>
          </a:xfrm>
        </p:spPr>
        <p:txBody>
          <a:bodyPr anchor="b">
            <a:noAutofit/>
          </a:bodyPr>
          <a:lstStyle>
            <a:lvl1pPr algn="ctr">
              <a:defRPr sz="5400" b="1" cap="all" baseline="0">
                <a:solidFill>
                  <a:schemeClr val="bg1"/>
                </a:solidFill>
                <a:latin typeface="+mj-lt"/>
              </a:defRPr>
            </a:lvl1pPr>
          </a:lstStyle>
          <a:p>
            <a:r>
              <a:rPr lang="en-US" noProof="0" dirty="0"/>
              <a:t>Title comes here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Tree>
    <p:extLst>
      <p:ext uri="{BB962C8B-B14F-4D97-AF65-F5344CB8AC3E}">
        <p14:creationId xmlns:p14="http://schemas.microsoft.com/office/powerpoint/2010/main" val="569694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pic>
        <p:nvPicPr>
          <p:cNvPr id="4" name="Picture 4">
            <a:extLst>
              <a:ext uri="{FF2B5EF4-FFF2-40B4-BE49-F238E27FC236}">
                <a16:creationId xmlns:a16="http://schemas.microsoft.com/office/drawing/2014/main" id="{F54242FE-D86B-B6D0-F221-273D123DBF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7853" y="6042290"/>
            <a:ext cx="1098667" cy="50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pic>
        <p:nvPicPr>
          <p:cNvPr id="4" name="Picture 4" descr="Home - elearning for healthcare">
            <a:extLst>
              <a:ext uri="{FF2B5EF4-FFF2-40B4-BE49-F238E27FC236}">
                <a16:creationId xmlns:a16="http://schemas.microsoft.com/office/drawing/2014/main" id="{5AB762A2-1768-F2E9-AC27-F3F1DF934D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208438"/>
      </p:ext>
    </p:extLst>
  </p:cSld>
  <p:clrMapOvr>
    <a:masterClrMapping/>
  </p:clrMapOvr>
  <p:extLst>
    <p:ext uri="{DCECCB84-F9BA-43D5-87BE-67443E8EF086}">
      <p15:sldGuideLst xmlns:p15="http://schemas.microsoft.com/office/powerpoint/2012/main">
        <p15:guide id="1" orient="horz" pos="4065" userDrawn="1">
          <p15:clr>
            <a:srgbClr val="FBAE40"/>
          </p15:clr>
        </p15:guide>
        <p15:guide id="2" orient="horz" pos="42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6778903" y="0"/>
            <a:ext cx="5413097" cy="496083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grpSp>
        <p:nvGrpSpPr>
          <p:cNvPr id="9" name="Group 8">
            <a:extLst>
              <a:ext uri="{FF2B5EF4-FFF2-40B4-BE49-F238E27FC236}">
                <a16:creationId xmlns:a16="http://schemas.microsoft.com/office/drawing/2014/main" id="{4EE57D22-8B89-030E-D1CC-56C15F654536}"/>
              </a:ext>
            </a:extLst>
          </p:cNvPr>
          <p:cNvGrpSpPr/>
          <p:nvPr userDrawn="1"/>
        </p:nvGrpSpPr>
        <p:grpSpPr>
          <a:xfrm>
            <a:off x="4685748" y="3187264"/>
            <a:ext cx="3124751" cy="3861672"/>
            <a:chOff x="4314162" y="3077007"/>
            <a:chExt cx="3124751" cy="3861672"/>
          </a:xfrm>
          <a:solidFill>
            <a:schemeClr val="bg1">
              <a:lumMod val="95000"/>
              <a:alpha val="30000"/>
            </a:schemeClr>
          </a:solidFill>
        </p:grpSpPr>
        <p:sp>
          <p:nvSpPr>
            <p:cNvPr id="5" name="Freeform 5">
              <a:extLst>
                <a:ext uri="{FF2B5EF4-FFF2-40B4-BE49-F238E27FC236}">
                  <a16:creationId xmlns:a16="http://schemas.microsoft.com/office/drawing/2014/main" id="{C4A58C70-9400-9A51-FE6B-19686C72F58A}"/>
                </a:ext>
              </a:extLst>
            </p:cNvPr>
            <p:cNvSpPr>
              <a:spLocks/>
            </p:cNvSpPr>
            <p:nvPr/>
          </p:nvSpPr>
          <p:spPr bwMode="auto">
            <a:xfrm rot="19082419">
              <a:off x="4314162" y="3077007"/>
              <a:ext cx="3124751" cy="3861672"/>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6" name="Freeform 6">
              <a:extLst>
                <a:ext uri="{FF2B5EF4-FFF2-40B4-BE49-F238E27FC236}">
                  <a16:creationId xmlns:a16="http://schemas.microsoft.com/office/drawing/2014/main" id="{26CF60CE-FAB2-6F40-38EF-3D5862866517}"/>
                </a:ext>
              </a:extLst>
            </p:cNvPr>
            <p:cNvSpPr>
              <a:spLocks/>
            </p:cNvSpPr>
            <p:nvPr/>
          </p:nvSpPr>
          <p:spPr bwMode="auto">
            <a:xfrm rot="19082419">
              <a:off x="4912756" y="3905619"/>
              <a:ext cx="1369683" cy="2744573"/>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sp>
          <p:nvSpPr>
            <p:cNvPr id="8" name="Freeform 7">
              <a:extLst>
                <a:ext uri="{FF2B5EF4-FFF2-40B4-BE49-F238E27FC236}">
                  <a16:creationId xmlns:a16="http://schemas.microsoft.com/office/drawing/2014/main" id="{69F1AA98-E9D4-0CA7-A9E3-94188D47B9FA}"/>
                </a:ext>
              </a:extLst>
            </p:cNvPr>
            <p:cNvSpPr>
              <a:spLocks/>
            </p:cNvSpPr>
            <p:nvPr/>
          </p:nvSpPr>
          <p:spPr bwMode="auto">
            <a:xfrm rot="19082419">
              <a:off x="5413601" y="4636366"/>
              <a:ext cx="502565" cy="1179594"/>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noProof="0" dirty="0"/>
            </a:p>
          </p:txBody>
        </p:sp>
      </p:grpSp>
      <p:pic>
        <p:nvPicPr>
          <p:cNvPr id="2" name="Picture 4" descr="Home - elearning for healthcare">
            <a:extLst>
              <a:ext uri="{FF2B5EF4-FFF2-40B4-BE49-F238E27FC236}">
                <a16:creationId xmlns:a16="http://schemas.microsoft.com/office/drawing/2014/main" id="{66449E23-F86E-983D-735B-EA5CBA12392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14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614558CB-81A0-458D-0A57-7B86ACC6B7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98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25463" y="801517"/>
            <a:ext cx="4937211" cy="1325563"/>
          </a:xfrm>
        </p:spPr>
        <p:txBody>
          <a:bodyPr lIns="0" tIns="0" rIns="0" bIns="0">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1991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8953500" y="988536"/>
            <a:ext cx="3230091"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6104154"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6451550"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
        <p:nvSpPr>
          <p:cNvPr id="6" name="Rectangle 5">
            <a:extLst>
              <a:ext uri="{FF2B5EF4-FFF2-40B4-BE49-F238E27FC236}">
                <a16:creationId xmlns:a16="http://schemas.microsoft.com/office/drawing/2014/main" id="{84EACC30-5DCC-CDBC-D403-C8AFC1DD3DF8}"/>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descr="Home - elearning for healthcare">
            <a:extLst>
              <a:ext uri="{FF2B5EF4-FFF2-40B4-BE49-F238E27FC236}">
                <a16:creationId xmlns:a16="http://schemas.microsoft.com/office/drawing/2014/main" id="{BBB4CCAD-A9C7-6DF6-82CA-9A992FDD03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276" y="6246147"/>
            <a:ext cx="838971" cy="39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592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F0FB9C-2878-A0DA-9102-5FB5FBA3294F}"/>
              </a:ext>
            </a:extLst>
          </p:cNvPr>
          <p:cNvSpPr/>
          <p:nvPr userDrawn="1"/>
        </p:nvSpPr>
        <p:spPr>
          <a:xfrm>
            <a:off x="8308181"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BFF02DFA-E99D-1A21-E6E8-667718020F4B}"/>
              </a:ext>
            </a:extLst>
          </p:cNvPr>
          <p:cNvSpPr/>
          <p:nvPr userDrawn="1"/>
        </p:nvSpPr>
        <p:spPr>
          <a:xfrm>
            <a:off x="0" y="1630018"/>
            <a:ext cx="3883819" cy="52279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solidFill>
                  <a:schemeClr val="accent1"/>
                </a:solidFill>
              </a:defRPr>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5227982"/>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11" name="Rectangle 10">
            <a:extLst>
              <a:ext uri="{FF2B5EF4-FFF2-40B4-BE49-F238E27FC236}">
                <a16:creationId xmlns:a16="http://schemas.microsoft.com/office/drawing/2014/main" id="{EFFD6AFF-07FF-E188-FB2D-ED27E3EA0DA7}"/>
              </a:ext>
            </a:extLst>
          </p:cNvPr>
          <p:cNvSpPr/>
          <p:nvPr userDrawn="1"/>
        </p:nvSpPr>
        <p:spPr>
          <a:xfrm rot="10800000">
            <a:off x="515938" y="-16721"/>
            <a:ext cx="1258618" cy="110506"/>
          </a:xfrm>
          <a:prstGeom prst="rect">
            <a:avLst/>
          </a:prstGeom>
          <a:solidFill>
            <a:srgbClr val="2C56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5" name="Picture 4">
            <a:extLst>
              <a:ext uri="{FF2B5EF4-FFF2-40B4-BE49-F238E27FC236}">
                <a16:creationId xmlns:a16="http://schemas.microsoft.com/office/drawing/2014/main" id="{033185C0-CCCE-5214-2860-F10978223E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126" y="6191775"/>
            <a:ext cx="942924" cy="435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03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5/21/2024</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4" r:id="rId3"/>
    <p:sldLayoutId id="2147483651" r:id="rId4"/>
    <p:sldLayoutId id="2147483650" r:id="rId5"/>
    <p:sldLayoutId id="2147483678" r:id="rId6"/>
    <p:sldLayoutId id="2147483661" r:id="rId7"/>
    <p:sldLayoutId id="2147483675" r:id="rId8"/>
    <p:sldLayoutId id="2147483662" r:id="rId9"/>
    <p:sldLayoutId id="2147483677" r:id="rId10"/>
    <p:sldLayoutId id="2147483663" r:id="rId11"/>
    <p:sldLayoutId id="2147483654" r:id="rId12"/>
    <p:sldLayoutId id="2147483676"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a:xfrm>
            <a:off x="6343650" y="2434336"/>
            <a:ext cx="5351882" cy="1608599"/>
          </a:xfrm>
        </p:spPr>
        <p:txBody>
          <a:bodyPr/>
          <a:lstStyle/>
          <a:p>
            <a:r>
              <a:rPr lang="en-US" sz="4400" dirty="0"/>
              <a:t>MENTAL HEALTH AWARENESS</a:t>
            </a:r>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a:xfrm>
            <a:off x="6343650" y="4215740"/>
            <a:ext cx="5143500" cy="503167"/>
          </a:xfrm>
        </p:spPr>
        <p:txBody>
          <a:bodyPr/>
          <a:lstStyle/>
          <a:p>
            <a:r>
              <a:rPr lang="en-US" sz="2000" kern="1600" spc="300" dirty="0"/>
              <a:t>VOLUNTEER </a:t>
            </a:r>
            <a:r>
              <a:rPr lang="en-US" sz="2000" kern="1600" spc="300" dirty="0" err="1"/>
              <a:t>iNDUCTION</a:t>
            </a:r>
            <a:endParaRPr lang="en-US" sz="2000" kern="1600" spc="300" dirty="0"/>
          </a:p>
        </p:txBody>
      </p:sp>
      <p:pic>
        <p:nvPicPr>
          <p:cNvPr id="7" name="Picture 2">
            <a:extLst>
              <a:ext uri="{FF2B5EF4-FFF2-40B4-BE49-F238E27FC236}">
                <a16:creationId xmlns:a16="http://schemas.microsoft.com/office/drawing/2014/main" id="{E2CFAD4F-79F7-1E5A-83DD-ED8570915F14}"/>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t="1750" b="1750"/>
          <a:stretch/>
        </p:blipFill>
        <p:spPr bwMode="auto">
          <a:xfrm>
            <a:off x="711200" y="728663"/>
            <a:ext cx="5305425" cy="5305425"/>
          </a:xfrm>
          <a:prstGeom prst="ellipse">
            <a:avLst/>
          </a:prstGeom>
          <a:solidFill>
            <a:srgbClr val="FFFFFF"/>
          </a:solidFill>
        </p:spPr>
      </p:pic>
    </p:spTree>
    <p:extLst>
      <p:ext uri="{BB962C8B-B14F-4D97-AF65-F5344CB8AC3E}">
        <p14:creationId xmlns:p14="http://schemas.microsoft.com/office/powerpoint/2010/main" val="316717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948B6A-F870-8E98-1EA9-E507697C6B78}"/>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10</a:t>
            </a:fld>
            <a:endParaRPr lang="en-US"/>
          </a:p>
        </p:txBody>
      </p:sp>
      <p:sp>
        <p:nvSpPr>
          <p:cNvPr id="9" name="Title 4">
            <a:extLst>
              <a:ext uri="{FF2B5EF4-FFF2-40B4-BE49-F238E27FC236}">
                <a16:creationId xmlns:a16="http://schemas.microsoft.com/office/drawing/2014/main" id="{0F6B81CC-E2C3-CAEC-E810-1A9C0CDCE1F6}"/>
              </a:ext>
            </a:extLst>
          </p:cNvPr>
          <p:cNvSpPr>
            <a:spLocks noGrp="1"/>
          </p:cNvSpPr>
          <p:nvPr>
            <p:ph type="title"/>
          </p:nvPr>
        </p:nvSpPr>
        <p:spPr>
          <a:xfrm>
            <a:off x="839787" y="580101"/>
            <a:ext cx="3932237" cy="1162665"/>
          </a:xfrm>
        </p:spPr>
        <p:txBody>
          <a:bodyPr vert="horz" lIns="91440" tIns="45720" rIns="91440" bIns="45720" rtlCol="0" anchor="b">
            <a:normAutofit/>
          </a:bodyPr>
          <a:lstStyle/>
          <a:p>
            <a:r>
              <a:rPr lang="en-US" kern="1200" dirty="0">
                <a:latin typeface="+mj-lt"/>
                <a:ea typeface="+mj-ea"/>
                <a:cs typeface="+mj-cs"/>
              </a:rPr>
              <a:t>KNOWLEDGE CHECK</a:t>
            </a:r>
          </a:p>
        </p:txBody>
      </p:sp>
      <p:sp>
        <p:nvSpPr>
          <p:cNvPr id="6" name="Title 1">
            <a:extLst>
              <a:ext uri="{FF2B5EF4-FFF2-40B4-BE49-F238E27FC236}">
                <a16:creationId xmlns:a16="http://schemas.microsoft.com/office/drawing/2014/main" id="{88EA19AA-3DBB-F111-3DA4-7278679A1CC5}"/>
              </a:ext>
            </a:extLst>
          </p:cNvPr>
          <p:cNvSpPr>
            <a:spLocks noGrp="1"/>
          </p:cNvSpPr>
          <p:nvPr>
            <p:ph type="body" sz="half" idx="2"/>
          </p:nvPr>
        </p:nvSpPr>
        <p:spPr>
          <a:xfrm>
            <a:off x="839787" y="2322871"/>
            <a:ext cx="3932237" cy="3811588"/>
          </a:xfrm>
        </p:spPr>
        <p:txBody>
          <a:bodyPr vert="horz" lIns="91440" tIns="45720" rIns="91440" bIns="45720" rtlCol="0">
            <a:normAutofit/>
          </a:bodyPr>
          <a:lstStyle/>
          <a:p>
            <a:r>
              <a:rPr lang="en-US" dirty="0"/>
              <a:t>The following </a:t>
            </a:r>
            <a:r>
              <a:rPr lang="en-US" b="0" i="0" kern="1200" dirty="0">
                <a:latin typeface="+mn-lt"/>
                <a:ea typeface="+mn-ea"/>
                <a:cs typeface="+mn-cs"/>
              </a:rPr>
              <a:t>would be helpful when supporting someone with a mental health problem -</a:t>
            </a:r>
            <a:br>
              <a:rPr lang="en-US" kern="1200" dirty="0">
                <a:latin typeface="+mn-lt"/>
                <a:ea typeface="+mn-ea"/>
                <a:cs typeface="+mn-cs"/>
              </a:rPr>
            </a:br>
            <a:endParaRPr lang="en-US" kern="1200" dirty="0">
              <a:latin typeface="+mn-lt"/>
              <a:ea typeface="+mn-ea"/>
              <a:cs typeface="+mn-cs"/>
            </a:endParaRPr>
          </a:p>
        </p:txBody>
      </p:sp>
      <p:graphicFrame>
        <p:nvGraphicFramePr>
          <p:cNvPr id="11" name="TextBox 3">
            <a:extLst>
              <a:ext uri="{FF2B5EF4-FFF2-40B4-BE49-F238E27FC236}">
                <a16:creationId xmlns:a16="http://schemas.microsoft.com/office/drawing/2014/main" id="{6A4ED6F8-66B9-6743-BC71-71E3072E7AEC}"/>
              </a:ext>
            </a:extLst>
          </p:cNvPr>
          <p:cNvGraphicFramePr/>
          <p:nvPr>
            <p:extLst>
              <p:ext uri="{D42A27DB-BD31-4B8C-83A1-F6EECF244321}">
                <p14:modId xmlns:p14="http://schemas.microsoft.com/office/powerpoint/2010/main" val="4210473754"/>
              </p:ext>
            </p:extLst>
          </p:nvPr>
        </p:nvGraphicFramePr>
        <p:xfrm>
          <a:off x="5347572" y="1327554"/>
          <a:ext cx="6078308" cy="4627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5797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F211EB-8D53-49E1-41C7-AD8F5BE11B29}"/>
              </a:ext>
            </a:extLst>
          </p:cNvPr>
          <p:cNvSpPr>
            <a:spLocks noGrp="1"/>
          </p:cNvSpPr>
          <p:nvPr>
            <p:ph type="title"/>
          </p:nvPr>
        </p:nvSpPr>
        <p:spPr>
          <a:xfrm>
            <a:off x="519910" y="118471"/>
            <a:ext cx="4937211" cy="1325563"/>
          </a:xfrm>
        </p:spPr>
        <p:txBody>
          <a:bodyPr vert="horz" lIns="0" tIns="0" rIns="0" bIns="0" rtlCol="0" anchor="ctr">
            <a:normAutofit/>
          </a:bodyPr>
          <a:lstStyle/>
          <a:p>
            <a:r>
              <a:rPr lang="en-US" b="1" kern="1200" cap="all" baseline="0" dirty="0">
                <a:latin typeface="+mj-lt"/>
                <a:ea typeface="+mj-ea"/>
                <a:cs typeface="+mj-cs"/>
              </a:rPr>
              <a:t>Myth Busting</a:t>
            </a:r>
          </a:p>
        </p:txBody>
      </p:sp>
      <p:sp>
        <p:nvSpPr>
          <p:cNvPr id="8" name="Content Placeholder 2">
            <a:extLst>
              <a:ext uri="{FF2B5EF4-FFF2-40B4-BE49-F238E27FC236}">
                <a16:creationId xmlns:a16="http://schemas.microsoft.com/office/drawing/2014/main" id="{B5885C41-3895-45AC-F0AC-29F10B09D28E}"/>
              </a:ext>
            </a:extLst>
          </p:cNvPr>
          <p:cNvSpPr txBox="1">
            <a:spLocks/>
          </p:cNvSpPr>
          <p:nvPr/>
        </p:nvSpPr>
        <p:spPr>
          <a:xfrm>
            <a:off x="531420" y="2081263"/>
            <a:ext cx="4914189" cy="370993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b="1" i="1" dirty="0"/>
              <a:t>Myth: Individuals with mental health problems are always dangerous</a:t>
            </a:r>
          </a:p>
          <a:p>
            <a:pPr marL="0" indent="0">
              <a:buNone/>
            </a:pPr>
            <a:r>
              <a:rPr lang="en-US" sz="1500" b="1" dirty="0"/>
              <a:t>Fact: </a:t>
            </a:r>
            <a:r>
              <a:rPr lang="en-US" sz="1500" dirty="0"/>
              <a:t>The majority of violent crime is committed by individuals without a mental health problem. Individuals with mental health problems are more likely to be attacked than attack.</a:t>
            </a:r>
          </a:p>
          <a:p>
            <a:pPr marL="0" indent="0">
              <a:buNone/>
            </a:pPr>
            <a:r>
              <a:rPr lang="en-US" sz="1500" b="1" dirty="0"/>
              <a:t>Myth: Mental illness is a sign of weakness and failure</a:t>
            </a:r>
          </a:p>
          <a:p>
            <a:pPr marL="0" indent="0">
              <a:buNone/>
            </a:pPr>
            <a:r>
              <a:rPr lang="en-US" sz="1500" b="1" dirty="0"/>
              <a:t>Fact: </a:t>
            </a:r>
            <a:r>
              <a:rPr lang="en-US" sz="1500" dirty="0"/>
              <a:t>Mental illness is common and can affect anyone, it is not a sign of weakness and failure.</a:t>
            </a:r>
          </a:p>
          <a:p>
            <a:pPr marL="0" indent="0">
              <a:buNone/>
            </a:pPr>
            <a:r>
              <a:rPr lang="en-US" sz="1500" b="1" i="1" dirty="0"/>
              <a:t>Myth: It is not possible to treat a mental health problem</a:t>
            </a:r>
          </a:p>
          <a:p>
            <a:pPr marL="0" indent="0">
              <a:buNone/>
            </a:pPr>
            <a:r>
              <a:rPr lang="en-US" sz="1500" b="1" dirty="0"/>
              <a:t>Fact: </a:t>
            </a:r>
            <a:r>
              <a:rPr lang="en-US" sz="1500" dirty="0"/>
              <a:t>There is a wide variety of evidence-based treatments for mental health illnesses.</a:t>
            </a:r>
            <a:endParaRPr lang="en-US" sz="1500" i="1" dirty="0"/>
          </a:p>
        </p:txBody>
      </p:sp>
      <p:sp>
        <p:nvSpPr>
          <p:cNvPr id="2" name="Slide Number Placeholder 1">
            <a:extLst>
              <a:ext uri="{FF2B5EF4-FFF2-40B4-BE49-F238E27FC236}">
                <a16:creationId xmlns:a16="http://schemas.microsoft.com/office/drawing/2014/main" id="{EFACE8C6-E808-DF0C-B71D-6BBA9DB39237}"/>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11</a:t>
            </a:fld>
            <a:endParaRPr lang="en-US"/>
          </a:p>
        </p:txBody>
      </p:sp>
      <p:pic>
        <p:nvPicPr>
          <p:cNvPr id="6" name="Picture 2">
            <a:extLst>
              <a:ext uri="{FF2B5EF4-FFF2-40B4-BE49-F238E27FC236}">
                <a16:creationId xmlns:a16="http://schemas.microsoft.com/office/drawing/2014/main" id="{4C2E42A6-03FD-EB19-47CB-AFCEB7CDD0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500"/>
          <a:stretch/>
        </p:blipFill>
        <p:spPr bwMode="auto">
          <a:xfrm>
            <a:off x="6451550" y="988536"/>
            <a:ext cx="4884848" cy="4884848"/>
          </a:xfrm>
          <a:prstGeom prst="ellipse">
            <a:avLst/>
          </a:prstGeom>
          <a:solidFill>
            <a:srgbClr val="FFFFFF"/>
          </a:solidFill>
        </p:spPr>
      </p:pic>
      <p:sp>
        <p:nvSpPr>
          <p:cNvPr id="5" name="TextBox 4">
            <a:extLst>
              <a:ext uri="{FF2B5EF4-FFF2-40B4-BE49-F238E27FC236}">
                <a16:creationId xmlns:a16="http://schemas.microsoft.com/office/drawing/2014/main" id="{B41F2D09-EFAC-72C1-3173-6D19A1948460}"/>
              </a:ext>
            </a:extLst>
          </p:cNvPr>
          <p:cNvSpPr txBox="1"/>
          <p:nvPr/>
        </p:nvSpPr>
        <p:spPr>
          <a:xfrm>
            <a:off x="432619" y="988498"/>
            <a:ext cx="6096000" cy="646331"/>
          </a:xfrm>
          <a:prstGeom prst="rect">
            <a:avLst/>
          </a:prstGeom>
          <a:noFill/>
        </p:spPr>
        <p:txBody>
          <a:bodyPr wrap="square">
            <a:spAutoFit/>
          </a:bodyPr>
          <a:lstStyle/>
          <a:p>
            <a:pPr marL="0" indent="0">
              <a:buNone/>
            </a:pPr>
            <a:r>
              <a:rPr lang="en-US" sz="1800" dirty="0">
                <a:solidFill>
                  <a:srgbClr val="2C567A"/>
                </a:solidFill>
              </a:rPr>
              <a:t>There are a lot of myths about individuals with mental health problems.</a:t>
            </a:r>
          </a:p>
        </p:txBody>
      </p:sp>
    </p:spTree>
    <p:extLst>
      <p:ext uri="{BB962C8B-B14F-4D97-AF65-F5344CB8AC3E}">
        <p14:creationId xmlns:p14="http://schemas.microsoft.com/office/powerpoint/2010/main" val="1756026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27683713-74DF-2129-41AC-5AA1E7E5BC5F}"/>
              </a:ext>
            </a:extLst>
          </p:cNvPr>
          <p:cNvSpPr txBox="1">
            <a:spLocks/>
          </p:cNvSpPr>
          <p:nvPr/>
        </p:nvSpPr>
        <p:spPr>
          <a:xfrm>
            <a:off x="519910" y="1628980"/>
            <a:ext cx="5576090" cy="4351338"/>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1600" dirty="0">
                <a:solidFill>
                  <a:schemeClr val="tx1"/>
                </a:solidFill>
              </a:rPr>
              <a:t>The term 'dementia’ is used to cover many different conditions that affect the brain. </a:t>
            </a:r>
          </a:p>
          <a:p>
            <a:pPr algn="l"/>
            <a:r>
              <a:rPr lang="en-US" sz="1600" dirty="0">
                <a:solidFill>
                  <a:schemeClr val="tx1"/>
                </a:solidFill>
              </a:rPr>
              <a:t>Alzheimer's is just one type of dementia. </a:t>
            </a:r>
          </a:p>
          <a:p>
            <a:pPr algn="l"/>
            <a:r>
              <a:rPr lang="en-US" sz="1600" dirty="0">
                <a:solidFill>
                  <a:schemeClr val="tx1"/>
                </a:solidFill>
              </a:rPr>
              <a:t>People suffering with dementia have problems with 'cognitive functions' - this means how they remember things and how to do them. This often means they have problems with their:</a:t>
            </a:r>
          </a:p>
          <a:p>
            <a:pPr algn="l"/>
            <a:endParaRPr lang="en-US" sz="1600" dirty="0">
              <a:solidFill>
                <a:schemeClr val="tx1"/>
              </a:solidFill>
            </a:endParaRPr>
          </a:p>
          <a:p>
            <a:pPr indent="-228600" algn="l">
              <a:buFont typeface="Arial" panose="020B0604020202020204" pitchFamily="34" charset="0"/>
              <a:buChar char="•"/>
            </a:pPr>
            <a:r>
              <a:rPr lang="en-US" sz="2000" dirty="0">
                <a:solidFill>
                  <a:schemeClr val="tx1"/>
                </a:solidFill>
              </a:rPr>
              <a:t>Memory</a:t>
            </a:r>
          </a:p>
          <a:p>
            <a:pPr indent="-228600" algn="l">
              <a:buFont typeface="Arial" panose="020B0604020202020204" pitchFamily="34" charset="0"/>
              <a:buChar char="•"/>
            </a:pPr>
            <a:r>
              <a:rPr lang="en-US" sz="2000" dirty="0">
                <a:solidFill>
                  <a:schemeClr val="tx1"/>
                </a:solidFill>
              </a:rPr>
              <a:t>Thinking</a:t>
            </a:r>
          </a:p>
          <a:p>
            <a:pPr indent="-228600" algn="l">
              <a:buFont typeface="Arial" panose="020B0604020202020204" pitchFamily="34" charset="0"/>
              <a:buChar char="•"/>
            </a:pPr>
            <a:r>
              <a:rPr lang="en-US" sz="2000" dirty="0">
                <a:solidFill>
                  <a:schemeClr val="tx1"/>
                </a:solidFill>
              </a:rPr>
              <a:t>Communicating</a:t>
            </a:r>
          </a:p>
          <a:p>
            <a:pPr indent="-228600" algn="l">
              <a:buFont typeface="Arial" panose="020B0604020202020204" pitchFamily="34" charset="0"/>
              <a:buChar char="•"/>
            </a:pPr>
            <a:r>
              <a:rPr lang="en-US" sz="2000" dirty="0">
                <a:solidFill>
                  <a:schemeClr val="tx1"/>
                </a:solidFill>
              </a:rPr>
              <a:t>Decision making</a:t>
            </a:r>
          </a:p>
        </p:txBody>
      </p:sp>
      <p:sp>
        <p:nvSpPr>
          <p:cNvPr id="2" name="Slide Number Placeholder 1">
            <a:extLst>
              <a:ext uri="{FF2B5EF4-FFF2-40B4-BE49-F238E27FC236}">
                <a16:creationId xmlns:a16="http://schemas.microsoft.com/office/drawing/2014/main" id="{8A5F8609-08E2-6D52-F20F-F433EEF2C9EA}"/>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12</a:t>
            </a:fld>
            <a:endParaRPr lang="en-US"/>
          </a:p>
        </p:txBody>
      </p:sp>
      <p:pic>
        <p:nvPicPr>
          <p:cNvPr id="9" name="Picture Placeholder 8" descr="A group of blue and yellow flowers on grass&#10;&#10;Description automatically generated with low confidence">
            <a:extLst>
              <a:ext uri="{FF2B5EF4-FFF2-40B4-BE49-F238E27FC236}">
                <a16:creationId xmlns:a16="http://schemas.microsoft.com/office/drawing/2014/main" id="{F8571DF1-C72E-3E64-8AA1-87A139334BBD}"/>
              </a:ext>
            </a:extLst>
          </p:cNvPr>
          <p:cNvPicPr>
            <a:picLocks noGrp="1" noChangeAspect="1"/>
          </p:cNvPicPr>
          <p:nvPr>
            <p:ph type="pic" sz="quarter" idx="13"/>
          </p:nvPr>
        </p:nvPicPr>
        <p:blipFill>
          <a:blip r:embed="rId2"/>
          <a:srcRect l="19377" r="19377"/>
          <a:stretch>
            <a:fillRect/>
          </a:stretch>
        </p:blipFill>
        <p:spPr>
          <a:xfrm>
            <a:off x="6778625" y="0"/>
            <a:ext cx="5413375" cy="4960938"/>
          </a:xfrm>
        </p:spPr>
      </p:pic>
      <p:sp>
        <p:nvSpPr>
          <p:cNvPr id="6" name="Title 1">
            <a:extLst>
              <a:ext uri="{FF2B5EF4-FFF2-40B4-BE49-F238E27FC236}">
                <a16:creationId xmlns:a16="http://schemas.microsoft.com/office/drawing/2014/main" id="{94D37F9D-6703-95A9-8D96-A6ABF123BDBE}"/>
              </a:ext>
            </a:extLst>
          </p:cNvPr>
          <p:cNvSpPr>
            <a:spLocks noGrp="1"/>
          </p:cNvSpPr>
          <p:nvPr>
            <p:ph type="title"/>
          </p:nvPr>
        </p:nvSpPr>
        <p:spPr>
          <a:xfrm>
            <a:off x="519910" y="393290"/>
            <a:ext cx="4937211" cy="871429"/>
          </a:xfrm>
        </p:spPr>
        <p:txBody>
          <a:bodyPr vert="horz" lIns="0" tIns="0" rIns="0" bIns="0" rtlCol="0" anchor="ctr">
            <a:normAutofit/>
          </a:bodyPr>
          <a:lstStyle/>
          <a:p>
            <a:r>
              <a:rPr lang="en-US" b="1" kern="1200" cap="all" baseline="0" dirty="0">
                <a:latin typeface="+mj-lt"/>
                <a:ea typeface="+mj-ea"/>
                <a:cs typeface="+mj-cs"/>
              </a:rPr>
              <a:t>Dementia</a:t>
            </a:r>
          </a:p>
        </p:txBody>
      </p:sp>
    </p:spTree>
    <p:extLst>
      <p:ext uri="{BB962C8B-B14F-4D97-AF65-F5344CB8AC3E}">
        <p14:creationId xmlns:p14="http://schemas.microsoft.com/office/powerpoint/2010/main" val="736774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A5377B-5506-D8D7-1F29-887A02285167}"/>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13</a:t>
            </a:fld>
            <a:endParaRPr lang="en-US" noProof="0"/>
          </a:p>
        </p:txBody>
      </p:sp>
      <p:pic>
        <p:nvPicPr>
          <p:cNvPr id="7" name="Picture Placeholder 6" descr="An old person with her hand on her chin&#10;&#10;Description automatically generated with low confidence">
            <a:extLst>
              <a:ext uri="{FF2B5EF4-FFF2-40B4-BE49-F238E27FC236}">
                <a16:creationId xmlns:a16="http://schemas.microsoft.com/office/drawing/2014/main" id="{E2F3D548-6556-B6DD-39A1-4E823EDE32F1}"/>
              </a:ext>
            </a:extLst>
          </p:cNvPr>
          <p:cNvPicPr>
            <a:picLocks noGrp="1" noChangeAspect="1"/>
          </p:cNvPicPr>
          <p:nvPr>
            <p:ph type="pic" sz="quarter" idx="13"/>
          </p:nvPr>
        </p:nvPicPr>
        <p:blipFill>
          <a:blip r:embed="rId3"/>
          <a:srcRect l="155" r="155"/>
          <a:stretch>
            <a:fillRect/>
          </a:stretch>
        </p:blipFill>
        <p:spPr>
          <a:xfrm>
            <a:off x="6451600" y="989013"/>
            <a:ext cx="4884738" cy="4884737"/>
          </a:xfrm>
        </p:spPr>
      </p:pic>
      <p:sp>
        <p:nvSpPr>
          <p:cNvPr id="8" name="Title 1">
            <a:extLst>
              <a:ext uri="{FF2B5EF4-FFF2-40B4-BE49-F238E27FC236}">
                <a16:creationId xmlns:a16="http://schemas.microsoft.com/office/drawing/2014/main" id="{F8DB4E68-BE3E-5EBE-2B98-4B91F6884817}"/>
              </a:ext>
            </a:extLst>
          </p:cNvPr>
          <p:cNvSpPr>
            <a:spLocks noGrp="1"/>
          </p:cNvSpPr>
          <p:nvPr>
            <p:ph type="title"/>
          </p:nvPr>
        </p:nvSpPr>
        <p:spPr>
          <a:xfrm>
            <a:off x="495966" y="326232"/>
            <a:ext cx="4937125" cy="1325562"/>
          </a:xfrm>
        </p:spPr>
        <p:txBody>
          <a:bodyPr anchor="b">
            <a:normAutofit/>
          </a:bodyPr>
          <a:lstStyle/>
          <a:p>
            <a:r>
              <a:rPr lang="en-GB" b="0" i="0" dirty="0">
                <a:effectLst/>
              </a:rPr>
              <a:t>Understanding Dementia</a:t>
            </a:r>
            <a:endParaRPr lang="en-GB" dirty="0"/>
          </a:p>
        </p:txBody>
      </p:sp>
      <p:sp>
        <p:nvSpPr>
          <p:cNvPr id="6" name="TextBox 5">
            <a:extLst>
              <a:ext uri="{FF2B5EF4-FFF2-40B4-BE49-F238E27FC236}">
                <a16:creationId xmlns:a16="http://schemas.microsoft.com/office/drawing/2014/main" id="{BC0627D2-368B-7194-1AC0-4462E1FDFBF4}"/>
              </a:ext>
            </a:extLst>
          </p:cNvPr>
          <p:cNvSpPr txBox="1"/>
          <p:nvPr/>
        </p:nvSpPr>
        <p:spPr>
          <a:xfrm>
            <a:off x="495966" y="2033185"/>
            <a:ext cx="5885169" cy="2585323"/>
          </a:xfrm>
          <a:prstGeom prst="rect">
            <a:avLst/>
          </a:prstGeom>
          <a:noFill/>
        </p:spPr>
        <p:txBody>
          <a:bodyPr wrap="square">
            <a:spAutoFit/>
          </a:bodyPr>
          <a:lstStyle/>
          <a:p>
            <a:pPr marL="0" indent="0">
              <a:buNone/>
            </a:pPr>
            <a:r>
              <a:rPr lang="en-US" sz="1800" dirty="0">
                <a:latin typeface="Arial" panose="020B0604020202020204" pitchFamily="34" charset="0"/>
                <a:cs typeface="Arial" panose="020B0604020202020204" pitchFamily="34" charset="0"/>
              </a:rPr>
              <a:t>Someone suffering from dementia may sometimes feel confused, frustrated and frightened. </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A common symptom is short-term memory loss - the individual finds it difficult to remember recent events or conversations.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sz="1800" dirty="0">
                <a:latin typeface="Arial" panose="020B0604020202020204" pitchFamily="34" charset="0"/>
                <a:cs typeface="Arial" panose="020B0604020202020204" pitchFamily="34" charset="0"/>
              </a:rPr>
              <a:t>This can lead to them repeating stories or asking the same question over and over again.</a:t>
            </a:r>
          </a:p>
        </p:txBody>
      </p:sp>
    </p:spTree>
    <p:extLst>
      <p:ext uri="{BB962C8B-B14F-4D97-AF65-F5344CB8AC3E}">
        <p14:creationId xmlns:p14="http://schemas.microsoft.com/office/powerpoint/2010/main" val="1296826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2E84E6-3C08-305B-0919-1A366192963A}"/>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14</a:t>
            </a:fld>
            <a:endParaRPr lang="en-US" noProof="0"/>
          </a:p>
        </p:txBody>
      </p:sp>
      <p:pic>
        <p:nvPicPr>
          <p:cNvPr id="7" name="Picture Placeholder 6" descr="Close-up of a medical scan of a brain&#10;&#10;Description automatically generated with low confidence">
            <a:extLst>
              <a:ext uri="{FF2B5EF4-FFF2-40B4-BE49-F238E27FC236}">
                <a16:creationId xmlns:a16="http://schemas.microsoft.com/office/drawing/2014/main" id="{3BA7D3EC-2705-94A0-DDE4-909DF6569FBE}"/>
              </a:ext>
            </a:extLst>
          </p:cNvPr>
          <p:cNvPicPr>
            <a:picLocks noGrp="1" noChangeAspect="1"/>
          </p:cNvPicPr>
          <p:nvPr>
            <p:ph type="pic" sz="quarter" idx="13"/>
          </p:nvPr>
        </p:nvPicPr>
        <p:blipFill>
          <a:blip r:embed="rId2"/>
          <a:srcRect l="6836" r="6836"/>
          <a:stretch>
            <a:fillRect/>
          </a:stretch>
        </p:blipFill>
        <p:spPr>
          <a:xfrm>
            <a:off x="5884863" y="0"/>
            <a:ext cx="6307137" cy="5780088"/>
          </a:xfrm>
        </p:spPr>
      </p:pic>
      <p:sp>
        <p:nvSpPr>
          <p:cNvPr id="8" name="Title 1">
            <a:extLst>
              <a:ext uri="{FF2B5EF4-FFF2-40B4-BE49-F238E27FC236}">
                <a16:creationId xmlns:a16="http://schemas.microsoft.com/office/drawing/2014/main" id="{C2264B53-EAC8-00CA-3651-4F7EEA19584C}"/>
              </a:ext>
            </a:extLst>
          </p:cNvPr>
          <p:cNvSpPr>
            <a:spLocks noGrp="1"/>
          </p:cNvSpPr>
          <p:nvPr>
            <p:ph type="title"/>
          </p:nvPr>
        </p:nvSpPr>
        <p:spPr>
          <a:xfrm>
            <a:off x="390248" y="543385"/>
            <a:ext cx="4914189" cy="596900"/>
          </a:xfrm>
        </p:spPr>
        <p:txBody>
          <a:bodyPr anchor="b">
            <a:normAutofit/>
          </a:bodyPr>
          <a:lstStyle/>
          <a:p>
            <a:r>
              <a:rPr lang="en-GB" dirty="0"/>
              <a:t>Causes of Dementia</a:t>
            </a:r>
          </a:p>
        </p:txBody>
      </p:sp>
      <p:sp>
        <p:nvSpPr>
          <p:cNvPr id="6" name="TextBox 5">
            <a:extLst>
              <a:ext uri="{FF2B5EF4-FFF2-40B4-BE49-F238E27FC236}">
                <a16:creationId xmlns:a16="http://schemas.microsoft.com/office/drawing/2014/main" id="{89AA9A98-FF2A-97C3-B4AD-DB85FB4C1E31}"/>
              </a:ext>
            </a:extLst>
          </p:cNvPr>
          <p:cNvSpPr txBox="1"/>
          <p:nvPr/>
        </p:nvSpPr>
        <p:spPr>
          <a:xfrm>
            <a:off x="390248" y="1396631"/>
            <a:ext cx="6096000" cy="1477328"/>
          </a:xfrm>
          <a:prstGeom prst="rect">
            <a:avLst/>
          </a:prstGeom>
          <a:noFill/>
        </p:spPr>
        <p:txBody>
          <a:bodyPr wrap="square">
            <a:spAutoFit/>
          </a:bodyPr>
          <a:lstStyle/>
          <a:p>
            <a:pPr marL="0" indent="0">
              <a:buNone/>
            </a:pPr>
            <a:r>
              <a:rPr lang="en-US" sz="1800" dirty="0"/>
              <a:t>There are many types of dementia and many different causes. </a:t>
            </a:r>
          </a:p>
          <a:p>
            <a:pPr marL="0" indent="0">
              <a:buNone/>
            </a:pPr>
            <a:endParaRPr lang="en-US" dirty="0"/>
          </a:p>
          <a:p>
            <a:pPr marL="0" indent="0">
              <a:buNone/>
            </a:pPr>
            <a:r>
              <a:rPr lang="en-US" sz="1800" dirty="0"/>
              <a:t>The two most common types are Alzheimer’s disease and vascular dementia.</a:t>
            </a:r>
          </a:p>
        </p:txBody>
      </p:sp>
      <p:sp>
        <p:nvSpPr>
          <p:cNvPr id="11" name="TextBox 10">
            <a:extLst>
              <a:ext uri="{FF2B5EF4-FFF2-40B4-BE49-F238E27FC236}">
                <a16:creationId xmlns:a16="http://schemas.microsoft.com/office/drawing/2014/main" id="{78DBA828-38FC-768A-682A-CB9B9F85E5B2}"/>
              </a:ext>
            </a:extLst>
          </p:cNvPr>
          <p:cNvSpPr txBox="1"/>
          <p:nvPr/>
        </p:nvSpPr>
        <p:spPr>
          <a:xfrm>
            <a:off x="390248" y="3194765"/>
            <a:ext cx="5494615" cy="2308324"/>
          </a:xfrm>
          <a:prstGeom prst="rect">
            <a:avLst/>
          </a:prstGeom>
          <a:noFill/>
        </p:spPr>
        <p:txBody>
          <a:bodyPr wrap="square">
            <a:spAutoFit/>
          </a:bodyPr>
          <a:lstStyle/>
          <a:p>
            <a:r>
              <a:rPr lang="en-US" sz="1600" b="1" dirty="0"/>
              <a:t>Alzheimer's</a:t>
            </a:r>
            <a:r>
              <a:rPr lang="en-US" sz="1600" dirty="0"/>
              <a:t> is caused by a bad protein developing in the brain. This causes damage to brain cells and their connections. No one yet fully understands why this happens and why it affects some people and not others.</a:t>
            </a:r>
          </a:p>
          <a:p>
            <a:endParaRPr lang="en-US" sz="1600" dirty="0"/>
          </a:p>
          <a:p>
            <a:r>
              <a:rPr lang="en-US" sz="1600" b="1" dirty="0"/>
              <a:t>Vascular dementia </a:t>
            </a:r>
            <a:r>
              <a:rPr lang="en-US" sz="1600" dirty="0"/>
              <a:t>is caused by oxygen failing to get to the brain cells as a result of problems with the blood supply (the vascular system).</a:t>
            </a:r>
            <a:endParaRPr lang="en-GB" sz="1600" dirty="0"/>
          </a:p>
        </p:txBody>
      </p:sp>
    </p:spTree>
    <p:extLst>
      <p:ext uri="{BB962C8B-B14F-4D97-AF65-F5344CB8AC3E}">
        <p14:creationId xmlns:p14="http://schemas.microsoft.com/office/powerpoint/2010/main" val="3472868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47B50D-9654-7086-D92B-6BBD622D9072}"/>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15</a:t>
            </a:fld>
            <a:endParaRPr lang="en-US"/>
          </a:p>
        </p:txBody>
      </p:sp>
      <p:sp>
        <p:nvSpPr>
          <p:cNvPr id="4" name="TextBox 3">
            <a:extLst>
              <a:ext uri="{FF2B5EF4-FFF2-40B4-BE49-F238E27FC236}">
                <a16:creationId xmlns:a16="http://schemas.microsoft.com/office/drawing/2014/main" id="{1C9ECF7C-50C9-5499-1192-843431D3C147}"/>
              </a:ext>
            </a:extLst>
          </p:cNvPr>
          <p:cNvSpPr txBox="1"/>
          <p:nvPr/>
        </p:nvSpPr>
        <p:spPr>
          <a:xfrm>
            <a:off x="515938" y="1847312"/>
            <a:ext cx="5157787" cy="3684588"/>
          </a:xfrm>
          <a:prstGeom prst="rect">
            <a:avLst/>
          </a:prstGeom>
        </p:spPr>
        <p:txBody>
          <a:bodyPr vert="horz" lIns="91440" tIns="45720" rIns="91440" bIns="45720" rtlCol="0">
            <a:normAutofit/>
          </a:bodyPr>
          <a:lstStyle/>
          <a:p>
            <a:pPr lvl="0" indent="-228600">
              <a:lnSpc>
                <a:spcPct val="90000"/>
              </a:lnSpc>
              <a:spcAft>
                <a:spcPts val="600"/>
              </a:spcAft>
              <a:buFont typeface="Arial" panose="020B0604020202020204" pitchFamily="34" charset="0"/>
              <a:buChar char="•"/>
            </a:pPr>
            <a:r>
              <a:rPr lang="en-US" dirty="0"/>
              <a:t>Although the symptoms of each type of dementia are different, all types of dementia are progressive. </a:t>
            </a:r>
          </a:p>
          <a:p>
            <a:pPr lvl="0" indent="-228600">
              <a:lnSpc>
                <a:spcPct val="90000"/>
              </a:lnSpc>
              <a:spcAft>
                <a:spcPts val="600"/>
              </a:spcAft>
              <a:buFont typeface="Arial" panose="020B0604020202020204" pitchFamily="34" charset="0"/>
              <a:buChar char="•"/>
            </a:pPr>
            <a:endParaRPr lang="en-US" dirty="0"/>
          </a:p>
          <a:p>
            <a:pPr lvl="0" indent="-228600">
              <a:lnSpc>
                <a:spcPct val="90000"/>
              </a:lnSpc>
              <a:spcAft>
                <a:spcPts val="600"/>
              </a:spcAft>
              <a:buFont typeface="Arial" panose="020B0604020202020204" pitchFamily="34" charset="0"/>
              <a:buChar char="•"/>
            </a:pPr>
            <a:r>
              <a:rPr lang="en-US" dirty="0"/>
              <a:t>This means that individuals experience a gradual decline in their thinking, processing and remembering skills. </a:t>
            </a:r>
          </a:p>
          <a:p>
            <a:pPr lvl="0" indent="-228600">
              <a:lnSpc>
                <a:spcPct val="90000"/>
              </a:lnSpc>
              <a:spcAft>
                <a:spcPts val="600"/>
              </a:spcAft>
              <a:buFont typeface="Arial" panose="020B0604020202020204" pitchFamily="34" charset="0"/>
              <a:buChar char="•"/>
            </a:pPr>
            <a:endParaRPr lang="en-US" dirty="0"/>
          </a:p>
          <a:p>
            <a:pPr lvl="0" indent="-228600">
              <a:lnSpc>
                <a:spcPct val="90000"/>
              </a:lnSpc>
              <a:spcAft>
                <a:spcPts val="600"/>
              </a:spcAft>
              <a:buFont typeface="Arial" panose="020B0604020202020204" pitchFamily="34" charset="0"/>
              <a:buChar char="•"/>
            </a:pPr>
            <a:r>
              <a:rPr lang="en-US" dirty="0"/>
              <a:t>How gradual and how serious this is varies in each individual and will be affected by the care and support they have.</a:t>
            </a:r>
          </a:p>
        </p:txBody>
      </p:sp>
      <p:sp>
        <p:nvSpPr>
          <p:cNvPr id="8" name="TextBox 7">
            <a:extLst>
              <a:ext uri="{FF2B5EF4-FFF2-40B4-BE49-F238E27FC236}">
                <a16:creationId xmlns:a16="http://schemas.microsoft.com/office/drawing/2014/main" id="{81708474-4E2A-92FE-1D4D-0AF0C02CC3F9}"/>
              </a:ext>
            </a:extLst>
          </p:cNvPr>
          <p:cNvSpPr txBox="1"/>
          <p:nvPr/>
        </p:nvSpPr>
        <p:spPr>
          <a:xfrm>
            <a:off x="6091238" y="1533679"/>
            <a:ext cx="5183188" cy="823912"/>
          </a:xfrm>
          <a:prstGeom prst="rect">
            <a:avLst/>
          </a:prstGeom>
        </p:spPr>
        <p:txBody>
          <a:bodyPr vert="horz" lIns="91440" tIns="45720" rIns="91440" bIns="45720" rtlCol="0" anchor="b">
            <a:noAutofit/>
          </a:bodyPr>
          <a:lstStyle/>
          <a:p>
            <a:pPr>
              <a:lnSpc>
                <a:spcPct val="90000"/>
              </a:lnSpc>
              <a:spcBef>
                <a:spcPts val="1000"/>
              </a:spcBef>
            </a:pPr>
            <a:r>
              <a:rPr lang="en-US" sz="1600" b="1" kern="1200" dirty="0">
                <a:solidFill>
                  <a:srgbClr val="2C567A"/>
                </a:solidFill>
                <a:latin typeface="+mn-lt"/>
                <a:ea typeface="+mn-ea"/>
                <a:cs typeface="+mn-cs"/>
              </a:rPr>
              <a:t>Dementia is often thought to be a condition that only affects older people; however, dementia can affect anyone at any age. Individuals with learning disabilities are more likely to experience dementia at an early age.</a:t>
            </a:r>
          </a:p>
        </p:txBody>
      </p:sp>
      <p:pic>
        <p:nvPicPr>
          <p:cNvPr id="1026" name="Picture 2" descr="Free mental health mental health illustration">
            <a:extLst>
              <a:ext uri="{FF2B5EF4-FFF2-40B4-BE49-F238E27FC236}">
                <a16:creationId xmlns:a16="http://schemas.microsoft.com/office/drawing/2014/main" id="{8083151A-CB64-4BE6-2826-32D0B6FD8B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87159" y="2505075"/>
            <a:ext cx="5153269" cy="3684588"/>
          </a:xfrm>
          <a:prstGeom prst="rect">
            <a:avLst/>
          </a:prstGeom>
          <a:solidFill>
            <a:srgbClr val="FFFFFF"/>
          </a:solidFill>
        </p:spPr>
      </p:pic>
      <p:sp>
        <p:nvSpPr>
          <p:cNvPr id="6" name="Title 1">
            <a:extLst>
              <a:ext uri="{FF2B5EF4-FFF2-40B4-BE49-F238E27FC236}">
                <a16:creationId xmlns:a16="http://schemas.microsoft.com/office/drawing/2014/main" id="{814FA450-1F6E-C166-DE0A-7D16C865F080}"/>
              </a:ext>
            </a:extLst>
          </p:cNvPr>
          <p:cNvSpPr>
            <a:spLocks noGrp="1"/>
          </p:cNvSpPr>
          <p:nvPr>
            <p:ph type="title"/>
          </p:nvPr>
        </p:nvSpPr>
        <p:spPr>
          <a:xfrm>
            <a:off x="515938" y="246063"/>
            <a:ext cx="11150600" cy="920750"/>
          </a:xfrm>
        </p:spPr>
        <p:txBody>
          <a:bodyPr vert="horz" lIns="0" tIns="0" rIns="0" bIns="0" rtlCol="0" anchor="b">
            <a:normAutofit/>
          </a:bodyPr>
          <a:lstStyle/>
          <a:p>
            <a:r>
              <a:rPr lang="en-US" b="1" kern="1200" cap="all" baseline="0" dirty="0">
                <a:latin typeface="+mj-lt"/>
                <a:ea typeface="+mj-ea"/>
                <a:cs typeface="+mj-cs"/>
              </a:rPr>
              <a:t>Symptoms</a:t>
            </a:r>
          </a:p>
        </p:txBody>
      </p:sp>
    </p:spTree>
    <p:extLst>
      <p:ext uri="{BB962C8B-B14F-4D97-AF65-F5344CB8AC3E}">
        <p14:creationId xmlns:p14="http://schemas.microsoft.com/office/powerpoint/2010/main" val="4211761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13F0C05-B2E5-AFE4-832B-D5867E533AE9}"/>
              </a:ext>
            </a:extLst>
          </p:cNvPr>
          <p:cNvSpPr txBox="1">
            <a:spLocks/>
          </p:cNvSpPr>
          <p:nvPr/>
        </p:nvSpPr>
        <p:spPr>
          <a:xfrm>
            <a:off x="515938" y="1609315"/>
            <a:ext cx="5704620" cy="435133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1300" cap="none" baseline="0" dirty="0"/>
              <a:t>A learning disability is a result of brain development being affected before birth, during birth or in a person's childhood. </a:t>
            </a:r>
          </a:p>
          <a:p>
            <a:pPr marL="0"/>
            <a:r>
              <a:rPr lang="en-US" sz="1300" cap="none" baseline="0" dirty="0"/>
              <a:t>An individual with a learning disability may have difficulty understanding information, learning new skills, communicating and living independently.</a:t>
            </a:r>
          </a:p>
          <a:p>
            <a:pPr marL="0"/>
            <a:r>
              <a:rPr lang="en-US" sz="1300" cap="none" baseline="0" dirty="0"/>
              <a:t>The experience of living with a learning disability varies depending on whether it is mild, moderate or severe. </a:t>
            </a:r>
          </a:p>
          <a:p>
            <a:pPr marL="0"/>
            <a:r>
              <a:rPr lang="en-US" sz="1300" cap="none" baseline="0" dirty="0"/>
              <a:t>People with a mild learning disability may only need a little support to be independent while someone with a severe learning disability may not be able to communicate verbally and may need constant specialist support.</a:t>
            </a:r>
          </a:p>
          <a:p>
            <a:pPr marL="0"/>
            <a:r>
              <a:rPr lang="en-US" sz="1300" cap="none" baseline="0" dirty="0"/>
              <a:t>Individuals may have other physical and sensory conditions alongside their learning disability and may have difficulty responding to feelings and emotions. They may express themselves in ways that others find difficult to understand which can in turn affect how others see and respond to them. In most cases living with a learning disability will have a lifelong impact but this will vary depending on the type of learning disability.</a:t>
            </a:r>
          </a:p>
        </p:txBody>
      </p:sp>
      <p:sp>
        <p:nvSpPr>
          <p:cNvPr id="2" name="Slide Number Placeholder 1">
            <a:extLst>
              <a:ext uri="{FF2B5EF4-FFF2-40B4-BE49-F238E27FC236}">
                <a16:creationId xmlns:a16="http://schemas.microsoft.com/office/drawing/2014/main" id="{3B7D623E-C685-7963-445B-C6977D3659A9}"/>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16</a:t>
            </a:fld>
            <a:endParaRPr lang="en-US"/>
          </a:p>
        </p:txBody>
      </p:sp>
      <p:pic>
        <p:nvPicPr>
          <p:cNvPr id="5" name="Picture 2" descr="Group of people exercising">
            <a:extLst>
              <a:ext uri="{FF2B5EF4-FFF2-40B4-BE49-F238E27FC236}">
                <a16:creationId xmlns:a16="http://schemas.microsoft.com/office/drawing/2014/main" id="{0E600B48-BE5F-9272-7757-A8A786FF7E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723" r="28721"/>
          <a:stretch/>
        </p:blipFill>
        <p:spPr bwMode="auto">
          <a:xfrm>
            <a:off x="6778903" y="14035"/>
            <a:ext cx="5413097" cy="496082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5C3CA585-908B-5BE9-D914-A5D91C71BE82}"/>
              </a:ext>
            </a:extLst>
          </p:cNvPr>
          <p:cNvSpPr>
            <a:spLocks noGrp="1"/>
          </p:cNvSpPr>
          <p:nvPr>
            <p:ph type="title"/>
          </p:nvPr>
        </p:nvSpPr>
        <p:spPr>
          <a:xfrm>
            <a:off x="515938" y="499595"/>
            <a:ext cx="4937211" cy="1325563"/>
          </a:xfrm>
        </p:spPr>
        <p:txBody>
          <a:bodyPr vert="horz" lIns="0" tIns="0" rIns="0" bIns="0" rtlCol="0" anchor="ctr">
            <a:normAutofit/>
          </a:bodyPr>
          <a:lstStyle/>
          <a:p>
            <a:r>
              <a:rPr lang="en-US" b="1" kern="1200" cap="all" baseline="0" dirty="0">
                <a:latin typeface="+mj-lt"/>
                <a:ea typeface="+mj-ea"/>
                <a:cs typeface="+mj-cs"/>
              </a:rPr>
              <a:t>Learning Disabilities</a:t>
            </a:r>
          </a:p>
        </p:txBody>
      </p:sp>
      <p:grpSp>
        <p:nvGrpSpPr>
          <p:cNvPr id="12" name="Group 11">
            <a:extLst>
              <a:ext uri="{FF2B5EF4-FFF2-40B4-BE49-F238E27FC236}">
                <a16:creationId xmlns:a16="http://schemas.microsoft.com/office/drawing/2014/main" id="{63182709-AB30-7B0D-0721-2EA03044FF1A}"/>
              </a:ext>
            </a:extLst>
          </p:cNvPr>
          <p:cNvGrpSpPr/>
          <p:nvPr/>
        </p:nvGrpSpPr>
        <p:grpSpPr>
          <a:xfrm>
            <a:off x="5453149" y="5170487"/>
            <a:ext cx="6738851" cy="1112326"/>
            <a:chOff x="7696708" y="1532527"/>
            <a:chExt cx="5023222" cy="1006476"/>
          </a:xfrm>
        </p:grpSpPr>
        <p:sp>
          <p:nvSpPr>
            <p:cNvPr id="13" name="Rectangle 12">
              <a:extLst>
                <a:ext uri="{FF2B5EF4-FFF2-40B4-BE49-F238E27FC236}">
                  <a16:creationId xmlns:a16="http://schemas.microsoft.com/office/drawing/2014/main" id="{94B76EFF-C66D-BE74-79E7-5AA4AE2CCBB8}"/>
                </a:ext>
              </a:extLst>
            </p:cNvPr>
            <p:cNvSpPr/>
            <p:nvPr/>
          </p:nvSpPr>
          <p:spPr>
            <a:xfrm>
              <a:off x="8114407" y="1532528"/>
              <a:ext cx="460552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ABCC4840-ADC5-F20F-E978-7C748D58CE37}"/>
                </a:ext>
              </a:extLst>
            </p:cNvPr>
            <p:cNvSpPr>
              <a:spLocks noChangeAspect="1"/>
            </p:cNvSpPr>
            <p:nvPr/>
          </p:nvSpPr>
          <p:spPr>
            <a:xfrm>
              <a:off x="7696708" y="1532527"/>
              <a:ext cx="1001899" cy="1001899"/>
            </a:xfrm>
            <a:prstGeom prst="ellipse">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TextBox 9">
            <a:extLst>
              <a:ext uri="{FF2B5EF4-FFF2-40B4-BE49-F238E27FC236}">
                <a16:creationId xmlns:a16="http://schemas.microsoft.com/office/drawing/2014/main" id="{BAF4288E-074E-D16A-FCB0-345208104430}"/>
              </a:ext>
            </a:extLst>
          </p:cNvPr>
          <p:cNvSpPr txBox="1"/>
          <p:nvPr/>
        </p:nvSpPr>
        <p:spPr>
          <a:xfrm>
            <a:off x="5712542" y="5304029"/>
            <a:ext cx="6396967" cy="923330"/>
          </a:xfrm>
          <a:prstGeom prst="rect">
            <a:avLst/>
          </a:prstGeom>
          <a:noFill/>
        </p:spPr>
        <p:txBody>
          <a:bodyPr wrap="square">
            <a:spAutoFit/>
          </a:bodyPr>
          <a:lstStyle/>
          <a:p>
            <a:pPr marL="0" algn="ctr"/>
            <a:r>
              <a:rPr lang="en-US" sz="1800" cap="none" baseline="0" dirty="0"/>
              <a:t>Unlike someone with a physical disability, you cannot always tell who has a learning disability just by looking at them.</a:t>
            </a:r>
          </a:p>
        </p:txBody>
      </p:sp>
    </p:spTree>
    <p:extLst>
      <p:ext uri="{BB962C8B-B14F-4D97-AF65-F5344CB8AC3E}">
        <p14:creationId xmlns:p14="http://schemas.microsoft.com/office/powerpoint/2010/main" val="2913567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7D623E-C685-7963-445B-C6977D3659A9}"/>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17</a:t>
            </a:fld>
            <a:endParaRPr lang="en-US" noProof="0"/>
          </a:p>
        </p:txBody>
      </p:sp>
      <p:pic>
        <p:nvPicPr>
          <p:cNvPr id="7" name="Content Placeholder 6" descr="A group of people in aprons smiling at a table&#10;&#10;Description automatically generated with low confidence">
            <a:extLst>
              <a:ext uri="{FF2B5EF4-FFF2-40B4-BE49-F238E27FC236}">
                <a16:creationId xmlns:a16="http://schemas.microsoft.com/office/drawing/2014/main" id="{4EEADA94-CA13-1A3E-CEB1-5D10C8444640}"/>
              </a:ext>
            </a:extLst>
          </p:cNvPr>
          <p:cNvPicPr>
            <a:picLocks noGrp="1" noChangeAspect="1"/>
          </p:cNvPicPr>
          <p:nvPr>
            <p:ph idx="1"/>
          </p:nvPr>
        </p:nvPicPr>
        <p:blipFill>
          <a:blip r:embed="rId2"/>
          <a:stretch>
            <a:fillRect/>
          </a:stretch>
        </p:blipFill>
        <p:spPr>
          <a:xfrm>
            <a:off x="515938" y="1253331"/>
            <a:ext cx="5510039" cy="4351338"/>
          </a:xfrm>
        </p:spPr>
      </p:pic>
      <p:sp>
        <p:nvSpPr>
          <p:cNvPr id="8" name="Title 1">
            <a:extLst>
              <a:ext uri="{FF2B5EF4-FFF2-40B4-BE49-F238E27FC236}">
                <a16:creationId xmlns:a16="http://schemas.microsoft.com/office/drawing/2014/main" id="{5C3CA585-908B-5BE9-D914-A5D91C71BE82}"/>
              </a:ext>
            </a:extLst>
          </p:cNvPr>
          <p:cNvSpPr>
            <a:spLocks noGrp="1"/>
          </p:cNvSpPr>
          <p:nvPr>
            <p:ph type="title"/>
          </p:nvPr>
        </p:nvSpPr>
        <p:spPr>
          <a:xfrm>
            <a:off x="515938" y="246063"/>
            <a:ext cx="11150600" cy="920750"/>
          </a:xfrm>
        </p:spPr>
        <p:txBody>
          <a:bodyPr anchor="ctr">
            <a:normAutofit/>
          </a:bodyPr>
          <a:lstStyle/>
          <a:p>
            <a:r>
              <a:rPr lang="en-GB" dirty="0">
                <a:latin typeface="Arial" panose="020B0604020202020204" pitchFamily="34" charset="0"/>
                <a:cs typeface="Arial" panose="020B0604020202020204" pitchFamily="34" charset="0"/>
              </a:rPr>
              <a:t>Causes OF Learning Disabilities</a:t>
            </a:r>
          </a:p>
        </p:txBody>
      </p:sp>
      <p:sp>
        <p:nvSpPr>
          <p:cNvPr id="11" name="Content Placeholder 2">
            <a:extLst>
              <a:ext uri="{FF2B5EF4-FFF2-40B4-BE49-F238E27FC236}">
                <a16:creationId xmlns:a16="http://schemas.microsoft.com/office/drawing/2014/main" id="{06585515-6B97-584E-1B5A-88A5F0D0E679}"/>
              </a:ext>
            </a:extLst>
          </p:cNvPr>
          <p:cNvSpPr txBox="1">
            <a:spLocks/>
          </p:cNvSpPr>
          <p:nvPr/>
        </p:nvSpPr>
        <p:spPr>
          <a:xfrm>
            <a:off x="6296736" y="1808179"/>
            <a:ext cx="5500512" cy="3241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Learning disabilities can result from a number of causes, but the </a:t>
            </a:r>
            <a:r>
              <a:rPr lang="en-US" sz="1600" dirty="0">
                <a:cs typeface="Arial" panose="020B0604020202020204" pitchFamily="34" charset="0"/>
              </a:rPr>
              <a:t>particular</a:t>
            </a:r>
            <a:r>
              <a:rPr lang="en-US" sz="1600" dirty="0"/>
              <a:t> cause in any given person is not always known. Causes can include:</a:t>
            </a:r>
          </a:p>
          <a:p>
            <a:r>
              <a:rPr lang="en-US" sz="1600" dirty="0"/>
              <a:t>Genetic </a:t>
            </a:r>
            <a:r>
              <a:rPr lang="en-US" sz="1600" dirty="0">
                <a:cs typeface="Arial" panose="020B0604020202020204" pitchFamily="34" charset="0"/>
              </a:rPr>
              <a:t>conditions</a:t>
            </a:r>
            <a:r>
              <a:rPr lang="en-US" sz="1600" dirty="0"/>
              <a:t> such as trisomy 21 which happens as a result of an extra chromosome. This leads to impairments in both cognitive ability and physical growth that range from mild to moderate developmental disabilities</a:t>
            </a:r>
          </a:p>
          <a:p>
            <a:r>
              <a:rPr lang="en-US" sz="1600" dirty="0"/>
              <a:t>Complications during birth which can lead to lack of oxygen which impedes the baby's development</a:t>
            </a:r>
          </a:p>
          <a:p>
            <a:r>
              <a:rPr lang="en-US" sz="1600" dirty="0"/>
              <a:t>Illness or injury in childhood which has affected the brain, such as meningitis</a:t>
            </a:r>
            <a:endParaRPr lang="en-GB" sz="1600" dirty="0"/>
          </a:p>
        </p:txBody>
      </p:sp>
    </p:spTree>
    <p:extLst>
      <p:ext uri="{BB962C8B-B14F-4D97-AF65-F5344CB8AC3E}">
        <p14:creationId xmlns:p14="http://schemas.microsoft.com/office/powerpoint/2010/main" val="1063650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D51322-D494-000B-93E2-A221B8195C5E}"/>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18</a:t>
            </a:fld>
            <a:endParaRPr lang="en-US" noProof="0"/>
          </a:p>
        </p:txBody>
      </p:sp>
      <p:sp>
        <p:nvSpPr>
          <p:cNvPr id="8" name="Title 1">
            <a:extLst>
              <a:ext uri="{FF2B5EF4-FFF2-40B4-BE49-F238E27FC236}">
                <a16:creationId xmlns:a16="http://schemas.microsoft.com/office/drawing/2014/main" id="{711C9189-8B5A-69F5-3A4A-8ED96934A001}"/>
              </a:ext>
            </a:extLst>
          </p:cNvPr>
          <p:cNvSpPr>
            <a:spLocks noGrp="1"/>
          </p:cNvSpPr>
          <p:nvPr>
            <p:ph type="title"/>
          </p:nvPr>
        </p:nvSpPr>
        <p:spPr>
          <a:xfrm>
            <a:off x="384364" y="3937312"/>
            <a:ext cx="5826700" cy="919163"/>
          </a:xfrm>
        </p:spPr>
        <p:txBody>
          <a:bodyPr anchor="ctr">
            <a:normAutofit fontScale="90000"/>
          </a:bodyPr>
          <a:lstStyle/>
          <a:p>
            <a:r>
              <a:rPr lang="en-GB" sz="3600" dirty="0"/>
              <a:t>Promoting Positive Attitudes</a:t>
            </a:r>
          </a:p>
        </p:txBody>
      </p:sp>
      <p:sp>
        <p:nvSpPr>
          <p:cNvPr id="9" name="Content Placeholder 2">
            <a:extLst>
              <a:ext uri="{FF2B5EF4-FFF2-40B4-BE49-F238E27FC236}">
                <a16:creationId xmlns:a16="http://schemas.microsoft.com/office/drawing/2014/main" id="{86ED1231-8070-0469-30D3-5786008F7AE5}"/>
              </a:ext>
            </a:extLst>
          </p:cNvPr>
          <p:cNvSpPr txBox="1">
            <a:spLocks/>
          </p:cNvSpPr>
          <p:nvPr/>
        </p:nvSpPr>
        <p:spPr>
          <a:xfrm>
            <a:off x="4868129" y="3856832"/>
            <a:ext cx="7235382" cy="245268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can create feelings of loneliness or being left out in society.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It is important that you demonstrate a positive attitude towards all those living with mental health needs, dementia and learning disabilities. You can do this by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Helping reduce the stigma by making sure individuals are not isolated in social situations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Identifying and building on an individual's skills and abilities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Providing opportunities for individuals to feel empowered and in control</a:t>
            </a:r>
            <a:endParaRPr kumimoji="0" lang="en-GB" sz="15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5" name="Picture 2" descr="Man and his carer laughing together">
            <a:extLst>
              <a:ext uri="{FF2B5EF4-FFF2-40B4-BE49-F238E27FC236}">
                <a16:creationId xmlns:a16="http://schemas.microsoft.com/office/drawing/2014/main" id="{8EDBCCD2-F791-83E7-ADF1-EB4465B3BD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290" b="15673"/>
          <a:stretch/>
        </p:blipFill>
        <p:spPr bwMode="auto">
          <a:xfrm>
            <a:off x="0" y="-46828"/>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AFFA2B02-FF2B-42D8-A1A2-B26A24466BB1}"/>
              </a:ext>
            </a:extLst>
          </p:cNvPr>
          <p:cNvSpPr txBox="1"/>
          <p:nvPr/>
        </p:nvSpPr>
        <p:spPr>
          <a:xfrm>
            <a:off x="305843" y="5130013"/>
            <a:ext cx="4266294" cy="7571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2C567A"/>
                </a:solidFill>
                <a:effectLst/>
                <a:uLnTx/>
                <a:uFillTx/>
                <a:latin typeface="Calibri" panose="020F0502020204030204"/>
                <a:ea typeface="+mn-ea"/>
                <a:cs typeface="+mn-cs"/>
              </a:rPr>
              <a:t>There is a lot of stigma linked to living with a mental health need, dementia or learning disability. </a:t>
            </a:r>
          </a:p>
        </p:txBody>
      </p:sp>
    </p:spTree>
    <p:extLst>
      <p:ext uri="{BB962C8B-B14F-4D97-AF65-F5344CB8AC3E}">
        <p14:creationId xmlns:p14="http://schemas.microsoft.com/office/powerpoint/2010/main" val="2210290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Rectangle 6">
            <a:extLst>
              <a:ext uri="{FF2B5EF4-FFF2-40B4-BE49-F238E27FC236}">
                <a16:creationId xmlns:a16="http://schemas.microsoft.com/office/drawing/2014/main" id="{220C7D88-C639-3C27-2F61-861A60FB68AA}"/>
              </a:ext>
            </a:extLst>
          </p:cNvPr>
          <p:cNvSpPr/>
          <p:nvPr/>
        </p:nvSpPr>
        <p:spPr>
          <a:xfrm>
            <a:off x="4935794" y="662808"/>
            <a:ext cx="6722362" cy="5220929"/>
          </a:xfrm>
          <a:prstGeom prst="wedge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1">
            <a:extLst>
              <a:ext uri="{FF2B5EF4-FFF2-40B4-BE49-F238E27FC236}">
                <a16:creationId xmlns:a16="http://schemas.microsoft.com/office/drawing/2014/main" id="{70056474-48F2-29D2-A2B6-BC9AF4193443}"/>
              </a:ext>
            </a:extLst>
          </p:cNvPr>
          <p:cNvSpPr>
            <a:spLocks noGrp="1"/>
          </p:cNvSpPr>
          <p:nvPr>
            <p:ph type="sldNum" sz="quarter" idx="12"/>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19</a:t>
            </a:fld>
            <a:endParaRPr lang="en-US" noProof="0"/>
          </a:p>
        </p:txBody>
      </p:sp>
      <p:sp>
        <p:nvSpPr>
          <p:cNvPr id="2" name="Title 1">
            <a:extLst>
              <a:ext uri="{FF2B5EF4-FFF2-40B4-BE49-F238E27FC236}">
                <a16:creationId xmlns:a16="http://schemas.microsoft.com/office/drawing/2014/main" id="{292A3E78-37C6-9DAA-6CEE-4AF373C3E5D9}"/>
              </a:ext>
            </a:extLst>
          </p:cNvPr>
          <p:cNvSpPr>
            <a:spLocks noGrp="1"/>
          </p:cNvSpPr>
          <p:nvPr>
            <p:ph type="title"/>
          </p:nvPr>
        </p:nvSpPr>
        <p:spPr>
          <a:xfrm>
            <a:off x="682472" y="417512"/>
            <a:ext cx="3932237" cy="1143000"/>
          </a:xfrm>
        </p:spPr>
        <p:txBody>
          <a:bodyPr vert="horz" lIns="91440" tIns="45720" rIns="91440" bIns="45720" rtlCol="0" anchor="b">
            <a:normAutofit/>
          </a:bodyPr>
          <a:lstStyle/>
          <a:p>
            <a:r>
              <a:rPr lang="en-US" kern="1200" dirty="0">
                <a:latin typeface="+mj-lt"/>
                <a:ea typeface="+mj-ea"/>
                <a:cs typeface="+mj-cs"/>
              </a:rPr>
              <a:t>Reporting Concerns</a:t>
            </a:r>
          </a:p>
        </p:txBody>
      </p:sp>
      <p:sp>
        <p:nvSpPr>
          <p:cNvPr id="3" name="Content Placeholder 2">
            <a:extLst>
              <a:ext uri="{FF2B5EF4-FFF2-40B4-BE49-F238E27FC236}">
                <a16:creationId xmlns:a16="http://schemas.microsoft.com/office/drawing/2014/main" id="{CD256391-1662-EB32-1F39-D0AD9519FB3C}"/>
              </a:ext>
            </a:extLst>
          </p:cNvPr>
          <p:cNvSpPr>
            <a:spLocks noGrp="1"/>
          </p:cNvSpPr>
          <p:nvPr>
            <p:ph type="body" sz="half" idx="2"/>
          </p:nvPr>
        </p:nvSpPr>
        <p:spPr>
          <a:xfrm>
            <a:off x="682471" y="1949245"/>
            <a:ext cx="3932237" cy="1875503"/>
          </a:xfrm>
        </p:spPr>
        <p:txBody>
          <a:bodyPr vert="horz" lIns="91440" tIns="45720" rIns="91440" bIns="45720" rtlCol="0">
            <a:normAutofit lnSpcReduction="10000"/>
          </a:bodyPr>
          <a:lstStyle/>
          <a:p>
            <a:r>
              <a:rPr lang="en-US" kern="1200" dirty="0">
                <a:latin typeface="+mn-lt"/>
                <a:ea typeface="+mn-ea"/>
                <a:cs typeface="+mn-cs"/>
              </a:rPr>
              <a:t>There may be situations in your role as a volunteer where you feel that an individual's needs are not being met. </a:t>
            </a:r>
          </a:p>
          <a:p>
            <a:r>
              <a:rPr lang="en-US" kern="1200" dirty="0">
                <a:latin typeface="+mn-lt"/>
                <a:ea typeface="+mn-ea"/>
                <a:cs typeface="+mn-cs"/>
              </a:rPr>
              <a:t>As you have a duty of care to this individual, you must report your concerns to your volunteer coordinator.	</a:t>
            </a:r>
          </a:p>
        </p:txBody>
      </p:sp>
      <p:sp>
        <p:nvSpPr>
          <p:cNvPr id="5" name="TextBox 4">
            <a:extLst>
              <a:ext uri="{FF2B5EF4-FFF2-40B4-BE49-F238E27FC236}">
                <a16:creationId xmlns:a16="http://schemas.microsoft.com/office/drawing/2014/main" id="{DF653A21-599F-9704-7E97-722F8977CF5D}"/>
              </a:ext>
            </a:extLst>
          </p:cNvPr>
          <p:cNvSpPr txBox="1"/>
          <p:nvPr/>
        </p:nvSpPr>
        <p:spPr>
          <a:xfrm>
            <a:off x="5021826" y="989012"/>
            <a:ext cx="6248400" cy="4717445"/>
          </a:xfrm>
          <a:prstGeom prst="rect">
            <a:avLst/>
          </a:prstGeom>
          <a:noFill/>
        </p:spPr>
        <p:txBody>
          <a:bodyPr wrap="square">
            <a:spAutoFit/>
          </a:bodyPr>
          <a:lstStyle/>
          <a:p>
            <a:pPr>
              <a:lnSpc>
                <a:spcPct val="90000"/>
              </a:lnSpc>
              <a:spcAft>
                <a:spcPts val="600"/>
              </a:spcAft>
            </a:pPr>
            <a:r>
              <a:rPr lang="en-US" sz="1800" b="1" dirty="0">
                <a:solidFill>
                  <a:schemeClr val="bg1"/>
                </a:solidFill>
              </a:rPr>
              <a:t>Case study:</a:t>
            </a:r>
          </a:p>
          <a:p>
            <a:pPr>
              <a:lnSpc>
                <a:spcPct val="90000"/>
              </a:lnSpc>
              <a:spcAft>
                <a:spcPts val="600"/>
              </a:spcAft>
            </a:pPr>
            <a:r>
              <a:rPr lang="en-US" sz="1800" dirty="0">
                <a:solidFill>
                  <a:schemeClr val="bg1"/>
                </a:solidFill>
              </a:rPr>
              <a:t>James is a 36-year-old man who has severe anxiety and depression. As a volunteer, you visit James twice a week to spend time with him and you often take him out to visit different places in the local area.</a:t>
            </a:r>
          </a:p>
          <a:p>
            <a:pPr marL="0" indent="-228600">
              <a:lnSpc>
                <a:spcPct val="90000"/>
              </a:lnSpc>
              <a:spcAft>
                <a:spcPts val="600"/>
              </a:spcAft>
              <a:buFont typeface="Arial" panose="020B0604020202020204" pitchFamily="34" charset="0"/>
              <a:buChar char="•"/>
            </a:pPr>
            <a:endParaRPr lang="en-US" sz="1800" dirty="0">
              <a:solidFill>
                <a:schemeClr val="bg1"/>
              </a:solidFill>
            </a:endParaRPr>
          </a:p>
          <a:p>
            <a:pPr>
              <a:lnSpc>
                <a:spcPct val="90000"/>
              </a:lnSpc>
              <a:spcAft>
                <a:spcPts val="600"/>
              </a:spcAft>
            </a:pPr>
            <a:r>
              <a:rPr lang="en-US" sz="1800" dirty="0">
                <a:solidFill>
                  <a:schemeClr val="bg1"/>
                </a:solidFill>
              </a:rPr>
              <a:t>The past month, James has not wanted to leave the house and is refusing to go anywhere with you. When you talk to him, he tells you he no longer feels like he can go outside and prefers to stay in the house where he is safe. He hasn't left the house in 6 weeks.</a:t>
            </a:r>
          </a:p>
          <a:p>
            <a:pPr marL="0" indent="-228600">
              <a:lnSpc>
                <a:spcPct val="90000"/>
              </a:lnSpc>
              <a:spcAft>
                <a:spcPts val="600"/>
              </a:spcAft>
              <a:buFont typeface="Arial" panose="020B0604020202020204" pitchFamily="34" charset="0"/>
              <a:buChar char="•"/>
            </a:pPr>
            <a:endParaRPr lang="en-US" sz="1800" dirty="0">
              <a:solidFill>
                <a:schemeClr val="bg1"/>
              </a:solidFill>
            </a:endParaRPr>
          </a:p>
          <a:p>
            <a:pPr>
              <a:lnSpc>
                <a:spcPct val="90000"/>
              </a:lnSpc>
              <a:spcAft>
                <a:spcPts val="600"/>
              </a:spcAft>
            </a:pPr>
            <a:r>
              <a:rPr lang="en-US" sz="1800" dirty="0">
                <a:solidFill>
                  <a:schemeClr val="bg1"/>
                </a:solidFill>
              </a:rPr>
              <a:t>James' mental health needs have clearly changed, and he may require more support. As a volunteer, you must contact your volunteer coordinator and explain your concerns. Your volunteer coordinator will then raise it with the appropriate authorities.</a:t>
            </a:r>
          </a:p>
        </p:txBody>
      </p:sp>
    </p:spTree>
    <p:extLst>
      <p:ext uri="{BB962C8B-B14F-4D97-AF65-F5344CB8AC3E}">
        <p14:creationId xmlns:p14="http://schemas.microsoft.com/office/powerpoint/2010/main" val="3499375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676AB5C-60B9-916B-B847-FD7BAA9F0FA2}"/>
              </a:ext>
            </a:extLst>
          </p:cNvPr>
          <p:cNvSpPr>
            <a:spLocks noGrp="1"/>
          </p:cNvSpPr>
          <p:nvPr>
            <p:ph type="title"/>
          </p:nvPr>
        </p:nvSpPr>
        <p:spPr>
          <a:xfrm>
            <a:off x="515938" y="499595"/>
            <a:ext cx="4937211" cy="1325563"/>
          </a:xfrm>
        </p:spPr>
        <p:txBody>
          <a:bodyPr vert="horz" lIns="0" tIns="0" rIns="0" bIns="0" rtlCol="0" anchor="ctr">
            <a:normAutofit/>
          </a:bodyPr>
          <a:lstStyle/>
          <a:p>
            <a:r>
              <a:rPr lang="en-US" b="1" i="0" kern="1200" cap="all" baseline="0" dirty="0">
                <a:effectLst/>
                <a:latin typeface="+mj-lt"/>
                <a:ea typeface="+mj-ea"/>
                <a:cs typeface="+mj-cs"/>
              </a:rPr>
              <a:t>MENTAL HEALTH</a:t>
            </a:r>
            <a:endParaRPr lang="en-US" b="1" kern="1200" cap="all" baseline="0" dirty="0">
              <a:latin typeface="+mj-lt"/>
              <a:ea typeface="+mj-ea"/>
              <a:cs typeface="+mj-cs"/>
            </a:endParaRPr>
          </a:p>
        </p:txBody>
      </p:sp>
      <p:sp>
        <p:nvSpPr>
          <p:cNvPr id="6" name="TextBox 5">
            <a:extLst>
              <a:ext uri="{FF2B5EF4-FFF2-40B4-BE49-F238E27FC236}">
                <a16:creationId xmlns:a16="http://schemas.microsoft.com/office/drawing/2014/main" id="{BA7A2073-FE05-6ED6-1164-F609DE798651}"/>
              </a:ext>
            </a:extLst>
          </p:cNvPr>
          <p:cNvSpPr txBox="1"/>
          <p:nvPr/>
        </p:nvSpPr>
        <p:spPr>
          <a:xfrm>
            <a:off x="515938" y="1924489"/>
            <a:ext cx="4503781" cy="4351338"/>
          </a:xfrm>
          <a:prstGeom prst="rect">
            <a:avLst/>
          </a:prstGeom>
        </p:spPr>
        <p:txBody>
          <a:bodyPr vert="horz" lIns="0" tIns="0" rIns="0" bIns="0" rtlCol="0">
            <a:normAutofit/>
          </a:bodyPr>
          <a:lstStyle/>
          <a:p>
            <a:pPr>
              <a:lnSpc>
                <a:spcPct val="90000"/>
              </a:lnSpc>
              <a:spcAft>
                <a:spcPts val="600"/>
              </a:spcAft>
            </a:pPr>
            <a:r>
              <a:rPr lang="en-US" sz="2000" dirty="0"/>
              <a:t>Mental health problems can affect anyone of any age - from children to the very old.</a:t>
            </a:r>
          </a:p>
          <a:p>
            <a:pPr>
              <a:lnSpc>
                <a:spcPct val="90000"/>
              </a:lnSpc>
              <a:spcAft>
                <a:spcPts val="600"/>
              </a:spcAft>
            </a:pPr>
            <a:r>
              <a:rPr lang="en-US" sz="2000" dirty="0"/>
              <a:t>Different mental health problems are more likely at different stages of life. </a:t>
            </a:r>
          </a:p>
          <a:p>
            <a:pPr>
              <a:lnSpc>
                <a:spcPct val="90000"/>
              </a:lnSpc>
              <a:spcAft>
                <a:spcPts val="600"/>
              </a:spcAft>
            </a:pPr>
            <a:r>
              <a:rPr lang="en-US" sz="2000" dirty="0"/>
              <a:t>For example, young people are more likely to have worries about their body image, whereas older people are more likely to have memory problems.</a:t>
            </a:r>
          </a:p>
        </p:txBody>
      </p:sp>
      <p:sp>
        <p:nvSpPr>
          <p:cNvPr id="8" name="Slide Number Placeholder 1">
            <a:extLst>
              <a:ext uri="{FF2B5EF4-FFF2-40B4-BE49-F238E27FC236}">
                <a16:creationId xmlns:a16="http://schemas.microsoft.com/office/drawing/2014/main" id="{A799F292-166C-0D2B-5B28-E77F3CBC634D}"/>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2</a:t>
            </a:fld>
            <a:endParaRPr lang="en-US"/>
          </a:p>
        </p:txBody>
      </p:sp>
      <p:pic>
        <p:nvPicPr>
          <p:cNvPr id="2" name="Picture 2" descr="A person sitting on a couch with a computer&#10;&#10;Description automatically generated with low confidence">
            <a:extLst>
              <a:ext uri="{FF2B5EF4-FFF2-40B4-BE49-F238E27FC236}">
                <a16:creationId xmlns:a16="http://schemas.microsoft.com/office/drawing/2014/main" id="{1556135D-5196-4E28-E3E7-A585E0C59C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52" r="17797" b="-2"/>
          <a:stretch/>
        </p:blipFill>
        <p:spPr bwMode="auto">
          <a:xfrm>
            <a:off x="5455212" y="988536"/>
            <a:ext cx="4884848" cy="4884848"/>
          </a:xfrm>
          <a:prstGeom prst="ellipse">
            <a:avLst/>
          </a:prstGeom>
          <a:solidFill>
            <a:srgbClr val="FFFFFF"/>
          </a:solidFill>
        </p:spPr>
      </p:pic>
    </p:spTree>
    <p:extLst>
      <p:ext uri="{BB962C8B-B14F-4D97-AF65-F5344CB8AC3E}">
        <p14:creationId xmlns:p14="http://schemas.microsoft.com/office/powerpoint/2010/main" val="4090920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40D80-98AB-C232-4BC8-DD55290ED5EE}"/>
              </a:ext>
            </a:extLst>
          </p:cNvPr>
          <p:cNvSpPr>
            <a:spLocks noGrp="1"/>
          </p:cNvSpPr>
          <p:nvPr>
            <p:ph type="title"/>
          </p:nvPr>
        </p:nvSpPr>
        <p:spPr>
          <a:xfrm>
            <a:off x="466722" y="586855"/>
            <a:ext cx="3201366" cy="3387497"/>
          </a:xfrm>
        </p:spPr>
        <p:txBody>
          <a:bodyPr anchor="b">
            <a:normAutofit/>
          </a:bodyPr>
          <a:lstStyle/>
          <a:p>
            <a:pPr algn="r"/>
            <a:r>
              <a:rPr lang="en-GB" sz="4000" b="0" i="0" dirty="0">
                <a:solidFill>
                  <a:srgbClr val="FFFFFF"/>
                </a:solidFill>
                <a:effectLst/>
                <a:latin typeface="Bitter"/>
              </a:rPr>
              <a:t>Session Summary</a:t>
            </a:r>
            <a:endParaRPr lang="en-GB" sz="4000" dirty="0">
              <a:solidFill>
                <a:srgbClr val="FFFFFF"/>
              </a:solidFill>
            </a:endParaRPr>
          </a:p>
        </p:txBody>
      </p:sp>
      <p:sp>
        <p:nvSpPr>
          <p:cNvPr id="5" name="TextBox 4">
            <a:extLst>
              <a:ext uri="{FF2B5EF4-FFF2-40B4-BE49-F238E27FC236}">
                <a16:creationId xmlns:a16="http://schemas.microsoft.com/office/drawing/2014/main" id="{291BE32B-F397-DE49-FF64-82D72509AEA8}"/>
              </a:ext>
            </a:extLst>
          </p:cNvPr>
          <p:cNvSpPr txBox="1"/>
          <p:nvPr/>
        </p:nvSpPr>
        <p:spPr>
          <a:xfrm>
            <a:off x="620195" y="518947"/>
            <a:ext cx="6248400" cy="584775"/>
          </a:xfrm>
          <a:prstGeom prst="rect">
            <a:avLst/>
          </a:prstGeom>
          <a:noFill/>
        </p:spPr>
        <p:txBody>
          <a:bodyPr wrap="square">
            <a:spAutoFit/>
          </a:bodyPr>
          <a:lstStyle/>
          <a:p>
            <a:r>
              <a:rPr lang="en-US" sz="3200" dirty="0">
                <a:solidFill>
                  <a:schemeClr val="accent1"/>
                </a:solidFill>
                <a:latin typeface="+mj-lt"/>
              </a:rPr>
              <a:t>KEY POINTS</a:t>
            </a:r>
          </a:p>
        </p:txBody>
      </p:sp>
      <p:sp>
        <p:nvSpPr>
          <p:cNvPr id="8" name="TextBox 7">
            <a:extLst>
              <a:ext uri="{FF2B5EF4-FFF2-40B4-BE49-F238E27FC236}">
                <a16:creationId xmlns:a16="http://schemas.microsoft.com/office/drawing/2014/main" id="{05DC1CB0-0D16-61A5-714A-A1300C5E29A4}"/>
              </a:ext>
            </a:extLst>
          </p:cNvPr>
          <p:cNvSpPr txBox="1"/>
          <p:nvPr/>
        </p:nvSpPr>
        <p:spPr>
          <a:xfrm>
            <a:off x="892276" y="1528178"/>
            <a:ext cx="8251723" cy="3539430"/>
          </a:xfrm>
          <a:prstGeom prst="rect">
            <a:avLst/>
          </a:prstGeom>
          <a:noFill/>
        </p:spPr>
        <p:txBody>
          <a:bodyPr wrap="square">
            <a:spAutoFit/>
          </a:bodyPr>
          <a:lstStyle/>
          <a:p>
            <a:pPr marL="285750" indent="-285750" algn="l" fontAlgn="base">
              <a:buFont typeface="Arial" panose="020B0604020202020204" pitchFamily="34" charset="0"/>
              <a:buChar char="•"/>
            </a:pPr>
            <a:r>
              <a:rPr lang="en-US" sz="1400" b="0" i="0" u="none" strike="noStrike" dirty="0">
                <a:effectLst/>
              </a:rPr>
              <a:t>Mental illness is common. One in four people in the United Kingdom is likely to experience a mental illness during their lifetime</a:t>
            </a:r>
          </a:p>
          <a:p>
            <a:pPr algn="l" fontAlgn="base">
              <a:buFont typeface="Arial" panose="020B0604020202020204" pitchFamily="34" charset="0"/>
              <a:buChar char="•"/>
            </a:pPr>
            <a:endParaRPr lang="en-US" sz="1400" b="0" i="0" u="none" strike="noStrike" dirty="0">
              <a:effectLst/>
            </a:endParaRPr>
          </a:p>
          <a:p>
            <a:pPr marL="285750" indent="-285750" algn="l" fontAlgn="base">
              <a:buFont typeface="Arial" panose="020B0604020202020204" pitchFamily="34" charset="0"/>
              <a:buChar char="•"/>
            </a:pPr>
            <a:r>
              <a:rPr lang="en-US" sz="1400" b="0" i="0" u="none" strike="noStrike" dirty="0">
                <a:effectLst/>
              </a:rPr>
              <a:t>Mental health problems include a diverse range of illnesses, symptoms and treatments</a:t>
            </a:r>
          </a:p>
          <a:p>
            <a:pPr algn="l" fontAlgn="base">
              <a:buFont typeface="Arial" panose="020B0604020202020204" pitchFamily="34" charset="0"/>
              <a:buChar char="•"/>
            </a:pPr>
            <a:endParaRPr lang="en-US" sz="1400" b="0" i="0" u="none" strike="noStrike" dirty="0">
              <a:effectLst/>
            </a:endParaRPr>
          </a:p>
          <a:p>
            <a:pPr marL="285750" indent="-285750" algn="l" fontAlgn="base">
              <a:buFont typeface="Arial" panose="020B0604020202020204" pitchFamily="34" charset="0"/>
              <a:buChar char="•"/>
            </a:pPr>
            <a:r>
              <a:rPr lang="en-US" sz="1400" b="0" i="0" u="none" strike="noStrike" dirty="0">
                <a:effectLst/>
              </a:rPr>
              <a:t>Mental illness is treatable. There is a wide variety of treatment options, the choice of which will depend on the type and severity of the illness and person's preference</a:t>
            </a:r>
          </a:p>
          <a:p>
            <a:pPr algn="l" fontAlgn="base">
              <a:buFont typeface="Arial" panose="020B0604020202020204" pitchFamily="34" charset="0"/>
              <a:buChar char="•"/>
            </a:pPr>
            <a:endParaRPr lang="en-US" sz="1400" b="0" i="0" u="none" strike="noStrike" dirty="0">
              <a:effectLst/>
            </a:endParaRPr>
          </a:p>
          <a:p>
            <a:pPr marL="285750" indent="-285750" algn="l" fontAlgn="base">
              <a:buFont typeface="Arial" panose="020B0604020202020204" pitchFamily="34" charset="0"/>
              <a:buChar char="•"/>
            </a:pPr>
            <a:r>
              <a:rPr lang="en-US" sz="1400" b="0" i="0" u="none" strike="noStrike" dirty="0">
                <a:effectLst/>
              </a:rPr>
              <a:t>Mental illness and physical illness are often linked</a:t>
            </a:r>
          </a:p>
          <a:p>
            <a:pPr algn="l" fontAlgn="base">
              <a:buFont typeface="Arial" panose="020B0604020202020204" pitchFamily="34" charset="0"/>
              <a:buChar char="•"/>
            </a:pPr>
            <a:endParaRPr lang="en-US" sz="1400" b="0" i="0" u="none" strike="noStrike" dirty="0">
              <a:effectLst/>
            </a:endParaRPr>
          </a:p>
          <a:p>
            <a:pPr marL="285750" indent="-285750" algn="l" fontAlgn="base">
              <a:buFont typeface="Arial" panose="020B0604020202020204" pitchFamily="34" charset="0"/>
              <a:buChar char="•"/>
            </a:pPr>
            <a:r>
              <a:rPr lang="en-US" sz="1400" b="0" i="0" u="none" strike="noStrike" dirty="0">
                <a:effectLst/>
              </a:rPr>
              <a:t>A wide variety of support services for individuals with mental health problems is available from the NHS, Social Services and the voluntary sector</a:t>
            </a:r>
          </a:p>
          <a:p>
            <a:pPr algn="l" fontAlgn="base">
              <a:buFont typeface="Arial" panose="020B0604020202020204" pitchFamily="34" charset="0"/>
              <a:buChar char="•"/>
            </a:pPr>
            <a:endParaRPr lang="en-US" sz="1400" b="0" i="0" u="none" strike="noStrike" dirty="0">
              <a:effectLst/>
            </a:endParaRPr>
          </a:p>
          <a:p>
            <a:pPr marL="285750" indent="-285750" algn="l" fontAlgn="base">
              <a:buFont typeface="Arial" panose="020B0604020202020204" pitchFamily="34" charset="0"/>
              <a:buChar char="•"/>
            </a:pPr>
            <a:r>
              <a:rPr lang="en-US" sz="1400" b="0" i="0" u="none" strike="noStrike" dirty="0">
                <a:effectLst/>
              </a:rPr>
              <a:t>All volunteers can help to support individuals with a mental health problem by ensuring that they treat the individual with respect, allow sufficient time, communicate clearly and seek help from their volunteer coordinator</a:t>
            </a:r>
          </a:p>
        </p:txBody>
      </p:sp>
    </p:spTree>
    <p:extLst>
      <p:ext uri="{BB962C8B-B14F-4D97-AF65-F5344CB8AC3E}">
        <p14:creationId xmlns:p14="http://schemas.microsoft.com/office/powerpoint/2010/main" val="3247727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D612B9-68B9-4C9F-98FE-CEE07DB1F00D}"/>
              </a:ext>
            </a:extLst>
          </p:cNvPr>
          <p:cNvSpPr>
            <a:spLocks noGrp="1"/>
          </p:cNvSpPr>
          <p:nvPr>
            <p:ph type="title"/>
          </p:nvPr>
        </p:nvSpPr>
        <p:spPr>
          <a:xfrm>
            <a:off x="6469777" y="3158641"/>
            <a:ext cx="5722223" cy="921807"/>
          </a:xfrm>
        </p:spPr>
        <p:txBody>
          <a:bodyPr/>
          <a:lstStyle/>
          <a:p>
            <a:r>
              <a:rPr lang="en-US" dirty="0"/>
              <a:t>Thank you!</a:t>
            </a:r>
          </a:p>
        </p:txBody>
      </p:sp>
      <p:pic>
        <p:nvPicPr>
          <p:cNvPr id="12" name="Picture Placeholder 11" descr="A large building with a clock tower and fountain in front&#10;&#10;Description automatically generated with low confidence">
            <a:extLst>
              <a:ext uri="{FF2B5EF4-FFF2-40B4-BE49-F238E27FC236}">
                <a16:creationId xmlns:a16="http://schemas.microsoft.com/office/drawing/2014/main" id="{26221CB6-6427-D66C-D850-9DEB4D883DDA}"/>
              </a:ext>
            </a:extLst>
          </p:cNvPr>
          <p:cNvPicPr>
            <a:picLocks noGrp="1" noChangeAspect="1"/>
          </p:cNvPicPr>
          <p:nvPr>
            <p:ph type="pic" sz="quarter" idx="10"/>
          </p:nvPr>
        </p:nvPicPr>
        <p:blipFill>
          <a:blip r:embed="rId3"/>
          <a:srcRect l="16650" r="16650"/>
          <a:stretch>
            <a:fillRect/>
          </a:stretch>
        </p:blipFill>
        <p:spPr>
          <a:xfrm>
            <a:off x="909116" y="776169"/>
            <a:ext cx="5305661" cy="5305661"/>
          </a:xfrm>
        </p:spPr>
      </p:pic>
    </p:spTree>
    <p:extLst>
      <p:ext uri="{BB962C8B-B14F-4D97-AF65-F5344CB8AC3E}">
        <p14:creationId xmlns:p14="http://schemas.microsoft.com/office/powerpoint/2010/main" val="1124779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FE967F1-D25A-0761-7080-E54D0E7CEDB5}"/>
              </a:ext>
            </a:extLst>
          </p:cNvPr>
          <p:cNvSpPr>
            <a:spLocks noGrp="1"/>
          </p:cNvSpPr>
          <p:nvPr>
            <p:ph type="sldNum" sz="quarter" idx="12"/>
          </p:nvPr>
        </p:nvSpPr>
        <p:spPr/>
        <p:txBody>
          <a:bodyPr/>
          <a:lstStyle/>
          <a:p>
            <a:fld id="{9EC71654-96A5-4280-94F3-931C61A9F92C}" type="slidenum">
              <a:rPr lang="en-US" noProof="0" smtClean="0"/>
              <a:pPr/>
              <a:t>22</a:t>
            </a:fld>
            <a:endParaRPr lang="en-US" noProof="0" dirty="0"/>
          </a:p>
        </p:txBody>
      </p:sp>
      <p:sp>
        <p:nvSpPr>
          <p:cNvPr id="5" name="TextBox 4">
            <a:extLst>
              <a:ext uri="{FF2B5EF4-FFF2-40B4-BE49-F238E27FC236}">
                <a16:creationId xmlns:a16="http://schemas.microsoft.com/office/drawing/2014/main" id="{DC464993-54FB-F0ED-57A0-91902A23954F}"/>
              </a:ext>
            </a:extLst>
          </p:cNvPr>
          <p:cNvSpPr txBox="1"/>
          <p:nvPr/>
        </p:nvSpPr>
        <p:spPr>
          <a:xfrm>
            <a:off x="2294603" y="1945885"/>
            <a:ext cx="7785568" cy="1169551"/>
          </a:xfrm>
          <a:prstGeom prst="rect">
            <a:avLst/>
          </a:prstGeom>
          <a:noFill/>
        </p:spPr>
        <p:txBody>
          <a:bodyPr wrap="square">
            <a:spAutoFit/>
          </a:bodyPr>
          <a:lstStyle/>
          <a:p>
            <a:pPr marL="0" indent="0" algn="ctr">
              <a:buNone/>
            </a:pPr>
            <a:r>
              <a:rPr lang="en-GB" sz="1400" dirty="0"/>
              <a:t>The content of this training was developed by NHS England, E-Learning for Healthcare and has been adapted by </a:t>
            </a:r>
            <a:r>
              <a:rPr lang="en-GB" sz="1400" b="1" dirty="0"/>
              <a:t>Bradford Teaching Hospitals NHS Foundation Trust</a:t>
            </a:r>
            <a:r>
              <a:rPr lang="en-GB" sz="1400" dirty="0"/>
              <a:t>, to provide an accessible format, ensuring that all volunteers have the same basic learning when they start in their role. </a:t>
            </a:r>
          </a:p>
          <a:p>
            <a:pPr marL="0" indent="0">
              <a:buNone/>
            </a:pPr>
            <a:endParaRPr lang="en-GB" sz="1400" dirty="0"/>
          </a:p>
        </p:txBody>
      </p:sp>
      <p:pic>
        <p:nvPicPr>
          <p:cNvPr id="3074" name="Picture 2">
            <a:extLst>
              <a:ext uri="{FF2B5EF4-FFF2-40B4-BE49-F238E27FC236}">
                <a16:creationId xmlns:a16="http://schemas.microsoft.com/office/drawing/2014/main" id="{AF74B1C0-5CC2-07FF-E64A-99AC48E47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829" y="3429000"/>
            <a:ext cx="1334028" cy="10399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me - elearning for healthcare">
            <a:extLst>
              <a:ext uri="{FF2B5EF4-FFF2-40B4-BE49-F238E27FC236}">
                <a16:creationId xmlns:a16="http://schemas.microsoft.com/office/drawing/2014/main" id="{953954D7-4B4A-F49E-576E-423EEE886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7387" y="3429000"/>
            <a:ext cx="2194237" cy="1033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36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70C5A69C-AA93-EA0F-1635-E14D7D1EDC28}"/>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3</a:t>
            </a:fld>
            <a:endParaRPr lang="en-US"/>
          </a:p>
        </p:txBody>
      </p:sp>
      <p:sp>
        <p:nvSpPr>
          <p:cNvPr id="3" name="Title 1">
            <a:extLst>
              <a:ext uri="{FF2B5EF4-FFF2-40B4-BE49-F238E27FC236}">
                <a16:creationId xmlns:a16="http://schemas.microsoft.com/office/drawing/2014/main" id="{32781E98-0566-D7C5-4DB8-53AE26F7D9B1}"/>
              </a:ext>
            </a:extLst>
          </p:cNvPr>
          <p:cNvSpPr>
            <a:spLocks noGrp="1"/>
          </p:cNvSpPr>
          <p:nvPr>
            <p:ph type="title"/>
          </p:nvPr>
        </p:nvSpPr>
        <p:spPr>
          <a:xfrm>
            <a:off x="839788" y="457200"/>
            <a:ext cx="3932237" cy="1600200"/>
          </a:xfrm>
        </p:spPr>
        <p:txBody>
          <a:bodyPr vert="horz" lIns="91440" tIns="45720" rIns="91440" bIns="45720" rtlCol="0" anchor="b">
            <a:normAutofit/>
          </a:bodyPr>
          <a:lstStyle/>
          <a:p>
            <a:r>
              <a:rPr lang="en-US" sz="2700" kern="1200" dirty="0">
                <a:latin typeface="+mj-lt"/>
                <a:ea typeface="+mj-ea"/>
                <a:cs typeface="+mj-cs"/>
              </a:rPr>
              <a:t>There are lots of different types of mental health problems.</a:t>
            </a:r>
          </a:p>
        </p:txBody>
      </p:sp>
      <p:sp>
        <p:nvSpPr>
          <p:cNvPr id="5" name="TextBox 4">
            <a:extLst>
              <a:ext uri="{FF2B5EF4-FFF2-40B4-BE49-F238E27FC236}">
                <a16:creationId xmlns:a16="http://schemas.microsoft.com/office/drawing/2014/main" id="{0D23F000-8C0F-2A81-3E22-C476C3468254}"/>
              </a:ext>
            </a:extLst>
          </p:cNvPr>
          <p:cNvSpPr txBox="1"/>
          <p:nvPr/>
        </p:nvSpPr>
        <p:spPr>
          <a:xfrm>
            <a:off x="836612" y="2313039"/>
            <a:ext cx="3932237" cy="3811588"/>
          </a:xfrm>
          <a:prstGeom prst="rect">
            <a:avLst/>
          </a:prstGeom>
        </p:spPr>
        <p:txBody>
          <a:bodyPr vert="horz" lIns="91440" tIns="45720" rIns="91440" bIns="45720" rtlCol="0">
            <a:normAutofit/>
          </a:bodyPr>
          <a:lstStyle/>
          <a:p>
            <a:pPr fontAlgn="base">
              <a:lnSpc>
                <a:spcPct val="90000"/>
              </a:lnSpc>
              <a:spcBef>
                <a:spcPts val="1000"/>
              </a:spcBef>
            </a:pPr>
            <a:r>
              <a:rPr lang="en-US" sz="1600" kern="1200" dirty="0">
                <a:latin typeface="+mn-lt"/>
                <a:ea typeface="+mn-ea"/>
                <a:cs typeface="+mn-cs"/>
              </a:rPr>
              <a:t>Some examples of common mental health problems are:</a:t>
            </a:r>
          </a:p>
        </p:txBody>
      </p:sp>
      <p:graphicFrame>
        <p:nvGraphicFramePr>
          <p:cNvPr id="11" name="Content Placeholder 2">
            <a:extLst>
              <a:ext uri="{FF2B5EF4-FFF2-40B4-BE49-F238E27FC236}">
                <a16:creationId xmlns:a16="http://schemas.microsoft.com/office/drawing/2014/main" id="{6E7C6C46-7A73-C5BD-00F1-5A60E1C2C548}"/>
              </a:ext>
            </a:extLst>
          </p:cNvPr>
          <p:cNvGraphicFramePr/>
          <p:nvPr>
            <p:extLst>
              <p:ext uri="{D42A27DB-BD31-4B8C-83A1-F6EECF244321}">
                <p14:modId xmlns:p14="http://schemas.microsoft.com/office/powerpoint/2010/main" val="2362924343"/>
              </p:ext>
            </p:extLst>
          </p:nvPr>
        </p:nvGraphicFramePr>
        <p:xfrm>
          <a:off x="5183188" y="457201"/>
          <a:ext cx="6172200" cy="5403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0565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6ED26D-F845-7A30-B535-C12E9BB8D229}"/>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4</a:t>
            </a:fld>
            <a:endParaRPr lang="en-US"/>
          </a:p>
        </p:txBody>
      </p:sp>
      <p:sp>
        <p:nvSpPr>
          <p:cNvPr id="4" name="Title 1">
            <a:extLst>
              <a:ext uri="{FF2B5EF4-FFF2-40B4-BE49-F238E27FC236}">
                <a16:creationId xmlns:a16="http://schemas.microsoft.com/office/drawing/2014/main" id="{9D1C280B-219D-F9A6-AD1C-A0EF5F67B809}"/>
              </a:ext>
            </a:extLst>
          </p:cNvPr>
          <p:cNvSpPr>
            <a:spLocks noGrp="1"/>
          </p:cNvSpPr>
          <p:nvPr>
            <p:ph type="title"/>
          </p:nvPr>
        </p:nvSpPr>
        <p:spPr>
          <a:xfrm>
            <a:off x="839788" y="457200"/>
            <a:ext cx="3932237" cy="1600200"/>
          </a:xfrm>
        </p:spPr>
        <p:txBody>
          <a:bodyPr vert="horz" lIns="91440" tIns="45720" rIns="91440" bIns="45720" rtlCol="0" anchor="b">
            <a:normAutofit/>
          </a:bodyPr>
          <a:lstStyle/>
          <a:p>
            <a:r>
              <a:rPr lang="en-US" kern="1200" dirty="0">
                <a:latin typeface="+mj-lt"/>
                <a:ea typeface="+mj-ea"/>
                <a:cs typeface="+mj-cs"/>
              </a:rPr>
              <a:t>What Causes Mental Health Problems?</a:t>
            </a:r>
          </a:p>
        </p:txBody>
      </p:sp>
      <p:sp>
        <p:nvSpPr>
          <p:cNvPr id="6" name="TextBox 5">
            <a:extLst>
              <a:ext uri="{FF2B5EF4-FFF2-40B4-BE49-F238E27FC236}">
                <a16:creationId xmlns:a16="http://schemas.microsoft.com/office/drawing/2014/main" id="{4C58AA93-B9B0-4F83-0297-48DF8C34085C}"/>
              </a:ext>
            </a:extLst>
          </p:cNvPr>
          <p:cNvSpPr txBox="1"/>
          <p:nvPr/>
        </p:nvSpPr>
        <p:spPr>
          <a:xfrm>
            <a:off x="839788" y="2057400"/>
            <a:ext cx="3932237" cy="3811588"/>
          </a:xfrm>
          <a:prstGeom prst="rect">
            <a:avLst/>
          </a:prstGeom>
        </p:spPr>
        <p:txBody>
          <a:bodyPr vert="horz" lIns="91440" tIns="45720" rIns="91440" bIns="45720" rtlCol="0">
            <a:normAutofit/>
          </a:bodyPr>
          <a:lstStyle/>
          <a:p>
            <a:pPr>
              <a:lnSpc>
                <a:spcPct val="90000"/>
              </a:lnSpc>
              <a:spcBef>
                <a:spcPts val="1000"/>
              </a:spcBef>
            </a:pPr>
            <a:r>
              <a:rPr lang="en-US" sz="1600" kern="1200" dirty="0">
                <a:latin typeface="+mn-lt"/>
                <a:ea typeface="+mn-ea"/>
                <a:cs typeface="+mn-cs"/>
              </a:rPr>
              <a:t>We do not know exactly what causes all mental health problems; however, we do know that some factors make a mental illness more likely.</a:t>
            </a:r>
          </a:p>
        </p:txBody>
      </p:sp>
      <p:graphicFrame>
        <p:nvGraphicFramePr>
          <p:cNvPr id="8" name="Content Placeholder 2">
            <a:extLst>
              <a:ext uri="{FF2B5EF4-FFF2-40B4-BE49-F238E27FC236}">
                <a16:creationId xmlns:a16="http://schemas.microsoft.com/office/drawing/2014/main" id="{04B665FA-F006-3312-08A3-5F4EE03A76CE}"/>
              </a:ext>
            </a:extLst>
          </p:cNvPr>
          <p:cNvGraphicFramePr/>
          <p:nvPr>
            <p:extLst>
              <p:ext uri="{D42A27DB-BD31-4B8C-83A1-F6EECF244321}">
                <p14:modId xmlns:p14="http://schemas.microsoft.com/office/powerpoint/2010/main" val="3505312810"/>
              </p:ext>
            </p:extLst>
          </p:nvPr>
        </p:nvGraphicFramePr>
        <p:xfrm>
          <a:off x="5183188" y="457201"/>
          <a:ext cx="6172200" cy="5403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549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140429-2CA7-1409-D09F-8CA181CBA7D9}"/>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5</a:t>
            </a:fld>
            <a:endParaRPr lang="en-US"/>
          </a:p>
        </p:txBody>
      </p:sp>
      <p:sp>
        <p:nvSpPr>
          <p:cNvPr id="15" name="Text Placeholder 2">
            <a:extLst>
              <a:ext uri="{FF2B5EF4-FFF2-40B4-BE49-F238E27FC236}">
                <a16:creationId xmlns:a16="http://schemas.microsoft.com/office/drawing/2014/main" id="{22EA28FC-56F9-1F1D-4655-B570B1D86B0F}"/>
              </a:ext>
            </a:extLst>
          </p:cNvPr>
          <p:cNvSpPr>
            <a:spLocks noGrp="1"/>
          </p:cNvSpPr>
          <p:nvPr>
            <p:ph type="body" idx="1"/>
          </p:nvPr>
        </p:nvSpPr>
        <p:spPr>
          <a:xfrm>
            <a:off x="515938" y="1681163"/>
            <a:ext cx="5157787" cy="823912"/>
          </a:xfrm>
        </p:spPr>
        <p:txBody>
          <a:bodyPr/>
          <a:lstStyle/>
          <a:p>
            <a:r>
              <a:rPr lang="en-US" sz="2400" b="1" kern="1200" dirty="0">
                <a:solidFill>
                  <a:schemeClr val="accent5"/>
                </a:solidFill>
                <a:latin typeface="+mn-lt"/>
                <a:ea typeface="+mn-ea"/>
                <a:cs typeface="+mn-cs"/>
              </a:rPr>
              <a:t>Mental health problems can affect people in different ways </a:t>
            </a:r>
          </a:p>
        </p:txBody>
      </p:sp>
      <p:pic>
        <p:nvPicPr>
          <p:cNvPr id="5" name="Picture Placeholder 4" descr="A person leaning on a window&#10;&#10;Description automatically generated with medium confidence">
            <a:extLst>
              <a:ext uri="{FF2B5EF4-FFF2-40B4-BE49-F238E27FC236}">
                <a16:creationId xmlns:a16="http://schemas.microsoft.com/office/drawing/2014/main" id="{036840CF-8983-C187-C4E8-29AA4C8291C7}"/>
              </a:ext>
            </a:extLst>
          </p:cNvPr>
          <p:cNvPicPr>
            <a:picLocks noChangeAspect="1"/>
          </p:cNvPicPr>
          <p:nvPr/>
        </p:nvPicPr>
        <p:blipFill rotWithShape="1">
          <a:blip r:embed="rId2"/>
          <a:srcRect t="17138" r="2" b="17140"/>
          <a:stretch/>
        </p:blipFill>
        <p:spPr>
          <a:xfrm>
            <a:off x="515938" y="2505075"/>
            <a:ext cx="5157787" cy="3684588"/>
          </a:xfrm>
          <a:prstGeom prst="rect">
            <a:avLst/>
          </a:prstGeom>
          <a:noFill/>
        </p:spPr>
      </p:pic>
      <p:sp>
        <p:nvSpPr>
          <p:cNvPr id="10" name="TextBox 9">
            <a:extLst>
              <a:ext uri="{FF2B5EF4-FFF2-40B4-BE49-F238E27FC236}">
                <a16:creationId xmlns:a16="http://schemas.microsoft.com/office/drawing/2014/main" id="{D52010D1-147A-53EC-43E2-BCF4A40C7218}"/>
              </a:ext>
            </a:extLst>
          </p:cNvPr>
          <p:cNvSpPr txBox="1"/>
          <p:nvPr/>
        </p:nvSpPr>
        <p:spPr>
          <a:xfrm>
            <a:off x="6172200" y="1681163"/>
            <a:ext cx="5183188" cy="823912"/>
          </a:xfrm>
          <a:prstGeom prst="rect">
            <a:avLst/>
          </a:prstGeom>
        </p:spPr>
        <p:txBody>
          <a:bodyPr vert="horz" lIns="91440" tIns="45720" rIns="91440" bIns="45720" rtlCol="0" anchor="b">
            <a:normAutofit/>
          </a:bodyPr>
          <a:lstStyle/>
          <a:p>
            <a:pPr>
              <a:lnSpc>
                <a:spcPct val="90000"/>
              </a:lnSpc>
              <a:spcBef>
                <a:spcPts val="1000"/>
              </a:spcBef>
            </a:pPr>
            <a:endParaRPr lang="en-US" sz="2400" b="1" kern="1200" dirty="0">
              <a:solidFill>
                <a:schemeClr val="accent5"/>
              </a:solidFill>
              <a:latin typeface="+mn-lt"/>
              <a:ea typeface="+mn-ea"/>
              <a:cs typeface="+mn-cs"/>
            </a:endParaRPr>
          </a:p>
        </p:txBody>
      </p:sp>
      <p:sp>
        <p:nvSpPr>
          <p:cNvPr id="8" name="TextBox 7">
            <a:extLst>
              <a:ext uri="{FF2B5EF4-FFF2-40B4-BE49-F238E27FC236}">
                <a16:creationId xmlns:a16="http://schemas.microsoft.com/office/drawing/2014/main" id="{8CD55215-482D-EE9D-8DD1-1B56E3BCC38E}"/>
              </a:ext>
            </a:extLst>
          </p:cNvPr>
          <p:cNvSpPr txBox="1"/>
          <p:nvPr/>
        </p:nvSpPr>
        <p:spPr>
          <a:xfrm>
            <a:off x="6091238" y="1806983"/>
            <a:ext cx="5183188" cy="4382679"/>
          </a:xfrm>
          <a:prstGeom prst="rect">
            <a:avLst/>
          </a:prstGeom>
        </p:spPr>
        <p:txBody>
          <a:bodyPr vert="horz" lIns="91440" tIns="45720" rIns="91440" bIns="45720" rtlCol="0">
            <a:noAutofit/>
          </a:bodyPr>
          <a:lstStyle/>
          <a:p>
            <a:pPr>
              <a:lnSpc>
                <a:spcPct val="90000"/>
              </a:lnSpc>
              <a:spcAft>
                <a:spcPts val="600"/>
              </a:spcAft>
            </a:pPr>
            <a:r>
              <a:rPr lang="en-US" sz="1600" dirty="0"/>
              <a:t>Some people might:</a:t>
            </a:r>
          </a:p>
          <a:p>
            <a:pPr indent="-228600">
              <a:lnSpc>
                <a:spcPct val="90000"/>
              </a:lnSpc>
              <a:spcAft>
                <a:spcPts val="600"/>
              </a:spcAft>
              <a:buFont typeface="Arial" panose="020B0604020202020204" pitchFamily="34" charset="0"/>
              <a:buChar char="•"/>
            </a:pPr>
            <a:r>
              <a:rPr lang="en-US" sz="1600" dirty="0"/>
              <a:t>Have very little energy and sleep a lot</a:t>
            </a:r>
          </a:p>
          <a:p>
            <a:pPr indent="-228600">
              <a:lnSpc>
                <a:spcPct val="90000"/>
              </a:lnSpc>
              <a:spcAft>
                <a:spcPts val="600"/>
              </a:spcAft>
              <a:buFont typeface="Arial" panose="020B0604020202020204" pitchFamily="34" charset="0"/>
              <a:buChar char="•"/>
            </a:pPr>
            <a:r>
              <a:rPr lang="en-US" sz="1600" dirty="0"/>
              <a:t>Have more energy and be more active than usual</a:t>
            </a:r>
          </a:p>
          <a:p>
            <a:pPr indent="-228600">
              <a:lnSpc>
                <a:spcPct val="90000"/>
              </a:lnSpc>
              <a:spcAft>
                <a:spcPts val="600"/>
              </a:spcAft>
              <a:buFont typeface="Arial" panose="020B0604020202020204" pitchFamily="34" charset="0"/>
              <a:buChar char="•"/>
            </a:pPr>
            <a:r>
              <a:rPr lang="en-US" sz="1600" dirty="0"/>
              <a:t>Stop eating or eat too much</a:t>
            </a:r>
          </a:p>
          <a:p>
            <a:pPr indent="-228600">
              <a:lnSpc>
                <a:spcPct val="90000"/>
              </a:lnSpc>
              <a:spcAft>
                <a:spcPts val="600"/>
              </a:spcAft>
              <a:buFont typeface="Arial" panose="020B0604020202020204" pitchFamily="34" charset="0"/>
              <a:buChar char="•"/>
            </a:pPr>
            <a:r>
              <a:rPr lang="en-US" sz="1600" dirty="0"/>
              <a:t>Change their </a:t>
            </a:r>
            <a:r>
              <a:rPr lang="en-US" sz="1600" dirty="0" err="1"/>
              <a:t>behaviour</a:t>
            </a:r>
            <a:r>
              <a:rPr lang="en-US" sz="1600" dirty="0"/>
              <a:t>, for example, they might be more irritable than usual</a:t>
            </a:r>
          </a:p>
          <a:p>
            <a:pPr indent="-228600">
              <a:lnSpc>
                <a:spcPct val="90000"/>
              </a:lnSpc>
              <a:spcAft>
                <a:spcPts val="600"/>
              </a:spcAft>
              <a:buFont typeface="Arial" panose="020B0604020202020204" pitchFamily="34" charset="0"/>
              <a:buChar char="•"/>
            </a:pPr>
            <a:r>
              <a:rPr lang="en-US" sz="1600" dirty="0"/>
              <a:t>Worry more than usual, or have unusual thoughts, including wanting to hurt themselves</a:t>
            </a:r>
          </a:p>
          <a:p>
            <a:pPr marL="0"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a:t>Some mental health problems may last for a long time, for example, bipolar disorder.</a:t>
            </a:r>
          </a:p>
          <a:p>
            <a:pPr marL="0" indent="-228600">
              <a:lnSpc>
                <a:spcPct val="90000"/>
              </a:lnSpc>
              <a:spcAft>
                <a:spcPts val="600"/>
              </a:spcAft>
              <a:buFont typeface="Arial" panose="020B0604020202020204" pitchFamily="34" charset="0"/>
              <a:buChar char="•"/>
            </a:pPr>
            <a:endParaRPr lang="en-US" sz="1600" dirty="0"/>
          </a:p>
          <a:p>
            <a:pPr>
              <a:lnSpc>
                <a:spcPct val="90000"/>
              </a:lnSpc>
              <a:spcAft>
                <a:spcPts val="600"/>
              </a:spcAft>
            </a:pPr>
            <a:r>
              <a:rPr lang="en-US" sz="1600" dirty="0"/>
              <a:t>However, about half of people with common mental health problems are no longer unwell after 18 months.</a:t>
            </a:r>
          </a:p>
        </p:txBody>
      </p:sp>
      <p:sp>
        <p:nvSpPr>
          <p:cNvPr id="6" name="Title 1">
            <a:extLst>
              <a:ext uri="{FF2B5EF4-FFF2-40B4-BE49-F238E27FC236}">
                <a16:creationId xmlns:a16="http://schemas.microsoft.com/office/drawing/2014/main" id="{55D495D1-3095-A501-B6E2-158929CE4FCF}"/>
              </a:ext>
            </a:extLst>
          </p:cNvPr>
          <p:cNvSpPr>
            <a:spLocks noGrp="1"/>
          </p:cNvSpPr>
          <p:nvPr>
            <p:ph type="title"/>
          </p:nvPr>
        </p:nvSpPr>
        <p:spPr>
          <a:xfrm>
            <a:off x="515938" y="246621"/>
            <a:ext cx="11150600" cy="920336"/>
          </a:xfrm>
        </p:spPr>
        <p:txBody>
          <a:bodyPr vert="horz" lIns="0" tIns="0" rIns="0" bIns="0" rtlCol="0" anchor="b">
            <a:normAutofit/>
          </a:bodyPr>
          <a:lstStyle/>
          <a:p>
            <a:r>
              <a:rPr lang="en-US" b="1" kern="1200" cap="all" baseline="0" dirty="0">
                <a:latin typeface="+mj-lt"/>
                <a:ea typeface="+mj-ea"/>
                <a:cs typeface="+mj-cs"/>
              </a:rPr>
              <a:t>Effects of Mental Health Problems</a:t>
            </a:r>
          </a:p>
        </p:txBody>
      </p:sp>
    </p:spTree>
    <p:extLst>
      <p:ext uri="{BB962C8B-B14F-4D97-AF65-F5344CB8AC3E}">
        <p14:creationId xmlns:p14="http://schemas.microsoft.com/office/powerpoint/2010/main" val="3725034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6222F4-D764-FFE4-D127-349767B7AEC8}"/>
              </a:ext>
            </a:extLst>
          </p:cNvPr>
          <p:cNvSpPr>
            <a:spLocks noGrp="1"/>
          </p:cNvSpPr>
          <p:nvPr>
            <p:ph type="sldNum" sz="quarter" idx="12"/>
          </p:nvPr>
        </p:nvSpPr>
        <p:spPr/>
        <p:txBody>
          <a:bodyPr/>
          <a:lstStyle/>
          <a:p>
            <a:fld id="{9EC71654-96A5-4280-94F3-931C61A9F92C}" type="slidenum">
              <a:rPr lang="en-US" noProof="0" smtClean="0"/>
              <a:pPr/>
              <a:t>6</a:t>
            </a:fld>
            <a:endParaRPr lang="en-US" noProof="0" dirty="0"/>
          </a:p>
        </p:txBody>
      </p:sp>
      <p:sp>
        <p:nvSpPr>
          <p:cNvPr id="4" name="Title 1">
            <a:extLst>
              <a:ext uri="{FF2B5EF4-FFF2-40B4-BE49-F238E27FC236}">
                <a16:creationId xmlns:a16="http://schemas.microsoft.com/office/drawing/2014/main" id="{AFB25B81-BE51-5C6A-EDED-EF226FE1834F}"/>
              </a:ext>
            </a:extLst>
          </p:cNvPr>
          <p:cNvSpPr>
            <a:spLocks noGrp="1"/>
          </p:cNvSpPr>
          <p:nvPr>
            <p:ph type="title"/>
          </p:nvPr>
        </p:nvSpPr>
        <p:spPr>
          <a:xfrm>
            <a:off x="515938" y="246063"/>
            <a:ext cx="11150600" cy="920750"/>
          </a:xfrm>
        </p:spPr>
        <p:txBody>
          <a:bodyPr anchor="b">
            <a:normAutofit/>
          </a:bodyPr>
          <a:lstStyle/>
          <a:p>
            <a:r>
              <a:rPr lang="en-GB" dirty="0">
                <a:solidFill>
                  <a:srgbClr val="2C567A"/>
                </a:solidFill>
                <a:latin typeface="Arial" panose="020B0604020202020204" pitchFamily="34" charset="0"/>
                <a:cs typeface="Arial" panose="020B0604020202020204" pitchFamily="34" charset="0"/>
              </a:rPr>
              <a:t>Knowledge Check</a:t>
            </a:r>
          </a:p>
        </p:txBody>
      </p:sp>
      <p:sp>
        <p:nvSpPr>
          <p:cNvPr id="5" name="Content Placeholder 2">
            <a:extLst>
              <a:ext uri="{FF2B5EF4-FFF2-40B4-BE49-F238E27FC236}">
                <a16:creationId xmlns:a16="http://schemas.microsoft.com/office/drawing/2014/main" id="{C3F17493-9F0A-10BB-8DCF-06701BB1157C}"/>
              </a:ext>
            </a:extLst>
          </p:cNvPr>
          <p:cNvSpPr txBox="1">
            <a:spLocks/>
          </p:cNvSpPr>
          <p:nvPr/>
        </p:nvSpPr>
        <p:spPr>
          <a:xfrm>
            <a:off x="399876" y="1410602"/>
            <a:ext cx="4959603" cy="1010592"/>
          </a:xfrm>
          <a:prstGeom prst="rect">
            <a:avLst/>
          </a:prstGeom>
        </p:spPr>
        <p:txBody>
          <a:bodyPr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2C567A"/>
                </a:solidFill>
                <a:cs typeface="Arial" panose="020B0604020202020204" pitchFamily="34" charset="0"/>
              </a:rPr>
              <a:t>Can you match the example symptoms to the illness?</a:t>
            </a:r>
          </a:p>
          <a:p>
            <a:pPr marL="0" indent="0">
              <a:buFont typeface="Arial" panose="020B0604020202020204" pitchFamily="34" charset="0"/>
              <a:buNone/>
            </a:pPr>
            <a:endParaRPr lang="en-US" sz="2000" dirty="0"/>
          </a:p>
        </p:txBody>
      </p:sp>
      <p:sp>
        <p:nvSpPr>
          <p:cNvPr id="7" name="TextBox 6">
            <a:extLst>
              <a:ext uri="{FF2B5EF4-FFF2-40B4-BE49-F238E27FC236}">
                <a16:creationId xmlns:a16="http://schemas.microsoft.com/office/drawing/2014/main" id="{48B9A884-ACC4-CB60-48E5-EF4A413A8EE1}"/>
              </a:ext>
            </a:extLst>
          </p:cNvPr>
          <p:cNvSpPr txBox="1"/>
          <p:nvPr/>
        </p:nvSpPr>
        <p:spPr>
          <a:xfrm>
            <a:off x="1004608" y="2505195"/>
            <a:ext cx="3205434" cy="369332"/>
          </a:xfrm>
          <a:prstGeom prst="rect">
            <a:avLst/>
          </a:prstGeom>
          <a:noFill/>
        </p:spPr>
        <p:txBody>
          <a:bodyPr wrap="square">
            <a:spAutoFit/>
          </a:bodyPr>
          <a:lstStyle/>
          <a:p>
            <a:r>
              <a:rPr lang="en-GB" sz="1800" dirty="0">
                <a:highlight>
                  <a:srgbClr val="CBD5EB"/>
                </a:highlight>
              </a:rPr>
              <a:t>1. Low mood / depression</a:t>
            </a:r>
          </a:p>
        </p:txBody>
      </p:sp>
      <p:sp>
        <p:nvSpPr>
          <p:cNvPr id="9" name="TextBox 8">
            <a:extLst>
              <a:ext uri="{FF2B5EF4-FFF2-40B4-BE49-F238E27FC236}">
                <a16:creationId xmlns:a16="http://schemas.microsoft.com/office/drawing/2014/main" id="{BF543586-D602-4422-9ACB-AAB83E92ACD1}"/>
              </a:ext>
            </a:extLst>
          </p:cNvPr>
          <p:cNvSpPr txBox="1"/>
          <p:nvPr/>
        </p:nvSpPr>
        <p:spPr>
          <a:xfrm>
            <a:off x="1004608" y="3042725"/>
            <a:ext cx="3060616" cy="369332"/>
          </a:xfrm>
          <a:prstGeom prst="rect">
            <a:avLst/>
          </a:prstGeom>
          <a:noFill/>
        </p:spPr>
        <p:txBody>
          <a:bodyPr wrap="square">
            <a:spAutoFit/>
          </a:bodyPr>
          <a:lstStyle/>
          <a:p>
            <a:r>
              <a:rPr lang="en-GB" sz="1800" dirty="0">
                <a:highlight>
                  <a:srgbClr val="CBD5EB"/>
                </a:highlight>
              </a:rPr>
              <a:t>2. Dementia</a:t>
            </a:r>
          </a:p>
        </p:txBody>
      </p:sp>
      <p:sp>
        <p:nvSpPr>
          <p:cNvPr id="11" name="TextBox 10">
            <a:extLst>
              <a:ext uri="{FF2B5EF4-FFF2-40B4-BE49-F238E27FC236}">
                <a16:creationId xmlns:a16="http://schemas.microsoft.com/office/drawing/2014/main" id="{B83F572C-AC78-C180-2CED-810176CD6ACF}"/>
              </a:ext>
            </a:extLst>
          </p:cNvPr>
          <p:cNvSpPr txBox="1"/>
          <p:nvPr/>
        </p:nvSpPr>
        <p:spPr>
          <a:xfrm>
            <a:off x="1004608" y="3591036"/>
            <a:ext cx="3435190" cy="369332"/>
          </a:xfrm>
          <a:prstGeom prst="rect">
            <a:avLst/>
          </a:prstGeom>
          <a:noFill/>
        </p:spPr>
        <p:txBody>
          <a:bodyPr wrap="square">
            <a:spAutoFit/>
          </a:bodyPr>
          <a:lstStyle/>
          <a:p>
            <a:r>
              <a:rPr lang="en-GB" sz="1800" dirty="0">
                <a:highlight>
                  <a:srgbClr val="CBD5EB"/>
                </a:highlight>
              </a:rPr>
              <a:t>3. Phobia</a:t>
            </a:r>
          </a:p>
        </p:txBody>
      </p:sp>
      <p:sp>
        <p:nvSpPr>
          <p:cNvPr id="13" name="TextBox 12">
            <a:extLst>
              <a:ext uri="{FF2B5EF4-FFF2-40B4-BE49-F238E27FC236}">
                <a16:creationId xmlns:a16="http://schemas.microsoft.com/office/drawing/2014/main" id="{0236E1E1-6DC8-2A3F-A376-37B0AA46DDE8}"/>
              </a:ext>
            </a:extLst>
          </p:cNvPr>
          <p:cNvSpPr txBox="1"/>
          <p:nvPr/>
        </p:nvSpPr>
        <p:spPr>
          <a:xfrm>
            <a:off x="1004608" y="4125513"/>
            <a:ext cx="3600443" cy="369332"/>
          </a:xfrm>
          <a:prstGeom prst="rect">
            <a:avLst/>
          </a:prstGeom>
          <a:noFill/>
        </p:spPr>
        <p:txBody>
          <a:bodyPr wrap="square">
            <a:spAutoFit/>
          </a:bodyPr>
          <a:lstStyle/>
          <a:p>
            <a:r>
              <a:rPr lang="en-GB" sz="1800" dirty="0">
                <a:highlight>
                  <a:srgbClr val="CBD5EB"/>
                </a:highlight>
              </a:rPr>
              <a:t>4. Anxiety</a:t>
            </a:r>
          </a:p>
        </p:txBody>
      </p:sp>
      <p:sp>
        <p:nvSpPr>
          <p:cNvPr id="15" name="TextBox 14">
            <a:extLst>
              <a:ext uri="{FF2B5EF4-FFF2-40B4-BE49-F238E27FC236}">
                <a16:creationId xmlns:a16="http://schemas.microsoft.com/office/drawing/2014/main" id="{0EED0FB8-BA1B-364E-5E26-50E6F4981C06}"/>
              </a:ext>
            </a:extLst>
          </p:cNvPr>
          <p:cNvSpPr txBox="1"/>
          <p:nvPr/>
        </p:nvSpPr>
        <p:spPr>
          <a:xfrm>
            <a:off x="1004608" y="4659990"/>
            <a:ext cx="2873329" cy="369332"/>
          </a:xfrm>
          <a:prstGeom prst="rect">
            <a:avLst/>
          </a:prstGeom>
          <a:noFill/>
        </p:spPr>
        <p:txBody>
          <a:bodyPr wrap="square">
            <a:spAutoFit/>
          </a:bodyPr>
          <a:lstStyle/>
          <a:p>
            <a:r>
              <a:rPr lang="en-GB" sz="1800" dirty="0">
                <a:highlight>
                  <a:srgbClr val="CBD5EB"/>
                </a:highlight>
              </a:rPr>
              <a:t>5. Anorexia Nervosa</a:t>
            </a:r>
          </a:p>
        </p:txBody>
      </p:sp>
      <p:sp>
        <p:nvSpPr>
          <p:cNvPr id="17" name="TextBox 16">
            <a:extLst>
              <a:ext uri="{FF2B5EF4-FFF2-40B4-BE49-F238E27FC236}">
                <a16:creationId xmlns:a16="http://schemas.microsoft.com/office/drawing/2014/main" id="{71B9C0FA-71F3-47C5-62EC-B34B23413985}"/>
              </a:ext>
            </a:extLst>
          </p:cNvPr>
          <p:cNvSpPr txBox="1"/>
          <p:nvPr/>
        </p:nvSpPr>
        <p:spPr>
          <a:xfrm>
            <a:off x="6832523" y="1195015"/>
            <a:ext cx="363849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highlight>
                  <a:srgbClr val="0072C7"/>
                </a:highlight>
              </a:rPr>
              <a:t>A. Not eating because of worries about being fat, when in reality the person’s body weight is very low</a:t>
            </a:r>
          </a:p>
        </p:txBody>
      </p:sp>
      <p:sp>
        <p:nvSpPr>
          <p:cNvPr id="19" name="TextBox 18">
            <a:extLst>
              <a:ext uri="{FF2B5EF4-FFF2-40B4-BE49-F238E27FC236}">
                <a16:creationId xmlns:a16="http://schemas.microsoft.com/office/drawing/2014/main" id="{0DCD3838-9CD3-D743-B719-AD196E8062AD}"/>
              </a:ext>
            </a:extLst>
          </p:cNvPr>
          <p:cNvSpPr txBox="1"/>
          <p:nvPr/>
        </p:nvSpPr>
        <p:spPr>
          <a:xfrm>
            <a:off x="6832523" y="2585233"/>
            <a:ext cx="3205434" cy="369332"/>
          </a:xfrm>
          <a:prstGeom prst="rect">
            <a:avLst/>
          </a:prstGeom>
          <a:noFill/>
        </p:spPr>
        <p:txBody>
          <a:bodyPr wrap="square">
            <a:spAutoFit/>
          </a:bodyPr>
          <a:lstStyle/>
          <a:p>
            <a:r>
              <a:rPr lang="en-GB" sz="1800" dirty="0">
                <a:solidFill>
                  <a:schemeClr val="bg1"/>
                </a:solidFill>
                <a:highlight>
                  <a:srgbClr val="0072C7"/>
                </a:highlight>
              </a:rPr>
              <a:t>B. Being scared of spiders</a:t>
            </a:r>
          </a:p>
        </p:txBody>
      </p:sp>
      <p:sp>
        <p:nvSpPr>
          <p:cNvPr id="21" name="TextBox 20">
            <a:extLst>
              <a:ext uri="{FF2B5EF4-FFF2-40B4-BE49-F238E27FC236}">
                <a16:creationId xmlns:a16="http://schemas.microsoft.com/office/drawing/2014/main" id="{C9D265BF-BCD8-40BE-0F19-255B99659C31}"/>
              </a:ext>
            </a:extLst>
          </p:cNvPr>
          <p:cNvSpPr txBox="1"/>
          <p:nvPr/>
        </p:nvSpPr>
        <p:spPr>
          <a:xfrm>
            <a:off x="6832523" y="3257105"/>
            <a:ext cx="436430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highlight>
                  <a:srgbClr val="0072C7"/>
                </a:highlight>
              </a:rPr>
              <a:t>C. Worrying all the time about what people think of them</a:t>
            </a:r>
          </a:p>
        </p:txBody>
      </p:sp>
      <p:sp>
        <p:nvSpPr>
          <p:cNvPr id="23" name="TextBox 22">
            <a:extLst>
              <a:ext uri="{FF2B5EF4-FFF2-40B4-BE49-F238E27FC236}">
                <a16:creationId xmlns:a16="http://schemas.microsoft.com/office/drawing/2014/main" id="{D0E465E8-5157-426D-1C05-BCD67935FC9F}"/>
              </a:ext>
            </a:extLst>
          </p:cNvPr>
          <p:cNvSpPr txBox="1"/>
          <p:nvPr/>
        </p:nvSpPr>
        <p:spPr>
          <a:xfrm>
            <a:off x="6832523" y="4137472"/>
            <a:ext cx="485520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highlight>
                  <a:srgbClr val="0072C7"/>
                </a:highlight>
              </a:rPr>
              <a:t>D. Forgetfulness and memory problems</a:t>
            </a:r>
          </a:p>
        </p:txBody>
      </p:sp>
      <p:sp>
        <p:nvSpPr>
          <p:cNvPr id="25" name="TextBox 24">
            <a:extLst>
              <a:ext uri="{FF2B5EF4-FFF2-40B4-BE49-F238E27FC236}">
                <a16:creationId xmlns:a16="http://schemas.microsoft.com/office/drawing/2014/main" id="{EF756A03-6CBA-CDA8-8FC5-E806F84C023F}"/>
              </a:ext>
            </a:extLst>
          </p:cNvPr>
          <p:cNvSpPr txBox="1"/>
          <p:nvPr/>
        </p:nvSpPr>
        <p:spPr>
          <a:xfrm>
            <a:off x="6832523" y="4765197"/>
            <a:ext cx="409987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bg1"/>
                </a:solidFill>
                <a:highlight>
                  <a:srgbClr val="0072C7"/>
                </a:highlight>
              </a:rPr>
              <a:t>E. Feeling hopeless and worthless</a:t>
            </a:r>
          </a:p>
        </p:txBody>
      </p:sp>
    </p:spTree>
    <p:extLst>
      <p:ext uri="{BB962C8B-B14F-4D97-AF65-F5344CB8AC3E}">
        <p14:creationId xmlns:p14="http://schemas.microsoft.com/office/powerpoint/2010/main" val="3092737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861A434-66E7-ADEB-5F2C-DE31C029A987}"/>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7</a:t>
            </a:fld>
            <a:endParaRPr lang="en-US" noProof="0"/>
          </a:p>
        </p:txBody>
      </p:sp>
      <p:sp>
        <p:nvSpPr>
          <p:cNvPr id="10" name="Content Placeholder 2">
            <a:extLst>
              <a:ext uri="{FF2B5EF4-FFF2-40B4-BE49-F238E27FC236}">
                <a16:creationId xmlns:a16="http://schemas.microsoft.com/office/drawing/2014/main" id="{828908F0-63A4-AF5C-D94F-AB663292F09F}"/>
              </a:ext>
            </a:extLst>
          </p:cNvPr>
          <p:cNvSpPr>
            <a:spLocks noGrp="1"/>
          </p:cNvSpPr>
          <p:nvPr>
            <p:ph sz="half" idx="1"/>
          </p:nvPr>
        </p:nvSpPr>
        <p:spPr>
          <a:xfrm>
            <a:off x="515938" y="1825625"/>
            <a:ext cx="11040756" cy="1435368"/>
          </a:xfrm>
        </p:spPr>
        <p:txBody>
          <a:bodyPr/>
          <a:lstStyle/>
          <a:p>
            <a:pPr marL="0" indent="0">
              <a:buNone/>
            </a:pPr>
            <a:r>
              <a:rPr lang="en-GB" sz="2400" dirty="0">
                <a:solidFill>
                  <a:srgbClr val="2C567A"/>
                </a:solidFill>
              </a:rPr>
              <a:t>It is widely recognised that physical health and mental health should be treated equally. This is important, as physical and mental health problems are often linked.</a:t>
            </a:r>
          </a:p>
          <a:p>
            <a:endParaRPr lang="en-US" dirty="0"/>
          </a:p>
        </p:txBody>
      </p:sp>
      <p:sp>
        <p:nvSpPr>
          <p:cNvPr id="12" name="Content Placeholder 3">
            <a:extLst>
              <a:ext uri="{FF2B5EF4-FFF2-40B4-BE49-F238E27FC236}">
                <a16:creationId xmlns:a16="http://schemas.microsoft.com/office/drawing/2014/main" id="{DC02FE70-28B4-8E0D-D96B-EC4C1ACD6076}"/>
              </a:ext>
            </a:extLst>
          </p:cNvPr>
          <p:cNvSpPr>
            <a:spLocks noGrp="1"/>
          </p:cNvSpPr>
          <p:nvPr>
            <p:ph sz="half" idx="2"/>
          </p:nvPr>
        </p:nvSpPr>
        <p:spPr>
          <a:xfrm>
            <a:off x="515938" y="3260993"/>
            <a:ext cx="10930587" cy="4351338"/>
          </a:xfrm>
        </p:spPr>
        <p:txBody>
          <a:bodyPr/>
          <a:lstStyle/>
          <a:p>
            <a:pPr marL="0" indent="0">
              <a:buNone/>
            </a:pPr>
            <a:r>
              <a:rPr lang="en-GB" sz="2400" dirty="0"/>
              <a:t>People with poor physical health are at higher risk of experiencing mental health problems. </a:t>
            </a:r>
          </a:p>
          <a:p>
            <a:pPr marL="0" indent="0">
              <a:buNone/>
            </a:pPr>
            <a:endParaRPr lang="en-GB" sz="2400" dirty="0"/>
          </a:p>
          <a:p>
            <a:pPr marL="0" indent="0">
              <a:buNone/>
            </a:pPr>
            <a:r>
              <a:rPr lang="en-GB" sz="2400" dirty="0"/>
              <a:t>People with poor mental health are more likely to have poor physical health. </a:t>
            </a:r>
          </a:p>
          <a:p>
            <a:endParaRPr lang="en-US" dirty="0"/>
          </a:p>
        </p:txBody>
      </p:sp>
      <p:sp>
        <p:nvSpPr>
          <p:cNvPr id="6" name="Title 1">
            <a:extLst>
              <a:ext uri="{FF2B5EF4-FFF2-40B4-BE49-F238E27FC236}">
                <a16:creationId xmlns:a16="http://schemas.microsoft.com/office/drawing/2014/main" id="{09D796B0-7648-4F79-2C92-C8ADA4CC735D}"/>
              </a:ext>
            </a:extLst>
          </p:cNvPr>
          <p:cNvSpPr>
            <a:spLocks noGrp="1"/>
          </p:cNvSpPr>
          <p:nvPr>
            <p:ph type="title"/>
          </p:nvPr>
        </p:nvSpPr>
        <p:spPr>
          <a:xfrm>
            <a:off x="520700" y="568463"/>
            <a:ext cx="11150600" cy="920750"/>
          </a:xfrm>
        </p:spPr>
        <p:txBody>
          <a:bodyPr anchor="ctr">
            <a:normAutofit/>
          </a:bodyPr>
          <a:lstStyle/>
          <a:p>
            <a:r>
              <a:rPr lang="en-GB" dirty="0"/>
              <a:t>Physical and Mental Health</a:t>
            </a:r>
          </a:p>
        </p:txBody>
      </p:sp>
    </p:spTree>
    <p:extLst>
      <p:ext uri="{BB962C8B-B14F-4D97-AF65-F5344CB8AC3E}">
        <p14:creationId xmlns:p14="http://schemas.microsoft.com/office/powerpoint/2010/main" val="423731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957B34-7ADE-749B-BAF6-A6BE50038F90}"/>
              </a:ext>
            </a:extLst>
          </p:cNvPr>
          <p:cNvSpPr>
            <a:spLocks noGrp="1"/>
          </p:cNvSpPr>
          <p:nvPr>
            <p:ph type="sldNum" sz="quarter" idx="12"/>
          </p:nvPr>
        </p:nvSpPr>
        <p:spPr>
          <a:xfrm>
            <a:off x="11363696" y="6455739"/>
            <a:ext cx="294460" cy="187367"/>
          </a:xfrm>
        </p:spPr>
        <p:txBody>
          <a:bodyPr vert="horz" lIns="0" tIns="0" rIns="0" bIns="0" rtlCol="0" anchor="ctr">
            <a:normAutofit/>
          </a:bodyPr>
          <a:lstStyle/>
          <a:p>
            <a:pPr>
              <a:spcAft>
                <a:spcPts val="600"/>
              </a:spcAft>
            </a:pPr>
            <a:fld id="{9EC71654-96A5-4280-94F3-931C61A9F92C}" type="slidenum">
              <a:rPr lang="en-US" smtClean="0"/>
              <a:pPr>
                <a:spcAft>
                  <a:spcPts val="600"/>
                </a:spcAft>
              </a:pPr>
              <a:t>8</a:t>
            </a:fld>
            <a:endParaRPr lang="en-US"/>
          </a:p>
        </p:txBody>
      </p:sp>
      <p:sp>
        <p:nvSpPr>
          <p:cNvPr id="8" name="TextBox 7">
            <a:extLst>
              <a:ext uri="{FF2B5EF4-FFF2-40B4-BE49-F238E27FC236}">
                <a16:creationId xmlns:a16="http://schemas.microsoft.com/office/drawing/2014/main" id="{4054D179-F45D-E2F9-AB95-B3B4EB5770FF}"/>
              </a:ext>
            </a:extLst>
          </p:cNvPr>
          <p:cNvSpPr txBox="1"/>
          <p:nvPr/>
        </p:nvSpPr>
        <p:spPr>
          <a:xfrm>
            <a:off x="515937" y="1424060"/>
            <a:ext cx="5157787" cy="823912"/>
          </a:xfrm>
          <a:prstGeom prst="rect">
            <a:avLst/>
          </a:prstGeom>
        </p:spPr>
        <p:txBody>
          <a:bodyPr vert="horz" lIns="91440" tIns="45720" rIns="91440" bIns="45720" rtlCol="0" anchor="b">
            <a:normAutofit/>
          </a:bodyPr>
          <a:lstStyle/>
          <a:p>
            <a:pPr>
              <a:lnSpc>
                <a:spcPct val="90000"/>
              </a:lnSpc>
              <a:spcBef>
                <a:spcPts val="1000"/>
              </a:spcBef>
            </a:pPr>
            <a:r>
              <a:rPr lang="en-US" sz="1700" b="1" kern="1200" dirty="0">
                <a:solidFill>
                  <a:schemeClr val="accent1"/>
                </a:solidFill>
                <a:latin typeface="+mn-lt"/>
                <a:ea typeface="+mn-ea"/>
                <a:cs typeface="+mn-cs"/>
              </a:rPr>
              <a:t>The choice of treatment varies from individual to individual, here are some examples:</a:t>
            </a:r>
          </a:p>
        </p:txBody>
      </p:sp>
      <p:sp>
        <p:nvSpPr>
          <p:cNvPr id="12" name="TextBox 11">
            <a:extLst>
              <a:ext uri="{FF2B5EF4-FFF2-40B4-BE49-F238E27FC236}">
                <a16:creationId xmlns:a16="http://schemas.microsoft.com/office/drawing/2014/main" id="{25ECEF3C-9804-6B8C-ACEB-8D1BB0666635}"/>
              </a:ext>
            </a:extLst>
          </p:cNvPr>
          <p:cNvSpPr txBox="1"/>
          <p:nvPr/>
        </p:nvSpPr>
        <p:spPr>
          <a:xfrm>
            <a:off x="515938" y="2505075"/>
            <a:ext cx="5157787" cy="368458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a:t>Removing a trigger factor - reducing stress.</a:t>
            </a:r>
          </a:p>
          <a:p>
            <a:pPr marL="285750" indent="-228600">
              <a:lnSpc>
                <a:spcPct val="90000"/>
              </a:lnSpc>
              <a:spcAft>
                <a:spcPts val="600"/>
              </a:spcAft>
              <a:buFont typeface="Arial" panose="020B0604020202020204" pitchFamily="34" charset="0"/>
              <a:buChar char="•"/>
            </a:pPr>
            <a:r>
              <a:rPr lang="en-US"/>
              <a:t>Practical support - receiving help with finding a job.</a:t>
            </a:r>
          </a:p>
          <a:p>
            <a:pPr marL="285750" indent="-228600">
              <a:lnSpc>
                <a:spcPct val="90000"/>
              </a:lnSpc>
              <a:spcAft>
                <a:spcPts val="600"/>
              </a:spcAft>
              <a:buFont typeface="Arial" panose="020B0604020202020204" pitchFamily="34" charset="0"/>
              <a:buChar char="•"/>
            </a:pPr>
            <a:r>
              <a:rPr lang="en-US"/>
              <a:t>Self-help - learning breathing exercises to help with relaxation.</a:t>
            </a:r>
          </a:p>
          <a:p>
            <a:pPr marL="285750" indent="-228600">
              <a:lnSpc>
                <a:spcPct val="90000"/>
              </a:lnSpc>
              <a:spcAft>
                <a:spcPts val="600"/>
              </a:spcAft>
              <a:buFont typeface="Arial" panose="020B0604020202020204" pitchFamily="34" charset="0"/>
              <a:buChar char="•"/>
            </a:pPr>
            <a:r>
              <a:rPr lang="en-US"/>
              <a:t>Talking therapy - with a trained professional.</a:t>
            </a:r>
          </a:p>
          <a:p>
            <a:pPr marL="285750" indent="-228600">
              <a:lnSpc>
                <a:spcPct val="90000"/>
              </a:lnSpc>
              <a:spcAft>
                <a:spcPts val="600"/>
              </a:spcAft>
              <a:buFont typeface="Arial" panose="020B0604020202020204" pitchFamily="34" charset="0"/>
              <a:buChar char="•"/>
            </a:pPr>
            <a:r>
              <a:rPr lang="en-US"/>
              <a:t>Medication - these can help to improve some symptoms, for example an antidepressant may lift someone's mood.</a:t>
            </a:r>
          </a:p>
        </p:txBody>
      </p:sp>
      <p:sp>
        <p:nvSpPr>
          <p:cNvPr id="4" name="TextBox 3">
            <a:extLst>
              <a:ext uri="{FF2B5EF4-FFF2-40B4-BE49-F238E27FC236}">
                <a16:creationId xmlns:a16="http://schemas.microsoft.com/office/drawing/2014/main" id="{1427BB94-1D8B-CA24-56EB-BD8D07F7B8B7}"/>
              </a:ext>
            </a:extLst>
          </p:cNvPr>
          <p:cNvSpPr txBox="1"/>
          <p:nvPr/>
        </p:nvSpPr>
        <p:spPr>
          <a:xfrm>
            <a:off x="7251853" y="1687762"/>
            <a:ext cx="5183188" cy="823912"/>
          </a:xfrm>
          <a:prstGeom prst="rect">
            <a:avLst/>
          </a:prstGeom>
        </p:spPr>
        <p:txBody>
          <a:bodyPr vert="horz" lIns="91440" tIns="45720" rIns="91440" bIns="45720" rtlCol="0" anchor="b">
            <a:normAutofit/>
          </a:bodyPr>
          <a:lstStyle/>
          <a:p>
            <a:pPr>
              <a:lnSpc>
                <a:spcPct val="90000"/>
              </a:lnSpc>
              <a:spcBef>
                <a:spcPts val="1000"/>
              </a:spcBef>
            </a:pPr>
            <a:r>
              <a:rPr lang="en-US" sz="2400" b="1" kern="1200" dirty="0">
                <a:solidFill>
                  <a:schemeClr val="accent5"/>
                </a:solidFill>
                <a:latin typeface="+mn-lt"/>
                <a:ea typeface="+mn-ea"/>
                <a:cs typeface="+mn-cs"/>
              </a:rPr>
              <a:t>Mental illness is treatable</a:t>
            </a:r>
          </a:p>
        </p:txBody>
      </p:sp>
      <p:pic>
        <p:nvPicPr>
          <p:cNvPr id="13" name="Picture Placeholder 12" descr="A picture containing drug, pharmaceutical drug, medicine, prescription drug&#10;&#10;Description automatically generated">
            <a:extLst>
              <a:ext uri="{FF2B5EF4-FFF2-40B4-BE49-F238E27FC236}">
                <a16:creationId xmlns:a16="http://schemas.microsoft.com/office/drawing/2014/main" id="{D80EB282-0A0C-92B0-A6BD-82C64B840E0B}"/>
              </a:ext>
            </a:extLst>
          </p:cNvPr>
          <p:cNvPicPr>
            <a:picLocks noGrp="1" noChangeAspect="1"/>
          </p:cNvPicPr>
          <p:nvPr>
            <p:ph sz="quarter" idx="4"/>
          </p:nvPr>
        </p:nvPicPr>
        <p:blipFill rotWithShape="1">
          <a:blip r:embed="rId2"/>
          <a:srcRect r="35291"/>
          <a:stretch/>
        </p:blipFill>
        <p:spPr>
          <a:xfrm>
            <a:off x="6172200" y="2505075"/>
            <a:ext cx="5183188" cy="3684588"/>
          </a:xfrm>
          <a:noFill/>
        </p:spPr>
      </p:pic>
      <p:sp>
        <p:nvSpPr>
          <p:cNvPr id="6" name="Title 1">
            <a:extLst>
              <a:ext uri="{FF2B5EF4-FFF2-40B4-BE49-F238E27FC236}">
                <a16:creationId xmlns:a16="http://schemas.microsoft.com/office/drawing/2014/main" id="{7465FE2A-CC0C-3717-DE49-686A1FBFFB6A}"/>
              </a:ext>
            </a:extLst>
          </p:cNvPr>
          <p:cNvSpPr>
            <a:spLocks noGrp="1"/>
          </p:cNvSpPr>
          <p:nvPr>
            <p:ph type="title"/>
          </p:nvPr>
        </p:nvSpPr>
        <p:spPr>
          <a:xfrm>
            <a:off x="515938" y="246621"/>
            <a:ext cx="11150600" cy="920336"/>
          </a:xfrm>
        </p:spPr>
        <p:txBody>
          <a:bodyPr vert="horz" lIns="0" tIns="0" rIns="0" bIns="0" rtlCol="0" anchor="b">
            <a:normAutofit/>
          </a:bodyPr>
          <a:lstStyle/>
          <a:p>
            <a:r>
              <a:rPr lang="en-US" b="1" kern="1200" cap="all" baseline="0" dirty="0">
                <a:latin typeface="+mj-lt"/>
                <a:ea typeface="+mj-ea"/>
                <a:cs typeface="+mj-cs"/>
              </a:rPr>
              <a:t>Treatments</a:t>
            </a:r>
          </a:p>
        </p:txBody>
      </p:sp>
    </p:spTree>
    <p:extLst>
      <p:ext uri="{BB962C8B-B14F-4D97-AF65-F5344CB8AC3E}">
        <p14:creationId xmlns:p14="http://schemas.microsoft.com/office/powerpoint/2010/main" val="55014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D891BDE-1561-2A1C-89DB-D6F067BEFD4B}"/>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9</a:t>
            </a:fld>
            <a:endParaRPr lang="en-US" noProof="0"/>
          </a:p>
        </p:txBody>
      </p:sp>
      <p:pic>
        <p:nvPicPr>
          <p:cNvPr id="10" name="Picture 2">
            <a:extLst>
              <a:ext uri="{FF2B5EF4-FFF2-40B4-BE49-F238E27FC236}">
                <a16:creationId xmlns:a16="http://schemas.microsoft.com/office/drawing/2014/main" id="{D949DAB7-5AD8-88EA-449B-39795A00BF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26" r="18779" b="8162"/>
          <a:stretch/>
        </p:blipFill>
        <p:spPr bwMode="auto">
          <a:xfrm>
            <a:off x="0"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A752588-1C1A-68E2-53E1-0A33DD532D0F}"/>
              </a:ext>
            </a:extLst>
          </p:cNvPr>
          <p:cNvSpPr txBox="1"/>
          <p:nvPr/>
        </p:nvSpPr>
        <p:spPr>
          <a:xfrm>
            <a:off x="459895" y="493208"/>
            <a:ext cx="5734428" cy="954107"/>
          </a:xfrm>
          <a:prstGeom prst="rect">
            <a:avLst/>
          </a:prstGeom>
          <a:noFill/>
        </p:spPr>
        <p:txBody>
          <a:bodyPr wrap="square">
            <a:spAutoFit/>
          </a:bodyPr>
          <a:lstStyle/>
          <a:p>
            <a:r>
              <a:rPr lang="en-US" sz="2800" b="1" dirty="0">
                <a:solidFill>
                  <a:schemeClr val="bg1"/>
                </a:solidFill>
                <a:latin typeface="+mj-lt"/>
              </a:rPr>
              <a:t>How Volunteers can Support Someone with a Mental Illness</a:t>
            </a:r>
            <a:endParaRPr lang="en-GB" sz="2800" b="1" dirty="0">
              <a:solidFill>
                <a:schemeClr val="bg1"/>
              </a:solidFill>
              <a:latin typeface="+mj-lt"/>
            </a:endParaRPr>
          </a:p>
        </p:txBody>
      </p:sp>
      <p:sp>
        <p:nvSpPr>
          <p:cNvPr id="14" name="TextBox 13">
            <a:extLst>
              <a:ext uri="{FF2B5EF4-FFF2-40B4-BE49-F238E27FC236}">
                <a16:creationId xmlns:a16="http://schemas.microsoft.com/office/drawing/2014/main" id="{5B81027E-26A6-AAB4-5AA1-B35141B3AB16}"/>
              </a:ext>
            </a:extLst>
          </p:cNvPr>
          <p:cNvSpPr txBox="1"/>
          <p:nvPr/>
        </p:nvSpPr>
        <p:spPr>
          <a:xfrm>
            <a:off x="459895" y="1632737"/>
            <a:ext cx="6282812" cy="4001095"/>
          </a:xfrm>
          <a:prstGeom prst="rect">
            <a:avLst/>
          </a:prstGeom>
          <a:noFill/>
        </p:spPr>
        <p:txBody>
          <a:bodyPr wrap="square">
            <a:spAutoFit/>
          </a:bodyPr>
          <a:lstStyle/>
          <a:p>
            <a:pPr marL="0" indent="0">
              <a:buNone/>
            </a:pPr>
            <a:r>
              <a:rPr lang="en-US" sz="1600" b="1" dirty="0">
                <a:solidFill>
                  <a:schemeClr val="bg1"/>
                </a:solidFill>
              </a:rPr>
              <a:t>Sometimes volunteers can be unsure how to best support someone with a mental illness. You do not need to be an expert to provide good support to someone with a mental health problem. </a:t>
            </a:r>
          </a:p>
          <a:p>
            <a:pPr marL="0" indent="0">
              <a:buNone/>
            </a:pPr>
            <a:endParaRPr lang="en-US" sz="1400" dirty="0">
              <a:solidFill>
                <a:schemeClr val="bg1"/>
              </a:solidFill>
            </a:endParaRPr>
          </a:p>
          <a:p>
            <a:pPr marL="0" indent="0">
              <a:buNone/>
            </a:pPr>
            <a:r>
              <a:rPr lang="en-US" sz="1600" dirty="0">
                <a:solidFill>
                  <a:schemeClr val="bg1"/>
                </a:solidFill>
              </a:rPr>
              <a:t>Follow these simple principles:</a:t>
            </a:r>
          </a:p>
          <a:p>
            <a:pPr marL="0" indent="0">
              <a:buNone/>
            </a:pPr>
            <a:endParaRPr lang="en-US" sz="1600" dirty="0">
              <a:solidFill>
                <a:schemeClr val="bg1"/>
              </a:solidFill>
            </a:endParaRPr>
          </a:p>
          <a:p>
            <a:pPr marL="285750" indent="-285750">
              <a:buFont typeface="Arial" panose="020B0604020202020204" pitchFamily="34" charset="0"/>
              <a:buChar char="•"/>
            </a:pPr>
            <a:r>
              <a:rPr lang="en-US" sz="1600" dirty="0">
                <a:solidFill>
                  <a:schemeClr val="bg1"/>
                </a:solidFill>
              </a:rPr>
              <a:t>Allow enough time for a conversation where possible</a:t>
            </a:r>
          </a:p>
          <a:p>
            <a:pPr marL="285750" indent="-285750">
              <a:buFont typeface="Arial" panose="020B0604020202020204" pitchFamily="34" charset="0"/>
              <a:buChar char="•"/>
            </a:pPr>
            <a:r>
              <a:rPr lang="en-US" sz="1600" dirty="0">
                <a:solidFill>
                  <a:schemeClr val="bg1"/>
                </a:solidFill>
              </a:rPr>
              <a:t>Listen actively and communicate clearly</a:t>
            </a:r>
          </a:p>
          <a:p>
            <a:pPr marL="285750" indent="-285750">
              <a:buFont typeface="Arial" panose="020B0604020202020204" pitchFamily="34" charset="0"/>
              <a:buChar char="•"/>
            </a:pPr>
            <a:r>
              <a:rPr lang="en-US" sz="1600" dirty="0">
                <a:solidFill>
                  <a:schemeClr val="bg1"/>
                </a:solidFill>
              </a:rPr>
              <a:t>Ask how you can help</a:t>
            </a:r>
          </a:p>
          <a:p>
            <a:pPr marL="285750" indent="-285750">
              <a:buFont typeface="Arial" panose="020B0604020202020204" pitchFamily="34" charset="0"/>
              <a:buChar char="•"/>
            </a:pPr>
            <a:r>
              <a:rPr lang="en-US" sz="1600" dirty="0">
                <a:solidFill>
                  <a:schemeClr val="bg1"/>
                </a:solidFill>
              </a:rPr>
              <a:t>Have a </a:t>
            </a:r>
            <a:r>
              <a:rPr lang="en-US" sz="1600" dirty="0" err="1">
                <a:solidFill>
                  <a:schemeClr val="bg1"/>
                </a:solidFill>
              </a:rPr>
              <a:t>non-judgemental</a:t>
            </a:r>
            <a:r>
              <a:rPr lang="en-US" sz="1600" dirty="0">
                <a:solidFill>
                  <a:schemeClr val="bg1"/>
                </a:solidFill>
              </a:rPr>
              <a:t> attitude; do not make assumptions</a:t>
            </a:r>
          </a:p>
          <a:p>
            <a:pPr marL="285750" indent="-285750">
              <a:buFont typeface="Arial" panose="020B0604020202020204" pitchFamily="34" charset="0"/>
              <a:buChar char="•"/>
            </a:pPr>
            <a:r>
              <a:rPr lang="en-US" sz="1600" dirty="0">
                <a:solidFill>
                  <a:schemeClr val="bg1"/>
                </a:solidFill>
              </a:rPr>
              <a:t>Be aware of the whole person - they are not just a mental health diagnosis</a:t>
            </a:r>
          </a:p>
          <a:p>
            <a:pPr marL="285750" indent="-285750">
              <a:buFont typeface="Arial" panose="020B0604020202020204" pitchFamily="34" charset="0"/>
              <a:buChar char="•"/>
            </a:pPr>
            <a:r>
              <a:rPr lang="en-US" sz="1600" dirty="0">
                <a:solidFill>
                  <a:schemeClr val="bg1"/>
                </a:solidFill>
              </a:rPr>
              <a:t>When relevant, seek support from your volunteer coordinator</a:t>
            </a:r>
            <a:endParaRPr lang="en-GB" sz="1600" dirty="0">
              <a:solidFill>
                <a:schemeClr val="bg1"/>
              </a:solidFill>
            </a:endParaRPr>
          </a:p>
        </p:txBody>
      </p:sp>
    </p:spTree>
    <p:extLst>
      <p:ext uri="{BB962C8B-B14F-4D97-AF65-F5344CB8AC3E}">
        <p14:creationId xmlns:p14="http://schemas.microsoft.com/office/powerpoint/2010/main" val="338974120"/>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E40349E594CE438DDE19725CC8A547" ma:contentTypeVersion="14" ma:contentTypeDescription="Create a new document." ma:contentTypeScope="" ma:versionID="d5b86f14ba31b113c1583c070cd2f075">
  <xsd:schema xmlns:xsd="http://www.w3.org/2001/XMLSchema" xmlns:xs="http://www.w3.org/2001/XMLSchema" xmlns:p="http://schemas.microsoft.com/office/2006/metadata/properties" xmlns:ns2="bb26d714-6ba5-4fbb-bc7a-bcb71a138c9e" xmlns:ns3="6de0e44f-7103-4968-b029-ab61045137cc" targetNamespace="http://schemas.microsoft.com/office/2006/metadata/properties" ma:root="true" ma:fieldsID="d05f6bacf37b1128c1c7047e49449017" ns2:_="" ns3:_="">
    <xsd:import namespace="bb26d714-6ba5-4fbb-bc7a-bcb71a138c9e"/>
    <xsd:import namespace="6de0e44f-7103-4968-b029-ab61045137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_Flow_SignoffStatu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6d714-6ba5-4fbb-bc7a-bcb71a138c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aa280da-1518-41bb-867d-1d4548b8aca0"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e0e44f-7103-4968-b029-ab61045137c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45f569b-93f8-44ae-8b69-b0ee6f7925c6}" ma:internalName="TaxCatchAll" ma:showField="CatchAllData" ma:web="6de0e44f-7103-4968-b029-ab61045137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26d714-6ba5-4fbb-bc7a-bcb71a138c9e">
      <Terms xmlns="http://schemas.microsoft.com/office/infopath/2007/PartnerControls"/>
    </lcf76f155ced4ddcb4097134ff3c332f>
    <TaxCatchAll xmlns="6de0e44f-7103-4968-b029-ab61045137cc" xsi:nil="true"/>
    <_Flow_SignoffStatus xmlns="bb26d714-6ba5-4fbb-bc7a-bcb71a138c9e" xsi:nil="true"/>
  </documentManagement>
</p:properties>
</file>

<file path=customXml/itemProps1.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2.xml><?xml version="1.0" encoding="utf-8"?>
<ds:datastoreItem xmlns:ds="http://schemas.openxmlformats.org/officeDocument/2006/customXml" ds:itemID="{87749BD5-E028-4650-A894-17896FE478EF}"/>
</file>

<file path=customXml/itemProps3.xml><?xml version="1.0" encoding="utf-8"?>
<ds:datastoreItem xmlns:ds="http://schemas.openxmlformats.org/officeDocument/2006/customXml" ds:itemID="{CEA9B47F-3DD8-4645-81DC-B88780643C07}">
  <ds:schemaRefs>
    <ds:schemaRef ds:uri="http://purl.org/dc/terms/"/>
    <ds:schemaRef ds:uri="http://schemas.microsoft.com/office/infopath/2007/PartnerControls"/>
    <ds:schemaRef ds:uri="http://www.w3.org/XML/1998/namespace"/>
    <ds:schemaRef ds:uri="http://schemas.openxmlformats.org/package/2006/metadata/core-properties"/>
    <ds:schemaRef ds:uri="20b28440-8dfa-435f-beff-44b945816e3d"/>
    <ds:schemaRef ds:uri="http://schemas.microsoft.com/office/2006/documentManagement/types"/>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3529</TotalTime>
  <Words>2507</Words>
  <Application>Microsoft Office PowerPoint</Application>
  <PresentationFormat>Widescreen</PresentationFormat>
  <Paragraphs>213</Paragraphs>
  <Slides>22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Bitter</vt:lpstr>
      <vt:lpstr>Calibri</vt:lpstr>
      <vt:lpstr>Poppins</vt:lpstr>
      <vt:lpstr>Poppins SemiBold</vt:lpstr>
      <vt:lpstr>Office Theme</vt:lpstr>
      <vt:lpstr>MENTAL HEALTH AWARENESS</vt:lpstr>
      <vt:lpstr>MENTAL HEALTH</vt:lpstr>
      <vt:lpstr>There are lots of different types of mental health problems.</vt:lpstr>
      <vt:lpstr>What Causes Mental Health Problems?</vt:lpstr>
      <vt:lpstr>Effects of Mental Health Problems</vt:lpstr>
      <vt:lpstr>Knowledge Check</vt:lpstr>
      <vt:lpstr>Physical and Mental Health</vt:lpstr>
      <vt:lpstr>Treatments</vt:lpstr>
      <vt:lpstr>PowerPoint Presentation</vt:lpstr>
      <vt:lpstr>KNOWLEDGE CHECK</vt:lpstr>
      <vt:lpstr>Myth Busting</vt:lpstr>
      <vt:lpstr>Dementia</vt:lpstr>
      <vt:lpstr>Understanding Dementia</vt:lpstr>
      <vt:lpstr>Causes of Dementia</vt:lpstr>
      <vt:lpstr>Symptoms</vt:lpstr>
      <vt:lpstr>Learning Disabilities</vt:lpstr>
      <vt:lpstr>Causes OF Learning Disabilities</vt:lpstr>
      <vt:lpstr>Promoting Positive Attitudes</vt:lpstr>
      <vt:lpstr>Reporting Concerns</vt:lpstr>
      <vt:lpstr>Session Summary</vt:lpstr>
      <vt:lpstr>Thank you!</vt:lpstr>
      <vt:lpstr>PowerPoint Presentation</vt:lpstr>
    </vt:vector>
  </TitlesOfParts>
  <Company>Bradford Teaching Hospitals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for volunteers</dc:title>
  <dc:creator>Amy Hemingway</dc:creator>
  <cp:lastModifiedBy>Clare Bancroft</cp:lastModifiedBy>
  <cp:revision>18</cp:revision>
  <dcterms:created xsi:type="dcterms:W3CDTF">2023-04-06T10:31:30Z</dcterms:created>
  <dcterms:modified xsi:type="dcterms:W3CDTF">2024-05-21T10:03:47Z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0x010100A1E40349E594CE438DDE19725CC8A547</vt:lpwstr>
  </property>
</Properties>
</file>