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60" r:id="rId3"/>
    <p:sldId id="261" r:id="rId4"/>
    <p:sldId id="263" r:id="rId5"/>
    <p:sldId id="267" r:id="rId6"/>
    <p:sldId id="275" r:id="rId7"/>
    <p:sldId id="273" r:id="rId8"/>
    <p:sldId id="272" r:id="rId9"/>
    <p:sldId id="274" r:id="rId10"/>
    <p:sldId id="268" r:id="rId11"/>
    <p:sldId id="278" r:id="rId12"/>
    <p:sldId id="269" r:id="rId13"/>
    <p:sldId id="271" r:id="rId14"/>
    <p:sldId id="276" r:id="rId15"/>
    <p:sldId id="277" r:id="rId16"/>
    <p:sldId id="270" r:id="rId17"/>
    <p:sldId id="266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4"/>
    <p:restoredTop sz="94697"/>
  </p:normalViewPr>
  <p:slideViewPr>
    <p:cSldViewPr snapToGrid="0" snapToObjects="1">
      <p:cViewPr varScale="1">
        <p:scale>
          <a:sx n="53" d="100"/>
          <a:sy n="53" d="100"/>
        </p:scale>
        <p:origin x="8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7568E-2A54-474A-8032-D8E9938F71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90C5D1-EDF5-47EE-AEA8-022C6A2A1DBC}">
      <dgm:prSet/>
      <dgm:spPr/>
      <dgm:t>
        <a:bodyPr/>
        <a:lstStyle/>
        <a:p>
          <a:pPr rtl="0"/>
          <a:r>
            <a:rPr lang="en-GB" dirty="0"/>
            <a:t>Started on </a:t>
          </a:r>
          <a:r>
            <a:rPr lang="en-GB" b="1" dirty="0"/>
            <a:t>6 April 2017, </a:t>
          </a:r>
          <a:r>
            <a:rPr lang="en-GB" dirty="0"/>
            <a:t>at a rate of</a:t>
          </a:r>
          <a:br>
            <a:rPr lang="en-GB" dirty="0"/>
          </a:br>
          <a:r>
            <a:rPr lang="en-GB" b="1" dirty="0"/>
            <a:t>0.5% of pay bill, </a:t>
          </a:r>
          <a:r>
            <a:rPr lang="en-GB" dirty="0"/>
            <a:t>paid through PAYE</a:t>
          </a:r>
        </a:p>
      </dgm:t>
    </dgm:pt>
    <dgm:pt modelId="{7E5BCA4B-BE5C-440E-8543-386F0BA57828}" type="parTrans" cxnId="{8A74C69F-004D-4761-B13C-927E134813FB}">
      <dgm:prSet/>
      <dgm:spPr/>
      <dgm:t>
        <a:bodyPr/>
        <a:lstStyle/>
        <a:p>
          <a:endParaRPr lang="en-GB"/>
        </a:p>
      </dgm:t>
    </dgm:pt>
    <dgm:pt modelId="{3365996A-E0AA-4B51-AE4E-D549317B79C1}" type="sibTrans" cxnId="{8A74C69F-004D-4761-B13C-927E134813FB}">
      <dgm:prSet/>
      <dgm:spPr/>
      <dgm:t>
        <a:bodyPr/>
        <a:lstStyle/>
        <a:p>
          <a:endParaRPr lang="en-GB"/>
        </a:p>
      </dgm:t>
    </dgm:pt>
    <dgm:pt modelId="{C4ECD3F1-F441-42AF-AD22-00116F781C70}">
      <dgm:prSet/>
      <dgm:spPr/>
      <dgm:t>
        <a:bodyPr/>
        <a:lstStyle/>
        <a:p>
          <a:pPr rtl="0"/>
          <a:r>
            <a:rPr lang="en-GB" dirty="0"/>
            <a:t>Applies to all </a:t>
          </a:r>
          <a:r>
            <a:rPr lang="en-GB" b="1" dirty="0"/>
            <a:t>UK employers </a:t>
          </a:r>
          <a:r>
            <a:rPr lang="en-GB" dirty="0"/>
            <a:t>in</a:t>
          </a:r>
          <a:br>
            <a:rPr lang="en-GB" dirty="0"/>
          </a:br>
          <a:r>
            <a:rPr lang="en-GB" dirty="0"/>
            <a:t>all sectors with pay bills over £</a:t>
          </a:r>
          <a:r>
            <a:rPr lang="en-GB"/>
            <a:t>3 million </a:t>
          </a:r>
          <a:endParaRPr lang="en-GB" dirty="0"/>
        </a:p>
      </dgm:t>
    </dgm:pt>
    <dgm:pt modelId="{8FF3B5A3-6AEE-486C-B7FF-302C011D1AA3}" type="parTrans" cxnId="{C7C037DC-C3DF-438B-9C03-7305B51757B0}">
      <dgm:prSet/>
      <dgm:spPr/>
      <dgm:t>
        <a:bodyPr/>
        <a:lstStyle/>
        <a:p>
          <a:endParaRPr lang="en-GB"/>
        </a:p>
      </dgm:t>
    </dgm:pt>
    <dgm:pt modelId="{559A6F62-BEB6-44AD-8C23-65D223D8A33F}" type="sibTrans" cxnId="{C7C037DC-C3DF-438B-9C03-7305B51757B0}">
      <dgm:prSet/>
      <dgm:spPr/>
      <dgm:t>
        <a:bodyPr/>
        <a:lstStyle/>
        <a:p>
          <a:endParaRPr lang="en-GB"/>
        </a:p>
      </dgm:t>
    </dgm:pt>
    <dgm:pt modelId="{97F7C8C6-14CC-4925-9D33-51CCCDBF0557}" type="pres">
      <dgm:prSet presAssocID="{E767568E-2A54-474A-8032-D8E9938F716A}" presName="linear" presStyleCnt="0">
        <dgm:presLayoutVars>
          <dgm:animLvl val="lvl"/>
          <dgm:resizeHandles val="exact"/>
        </dgm:presLayoutVars>
      </dgm:prSet>
      <dgm:spPr/>
    </dgm:pt>
    <dgm:pt modelId="{EA376649-15D4-4596-AA86-B9EC54546DB4}" type="pres">
      <dgm:prSet presAssocID="{3590C5D1-EDF5-47EE-AEA8-022C6A2A1DBC}" presName="parentText" presStyleLbl="node1" presStyleIdx="0" presStyleCnt="2" custScaleY="125720">
        <dgm:presLayoutVars>
          <dgm:chMax val="0"/>
          <dgm:bulletEnabled val="1"/>
        </dgm:presLayoutVars>
      </dgm:prSet>
      <dgm:spPr/>
    </dgm:pt>
    <dgm:pt modelId="{579F666F-C3A4-4413-88C7-5DA18956BC13}" type="pres">
      <dgm:prSet presAssocID="{3365996A-E0AA-4B51-AE4E-D549317B79C1}" presName="spacer" presStyleCnt="0"/>
      <dgm:spPr/>
    </dgm:pt>
    <dgm:pt modelId="{E0BFCFD0-49E9-4384-87EA-D309398F87C6}" type="pres">
      <dgm:prSet presAssocID="{C4ECD3F1-F441-42AF-AD22-00116F781C7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A74C69F-004D-4761-B13C-927E134813FB}" srcId="{E767568E-2A54-474A-8032-D8E9938F716A}" destId="{3590C5D1-EDF5-47EE-AEA8-022C6A2A1DBC}" srcOrd="0" destOrd="0" parTransId="{7E5BCA4B-BE5C-440E-8543-386F0BA57828}" sibTransId="{3365996A-E0AA-4B51-AE4E-D549317B79C1}"/>
    <dgm:cxn modelId="{718EA9B0-4FC8-4844-80A4-5A55298AC278}" type="presOf" srcId="{E767568E-2A54-474A-8032-D8E9938F716A}" destId="{97F7C8C6-14CC-4925-9D33-51CCCDBF0557}" srcOrd="0" destOrd="0" presId="urn:microsoft.com/office/officeart/2005/8/layout/vList2"/>
    <dgm:cxn modelId="{9CBDBCBC-30E0-F84F-B9BF-DC187851C76F}" type="presOf" srcId="{C4ECD3F1-F441-42AF-AD22-00116F781C70}" destId="{E0BFCFD0-49E9-4384-87EA-D309398F87C6}" srcOrd="0" destOrd="0" presId="urn:microsoft.com/office/officeart/2005/8/layout/vList2"/>
    <dgm:cxn modelId="{C7C037DC-C3DF-438B-9C03-7305B51757B0}" srcId="{E767568E-2A54-474A-8032-D8E9938F716A}" destId="{C4ECD3F1-F441-42AF-AD22-00116F781C70}" srcOrd="1" destOrd="0" parTransId="{8FF3B5A3-6AEE-486C-B7FF-302C011D1AA3}" sibTransId="{559A6F62-BEB6-44AD-8C23-65D223D8A33F}"/>
    <dgm:cxn modelId="{4F80F2F3-2572-8847-A25F-A7A35F80192F}" type="presOf" srcId="{3590C5D1-EDF5-47EE-AEA8-022C6A2A1DBC}" destId="{EA376649-15D4-4596-AA86-B9EC54546DB4}" srcOrd="0" destOrd="0" presId="urn:microsoft.com/office/officeart/2005/8/layout/vList2"/>
    <dgm:cxn modelId="{AEA763EC-864C-AE4B-8EFB-8C201DE0EE14}" type="presParOf" srcId="{97F7C8C6-14CC-4925-9D33-51CCCDBF0557}" destId="{EA376649-15D4-4596-AA86-B9EC54546DB4}" srcOrd="0" destOrd="0" presId="urn:microsoft.com/office/officeart/2005/8/layout/vList2"/>
    <dgm:cxn modelId="{BCAEAC6E-8199-0F49-ABA0-1A72C877E1C6}" type="presParOf" srcId="{97F7C8C6-14CC-4925-9D33-51CCCDBF0557}" destId="{579F666F-C3A4-4413-88C7-5DA18956BC13}" srcOrd="1" destOrd="0" presId="urn:microsoft.com/office/officeart/2005/8/layout/vList2"/>
    <dgm:cxn modelId="{76180453-681D-C843-B483-3671C6B091A4}" type="presParOf" srcId="{97F7C8C6-14CC-4925-9D33-51CCCDBF0557}" destId="{E0BFCFD0-49E9-4384-87EA-D309398F87C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76649-15D4-4596-AA86-B9EC54546DB4}">
      <dsp:nvSpPr>
        <dsp:cNvPr id="0" name=""/>
        <dsp:cNvSpPr/>
      </dsp:nvSpPr>
      <dsp:spPr>
        <a:xfrm>
          <a:off x="0" y="506699"/>
          <a:ext cx="8714168" cy="18504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Started on </a:t>
          </a:r>
          <a:r>
            <a:rPr lang="en-GB" sz="3700" b="1" kern="1200" dirty="0"/>
            <a:t>6 April 2017, </a:t>
          </a:r>
          <a:r>
            <a:rPr lang="en-GB" sz="3700" kern="1200" dirty="0"/>
            <a:t>at a rate of</a:t>
          </a:r>
          <a:br>
            <a:rPr lang="en-GB" sz="3700" kern="1200" dirty="0"/>
          </a:br>
          <a:r>
            <a:rPr lang="en-GB" sz="3700" b="1" kern="1200" dirty="0"/>
            <a:t>0.5% of pay bill, </a:t>
          </a:r>
          <a:r>
            <a:rPr lang="en-GB" sz="3700" kern="1200" dirty="0"/>
            <a:t>paid through PAYE</a:t>
          </a:r>
        </a:p>
      </dsp:txBody>
      <dsp:txXfrm>
        <a:off x="90330" y="597029"/>
        <a:ext cx="8533508" cy="1669762"/>
      </dsp:txXfrm>
    </dsp:sp>
    <dsp:sp modelId="{E0BFCFD0-49E9-4384-87EA-D309398F87C6}">
      <dsp:nvSpPr>
        <dsp:cNvPr id="0" name=""/>
        <dsp:cNvSpPr/>
      </dsp:nvSpPr>
      <dsp:spPr>
        <a:xfrm>
          <a:off x="0" y="2463682"/>
          <a:ext cx="8714168" cy="147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Applies to all </a:t>
          </a:r>
          <a:r>
            <a:rPr lang="en-GB" sz="3700" b="1" kern="1200" dirty="0"/>
            <a:t>UK employers </a:t>
          </a:r>
          <a:r>
            <a:rPr lang="en-GB" sz="3700" kern="1200" dirty="0"/>
            <a:t>in</a:t>
          </a:r>
          <a:br>
            <a:rPr lang="en-GB" sz="3700" kern="1200" dirty="0"/>
          </a:br>
          <a:r>
            <a:rPr lang="en-GB" sz="3700" kern="1200" dirty="0"/>
            <a:t>all sectors with pay bills over £</a:t>
          </a:r>
          <a:r>
            <a:rPr lang="en-GB" sz="3700" kern="1200"/>
            <a:t>3 million </a:t>
          </a:r>
          <a:endParaRPr lang="en-GB" sz="3700" kern="1200" dirty="0"/>
        </a:p>
      </dsp:txBody>
      <dsp:txXfrm>
        <a:off x="71850" y="2535532"/>
        <a:ext cx="8570468" cy="132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/>
          <a:lstStyle/>
          <a:p>
            <a:fld id="{E614D719-8FD2-4F4F-AB6E-201733C85A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02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 are about 300 different standards on the IFA site </a:t>
            </a:r>
            <a:r>
              <a:rPr lang="mr-IN" dirty="0"/>
              <a:t>–</a:t>
            </a:r>
            <a:r>
              <a:rPr lang="en-US" dirty="0"/>
              <a:t> increasing all the time from many occupations and sectors</a:t>
            </a:r>
          </a:p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Leadership</a:t>
            </a:r>
            <a:r>
              <a:rPr lang="en-US" baseline="0" dirty="0"/>
              <a:t> Academy currently designing their approach to apprenticeship and potential delivery aligned to national offers</a:t>
            </a:r>
            <a:endParaRPr lang="en-US" dirty="0"/>
          </a:p>
          <a:p>
            <a:endParaRPr lang="en-GB" dirty="0"/>
          </a:p>
          <a:p>
            <a:r>
              <a:rPr lang="en-GB" dirty="0"/>
              <a:t>Seeking</a:t>
            </a:r>
            <a:r>
              <a:rPr lang="en-GB" baseline="0" dirty="0"/>
              <a:t> BA level 2 and coach level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810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ONLY </a:t>
            </a:r>
            <a:r>
              <a:rPr lang="mr-IN" dirty="0"/>
              <a:t>–</a:t>
            </a:r>
            <a:r>
              <a:rPr lang="en-US" dirty="0"/>
              <a:t> mock up</a:t>
            </a:r>
            <a:r>
              <a:rPr lang="en-US" baseline="0" dirty="0"/>
              <a:t> of potential development pathway</a:t>
            </a:r>
          </a:p>
          <a:p>
            <a:endParaRPr lang="en-US" baseline="0" dirty="0"/>
          </a:p>
          <a:p>
            <a:r>
              <a:rPr lang="en-US" baseline="0" dirty="0"/>
              <a:t>Start with the job description </a:t>
            </a:r>
            <a:r>
              <a:rPr lang="mr-IN" baseline="0" dirty="0"/>
              <a:t>–</a:t>
            </a:r>
            <a:r>
              <a:rPr lang="en-US" baseline="0" dirty="0"/>
              <a:t> what skills do you need? Think about and plan your skill mix, who have you already got on your team </a:t>
            </a:r>
            <a:r>
              <a:rPr lang="mr-IN" baseline="0" dirty="0"/>
              <a:t>–</a:t>
            </a:r>
            <a:r>
              <a:rPr lang="en-US" baseline="0" dirty="0"/>
              <a:t> seek views of colleagues and team</a:t>
            </a:r>
          </a:p>
          <a:p>
            <a:endParaRPr lang="en-US" dirty="0"/>
          </a:p>
          <a:p>
            <a:r>
              <a:rPr lang="en-US" dirty="0"/>
              <a:t>Appraisals, development plans, information advice and guidance</a:t>
            </a:r>
          </a:p>
        </p:txBody>
      </p:sp>
    </p:spTree>
    <p:extLst>
      <p:ext uri="{BB962C8B-B14F-4D97-AF65-F5344CB8AC3E}">
        <p14:creationId xmlns:p14="http://schemas.microsoft.com/office/powerpoint/2010/main" val="768231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90255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alibri"/>
              <a:buNone/>
              <a:defRPr sz="4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9803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ituteforapprenticeships.org/apprenticeship-standard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975273" y="2053087"/>
            <a:ext cx="9144000" cy="862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br>
              <a:rPr lang="en-GB" sz="3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-50" y="2273150"/>
            <a:ext cx="12192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Developing Education for those supporting volunteering</a:t>
            </a:r>
            <a:endParaRPr sz="44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-150" y="3822250"/>
            <a:ext cx="12271200" cy="25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7081284" y="5911702"/>
            <a:ext cx="511071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0" y="5911700"/>
            <a:ext cx="12271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#BeTheHelpforce</a:t>
            </a:r>
            <a:endParaRPr sz="36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0088" y="0"/>
            <a:ext cx="5110713" cy="180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956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is involved in being an apprentice?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" y="1093304"/>
            <a:ext cx="11986591" cy="5625548"/>
          </a:xfrm>
        </p:spPr>
        <p:txBody>
          <a:bodyPr/>
          <a:lstStyle/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600" dirty="0">
                <a:solidFill>
                  <a:srgbClr val="002060"/>
                </a:solidFill>
              </a:rPr>
              <a:t>For those in employment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600" dirty="0">
                <a:solidFill>
                  <a:srgbClr val="002060"/>
                </a:solidFill>
              </a:rPr>
              <a:t>apprenticeships offer structured training with an employer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600" dirty="0">
                <a:solidFill>
                  <a:srgbClr val="002060"/>
                </a:solidFill>
              </a:rPr>
              <a:t>lead to nationally </a:t>
            </a:r>
            <a:r>
              <a:rPr lang="en-US" sz="3600" dirty="0" err="1">
                <a:solidFill>
                  <a:srgbClr val="002060"/>
                </a:solidFill>
              </a:rPr>
              <a:t>recognised</a:t>
            </a:r>
            <a:r>
              <a:rPr lang="en-US" sz="3600" dirty="0">
                <a:solidFill>
                  <a:srgbClr val="002060"/>
                </a:solidFill>
              </a:rPr>
              <a:t> qualifications 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600" dirty="0">
                <a:solidFill>
                  <a:srgbClr val="002060"/>
                </a:solidFill>
              </a:rPr>
              <a:t>can take anything from one to four years to complete 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600" dirty="0">
                <a:solidFill>
                  <a:srgbClr val="002060"/>
                </a:solidFill>
              </a:rPr>
              <a:t>open to anyone from the age of 16 </a:t>
            </a:r>
          </a:p>
        </p:txBody>
      </p:sp>
    </p:spTree>
    <p:extLst>
      <p:ext uri="{BB962C8B-B14F-4D97-AF65-F5344CB8AC3E}">
        <p14:creationId xmlns:p14="http://schemas.microsoft.com/office/powerpoint/2010/main" val="92513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is involved in being an apprentice?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9537441" cy="4351338"/>
          </a:xfrm>
        </p:spPr>
        <p:txBody>
          <a:bodyPr/>
          <a:lstStyle/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200" dirty="0">
                <a:solidFill>
                  <a:srgbClr val="002060"/>
                </a:solidFill>
              </a:rPr>
              <a:t>learning in the workplace, may go on day or block release to a training </a:t>
            </a:r>
            <a:r>
              <a:rPr lang="en-US" sz="3200" dirty="0" err="1">
                <a:solidFill>
                  <a:srgbClr val="002060"/>
                </a:solidFill>
              </a:rPr>
              <a:t>centre</a:t>
            </a:r>
            <a:r>
              <a:rPr lang="en-US" sz="3200" dirty="0">
                <a:solidFill>
                  <a:srgbClr val="002060"/>
                </a:solidFill>
              </a:rPr>
              <a:t> or college 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sz="3200" dirty="0">
              <a:solidFill>
                <a:srgbClr val="002060"/>
              </a:solidFill>
            </a:endParaRPr>
          </a:p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200" dirty="0">
                <a:solidFill>
                  <a:srgbClr val="002060"/>
                </a:solidFill>
              </a:rPr>
              <a:t>work towards a competence qualification (based on what you can do in the workplace) and a knowledge qualification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sz="3200" dirty="0">
              <a:solidFill>
                <a:srgbClr val="002060"/>
              </a:solidFill>
            </a:endParaRPr>
          </a:p>
          <a:p>
            <a:pPr indent="-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200" dirty="0">
                <a:solidFill>
                  <a:srgbClr val="002060"/>
                </a:solidFill>
              </a:rPr>
              <a:t> or a qualification combining both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2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7"/>
            <a:ext cx="11128513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Learning and support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34600" cy="4351338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  <a:latin typeface="+mn-lt"/>
                <a:ea typeface="Arial" charset="0"/>
                <a:cs typeface="Arial" charset="0"/>
              </a:rPr>
              <a:t>At least 20% of the apprentice’s paid hours, over the planned duration of the apprenticeship</a:t>
            </a:r>
            <a:r>
              <a:rPr lang="en-US" sz="3200" i="1" dirty="0">
                <a:solidFill>
                  <a:srgbClr val="002060"/>
                </a:solidFill>
                <a:latin typeface="+mn-lt"/>
                <a:ea typeface="Arial" charset="0"/>
                <a:cs typeface="Arial" charset="0"/>
              </a:rPr>
              <a:t>, </a:t>
            </a:r>
            <a:r>
              <a:rPr lang="en-US" sz="3200" dirty="0">
                <a:solidFill>
                  <a:srgbClr val="002060"/>
                </a:solidFill>
                <a:latin typeface="+mn-lt"/>
                <a:ea typeface="Arial" charset="0"/>
                <a:cs typeface="Arial" charset="0"/>
              </a:rPr>
              <a:t>must be spent on off-the-job training </a:t>
            </a:r>
          </a:p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Apprentices may choose to spend additional time on training outside their paid hours </a:t>
            </a:r>
          </a:p>
          <a:p>
            <a:endParaRPr lang="en-US" sz="3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3200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51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930" y="56103"/>
            <a:ext cx="11668540" cy="136697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apprenticeships that apply in healthcare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713" y="1198602"/>
            <a:ext cx="11251096" cy="5446659"/>
          </a:xfrm>
        </p:spPr>
        <p:txBody>
          <a:bodyPr>
            <a:normAutofit/>
          </a:bodyPr>
          <a:lstStyle/>
          <a:p>
            <a:pPr defTabSz="379474">
              <a:spcBef>
                <a:spcPts val="400"/>
              </a:spcBef>
              <a:buFont typeface="Arial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and Leadership</a:t>
            </a:r>
          </a:p>
          <a:p>
            <a:pPr lvl="1" defTabSz="379474">
              <a:spcBef>
                <a:spcPts val="400"/>
              </a:spcBef>
              <a:buFont typeface="Arial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Leader Level 3,</a:t>
            </a:r>
          </a:p>
          <a:p>
            <a:pPr lvl="1" defTabSz="379474">
              <a:spcBef>
                <a:spcPts val="400"/>
              </a:spcBef>
              <a:buFont typeface="Arial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manager Level 5 </a:t>
            </a:r>
          </a:p>
          <a:p>
            <a:pPr lvl="1" defTabSz="379474">
              <a:spcBef>
                <a:spcPts val="400"/>
              </a:spcBef>
              <a:buFont typeface="Arial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Chartered Manager Level 6 (Degree)</a:t>
            </a:r>
          </a:p>
          <a:p>
            <a:pPr lvl="1" defTabSz="379474">
              <a:spcBef>
                <a:spcPts val="400"/>
              </a:spcBef>
              <a:buFont typeface="Arial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Leader Level 7 (Masters degree)</a:t>
            </a:r>
          </a:p>
          <a:p>
            <a:pPr marL="284605" indent="-284605" defTabSz="379474">
              <a:spcBef>
                <a:spcPts val="4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79474">
              <a:spcBef>
                <a:spcPts val="400"/>
              </a:spcBef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standards available across occupational routes - see</a:t>
            </a:r>
          </a:p>
          <a:p>
            <a:pPr marL="0" indent="0" defTabSz="379474">
              <a:spcBef>
                <a:spcPts val="400"/>
              </a:spcBef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https://www.instituteforapprenticeships.org/apprenticeship-standards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79474">
              <a:spcBef>
                <a:spcPts val="400"/>
              </a:spcBef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@NHS_HealthEdEng      #TalentForCare"/>
          <p:cNvSpPr txBox="1"/>
          <p:nvPr/>
        </p:nvSpPr>
        <p:spPr>
          <a:xfrm>
            <a:off x="1876088" y="6420781"/>
            <a:ext cx="5337412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300" b="1"/>
            </a:lvl1pPr>
          </a:lstStyle>
          <a:p>
            <a:r>
              <a:rPr dirty="0"/>
              <a:t>@</a:t>
            </a:r>
            <a:r>
              <a:rPr dirty="0" err="1"/>
              <a:t>NHS_HealthEdEng</a:t>
            </a:r>
            <a:r>
              <a:rPr dirty="0"/>
              <a:t>      #</a:t>
            </a:r>
            <a:r>
              <a:rPr dirty="0" err="1"/>
              <a:t>TalentForCare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827422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12192000" cy="1325563"/>
          </a:xfrm>
        </p:spPr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  <a:latin typeface="+mn-lt"/>
              </a:rPr>
              <a:t>How we are using the potential for an apprenticeship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Exploring where there are leadership apprenticeships that volunteer leaders can access</a:t>
            </a:r>
          </a:p>
          <a:p>
            <a:endParaRPr lang="en-US" sz="3200" dirty="0">
              <a:solidFill>
                <a:srgbClr val="002060"/>
              </a:solidFill>
              <a:latin typeface="+mn-lt"/>
            </a:endParaRPr>
          </a:p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Working with Volunteer leaders to gather what would help to ensure that the leadership apprenticeship could be applied in your work environment </a:t>
            </a:r>
          </a:p>
        </p:txBody>
      </p:sp>
    </p:spTree>
    <p:extLst>
      <p:ext uri="{BB962C8B-B14F-4D97-AF65-F5344CB8AC3E}">
        <p14:creationId xmlns:p14="http://schemas.microsoft.com/office/powerpoint/2010/main" val="190533093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  <a:latin typeface="+mn-lt"/>
              </a:rPr>
              <a:t>What is in an apprenticeship for you?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1825625"/>
            <a:ext cx="11830050" cy="435133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+mn-lt"/>
              </a:rPr>
              <a:t>Course funded by the levy and therefore easier to access funding (funding)</a:t>
            </a: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On the job and off the job flexible learning method (time) </a:t>
            </a: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Applies within the NHS not just to prepare you for the role that you are in but helps you with potential career development (career path)</a:t>
            </a:r>
          </a:p>
          <a:p>
            <a:r>
              <a:rPr lang="en-US" dirty="0" err="1">
                <a:solidFill>
                  <a:srgbClr val="002060"/>
                </a:solidFill>
                <a:latin typeface="+mn-lt"/>
              </a:rPr>
              <a:t>Recognisable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 as a qualification both inside and outside of the NHS</a:t>
            </a: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Is associated with an academic level</a:t>
            </a: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Gives you opportunity to learn through networking with other leaders in different spheres</a:t>
            </a:r>
          </a:p>
        </p:txBody>
      </p:sp>
    </p:spTree>
    <p:extLst>
      <p:ext uri="{BB962C8B-B14F-4D97-AF65-F5344CB8AC3E}">
        <p14:creationId xmlns:p14="http://schemas.microsoft.com/office/powerpoint/2010/main" val="178526825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1" y="2020117"/>
            <a:ext cx="1525333" cy="809517"/>
            <a:chOff x="-84633" y="1361096"/>
            <a:chExt cx="2361777" cy="1547309"/>
          </a:xfrm>
        </p:grpSpPr>
        <p:sp>
          <p:nvSpPr>
            <p:cNvPr id="6" name="Rounded Rectangle 5"/>
            <p:cNvSpPr/>
            <p:nvPr/>
          </p:nvSpPr>
          <p:spPr>
            <a:xfrm>
              <a:off x="0" y="1542119"/>
              <a:ext cx="2277144" cy="136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-84633" y="1361096"/>
              <a:ext cx="2072083" cy="1286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Get In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   Receptionist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31948" y="3413255"/>
            <a:ext cx="1389154" cy="639739"/>
            <a:chOff x="0" y="3264201"/>
            <a:chExt cx="2277144" cy="1366286"/>
          </a:xfrm>
        </p:grpSpPr>
        <p:sp>
          <p:nvSpPr>
            <p:cNvPr id="9" name="Rounded Rectangle 8"/>
            <p:cNvSpPr/>
            <p:nvPr/>
          </p:nvSpPr>
          <p:spPr>
            <a:xfrm>
              <a:off x="0" y="3264201"/>
              <a:ext cx="2277144" cy="136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0016" y="3304218"/>
              <a:ext cx="2197110" cy="836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050" kern="120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/>
                <a:t>Get On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/>
                <a:t>Customer Service Level 2</a:t>
              </a:r>
              <a:endParaRPr lang="en-US" sz="105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12485" y="4636616"/>
            <a:ext cx="1159659" cy="1318677"/>
            <a:chOff x="-203224" y="5309616"/>
            <a:chExt cx="2277144" cy="1366286"/>
          </a:xfrm>
          <a:solidFill>
            <a:schemeClr val="accent2"/>
          </a:solidFill>
        </p:grpSpPr>
        <p:sp>
          <p:nvSpPr>
            <p:cNvPr id="12" name="Rounded Rectangle 11"/>
            <p:cNvSpPr/>
            <p:nvPr/>
          </p:nvSpPr>
          <p:spPr>
            <a:xfrm>
              <a:off x="-203224" y="5309616"/>
              <a:ext cx="2277144" cy="136628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46231" y="5349633"/>
              <a:ext cx="1778232" cy="128625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04893" y="2160625"/>
            <a:ext cx="1497852" cy="607535"/>
            <a:chOff x="1980157" y="1516829"/>
            <a:chExt cx="2277144" cy="1366286"/>
          </a:xfrm>
        </p:grpSpPr>
        <p:sp>
          <p:nvSpPr>
            <p:cNvPr id="18" name="Rounded Rectangle 17"/>
            <p:cNvSpPr/>
            <p:nvPr/>
          </p:nvSpPr>
          <p:spPr>
            <a:xfrm>
              <a:off x="1980157" y="1516829"/>
              <a:ext cx="2277144" cy="136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2020175" y="1556846"/>
              <a:ext cx="2067184" cy="1286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/>
                <a:t>Business Administration 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/>
                <a:t>Level 3</a:t>
              </a:r>
              <a:endParaRPr lang="en-US" sz="105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76509" y="1769059"/>
            <a:ext cx="1572597" cy="738977"/>
            <a:chOff x="4317589" y="384654"/>
            <a:chExt cx="1973152" cy="1432102"/>
          </a:xfrm>
        </p:grpSpPr>
        <p:sp>
          <p:nvSpPr>
            <p:cNvPr id="36" name="Rounded Rectangle 35"/>
            <p:cNvSpPr/>
            <p:nvPr/>
          </p:nvSpPr>
          <p:spPr>
            <a:xfrm>
              <a:off x="4317589" y="384654"/>
              <a:ext cx="1973152" cy="1366287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4346701" y="447806"/>
              <a:ext cx="1843302" cy="1368950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Teaching and Mentoring, Assessing in practice (FE) L3-6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92326" y="4519553"/>
            <a:ext cx="1680062" cy="599660"/>
            <a:chOff x="4474518" y="4380266"/>
            <a:chExt cx="2277144" cy="1366286"/>
          </a:xfrm>
          <a:solidFill>
            <a:srgbClr val="FFC000"/>
          </a:solidFill>
        </p:grpSpPr>
        <p:sp>
          <p:nvSpPr>
            <p:cNvPr id="39" name="Rounded Rectangle 38"/>
            <p:cNvSpPr/>
            <p:nvPr/>
          </p:nvSpPr>
          <p:spPr>
            <a:xfrm>
              <a:off x="4474518" y="4380266"/>
              <a:ext cx="2277144" cy="136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4514535" y="4420283"/>
              <a:ext cx="2197110" cy="12862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Leadership and Management L 3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509059" y="1756610"/>
            <a:ext cx="1707858" cy="744971"/>
            <a:chOff x="7304781" y="1307870"/>
            <a:chExt cx="2277144" cy="1366286"/>
          </a:xfrm>
        </p:grpSpPr>
        <p:sp>
          <p:nvSpPr>
            <p:cNvPr id="45" name="Rounded Rectangle 44"/>
            <p:cNvSpPr/>
            <p:nvPr/>
          </p:nvSpPr>
          <p:spPr>
            <a:xfrm>
              <a:off x="7304781" y="1307870"/>
              <a:ext cx="2277144" cy="136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sz="1050" dirty="0"/>
            </a:p>
            <a:p>
              <a:pPr algn="ctr"/>
              <a:r>
                <a:rPr lang="en-US" sz="1050" dirty="0"/>
                <a:t>Operations Manager L5</a:t>
              </a:r>
            </a:p>
          </p:txBody>
        </p:sp>
        <p:sp>
          <p:nvSpPr>
            <p:cNvPr id="46" name="Rounded Rectangle 4"/>
            <p:cNvSpPr/>
            <p:nvPr/>
          </p:nvSpPr>
          <p:spPr>
            <a:xfrm>
              <a:off x="7344798" y="1347887"/>
              <a:ext cx="2197110" cy="1286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06237" y="4626697"/>
            <a:ext cx="1710680" cy="985032"/>
            <a:chOff x="7345428" y="3561202"/>
            <a:chExt cx="2280907" cy="2234138"/>
          </a:xfrm>
        </p:grpSpPr>
        <p:sp>
          <p:nvSpPr>
            <p:cNvPr id="48" name="Rounded Rectangle 47"/>
            <p:cNvSpPr/>
            <p:nvPr/>
          </p:nvSpPr>
          <p:spPr>
            <a:xfrm>
              <a:off x="7345428" y="3561202"/>
              <a:ext cx="2280907" cy="221031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ounded Rectangle 4"/>
            <p:cNvSpPr/>
            <p:nvPr/>
          </p:nvSpPr>
          <p:spPr>
            <a:xfrm>
              <a:off x="7389208" y="3705144"/>
              <a:ext cx="2237127" cy="2090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Registered Nurse L6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/>
                <a:t>AHP L6 Apprenticeship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/>
                <a:t>HCPC Registered professions </a:t>
              </a:r>
              <a:endParaRPr lang="en-US" sz="1050" kern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656997" y="3823788"/>
            <a:ext cx="1707858" cy="561848"/>
            <a:chOff x="9665472" y="2960557"/>
            <a:chExt cx="2277144" cy="1366286"/>
          </a:xfrm>
        </p:grpSpPr>
        <p:sp>
          <p:nvSpPr>
            <p:cNvPr id="54" name="Rounded Rectangle 53"/>
            <p:cNvSpPr/>
            <p:nvPr/>
          </p:nvSpPr>
          <p:spPr>
            <a:xfrm>
              <a:off x="9665472" y="2960557"/>
              <a:ext cx="2277144" cy="136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ounded Rectangle 4"/>
            <p:cNvSpPr/>
            <p:nvPr/>
          </p:nvSpPr>
          <p:spPr>
            <a:xfrm>
              <a:off x="9705489" y="3000574"/>
              <a:ext cx="2197110" cy="1286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Advanced Clinical Practice L7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725815" y="1111785"/>
            <a:ext cx="1267232" cy="427977"/>
            <a:chOff x="833045" y="2474938"/>
            <a:chExt cx="2277144" cy="1366286"/>
          </a:xfrm>
          <a:solidFill>
            <a:schemeClr val="accent6">
              <a:lumMod val="75000"/>
            </a:schemeClr>
          </a:solidFill>
        </p:grpSpPr>
        <p:sp>
          <p:nvSpPr>
            <p:cNvPr id="60" name="Rounded Rectangle 59"/>
            <p:cNvSpPr/>
            <p:nvPr/>
          </p:nvSpPr>
          <p:spPr>
            <a:xfrm>
              <a:off x="833045" y="2474938"/>
              <a:ext cx="2277144" cy="136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ounded Rectangle 4"/>
            <p:cNvSpPr/>
            <p:nvPr/>
          </p:nvSpPr>
          <p:spPr>
            <a:xfrm>
              <a:off x="873062" y="2514955"/>
              <a:ext cx="2197110" cy="12862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Entry point</a:t>
              </a:r>
            </a:p>
          </p:txBody>
        </p:sp>
      </p:grpSp>
      <p:sp>
        <p:nvSpPr>
          <p:cNvPr id="64" name="Rectangle 63"/>
          <p:cNvSpPr/>
          <p:nvPr/>
        </p:nvSpPr>
        <p:spPr>
          <a:xfrm>
            <a:off x="1774838" y="4844390"/>
            <a:ext cx="1016125" cy="77790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25" b="1" dirty="0">
                <a:solidFill>
                  <a:schemeClr val="bg1"/>
                </a:solidFill>
              </a:rPr>
              <a:t>*Adult nursing care, Theatre, Mental health </a:t>
            </a:r>
            <a:r>
              <a:rPr lang="en-GB" sz="825" b="1" dirty="0" err="1">
                <a:solidFill>
                  <a:schemeClr val="bg1"/>
                </a:solidFill>
              </a:rPr>
              <a:t>inc</a:t>
            </a:r>
            <a:r>
              <a:rPr lang="en-GB" sz="825" b="1" dirty="0">
                <a:solidFill>
                  <a:schemeClr val="bg1"/>
                </a:solidFill>
              </a:rPr>
              <a:t> LD, CYP, Maternity Support, AHP, </a:t>
            </a:r>
            <a:endParaRPr lang="en-US" sz="825" b="1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6476324" y="3376104"/>
            <a:ext cx="1658291" cy="513742"/>
            <a:chOff x="737293" y="2201139"/>
            <a:chExt cx="2979855" cy="1640085"/>
          </a:xfrm>
          <a:solidFill>
            <a:schemeClr val="accent6">
              <a:lumMod val="75000"/>
            </a:schemeClr>
          </a:solidFill>
        </p:grpSpPr>
        <p:sp>
          <p:nvSpPr>
            <p:cNvPr id="66" name="Rounded Rectangle 65"/>
            <p:cNvSpPr/>
            <p:nvPr/>
          </p:nvSpPr>
          <p:spPr>
            <a:xfrm>
              <a:off x="833045" y="2474938"/>
              <a:ext cx="2277144" cy="136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Rounded Rectangle 4"/>
            <p:cNvSpPr/>
            <p:nvPr/>
          </p:nvSpPr>
          <p:spPr>
            <a:xfrm>
              <a:off x="737293" y="2201139"/>
              <a:ext cx="2979855" cy="16000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Onward Progression point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135596" y="3431888"/>
            <a:ext cx="1484833" cy="432253"/>
            <a:chOff x="833045" y="2474938"/>
            <a:chExt cx="2277144" cy="1366286"/>
          </a:xfrm>
          <a:solidFill>
            <a:schemeClr val="accent6">
              <a:lumMod val="75000"/>
            </a:schemeClr>
          </a:solidFill>
        </p:grpSpPr>
        <p:sp>
          <p:nvSpPr>
            <p:cNvPr id="69" name="Rounded Rectangle 68"/>
            <p:cNvSpPr/>
            <p:nvPr/>
          </p:nvSpPr>
          <p:spPr>
            <a:xfrm>
              <a:off x="833045" y="2474938"/>
              <a:ext cx="2277144" cy="136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Rounded Rectangle 4"/>
            <p:cNvSpPr/>
            <p:nvPr/>
          </p:nvSpPr>
          <p:spPr>
            <a:xfrm>
              <a:off x="873064" y="2514954"/>
              <a:ext cx="2012713" cy="11602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Progression point</a:t>
              </a:r>
            </a:p>
          </p:txBody>
        </p:sp>
      </p:grpSp>
      <p:sp>
        <p:nvSpPr>
          <p:cNvPr id="71" name="Striped Right Arrow 70"/>
          <p:cNvSpPr/>
          <p:nvPr/>
        </p:nvSpPr>
        <p:spPr>
          <a:xfrm>
            <a:off x="7736991" y="3993479"/>
            <a:ext cx="733806" cy="3634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6" name="Group 75"/>
          <p:cNvGrpSpPr/>
          <p:nvPr/>
        </p:nvGrpSpPr>
        <p:grpSpPr>
          <a:xfrm>
            <a:off x="3042122" y="4661985"/>
            <a:ext cx="1578307" cy="624843"/>
            <a:chOff x="2208873" y="4020851"/>
            <a:chExt cx="2339286" cy="1406659"/>
          </a:xfrm>
        </p:grpSpPr>
        <p:sp>
          <p:nvSpPr>
            <p:cNvPr id="77" name="Rounded Rectangle 76"/>
            <p:cNvSpPr/>
            <p:nvPr/>
          </p:nvSpPr>
          <p:spPr>
            <a:xfrm>
              <a:off x="2208873" y="4061224"/>
              <a:ext cx="2277144" cy="136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Rounded Rectangle 4"/>
            <p:cNvSpPr/>
            <p:nvPr/>
          </p:nvSpPr>
          <p:spPr>
            <a:xfrm>
              <a:off x="2351050" y="4020851"/>
              <a:ext cx="2197109" cy="12862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/>
                <a:t>*Senior Healthcare Support Worker L3 </a:t>
              </a:r>
              <a:endParaRPr lang="en-US" sz="1050" kern="1200" dirty="0"/>
            </a:p>
          </p:txBody>
        </p:sp>
      </p:grpSp>
      <p:sp>
        <p:nvSpPr>
          <p:cNvPr id="79" name="Striped Right Arrow 78"/>
          <p:cNvSpPr/>
          <p:nvPr/>
        </p:nvSpPr>
        <p:spPr>
          <a:xfrm>
            <a:off x="5911986" y="2797199"/>
            <a:ext cx="733806" cy="3634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Striped Right Arrow 80"/>
          <p:cNvSpPr/>
          <p:nvPr/>
        </p:nvSpPr>
        <p:spPr>
          <a:xfrm>
            <a:off x="2790962" y="4199698"/>
            <a:ext cx="733806" cy="3634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Striped Right Arrow 83"/>
          <p:cNvSpPr/>
          <p:nvPr/>
        </p:nvSpPr>
        <p:spPr>
          <a:xfrm>
            <a:off x="5946457" y="3955111"/>
            <a:ext cx="733806" cy="3634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Down Arrow 84"/>
          <p:cNvSpPr/>
          <p:nvPr/>
        </p:nvSpPr>
        <p:spPr>
          <a:xfrm>
            <a:off x="2141684" y="1589562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6" name="Down Arrow 85"/>
          <p:cNvSpPr/>
          <p:nvPr/>
        </p:nvSpPr>
        <p:spPr>
          <a:xfrm>
            <a:off x="2159419" y="2885627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7" name="Down Arrow 86"/>
          <p:cNvSpPr/>
          <p:nvPr/>
        </p:nvSpPr>
        <p:spPr>
          <a:xfrm>
            <a:off x="3734706" y="4040191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8" name="Down Arrow 87"/>
          <p:cNvSpPr/>
          <p:nvPr/>
        </p:nvSpPr>
        <p:spPr>
          <a:xfrm>
            <a:off x="6262365" y="1191979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Down Arrow 88"/>
          <p:cNvSpPr/>
          <p:nvPr/>
        </p:nvSpPr>
        <p:spPr>
          <a:xfrm rot="16200000">
            <a:off x="4567166" y="619771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Down Arrow 89"/>
          <p:cNvSpPr/>
          <p:nvPr/>
        </p:nvSpPr>
        <p:spPr>
          <a:xfrm rot="10800000">
            <a:off x="3731177" y="2828210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1" name="Down Arrow 90"/>
          <p:cNvSpPr/>
          <p:nvPr/>
        </p:nvSpPr>
        <p:spPr>
          <a:xfrm>
            <a:off x="5124343" y="3952163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Down Arrow 91"/>
          <p:cNvSpPr/>
          <p:nvPr/>
        </p:nvSpPr>
        <p:spPr>
          <a:xfrm rot="10800000">
            <a:off x="7040103" y="2601369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Down Arrow 92"/>
          <p:cNvSpPr/>
          <p:nvPr/>
        </p:nvSpPr>
        <p:spPr>
          <a:xfrm>
            <a:off x="7094297" y="3993480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4" name="Down Arrow 93"/>
          <p:cNvSpPr/>
          <p:nvPr/>
        </p:nvSpPr>
        <p:spPr>
          <a:xfrm>
            <a:off x="2148139" y="4108123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5" name="Down Arrow 94"/>
          <p:cNvSpPr/>
          <p:nvPr/>
        </p:nvSpPr>
        <p:spPr>
          <a:xfrm rot="10800000">
            <a:off x="5122525" y="2645322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6" name="Striped Right Arrow 95"/>
          <p:cNvSpPr/>
          <p:nvPr/>
        </p:nvSpPr>
        <p:spPr>
          <a:xfrm>
            <a:off x="7711702" y="2620794"/>
            <a:ext cx="733806" cy="3634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7" name="Group 96"/>
          <p:cNvGrpSpPr/>
          <p:nvPr/>
        </p:nvGrpSpPr>
        <p:grpSpPr>
          <a:xfrm>
            <a:off x="4769381" y="3413255"/>
            <a:ext cx="1444705" cy="427977"/>
            <a:chOff x="833045" y="2474938"/>
            <a:chExt cx="2277144" cy="1366286"/>
          </a:xfrm>
          <a:solidFill>
            <a:schemeClr val="accent6">
              <a:lumMod val="75000"/>
            </a:schemeClr>
          </a:solidFill>
        </p:grpSpPr>
        <p:sp>
          <p:nvSpPr>
            <p:cNvPr id="98" name="Rounded Rectangle 97"/>
            <p:cNvSpPr/>
            <p:nvPr/>
          </p:nvSpPr>
          <p:spPr>
            <a:xfrm>
              <a:off x="833045" y="2474938"/>
              <a:ext cx="2277144" cy="136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9" name="Rounded Rectangle 4"/>
            <p:cNvSpPr/>
            <p:nvPr/>
          </p:nvSpPr>
          <p:spPr>
            <a:xfrm>
              <a:off x="873061" y="2514955"/>
              <a:ext cx="2197110" cy="12862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Go further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Progression point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9769930" y="449573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sp>
        <p:nvSpPr>
          <p:cNvPr id="103" name="TextBox 102"/>
          <p:cNvSpPr txBox="1"/>
          <p:nvPr/>
        </p:nvSpPr>
        <p:spPr>
          <a:xfrm>
            <a:off x="9884230" y="461003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sp>
        <p:nvSpPr>
          <p:cNvPr id="104" name="TextBox 103"/>
          <p:cNvSpPr txBox="1"/>
          <p:nvPr/>
        </p:nvSpPr>
        <p:spPr>
          <a:xfrm>
            <a:off x="8960668" y="4724336"/>
            <a:ext cx="28903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Yellow</a:t>
            </a:r>
            <a:r>
              <a:rPr lang="en-US" b="1" dirty="0">
                <a:solidFill>
                  <a:schemeClr val="accent4"/>
                </a:solidFill>
              </a:rPr>
              <a:t> -</a:t>
            </a:r>
            <a:r>
              <a:rPr lang="en-US" b="1" dirty="0"/>
              <a:t>development in role/applies at al levels</a:t>
            </a:r>
          </a:p>
          <a:p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b="1" dirty="0"/>
              <a:t> - progression points at full occupational competence</a:t>
            </a:r>
          </a:p>
          <a:p>
            <a:r>
              <a:rPr lang="en-US" b="1" dirty="0">
                <a:solidFill>
                  <a:schemeClr val="accent1"/>
                </a:solidFill>
              </a:rPr>
              <a:t>Blue</a:t>
            </a:r>
            <a:r>
              <a:rPr lang="en-US" b="1" dirty="0"/>
              <a:t> </a:t>
            </a:r>
            <a:r>
              <a:rPr lang="mr-IN" b="1" dirty="0"/>
              <a:t>–</a:t>
            </a:r>
            <a:r>
              <a:rPr lang="en-US" b="1" dirty="0"/>
              <a:t> new  role and apprenticeship development standard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849377" y="112248"/>
            <a:ext cx="5037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Wider Use: Potential development pathway using clinical and non-clinical apprenticeship standards</a:t>
            </a:r>
          </a:p>
        </p:txBody>
      </p:sp>
      <p:sp>
        <p:nvSpPr>
          <p:cNvPr id="72" name="Down Arrow 71"/>
          <p:cNvSpPr/>
          <p:nvPr/>
        </p:nvSpPr>
        <p:spPr>
          <a:xfrm rot="10800000">
            <a:off x="3653464" y="1562046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Rounded Rectangle 4"/>
          <p:cNvSpPr/>
          <p:nvPr/>
        </p:nvSpPr>
        <p:spPr>
          <a:xfrm>
            <a:off x="1700743" y="137519"/>
            <a:ext cx="1222693" cy="4029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005" tIns="40005" rIns="40005" bIns="40005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kern="1200" dirty="0"/>
              <a:t>Get ready </a:t>
            </a:r>
            <a:r>
              <a:rPr lang="mr-IN" sz="1050" kern="1200" dirty="0"/>
              <a:t>–</a:t>
            </a:r>
            <a:r>
              <a:rPr lang="en-US" sz="1050" kern="1200" dirty="0"/>
              <a:t> WEX </a:t>
            </a:r>
            <a:r>
              <a:rPr lang="en-US" sz="1050" kern="1200" dirty="0" err="1"/>
              <a:t>etc</a:t>
            </a:r>
            <a:endParaRPr lang="en-US" sz="1050" kern="1200" dirty="0"/>
          </a:p>
        </p:txBody>
      </p:sp>
      <p:sp>
        <p:nvSpPr>
          <p:cNvPr id="80" name="Down Arrow 79"/>
          <p:cNvSpPr/>
          <p:nvPr/>
        </p:nvSpPr>
        <p:spPr>
          <a:xfrm>
            <a:off x="2127247" y="577268"/>
            <a:ext cx="369682" cy="5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Rounded Rectangle 72"/>
          <p:cNvSpPr/>
          <p:nvPr/>
        </p:nvSpPr>
        <p:spPr>
          <a:xfrm>
            <a:off x="8656997" y="2550608"/>
            <a:ext cx="1707858" cy="57855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50" dirty="0"/>
              <a:t>Chartered Manager L6</a:t>
            </a:r>
          </a:p>
          <a:p>
            <a:pPr algn="ctr"/>
            <a:r>
              <a:rPr lang="en-US" sz="1050" dirty="0"/>
              <a:t>Senior Leader L7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3225916" y="125508"/>
            <a:ext cx="1205796" cy="1318677"/>
            <a:chOff x="-203224" y="5309616"/>
            <a:chExt cx="2277144" cy="1366286"/>
          </a:xfrm>
          <a:solidFill>
            <a:schemeClr val="accent2"/>
          </a:solidFill>
        </p:grpSpPr>
        <p:sp>
          <p:nvSpPr>
            <p:cNvPr id="101" name="Rounded Rectangle 100"/>
            <p:cNvSpPr/>
            <p:nvPr/>
          </p:nvSpPr>
          <p:spPr>
            <a:xfrm>
              <a:off x="-203224" y="5309616"/>
              <a:ext cx="2277144" cy="136628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Rounded Rectangle 4"/>
            <p:cNvSpPr/>
            <p:nvPr/>
          </p:nvSpPr>
          <p:spPr>
            <a:xfrm>
              <a:off x="46231" y="5349633"/>
              <a:ext cx="1778232" cy="128625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err="1"/>
                <a:t>Additonal</a:t>
              </a:r>
              <a:r>
                <a:rPr lang="en-US" sz="1050" kern="1200" dirty="0"/>
                <a:t> clinical skills development, </a:t>
              </a:r>
              <a:r>
                <a:rPr lang="en-US" sz="1050" kern="1200" dirty="0" err="1"/>
                <a:t>eg</a:t>
              </a:r>
              <a:r>
                <a:rPr lang="en-US" sz="1050" kern="1200" dirty="0"/>
                <a:t> </a:t>
              </a:r>
              <a:r>
                <a:rPr lang="en-US" sz="1050" kern="1200" dirty="0" err="1"/>
                <a:t>venepunture</a:t>
              </a:r>
              <a:endParaRPr lang="en-US" sz="1050" kern="12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095893" y="137518"/>
            <a:ext cx="1303817" cy="1054461"/>
            <a:chOff x="-203224" y="5309616"/>
            <a:chExt cx="2277144" cy="1366286"/>
          </a:xfrm>
          <a:solidFill>
            <a:schemeClr val="accent2"/>
          </a:solidFill>
        </p:grpSpPr>
        <p:sp>
          <p:nvSpPr>
            <p:cNvPr id="108" name="Rounded Rectangle 107"/>
            <p:cNvSpPr/>
            <p:nvPr/>
          </p:nvSpPr>
          <p:spPr>
            <a:xfrm>
              <a:off x="-203224" y="5309616"/>
              <a:ext cx="2277144" cy="136628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Rounded Rectangle 4"/>
            <p:cNvSpPr/>
            <p:nvPr/>
          </p:nvSpPr>
          <p:spPr>
            <a:xfrm>
              <a:off x="46231" y="5349633"/>
              <a:ext cx="1778232" cy="128625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Consolidation and practice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5616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>
            <a:spLocks noGrp="1"/>
          </p:cNvSpPr>
          <p:nvPr>
            <p:ph type="title"/>
          </p:nvPr>
        </p:nvSpPr>
        <p:spPr>
          <a:xfrm>
            <a:off x="838200" y="2346327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Arial"/>
              <a:buNone/>
            </a:pPr>
            <a:r>
              <a:rPr lang="en-GB" sz="6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Thank you for listening </a:t>
            </a:r>
            <a:endParaRPr sz="60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3"/>
          <p:cNvSpPr txBox="1">
            <a:spLocks noGrp="1"/>
          </p:cNvSpPr>
          <p:nvPr>
            <p:ph type="body" idx="1"/>
          </p:nvPr>
        </p:nvSpPr>
        <p:spPr>
          <a:xfrm>
            <a:off x="6570922" y="5784111"/>
            <a:ext cx="5103628" cy="744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</a:pPr>
            <a:r>
              <a:rPr lang="en-GB" sz="44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#BeTheHelpforce</a:t>
            </a:r>
            <a:endParaRPr sz="44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3"/>
          <p:cNvSpPr txBox="1"/>
          <p:nvPr/>
        </p:nvSpPr>
        <p:spPr>
          <a:xfrm>
            <a:off x="2806995" y="2312581"/>
            <a:ext cx="7379100" cy="22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1074" y="3851849"/>
            <a:ext cx="2053825" cy="222630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</p:pic>
      <p:pic>
        <p:nvPicPr>
          <p:cNvPr id="183" name="Google Shape;18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21000" y="0"/>
            <a:ext cx="5110713" cy="180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>
            <a:spLocks noGrp="1"/>
          </p:cNvSpPr>
          <p:nvPr>
            <p:ph type="title"/>
          </p:nvPr>
        </p:nvSpPr>
        <p:spPr>
          <a:xfrm>
            <a:off x="0" y="675861"/>
            <a:ext cx="12010500" cy="143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</a:pPr>
            <a:r>
              <a:rPr lang="en-GB" sz="44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Aim for educating Leaders of Volunteers</a:t>
            </a:r>
            <a:endParaRPr sz="44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516835" y="1868558"/>
            <a:ext cx="10600181" cy="443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Create </a:t>
            </a:r>
            <a:r>
              <a:rPr lang="en-GB" sz="3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 series of options enabling leaders of volunteers to develop a career path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endParaRPr lang="en-GB" sz="3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Consider the qualifications that leaders need, recognising that there are different levels of educational need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endParaRPr lang="en-GB" sz="3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Make the education accessible and affordable for the Trusts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endParaRPr lang="en-GB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74" y="182875"/>
            <a:ext cx="2491278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title"/>
          </p:nvPr>
        </p:nvSpPr>
        <p:spPr>
          <a:xfrm>
            <a:off x="1752600" y="1508127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</a:pPr>
            <a:r>
              <a:rPr lang="en-GB" sz="44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Stakeholder Engagement</a:t>
            </a:r>
            <a:endParaRPr sz="44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8"/>
          <p:cNvSpPr txBox="1">
            <a:spLocks noGrp="1"/>
          </p:cNvSpPr>
          <p:nvPr>
            <p:ph type="body" idx="1"/>
          </p:nvPr>
        </p:nvSpPr>
        <p:spPr>
          <a:xfrm>
            <a:off x="1752600" y="2660075"/>
            <a:ext cx="9046500" cy="46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marR="0" lvl="0" indent="-22859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3 Workshops in May and June across the country </a:t>
            </a:r>
            <a:endParaRPr sz="3200" dirty="0"/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Feedback from VSMs and their managers</a:t>
            </a:r>
            <a:endParaRPr sz="3200" dirty="0"/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Discussions with partner organisations</a:t>
            </a:r>
            <a:endParaRPr sz="32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Sense checking with Trusts </a:t>
            </a:r>
            <a:endParaRPr sz="3200" dirty="0"/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Engaging with Training providers</a:t>
            </a:r>
            <a:endParaRPr sz="3200" dirty="0"/>
          </a:p>
          <a:p>
            <a:pPr marL="228594" marR="0" lvl="0" indent="-5079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74" y="182875"/>
            <a:ext cx="2491278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>
            <a:spLocks noGrp="1"/>
          </p:cNvSpPr>
          <p:nvPr>
            <p:ph type="title"/>
          </p:nvPr>
        </p:nvSpPr>
        <p:spPr>
          <a:xfrm>
            <a:off x="212651" y="1127127"/>
            <a:ext cx="117384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10"/>
              <a:buFont typeface="Arial"/>
              <a:buNone/>
            </a:pPr>
            <a:br>
              <a:rPr lang="en-GB" sz="441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441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What we have found for volunteer leaders</a:t>
            </a:r>
            <a:br>
              <a:rPr lang="en-GB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0"/>
          <p:cNvSpPr txBox="1">
            <a:spLocks noGrp="1"/>
          </p:cNvSpPr>
          <p:nvPr>
            <p:ph type="body" idx="1"/>
          </p:nvPr>
        </p:nvSpPr>
        <p:spPr>
          <a:xfrm>
            <a:off x="556590" y="2266122"/>
            <a:ext cx="10595113" cy="459177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</a:pPr>
            <a:r>
              <a:rPr lang="en-GB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Disparity around what the role does</a:t>
            </a:r>
            <a:endParaRPr dirty="0"/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</a:pPr>
            <a:r>
              <a:rPr lang="en-GB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Range of reporting lines</a:t>
            </a:r>
            <a:endParaRPr dirty="0"/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</a:pPr>
            <a:r>
              <a:rPr lang="en-GB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Lots of content for training available</a:t>
            </a:r>
            <a:endParaRPr dirty="0"/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</a:pPr>
            <a:r>
              <a:rPr lang="en-GB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Training is ad hoc not part of a career plan</a:t>
            </a:r>
            <a:endParaRPr dirty="0"/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</a:pPr>
            <a:r>
              <a:rPr lang="en-GB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Helpful content from e.g. NAVSM, NCVO</a:t>
            </a:r>
            <a:endParaRPr dirty="0"/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</a:pPr>
            <a:r>
              <a:rPr lang="en-GB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Content not role specific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</a:pPr>
            <a:r>
              <a:rPr lang="en-GB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Not enough time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</a:pPr>
            <a:r>
              <a:rPr lang="en-GB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Funding issues</a:t>
            </a:r>
          </a:p>
        </p:txBody>
      </p:sp>
      <p:pic>
        <p:nvPicPr>
          <p:cNvPr id="160" name="Google Shape;16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74" y="182875"/>
            <a:ext cx="2491278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Potential Solutions</a:t>
            </a:r>
            <a:br>
              <a:rPr lang="en-GB" dirty="0"/>
            </a:b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49590" cy="3422236"/>
          </a:xfrm>
        </p:spPr>
        <p:txBody>
          <a:bodyPr/>
          <a:lstStyle/>
          <a:p>
            <a:pPr marL="228594" lvl="0" indent="-228594">
              <a:buClr>
                <a:srgbClr val="002060"/>
              </a:buClr>
              <a:buFont typeface="Noto Sans Symbols"/>
              <a:buChar char="▪"/>
            </a:pPr>
            <a:r>
              <a:rPr lang="en-GB" sz="32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Tiered approach - 3 levels of learning : Foundation, Intermediate, Advanced</a:t>
            </a:r>
            <a:endParaRPr lang="en-GB" sz="3200" dirty="0"/>
          </a:p>
          <a:p>
            <a:pPr marL="228594" lvl="0" indent="-228594">
              <a:buClr>
                <a:srgbClr val="002060"/>
              </a:buClr>
              <a:buFont typeface="Noto Sans Symbols"/>
              <a:buChar char="▪"/>
            </a:pPr>
            <a:r>
              <a:rPr lang="en-GB" sz="32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Use the Apprenticeship approach </a:t>
            </a:r>
            <a:endParaRPr lang="en-GB" sz="3200" dirty="0"/>
          </a:p>
          <a:p>
            <a:pPr marL="228594" lvl="0" indent="-228594">
              <a:buClr>
                <a:srgbClr val="002060"/>
              </a:buClr>
              <a:buFont typeface="Noto Sans Symbols"/>
              <a:buChar char="▪"/>
            </a:pPr>
            <a:r>
              <a:rPr lang="en-GB" sz="32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Make options available to suit  diverse needs and learning styles</a:t>
            </a:r>
            <a:endParaRPr lang="en-GB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4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apprenticeships funded?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Employers draw down the cost of the apprenticeship from their levy pot</a:t>
            </a:r>
          </a:p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They cannot use the pot to pay for travel or subsistence ONLY for the training</a:t>
            </a:r>
          </a:p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The wages of the apprentice are not met from the levy – so the apprentice must be in a paid role on either apprenticeship pay or the minimum wage</a:t>
            </a:r>
          </a:p>
        </p:txBody>
      </p:sp>
    </p:spTree>
    <p:extLst>
      <p:ext uri="{BB962C8B-B14F-4D97-AF65-F5344CB8AC3E}">
        <p14:creationId xmlns:p14="http://schemas.microsoft.com/office/powerpoint/2010/main" val="138390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70294097"/>
              </p:ext>
            </p:extLst>
          </p:nvPr>
        </p:nvGraphicFramePr>
        <p:xfrm>
          <a:off x="1774320" y="1441227"/>
          <a:ext cx="8714168" cy="444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03513" y="169476"/>
            <a:ext cx="8574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What is the apprenticeship levy and who pays it?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2" descr="https://upload.wikimedia.org/wikipedia/en/thumb/6/68/Department_for_Education.svg/1024px-Department_for_Education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6021289"/>
            <a:ext cx="1159163" cy="68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6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4765" y="692696"/>
            <a:ext cx="10833652" cy="1262228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+mn-lt"/>
              </a:rPr>
              <a:t>NHS apprenticeships  – the year in figures</a:t>
            </a:r>
            <a:br>
              <a:rPr lang="en-GB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54765" y="1954924"/>
            <a:ext cx="9633723" cy="3994356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r>
              <a:rPr lang="en-GB" sz="3100" kern="1200" dirty="0">
                <a:solidFill>
                  <a:srgbClr val="002060"/>
                </a:solidFill>
                <a:latin typeface="Arial" panose="020B0604020202020204" pitchFamily="34" charset="0"/>
              </a:rPr>
              <a:t>Largest employer in England </a:t>
            </a:r>
            <a:r>
              <a:rPr lang="en-GB" sz="3100" b="1" kern="1200" dirty="0">
                <a:solidFill>
                  <a:srgbClr val="002060"/>
                </a:solidFill>
                <a:latin typeface="Arial" panose="020B0604020202020204" pitchFamily="34" charset="0"/>
              </a:rPr>
              <a:t>1.2m </a:t>
            </a:r>
            <a:r>
              <a:rPr lang="en-GB" sz="3100" kern="1200" dirty="0">
                <a:solidFill>
                  <a:srgbClr val="002060"/>
                </a:solidFill>
                <a:latin typeface="Arial" panose="020B0604020202020204" pitchFamily="34" charset="0"/>
              </a:rPr>
              <a:t>employees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endParaRPr lang="en-GB" sz="3100" kern="1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r>
              <a:rPr lang="en-GB" sz="3100" b="1" kern="1200" dirty="0">
                <a:solidFill>
                  <a:srgbClr val="002060"/>
                </a:solidFill>
                <a:latin typeface="Arial" panose="020B0604020202020204" pitchFamily="34" charset="0"/>
              </a:rPr>
              <a:t>243</a:t>
            </a:r>
            <a:r>
              <a:rPr lang="en-GB" sz="3100" kern="1200" dirty="0">
                <a:solidFill>
                  <a:srgbClr val="002060"/>
                </a:solidFill>
                <a:latin typeface="Arial" panose="020B0604020202020204" pitchFamily="34" charset="0"/>
              </a:rPr>
              <a:t> NHS trusts are in the top 1000 account managed employers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endParaRPr lang="en-GB" sz="3100" kern="1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r>
              <a:rPr lang="en-GB" sz="3100" kern="1200" dirty="0">
                <a:solidFill>
                  <a:srgbClr val="002060"/>
                </a:solidFill>
                <a:latin typeface="Arial" panose="020B0604020202020204" pitchFamily="34" charset="0"/>
              </a:rPr>
              <a:t>Expected to deliver </a:t>
            </a:r>
            <a:r>
              <a:rPr lang="en-GB" sz="3100" b="1" kern="1200" dirty="0">
                <a:solidFill>
                  <a:srgbClr val="002060"/>
                </a:solidFill>
                <a:latin typeface="Arial" panose="020B0604020202020204" pitchFamily="34" charset="0"/>
              </a:rPr>
              <a:t>1/3 </a:t>
            </a:r>
            <a:r>
              <a:rPr lang="en-GB" sz="3100" kern="1200" dirty="0">
                <a:solidFill>
                  <a:srgbClr val="002060"/>
                </a:solidFill>
                <a:latin typeface="Arial" panose="020B0604020202020204" pitchFamily="34" charset="0"/>
              </a:rPr>
              <a:t>of public sector apprenticeships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endParaRPr lang="en-GB" sz="3100" kern="1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r>
              <a:rPr lang="en-GB" sz="3100" kern="1200" dirty="0">
                <a:solidFill>
                  <a:srgbClr val="002060"/>
                </a:solidFill>
                <a:latin typeface="Arial" panose="020B0604020202020204" pitchFamily="34" charset="0"/>
              </a:rPr>
              <a:t>Estimated to contribute over </a:t>
            </a:r>
            <a:r>
              <a:rPr lang="en-GB" sz="3100" b="1" kern="1200" dirty="0">
                <a:solidFill>
                  <a:srgbClr val="002060"/>
                </a:solidFill>
                <a:latin typeface="Arial" panose="020B0604020202020204" pitchFamily="34" charset="0"/>
              </a:rPr>
              <a:t>£200m </a:t>
            </a:r>
            <a:r>
              <a:rPr lang="en-GB" sz="3100" kern="1200" dirty="0">
                <a:solidFill>
                  <a:srgbClr val="002060"/>
                </a:solidFill>
                <a:latin typeface="Arial" panose="020B0604020202020204" pitchFamily="34" charset="0"/>
              </a:rPr>
              <a:t>of levy (17/18)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endParaRPr lang="en-GB" sz="3100" kern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27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7"/>
            <a:ext cx="10949609" cy="1325563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Arial" charset="0"/>
                <a:cs typeface="Arial" charset="0"/>
              </a:rPr>
              <a:t>Apprenticeships are available at four levels</a:t>
            </a:r>
            <a:br>
              <a:rPr lang="en-US" sz="4000" dirty="0">
                <a:latin typeface="Arial" charset="0"/>
                <a:ea typeface="Arial" charset="0"/>
                <a:cs typeface="Arial" charset="0"/>
              </a:rPr>
            </a:b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96" y="1825625"/>
            <a:ext cx="11075504" cy="4351338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Intermediate apprenticeships - follow work-based learning towards level 2 – equivalent to 5 GCSEs A* - C</a:t>
            </a:r>
          </a:p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Advanced apprenticeship - follow work-based learning towards level 3 – equivalent to 2 A-levels</a:t>
            </a:r>
          </a:p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Higher apprenticeships - follow work-based learning towards levels 4,5,6 &amp; 7 – equivalent to a foundation degree and above</a:t>
            </a:r>
          </a:p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Degree apprenticeships - follow work-based learning towards levels 6 &amp; 7 – equivalent to a full bachelor’s or master’s degree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0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937</Words>
  <Application>Microsoft Office PowerPoint</Application>
  <PresentationFormat>Widescreen</PresentationFormat>
  <Paragraphs>132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Mangal</vt:lpstr>
      <vt:lpstr>Noto Sans Symbols</vt:lpstr>
      <vt:lpstr>Office Theme</vt:lpstr>
      <vt:lpstr> </vt:lpstr>
      <vt:lpstr>Aim for educating Leaders of Volunteers</vt:lpstr>
      <vt:lpstr>Stakeholder Engagement</vt:lpstr>
      <vt:lpstr> What we have found for volunteer leaders  </vt:lpstr>
      <vt:lpstr>Potential Solutions </vt:lpstr>
      <vt:lpstr>How are apprenticeships funded?</vt:lpstr>
      <vt:lpstr>PowerPoint Presentation</vt:lpstr>
      <vt:lpstr>NHS apprenticeships  – the year in figures </vt:lpstr>
      <vt:lpstr>Apprenticeships are available at four levels </vt:lpstr>
      <vt:lpstr>What is involved in being an apprentice?</vt:lpstr>
      <vt:lpstr>What is involved in being an apprentice?</vt:lpstr>
      <vt:lpstr>Learning and support</vt:lpstr>
      <vt:lpstr>Leadership apprenticeships that apply in healthcare</vt:lpstr>
      <vt:lpstr>How we are using the potential for an apprenticeship </vt:lpstr>
      <vt:lpstr>What is in an apprenticeship for you?</vt:lpstr>
      <vt:lpstr>PowerPoint Presentation</vt:lpstr>
      <vt:lpstr>Thank you for listening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ClaudiaT</cp:lastModifiedBy>
  <cp:revision>15</cp:revision>
  <dcterms:modified xsi:type="dcterms:W3CDTF">2018-09-21T08:00:35Z</dcterms:modified>
</cp:coreProperties>
</file>