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344" r:id="rId2"/>
    <p:sldId id="351" r:id="rId3"/>
    <p:sldId id="352" r:id="rId4"/>
    <p:sldId id="354" r:id="rId5"/>
    <p:sldId id="355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79" r:id="rId14"/>
    <p:sldId id="358" r:id="rId15"/>
    <p:sldId id="380" r:id="rId16"/>
    <p:sldId id="381" r:id="rId17"/>
    <p:sldId id="387" r:id="rId18"/>
    <p:sldId id="361" r:id="rId19"/>
    <p:sldId id="382" r:id="rId20"/>
    <p:sldId id="383" r:id="rId21"/>
    <p:sldId id="384" r:id="rId22"/>
    <p:sldId id="366" r:id="rId23"/>
    <p:sldId id="367" r:id="rId24"/>
    <p:sldId id="368" r:id="rId25"/>
    <p:sldId id="371" r:id="rId26"/>
    <p:sldId id="373" r:id="rId27"/>
    <p:sldId id="375" r:id="rId28"/>
    <p:sldId id="374" r:id="rId29"/>
    <p:sldId id="376" r:id="rId30"/>
    <p:sldId id="377" r:id="rId31"/>
    <p:sldId id="386" r:id="rId32"/>
    <p:sldId id="388" r:id="rId33"/>
    <p:sldId id="370" r:id="rId34"/>
    <p:sldId id="37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CB2ADA-B4D7-458E-A953-388D3F2766E9}" v="1" dt="2020-09-15T18:17:03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60"/>
  </p:normalViewPr>
  <p:slideViewPr>
    <p:cSldViewPr>
      <p:cViewPr>
        <p:scale>
          <a:sx n="90" d="100"/>
          <a:sy n="90" d="100"/>
        </p:scale>
        <p:origin x="-64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ne Moss-Black" userId="fe3e8843d8817600" providerId="Windows Live" clId="Web-{C3CB2ADA-B4D7-458E-A953-388D3F2766E9}"/>
    <pc:docChg chg="modSld">
      <pc:chgData name="Maxine Moss-Black" userId="fe3e8843d8817600" providerId="Windows Live" clId="Web-{C3CB2ADA-B4D7-458E-A953-388D3F2766E9}" dt="2020-09-15T18:17:03.497" v="0" actId="1076"/>
      <pc:docMkLst>
        <pc:docMk/>
      </pc:docMkLst>
      <pc:sldChg chg="modSp">
        <pc:chgData name="Maxine Moss-Black" userId="fe3e8843d8817600" providerId="Windows Live" clId="Web-{C3CB2ADA-B4D7-458E-A953-388D3F2766E9}" dt="2020-09-15T18:17:03.497" v="0" actId="1076"/>
        <pc:sldMkLst>
          <pc:docMk/>
          <pc:sldMk cId="4017127824" sldId="373"/>
        </pc:sldMkLst>
        <pc:picChg chg="mod">
          <ac:chgData name="Maxine Moss-Black" userId="fe3e8843d8817600" providerId="Windows Live" clId="Web-{C3CB2ADA-B4D7-458E-A953-388D3F2766E9}" dt="2020-09-15T18:17:03.497" v="0" actId="1076"/>
          <ac:picMkLst>
            <pc:docMk/>
            <pc:sldMk cId="4017127824" sldId="373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0E59D-115F-48E5-8BFF-3F2FA99E7809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74571-AD1F-4038-B313-A3E697D832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36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914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964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97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97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97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97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863" indent="-169863">
              <a:buFontTx/>
              <a:buChar char="•"/>
            </a:pPr>
            <a:r>
              <a:rPr lang="en-GB" altLang="en-US"/>
              <a:t>How do we communicate</a:t>
            </a:r>
          </a:p>
          <a:p>
            <a:pPr marL="169863" indent="-169863">
              <a:buFontTx/>
              <a:buChar char="•"/>
            </a:pPr>
            <a:r>
              <a:rPr lang="en-GB" altLang="en-US"/>
              <a:t>Use many different methods</a:t>
            </a:r>
          </a:p>
          <a:p>
            <a:pPr marL="169863" indent="-169863">
              <a:buFontTx/>
              <a:buChar char="•"/>
            </a:pPr>
            <a:r>
              <a:rPr lang="en-GB" altLang="en-US"/>
              <a:t>Diffs can occur at with any one of these methods</a:t>
            </a:r>
          </a:p>
          <a:p>
            <a:pPr marL="169863" indent="-169863">
              <a:buFontTx/>
              <a:buChar char="•"/>
            </a:pPr>
            <a:r>
              <a:rPr lang="en-GB" altLang="en-US"/>
              <a:t>IF YOU COULDN’T DO THESE THINGS HOW WOULD IT IMPACT ON YOUR LIFE?</a:t>
            </a:r>
          </a:p>
          <a:p>
            <a:pPr marL="169863" indent="-169863">
              <a:buFontTx/>
              <a:buChar char="•"/>
            </a:pPr>
            <a:r>
              <a:rPr lang="en-GB" altLang="en-US"/>
              <a:t>Communication is required for so much in our day to day lives.</a:t>
            </a:r>
          </a:p>
          <a:p>
            <a:pPr marL="169863" indent="-169863">
              <a:buFontTx/>
              <a:buChar char="•"/>
            </a:pPr>
            <a:r>
              <a:rPr lang="en-GB" altLang="en-US"/>
              <a:t>Not only do we need communication for work, we need it to maintain relationships and socialise.</a:t>
            </a:r>
          </a:p>
          <a:p>
            <a:pPr marL="169863" indent="-169863">
              <a:buFontTx/>
              <a:buChar char="•"/>
            </a:pPr>
            <a:r>
              <a:rPr lang="en-GB" altLang="en-US"/>
              <a:t>For instance, imagine attempting to text or call a friend to meet up for lunch, if you are unable to spell and have difficulties constructing sentences and articulating? What for you and I is something that can take 5 mins with no thought, can e a very traumatic and daunting experience for somebody with communication difficulties.</a:t>
            </a:r>
          </a:p>
          <a:p>
            <a:pPr marL="169863" indent="-169863">
              <a:buFontTx/>
              <a:buChar char="•"/>
            </a:pPr>
            <a:r>
              <a:rPr lang="en-GB" altLang="en-US"/>
              <a:t>Being here, listening to us and reading these slides, require excellent communication skills</a:t>
            </a:r>
          </a:p>
          <a:p>
            <a:pPr marL="169863" indent="-169863">
              <a:buFontTx/>
              <a:buChar char="•"/>
            </a:pPr>
            <a:r>
              <a:rPr lang="en-GB" altLang="en-US"/>
              <a:t>Campaigning- gesture to emphasis points, eye contact, body language, facial expression for canvasing, access social media using reading and writing to promote self</a:t>
            </a:r>
          </a:p>
          <a:p>
            <a:pPr marL="169863" indent="-169863">
              <a:buFontTx/>
              <a:buChar char="•"/>
            </a:pPr>
            <a:r>
              <a:rPr lang="en-GB" altLang="en-US"/>
              <a:t>Less effective at job</a:t>
            </a:r>
          </a:p>
          <a:p>
            <a:pPr marL="169863" indent="-169863"/>
            <a:endParaRPr lang="en-GB" altLang="en-US"/>
          </a:p>
          <a:p>
            <a:pPr marL="169863" indent="-169863">
              <a:buFontTx/>
              <a:buChar char="•"/>
            </a:pPr>
            <a:r>
              <a:rPr lang="en-GB" altLang="en-US"/>
              <a:t>Communication difficulties can lead to increased crime, unemployment, mental health issues e.g. depression, increased vulnerability </a:t>
            </a:r>
          </a:p>
          <a:p>
            <a:pPr marL="169863" indent="-169863">
              <a:buFontTx/>
              <a:buChar char="•"/>
            </a:pPr>
            <a:endParaRPr lang="en-GB" altLang="en-US"/>
          </a:p>
          <a:p>
            <a:pPr marL="169863" indent="-169863">
              <a:buFontTx/>
              <a:buChar char="•"/>
            </a:pPr>
            <a:r>
              <a:rPr lang="en-GB" altLang="en-US"/>
              <a:t>E.g. </a:t>
            </a:r>
            <a:r>
              <a:rPr lang="en-US" altLang="en-US"/>
              <a:t>More than 60% of young offenders can have difficulties with speech, language or communication. </a:t>
            </a:r>
          </a:p>
          <a:p>
            <a:pPr marL="169863" indent="-169863"/>
            <a:r>
              <a:rPr lang="en-US" altLang="en-US"/>
              <a:t>Bryan K, Freer J, Furlong C. Language and communication difficulties in juvenile offenders. International Journal of Language and Communication Disorders 2007; 42, 505-520.</a:t>
            </a:r>
          </a:p>
          <a:p>
            <a:pPr marL="169863" indent="-169863"/>
            <a:endParaRPr lang="en-GB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17EE4B-0BA4-4D5D-8C24-F7F018712C54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Person unable to understand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AB7BFD-DF5A-4B19-B15D-2ACB00B7FDB2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Description of the</a:t>
            </a:r>
            <a:r>
              <a:rPr lang="en-GB" baseline="0" dirty="0"/>
              <a:t> types of patients on each ward – what to expect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4571-AD1F-4038-B313-A3E697D8321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8C4-86D1-4040-89DA-2592FFEEC99B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DE6E-5153-4698-9678-B6C693C05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11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8C4-86D1-4040-89DA-2592FFEEC99B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DE6E-5153-4698-9678-B6C693C05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24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8C4-86D1-4040-89DA-2592FFEEC99B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DE6E-5153-4698-9678-B6C693C05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13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C717-7247-4575-9D87-13B7FE4BC519}" type="datetime1">
              <a:rPr lang="zh-CN" altLang="en-US"/>
              <a:pPr>
                <a:defRPr/>
              </a:pPr>
              <a:t>2020/9/15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D324B-3A63-4954-8413-8945368672CD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4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8C4-86D1-4040-89DA-2592FFEEC99B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DE6E-5153-4698-9678-B6C693C05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23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8C4-86D1-4040-89DA-2592FFEEC99B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DE6E-5153-4698-9678-B6C693C05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7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8C4-86D1-4040-89DA-2592FFEEC99B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DE6E-5153-4698-9678-B6C693C05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45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8C4-86D1-4040-89DA-2592FFEEC99B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DE6E-5153-4698-9678-B6C693C05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81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8C4-86D1-4040-89DA-2592FFEEC99B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DE6E-5153-4698-9678-B6C693C05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57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8C4-86D1-4040-89DA-2592FFEEC99B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DE6E-5153-4698-9678-B6C693C05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38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8C4-86D1-4040-89DA-2592FFEEC99B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DE6E-5153-4698-9678-B6C693C05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44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8C4-86D1-4040-89DA-2592FFEEC99B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DE6E-5153-4698-9678-B6C693C05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42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0B8C4-86D1-4040-89DA-2592FFEEC99B}" type="datetimeFigureOut">
              <a:rPr lang="en-GB" smtClean="0"/>
              <a:t>15/09/2020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DE6E-5153-4698-9678-B6C693C055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62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intranet/welcom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.jpeg"/><Relationship Id="rId7" Type="http://schemas.openxmlformats.org/officeDocument/2006/relationships/hyperlink" Target="http://intranet/welco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35.jpeg"/><Relationship Id="rId5" Type="http://schemas.openxmlformats.org/officeDocument/2006/relationships/hyperlink" Target="http://intranet/welcome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4.pn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12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11" Type="http://schemas.openxmlformats.org/officeDocument/2006/relationships/hyperlink" Target="https://www.google.com/url?sa=i&amp;rct=j&amp;q=&amp;esrc=s&amp;source=images&amp;cd=&amp;ved=&amp;url=https%3A%2F%2Ftwitter.com%2Fandrea_boland%2Fstatus%2F852149991607021572&amp;psig=AOvVaw2qtQRspEOSZzGIw2SNzwE8&amp;ust=1574331521859308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42.jpg"/><Relationship Id="rId4" Type="http://schemas.openxmlformats.org/officeDocument/2006/relationships/hyperlink" Target="http://intranet/welcome" TargetMode="External"/><Relationship Id="rId9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intranet/welcome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10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55.png"/><Relationship Id="rId5" Type="http://schemas.openxmlformats.org/officeDocument/2006/relationships/hyperlink" Target="http://intranet/welcome" TargetMode="External"/><Relationship Id="rId10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2.png"/><Relationship Id="rId7" Type="http://schemas.openxmlformats.org/officeDocument/2006/relationships/hyperlink" Target="https://www.google.com/url?sa=i&amp;rct=j&amp;q=&amp;esrc=s&amp;source=images&amp;cd=&amp;cad=rja&amp;uact=8&amp;ved=2ahUKEwjStbbW3rTjAhVyx4UKHfCyDqcQjRx6BAgBEAQ&amp;url=https://www.healthcareconferencesuk.co.uk/news/newsfiles/john-bellerby_927.pdf&amp;psig=AOvVaw2V-TKNyVV0aue-RUkE4gWY&amp;ust=156320502228377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2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intranet/welcom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openxmlformats.org/officeDocument/2006/relationships/hyperlink" Target="http://intranet/welcome" TargetMode="External"/><Relationship Id="rId10" Type="http://schemas.openxmlformats.org/officeDocument/2006/relationships/image" Target="../media/image66.jpeg"/><Relationship Id="rId4" Type="http://schemas.openxmlformats.org/officeDocument/2006/relationships/image" Target="../media/image4.png"/><Relationship Id="rId9" Type="http://schemas.openxmlformats.org/officeDocument/2006/relationships/image" Target="cid:e6ec02a3-8162-4ad2-9edb-3a0eabef9abd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intranet/welcom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intranet/welco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hyperlink" Target="https://www.google.co.uk/url?sa=i&amp;rct=j&amp;q=&amp;esrc=s&amp;source=images&amp;cd=&amp;ved=2ahUKEwjCtZ62ro_lAhUQCxoKHddGDr4QjRx6BAgBEAQ&amp;url=https%3A%2F%2Fwww.youtube.com%2Fwatch%3Fv%3D-QdfHMWsou0&amp;psig=AOvVaw2aVTlyoEYoS4LovB7OyKog&amp;ust=157071684846172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intranet/welcome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intranet/welc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2132856"/>
            <a:ext cx="5616624" cy="2304256"/>
          </a:xfrm>
        </p:spPr>
        <p:txBody>
          <a:bodyPr>
            <a:noAutofit/>
          </a:bodyPr>
          <a:lstStyle/>
          <a:p>
            <a:r>
              <a:rPr lang="en-GB" sz="7200" b="1" dirty="0">
                <a:solidFill>
                  <a:schemeClr val="tx2"/>
                </a:solidFill>
              </a:rPr>
              <a:t>Dining </a:t>
            </a:r>
            <a:br>
              <a:rPr lang="en-GB" sz="7200" b="1" dirty="0">
                <a:solidFill>
                  <a:schemeClr val="tx2"/>
                </a:solidFill>
              </a:rPr>
            </a:br>
            <a:r>
              <a:rPr lang="en-GB" sz="7200" b="1" dirty="0">
                <a:solidFill>
                  <a:schemeClr val="tx2"/>
                </a:solidFill>
              </a:rPr>
              <a:t>Companions</a:t>
            </a:r>
            <a:br>
              <a:rPr lang="en-GB" sz="7200" b="1" dirty="0">
                <a:solidFill>
                  <a:schemeClr val="tx2"/>
                </a:solidFill>
              </a:rPr>
            </a:br>
            <a:r>
              <a:rPr lang="en-GB" sz="7200" b="1" dirty="0">
                <a:solidFill>
                  <a:schemeClr val="tx2"/>
                </a:solidFill>
              </a:rPr>
              <a:t>Training </a:t>
            </a:r>
          </a:p>
        </p:txBody>
      </p:sp>
      <p:pic>
        <p:nvPicPr>
          <p:cNvPr id="2050" name="Picture 2" descr="http://t0.gstatic.com/images?q=tbn:ANd9GcRpau5UxkMYNUY8fnjLpNYZe6z3wwW1l31N250b9B-TCE-JwPmG0WhJglP6-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720"/>
          <a:stretch/>
        </p:blipFill>
        <p:spPr bwMode="auto">
          <a:xfrm>
            <a:off x="576064" y="1484784"/>
            <a:ext cx="2684683" cy="38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824" y="2204864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    </a:t>
            </a:r>
            <a:endParaRPr lang="en-GB" sz="3200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576064" y="121208"/>
            <a:ext cx="1699930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Salford Royal NHS Foundation Trust">
            <a:hlinkClick r:id="rId4" tooltip="&quot;home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588224" y="400087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/>
          <a:srcRect l="13135" t="4816" r="66081" b="90368"/>
          <a:stretch/>
        </p:blipFill>
        <p:spPr bwMode="auto">
          <a:xfrm>
            <a:off x="2411760" y="494384"/>
            <a:ext cx="1543050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0422" y="5589240"/>
            <a:ext cx="6326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Helen Christmas – Dietitian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Naomi Sirkett – Speech and Language Therapist</a:t>
            </a:r>
          </a:p>
        </p:txBody>
      </p:sp>
    </p:spTree>
    <p:extLst>
      <p:ext uri="{BB962C8B-B14F-4D97-AF65-F5344CB8AC3E}">
        <p14:creationId xmlns:p14="http://schemas.microsoft.com/office/powerpoint/2010/main" val="179069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699930" y="384125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504" y="766992"/>
            <a:ext cx="8782041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tx2"/>
                </a:solidFill>
              </a:rPr>
              <a:t>Unclear speech – how to help?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743" y="1737964"/>
            <a:ext cx="8568951" cy="49313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743" y="1560869"/>
            <a:ext cx="86018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002060"/>
                </a:solidFill>
              </a:rPr>
              <a:t>Posture – sitting upright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002060"/>
                </a:solidFill>
              </a:rPr>
              <a:t>Short sentences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002060"/>
                </a:solidFill>
              </a:rPr>
              <a:t>Slow down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002060"/>
                </a:solidFill>
              </a:rPr>
              <a:t>Say one word at a time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002060"/>
                </a:solidFill>
              </a:rPr>
              <a:t>Break words up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002060"/>
                </a:solidFill>
              </a:rPr>
              <a:t>Let them know their speech is unclear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002060"/>
                </a:solidFill>
              </a:rPr>
              <a:t>Can they repeat clearer?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002060"/>
                </a:solidFill>
              </a:rPr>
              <a:t>Different ways to communicate – writing / pointing / spelling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002060"/>
                </a:solidFill>
              </a:rPr>
              <a:t>Consider environmental factors – noise / TV / radio</a:t>
            </a:r>
          </a:p>
        </p:txBody>
      </p:sp>
    </p:spTree>
    <p:extLst>
      <p:ext uri="{BB962C8B-B14F-4D97-AF65-F5344CB8AC3E}">
        <p14:creationId xmlns:p14="http://schemas.microsoft.com/office/powerpoint/2010/main" val="163088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699930" y="384125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146" y="852755"/>
            <a:ext cx="8782041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002060"/>
                </a:solidFill>
              </a:rPr>
              <a:t>Difficulties talking – how to help?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743" y="1737964"/>
            <a:ext cx="8568951" cy="49313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146" y="1560869"/>
            <a:ext cx="8843342" cy="351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Can the person use other ways to communicate? </a:t>
            </a:r>
          </a:p>
          <a:p>
            <a:pPr marL="571500" indent="-4572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Acknowledge the difficulty</a:t>
            </a:r>
          </a:p>
          <a:p>
            <a:pPr marL="571500" indent="-4572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Ask simple yes/no questions, </a:t>
            </a:r>
          </a:p>
          <a:p>
            <a:pPr marL="571500" indent="-4572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            e.g. </a:t>
            </a:r>
            <a:r>
              <a:rPr lang="en-US" sz="3000" i="1" dirty="0">
                <a:solidFill>
                  <a:srgbClr val="002060"/>
                </a:solidFill>
              </a:rPr>
              <a:t>do you want help?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</a:p>
          <a:p>
            <a:pPr marL="571500" indent="-4572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2060"/>
                </a:solidFill>
              </a:rPr>
              <a:t>Give multiple choices</a:t>
            </a:r>
          </a:p>
          <a:p>
            <a:pPr marL="114300" indent="0">
              <a:lnSpc>
                <a:spcPct val="125000"/>
              </a:lnSpc>
              <a:buFont typeface="Arial" charset="0"/>
              <a:buNone/>
              <a:defRPr/>
            </a:pPr>
            <a:r>
              <a:rPr lang="en-US" sz="3000" dirty="0">
                <a:solidFill>
                  <a:srgbClr val="002060"/>
                </a:solidFill>
              </a:rPr>
              <a:t>            e.g. </a:t>
            </a:r>
            <a:r>
              <a:rPr lang="en-US" sz="3000" i="1" dirty="0">
                <a:solidFill>
                  <a:srgbClr val="002060"/>
                </a:solidFill>
              </a:rPr>
              <a:t>do you want tea or coffee? </a:t>
            </a:r>
          </a:p>
        </p:txBody>
      </p:sp>
    </p:spTree>
    <p:extLst>
      <p:ext uri="{BB962C8B-B14F-4D97-AF65-F5344CB8AC3E}">
        <p14:creationId xmlns:p14="http://schemas.microsoft.com/office/powerpoint/2010/main" val="358256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52688" y="3311525"/>
            <a:ext cx="34274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GB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Ideas</a:t>
            </a: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169" y="260350"/>
            <a:ext cx="6720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other ways to communicate other than talking</a:t>
            </a:r>
            <a:endParaRPr lang="en-US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976438"/>
            <a:ext cx="154781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7949" y="4060825"/>
            <a:ext cx="2671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pointing to objects or pictures</a:t>
            </a:r>
            <a:endParaRPr lang="en-US" altLang="en-US" sz="20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874713"/>
            <a:ext cx="1425575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6659563" y="2989263"/>
            <a:ext cx="2147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  <a:latin typeface="Arial" charset="0"/>
                <a:ea typeface="宋体" pitchFamily="2" charset="-122"/>
              </a:rPr>
              <a:t>spelling words</a:t>
            </a:r>
            <a:endParaRPr lang="en-US" altLang="en-US" sz="2000" b="1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024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928688"/>
            <a:ext cx="17287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3848100" y="2370138"/>
            <a:ext cx="2039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facial expressions</a:t>
            </a:r>
            <a:endParaRPr lang="en-US" altLang="en-US" sz="20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30263"/>
            <a:ext cx="12493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65188"/>
            <a:ext cx="18669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5"/>
          <p:cNvSpPr txBox="1">
            <a:spLocks noChangeArrowheads="1"/>
          </p:cNvSpPr>
          <p:nvPr/>
        </p:nvSpPr>
        <p:spPr bwMode="auto">
          <a:xfrm>
            <a:off x="2068513" y="2347913"/>
            <a:ext cx="154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speaking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strategies</a:t>
            </a:r>
            <a:endParaRPr lang="en-US" altLang="en-US" sz="20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0253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45561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ext Box 5"/>
          <p:cNvSpPr txBox="1">
            <a:spLocks noChangeArrowheads="1"/>
          </p:cNvSpPr>
          <p:nvPr/>
        </p:nvSpPr>
        <p:spPr bwMode="auto">
          <a:xfrm>
            <a:off x="4337050" y="5905500"/>
            <a:ext cx="1550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drawing</a:t>
            </a:r>
            <a:endParaRPr lang="en-US" altLang="en-US" sz="20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0255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4635500"/>
            <a:ext cx="19034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5"/>
          <p:cNvSpPr txBox="1">
            <a:spLocks noChangeArrowheads="1"/>
          </p:cNvSpPr>
          <p:nvPr/>
        </p:nvSpPr>
        <p:spPr bwMode="auto">
          <a:xfrm>
            <a:off x="2779713" y="5984875"/>
            <a:ext cx="124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writing</a:t>
            </a:r>
            <a:endParaRPr lang="en-US" altLang="en-US" sz="20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025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629025"/>
            <a:ext cx="286385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5"/>
          <p:cNvSpPr txBox="1">
            <a:spLocks noChangeArrowheads="1"/>
          </p:cNvSpPr>
          <p:nvPr/>
        </p:nvSpPr>
        <p:spPr bwMode="auto">
          <a:xfrm>
            <a:off x="5880100" y="5905500"/>
            <a:ext cx="32242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Look for personal information in passports</a:t>
            </a:r>
            <a:endParaRPr lang="en-US" altLang="en-US" sz="20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0259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1597025"/>
            <a:ext cx="16621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768850"/>
            <a:ext cx="170973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1" name="Text Box 5"/>
          <p:cNvSpPr txBox="1">
            <a:spLocks noChangeArrowheads="1"/>
          </p:cNvSpPr>
          <p:nvPr/>
        </p:nvSpPr>
        <p:spPr bwMode="auto">
          <a:xfrm>
            <a:off x="384174" y="6081713"/>
            <a:ext cx="19555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hand gesture</a:t>
            </a:r>
            <a:endParaRPr lang="en-US" altLang="en-US" sz="20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586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6775" r="16333" b="4600"/>
          <a:stretch/>
        </p:blipFill>
        <p:spPr>
          <a:xfrm>
            <a:off x="3342415" y="4251701"/>
            <a:ext cx="3317817" cy="2352920"/>
          </a:xfrm>
          <a:prstGeom prst="rect">
            <a:avLst/>
          </a:prstGeom>
        </p:spPr>
      </p:pic>
      <p:pic>
        <p:nvPicPr>
          <p:cNvPr id="2" name="Picture 1"/>
          <p:cNvPicPr/>
          <p:nvPr/>
        </p:nvPicPr>
        <p:blipFill rotWithShape="1">
          <a:blip r:embed="rId5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6"/>
          <a:srcRect l="13135" t="4816" r="66081" b="90368"/>
          <a:stretch/>
        </p:blipFill>
        <p:spPr bwMode="auto">
          <a:xfrm>
            <a:off x="1835696" y="325844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7" tooltip="&quot;home&quot;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794474"/>
            <a:ext cx="8229600" cy="822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chemeClr val="tx2"/>
                </a:solidFill>
              </a:rPr>
              <a:t>Protected Mealtimes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2254980"/>
            <a:ext cx="8568951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994" y="1772816"/>
            <a:ext cx="8167803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 b="1" dirty="0">
                <a:solidFill>
                  <a:schemeClr val="tx2"/>
                </a:solidFill>
              </a:rPr>
              <a:t>Ensures patients are able to eat their meals in peace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 b="1" dirty="0">
                <a:solidFill>
                  <a:schemeClr val="tx2"/>
                </a:solidFill>
              </a:rPr>
              <a:t>Staff who are not nurses leave  the ward / patients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 b="1" dirty="0">
                <a:solidFill>
                  <a:schemeClr val="tx2"/>
                </a:solidFill>
              </a:rPr>
              <a:t>Times of meals on posters at entrance to ward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tx2"/>
                </a:solidFill>
              </a:rPr>
              <a:t>Improves the patients' mealtimes</a:t>
            </a:r>
          </a:p>
          <a:p>
            <a:pPr>
              <a:spcBef>
                <a:spcPts val="0"/>
              </a:spcBef>
            </a:pP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0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699930" y="384125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1052736"/>
            <a:ext cx="8229600" cy="822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chemeClr val="tx2"/>
                </a:solidFill>
              </a:rPr>
              <a:t>Hygiene Awareness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0594" y="2254980"/>
            <a:ext cx="8568951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Hand washing before assisting patients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Bare below the elbows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2500" b="1" dirty="0">
                <a:solidFill>
                  <a:schemeClr val="tx2"/>
                </a:solidFill>
              </a:rPr>
              <a:t> – remove watches /roll up long sleeves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Long hair tied back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Blue aprons and gloves for assisting patients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14728" b="13023"/>
          <a:stretch/>
        </p:blipFill>
        <p:spPr>
          <a:xfrm>
            <a:off x="6647599" y="4221088"/>
            <a:ext cx="2173223" cy="1621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3" b="3453"/>
          <a:stretch/>
        </p:blipFill>
        <p:spPr>
          <a:xfrm>
            <a:off x="6660231" y="2060848"/>
            <a:ext cx="1980565" cy="1919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70" y="5705327"/>
            <a:ext cx="877340" cy="8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6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835696" y="384125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878346"/>
            <a:ext cx="8229600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197" y="191683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18440"/>
            <a:ext cx="8229600" cy="79919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Importance of Nutrition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Poor nutrition in hospital leads to: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Medicines and surgery not working so well</a:t>
            </a:r>
          </a:p>
          <a:p>
            <a:r>
              <a:rPr lang="en-GB" b="1" dirty="0">
                <a:solidFill>
                  <a:schemeClr val="tx2"/>
                </a:solidFill>
              </a:rPr>
              <a:t>Poorer healing</a:t>
            </a:r>
          </a:p>
          <a:p>
            <a:r>
              <a:rPr lang="en-GB" b="1" dirty="0">
                <a:solidFill>
                  <a:schemeClr val="tx2"/>
                </a:solidFill>
              </a:rPr>
              <a:t>Longer stay in hospital</a:t>
            </a:r>
          </a:p>
          <a:p>
            <a:r>
              <a:rPr lang="en-GB" b="1" dirty="0">
                <a:solidFill>
                  <a:schemeClr val="tx2"/>
                </a:solidFill>
              </a:rPr>
              <a:t>Feeling low</a:t>
            </a:r>
          </a:p>
          <a:p>
            <a:r>
              <a:rPr lang="en-GB" b="1" dirty="0">
                <a:solidFill>
                  <a:schemeClr val="tx2"/>
                </a:solidFill>
              </a:rPr>
              <a:t>Less energy</a:t>
            </a:r>
          </a:p>
          <a:p>
            <a:r>
              <a:rPr lang="en-GB" b="1" dirty="0">
                <a:solidFill>
                  <a:schemeClr val="tx2"/>
                </a:solidFill>
              </a:rPr>
              <a:t>Staying in bed more</a:t>
            </a:r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Good nutrition whilst unwell looks like: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Small frequent meals</a:t>
            </a:r>
          </a:p>
          <a:p>
            <a:r>
              <a:rPr lang="en-GB" b="1" dirty="0">
                <a:solidFill>
                  <a:schemeClr val="tx2"/>
                </a:solidFill>
              </a:rPr>
              <a:t>More high fat/high sugar items </a:t>
            </a:r>
          </a:p>
          <a:p>
            <a:r>
              <a:rPr lang="en-GB" b="1" dirty="0">
                <a:solidFill>
                  <a:schemeClr val="tx2"/>
                </a:solidFill>
              </a:rPr>
              <a:t>Milky drinks</a:t>
            </a:r>
          </a:p>
          <a:p>
            <a:r>
              <a:rPr lang="en-GB" b="1" dirty="0">
                <a:solidFill>
                  <a:schemeClr val="tx2"/>
                </a:solidFill>
              </a:rPr>
              <a:t>Snacks between meals</a:t>
            </a:r>
          </a:p>
          <a:p>
            <a:r>
              <a:rPr lang="en-GB" b="1" dirty="0">
                <a:solidFill>
                  <a:schemeClr val="tx2"/>
                </a:solidFill>
              </a:rPr>
              <a:t>Using nutritional supplements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58" y="5291138"/>
            <a:ext cx="1535543" cy="1151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mage result for falling 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70" y="5578699"/>
            <a:ext cx="106015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tirednes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7426"/>
            <a:ext cx="1077466" cy="127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hot chocolat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t="10832" r="17410"/>
          <a:stretch/>
        </p:blipFill>
        <p:spPr bwMode="auto">
          <a:xfrm>
            <a:off x="7210873" y="5291138"/>
            <a:ext cx="1429924" cy="1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oasted tea cake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53295" r="18875" b="5160"/>
          <a:stretch/>
        </p:blipFill>
        <p:spPr bwMode="auto">
          <a:xfrm>
            <a:off x="5708579" y="5854127"/>
            <a:ext cx="1533602" cy="6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8" t="5605" r="9551" b="5603"/>
          <a:stretch/>
        </p:blipFill>
        <p:spPr bwMode="auto">
          <a:xfrm>
            <a:off x="4362207" y="5474583"/>
            <a:ext cx="1381128" cy="107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98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763688" y="312885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878346"/>
            <a:ext cx="8229600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tx2"/>
                </a:solidFill>
              </a:rPr>
              <a:t>Snacks available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197" y="191683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9" t="7107" r="3024" b="6279"/>
          <a:stretch/>
        </p:blipFill>
        <p:spPr>
          <a:xfrm>
            <a:off x="282854" y="2019573"/>
            <a:ext cx="8486286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83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13135" t="4816" r="66081" b="90368"/>
          <a:stretch/>
        </p:blipFill>
        <p:spPr bwMode="auto">
          <a:xfrm>
            <a:off x="1759673" y="312885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4" tooltip="&quot;home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0082" y="766992"/>
            <a:ext cx="8229600" cy="6372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tx2"/>
                </a:solidFill>
              </a:rPr>
              <a:t>Arriving To The Ward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197" y="1728361"/>
            <a:ext cx="8229600" cy="48860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800" b="1" dirty="0">
                <a:solidFill>
                  <a:schemeClr val="tx2"/>
                </a:solidFill>
              </a:rPr>
              <a:t>Nursing staff should be aware you’re volunteering</a:t>
            </a:r>
          </a:p>
          <a:p>
            <a:pPr>
              <a:lnSpc>
                <a:spcPct val="110000"/>
              </a:lnSpc>
            </a:pPr>
            <a:r>
              <a:rPr lang="en-GB" sz="2800" b="1" dirty="0">
                <a:solidFill>
                  <a:schemeClr val="tx2"/>
                </a:solidFill>
              </a:rPr>
              <a:t>Find out which patient you’ll be supporting</a:t>
            </a:r>
          </a:p>
          <a:p>
            <a:pPr>
              <a:lnSpc>
                <a:spcPct val="110000"/>
              </a:lnSpc>
            </a:pPr>
            <a:r>
              <a:rPr lang="en-GB" sz="2800" b="1" dirty="0">
                <a:solidFill>
                  <a:schemeClr val="tx2"/>
                </a:solidFill>
              </a:rPr>
              <a:t>Introduce self – allocated Nurse / Housekeeper</a:t>
            </a:r>
          </a:p>
          <a:p>
            <a:pPr>
              <a:lnSpc>
                <a:spcPct val="110000"/>
              </a:lnSpc>
            </a:pPr>
            <a:r>
              <a:rPr lang="en-GB" sz="2800" b="1" dirty="0">
                <a:solidFill>
                  <a:schemeClr val="tx2"/>
                </a:solidFill>
              </a:rPr>
              <a:t>Sign in –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yellow folder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800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8" t="23990" r="24326"/>
          <a:stretch/>
        </p:blipFill>
        <p:spPr>
          <a:xfrm>
            <a:off x="323528" y="4193511"/>
            <a:ext cx="1074666" cy="1640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t="22465" r="25040"/>
          <a:stretch/>
        </p:blipFill>
        <p:spPr>
          <a:xfrm>
            <a:off x="1717897" y="4240744"/>
            <a:ext cx="1024274" cy="1628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3" t="19567" r="18407" b="9819"/>
          <a:stretch/>
        </p:blipFill>
        <p:spPr>
          <a:xfrm>
            <a:off x="5745139" y="4251235"/>
            <a:ext cx="969544" cy="1588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0"/>
          <a:stretch/>
        </p:blipFill>
        <p:spPr>
          <a:xfrm>
            <a:off x="7308304" y="4239528"/>
            <a:ext cx="1485286" cy="15041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371" y="5844923"/>
            <a:ext cx="1158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Staff </a:t>
            </a:r>
          </a:p>
          <a:p>
            <a:pPr algn="ctr"/>
            <a:r>
              <a:rPr lang="en-GB" sz="2200" b="1" dirty="0">
                <a:solidFill>
                  <a:schemeClr val="tx2"/>
                </a:solidFill>
              </a:rPr>
              <a:t>Nurse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0351" y="5868987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Senior</a:t>
            </a:r>
          </a:p>
          <a:p>
            <a:pPr algn="ctr"/>
            <a:r>
              <a:rPr lang="en-GB" sz="2200" b="1" dirty="0">
                <a:solidFill>
                  <a:schemeClr val="tx2"/>
                </a:solidFill>
              </a:rPr>
              <a:t>Nurse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0297" y="5834225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   Housekeeper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9053" y="5834225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Domestic </a:t>
            </a:r>
          </a:p>
          <a:p>
            <a:pPr algn="ctr"/>
            <a:r>
              <a:rPr lang="en-GB" sz="2200" b="1" dirty="0">
                <a:solidFill>
                  <a:schemeClr val="tx2"/>
                </a:solidFill>
              </a:rPr>
              <a:t>Staff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 t="23991" r="23209" b="5907"/>
          <a:stretch/>
        </p:blipFill>
        <p:spPr>
          <a:xfrm>
            <a:off x="2880511" y="4240679"/>
            <a:ext cx="1185572" cy="15935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6617" y="5880391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Support </a:t>
            </a:r>
          </a:p>
          <a:p>
            <a:pPr algn="ctr"/>
            <a:r>
              <a:rPr lang="en-GB" sz="2200" b="1" dirty="0">
                <a:solidFill>
                  <a:schemeClr val="tx2"/>
                </a:solidFill>
              </a:rPr>
              <a:t>Worker</a:t>
            </a:r>
          </a:p>
        </p:txBody>
      </p:sp>
      <p:pic>
        <p:nvPicPr>
          <p:cNvPr id="17" name="Picture 4" descr="Image result for trainee associate nurse uniform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4" t="31252" r="43412" b="35617"/>
          <a:stretch/>
        </p:blipFill>
        <p:spPr bwMode="auto">
          <a:xfrm>
            <a:off x="4484883" y="4239528"/>
            <a:ext cx="967453" cy="15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22048" y="5750004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Trainee Nurse Associate</a:t>
            </a:r>
          </a:p>
        </p:txBody>
      </p:sp>
    </p:spTree>
    <p:extLst>
      <p:ext uri="{BB962C8B-B14F-4D97-AF65-F5344CB8AC3E}">
        <p14:creationId xmlns:p14="http://schemas.microsoft.com/office/powerpoint/2010/main" val="57614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21489"/>
            <a:ext cx="1685428" cy="250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66" y="1052736"/>
            <a:ext cx="8229600" cy="582766"/>
          </a:xfrm>
        </p:spPr>
        <p:txBody>
          <a:bodyPr>
            <a:noAutofit/>
          </a:bodyPr>
          <a:lstStyle/>
          <a:p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r>
              <a:rPr lang="en-GB" sz="3200" b="1" dirty="0">
                <a:solidFill>
                  <a:schemeClr val="tx2"/>
                </a:solidFill>
              </a:rPr>
              <a:t>Eating and Drinking – Choice and Restrictions</a:t>
            </a:r>
            <a:br>
              <a:rPr lang="en-GB" sz="3600" b="1" dirty="0">
                <a:solidFill>
                  <a:schemeClr val="tx2"/>
                </a:solidFill>
              </a:rPr>
            </a:br>
            <a:br>
              <a:rPr lang="en-GB" sz="3000" b="1" dirty="0">
                <a:solidFill>
                  <a:schemeClr val="tx2"/>
                </a:solidFill>
              </a:rPr>
            </a:br>
            <a:endParaRPr lang="en-GB" sz="3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97" y="1700808"/>
            <a:ext cx="7833211" cy="496855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2"/>
                </a:solidFill>
              </a:rPr>
              <a:t>Check with Nurse, Support Worker or Housekeeper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2"/>
                </a:solidFill>
              </a:rPr>
              <a:t>Level of support needed – </a:t>
            </a:r>
            <a:r>
              <a:rPr lang="en-GB" sz="2000" b="1" dirty="0">
                <a:solidFill>
                  <a:srgbClr val="FF0000"/>
                </a:solidFill>
              </a:rPr>
              <a:t>red tray, companionship, assisting, feeding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2"/>
                </a:solidFill>
              </a:rPr>
              <a:t>Personal / cultural / dietary choices - </a:t>
            </a:r>
            <a:r>
              <a:rPr lang="en-GB" sz="2000" b="1" dirty="0">
                <a:solidFill>
                  <a:srgbClr val="FF0000"/>
                </a:solidFill>
              </a:rPr>
              <a:t>Vegetarian, Vegan, Halal, Kosher, cutlery e.g. plastic / teaspoon, likes and dislikes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2"/>
                </a:solidFill>
              </a:rPr>
              <a:t>Fluid restrictions – </a:t>
            </a:r>
            <a:r>
              <a:rPr lang="en-GB" sz="2000" b="1" dirty="0">
                <a:solidFill>
                  <a:srgbClr val="FF0000"/>
                </a:solidFill>
              </a:rPr>
              <a:t>is there a limit how much the patient should drink?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2"/>
                </a:solidFill>
              </a:rPr>
              <a:t>Dietetic plan  - </a:t>
            </a:r>
            <a:r>
              <a:rPr lang="en-GB" sz="2000" b="1" dirty="0">
                <a:solidFill>
                  <a:srgbClr val="FF0000"/>
                </a:solidFill>
              </a:rPr>
              <a:t>maximise calories, encouraging drinking, snacks,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rgbClr val="FF0000"/>
                </a:solidFill>
              </a:rPr>
              <a:t>      pudding first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2"/>
                </a:solidFill>
              </a:rPr>
              <a:t>S.A.L.T advice for swallowing difficulties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chemeClr val="tx2"/>
                </a:solidFill>
              </a:rPr>
              <a:t>      - </a:t>
            </a:r>
            <a:r>
              <a:rPr lang="en-GB" sz="2000" b="1" dirty="0">
                <a:solidFill>
                  <a:srgbClr val="FF0000"/>
                </a:solidFill>
              </a:rPr>
              <a:t>Modified diet or fluids, check pink sheet,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rgbClr val="FF0000"/>
                </a:solidFill>
              </a:rPr>
              <a:t>         bedside magnets, kitchen board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907704" y="312886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10745" r="1094" b="7693"/>
          <a:stretch>
            <a:fillRect/>
          </a:stretch>
        </p:blipFill>
        <p:spPr bwMode="auto">
          <a:xfrm>
            <a:off x="5078804" y="5860432"/>
            <a:ext cx="1866712" cy="4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5409" r="6519" b="7770"/>
          <a:stretch/>
        </p:blipFill>
        <p:spPr>
          <a:xfrm>
            <a:off x="5220072" y="4725144"/>
            <a:ext cx="1584177" cy="1108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18124" r="1399" b="12923"/>
          <a:stretch>
            <a:fillRect/>
          </a:stretch>
        </p:blipFill>
        <p:spPr bwMode="auto">
          <a:xfrm>
            <a:off x="4989220" y="6303251"/>
            <a:ext cx="2045879" cy="39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79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97" y="766992"/>
            <a:ext cx="8229600" cy="864096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Modified Diet and Fluids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97" y="1772816"/>
            <a:ext cx="7833211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907704" y="312886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35032" y="1556792"/>
            <a:ext cx="852945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tx2"/>
                </a:solidFill>
              </a:rPr>
              <a:t>Changes to the consistencies of food and drink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tx2"/>
                </a:solidFill>
              </a:rPr>
              <a:t>Recommended by Speech and Language Therapists 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tx2"/>
                </a:solidFill>
              </a:rPr>
              <a:t>Can help patients with eating, drinking and swallowing difficulties 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tx2"/>
                </a:solidFill>
              </a:rPr>
              <a:t>Modified fluids - </a:t>
            </a:r>
            <a:r>
              <a:rPr lang="en-GB" sz="2800" b="1" dirty="0">
                <a:solidFill>
                  <a:srgbClr val="FF0000"/>
                </a:solidFill>
              </a:rPr>
              <a:t>use of thickener in drinks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tx2"/>
                </a:solidFill>
              </a:rPr>
              <a:t>Modified diet - </a:t>
            </a:r>
            <a:r>
              <a:rPr lang="en-GB" sz="2800" b="1" dirty="0">
                <a:solidFill>
                  <a:srgbClr val="FF0000"/>
                </a:solidFill>
              </a:rPr>
              <a:t>making food blended, mashed or soft to make it easier to chew and swallow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87" y="5517232"/>
            <a:ext cx="1705453" cy="108012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 t="5363" r="18750" b="3290"/>
          <a:stretch>
            <a:fillRect/>
          </a:stretch>
        </p:blipFill>
        <p:spPr bwMode="auto">
          <a:xfrm>
            <a:off x="7452320" y="2951282"/>
            <a:ext cx="1188477" cy="180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8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97" y="875813"/>
            <a:ext cx="8229600" cy="897003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chemeClr val="tx2"/>
                </a:solidFill>
              </a:rPr>
              <a:t>Training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97" y="1772816"/>
            <a:ext cx="8229600" cy="47525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Presentation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Practical training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Competency assessment form – </a:t>
            </a:r>
            <a:r>
              <a:rPr lang="en-GB" b="1" dirty="0">
                <a:solidFill>
                  <a:srgbClr val="FF0000"/>
                </a:solidFill>
              </a:rPr>
              <a:t>your responsibility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Ward induction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3 assessments with 3 different patients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Competencies signed off by Registered Nurse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Further assessments can be requested if needed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3135" t="4816" r="66081" b="90368"/>
          <a:stretch/>
        </p:blipFill>
        <p:spPr bwMode="auto">
          <a:xfrm>
            <a:off x="1701397" y="328060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alford Royal NHS Foundation Trust">
            <a:hlinkClick r:id="rId4" tooltip="&quot;home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8369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97" y="1772816"/>
            <a:ext cx="7833211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907704" y="312886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35032" y="1916832"/>
            <a:ext cx="8529456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3000" b="1" dirty="0">
                <a:solidFill>
                  <a:schemeClr val="tx2"/>
                </a:solidFill>
              </a:rPr>
              <a:t>Does the patient need thickened drinks?</a:t>
            </a:r>
          </a:p>
          <a:p>
            <a:pPr>
              <a:lnSpc>
                <a:spcPct val="120000"/>
              </a:lnSpc>
            </a:pPr>
            <a:r>
              <a:rPr lang="en-GB" sz="3000" b="1" dirty="0">
                <a:solidFill>
                  <a:schemeClr val="tx2"/>
                </a:solidFill>
              </a:rPr>
              <a:t>Different consistencies - Levels 1, 2 and 3 </a:t>
            </a:r>
          </a:p>
          <a:p>
            <a:pPr>
              <a:lnSpc>
                <a:spcPct val="120000"/>
              </a:lnSpc>
            </a:pPr>
            <a:r>
              <a:rPr lang="en-GB" sz="3000" b="1" dirty="0">
                <a:solidFill>
                  <a:schemeClr val="tx2"/>
                </a:solidFill>
              </a:rPr>
              <a:t>Check the </a:t>
            </a:r>
            <a:r>
              <a:rPr lang="en-GB" sz="3000" b="1" dirty="0">
                <a:solidFill>
                  <a:srgbClr val="E63ECE"/>
                </a:solidFill>
              </a:rPr>
              <a:t>pink sheets</a:t>
            </a:r>
          </a:p>
          <a:p>
            <a:pPr>
              <a:lnSpc>
                <a:spcPct val="120000"/>
              </a:lnSpc>
            </a:pPr>
            <a:r>
              <a:rPr lang="en-GB" sz="3000" b="1" dirty="0">
                <a:solidFill>
                  <a:srgbClr val="FF0000"/>
                </a:solidFill>
              </a:rPr>
              <a:t>Nursing staff will make the drinks</a:t>
            </a:r>
          </a:p>
          <a:p>
            <a:pPr>
              <a:lnSpc>
                <a:spcPct val="120000"/>
              </a:lnSpc>
            </a:pPr>
            <a:r>
              <a:rPr lang="en-GB" sz="3000" b="1" dirty="0">
                <a:solidFill>
                  <a:schemeClr val="tx2"/>
                </a:solidFill>
              </a:rPr>
              <a:t>Avoid jelly or ice cream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000" b="1" dirty="0">
                <a:solidFill>
                  <a:schemeClr val="tx2"/>
                </a:solidFill>
              </a:rPr>
              <a:t>   – can melt to thin liquid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800" b="1" dirty="0">
                <a:solidFill>
                  <a:srgbClr val="00B050"/>
                </a:solidFill>
              </a:rPr>
              <a:t>     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800" b="1" dirty="0">
                <a:solidFill>
                  <a:srgbClr val="00B050"/>
                </a:solidFill>
              </a:rPr>
              <a:t>                 STOP, ASK AND CHECK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800" b="1" dirty="0">
                <a:solidFill>
                  <a:srgbClr val="00B050"/>
                </a:solidFill>
              </a:rPr>
              <a:t>           </a:t>
            </a:r>
          </a:p>
          <a:p>
            <a:endParaRPr lang="en-GB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 t="5363" r="18750" b="3290"/>
          <a:stretch>
            <a:fillRect/>
          </a:stretch>
        </p:blipFill>
        <p:spPr bwMode="auto">
          <a:xfrm>
            <a:off x="7456004" y="1196752"/>
            <a:ext cx="1259311" cy="19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2" y="5301131"/>
            <a:ext cx="849648" cy="84964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18124" r="1399" b="12923"/>
          <a:stretch>
            <a:fillRect/>
          </a:stretch>
        </p:blipFill>
        <p:spPr bwMode="auto">
          <a:xfrm>
            <a:off x="2272659" y="980728"/>
            <a:ext cx="4091758" cy="78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88" y="3087404"/>
            <a:ext cx="2364631" cy="351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184517" y="3933056"/>
            <a:ext cx="2441627" cy="1080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57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97" y="1772816"/>
            <a:ext cx="7833211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sz="20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000" b="1" dirty="0">
                <a:solidFill>
                  <a:schemeClr val="tx2"/>
                </a:solidFill>
              </a:rPr>
              <a:t>Check the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000" b="1" dirty="0">
                <a:solidFill>
                  <a:srgbClr val="E63ECE"/>
                </a:solidFill>
              </a:rPr>
              <a:t>Pink Sheets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12056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699930" y="239240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896242" y="881110"/>
            <a:ext cx="4183688" cy="591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dirty="0">
                <a:solidFill>
                  <a:srgbClr val="00B050"/>
                </a:solidFill>
              </a:rPr>
              <a:t>STOP, ASK AND CHECK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10745" r="1094" b="7693"/>
          <a:stretch>
            <a:fillRect/>
          </a:stretch>
        </p:blipFill>
        <p:spPr bwMode="auto">
          <a:xfrm>
            <a:off x="575417" y="788391"/>
            <a:ext cx="3151772" cy="7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57" y="676868"/>
            <a:ext cx="849648" cy="84964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31640" y="1542344"/>
            <a:ext cx="6761954" cy="5294287"/>
            <a:chOff x="1079399" y="1415067"/>
            <a:chExt cx="6761954" cy="5294287"/>
          </a:xfrm>
        </p:grpSpPr>
        <p:sp>
          <p:nvSpPr>
            <p:cNvPr id="8" name="Rectangle 7"/>
            <p:cNvSpPr/>
            <p:nvPr/>
          </p:nvSpPr>
          <p:spPr>
            <a:xfrm>
              <a:off x="4644001" y="1988840"/>
              <a:ext cx="2395549" cy="2029734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079399" y="1499125"/>
              <a:ext cx="2395549" cy="516401"/>
            </a:xfrm>
            <a:custGeom>
              <a:avLst/>
              <a:gdLst>
                <a:gd name="connsiteX0" fmla="*/ 0 w 2395549"/>
                <a:gd name="connsiteY0" fmla="*/ 0 h 349512"/>
                <a:gd name="connsiteX1" fmla="*/ 2395549 w 2395549"/>
                <a:gd name="connsiteY1" fmla="*/ 0 h 349512"/>
                <a:gd name="connsiteX2" fmla="*/ 2395549 w 2395549"/>
                <a:gd name="connsiteY2" fmla="*/ 349512 h 349512"/>
                <a:gd name="connsiteX3" fmla="*/ 0 w 2395549"/>
                <a:gd name="connsiteY3" fmla="*/ 349512 h 349512"/>
                <a:gd name="connsiteX4" fmla="*/ 0 w 2395549"/>
                <a:gd name="connsiteY4" fmla="*/ 0 h 34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549" h="349512">
                  <a:moveTo>
                    <a:pt x="0" y="0"/>
                  </a:moveTo>
                  <a:lnTo>
                    <a:pt x="2395549" y="0"/>
                  </a:lnTo>
                  <a:lnTo>
                    <a:pt x="2395549" y="349512"/>
                  </a:lnTo>
                  <a:lnTo>
                    <a:pt x="0" y="3495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/>
                <a:t>Puree – smooth and moist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15604" y="1988845"/>
              <a:ext cx="2395549" cy="2142770"/>
            </a:xfrm>
            <a:prstGeom prst="rect">
              <a:avLst/>
            </a:prstGeom>
            <a:blipFill rotWithShape="1">
              <a:blip r:embed="rId1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705419" y="2308819"/>
              <a:ext cx="1135934" cy="1182283"/>
            </a:xfrm>
            <a:custGeom>
              <a:avLst/>
              <a:gdLst>
                <a:gd name="connsiteX0" fmla="*/ 0 w 1135934"/>
                <a:gd name="connsiteY0" fmla="*/ 113593 h 1182283"/>
                <a:gd name="connsiteX1" fmla="*/ 113593 w 1135934"/>
                <a:gd name="connsiteY1" fmla="*/ 0 h 1182283"/>
                <a:gd name="connsiteX2" fmla="*/ 1022341 w 1135934"/>
                <a:gd name="connsiteY2" fmla="*/ 0 h 1182283"/>
                <a:gd name="connsiteX3" fmla="*/ 1135934 w 1135934"/>
                <a:gd name="connsiteY3" fmla="*/ 113593 h 1182283"/>
                <a:gd name="connsiteX4" fmla="*/ 1135934 w 1135934"/>
                <a:gd name="connsiteY4" fmla="*/ 1068690 h 1182283"/>
                <a:gd name="connsiteX5" fmla="*/ 1022341 w 1135934"/>
                <a:gd name="connsiteY5" fmla="*/ 1182283 h 1182283"/>
                <a:gd name="connsiteX6" fmla="*/ 113593 w 1135934"/>
                <a:gd name="connsiteY6" fmla="*/ 1182283 h 1182283"/>
                <a:gd name="connsiteX7" fmla="*/ 0 w 1135934"/>
                <a:gd name="connsiteY7" fmla="*/ 1068690 h 1182283"/>
                <a:gd name="connsiteX8" fmla="*/ 0 w 1135934"/>
                <a:gd name="connsiteY8" fmla="*/ 113593 h 118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934" h="1182283">
                  <a:moveTo>
                    <a:pt x="0" y="113593"/>
                  </a:moveTo>
                  <a:cubicBezTo>
                    <a:pt x="0" y="50857"/>
                    <a:pt x="50857" y="0"/>
                    <a:pt x="113593" y="0"/>
                  </a:cubicBezTo>
                  <a:lnTo>
                    <a:pt x="1022341" y="0"/>
                  </a:lnTo>
                  <a:cubicBezTo>
                    <a:pt x="1085077" y="0"/>
                    <a:pt x="1135934" y="50857"/>
                    <a:pt x="1135934" y="113593"/>
                  </a:cubicBezTo>
                  <a:lnTo>
                    <a:pt x="1135934" y="1068690"/>
                  </a:lnTo>
                  <a:cubicBezTo>
                    <a:pt x="1135934" y="1131426"/>
                    <a:pt x="1085077" y="1182283"/>
                    <a:pt x="1022341" y="1182283"/>
                  </a:cubicBezTo>
                  <a:lnTo>
                    <a:pt x="113593" y="1182283"/>
                  </a:lnTo>
                  <a:cubicBezTo>
                    <a:pt x="50857" y="1182283"/>
                    <a:pt x="0" y="1131426"/>
                    <a:pt x="0" y="1068690"/>
                  </a:cubicBezTo>
                  <a:lnTo>
                    <a:pt x="0" y="1135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4710" tIns="124710" rIns="124710" bIns="12471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>
                  <a:solidFill>
                    <a:schemeClr val="tx2"/>
                  </a:solidFill>
                </a:rPr>
                <a:t>Level 5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628869" y="1415067"/>
              <a:ext cx="2410681" cy="572200"/>
            </a:xfrm>
            <a:custGeom>
              <a:avLst/>
              <a:gdLst>
                <a:gd name="connsiteX0" fmla="*/ 0 w 2395549"/>
                <a:gd name="connsiteY0" fmla="*/ 0 h 349512"/>
                <a:gd name="connsiteX1" fmla="*/ 2395549 w 2395549"/>
                <a:gd name="connsiteY1" fmla="*/ 0 h 349512"/>
                <a:gd name="connsiteX2" fmla="*/ 2395549 w 2395549"/>
                <a:gd name="connsiteY2" fmla="*/ 349512 h 349512"/>
                <a:gd name="connsiteX3" fmla="*/ 0 w 2395549"/>
                <a:gd name="connsiteY3" fmla="*/ 349512 h 349512"/>
                <a:gd name="connsiteX4" fmla="*/ 0 w 2395549"/>
                <a:gd name="connsiteY4" fmla="*/ 0 h 34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549" h="349512">
                  <a:moveTo>
                    <a:pt x="0" y="0"/>
                  </a:moveTo>
                  <a:lnTo>
                    <a:pt x="2395549" y="0"/>
                  </a:lnTo>
                  <a:lnTo>
                    <a:pt x="2395549" y="349512"/>
                  </a:lnTo>
                  <a:lnTo>
                    <a:pt x="0" y="3495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/>
                <a:t>Soft and mashed – small lumps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54134" y="4679620"/>
              <a:ext cx="2395549" cy="2029734"/>
            </a:xfrm>
            <a:prstGeom prst="rect">
              <a:avLst/>
            </a:prstGeom>
            <a:blipFill rotWithShape="1">
              <a:blip r:embed="rId11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4930684" y="5103346"/>
              <a:ext cx="1135934" cy="1182283"/>
            </a:xfrm>
            <a:custGeom>
              <a:avLst/>
              <a:gdLst>
                <a:gd name="connsiteX0" fmla="*/ 0 w 1135934"/>
                <a:gd name="connsiteY0" fmla="*/ 113593 h 1182283"/>
                <a:gd name="connsiteX1" fmla="*/ 113593 w 1135934"/>
                <a:gd name="connsiteY1" fmla="*/ 0 h 1182283"/>
                <a:gd name="connsiteX2" fmla="*/ 1022341 w 1135934"/>
                <a:gd name="connsiteY2" fmla="*/ 0 h 1182283"/>
                <a:gd name="connsiteX3" fmla="*/ 1135934 w 1135934"/>
                <a:gd name="connsiteY3" fmla="*/ 113593 h 1182283"/>
                <a:gd name="connsiteX4" fmla="*/ 1135934 w 1135934"/>
                <a:gd name="connsiteY4" fmla="*/ 1068690 h 1182283"/>
                <a:gd name="connsiteX5" fmla="*/ 1022341 w 1135934"/>
                <a:gd name="connsiteY5" fmla="*/ 1182283 h 1182283"/>
                <a:gd name="connsiteX6" fmla="*/ 113593 w 1135934"/>
                <a:gd name="connsiteY6" fmla="*/ 1182283 h 1182283"/>
                <a:gd name="connsiteX7" fmla="*/ 0 w 1135934"/>
                <a:gd name="connsiteY7" fmla="*/ 1068690 h 1182283"/>
                <a:gd name="connsiteX8" fmla="*/ 0 w 1135934"/>
                <a:gd name="connsiteY8" fmla="*/ 113593 h 118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934" h="1182283">
                  <a:moveTo>
                    <a:pt x="0" y="113593"/>
                  </a:moveTo>
                  <a:cubicBezTo>
                    <a:pt x="0" y="50857"/>
                    <a:pt x="50857" y="0"/>
                    <a:pt x="113593" y="0"/>
                  </a:cubicBezTo>
                  <a:lnTo>
                    <a:pt x="1022341" y="0"/>
                  </a:lnTo>
                  <a:cubicBezTo>
                    <a:pt x="1085077" y="0"/>
                    <a:pt x="1135934" y="50857"/>
                    <a:pt x="1135934" y="113593"/>
                  </a:cubicBezTo>
                  <a:lnTo>
                    <a:pt x="1135934" y="1068690"/>
                  </a:lnTo>
                  <a:cubicBezTo>
                    <a:pt x="1135934" y="1131426"/>
                    <a:pt x="1085077" y="1182283"/>
                    <a:pt x="1022341" y="1182283"/>
                  </a:cubicBezTo>
                  <a:lnTo>
                    <a:pt x="113593" y="1182283"/>
                  </a:lnTo>
                  <a:cubicBezTo>
                    <a:pt x="50857" y="1182283"/>
                    <a:pt x="0" y="1131426"/>
                    <a:pt x="0" y="1068690"/>
                  </a:cubicBezTo>
                  <a:lnTo>
                    <a:pt x="0" y="1135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4710" tIns="124710" rIns="124710" bIns="12471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>
                  <a:solidFill>
                    <a:schemeClr val="tx2"/>
                  </a:solidFill>
                </a:rPr>
                <a:t>Level 6</a:t>
              </a:r>
              <a:r>
                <a:rPr lang="en-GB" sz="2400" kern="1200" dirty="0"/>
                <a:t> 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54134" y="4131615"/>
              <a:ext cx="2395549" cy="548005"/>
            </a:xfrm>
            <a:custGeom>
              <a:avLst/>
              <a:gdLst>
                <a:gd name="connsiteX0" fmla="*/ 0 w 2395549"/>
                <a:gd name="connsiteY0" fmla="*/ 0 h 349512"/>
                <a:gd name="connsiteX1" fmla="*/ 2395549 w 2395549"/>
                <a:gd name="connsiteY1" fmla="*/ 0 h 349512"/>
                <a:gd name="connsiteX2" fmla="*/ 2395549 w 2395549"/>
                <a:gd name="connsiteY2" fmla="*/ 349512 h 349512"/>
                <a:gd name="connsiteX3" fmla="*/ 0 w 2395549"/>
                <a:gd name="connsiteY3" fmla="*/ 349512 h 349512"/>
                <a:gd name="connsiteX4" fmla="*/ 0 w 2395549"/>
                <a:gd name="connsiteY4" fmla="*/ 0 h 34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549" h="349512">
                  <a:moveTo>
                    <a:pt x="0" y="0"/>
                  </a:moveTo>
                  <a:lnTo>
                    <a:pt x="2395549" y="0"/>
                  </a:lnTo>
                  <a:lnTo>
                    <a:pt x="2395549" y="349512"/>
                  </a:lnTo>
                  <a:lnTo>
                    <a:pt x="0" y="3495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/>
                <a:t>Soft – smal</a:t>
              </a:r>
              <a:r>
                <a:rPr lang="en-GB" b="1" dirty="0"/>
                <a:t>l chopped chunks</a:t>
              </a:r>
              <a:endParaRPr lang="en-GB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55949" y="2337078"/>
              <a:ext cx="1135934" cy="1182283"/>
            </a:xfrm>
            <a:custGeom>
              <a:avLst/>
              <a:gdLst>
                <a:gd name="connsiteX0" fmla="*/ 0 w 1135934"/>
                <a:gd name="connsiteY0" fmla="*/ 113593 h 1182283"/>
                <a:gd name="connsiteX1" fmla="*/ 113593 w 1135934"/>
                <a:gd name="connsiteY1" fmla="*/ 0 h 1182283"/>
                <a:gd name="connsiteX2" fmla="*/ 1022341 w 1135934"/>
                <a:gd name="connsiteY2" fmla="*/ 0 h 1182283"/>
                <a:gd name="connsiteX3" fmla="*/ 1135934 w 1135934"/>
                <a:gd name="connsiteY3" fmla="*/ 113593 h 1182283"/>
                <a:gd name="connsiteX4" fmla="*/ 1135934 w 1135934"/>
                <a:gd name="connsiteY4" fmla="*/ 1068690 h 1182283"/>
                <a:gd name="connsiteX5" fmla="*/ 1022341 w 1135934"/>
                <a:gd name="connsiteY5" fmla="*/ 1182283 h 1182283"/>
                <a:gd name="connsiteX6" fmla="*/ 113593 w 1135934"/>
                <a:gd name="connsiteY6" fmla="*/ 1182283 h 1182283"/>
                <a:gd name="connsiteX7" fmla="*/ 0 w 1135934"/>
                <a:gd name="connsiteY7" fmla="*/ 1068690 h 1182283"/>
                <a:gd name="connsiteX8" fmla="*/ 0 w 1135934"/>
                <a:gd name="connsiteY8" fmla="*/ 113593 h 118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934" h="1182283">
                  <a:moveTo>
                    <a:pt x="0" y="113593"/>
                  </a:moveTo>
                  <a:cubicBezTo>
                    <a:pt x="0" y="50857"/>
                    <a:pt x="50857" y="0"/>
                    <a:pt x="113593" y="0"/>
                  </a:cubicBezTo>
                  <a:lnTo>
                    <a:pt x="1022341" y="0"/>
                  </a:lnTo>
                  <a:cubicBezTo>
                    <a:pt x="1085077" y="0"/>
                    <a:pt x="1135934" y="50857"/>
                    <a:pt x="1135934" y="113593"/>
                  </a:cubicBezTo>
                  <a:lnTo>
                    <a:pt x="1135934" y="1068690"/>
                  </a:lnTo>
                  <a:cubicBezTo>
                    <a:pt x="1135934" y="1131426"/>
                    <a:pt x="1085077" y="1182283"/>
                    <a:pt x="1022341" y="1182283"/>
                  </a:cubicBezTo>
                  <a:lnTo>
                    <a:pt x="113593" y="1182283"/>
                  </a:lnTo>
                  <a:cubicBezTo>
                    <a:pt x="50857" y="1182283"/>
                    <a:pt x="0" y="1131426"/>
                    <a:pt x="0" y="1068690"/>
                  </a:cubicBezTo>
                  <a:lnTo>
                    <a:pt x="0" y="1135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4710" tIns="124710" rIns="124710" bIns="12471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>
                  <a:solidFill>
                    <a:schemeClr val="tx2"/>
                  </a:solidFill>
                </a:rPr>
                <a:t>Level 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45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26" y="888024"/>
            <a:ext cx="8229600" cy="1100815"/>
          </a:xfrm>
        </p:spPr>
        <p:txBody>
          <a:bodyPr>
            <a:noAutofit/>
          </a:bodyPr>
          <a:lstStyle/>
          <a:p>
            <a:r>
              <a:rPr lang="en-GB" sz="5000" b="1" dirty="0">
                <a:solidFill>
                  <a:schemeClr val="tx2"/>
                </a:solidFill>
              </a:rPr>
              <a:t>Bedside Boards</a:t>
            </a:r>
            <a:br>
              <a:rPr lang="en-GB" sz="5000" b="1" dirty="0">
                <a:solidFill>
                  <a:schemeClr val="tx2"/>
                </a:solidFill>
              </a:rPr>
            </a:br>
            <a:r>
              <a:rPr lang="en-GB" sz="3000" b="1" dirty="0">
                <a:solidFill>
                  <a:schemeClr val="tx2"/>
                </a:solidFill>
              </a:rPr>
              <a:t>What to look out for…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97" y="1772816"/>
            <a:ext cx="7833211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907704" y="312886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35032" y="1556792"/>
            <a:ext cx="852945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000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7" name="AutoShape 2" descr="Image result for hospital bedside board salford royal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20650" y="-1042988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hospital bedside board salford royal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73050" y="-890588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" t="2342" r="42326" b="2963"/>
          <a:stretch/>
        </p:blipFill>
        <p:spPr>
          <a:xfrm rot="5400000">
            <a:off x="2461788" y="2090102"/>
            <a:ext cx="3616772" cy="36406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4150" y="2792508"/>
            <a:ext cx="1688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preferred name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397" y="5085184"/>
            <a:ext cx="168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infection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43" y="5789322"/>
            <a:ext cx="849648" cy="8496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74691" y="5982235"/>
            <a:ext cx="33669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700" b="1" dirty="0">
                <a:solidFill>
                  <a:srgbClr val="00B050"/>
                </a:solidFill>
              </a:rPr>
              <a:t>STOP, ASK AND CHECK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638" y="5085184"/>
            <a:ext cx="1688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any preferences?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1638" y="4005064"/>
            <a:ext cx="280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Cognitive impairment / dementia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3065" y="4091982"/>
            <a:ext cx="168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falls risk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4208" y="2982375"/>
            <a:ext cx="1688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</a:rPr>
              <a:t>diabetes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25043" y="3284984"/>
            <a:ext cx="962781" cy="1282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25043" y="3861048"/>
            <a:ext cx="2245131" cy="4463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907704" y="5308372"/>
            <a:ext cx="18002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795312" y="4774506"/>
            <a:ext cx="1008936" cy="5261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5795312" y="3910410"/>
            <a:ext cx="504468" cy="2386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220072" y="3197818"/>
            <a:ext cx="1440162" cy="4472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848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835696" y="359213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593528"/>
            <a:ext cx="8229600" cy="7616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solidFill>
                  <a:schemeClr val="tx2"/>
                </a:solidFill>
              </a:rPr>
              <a:t>Meeting the Patient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268760"/>
            <a:ext cx="8856984" cy="547260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Introduce yourself – </a:t>
            </a:r>
            <a:r>
              <a:rPr lang="en-GB" sz="2600" b="1" dirty="0">
                <a:solidFill>
                  <a:srgbClr val="FF0000"/>
                </a:solidFill>
              </a:rPr>
              <a:t>get consent to support them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Check the following with the patient or nurse: 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tx2"/>
                </a:solidFill>
              </a:rPr>
              <a:t>-  alertness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tx2"/>
                </a:solidFill>
              </a:rPr>
              <a:t>- what the patient would like you to call them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tx2"/>
                </a:solidFill>
              </a:rPr>
              <a:t>- bedside board and magnets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tx2"/>
                </a:solidFill>
              </a:rPr>
              <a:t>- hearing aids / glasses / dentures – </a:t>
            </a:r>
            <a:r>
              <a:rPr lang="en-GB" sz="2200" b="1" dirty="0">
                <a:solidFill>
                  <a:srgbClr val="FF0000"/>
                </a:solidFill>
              </a:rPr>
              <a:t>do they want to wear them?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tx2"/>
                </a:solidFill>
              </a:rPr>
              <a:t>- communication or swallowing difficulties – </a:t>
            </a:r>
            <a:r>
              <a:rPr lang="en-GB" sz="2200" b="1" dirty="0">
                <a:solidFill>
                  <a:srgbClr val="FF0000"/>
                </a:solidFill>
              </a:rPr>
              <a:t>do you need to know any advice?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tx2"/>
                </a:solidFill>
              </a:rPr>
              <a:t>- </a:t>
            </a:r>
            <a:r>
              <a:rPr lang="en-GB" sz="2200" b="1" dirty="0">
                <a:solidFill>
                  <a:srgbClr val="FF0000"/>
                </a:solidFill>
              </a:rPr>
              <a:t>Position in bed or chair – sat upright facing forward / in chair / able to use arms or hands?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tx2"/>
                </a:solidFill>
              </a:rPr>
              <a:t>- Are they comfy?  </a:t>
            </a:r>
            <a:r>
              <a:rPr lang="en-GB" sz="2200" b="1" dirty="0">
                <a:solidFill>
                  <a:srgbClr val="FF0000"/>
                </a:solidFill>
              </a:rPr>
              <a:t>- Need the toilet?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tx2"/>
                </a:solidFill>
              </a:rPr>
              <a:t>- personal hygiene – </a:t>
            </a:r>
            <a:r>
              <a:rPr lang="en-GB" sz="2200" b="1" dirty="0">
                <a:solidFill>
                  <a:srgbClr val="FF0000"/>
                </a:solidFill>
              </a:rPr>
              <a:t>hands cleaning / wearing an apron / mouth / yourself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tx2"/>
                </a:solidFill>
              </a:rPr>
              <a:t>- appetite / food and drink preferences – </a:t>
            </a:r>
            <a:r>
              <a:rPr lang="en-GB" sz="2200" b="1" dirty="0">
                <a:solidFill>
                  <a:srgbClr val="FF0000"/>
                </a:solidFill>
              </a:rPr>
              <a:t>check what you’ve been told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tx2"/>
                </a:solidFill>
              </a:rPr>
              <a:t>- what they would like assistance with  </a:t>
            </a:r>
            <a:endParaRPr lang="en-GB" sz="25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10061"/>
            <a:ext cx="720080" cy="720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6096" y="4913437"/>
            <a:ext cx="3368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STOP, ASK AND CHECK</a:t>
            </a:r>
          </a:p>
        </p:txBody>
      </p:sp>
    </p:spTree>
    <p:extLst>
      <p:ext uri="{BB962C8B-B14F-4D97-AF65-F5344CB8AC3E}">
        <p14:creationId xmlns:p14="http://schemas.microsoft.com/office/powerpoint/2010/main" val="3890817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835696" y="359213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766992"/>
            <a:ext cx="8229600" cy="7177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500" b="1" dirty="0">
                <a:solidFill>
                  <a:schemeClr val="tx2"/>
                </a:solidFill>
              </a:rPr>
              <a:t>Table Set Up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0594" y="1589454"/>
            <a:ext cx="8568951" cy="49358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Ensure table is clear and uncluttered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Ensure correct cutlery / condiments available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Table positioning – height / over bed or in front of chair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Drink available – does it need to be thickened?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5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en-GB" sz="25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6" r="34805"/>
          <a:stretch/>
        </p:blipFill>
        <p:spPr>
          <a:xfrm rot="5400000">
            <a:off x="5677666" y="1368620"/>
            <a:ext cx="1605090" cy="3404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5" r="34651"/>
          <a:stretch/>
        </p:blipFill>
        <p:spPr>
          <a:xfrm rot="5400000">
            <a:off x="1440777" y="1219777"/>
            <a:ext cx="1573122" cy="3813489"/>
          </a:xfrm>
          <a:prstGeom prst="rect">
            <a:avLst/>
          </a:prstGeom>
        </p:spPr>
      </p:pic>
      <p:sp>
        <p:nvSpPr>
          <p:cNvPr id="13" name="Multiply 12"/>
          <p:cNvSpPr/>
          <p:nvPr/>
        </p:nvSpPr>
        <p:spPr>
          <a:xfrm>
            <a:off x="5724128" y="3565732"/>
            <a:ext cx="1512168" cy="98333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Half Frame 13"/>
          <p:cNvSpPr/>
          <p:nvPr/>
        </p:nvSpPr>
        <p:spPr>
          <a:xfrm rot="13561917">
            <a:off x="2207001" y="3312834"/>
            <a:ext cx="437625" cy="1175193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7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835696" y="359213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7622" y="692696"/>
            <a:ext cx="8229600" cy="822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solidFill>
                  <a:schemeClr val="tx2"/>
                </a:solidFill>
              </a:rPr>
              <a:t>Mealtime Assistance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0594" y="1515158"/>
            <a:ext cx="8568951" cy="52262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600" b="1" dirty="0">
                <a:solidFill>
                  <a:schemeClr val="tx2"/>
                </a:solidFill>
              </a:rPr>
              <a:t>Different levels of assistance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Companionship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Cutting up food / opening packets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Role modelling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Prompting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Putting food on fork / spoon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Hand or arm guidance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Hand-over-hand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Feeding</a:t>
            </a:r>
            <a:endParaRPr lang="en-GB" sz="25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" b="34186"/>
          <a:stretch/>
        </p:blipFill>
        <p:spPr>
          <a:xfrm>
            <a:off x="5580112" y="4457825"/>
            <a:ext cx="2305710" cy="2149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83858"/>
            <a:ext cx="2347026" cy="1320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03420"/>
            <a:ext cx="1814884" cy="13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7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835696" y="359213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722691" y="268555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827843"/>
            <a:ext cx="8229600" cy="822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tx2"/>
                </a:solidFill>
              </a:rPr>
              <a:t>Mealtime Assistance - Preparation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0594" y="1515158"/>
            <a:ext cx="8568951" cy="52262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Sit at the patient’s level – get a chair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Check the food they are given is what they want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FF0000"/>
                </a:solidFill>
              </a:rPr>
              <a:t>Ask for alternatives if needed                   </a:t>
            </a:r>
            <a:r>
              <a:rPr lang="en-GB" sz="2400" b="1" dirty="0">
                <a:solidFill>
                  <a:srgbClr val="00B050"/>
                </a:solidFill>
              </a:rPr>
              <a:t>STOP, ASK AND CHECK</a:t>
            </a:r>
            <a:endParaRPr lang="en-GB" sz="2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Check how they like to eat their meal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FF0000"/>
                </a:solidFill>
              </a:rPr>
              <a:t>Think about what goes on each fork or spoon – is eating off a teaspoon easier? Order of courses, drinks before, after or in between, do they like to chat?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Show and tell them about the meal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FF0000"/>
                </a:solidFill>
              </a:rPr>
              <a:t>What is it? - remind as needed if the patient has memory difficulties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FF0000"/>
                </a:solidFill>
              </a:rPr>
              <a:t>What is on each fork / spoon?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FF0000"/>
                </a:solidFill>
              </a:rPr>
              <a:t>Describe appearance, smell – be positive and encouraging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46" y="2708920"/>
            <a:ext cx="618360" cy="6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7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835696" y="359213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7622" y="800469"/>
            <a:ext cx="8229600" cy="822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solidFill>
                  <a:schemeClr val="tx2"/>
                </a:solidFill>
              </a:rPr>
              <a:t>Mealtime Assistance - Guiding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0594" y="1617633"/>
            <a:ext cx="8568951" cy="52262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See how much the patient can do for themselves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Cut up food – bite sized pieces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Tell them about position of food on plate – turn as needed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Putting food on fork - what they would like to have next?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Arm / hand guidance of cup / cutlery to mouth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Prompting, encouraging and focusing attention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Reducing distractions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>
                <a:solidFill>
                  <a:schemeClr val="tx2"/>
                </a:solidFill>
              </a:rPr>
              <a:t>Helping prevent spillages – helping to wipe up as needed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4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835696" y="359213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779204"/>
            <a:ext cx="8229600" cy="822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solidFill>
                  <a:schemeClr val="tx2"/>
                </a:solidFill>
              </a:rPr>
              <a:t>Mealtime Assistance - Feeding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515158"/>
            <a:ext cx="8784976" cy="52262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2"/>
                </a:solidFill>
              </a:rPr>
              <a:t>Small amounts on fork / spoon at a time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2"/>
                </a:solidFill>
              </a:rPr>
              <a:t>Let the patient see what you are going to give them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2"/>
                </a:solidFill>
              </a:rPr>
              <a:t>Offer food to lips – </a:t>
            </a:r>
            <a:r>
              <a:rPr lang="en-GB" sz="2000" b="1" dirty="0">
                <a:solidFill>
                  <a:srgbClr val="FF0000"/>
                </a:solidFill>
              </a:rPr>
              <a:t>is the temperature ok?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2"/>
                </a:solidFill>
              </a:rPr>
              <a:t>Give them enough time as needed to chew and swallow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2"/>
                </a:solidFill>
              </a:rPr>
              <a:t>Ask / check if their mouth is clear before giving more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2"/>
                </a:solidFill>
              </a:rPr>
              <a:t>Prompt to keep chewing if needed – offer an empty spoon to prompt swallow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2"/>
                </a:solidFill>
              </a:rPr>
              <a:t>Offer a drink every few mouthfuls if preferable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2"/>
                </a:solidFill>
              </a:rPr>
              <a:t>Look out for signs of eating, drinking and swallowing difficulties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FF0000"/>
                </a:solidFill>
              </a:rPr>
              <a:t>Holding in mouth / food or drink spilling out mouth / coughing / throat clearing / choking / getting breathless / wet voice</a:t>
            </a:r>
            <a:r>
              <a:rPr lang="en-GB" sz="2000" b="1" dirty="0">
                <a:solidFill>
                  <a:srgbClr val="00B050"/>
                </a:solidFill>
              </a:rPr>
              <a:t>                       STOP, ASK AND CHECK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9" y="5733256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46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835696" y="359213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875813"/>
            <a:ext cx="8229600" cy="822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solidFill>
                  <a:schemeClr val="tx2"/>
                </a:solidFill>
              </a:rPr>
              <a:t>Feeding Practice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698275"/>
            <a:ext cx="8784976" cy="47550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2"/>
                </a:solidFill>
              </a:rPr>
              <a:t>Get into pairs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2"/>
                </a:solidFill>
              </a:rPr>
              <a:t>Have a go at feeding your partner and giving them a drink – then swap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2"/>
                </a:solidFill>
              </a:rPr>
              <a:t>2 tasks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sz="2000" b="1" dirty="0">
                <a:solidFill>
                  <a:srgbClr val="FF0000"/>
                </a:solidFill>
              </a:rPr>
              <a:t>Task 1 – the person being fed should slump to the side and close their eyes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sz="2000" b="1" dirty="0">
                <a:solidFill>
                  <a:srgbClr val="FF0000"/>
                </a:solidFill>
              </a:rPr>
              <a:t>Task 2 – try it again sitting upright and eyes open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2"/>
                </a:solidFill>
              </a:rPr>
              <a:t>Think about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- How does it feel being fed?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FF0000"/>
                </a:solidFill>
              </a:rPr>
              <a:t>- Does it feel any different being slumped compared to being upright?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FF0000"/>
                </a:solidFill>
              </a:rPr>
              <a:t>- Is there anything your partner could do to make the experience more pleasant?</a:t>
            </a:r>
          </a:p>
        </p:txBody>
      </p:sp>
    </p:spTree>
    <p:extLst>
      <p:ext uri="{BB962C8B-B14F-4D97-AF65-F5344CB8AC3E}">
        <p14:creationId xmlns:p14="http://schemas.microsoft.com/office/powerpoint/2010/main" val="306230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13135" t="4816" r="66081" b="90368"/>
          <a:stretch/>
        </p:blipFill>
        <p:spPr bwMode="auto">
          <a:xfrm>
            <a:off x="1699930" y="312885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4" tooltip="&quot;home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878346"/>
            <a:ext cx="8229600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tx2"/>
                </a:solidFill>
              </a:rPr>
              <a:t>Structure of Training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197" y="191683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tx2"/>
                </a:solidFill>
              </a:rPr>
              <a:t>What to expect, types of patients, the hospital environment, food and drink facts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On the ward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Preparing the patient 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Assisting with the mealtime and feeding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After the mealtime</a:t>
            </a: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712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835696" y="359213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815714"/>
            <a:ext cx="8229600" cy="822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solidFill>
                  <a:schemeClr val="tx2"/>
                </a:solidFill>
              </a:rPr>
              <a:t>After the Mealtime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556793"/>
            <a:ext cx="8784976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tx2"/>
                </a:solidFill>
              </a:rPr>
              <a:t>Ensure the patient’s hands and mouths are clean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tx2"/>
                </a:solidFill>
              </a:rPr>
              <a:t>Check if the patient needs the toilet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tx2"/>
                </a:solidFill>
              </a:rPr>
              <a:t>Check if the patient needs their mouth cleaning – any food debris?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tx2"/>
                </a:solidFill>
              </a:rPr>
              <a:t>Tell the nurse or support worker what the patient has eaten / drank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tx2"/>
                </a:solidFill>
              </a:rPr>
              <a:t>Write on the food / drink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tx2"/>
                </a:solidFill>
              </a:rPr>
              <a:t>     record chart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tx2"/>
                </a:solidFill>
              </a:rPr>
              <a:t>Leave table clean and tidy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tx2"/>
                </a:solidFill>
              </a:rPr>
              <a:t>Snack or drink within reach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21452" r="6251" b="7930"/>
          <a:stretch/>
        </p:blipFill>
        <p:spPr>
          <a:xfrm>
            <a:off x="4018176" y="3717032"/>
            <a:ext cx="4946312" cy="28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12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835696" y="359213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815714"/>
            <a:ext cx="8229600" cy="5970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solidFill>
                  <a:schemeClr val="tx2"/>
                </a:solidFill>
              </a:rPr>
              <a:t>After the Mealtime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484784"/>
            <a:ext cx="8784976" cy="52565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/>
                </a:solidFill>
              </a:rPr>
              <a:t>Fill in who you assisted on the sign-in sheet in the yellow folder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FF0000"/>
                </a:solidFill>
              </a:rPr>
              <a:t>Initials / bed number / hospital number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/>
                </a:solidFill>
              </a:rPr>
              <a:t>If you are able to stay after the mealtime: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solidFill>
                  <a:schemeClr val="tx2"/>
                </a:solidFill>
              </a:rPr>
              <a:t>Asking for things to do?  - </a:t>
            </a:r>
            <a:r>
              <a:rPr lang="en-GB" sz="1800" b="1" dirty="0">
                <a:solidFill>
                  <a:srgbClr val="FF0000"/>
                </a:solidFill>
              </a:rPr>
              <a:t>Be specific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/>
                </a:solidFill>
              </a:rPr>
              <a:t>	- Who could I talk to?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/>
                </a:solidFill>
              </a:rPr>
              <a:t>	- Would anyone like a chat?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solidFill>
                  <a:schemeClr val="tx2"/>
                </a:solidFill>
              </a:rPr>
              <a:t>Resource box in dayroom – books / memorabilia / soft toys / DVDs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solidFill>
                  <a:schemeClr val="tx2"/>
                </a:solidFill>
              </a:rPr>
              <a:t>Complete patient experience questionnaire –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yellow folder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/>
                </a:solidFill>
              </a:rPr>
              <a:t>	- Could you swap patients with another volunteer? </a:t>
            </a:r>
          </a:p>
          <a:p>
            <a:pPr marL="85725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/>
                </a:solidFill>
              </a:rPr>
              <a:t> - Completed questionnaires in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yellow box.</a:t>
            </a:r>
          </a:p>
          <a:p>
            <a:pPr marL="85725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2"/>
                </a:solidFill>
              </a:rPr>
              <a:t>-  Fill in form  for patients who have had questionnaires  / reason couldn’t complete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33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835696" y="359213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815714"/>
            <a:ext cx="8229600" cy="5970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solidFill>
                  <a:schemeClr val="tx2"/>
                </a:solidFill>
              </a:rPr>
              <a:t>Leave a Calling Card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484784"/>
            <a:ext cx="8784976" cy="5256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mage"/>
          <p:cNvPicPr/>
          <p:nvPr/>
        </p:nvPicPr>
        <p:blipFill rotWithShape="1">
          <a:blip r:embed="rId7" r:link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3029" r="11281" b="3978"/>
          <a:stretch/>
        </p:blipFill>
        <p:spPr bwMode="auto">
          <a:xfrm>
            <a:off x="4644008" y="1916832"/>
            <a:ext cx="4176464" cy="31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9c0e9e6-409d-46ec-b4bb-d4c177ea53f2" descr="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1" t="5801" r="13291"/>
          <a:stretch/>
        </p:blipFill>
        <p:spPr bwMode="auto">
          <a:xfrm>
            <a:off x="323528" y="1916832"/>
            <a:ext cx="4165065" cy="31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914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97" y="1124744"/>
            <a:ext cx="8229600" cy="897003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chemeClr val="tx2"/>
                </a:solidFill>
              </a:rPr>
              <a:t>E-Learning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97" y="1772816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chemeClr val="tx2"/>
                </a:solidFill>
              </a:rPr>
              <a:t>Malnutrition and Swallowing E-Learning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www.paperweightarmband.org.uk/lms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3135" t="4816" r="66081" b="90368"/>
          <a:stretch/>
        </p:blipFill>
        <p:spPr bwMode="auto">
          <a:xfrm>
            <a:off x="1701397" y="328060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alford Royal NHS Foundation Trust">
            <a:hlinkClick r:id="rId4" tooltip="&quot;home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6791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97" y="875813"/>
            <a:ext cx="8229600" cy="752987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chemeClr val="tx2"/>
                </a:solidFill>
              </a:rPr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97" y="1772816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Contact Numbers:</a:t>
            </a:r>
          </a:p>
          <a:p>
            <a:r>
              <a:rPr lang="en-GB" sz="3000" dirty="0">
                <a:solidFill>
                  <a:schemeClr val="tx2"/>
                </a:solidFill>
              </a:rPr>
              <a:t>Speech and Language Therapy: 0161 2065450</a:t>
            </a:r>
          </a:p>
          <a:p>
            <a:r>
              <a:rPr lang="en-GB" sz="3000" dirty="0">
                <a:solidFill>
                  <a:schemeClr val="tx2"/>
                </a:solidFill>
              </a:rPr>
              <a:t>Dietetics: 0161 2065197</a:t>
            </a:r>
          </a:p>
          <a:p>
            <a:r>
              <a:rPr lang="en-GB" sz="3000" dirty="0">
                <a:solidFill>
                  <a:schemeClr val="tx2"/>
                </a:solidFill>
              </a:rPr>
              <a:t>ANU: 0161 2064586</a:t>
            </a:r>
          </a:p>
          <a:p>
            <a:r>
              <a:rPr lang="en-GB" sz="3000" dirty="0">
                <a:solidFill>
                  <a:schemeClr val="tx2"/>
                </a:solidFill>
              </a:rPr>
              <a:t>ASU: 0161 2064788</a:t>
            </a:r>
          </a:p>
          <a:p>
            <a:r>
              <a:rPr lang="en-GB" sz="3000" dirty="0">
                <a:solidFill>
                  <a:schemeClr val="tx2"/>
                </a:solidFill>
              </a:rPr>
              <a:t>HASU: 0161 2061903</a:t>
            </a:r>
          </a:p>
          <a:p>
            <a:r>
              <a:rPr lang="en-GB" sz="3000" dirty="0">
                <a:solidFill>
                  <a:schemeClr val="tx2"/>
                </a:solidFill>
              </a:rPr>
              <a:t>L3: 0161 2064014 / 2062179</a:t>
            </a:r>
          </a:p>
          <a:p>
            <a:r>
              <a:rPr lang="en-GB" sz="3000" dirty="0">
                <a:solidFill>
                  <a:schemeClr val="tx2"/>
                </a:solidFill>
              </a:rPr>
              <a:t>L5: 0161 2061905</a:t>
            </a:r>
          </a:p>
          <a:p>
            <a:r>
              <a:rPr lang="en-GB" sz="3000" dirty="0">
                <a:solidFill>
                  <a:schemeClr val="tx2"/>
                </a:solidFill>
              </a:rPr>
              <a:t>B6: 0161 2064574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3135" t="4816" r="66081" b="90368"/>
          <a:stretch/>
        </p:blipFill>
        <p:spPr bwMode="auto">
          <a:xfrm>
            <a:off x="1701397" y="328060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alford Royal NHS Foundation Trust">
            <a:hlinkClick r:id="rId4" tooltip="&quot;home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794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835696" y="359213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197" y="1166378"/>
            <a:ext cx="8229600" cy="822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chemeClr val="tx2"/>
                </a:solidFill>
              </a:rPr>
              <a:t>Hospital wards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0594" y="2254980"/>
            <a:ext cx="8568951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Acute Neurology Unit (ANU)  - </a:t>
            </a:r>
            <a:r>
              <a:rPr lang="en-GB" sz="2000" b="1" dirty="0">
                <a:solidFill>
                  <a:srgbClr val="FF0000"/>
                </a:solidFill>
              </a:rPr>
              <a:t>Neurological investigations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Acute Stroke Unit (ASU / B4) - </a:t>
            </a:r>
            <a:r>
              <a:rPr lang="en-GB" sz="2000" b="1" dirty="0">
                <a:solidFill>
                  <a:srgbClr val="FF0000"/>
                </a:solidFill>
              </a:rPr>
              <a:t>New stroke patients </a:t>
            </a:r>
            <a:endParaRPr lang="en-GB" sz="20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Hyper Acute Stroke Unit (HASU / B3) - </a:t>
            </a:r>
            <a:r>
              <a:rPr lang="en-GB" sz="2000" b="1" dirty="0">
                <a:solidFill>
                  <a:srgbClr val="FF0000"/>
                </a:solidFill>
              </a:rPr>
              <a:t>New stroke patients </a:t>
            </a:r>
            <a:endParaRPr lang="en-GB" sz="20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L3 - </a:t>
            </a:r>
            <a:r>
              <a:rPr lang="en-GB" sz="2000" b="1" dirty="0">
                <a:solidFill>
                  <a:srgbClr val="FF0000"/>
                </a:solidFill>
              </a:rPr>
              <a:t>Elderly care </a:t>
            </a:r>
            <a:endParaRPr lang="en-GB" sz="20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L5  - </a:t>
            </a:r>
            <a:r>
              <a:rPr lang="en-GB" sz="2000" b="1" dirty="0">
                <a:solidFill>
                  <a:srgbClr val="FF0000"/>
                </a:solidFill>
              </a:rPr>
              <a:t>Elderly care / Parkinson’s disease </a:t>
            </a:r>
            <a:endParaRPr lang="en-GB" sz="25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B6 - </a:t>
            </a:r>
            <a:r>
              <a:rPr lang="en-GB" sz="2000" b="1" dirty="0">
                <a:solidFill>
                  <a:srgbClr val="FF0000"/>
                </a:solidFill>
              </a:rPr>
              <a:t>Orthopaedic / dementia – e.g. falls leading to fractures </a:t>
            </a:r>
          </a:p>
          <a:p>
            <a:pPr>
              <a:spcBef>
                <a:spcPts val="0"/>
              </a:spcBef>
            </a:pP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699930" y="384125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504" y="766992"/>
            <a:ext cx="8782041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tx2"/>
                </a:solidFill>
              </a:rPr>
              <a:t>Types of Patients - </a:t>
            </a:r>
            <a:r>
              <a:rPr lang="en-GB" sz="4000" b="1" dirty="0">
                <a:solidFill>
                  <a:schemeClr val="tx2"/>
                </a:solidFill>
              </a:rPr>
              <a:t>what to expect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743" y="1737964"/>
            <a:ext cx="8568951" cy="493139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Mental difficulties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1900" b="1" dirty="0">
                <a:solidFill>
                  <a:srgbClr val="FF0000"/>
                </a:solidFill>
              </a:rPr>
              <a:t>Thinking skills, memory, planning, paying attention, delayed responses, dementia, confusion, changes to behaviour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Physical difficulties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1900" b="1" dirty="0">
                <a:solidFill>
                  <a:srgbClr val="FF0000"/>
                </a:solidFill>
              </a:rPr>
              <a:t>General body weakness, one-sided weakness, fine motor skills, slow movement,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1900" b="1" dirty="0">
                <a:solidFill>
                  <a:srgbClr val="FF0000"/>
                </a:solidFill>
              </a:rPr>
              <a:t>has to stay in bed, positioning, uncontrolled movements, balance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Communication struggles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1900" b="1" dirty="0">
                <a:solidFill>
                  <a:srgbClr val="FF0000"/>
                </a:solidFill>
              </a:rPr>
              <a:t>Understanding, talking, reading, writing, voice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500" b="1" dirty="0">
                <a:solidFill>
                  <a:schemeClr val="tx2"/>
                </a:solidFill>
              </a:rPr>
              <a:t>Reduced senses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1900" b="1" dirty="0">
                <a:solidFill>
                  <a:srgbClr val="FF0000"/>
                </a:solidFill>
              </a:rPr>
              <a:t>Hearing, vision, taste, smell, touch</a:t>
            </a:r>
            <a:endParaRPr lang="en-GB" sz="25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7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708657" y="325749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171" y="692696"/>
            <a:ext cx="8782041" cy="7083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tx2"/>
                </a:solidFill>
              </a:rPr>
              <a:t>Communication Difficulties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742" y="1700807"/>
            <a:ext cx="8568951" cy="12961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300" b="1" dirty="0">
                <a:solidFill>
                  <a:schemeClr val="tx2"/>
                </a:solidFill>
              </a:rPr>
              <a:t>What types of communication difficulties might you find on the wards?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0141" y="3429000"/>
            <a:ext cx="8568951" cy="23762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b="1" dirty="0">
                <a:solidFill>
                  <a:schemeClr val="tx2"/>
                </a:solidFill>
              </a:rPr>
              <a:t>Hearing / vision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b="1" dirty="0">
                <a:solidFill>
                  <a:schemeClr val="tx2"/>
                </a:solidFill>
              </a:rPr>
              <a:t>Language difficulties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b="1" dirty="0">
                <a:solidFill>
                  <a:schemeClr val="tx2"/>
                </a:solidFill>
              </a:rPr>
              <a:t>Speech difficulties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b="1" dirty="0">
                <a:solidFill>
                  <a:schemeClr val="tx2"/>
                </a:solidFill>
              </a:rPr>
              <a:t>Attention and thinking difficulties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dy langu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476250"/>
            <a:ext cx="1871663" cy="12461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 descr="ges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5688" y="1000125"/>
            <a:ext cx="1425575" cy="1019175"/>
          </a:xfrm>
        </p:spPr>
      </p:pic>
      <p:pic>
        <p:nvPicPr>
          <p:cNvPr id="4100" name="Picture 4" descr="group talk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5075" y="490538"/>
            <a:ext cx="2124075" cy="1417637"/>
          </a:xfrm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84200" y="1671638"/>
            <a:ext cx="1901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eye contact</a:t>
            </a:r>
            <a:endParaRPr lang="en-US" altLang="en-US" sz="24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681288" y="1892300"/>
            <a:ext cx="2411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body language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2681288" y="2532229"/>
            <a:ext cx="3425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GB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communicate?</a:t>
            </a: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435600" y="2019300"/>
            <a:ext cx="1296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talking</a:t>
            </a:r>
            <a:endParaRPr lang="en-US" altLang="en-US" sz="24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4105" name="Picture 9" descr="faceboo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875" y="2420938"/>
            <a:ext cx="1352550" cy="1014412"/>
          </a:xfrm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49263" y="3443288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social media</a:t>
            </a:r>
            <a:endParaRPr lang="en-US" altLang="en-US" sz="24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4107" name="Picture 11" descr="twit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20938"/>
            <a:ext cx="91916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nurse pati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6250"/>
            <a:ext cx="19732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335044" y="1935754"/>
            <a:ext cx="1497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gesture</a:t>
            </a:r>
            <a:endParaRPr lang="en-US" altLang="en-US" sz="24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4110" name="Picture 14" descr="read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935413"/>
            <a:ext cx="12652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writ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4371975"/>
            <a:ext cx="13271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787650" y="5516563"/>
            <a:ext cx="288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reading &amp; writing</a:t>
            </a:r>
            <a:endParaRPr lang="en-US" altLang="en-US" sz="24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4113" name="Picture 17" descr="facial express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911600"/>
            <a:ext cx="94297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84200" y="5394325"/>
            <a:ext cx="1992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facial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expression</a:t>
            </a:r>
            <a:endParaRPr lang="en-US" altLang="en-US" sz="24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115" name="Text Box 10"/>
          <p:cNvSpPr txBox="1">
            <a:spLocks noChangeArrowheads="1"/>
          </p:cNvSpPr>
          <p:nvPr/>
        </p:nvSpPr>
        <p:spPr bwMode="auto">
          <a:xfrm>
            <a:off x="5795963" y="5800725"/>
            <a:ext cx="2501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understanding</a:t>
            </a:r>
            <a:endParaRPr lang="en-US" altLang="en-US" sz="24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4116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4570413"/>
            <a:ext cx="2211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700338"/>
            <a:ext cx="1924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Text Box 8"/>
          <p:cNvSpPr txBox="1">
            <a:spLocks noChangeArrowheads="1"/>
          </p:cNvSpPr>
          <p:nvPr/>
        </p:nvSpPr>
        <p:spPr bwMode="auto">
          <a:xfrm>
            <a:off x="6227763" y="3979863"/>
            <a:ext cx="244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typing / texting </a:t>
            </a:r>
            <a:endParaRPr lang="en-US" altLang="en-US" sz="2400" b="1" dirty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4119" name="Picture 25" descr="Image result for smiling person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0" r="33923" b="17384"/>
          <a:stretch>
            <a:fillRect/>
          </a:stretch>
        </p:blipFill>
        <p:spPr bwMode="auto">
          <a:xfrm>
            <a:off x="1468438" y="4160838"/>
            <a:ext cx="10763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19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3135" t="4816" r="66081" b="90368"/>
          <a:stretch/>
        </p:blipFill>
        <p:spPr bwMode="auto">
          <a:xfrm>
            <a:off x="1699930" y="384125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alford Royal NHS Foundation Trust">
            <a:hlinkClick r:id="rId5" tooltip="&quot;home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504" y="766992"/>
            <a:ext cx="8782041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tx2"/>
                </a:solidFill>
              </a:rPr>
              <a:t>Talking to Patients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743" y="1737964"/>
            <a:ext cx="8568951" cy="49313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5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743" y="1415919"/>
            <a:ext cx="8601802" cy="511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rgbClr val="002060"/>
                </a:solidFill>
              </a:rPr>
              <a:t>Try and make </a:t>
            </a:r>
            <a:r>
              <a:rPr lang="en-GB" altLang="en-US" sz="2200" b="1" dirty="0">
                <a:solidFill>
                  <a:srgbClr val="002060"/>
                </a:solidFill>
              </a:rPr>
              <a:t>eye contact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200" b="1" dirty="0">
                <a:solidFill>
                  <a:srgbClr val="002060"/>
                </a:solidFill>
              </a:rPr>
              <a:t>Smile</a:t>
            </a:r>
            <a:r>
              <a:rPr lang="en-GB" altLang="en-US" sz="2200" dirty="0">
                <a:solidFill>
                  <a:srgbClr val="002060"/>
                </a:solidFill>
              </a:rPr>
              <a:t> with </a:t>
            </a:r>
            <a:r>
              <a:rPr lang="en-GB" altLang="en-US" sz="2200" b="1" dirty="0">
                <a:solidFill>
                  <a:srgbClr val="002060"/>
                </a:solidFill>
              </a:rPr>
              <a:t>open body language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200" b="1" dirty="0">
                <a:solidFill>
                  <a:srgbClr val="002060"/>
                </a:solidFill>
              </a:rPr>
              <a:t>Clear</a:t>
            </a:r>
            <a:r>
              <a:rPr lang="en-GB" altLang="en-US" sz="2200" dirty="0">
                <a:solidFill>
                  <a:srgbClr val="002060"/>
                </a:solidFill>
              </a:rPr>
              <a:t> speech – possible hearing / understanding difficulties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200" b="1" dirty="0">
                <a:solidFill>
                  <a:srgbClr val="002060"/>
                </a:solidFill>
              </a:rPr>
              <a:t>Introduce</a:t>
            </a:r>
            <a:r>
              <a:rPr lang="en-GB" altLang="en-US" sz="2200" dirty="0">
                <a:solidFill>
                  <a:srgbClr val="002060"/>
                </a:solidFill>
              </a:rPr>
              <a:t> yourself  /  why you are there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rgbClr val="002060"/>
                </a:solidFill>
              </a:rPr>
              <a:t>Check </a:t>
            </a:r>
            <a:r>
              <a:rPr lang="en-GB" altLang="en-US" sz="2200" b="1" dirty="0">
                <a:solidFill>
                  <a:srgbClr val="002060"/>
                </a:solidFill>
              </a:rPr>
              <a:t>vision</a:t>
            </a:r>
            <a:r>
              <a:rPr lang="en-GB" altLang="en-US" sz="2200" dirty="0">
                <a:solidFill>
                  <a:srgbClr val="002060"/>
                </a:solidFill>
              </a:rPr>
              <a:t> and </a:t>
            </a:r>
            <a:r>
              <a:rPr lang="en-GB" altLang="en-US" sz="2200" b="1" dirty="0">
                <a:solidFill>
                  <a:srgbClr val="002060"/>
                </a:solidFill>
              </a:rPr>
              <a:t>hearing</a:t>
            </a:r>
            <a:r>
              <a:rPr lang="en-GB" altLang="en-US" sz="2200" dirty="0">
                <a:solidFill>
                  <a:srgbClr val="002060"/>
                </a:solidFill>
              </a:rPr>
              <a:t> – glasses / hearing aids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rgbClr val="002060"/>
                </a:solidFill>
              </a:rPr>
              <a:t>Find out what </a:t>
            </a:r>
            <a:r>
              <a:rPr lang="en-GB" altLang="en-US" sz="2200" b="1" dirty="0">
                <a:solidFill>
                  <a:srgbClr val="002060"/>
                </a:solidFill>
              </a:rPr>
              <a:t>name</a:t>
            </a:r>
            <a:r>
              <a:rPr lang="en-GB" altLang="en-US" sz="2200" dirty="0">
                <a:solidFill>
                  <a:srgbClr val="002060"/>
                </a:solidFill>
              </a:rPr>
              <a:t> they like to be called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rgbClr val="002060"/>
                </a:solidFill>
              </a:rPr>
              <a:t>Check </a:t>
            </a:r>
            <a:r>
              <a:rPr lang="en-GB" altLang="en-US" sz="2200" b="1" dirty="0">
                <a:solidFill>
                  <a:srgbClr val="002060"/>
                </a:solidFill>
              </a:rPr>
              <a:t>how they are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rgbClr val="002060"/>
                </a:solidFill>
              </a:rPr>
              <a:t>Check for a </a:t>
            </a:r>
            <a:r>
              <a:rPr lang="en-GB" altLang="en-US" sz="2200" b="1" dirty="0">
                <a:solidFill>
                  <a:srgbClr val="002060"/>
                </a:solidFill>
              </a:rPr>
              <a:t>hospital passport </a:t>
            </a:r>
            <a:r>
              <a:rPr lang="en-GB" altLang="en-US" sz="2200" dirty="0">
                <a:solidFill>
                  <a:srgbClr val="002060"/>
                </a:solidFill>
              </a:rPr>
              <a:t>/ bedside board for ideas for conversation topics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rgbClr val="002060"/>
                </a:solidFill>
              </a:rPr>
              <a:t>Find a </a:t>
            </a:r>
            <a:r>
              <a:rPr lang="en-GB" altLang="en-US" sz="2200" b="1" dirty="0">
                <a:solidFill>
                  <a:srgbClr val="002060"/>
                </a:solidFill>
              </a:rPr>
              <a:t>topic interesting </a:t>
            </a:r>
            <a:r>
              <a:rPr lang="en-GB" altLang="en-US" sz="2200" dirty="0">
                <a:solidFill>
                  <a:srgbClr val="002060"/>
                </a:solidFill>
              </a:rPr>
              <a:t>to both of you</a:t>
            </a:r>
          </a:p>
        </p:txBody>
      </p:sp>
    </p:spTree>
    <p:extLst>
      <p:ext uri="{BB962C8B-B14F-4D97-AF65-F5344CB8AC3E}">
        <p14:creationId xmlns:p14="http://schemas.microsoft.com/office/powerpoint/2010/main" val="107262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854203"/>
            <a:ext cx="8229600" cy="801253"/>
          </a:xfrm>
        </p:spPr>
        <p:txBody>
          <a:bodyPr/>
          <a:lstStyle/>
          <a:p>
            <a:r>
              <a:rPr lang="en-GB" altLang="en-US" b="1" dirty="0">
                <a:solidFill>
                  <a:srgbClr val="002060"/>
                </a:solidFill>
              </a:rPr>
              <a:t>Ideas for Conversations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508104" y="1772816"/>
            <a:ext cx="2159000" cy="1443038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Where  are they from?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806450" y="1772816"/>
            <a:ext cx="2160588" cy="1152525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Visitors?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372225" y="3392488"/>
            <a:ext cx="2160588" cy="1152525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Any family?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967038" y="2349500"/>
            <a:ext cx="2305050" cy="1250950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Food and drinks?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12738" y="3392488"/>
            <a:ext cx="2654300" cy="1152525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Books / newspaper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859338" y="4981575"/>
            <a:ext cx="3205162" cy="1152525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rgbClr val="002060"/>
                </a:solidFill>
              </a:rPr>
              <a:t>Children / grandchildren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3203575" y="3998913"/>
            <a:ext cx="2170113" cy="1152525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Music / TV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042988" y="5133975"/>
            <a:ext cx="2520950" cy="1152525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Favourite places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80029" r="-701" b="82864"/>
          <a:stretch/>
        </p:blipFill>
        <p:spPr bwMode="auto">
          <a:xfrm>
            <a:off x="323528" y="186352"/>
            <a:ext cx="1376402" cy="58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/>
          <a:srcRect l="13135" t="4816" r="66081" b="90368"/>
          <a:stretch/>
        </p:blipFill>
        <p:spPr bwMode="auto">
          <a:xfrm>
            <a:off x="1699930" y="384125"/>
            <a:ext cx="1399034" cy="46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Salford Royal NHS Foundation Trust">
            <a:hlinkClick r:id="rId4" tooltip="&quot;home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b="-13302"/>
          <a:stretch/>
        </p:blipFill>
        <p:spPr bwMode="auto">
          <a:xfrm>
            <a:off x="6660232" y="218588"/>
            <a:ext cx="1980565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1120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5088</TotalTime>
  <Words>2160</Words>
  <Application>Microsoft Office PowerPoint</Application>
  <PresentationFormat>On-screen Show (4:3)</PresentationFormat>
  <Paragraphs>370</Paragraphs>
  <Slides>34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Dining  Companions Training </vt:lpstr>
      <vt:lpstr>Training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Ideas for Conversations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of Nutrition</vt:lpstr>
      <vt:lpstr>PowerPoint Presentation</vt:lpstr>
      <vt:lpstr>PowerPoint Presentation</vt:lpstr>
      <vt:lpstr>  Eating and Drinking – Choice and Restrictions  </vt:lpstr>
      <vt:lpstr>Modified Diet and Fluids</vt:lpstr>
      <vt:lpstr>PowerPoint Presentation</vt:lpstr>
      <vt:lpstr>PowerPoint Presentation</vt:lpstr>
      <vt:lpstr>Bedside Boards What to look out for…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E-Learning</vt:lpstr>
      <vt:lpstr>Any Questions?</vt:lpstr>
    </vt:vector>
  </TitlesOfParts>
  <Company>Salford Royal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Parsons Craig</dc:creator>
  <cp:lastModifiedBy>Sirkett Naomi</cp:lastModifiedBy>
  <cp:revision>119</cp:revision>
  <dcterms:created xsi:type="dcterms:W3CDTF">2013-10-18T10:29:49Z</dcterms:created>
  <dcterms:modified xsi:type="dcterms:W3CDTF">2020-09-15T18:17:03Z</dcterms:modified>
</cp:coreProperties>
</file>