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5" r:id="rId2"/>
    <p:sldId id="282" r:id="rId3"/>
    <p:sldId id="260" r:id="rId4"/>
    <p:sldId id="283" r:id="rId5"/>
    <p:sldId id="289" r:id="rId6"/>
    <p:sldId id="284" r:id="rId7"/>
    <p:sldId id="285" r:id="rId8"/>
    <p:sldId id="287" r:id="rId9"/>
    <p:sldId id="286" r:id="rId10"/>
    <p:sldId id="288" r:id="rId11"/>
    <p:sldId id="291" r:id="rId12"/>
  </p:sldIdLst>
  <p:sldSz cx="9144000" cy="6858000" type="screen4x3"/>
  <p:notesSz cx="6797675" cy="9926638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6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6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6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6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6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2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6A03E5-AE13-3C38-1C83-F34BE256DD4D}" v="198" dt="2023-02-16T17:10:05.305"/>
    <p1510:client id="{DD6F7238-60C3-DB91-8E64-32B5E55292CC}" v="19" dt="2023-02-21T11:18:41.1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7826" autoAdjust="0"/>
  </p:normalViewPr>
  <p:slideViewPr>
    <p:cSldViewPr>
      <p:cViewPr varScale="1">
        <p:scale>
          <a:sx n="50" d="100"/>
          <a:sy n="50" d="100"/>
        </p:scale>
        <p:origin x="822" y="3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78" y="1158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3396" y="-108"/>
      </p:cViewPr>
      <p:guideLst>
        <p:guide orient="horz" pos="2880"/>
        <p:guide pos="22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Williams (Helpforce)" userId="S::sw@helpforce.community::e9ccec3d-aed3-4e02-87c4-ffab4bb8504b" providerId="AD" clId="Web-{DD6F7238-60C3-DB91-8E64-32B5E55292CC}"/>
    <pc:docChg chg="modSld">
      <pc:chgData name="Sally Williams (Helpforce)" userId="S::sw@helpforce.community::e9ccec3d-aed3-4e02-87c4-ffab4bb8504b" providerId="AD" clId="Web-{DD6F7238-60C3-DB91-8E64-32B5E55292CC}" dt="2023-02-21T11:18:39.331" v="10" actId="20577"/>
      <pc:docMkLst>
        <pc:docMk/>
      </pc:docMkLst>
      <pc:sldChg chg="modSp">
        <pc:chgData name="Sally Williams (Helpforce)" userId="S::sw@helpforce.community::e9ccec3d-aed3-4e02-87c4-ffab4bb8504b" providerId="AD" clId="Web-{DD6F7238-60C3-DB91-8E64-32B5E55292CC}" dt="2023-02-21T11:18:39.331" v="10" actId="20577"/>
        <pc:sldMkLst>
          <pc:docMk/>
          <pc:sldMk cId="816636180" sldId="291"/>
        </pc:sldMkLst>
        <pc:spChg chg="mod">
          <ac:chgData name="Sally Williams (Helpforce)" userId="S::sw@helpforce.community::e9ccec3d-aed3-4e02-87c4-ffab4bb8504b" providerId="AD" clId="Web-{DD6F7238-60C3-DB91-8E64-32B5E55292CC}" dt="2023-02-21T11:18:39.331" v="10" actId="20577"/>
          <ac:spMkLst>
            <pc:docMk/>
            <pc:sldMk cId="816636180" sldId="291"/>
            <ac:spMk id="5" creationId="{4679BE24-D046-3B3E-324A-048129BA2F34}"/>
          </ac:spMkLst>
        </pc:spChg>
        <pc:spChg chg="mod">
          <ac:chgData name="Sally Williams (Helpforce)" userId="S::sw@helpforce.community::e9ccec3d-aed3-4e02-87c4-ffab4bb8504b" providerId="AD" clId="Web-{DD6F7238-60C3-DB91-8E64-32B5E55292CC}" dt="2023-02-21T11:18:33.315" v="8" actId="20577"/>
          <ac:spMkLst>
            <pc:docMk/>
            <pc:sldMk cId="816636180" sldId="291"/>
            <ac:spMk id="8" creationId="{7DB74EA1-65D2-FC99-E9FD-02B8CBAAC5AE}"/>
          </ac:spMkLst>
        </pc:spChg>
        <pc:spChg chg="mod">
          <ac:chgData name="Sally Williams (Helpforce)" userId="S::sw@helpforce.community::e9ccec3d-aed3-4e02-87c4-ffab4bb8504b" providerId="AD" clId="Web-{DD6F7238-60C3-DB91-8E64-32B5E55292CC}" dt="2023-02-21T11:18:21.127" v="5" actId="1076"/>
          <ac:spMkLst>
            <pc:docMk/>
            <pc:sldMk cId="816636180" sldId="291"/>
            <ac:spMk id="9" creationId="{2F2F2AAD-A14D-8393-8860-C6D9787A6DAE}"/>
          </ac:spMkLst>
        </pc:spChg>
      </pc:sldChg>
    </pc:docChg>
  </pc:docChgLst>
  <pc:docChgLst>
    <pc:chgData name="Sally Williams (Helpforce)" userId="S::sw@helpforce.community::e9ccec3d-aed3-4e02-87c4-ffab4bb8504b" providerId="AD" clId="Web-{6D6A03E5-AE13-3C38-1C83-F34BE256DD4D}"/>
    <pc:docChg chg="addSld delSld modSld">
      <pc:chgData name="Sally Williams (Helpforce)" userId="S::sw@helpforce.community::e9ccec3d-aed3-4e02-87c4-ffab4bb8504b" providerId="AD" clId="Web-{6D6A03E5-AE13-3C38-1C83-F34BE256DD4D}" dt="2023-02-16T17:10:05.305" v="154"/>
      <pc:docMkLst>
        <pc:docMk/>
      </pc:docMkLst>
      <pc:sldChg chg="modSp">
        <pc:chgData name="Sally Williams (Helpforce)" userId="S::sw@helpforce.community::e9ccec3d-aed3-4e02-87c4-ffab4bb8504b" providerId="AD" clId="Web-{6D6A03E5-AE13-3C38-1C83-F34BE256DD4D}" dt="2023-02-16T17:01:37.257" v="112" actId="20577"/>
        <pc:sldMkLst>
          <pc:docMk/>
          <pc:sldMk cId="0" sldId="260"/>
        </pc:sldMkLst>
        <pc:spChg chg="mod">
          <ac:chgData name="Sally Williams (Helpforce)" userId="S::sw@helpforce.community::e9ccec3d-aed3-4e02-87c4-ffab4bb8504b" providerId="AD" clId="Web-{6D6A03E5-AE13-3C38-1C83-F34BE256DD4D}" dt="2023-02-16T17:01:37.257" v="112" actId="20577"/>
          <ac:spMkLst>
            <pc:docMk/>
            <pc:sldMk cId="0" sldId="260"/>
            <ac:spMk id="5" creationId="{00000000-0000-0000-0000-000000000000}"/>
          </ac:spMkLst>
        </pc:spChg>
        <pc:spChg chg="mod">
          <ac:chgData name="Sally Williams (Helpforce)" userId="S::sw@helpforce.community::e9ccec3d-aed3-4e02-87c4-ffab4bb8504b" providerId="AD" clId="Web-{6D6A03E5-AE13-3C38-1C83-F34BE256DD4D}" dt="2023-02-16T16:57:29.437" v="92" actId="14100"/>
          <ac:spMkLst>
            <pc:docMk/>
            <pc:sldMk cId="0" sldId="260"/>
            <ac:spMk id="8" creationId="{00000000-0000-0000-0000-000000000000}"/>
          </ac:spMkLst>
        </pc:spChg>
        <pc:spChg chg="mod">
          <ac:chgData name="Sally Williams (Helpforce)" userId="S::sw@helpforce.community::e9ccec3d-aed3-4e02-87c4-ffab4bb8504b" providerId="AD" clId="Web-{6D6A03E5-AE13-3C38-1C83-F34BE256DD4D}" dt="2023-02-16T16:57:23.452" v="91" actId="14100"/>
          <ac:spMkLst>
            <pc:docMk/>
            <pc:sldMk cId="0" sldId="260"/>
            <ac:spMk id="9" creationId="{00000000-0000-0000-0000-000000000000}"/>
          </ac:spMkLst>
        </pc:spChg>
        <pc:spChg chg="mod">
          <ac:chgData name="Sally Williams (Helpforce)" userId="S::sw@helpforce.community::e9ccec3d-aed3-4e02-87c4-ffab4bb8504b" providerId="AD" clId="Web-{6D6A03E5-AE13-3C38-1C83-F34BE256DD4D}" dt="2023-02-16T16:57:33.062" v="93" actId="14100"/>
          <ac:spMkLst>
            <pc:docMk/>
            <pc:sldMk cId="0" sldId="260"/>
            <ac:spMk id="11" creationId="{00000000-0000-0000-0000-000000000000}"/>
          </ac:spMkLst>
        </pc:spChg>
        <pc:spChg chg="mod">
          <ac:chgData name="Sally Williams (Helpforce)" userId="S::sw@helpforce.community::e9ccec3d-aed3-4e02-87c4-ffab4bb8504b" providerId="AD" clId="Web-{6D6A03E5-AE13-3C38-1C83-F34BE256DD4D}" dt="2023-02-16T16:57:53.422" v="95" actId="20577"/>
          <ac:spMkLst>
            <pc:docMk/>
            <pc:sldMk cId="0" sldId="260"/>
            <ac:spMk id="12" creationId="{00000000-0000-0000-0000-000000000000}"/>
          </ac:spMkLst>
        </pc:spChg>
      </pc:sldChg>
      <pc:sldChg chg="addSp delSp modSp del">
        <pc:chgData name="Sally Williams (Helpforce)" userId="S::sw@helpforce.community::e9ccec3d-aed3-4e02-87c4-ffab4bb8504b" providerId="AD" clId="Web-{6D6A03E5-AE13-3C38-1C83-F34BE256DD4D}" dt="2023-02-16T17:10:05.305" v="154"/>
        <pc:sldMkLst>
          <pc:docMk/>
          <pc:sldMk cId="0" sldId="290"/>
        </pc:sldMkLst>
        <pc:spChg chg="add del mod">
          <ac:chgData name="Sally Williams (Helpforce)" userId="S::sw@helpforce.community::e9ccec3d-aed3-4e02-87c4-ffab4bb8504b" providerId="AD" clId="Web-{6D6A03E5-AE13-3C38-1C83-F34BE256DD4D}" dt="2023-02-16T12:14:27.106" v="5"/>
          <ac:spMkLst>
            <pc:docMk/>
            <pc:sldMk cId="0" sldId="290"/>
            <ac:spMk id="3" creationId="{CA616C3C-C4F1-8A99-3B75-27E9D51D46E1}"/>
          </ac:spMkLst>
        </pc:spChg>
        <pc:spChg chg="del">
          <ac:chgData name="Sally Williams (Helpforce)" userId="S::sw@helpforce.community::e9ccec3d-aed3-4e02-87c4-ffab4bb8504b" providerId="AD" clId="Web-{6D6A03E5-AE13-3C38-1C83-F34BE256DD4D}" dt="2023-02-16T12:13:57.917" v="0"/>
          <ac:spMkLst>
            <pc:docMk/>
            <pc:sldMk cId="0" sldId="290"/>
            <ac:spMk id="6" creationId="{00000000-0000-0000-0000-000000000000}"/>
          </ac:spMkLst>
        </pc:spChg>
        <pc:spChg chg="del mod">
          <ac:chgData name="Sally Williams (Helpforce)" userId="S::sw@helpforce.community::e9ccec3d-aed3-4e02-87c4-ffab4bb8504b" providerId="AD" clId="Web-{6D6A03E5-AE13-3C38-1C83-F34BE256DD4D}" dt="2023-02-16T12:14:24.809" v="4"/>
          <ac:spMkLst>
            <pc:docMk/>
            <pc:sldMk cId="0" sldId="290"/>
            <ac:spMk id="7171" creationId="{00000000-0000-0000-0000-000000000000}"/>
          </ac:spMkLst>
        </pc:spChg>
      </pc:sldChg>
      <pc:sldChg chg="addSp delSp modSp add replId">
        <pc:chgData name="Sally Williams (Helpforce)" userId="S::sw@helpforce.community::e9ccec3d-aed3-4e02-87c4-ffab4bb8504b" providerId="AD" clId="Web-{6D6A03E5-AE13-3C38-1C83-F34BE256DD4D}" dt="2023-02-16T17:09:22.194" v="153" actId="1076"/>
        <pc:sldMkLst>
          <pc:docMk/>
          <pc:sldMk cId="816636180" sldId="291"/>
        </pc:sldMkLst>
        <pc:spChg chg="add mod">
          <ac:chgData name="Sally Williams (Helpforce)" userId="S::sw@helpforce.community::e9ccec3d-aed3-4e02-87c4-ffab4bb8504b" providerId="AD" clId="Web-{6D6A03E5-AE13-3C38-1C83-F34BE256DD4D}" dt="2023-02-16T17:03:12.682" v="118" actId="14100"/>
          <ac:spMkLst>
            <pc:docMk/>
            <pc:sldMk cId="816636180" sldId="291"/>
            <ac:spMk id="2" creationId="{2641EA32-82C8-8BD7-9145-B1BB5FFB8C12}"/>
          </ac:spMkLst>
        </pc:spChg>
        <pc:spChg chg="add mod">
          <ac:chgData name="Sally Williams (Helpforce)" userId="S::sw@helpforce.community::e9ccec3d-aed3-4e02-87c4-ffab4bb8504b" providerId="AD" clId="Web-{6D6A03E5-AE13-3C38-1C83-F34BE256DD4D}" dt="2023-02-16T17:06:38.517" v="142" actId="14100"/>
          <ac:spMkLst>
            <pc:docMk/>
            <pc:sldMk cId="816636180" sldId="291"/>
            <ac:spMk id="3" creationId="{BF863E11-5200-2911-8913-1F589D7C689D}"/>
          </ac:spMkLst>
        </pc:spChg>
        <pc:spChg chg="add">
          <ac:chgData name="Sally Williams (Helpforce)" userId="S::sw@helpforce.community::e9ccec3d-aed3-4e02-87c4-ffab4bb8504b" providerId="AD" clId="Web-{6D6A03E5-AE13-3C38-1C83-F34BE256DD4D}" dt="2023-02-16T16:53:48.117" v="60"/>
          <ac:spMkLst>
            <pc:docMk/>
            <pc:sldMk cId="816636180" sldId="291"/>
            <ac:spMk id="4" creationId="{DF70A57F-CDC3-D380-A183-CFA83CFF45BE}"/>
          </ac:spMkLst>
        </pc:spChg>
        <pc:spChg chg="add mod">
          <ac:chgData name="Sally Williams (Helpforce)" userId="S::sw@helpforce.community::e9ccec3d-aed3-4e02-87c4-ffab4bb8504b" providerId="AD" clId="Web-{6D6A03E5-AE13-3C38-1C83-F34BE256DD4D}" dt="2023-02-16T17:09:15.366" v="152" actId="1076"/>
          <ac:spMkLst>
            <pc:docMk/>
            <pc:sldMk cId="816636180" sldId="291"/>
            <ac:spMk id="5" creationId="{4679BE24-D046-3B3E-324A-048129BA2F34}"/>
          </ac:spMkLst>
        </pc:spChg>
        <pc:spChg chg="add mod">
          <ac:chgData name="Sally Williams (Helpforce)" userId="S::sw@helpforce.community::e9ccec3d-aed3-4e02-87c4-ffab4bb8504b" providerId="AD" clId="Web-{6D6A03E5-AE13-3C38-1C83-F34BE256DD4D}" dt="2023-02-16T17:09:22.194" v="153" actId="1076"/>
          <ac:spMkLst>
            <pc:docMk/>
            <pc:sldMk cId="816636180" sldId="291"/>
            <ac:spMk id="8" creationId="{7DB74EA1-65D2-FC99-E9FD-02B8CBAAC5AE}"/>
          </ac:spMkLst>
        </pc:spChg>
        <pc:spChg chg="add mod">
          <ac:chgData name="Sally Williams (Helpforce)" userId="S::sw@helpforce.community::e9ccec3d-aed3-4e02-87c4-ffab4bb8504b" providerId="AD" clId="Web-{6D6A03E5-AE13-3C38-1C83-F34BE256DD4D}" dt="2023-02-16T17:09:00.741" v="151" actId="1076"/>
          <ac:spMkLst>
            <pc:docMk/>
            <pc:sldMk cId="816636180" sldId="291"/>
            <ac:spMk id="9" creationId="{2F2F2AAD-A14D-8393-8860-C6D9787A6DAE}"/>
          </ac:spMkLst>
        </pc:spChg>
        <pc:spChg chg="mod">
          <ac:chgData name="Sally Williams (Helpforce)" userId="S::sw@helpforce.community::e9ccec3d-aed3-4e02-87c4-ffab4bb8504b" providerId="AD" clId="Web-{6D6A03E5-AE13-3C38-1C83-F34BE256DD4D}" dt="2023-02-16T17:08:36.396" v="148" actId="1076"/>
          <ac:spMkLst>
            <pc:docMk/>
            <pc:sldMk cId="816636180" sldId="291"/>
            <ac:spMk id="10" creationId="{00000000-0000-0000-0000-000000000000}"/>
          </ac:spMkLst>
        </pc:spChg>
        <pc:spChg chg="mod">
          <ac:chgData name="Sally Williams (Helpforce)" userId="S::sw@helpforce.community::e9ccec3d-aed3-4e02-87c4-ffab4bb8504b" providerId="AD" clId="Web-{6D6A03E5-AE13-3C38-1C83-F34BE256DD4D}" dt="2023-02-16T17:08:53.615" v="150" actId="1076"/>
          <ac:spMkLst>
            <pc:docMk/>
            <pc:sldMk cId="816636180" sldId="291"/>
            <ac:spMk id="12" creationId="{00000000-0000-0000-0000-000000000000}"/>
          </ac:spMkLst>
        </pc:spChg>
        <pc:spChg chg="del mod">
          <ac:chgData name="Sally Williams (Helpforce)" userId="S::sw@helpforce.community::e9ccec3d-aed3-4e02-87c4-ffab4bb8504b" providerId="AD" clId="Web-{6D6A03E5-AE13-3C38-1C83-F34BE256DD4D}" dt="2023-02-16T16:50:51.502" v="48"/>
          <ac:spMkLst>
            <pc:docMk/>
            <pc:sldMk cId="816636180" sldId="291"/>
            <ac:spMk id="13" creationId="{00000000-0000-0000-0000-000000000000}"/>
          </ac:spMkLst>
        </pc:spChg>
        <pc:spChg chg="mod">
          <ac:chgData name="Sally Williams (Helpforce)" userId="S::sw@helpforce.community::e9ccec3d-aed3-4e02-87c4-ffab4bb8504b" providerId="AD" clId="Web-{6D6A03E5-AE13-3C38-1C83-F34BE256DD4D}" dt="2023-02-16T17:08:46.303" v="149" actId="1076"/>
          <ac:spMkLst>
            <pc:docMk/>
            <pc:sldMk cId="816636180" sldId="291"/>
            <ac:spMk id="14" creationId="{00000000-0000-0000-0000-000000000000}"/>
          </ac:spMkLst>
        </pc:spChg>
        <pc:spChg chg="del mod">
          <ac:chgData name="Sally Williams (Helpforce)" userId="S::sw@helpforce.community::e9ccec3d-aed3-4e02-87c4-ffab4bb8504b" providerId="AD" clId="Web-{6D6A03E5-AE13-3C38-1C83-F34BE256DD4D}" dt="2023-02-16T16:50:49.127" v="47"/>
          <ac:spMkLst>
            <pc:docMk/>
            <pc:sldMk cId="816636180" sldId="291"/>
            <ac:spMk id="15" creationId="{00000000-0000-0000-0000-000000000000}"/>
          </ac:spMkLst>
        </pc:spChg>
        <pc:spChg chg="del mod">
          <ac:chgData name="Sally Williams (Helpforce)" userId="S::sw@helpforce.community::e9ccec3d-aed3-4e02-87c4-ffab4bb8504b" providerId="AD" clId="Web-{6D6A03E5-AE13-3C38-1C83-F34BE256DD4D}" dt="2023-02-16T16:56:37.357" v="89"/>
          <ac:spMkLst>
            <pc:docMk/>
            <pc:sldMk cId="816636180" sldId="291"/>
            <ac:spMk id="717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pPr>
              <a:defRPr/>
            </a:pPr>
            <a:fld id="{E69FF6CE-0817-4251-A114-E8A4EFC65C45}" type="datetimeFigureOut">
              <a:rPr lang="en-GB"/>
              <a:pPr>
                <a:defRPr/>
              </a:pPr>
              <a:t>21/02/2023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pPr>
              <a:defRPr/>
            </a:pPr>
            <a:fld id="{8D9C3A52-17BF-49D6-96C6-EBE7819F16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lIns="92181" tIns="46090" rIns="92181" bIns="46090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2181" tIns="46090" rIns="92181" bIns="46090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2181" tIns="46090" rIns="92181" bIns="46090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1637" cy="493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729" tIns="47179" rIns="90729" bIns="47179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1301" algn="l"/>
                <a:tab pos="904203" algn="l"/>
                <a:tab pos="1357104" algn="l"/>
                <a:tab pos="1810006" algn="l"/>
                <a:tab pos="2262907" algn="l"/>
                <a:tab pos="2715809" algn="l"/>
                <a:tab pos="3168710" algn="l"/>
                <a:tab pos="3621612" algn="l"/>
                <a:tab pos="4074513" algn="l"/>
                <a:tab pos="4527415" algn="l"/>
                <a:tab pos="4980316" algn="l"/>
                <a:tab pos="5433218" algn="l"/>
                <a:tab pos="5886119" algn="l"/>
                <a:tab pos="6339022" algn="l"/>
                <a:tab pos="6791923" algn="l"/>
                <a:tab pos="7244825" algn="l"/>
                <a:tab pos="7697726" algn="l"/>
                <a:tab pos="8150628" algn="l"/>
                <a:tab pos="8603529" algn="l"/>
                <a:tab pos="905643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4013" cy="4465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729" tIns="47179" rIns="90729" bIns="4717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2181" tIns="46090" rIns="92181" bIns="46090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9750"/>
            <a:ext cx="2941637" cy="493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729" tIns="47179" rIns="90729" bIns="47179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1301" algn="l"/>
                <a:tab pos="904203" algn="l"/>
                <a:tab pos="1357104" algn="l"/>
                <a:tab pos="1810006" algn="l"/>
                <a:tab pos="2262907" algn="l"/>
                <a:tab pos="2715809" algn="l"/>
                <a:tab pos="3168710" algn="l"/>
                <a:tab pos="3621612" algn="l"/>
                <a:tab pos="4074513" algn="l"/>
                <a:tab pos="4527415" algn="l"/>
                <a:tab pos="4980316" algn="l"/>
                <a:tab pos="5433218" algn="l"/>
                <a:tab pos="5886119" algn="l"/>
                <a:tab pos="6339022" algn="l"/>
                <a:tab pos="6791923" algn="l"/>
                <a:tab pos="7244825" algn="l"/>
                <a:tab pos="7697726" algn="l"/>
                <a:tab pos="8150628" algn="l"/>
                <a:tab pos="8603529" algn="l"/>
                <a:tab pos="905643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fld id="{50E98B33-B5EE-458E-9E34-046140DAAC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50850" algn="l"/>
                <a:tab pos="903288" algn="l"/>
                <a:tab pos="1355725" algn="l"/>
                <a:tab pos="1809750" algn="l"/>
                <a:tab pos="2262188" algn="l"/>
                <a:tab pos="2714625" algn="l"/>
                <a:tab pos="3168650" algn="l"/>
                <a:tab pos="3621088" algn="l"/>
                <a:tab pos="4073525" algn="l"/>
                <a:tab pos="4525963" algn="l"/>
                <a:tab pos="4979988" algn="l"/>
                <a:tab pos="5432425" algn="l"/>
                <a:tab pos="5884863" algn="l"/>
                <a:tab pos="6338888" algn="l"/>
                <a:tab pos="6791325" algn="l"/>
                <a:tab pos="7243763" algn="l"/>
                <a:tab pos="7696200" algn="l"/>
                <a:tab pos="8150225" algn="l"/>
                <a:tab pos="8602663" algn="l"/>
                <a:tab pos="9055100" algn="l"/>
              </a:tabLst>
            </a:pPr>
            <a:fld id="{226ACB90-8A10-4114-84D1-62DA793B35D8}" type="slidenum">
              <a:rPr lang="en-GB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50850" algn="l"/>
                  <a:tab pos="903288" algn="l"/>
                  <a:tab pos="1355725" algn="l"/>
                  <a:tab pos="1809750" algn="l"/>
                  <a:tab pos="2262188" algn="l"/>
                  <a:tab pos="2714625" algn="l"/>
                  <a:tab pos="3168650" algn="l"/>
                  <a:tab pos="3621088" algn="l"/>
                  <a:tab pos="4073525" algn="l"/>
                  <a:tab pos="4525963" algn="l"/>
                  <a:tab pos="4979988" algn="l"/>
                  <a:tab pos="5432425" algn="l"/>
                  <a:tab pos="5884863" algn="l"/>
                  <a:tab pos="6338888" algn="l"/>
                  <a:tab pos="6791325" algn="l"/>
                  <a:tab pos="7243763" algn="l"/>
                  <a:tab pos="7696200" algn="l"/>
                  <a:tab pos="8150225" algn="l"/>
                  <a:tab pos="8602663" algn="l"/>
                  <a:tab pos="9055100" algn="l"/>
                </a:tabLst>
              </a:pPr>
              <a:t>1</a:t>
            </a:fld>
            <a:endParaRPr lang="en-GB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8813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Healthcare Improvement</a:t>
            </a:r>
            <a:r>
              <a:rPr lang="en-US" baseline="0" dirty="0">
                <a:latin typeface="Times New Roman" pitchFamily="18" charset="0"/>
              </a:rPr>
              <a:t> Scotland / Scottish Gov</a:t>
            </a:r>
          </a:p>
          <a:p>
            <a:endParaRPr lang="en-US" baseline="0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NHST agreed to test intervention</a:t>
            </a:r>
          </a:p>
          <a:p>
            <a:r>
              <a:rPr lang="en-US" dirty="0" err="1">
                <a:latin typeface="Times New Roman" pitchFamily="18" charset="0"/>
              </a:rPr>
              <a:t>Helpforce</a:t>
            </a:r>
            <a:endParaRPr lang="en-US" dirty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Delay at outset –</a:t>
            </a:r>
            <a:r>
              <a:rPr lang="en-US" baseline="0" dirty="0">
                <a:latin typeface="Times New Roman" pitchFamily="18" charset="0"/>
              </a:rPr>
              <a:t> clinical pressures……….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50850" algn="l"/>
                <a:tab pos="903288" algn="l"/>
                <a:tab pos="1355725" algn="l"/>
                <a:tab pos="1809750" algn="l"/>
                <a:tab pos="2262188" algn="l"/>
                <a:tab pos="2714625" algn="l"/>
                <a:tab pos="3168650" algn="l"/>
                <a:tab pos="3621088" algn="l"/>
                <a:tab pos="4073525" algn="l"/>
                <a:tab pos="4525963" algn="l"/>
                <a:tab pos="4979988" algn="l"/>
                <a:tab pos="5432425" algn="l"/>
                <a:tab pos="5884863" algn="l"/>
                <a:tab pos="6338888" algn="l"/>
                <a:tab pos="6791325" algn="l"/>
                <a:tab pos="7243763" algn="l"/>
                <a:tab pos="7696200" algn="l"/>
                <a:tab pos="8150225" algn="l"/>
                <a:tab pos="8602663" algn="l"/>
                <a:tab pos="9055100" algn="l"/>
              </a:tabLst>
            </a:pPr>
            <a:fld id="{251EF868-53FD-4912-B67F-57D704747FB7}" type="slidenum">
              <a:rPr lang="en-GB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50850" algn="l"/>
                  <a:tab pos="903288" algn="l"/>
                  <a:tab pos="1355725" algn="l"/>
                  <a:tab pos="1809750" algn="l"/>
                  <a:tab pos="2262188" algn="l"/>
                  <a:tab pos="2714625" algn="l"/>
                  <a:tab pos="3168650" algn="l"/>
                  <a:tab pos="3621088" algn="l"/>
                  <a:tab pos="4073525" algn="l"/>
                  <a:tab pos="4525963" algn="l"/>
                  <a:tab pos="4979988" algn="l"/>
                  <a:tab pos="5432425" algn="l"/>
                  <a:tab pos="5884863" algn="l"/>
                  <a:tab pos="6338888" algn="l"/>
                  <a:tab pos="6791325" algn="l"/>
                  <a:tab pos="7243763" algn="l"/>
                  <a:tab pos="7696200" algn="l"/>
                  <a:tab pos="8150225" algn="l"/>
                  <a:tab pos="8602663" algn="l"/>
                  <a:tab pos="9055100" algn="l"/>
                </a:tabLst>
              </a:pPr>
              <a:t>10</a:t>
            </a:fld>
            <a:endParaRPr lang="en-GB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8813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Client</a:t>
            </a:r>
            <a:r>
              <a:rPr lang="en-US" baseline="0" dirty="0">
                <a:latin typeface="Times New Roman" pitchFamily="18" charset="0"/>
              </a:rPr>
              <a:t> feedback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50850" algn="l"/>
                <a:tab pos="903288" algn="l"/>
                <a:tab pos="1355725" algn="l"/>
                <a:tab pos="1809750" algn="l"/>
                <a:tab pos="2262188" algn="l"/>
                <a:tab pos="2714625" algn="l"/>
                <a:tab pos="3168650" algn="l"/>
                <a:tab pos="3621088" algn="l"/>
                <a:tab pos="4073525" algn="l"/>
                <a:tab pos="4525963" algn="l"/>
                <a:tab pos="4979988" algn="l"/>
                <a:tab pos="5432425" algn="l"/>
                <a:tab pos="5884863" algn="l"/>
                <a:tab pos="6338888" algn="l"/>
                <a:tab pos="6791325" algn="l"/>
                <a:tab pos="7243763" algn="l"/>
                <a:tab pos="7696200" algn="l"/>
                <a:tab pos="8150225" algn="l"/>
                <a:tab pos="8602663" algn="l"/>
                <a:tab pos="9055100" algn="l"/>
              </a:tabLst>
            </a:pPr>
            <a:fld id="{251EF868-53FD-4912-B67F-57D704747FB7}" type="slidenum">
              <a:rPr lang="en-GB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50850" algn="l"/>
                  <a:tab pos="903288" algn="l"/>
                  <a:tab pos="1355725" algn="l"/>
                  <a:tab pos="1809750" algn="l"/>
                  <a:tab pos="2262188" algn="l"/>
                  <a:tab pos="2714625" algn="l"/>
                  <a:tab pos="3168650" algn="l"/>
                  <a:tab pos="3621088" algn="l"/>
                  <a:tab pos="4073525" algn="l"/>
                  <a:tab pos="4525963" algn="l"/>
                  <a:tab pos="4979988" algn="l"/>
                  <a:tab pos="5432425" algn="l"/>
                  <a:tab pos="5884863" algn="l"/>
                  <a:tab pos="6338888" algn="l"/>
                  <a:tab pos="6791325" algn="l"/>
                  <a:tab pos="7243763" algn="l"/>
                  <a:tab pos="7696200" algn="l"/>
                  <a:tab pos="8150225" algn="l"/>
                  <a:tab pos="8602663" algn="l"/>
                  <a:tab pos="9055100" algn="l"/>
                </a:tabLst>
              </a:pPr>
              <a:t>11</a:t>
            </a:fld>
            <a:endParaRPr lang="en-GB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8813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Client</a:t>
            </a:r>
            <a:r>
              <a:rPr lang="en-US" baseline="0" dirty="0">
                <a:latin typeface="Times New Roman" pitchFamily="18" charset="0"/>
              </a:rPr>
              <a:t> feedback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54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>
                <a:latin typeface="Times New Roman" pitchFamily="18" charset="0"/>
              </a:rPr>
              <a:t>Also</a:t>
            </a:r>
            <a:r>
              <a:rPr lang="en-GB" baseline="0" dirty="0">
                <a:latin typeface="Times New Roman" pitchFamily="18" charset="0"/>
              </a:rPr>
              <a:t> have patients from North East Fife. </a:t>
            </a:r>
          </a:p>
          <a:p>
            <a:r>
              <a:rPr lang="en-GB" baseline="0" dirty="0">
                <a:latin typeface="Times New Roman" pitchFamily="18" charset="0"/>
              </a:rPr>
              <a:t>3 third sector areas and Health and Social Care partnerships/  local authorities – </a:t>
            </a:r>
          </a:p>
          <a:p>
            <a:r>
              <a:rPr lang="en-GB" baseline="0" dirty="0">
                <a:latin typeface="Times New Roman" pitchFamily="18" charset="0"/>
              </a:rPr>
              <a:t>lots of information to gather where people can be referred on to. </a:t>
            </a:r>
          </a:p>
          <a:p>
            <a:r>
              <a:rPr lang="en-GB" baseline="0" dirty="0">
                <a:latin typeface="Times New Roman" pitchFamily="18" charset="0"/>
              </a:rPr>
              <a:t>Have an information folder – and adding to it all the time</a:t>
            </a:r>
          </a:p>
          <a:p>
            <a:r>
              <a:rPr lang="en-GB" baseline="0" dirty="0">
                <a:latin typeface="Times New Roman" pitchFamily="18" charset="0"/>
              </a:rPr>
              <a:t>Put together quick reference guide. </a:t>
            </a:r>
          </a:p>
          <a:p>
            <a:r>
              <a:rPr lang="en-GB" baseline="0" dirty="0">
                <a:latin typeface="Times New Roman" pitchFamily="18" charset="0"/>
              </a:rPr>
              <a:t>Initially referrals for Dundee residents only but expanded that as the pilot progressed. </a:t>
            </a:r>
          </a:p>
          <a:p>
            <a:r>
              <a:rPr lang="en-GB" baseline="0" dirty="0">
                <a:latin typeface="Times New Roman" pitchFamily="18" charset="0"/>
              </a:rPr>
              <a:t>Were able to research what people needed and called them back. 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50850" algn="l"/>
                <a:tab pos="903288" algn="l"/>
                <a:tab pos="1355725" algn="l"/>
                <a:tab pos="1809750" algn="l"/>
                <a:tab pos="2262188" algn="l"/>
                <a:tab pos="2714625" algn="l"/>
                <a:tab pos="3168650" algn="l"/>
                <a:tab pos="3621088" algn="l"/>
                <a:tab pos="4073525" algn="l"/>
                <a:tab pos="4525963" algn="l"/>
                <a:tab pos="4979988" algn="l"/>
                <a:tab pos="5432425" algn="l"/>
                <a:tab pos="5884863" algn="l"/>
                <a:tab pos="6338888" algn="l"/>
                <a:tab pos="6791325" algn="l"/>
                <a:tab pos="7243763" algn="l"/>
                <a:tab pos="7696200" algn="l"/>
                <a:tab pos="8150225" algn="l"/>
                <a:tab pos="8602663" algn="l"/>
                <a:tab pos="9055100" algn="l"/>
              </a:tabLst>
            </a:pPr>
            <a:fld id="{5D10F038-FF68-4FC3-AB8B-127AB107A401}" type="slidenum">
              <a:rPr lang="en-GB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50850" algn="l"/>
                  <a:tab pos="903288" algn="l"/>
                  <a:tab pos="1355725" algn="l"/>
                  <a:tab pos="1809750" algn="l"/>
                  <a:tab pos="2262188" algn="l"/>
                  <a:tab pos="2714625" algn="l"/>
                  <a:tab pos="3168650" algn="l"/>
                  <a:tab pos="3621088" algn="l"/>
                  <a:tab pos="4073525" algn="l"/>
                  <a:tab pos="4525963" algn="l"/>
                  <a:tab pos="4979988" algn="l"/>
                  <a:tab pos="5432425" algn="l"/>
                  <a:tab pos="5884863" algn="l"/>
                  <a:tab pos="6338888" algn="l"/>
                  <a:tab pos="6791325" algn="l"/>
                  <a:tab pos="7243763" algn="l"/>
                  <a:tab pos="7696200" algn="l"/>
                  <a:tab pos="8150225" algn="l"/>
                  <a:tab pos="8602663" algn="l"/>
                  <a:tab pos="9055100" algn="l"/>
                </a:tabLst>
              </a:pPr>
              <a:t>2</a:t>
            </a:fld>
            <a:endParaRPr lang="en-GB">
              <a:latin typeface="Times New Roman" pitchFamily="18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50850" algn="l"/>
                <a:tab pos="903288" algn="l"/>
                <a:tab pos="1355725" algn="l"/>
                <a:tab pos="1809750" algn="l"/>
                <a:tab pos="2262188" algn="l"/>
                <a:tab pos="2714625" algn="l"/>
                <a:tab pos="3168650" algn="l"/>
                <a:tab pos="3621088" algn="l"/>
                <a:tab pos="4073525" algn="l"/>
                <a:tab pos="4525963" algn="l"/>
                <a:tab pos="4979988" algn="l"/>
                <a:tab pos="5432425" algn="l"/>
                <a:tab pos="5884863" algn="l"/>
                <a:tab pos="6338888" algn="l"/>
                <a:tab pos="6791325" algn="l"/>
                <a:tab pos="7243763" algn="l"/>
                <a:tab pos="7696200" algn="l"/>
                <a:tab pos="8150225" algn="l"/>
                <a:tab pos="8602663" algn="l"/>
                <a:tab pos="9055100" algn="l"/>
              </a:tabLst>
            </a:pPr>
            <a:fld id="{251EF868-53FD-4912-B67F-57D704747FB7}" type="slidenum">
              <a:rPr lang="en-GB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50850" algn="l"/>
                  <a:tab pos="903288" algn="l"/>
                  <a:tab pos="1355725" algn="l"/>
                  <a:tab pos="1809750" algn="l"/>
                  <a:tab pos="2262188" algn="l"/>
                  <a:tab pos="2714625" algn="l"/>
                  <a:tab pos="3168650" algn="l"/>
                  <a:tab pos="3621088" algn="l"/>
                  <a:tab pos="4073525" algn="l"/>
                  <a:tab pos="4525963" algn="l"/>
                  <a:tab pos="4979988" algn="l"/>
                  <a:tab pos="5432425" algn="l"/>
                  <a:tab pos="5884863" algn="l"/>
                  <a:tab pos="6338888" algn="l"/>
                  <a:tab pos="6791325" algn="l"/>
                  <a:tab pos="7243763" algn="l"/>
                  <a:tab pos="7696200" algn="l"/>
                  <a:tab pos="8150225" algn="l"/>
                  <a:tab pos="8602663" algn="l"/>
                  <a:tab pos="9055100" algn="l"/>
                </a:tabLst>
              </a:pPr>
              <a:t>3</a:t>
            </a:fld>
            <a:endParaRPr lang="en-GB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8813"/>
          </a:xfrm>
          <a:noFill/>
          <a:ln/>
        </p:spPr>
        <p:txBody>
          <a:bodyPr wrap="none" anchor="ctr"/>
          <a:lstStyle/>
          <a:p>
            <a:r>
              <a:rPr lang="en-GB" dirty="0"/>
              <a:t>Central</a:t>
            </a:r>
            <a:r>
              <a:rPr lang="en-GB" baseline="0" dirty="0"/>
              <a:t> point keep in mind throughout. </a:t>
            </a:r>
            <a:endParaRPr lang="en-GB" dirty="0"/>
          </a:p>
          <a:p>
            <a:r>
              <a:rPr lang="en-GB" dirty="0"/>
              <a:t>Role description</a:t>
            </a:r>
            <a:r>
              <a:rPr lang="en-GB" baseline="0" dirty="0"/>
              <a:t> was drafted – under review during the setting up process</a:t>
            </a:r>
          </a:p>
          <a:p>
            <a:r>
              <a:rPr lang="en-GB" baseline="0" dirty="0"/>
              <a:t>Risk assessment of the role – identify training and process risks and how to manage them </a:t>
            </a:r>
          </a:p>
          <a:p>
            <a:r>
              <a:rPr lang="en-GB" baseline="0" dirty="0"/>
              <a:t>Local steering group formed – clinical (SCN, discharge team/OT/ VSM/volunteer) – difficult to meet clinical staff </a:t>
            </a:r>
          </a:p>
          <a:p>
            <a:r>
              <a:rPr lang="en-GB" baseline="0" dirty="0"/>
              <a:t>Process – beginning /middle/end also responsibilities and where they sit</a:t>
            </a:r>
          </a:p>
          <a:p>
            <a:r>
              <a:rPr lang="en-GB" baseline="0" dirty="0"/>
              <a:t>Staff Awareness /engagement  - could have been more – SCN to lead. Challenge on 2</a:t>
            </a:r>
            <a:r>
              <a:rPr lang="en-GB" baseline="30000" dirty="0"/>
              <a:t>nd</a:t>
            </a:r>
            <a:r>
              <a:rPr lang="en-GB" baseline="0" dirty="0"/>
              <a:t> ward also – due to number of staff / shifts. </a:t>
            </a:r>
          </a:p>
          <a:p>
            <a:r>
              <a:rPr lang="en-GB" baseline="0" dirty="0"/>
              <a:t>Networking – with local Third Sector Orgs/ </a:t>
            </a:r>
          </a:p>
          <a:p>
            <a:r>
              <a:rPr lang="en-GB" baseline="0" dirty="0"/>
              <a:t>Evaluation of the role – </a:t>
            </a:r>
            <a:r>
              <a:rPr lang="en-GB" baseline="0" dirty="0" err="1"/>
              <a:t>Helpforce</a:t>
            </a:r>
            <a:r>
              <a:rPr lang="en-GB" baseline="0" dirty="0"/>
              <a:t> / patient/staff/volunteers</a:t>
            </a:r>
            <a:endParaRPr lang="en-GB" dirty="0"/>
          </a:p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50850" algn="l"/>
                <a:tab pos="903288" algn="l"/>
                <a:tab pos="1355725" algn="l"/>
                <a:tab pos="1809750" algn="l"/>
                <a:tab pos="2262188" algn="l"/>
                <a:tab pos="2714625" algn="l"/>
                <a:tab pos="3168650" algn="l"/>
                <a:tab pos="3621088" algn="l"/>
                <a:tab pos="4073525" algn="l"/>
                <a:tab pos="4525963" algn="l"/>
                <a:tab pos="4979988" algn="l"/>
                <a:tab pos="5432425" algn="l"/>
                <a:tab pos="5884863" algn="l"/>
                <a:tab pos="6338888" algn="l"/>
                <a:tab pos="6791325" algn="l"/>
                <a:tab pos="7243763" algn="l"/>
                <a:tab pos="7696200" algn="l"/>
                <a:tab pos="8150225" algn="l"/>
                <a:tab pos="8602663" algn="l"/>
                <a:tab pos="9055100" algn="l"/>
              </a:tabLst>
            </a:pPr>
            <a:fld id="{251EF868-53FD-4912-B67F-57D704747FB7}" type="slidenum">
              <a:rPr lang="en-GB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50850" algn="l"/>
                  <a:tab pos="903288" algn="l"/>
                  <a:tab pos="1355725" algn="l"/>
                  <a:tab pos="1809750" algn="l"/>
                  <a:tab pos="2262188" algn="l"/>
                  <a:tab pos="2714625" algn="l"/>
                  <a:tab pos="3168650" algn="l"/>
                  <a:tab pos="3621088" algn="l"/>
                  <a:tab pos="4073525" algn="l"/>
                  <a:tab pos="4525963" algn="l"/>
                  <a:tab pos="4979988" algn="l"/>
                  <a:tab pos="5432425" algn="l"/>
                  <a:tab pos="5884863" algn="l"/>
                  <a:tab pos="6338888" algn="l"/>
                  <a:tab pos="6791325" algn="l"/>
                  <a:tab pos="7243763" algn="l"/>
                  <a:tab pos="7696200" algn="l"/>
                  <a:tab pos="8150225" algn="l"/>
                  <a:tab pos="8602663" algn="l"/>
                  <a:tab pos="9055100" algn="l"/>
                </a:tabLst>
              </a:pPr>
              <a:t>4</a:t>
            </a:fld>
            <a:endParaRPr lang="en-GB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8813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50850" algn="l"/>
                <a:tab pos="903288" algn="l"/>
                <a:tab pos="1355725" algn="l"/>
                <a:tab pos="1809750" algn="l"/>
                <a:tab pos="2262188" algn="l"/>
                <a:tab pos="2714625" algn="l"/>
                <a:tab pos="3168650" algn="l"/>
                <a:tab pos="3621088" algn="l"/>
                <a:tab pos="4073525" algn="l"/>
                <a:tab pos="4525963" algn="l"/>
                <a:tab pos="4979988" algn="l"/>
                <a:tab pos="5432425" algn="l"/>
                <a:tab pos="5884863" algn="l"/>
                <a:tab pos="6338888" algn="l"/>
                <a:tab pos="6791325" algn="l"/>
                <a:tab pos="7243763" algn="l"/>
                <a:tab pos="7696200" algn="l"/>
                <a:tab pos="8150225" algn="l"/>
                <a:tab pos="8602663" algn="l"/>
                <a:tab pos="9055100" algn="l"/>
              </a:tabLst>
            </a:pPr>
            <a:fld id="{251EF868-53FD-4912-B67F-57D704747FB7}" type="slidenum">
              <a:rPr lang="en-GB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50850" algn="l"/>
                  <a:tab pos="903288" algn="l"/>
                  <a:tab pos="1355725" algn="l"/>
                  <a:tab pos="1809750" algn="l"/>
                  <a:tab pos="2262188" algn="l"/>
                  <a:tab pos="2714625" algn="l"/>
                  <a:tab pos="3168650" algn="l"/>
                  <a:tab pos="3621088" algn="l"/>
                  <a:tab pos="4073525" algn="l"/>
                  <a:tab pos="4525963" algn="l"/>
                  <a:tab pos="4979988" algn="l"/>
                  <a:tab pos="5432425" algn="l"/>
                  <a:tab pos="5884863" algn="l"/>
                  <a:tab pos="6338888" algn="l"/>
                  <a:tab pos="6791325" algn="l"/>
                  <a:tab pos="7243763" algn="l"/>
                  <a:tab pos="7696200" algn="l"/>
                  <a:tab pos="8150225" algn="l"/>
                  <a:tab pos="8602663" algn="l"/>
                  <a:tab pos="9055100" algn="l"/>
                </a:tabLst>
              </a:pPr>
              <a:t>5</a:t>
            </a:fld>
            <a:endParaRPr lang="en-GB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8813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Information</a:t>
            </a:r>
            <a:r>
              <a:rPr lang="en-US" baseline="0" dirty="0">
                <a:latin typeface="Times New Roman" pitchFamily="18" charset="0"/>
              </a:rPr>
              <a:t> sheet was handy tool for the patient to take home. </a:t>
            </a:r>
          </a:p>
          <a:p>
            <a:r>
              <a:rPr lang="en-US" baseline="0" dirty="0">
                <a:latin typeface="Times New Roman" pitchFamily="18" charset="0"/>
              </a:rPr>
              <a:t>Reminder of service</a:t>
            </a:r>
          </a:p>
          <a:p>
            <a:r>
              <a:rPr lang="en-US" baseline="0" dirty="0">
                <a:latin typeface="Times New Roman" pitchFamily="18" charset="0"/>
              </a:rPr>
              <a:t>Date and time of first call</a:t>
            </a:r>
          </a:p>
          <a:p>
            <a:r>
              <a:rPr lang="en-US" baseline="0" dirty="0">
                <a:latin typeface="Times New Roman" pitchFamily="18" charset="0"/>
              </a:rPr>
              <a:t>Type of information the volunteers can provide more information about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50850" algn="l"/>
                <a:tab pos="903288" algn="l"/>
                <a:tab pos="1355725" algn="l"/>
                <a:tab pos="1809750" algn="l"/>
                <a:tab pos="2262188" algn="l"/>
                <a:tab pos="2714625" algn="l"/>
                <a:tab pos="3168650" algn="l"/>
                <a:tab pos="3621088" algn="l"/>
                <a:tab pos="4073525" algn="l"/>
                <a:tab pos="4525963" algn="l"/>
                <a:tab pos="4979988" algn="l"/>
                <a:tab pos="5432425" algn="l"/>
                <a:tab pos="5884863" algn="l"/>
                <a:tab pos="6338888" algn="l"/>
                <a:tab pos="6791325" algn="l"/>
                <a:tab pos="7243763" algn="l"/>
                <a:tab pos="7696200" algn="l"/>
                <a:tab pos="8150225" algn="l"/>
                <a:tab pos="8602663" algn="l"/>
                <a:tab pos="9055100" algn="l"/>
              </a:tabLst>
            </a:pPr>
            <a:fld id="{251EF868-53FD-4912-B67F-57D704747FB7}" type="slidenum">
              <a:rPr lang="en-GB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50850" algn="l"/>
                  <a:tab pos="903288" algn="l"/>
                  <a:tab pos="1355725" algn="l"/>
                  <a:tab pos="1809750" algn="l"/>
                  <a:tab pos="2262188" algn="l"/>
                  <a:tab pos="2714625" algn="l"/>
                  <a:tab pos="3168650" algn="l"/>
                  <a:tab pos="3621088" algn="l"/>
                  <a:tab pos="4073525" algn="l"/>
                  <a:tab pos="4525963" algn="l"/>
                  <a:tab pos="4979988" algn="l"/>
                  <a:tab pos="5432425" algn="l"/>
                  <a:tab pos="5884863" algn="l"/>
                  <a:tab pos="6338888" algn="l"/>
                  <a:tab pos="6791325" algn="l"/>
                  <a:tab pos="7243763" algn="l"/>
                  <a:tab pos="7696200" algn="l"/>
                  <a:tab pos="8150225" algn="l"/>
                  <a:tab pos="8602663" algn="l"/>
                  <a:tab pos="9055100" algn="l"/>
                </a:tabLst>
              </a:pPr>
              <a:t>6</a:t>
            </a:fld>
            <a:endParaRPr lang="en-GB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8813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Pilot began 19</a:t>
            </a:r>
            <a:r>
              <a:rPr lang="en-US" baseline="0" dirty="0">
                <a:latin typeface="Times New Roman" pitchFamily="18" charset="0"/>
              </a:rPr>
              <a:t> October – 1 ward –Acute Medicine for the Elderly. </a:t>
            </a:r>
          </a:p>
          <a:p>
            <a:r>
              <a:rPr lang="en-US" baseline="0" dirty="0">
                <a:latin typeface="Times New Roman" pitchFamily="18" charset="0"/>
              </a:rPr>
              <a:t>Referrals slow but steady but tailed off just before Christmas.</a:t>
            </a:r>
          </a:p>
          <a:p>
            <a:r>
              <a:rPr lang="en-US" baseline="0" dirty="0">
                <a:latin typeface="Times New Roman" pitchFamily="18" charset="0"/>
              </a:rPr>
              <a:t>Break over Christmas and NY – added another ward – Short Stay Medicine.</a:t>
            </a:r>
          </a:p>
          <a:p>
            <a:r>
              <a:rPr lang="en-US" baseline="0" dirty="0">
                <a:latin typeface="Times New Roman" pitchFamily="18" charset="0"/>
              </a:rPr>
              <a:t>Younger age group (70’s)- more open to offers of help. 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50850" algn="l"/>
                <a:tab pos="903288" algn="l"/>
                <a:tab pos="1355725" algn="l"/>
                <a:tab pos="1809750" algn="l"/>
                <a:tab pos="2262188" algn="l"/>
                <a:tab pos="2714625" algn="l"/>
                <a:tab pos="3168650" algn="l"/>
                <a:tab pos="3621088" algn="l"/>
                <a:tab pos="4073525" algn="l"/>
                <a:tab pos="4525963" algn="l"/>
                <a:tab pos="4979988" algn="l"/>
                <a:tab pos="5432425" algn="l"/>
                <a:tab pos="5884863" algn="l"/>
                <a:tab pos="6338888" algn="l"/>
                <a:tab pos="6791325" algn="l"/>
                <a:tab pos="7243763" algn="l"/>
                <a:tab pos="7696200" algn="l"/>
                <a:tab pos="8150225" algn="l"/>
                <a:tab pos="8602663" algn="l"/>
                <a:tab pos="9055100" algn="l"/>
              </a:tabLst>
            </a:pPr>
            <a:fld id="{251EF868-53FD-4912-B67F-57D704747FB7}" type="slidenum">
              <a:rPr lang="en-GB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50850" algn="l"/>
                  <a:tab pos="903288" algn="l"/>
                  <a:tab pos="1355725" algn="l"/>
                  <a:tab pos="1809750" algn="l"/>
                  <a:tab pos="2262188" algn="l"/>
                  <a:tab pos="2714625" algn="l"/>
                  <a:tab pos="3168650" algn="l"/>
                  <a:tab pos="3621088" algn="l"/>
                  <a:tab pos="4073525" algn="l"/>
                  <a:tab pos="4525963" algn="l"/>
                  <a:tab pos="4979988" algn="l"/>
                  <a:tab pos="5432425" algn="l"/>
                  <a:tab pos="5884863" algn="l"/>
                  <a:tab pos="6338888" algn="l"/>
                  <a:tab pos="6791325" algn="l"/>
                  <a:tab pos="7243763" algn="l"/>
                  <a:tab pos="7696200" algn="l"/>
                  <a:tab pos="8150225" algn="l"/>
                  <a:tab pos="8602663" algn="l"/>
                  <a:tab pos="9055100" algn="l"/>
                </a:tabLst>
              </a:pPr>
              <a:t>7</a:t>
            </a:fld>
            <a:endParaRPr lang="en-GB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8813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Volunteers record information</a:t>
            </a:r>
            <a:r>
              <a:rPr lang="en-US" baseline="0" dirty="0">
                <a:latin typeface="Times New Roman" pitchFamily="18" charset="0"/>
              </a:rPr>
              <a:t> on log sheet.</a:t>
            </a:r>
          </a:p>
          <a:p>
            <a:r>
              <a:rPr lang="en-US" dirty="0">
                <a:latin typeface="Times New Roman" pitchFamily="18" charset="0"/>
              </a:rPr>
              <a:t>Volunteers need handover by volunteer team before shift and will give handover at end.</a:t>
            </a:r>
          </a:p>
          <a:p>
            <a:r>
              <a:rPr lang="en-US" dirty="0">
                <a:latin typeface="Times New Roman" pitchFamily="18" charset="0"/>
              </a:rPr>
              <a:t>Volunteer</a:t>
            </a:r>
            <a:r>
              <a:rPr lang="en-US" baseline="0" dirty="0">
                <a:latin typeface="Times New Roman" pitchFamily="18" charset="0"/>
              </a:rPr>
              <a:t> team can suggest any services missed.</a:t>
            </a:r>
          </a:p>
          <a:p>
            <a:r>
              <a:rPr lang="en-US" baseline="0" dirty="0">
                <a:latin typeface="Times New Roman" pitchFamily="18" charset="0"/>
              </a:rPr>
              <a:t>Patients encouraged to be independent.</a:t>
            </a:r>
          </a:p>
          <a:p>
            <a:r>
              <a:rPr lang="en-US" dirty="0" err="1">
                <a:latin typeface="Times New Roman" pitchFamily="18" charset="0"/>
              </a:rPr>
              <a:t>Nok</a:t>
            </a:r>
            <a:r>
              <a:rPr lang="en-US" dirty="0">
                <a:latin typeface="Times New Roman" pitchFamily="18" charset="0"/>
              </a:rPr>
              <a:t> – will be called after 3 attempts</a:t>
            </a:r>
            <a:r>
              <a:rPr lang="en-US" baseline="0" dirty="0">
                <a:latin typeface="Times New Roman" pitchFamily="18" charset="0"/>
              </a:rPr>
              <a:t> to reach patient</a:t>
            </a:r>
          </a:p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50850" algn="l"/>
                <a:tab pos="903288" algn="l"/>
                <a:tab pos="1355725" algn="l"/>
                <a:tab pos="1809750" algn="l"/>
                <a:tab pos="2262188" algn="l"/>
                <a:tab pos="2714625" algn="l"/>
                <a:tab pos="3168650" algn="l"/>
                <a:tab pos="3621088" algn="l"/>
                <a:tab pos="4073525" algn="l"/>
                <a:tab pos="4525963" algn="l"/>
                <a:tab pos="4979988" algn="l"/>
                <a:tab pos="5432425" algn="l"/>
                <a:tab pos="5884863" algn="l"/>
                <a:tab pos="6338888" algn="l"/>
                <a:tab pos="6791325" algn="l"/>
                <a:tab pos="7243763" algn="l"/>
                <a:tab pos="7696200" algn="l"/>
                <a:tab pos="8150225" algn="l"/>
                <a:tab pos="8602663" algn="l"/>
                <a:tab pos="9055100" algn="l"/>
              </a:tabLst>
            </a:pPr>
            <a:fld id="{251EF868-53FD-4912-B67F-57D704747FB7}" type="slidenum">
              <a:rPr lang="en-GB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50850" algn="l"/>
                  <a:tab pos="903288" algn="l"/>
                  <a:tab pos="1355725" algn="l"/>
                  <a:tab pos="1809750" algn="l"/>
                  <a:tab pos="2262188" algn="l"/>
                  <a:tab pos="2714625" algn="l"/>
                  <a:tab pos="3168650" algn="l"/>
                  <a:tab pos="3621088" algn="l"/>
                  <a:tab pos="4073525" algn="l"/>
                  <a:tab pos="4525963" algn="l"/>
                  <a:tab pos="4979988" algn="l"/>
                  <a:tab pos="5432425" algn="l"/>
                  <a:tab pos="5884863" algn="l"/>
                  <a:tab pos="6338888" algn="l"/>
                  <a:tab pos="6791325" algn="l"/>
                  <a:tab pos="7243763" algn="l"/>
                  <a:tab pos="7696200" algn="l"/>
                  <a:tab pos="8150225" algn="l"/>
                  <a:tab pos="8602663" algn="l"/>
                  <a:tab pos="9055100" algn="l"/>
                </a:tabLst>
              </a:pPr>
              <a:t>8</a:t>
            </a:fld>
            <a:endParaRPr lang="en-GB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8813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Suggestions</a:t>
            </a:r>
            <a:r>
              <a:rPr lang="en-US" baseline="0" dirty="0">
                <a:latin typeface="Times New Roman" pitchFamily="18" charset="0"/>
              </a:rPr>
              <a:t> have also been posted out to people. 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tabLst>
                <a:tab pos="0" algn="l"/>
                <a:tab pos="450850" algn="l"/>
                <a:tab pos="903288" algn="l"/>
                <a:tab pos="1355725" algn="l"/>
                <a:tab pos="1809750" algn="l"/>
                <a:tab pos="2262188" algn="l"/>
                <a:tab pos="2714625" algn="l"/>
                <a:tab pos="3168650" algn="l"/>
                <a:tab pos="3621088" algn="l"/>
                <a:tab pos="4073525" algn="l"/>
                <a:tab pos="4525963" algn="l"/>
                <a:tab pos="4979988" algn="l"/>
                <a:tab pos="5432425" algn="l"/>
                <a:tab pos="5884863" algn="l"/>
                <a:tab pos="6338888" algn="l"/>
                <a:tab pos="6791325" algn="l"/>
                <a:tab pos="7243763" algn="l"/>
                <a:tab pos="7696200" algn="l"/>
                <a:tab pos="8150225" algn="l"/>
                <a:tab pos="8602663" algn="l"/>
                <a:tab pos="9055100" algn="l"/>
              </a:tabLst>
            </a:pPr>
            <a:fld id="{251EF868-53FD-4912-B67F-57D704747FB7}" type="slidenum">
              <a:rPr lang="en-GB" smtClean="0">
                <a:latin typeface="Times New Roman" pitchFamily="18" charset="0"/>
                <a:ea typeface="Microsoft YaHei" pitchFamily="34" charset="-122"/>
              </a:rPr>
              <a:pPr>
                <a:tabLst>
                  <a:tab pos="0" algn="l"/>
                  <a:tab pos="450850" algn="l"/>
                  <a:tab pos="903288" algn="l"/>
                  <a:tab pos="1355725" algn="l"/>
                  <a:tab pos="1809750" algn="l"/>
                  <a:tab pos="2262188" algn="l"/>
                  <a:tab pos="2714625" algn="l"/>
                  <a:tab pos="3168650" algn="l"/>
                  <a:tab pos="3621088" algn="l"/>
                  <a:tab pos="4073525" algn="l"/>
                  <a:tab pos="4525963" algn="l"/>
                  <a:tab pos="4979988" algn="l"/>
                  <a:tab pos="5432425" algn="l"/>
                  <a:tab pos="5884863" algn="l"/>
                  <a:tab pos="6338888" algn="l"/>
                  <a:tab pos="6791325" algn="l"/>
                  <a:tab pos="7243763" algn="l"/>
                  <a:tab pos="7696200" algn="l"/>
                  <a:tab pos="8150225" algn="l"/>
                  <a:tab pos="8602663" algn="l"/>
                  <a:tab pos="9055100" algn="l"/>
                </a:tabLst>
              </a:pPr>
              <a:t>9</a:t>
            </a:fld>
            <a:endParaRPr lang="en-GB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8813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My observations</a:t>
            </a:r>
            <a:r>
              <a:rPr lang="en-US" baseline="0" dirty="0">
                <a:latin typeface="Times New Roman" pitchFamily="18" charset="0"/>
              </a:rPr>
              <a:t> and feedback </a:t>
            </a:r>
            <a:r>
              <a:rPr lang="en-US" baseline="0">
                <a:latin typeface="Times New Roman" pitchFamily="18" charset="0"/>
              </a:rPr>
              <a:t>from staff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DA83C-3540-40A3-8E30-DE5C8C282E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B5C8-8E6A-4A80-AC07-0B32155AA6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1676400"/>
            <a:ext cx="1747837" cy="4378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676400"/>
            <a:ext cx="5094288" cy="4378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7FEC9-3CD9-4069-8085-939D3A4E60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DC3-B203-4E52-B75F-05CDEC2D52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90197-8509-4A15-A966-5524724F3D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832100"/>
            <a:ext cx="3421063" cy="322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2832100"/>
            <a:ext cx="3421062" cy="322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BFB0B-37D7-4E02-A035-64F3594C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53142-338F-41D0-8FFC-188184444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B4AD6-ED55-4FE0-A2D9-A974F45ED6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CF2D1-6227-4980-AEA6-E0AD9A7B68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3BE3-C8DA-49E2-8EC4-B9F69B98DE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448A4-F036-4A26-850B-E822E63B7A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fld id="{DF5D1E62-2D7D-4148-BFB2-E96649181F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832100"/>
            <a:ext cx="6994525" cy="322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676400"/>
            <a:ext cx="69945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pic>
        <p:nvPicPr>
          <p:cNvPr id="3080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15200" y="228600"/>
            <a:ext cx="1549400" cy="154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99"/>
          </a:solidFill>
          <a:latin typeface="StoneSansSemibold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99"/>
          </a:solidFill>
          <a:latin typeface="StoneSansSemibold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99"/>
          </a:solidFill>
          <a:latin typeface="StoneSansSemibold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99"/>
          </a:solidFill>
          <a:latin typeface="StoneSansSemibold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99"/>
          </a:solidFill>
          <a:latin typeface="StoneSansSemibold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99"/>
          </a:solidFill>
          <a:latin typeface="StoneSansSemibold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99"/>
          </a:solidFill>
          <a:latin typeface="StoneSansSemibold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99"/>
          </a:solidFill>
          <a:latin typeface="StoneSansSemibold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9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9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9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99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00009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00009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00009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365104"/>
            <a:ext cx="222885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066800" y="1676400"/>
            <a:ext cx="69977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827088" y="1557338"/>
            <a:ext cx="6997700" cy="431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2100" dirty="0">
              <a:solidFill>
                <a:srgbClr val="000099"/>
              </a:solidFill>
              <a:latin typeface="StoneSansSemibold" pitchFamily="34" charset="0"/>
            </a:endParaRPr>
          </a:p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4000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4000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GB" sz="5400" b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NHS Tayside Discharge Support Volunteer Role- Pilot  </a:t>
            </a:r>
          </a:p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7200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7200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7200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7200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549275"/>
            <a:ext cx="1643062" cy="167798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6997700" cy="518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2100" dirty="0">
              <a:solidFill>
                <a:srgbClr val="000099"/>
              </a:solidFill>
              <a:latin typeface="StoneSansSemibold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0" y="2174875"/>
            <a:ext cx="4040188" cy="3951288"/>
          </a:xfrm>
        </p:spPr>
        <p:txBody>
          <a:bodyPr/>
          <a:lstStyle/>
          <a:p>
            <a:r>
              <a:rPr lang="en-GB" sz="2000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1676400"/>
            <a:ext cx="6994525" cy="1139825"/>
          </a:xfrm>
        </p:spPr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79512" y="260648"/>
            <a:ext cx="3024336" cy="208823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icrosoft YaHei" charset="-122"/>
              </a:rPr>
              <a:t>It was so reassuring</a:t>
            </a:r>
            <a:r>
              <a:rPr kumimoji="0" lang="en-GB" sz="24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icrosoft YaHei" charset="-122"/>
              </a:rPr>
              <a:t> to have contact with the hospital after being discharged. 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220072" y="3645024"/>
            <a:ext cx="3024336" cy="208823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icrosoft YaHei" charset="-122"/>
              </a:rPr>
              <a:t>Good to hear you</a:t>
            </a:r>
            <a:r>
              <a:rPr kumimoji="0" lang="en-GB" sz="24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icrosoft YaHei" charset="-122"/>
              </a:rPr>
              <a:t> contact the next of kin if you can not contact the patient.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971600" y="2420888"/>
            <a:ext cx="3024336" cy="208823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icrosoft YaHei" charset="-122"/>
              </a:rPr>
              <a:t>Great referral service</a:t>
            </a:r>
            <a:r>
              <a:rPr kumimoji="0" lang="en-GB" sz="24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icrosoft YaHei" charset="-122"/>
              </a:rPr>
              <a:t> – our help with cleaning  starts tomorrow 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763688" y="4581128"/>
            <a:ext cx="3024336" cy="208823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800" dirty="0">
                <a:solidFill>
                  <a:schemeClr val="tx2"/>
                </a:solidFill>
              </a:rPr>
              <a:t>I loved getting the call in the morning and looked forward to the phone ringing. Sometimes it was the only person I spoke to during the day.</a:t>
            </a:r>
            <a:endParaRPr kumimoji="0" lang="en-GB" sz="240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139952" y="908720"/>
            <a:ext cx="3024336" cy="208823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icrosoft YaHei" charset="-122"/>
              </a:rPr>
              <a:t>The</a:t>
            </a:r>
            <a:r>
              <a:rPr kumimoji="0" lang="en-GB" sz="24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icrosoft YaHei" charset="-122"/>
              </a:rPr>
              <a:t> volunteers were all so friendly and helpful when they called. Some good advice was shared. 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0" y="2174875"/>
            <a:ext cx="4040188" cy="3951288"/>
          </a:xfrm>
        </p:spPr>
        <p:txBody>
          <a:bodyPr/>
          <a:lstStyle/>
          <a:p>
            <a:r>
              <a:rPr lang="en-GB" sz="2000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1676400"/>
            <a:ext cx="6994525" cy="1139825"/>
          </a:xfrm>
        </p:spPr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541710" y="1834129"/>
            <a:ext cx="3024336" cy="2088232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solidFill>
                  <a:srgbClr val="FFFFFF"/>
                </a:solidFill>
                <a:latin typeface="oscine"/>
                <a:ea typeface="oscine"/>
                <a:cs typeface="oscine"/>
              </a:rPr>
              <a:t>90%</a:t>
            </a:r>
          </a:p>
          <a:p>
            <a:r>
              <a:rPr lang="en-GB" sz="1600" b="1" dirty="0">
                <a:solidFill>
                  <a:srgbClr val="FFFFFF"/>
                </a:solidFill>
                <a:latin typeface="oscine"/>
                <a:ea typeface="oscine"/>
                <a:cs typeface="oscine"/>
              </a:rPr>
              <a:t>of patients agreed that volunteer support increased their confidence that their health concerns were heard and addressed</a:t>
            </a:r>
            <a:endParaRPr lang="en-GB" sz="16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6" charset="0"/>
              <a:ea typeface="Microsoft YaHei" charset="-122"/>
              <a:cs typeface="Times New Roman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729148" y="4617823"/>
            <a:ext cx="3024336" cy="2088232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600" b="1" dirty="0">
                <a:latin typeface="oscine"/>
                <a:ea typeface="oscine"/>
                <a:cs typeface="oscine"/>
              </a:rPr>
              <a:t>75% of family and carers strongly agreed / agreed that the volunteers increased their confidence in the quality of care provided to their loved ones</a:t>
            </a:r>
            <a:endParaRPr lang="en-GB" sz="1600" b="1" i="0" u="none" strike="noStrike" cap="none" normalizeH="0" baseline="0">
              <a:ln>
                <a:noFill/>
              </a:ln>
              <a:effectLst/>
              <a:latin typeface="oscine"/>
              <a:ea typeface="Microsoft YaHei" charset="-122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888096" y="1834995"/>
            <a:ext cx="2953085" cy="2100107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600" b="1" dirty="0">
                <a:latin typeface="oscine"/>
                <a:ea typeface="Microsoft YaHei"/>
                <a:cs typeface="Times New Roman"/>
              </a:rPr>
              <a:t>54%</a:t>
            </a:r>
            <a:endParaRPr lang="en-US" sz="1600">
              <a:latin typeface="oscine"/>
              <a:ea typeface="Microsoft YaHei"/>
              <a:cs typeface="Arial"/>
            </a:endParaRPr>
          </a:p>
          <a:p>
            <a:r>
              <a:rPr lang="en-GB" sz="1600" b="1" dirty="0">
                <a:latin typeface="oscine"/>
                <a:ea typeface="Microsoft YaHei"/>
                <a:cs typeface="Times New Roman"/>
              </a:rPr>
              <a:t>increase in the number of staff who are confident patients can access community services that can support them</a:t>
            </a:r>
            <a:endParaRPr lang="en-GB" sz="1600">
              <a:latin typeface="oscine"/>
              <a:ea typeface="Microsoft YaHei"/>
              <a:cs typeface="Arial"/>
            </a:endParaRPr>
          </a:p>
          <a:p>
            <a:pPr marL="0" marR="0" indent="0" algn="ctr" defTabSz="44926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Times New Roman" pitchFamily="16" charset="0"/>
              <a:buNone/>
              <a:tabLst/>
            </a:pPr>
            <a:endParaRPr lang="en-GB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oscine"/>
              <a:ea typeface="Microsoft YaHei" charset="-122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41EA32-82C8-8BD7-9145-B1BB5FFB8C12}"/>
              </a:ext>
            </a:extLst>
          </p:cNvPr>
          <p:cNvSpPr txBox="1"/>
          <p:nvPr/>
        </p:nvSpPr>
        <p:spPr>
          <a:xfrm>
            <a:off x="641267" y="421573"/>
            <a:ext cx="4904509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863E11-5200-2911-8913-1F589D7C689D}"/>
              </a:ext>
            </a:extLst>
          </p:cNvPr>
          <p:cNvSpPr txBox="1"/>
          <p:nvPr/>
        </p:nvSpPr>
        <p:spPr>
          <a:xfrm>
            <a:off x="504700" y="249380"/>
            <a:ext cx="331321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 b="1" dirty="0">
                <a:solidFill>
                  <a:schemeClr val="tx1"/>
                </a:solidFill>
                <a:latin typeface="oscine"/>
                <a:ea typeface="Microsoft YaHei"/>
              </a:rPr>
              <a:t>Evidence of impact</a:t>
            </a:r>
            <a:endParaRPr lang="en-GB" sz="2400" b="1" dirty="0">
              <a:solidFill>
                <a:schemeClr val="tx1"/>
              </a:solidFill>
              <a:latin typeface="oscin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70A57F-CDC3-D380-A183-CFA83CFF45BE}"/>
              </a:ext>
            </a:extLst>
          </p:cNvPr>
          <p:cNvSpPr txBox="1"/>
          <p:nvPr/>
        </p:nvSpPr>
        <p:spPr>
          <a:xfrm>
            <a:off x="926274" y="706580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79BE24-D046-3B3E-324A-048129BA2F34}"/>
              </a:ext>
            </a:extLst>
          </p:cNvPr>
          <p:cNvSpPr txBox="1"/>
          <p:nvPr/>
        </p:nvSpPr>
        <p:spPr>
          <a:xfrm>
            <a:off x="1531915" y="144878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b="1" dirty="0">
                <a:solidFill>
                  <a:srgbClr val="00B050"/>
                </a:solidFill>
                <a:latin typeface="oscine"/>
                <a:ea typeface="Microsoft YaHei"/>
              </a:rPr>
              <a:t>Patients</a:t>
            </a:r>
            <a:endParaRPr lang="en-GB" sz="1800" b="1">
              <a:solidFill>
                <a:srgbClr val="00B050"/>
              </a:solidFill>
              <a:latin typeface="oscin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B74EA1-65D2-FC99-E9FD-02B8CBAAC5AE}"/>
              </a:ext>
            </a:extLst>
          </p:cNvPr>
          <p:cNvSpPr txBox="1"/>
          <p:nvPr/>
        </p:nvSpPr>
        <p:spPr>
          <a:xfrm>
            <a:off x="5902033" y="144878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b="1" dirty="0">
                <a:solidFill>
                  <a:srgbClr val="00B050"/>
                </a:solidFill>
                <a:latin typeface="oscine"/>
                <a:ea typeface="Microsoft YaHei"/>
              </a:rPr>
              <a:t>Staff</a:t>
            </a:r>
            <a:endParaRPr lang="en-GB" sz="1600" b="1">
              <a:solidFill>
                <a:srgbClr val="00B050"/>
              </a:solidFill>
              <a:latin typeface="oscin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2F2AAD-A14D-8393-8860-C6D9787A6DAE}"/>
              </a:ext>
            </a:extLst>
          </p:cNvPr>
          <p:cNvSpPr txBox="1"/>
          <p:nvPr/>
        </p:nvSpPr>
        <p:spPr>
          <a:xfrm>
            <a:off x="3241961" y="420979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b="1" dirty="0">
                <a:solidFill>
                  <a:srgbClr val="00B050"/>
                </a:solidFill>
                <a:latin typeface="oscine"/>
                <a:ea typeface="Microsoft YaHei"/>
              </a:rPr>
              <a:t>Families/carers</a:t>
            </a:r>
            <a:endParaRPr lang="en-GB" sz="1800" b="1">
              <a:solidFill>
                <a:srgbClr val="00B050"/>
              </a:solidFill>
              <a:latin typeface="oscine"/>
            </a:endParaRPr>
          </a:p>
        </p:txBody>
      </p:sp>
    </p:spTree>
    <p:extLst>
      <p:ext uri="{BB962C8B-B14F-4D97-AF65-F5344CB8AC3E}">
        <p14:creationId xmlns:p14="http://schemas.microsoft.com/office/powerpoint/2010/main" val="816636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55650" y="333375"/>
            <a:ext cx="78486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39725" algn="l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GB" sz="3200" b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    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GB" sz="3200" b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     </a:t>
            </a: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GB" sz="800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GB" sz="3200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GB" sz="3200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GB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GB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GB" b="1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marL="341313" indent="-33972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GB" b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7033231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 descr="Tayside - Scotland Travel Guide - Euped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60648"/>
            <a:ext cx="2333625" cy="285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6997700" cy="518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2100" dirty="0">
              <a:solidFill>
                <a:srgbClr val="000099"/>
              </a:solidFill>
              <a:latin typeface="StoneSansSemibold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5536" y="620688"/>
            <a:ext cx="7739995" cy="5619662"/>
            <a:chOff x="2365058" y="1390195"/>
            <a:chExt cx="6542119" cy="4863949"/>
          </a:xfrm>
        </p:grpSpPr>
        <p:sp>
          <p:nvSpPr>
            <p:cNvPr id="5" name="Oval 4"/>
            <p:cNvSpPr/>
            <p:nvPr/>
          </p:nvSpPr>
          <p:spPr>
            <a:xfrm>
              <a:off x="4282774" y="2677466"/>
              <a:ext cx="2759322" cy="2308685"/>
            </a:xfrm>
            <a:prstGeom prst="ellipse">
              <a:avLst/>
            </a:prstGeom>
            <a:solidFill>
              <a:srgbClr val="7030A0"/>
            </a:solidFill>
          </p:spPr>
          <p:style>
            <a:lnRef idx="1">
              <a:schemeClr val="accent1"/>
            </a:lnRef>
            <a:fillRef idx="1002">
              <a:schemeClr val="dk2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r>
                <a:rPr lang="en-GB" dirty="0"/>
                <a:t>Safe</a:t>
              </a:r>
              <a:endParaRPr lang="en-US" dirty="0"/>
            </a:p>
            <a:p>
              <a:r>
                <a:rPr lang="en-GB" dirty="0"/>
                <a:t>Effective</a:t>
              </a:r>
              <a:endParaRPr lang="en-US" dirty="0"/>
            </a:p>
            <a:p>
              <a:pPr algn="ctr"/>
              <a:r>
                <a:rPr lang="en-GB" dirty="0"/>
                <a:t>Person-centred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042096" y="4666381"/>
              <a:ext cx="1422970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Local Steering Group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365058" y="3211721"/>
              <a:ext cx="1566537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/>
            </a:p>
            <a:p>
              <a:pPr algn="ctr"/>
              <a:r>
                <a:rPr lang="en-GB" sz="2000" dirty="0"/>
                <a:t>Staff awareness/</a:t>
              </a:r>
            </a:p>
            <a:p>
              <a:pPr algn="ctr"/>
              <a:r>
                <a:rPr lang="en-GB" sz="2000" dirty="0"/>
                <a:t>engagement</a:t>
              </a:r>
            </a:p>
            <a:p>
              <a:pPr algn="ctr"/>
              <a:endParaRPr lang="en-GB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815950" y="1816578"/>
              <a:ext cx="1513306" cy="1129286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/>
                <a:t>Role Description 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71908" y="1816578"/>
              <a:ext cx="1493232" cy="1129286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/>
                <a:t>Networking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042170" y="4666381"/>
              <a:ext cx="1422970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/>
                <a:t>Process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403908" y="3211721"/>
              <a:ext cx="1503269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/>
                <a:t>Risk assessment </a:t>
              </a:r>
            </a:p>
            <a:p>
              <a:pPr algn="ctr"/>
              <a:endParaRPr lang="en-GB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095273" y="5109441"/>
              <a:ext cx="1422970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endParaRPr lang="en-GB" sz="2000" dirty="0"/>
            </a:p>
            <a:p>
              <a:r>
                <a:rPr lang="en-GB" sz="2000" dirty="0"/>
                <a:t>Volunteer Training</a:t>
              </a:r>
              <a:r>
                <a:rPr lang="en-GB" sz="2400" dirty="0"/>
                <a:t>  </a:t>
              </a:r>
              <a:endParaRPr lang="en-GB"/>
            </a:p>
            <a:p>
              <a:pPr algn="ctr"/>
              <a:endParaRPr lang="en-GB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971983" y="1390195"/>
              <a:ext cx="1422970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/>
                <a:t>Evaluation 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6997700" cy="518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2100" dirty="0">
              <a:solidFill>
                <a:srgbClr val="000099"/>
              </a:solidFill>
              <a:latin typeface="StoneSansSemibold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6994525" cy="1139825"/>
          </a:xfrm>
        </p:spPr>
        <p:txBody>
          <a:bodyPr/>
          <a:lstStyle/>
          <a:p>
            <a:r>
              <a:rPr lang="en-GB" sz="3200" dirty="0"/>
              <a:t>Criteria for referral</a:t>
            </a:r>
            <a:br>
              <a:rPr lang="en-GB" dirty="0"/>
            </a:b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43608" y="2204864"/>
            <a:ext cx="6994525" cy="322262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dirty="0"/>
              <a:t>Over 65 years old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/>
              <a:t>Living in Dundee (expanded now)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/>
              <a:t>May be anxious about returning home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/>
              <a:t>May be worried about coping at home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/>
              <a:t>May be at risk of loneliness and social isolation</a:t>
            </a:r>
            <a:r>
              <a:rPr lang="en-GB" dirty="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6997700" cy="518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2100" dirty="0">
              <a:solidFill>
                <a:srgbClr val="000099"/>
              </a:solidFill>
              <a:latin typeface="StoneSansSemibold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71600" y="1124744"/>
            <a:ext cx="6994525" cy="1139825"/>
          </a:xfrm>
        </p:spPr>
        <p:txBody>
          <a:bodyPr/>
          <a:lstStyle/>
          <a:p>
            <a:r>
              <a:rPr lang="en-GB" sz="3200" dirty="0"/>
              <a:t>The Process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15616" y="2348880"/>
            <a:ext cx="6994525" cy="410445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2800" dirty="0"/>
              <a:t>Ward staff tell patients about the service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/>
              <a:t>Ward staff obtain signed consent from the patient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/>
              <a:t>Patient keeps information sheet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/>
              <a:t>Ward Staff complete referral form  for Volunteer Team 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/>
              <a:t>Volunteers make the calls 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/>
              <a:t>Volunteer staff carry out post call evaluation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6997700" cy="518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2100" dirty="0">
              <a:solidFill>
                <a:srgbClr val="000099"/>
              </a:solidFill>
              <a:latin typeface="StoneSansSemibold" pitchFamily="34" charset="0"/>
            </a:endParaRPr>
          </a:p>
        </p:txBody>
      </p:sp>
      <p:pic>
        <p:nvPicPr>
          <p:cNvPr id="14" name="Picture 13" descr="Project pl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92696"/>
            <a:ext cx="4299942" cy="5733256"/>
          </a:xfrm>
          <a:prstGeom prst="rect">
            <a:avLst/>
          </a:prstGeom>
        </p:spPr>
      </p:pic>
      <p:pic>
        <p:nvPicPr>
          <p:cNvPr id="15" name="Picture 14" descr="Discharge Support Volunteer - Don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1700808"/>
            <a:ext cx="3543858" cy="472514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6997700" cy="518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2100" dirty="0">
              <a:solidFill>
                <a:srgbClr val="000099"/>
              </a:solidFill>
              <a:latin typeface="StoneSansSemibold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2420888"/>
            <a:ext cx="8064896" cy="40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Key topics for calls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Wellbeing – how is the patient coping at home /   </a:t>
            </a:r>
            <a:r>
              <a:rPr kumimoji="0" lang="en-GB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lang="en-GB" sz="28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do they have support </a:t>
            </a:r>
            <a:endParaRPr kumimoji="0" lang="en-GB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Practical issues – collecting medicines and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shopping</a:t>
            </a:r>
            <a:endParaRPr kumimoji="0" lang="en-GB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Any new health concerns – escalating as necessary</a:t>
            </a:r>
            <a:endParaRPr kumimoji="0" lang="en-GB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Community support – referring to local support services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7772400" cy="1500187"/>
          </a:xfrm>
        </p:spPr>
        <p:txBody>
          <a:bodyPr/>
          <a:lstStyle/>
          <a:p>
            <a:r>
              <a:rPr lang="en-GB" sz="3600" dirty="0"/>
              <a:t>Volunteer makes 5 calls – Monday to Friday. Calls from 10.30am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6997700" cy="518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2100" dirty="0">
              <a:solidFill>
                <a:srgbClr val="000099"/>
              </a:solidFill>
              <a:latin typeface="StoneSansSemibold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2160295"/>
            <a:ext cx="8064896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116 calls made  (as at 14/2/23)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80</a:t>
            </a:r>
            <a:r>
              <a:rPr kumimoji="0" lang="en-GB" sz="2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days/16 weeks of the pilot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25 referrals for the calls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Calls between 2 min and 40 min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 referral made x number of suggestions of support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6997700" cy="518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71500" indent="-568325">
              <a:lnSpc>
                <a:spcPct val="80000"/>
              </a:lnSpc>
              <a:spcBef>
                <a:spcPts val="525"/>
              </a:spcBef>
              <a:buClrTx/>
              <a:buFontTx/>
              <a:buNone/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endParaRPr lang="en-GB" sz="2100" dirty="0">
              <a:solidFill>
                <a:srgbClr val="000099"/>
              </a:solidFill>
              <a:latin typeface="StoneSansSemibold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548681"/>
            <a:ext cx="6994525" cy="720080"/>
          </a:xfrm>
        </p:spPr>
        <p:txBody>
          <a:bodyPr/>
          <a:lstStyle/>
          <a:p>
            <a:r>
              <a:rPr lang="en-GB" dirty="0"/>
              <a:t>Feedback and Observations </a:t>
            </a:r>
            <a:br>
              <a:rPr lang="en-GB" dirty="0"/>
            </a:b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248472" cy="50405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Staff see the benefit of the service, hope to see less people back in hospital after discharge.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Staff found time to explain the service and complete the referral a barrier. Its not embedded into the service.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Staff finding it harder to get people home / families want </a:t>
            </a:r>
            <a:r>
              <a:rPr lang="en-GB" sz="2400"/>
              <a:t>loved ones </a:t>
            </a:r>
            <a:r>
              <a:rPr lang="en-GB" sz="2400" dirty="0"/>
              <a:t>to stay in hospital for longer</a:t>
            </a:r>
          </a:p>
          <a:p>
            <a:r>
              <a:rPr lang="en-GB" sz="2000" dirty="0"/>
              <a:t> 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788024" y="1772816"/>
            <a:ext cx="3960440" cy="43204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Calls to the younger age group were more receptive to offers of help and support.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Calls to that younger age group were longer.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Patients and carers positive about  purpose of the calls.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StoneSansSemibold"/>
        <a:ea typeface="Microsoft YaHei"/>
        <a:cs typeface=""/>
      </a:majorFont>
      <a:minorFont>
        <a:latin typeface="StoneSansSemibol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4765</TotalTime>
  <Words>839</Words>
  <Application>Microsoft Office PowerPoint</Application>
  <PresentationFormat>On-screen Show (4:3)</PresentationFormat>
  <Paragraphs>129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Comic Sans MS</vt:lpstr>
      <vt:lpstr>oscine</vt:lpstr>
      <vt:lpstr>StoneSansSemibold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Criteria for referral </vt:lpstr>
      <vt:lpstr>The Process </vt:lpstr>
      <vt:lpstr>PowerPoint Presentation</vt:lpstr>
      <vt:lpstr>PowerPoint Presentation</vt:lpstr>
      <vt:lpstr>PowerPoint Presentation</vt:lpstr>
      <vt:lpstr>Feedback and Observations 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NHS Tayside</dc:title>
  <dc:creator>NHS Tayside</dc:creator>
  <cp:lastModifiedBy>Sally Williams</cp:lastModifiedBy>
  <cp:revision>552</cp:revision>
  <cp:lastPrinted>1601-01-01T00:00:00Z</cp:lastPrinted>
  <dcterms:created xsi:type="dcterms:W3CDTF">2008-05-14T13:46:00Z</dcterms:created>
  <dcterms:modified xsi:type="dcterms:W3CDTF">2023-02-21T15:01:24Z</dcterms:modified>
</cp:coreProperties>
</file>