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6" autoAdjust="0"/>
    <p:restoredTop sz="94660"/>
  </p:normalViewPr>
  <p:slideViewPr>
    <p:cSldViewPr snapToGrid="0">
      <p:cViewPr varScale="1">
        <p:scale>
          <a:sx n="99" d="100"/>
          <a:sy n="99" d="100"/>
        </p:scale>
        <p:origin x="322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74846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524000" y="2231316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Theory of Change for Moorfields volunteers</a:t>
            </a:r>
            <a:endParaRPr dirty="0">
              <a:latin typeface="+mn-lt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524000" y="4766552"/>
            <a:ext cx="9144000" cy="49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April 2019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138">
            <a:extLst>
              <a:ext uri="{FF2B5EF4-FFF2-40B4-BE49-F238E27FC236}">
                <a16:creationId xmlns:a16="http://schemas.microsoft.com/office/drawing/2014/main" id="{E0F79C00-6F35-4656-AF06-22BD4EF9413E}"/>
              </a:ext>
            </a:extLst>
          </p:cNvPr>
          <p:cNvSpPr/>
          <p:nvPr/>
        </p:nvSpPr>
        <p:spPr>
          <a:xfrm>
            <a:off x="1776636" y="4186256"/>
            <a:ext cx="1080000" cy="140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(All activities)</a:t>
            </a:r>
            <a:endParaRPr sz="1200" dirty="0"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31" name="Shape 92">
            <a:extLst>
              <a:ext uri="{FF2B5EF4-FFF2-40B4-BE49-F238E27FC236}">
                <a16:creationId xmlns:a16="http://schemas.microsoft.com/office/drawing/2014/main" id="{FBBD3FA7-9FF4-4E73-822F-D32BEA7E7DC0}"/>
              </a:ext>
            </a:extLst>
          </p:cNvPr>
          <p:cNvSpPr/>
          <p:nvPr/>
        </p:nvSpPr>
        <p:spPr>
          <a:xfrm>
            <a:off x="681804" y="1272211"/>
            <a:ext cx="2286000" cy="2651406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rgbClr val="1F3864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  <a:cs typeface="Calibri"/>
                <a:sym typeface="Calibri"/>
              </a:rPr>
              <a:t>Theatre Support Volunteers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0" i="0" u="none" strike="noStrike" cap="none" dirty="0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3643868" y="1276184"/>
            <a:ext cx="4770600" cy="3041097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Patients</a:t>
            </a:r>
            <a:endParaRPr>
              <a:latin typeface="+mn-lt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5211191" y="2181456"/>
            <a:ext cx="1739582" cy="2047242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Hospital trust</a:t>
            </a:r>
            <a:endParaRPr dirty="0">
              <a:latin typeface="+mn-lt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680936" y="583660"/>
            <a:ext cx="2286000" cy="48638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F3864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Activities</a:t>
            </a:r>
            <a:endParaRPr>
              <a:latin typeface="+mn-lt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3643649" y="583659"/>
            <a:ext cx="4770509" cy="486383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Intermediate outcomes</a:t>
            </a:r>
            <a:endParaRPr sz="1800" b="0" i="0" u="none" strike="noStrike" cap="none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9081113" y="583659"/>
            <a:ext cx="2286000" cy="486383"/>
          </a:xfrm>
          <a:prstGeom prst="rect">
            <a:avLst/>
          </a:prstGeom>
          <a:solidFill>
            <a:srgbClr val="92D050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Ultimate goals</a:t>
            </a:r>
            <a:endParaRPr>
              <a:latin typeface="+mn-lt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849512" y="2408454"/>
            <a:ext cx="1949013" cy="1033465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F3864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200" dirty="0">
                <a:solidFill>
                  <a:schemeClr val="lt1"/>
                </a:solidFill>
                <a:latin typeface="+mn-lt"/>
                <a:cs typeface="Calibri"/>
              </a:rPr>
              <a:t>Volunteers meet patients on ward – provide information and advice, hold patients hand during procedures</a:t>
            </a:r>
            <a:endParaRPr sz="1200" dirty="0">
              <a:solidFill>
                <a:schemeClr val="lt1"/>
              </a:solidFill>
              <a:latin typeface="+mn-lt"/>
              <a:cs typeface="Calibri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849425" y="1747303"/>
            <a:ext cx="1949100" cy="492026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F3864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200" dirty="0">
                <a:solidFill>
                  <a:schemeClr val="lt1"/>
                </a:solidFill>
                <a:latin typeface="+mn-lt"/>
                <a:cs typeface="Calibri"/>
              </a:rPr>
              <a:t>Volunteers signpost to other services</a:t>
            </a:r>
            <a:endParaRPr sz="1200" dirty="0">
              <a:solidFill>
                <a:schemeClr val="lt1"/>
              </a:solidFill>
              <a:latin typeface="+mn-lt"/>
              <a:cs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9081113" y="1688237"/>
            <a:ext cx="2286000" cy="777865"/>
          </a:xfrm>
          <a:prstGeom prst="rect">
            <a:avLst/>
          </a:prstGeom>
          <a:solidFill>
            <a:srgbClr val="92D050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u="none" strike="noStrike" cap="none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Improved patient experience</a:t>
            </a:r>
            <a:endParaRPr sz="1200">
              <a:latin typeface="+mn-lt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5300780" y="2514133"/>
            <a:ext cx="1548000" cy="1160415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Reduced use of sedation of general anaesthetic medication during procedure / operations</a:t>
            </a:r>
            <a:endParaRPr lang="en-GB" sz="1200" b="0" i="0" u="none" strike="noStrike" cap="non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9081113" y="5469131"/>
            <a:ext cx="2286000" cy="618900"/>
          </a:xfrm>
          <a:prstGeom prst="rect">
            <a:avLst/>
          </a:prstGeom>
          <a:solidFill>
            <a:srgbClr val="92D050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u="none" strike="noStrike" cap="none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Improved volunteer wellbeing</a:t>
            </a:r>
            <a:endParaRPr sz="1200" dirty="0">
              <a:latin typeface="+mn-lt"/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3638770" y="4369439"/>
            <a:ext cx="4770600" cy="900856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Staff</a:t>
            </a:r>
            <a:endParaRPr>
              <a:latin typeface="+mn-lt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3638775" y="5351784"/>
            <a:ext cx="4770600" cy="858565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Volunteers</a:t>
            </a:r>
            <a:endParaRPr>
              <a:latin typeface="+mn-lt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9081113" y="4509278"/>
            <a:ext cx="2286000" cy="618900"/>
          </a:xfrm>
          <a:prstGeom prst="rect">
            <a:avLst/>
          </a:prstGeom>
          <a:solidFill>
            <a:srgbClr val="92D050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u="none" strike="noStrike" cap="none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Improved staff wellbeing</a:t>
            </a:r>
            <a:endParaRPr sz="1200" dirty="0">
              <a:latin typeface="+mn-lt"/>
            </a:endParaRPr>
          </a:p>
        </p:txBody>
      </p:sp>
      <p:sp>
        <p:nvSpPr>
          <p:cNvPr id="104" name="Shape 104"/>
          <p:cNvSpPr/>
          <p:nvPr/>
        </p:nvSpPr>
        <p:spPr>
          <a:xfrm>
            <a:off x="3733147" y="4468427"/>
            <a:ext cx="1561546" cy="731173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Able to deliver improved quality of care (i.e. the care staff aspire to)</a:t>
            </a:r>
            <a:endParaRPr dirty="0">
              <a:latin typeface="+mn-lt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5389064" y="4637304"/>
            <a:ext cx="2925059" cy="563708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Released time to care (time freed from doing hand-holding themselves, from conversations with patients)</a:t>
            </a:r>
            <a:endParaRPr dirty="0">
              <a:latin typeface="+mn-lt"/>
            </a:endParaRPr>
          </a:p>
        </p:txBody>
      </p:sp>
      <p:cxnSp>
        <p:nvCxnSpPr>
          <p:cNvPr id="113" name="Shape 113"/>
          <p:cNvCxnSpPr>
            <a:cxnSpLocks/>
            <a:stCxn id="97" idx="3"/>
            <a:endCxn id="44" idx="1"/>
          </p:cNvCxnSpPr>
          <p:nvPr/>
        </p:nvCxnSpPr>
        <p:spPr>
          <a:xfrm flipV="1">
            <a:off x="2798525" y="1777649"/>
            <a:ext cx="1054190" cy="21566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116" name="Shape 116"/>
          <p:cNvCxnSpPr>
            <a:cxnSpLocks/>
            <a:stCxn id="31" idx="2"/>
            <a:endCxn id="101" idx="1"/>
          </p:cNvCxnSpPr>
          <p:nvPr/>
        </p:nvCxnSpPr>
        <p:spPr>
          <a:xfrm rot="16200000" flipH="1">
            <a:off x="2283662" y="3464759"/>
            <a:ext cx="896250" cy="1813966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117" name="Shape 117"/>
          <p:cNvCxnSpPr>
            <a:cxnSpLocks/>
            <a:stCxn id="31" idx="2"/>
            <a:endCxn id="102" idx="1"/>
          </p:cNvCxnSpPr>
          <p:nvPr/>
        </p:nvCxnSpPr>
        <p:spPr>
          <a:xfrm rot="16200000" flipH="1">
            <a:off x="1803064" y="3945356"/>
            <a:ext cx="1857450" cy="1813971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sp>
        <p:nvSpPr>
          <p:cNvPr id="43" name="Shape 119">
            <a:extLst>
              <a:ext uri="{FF2B5EF4-FFF2-40B4-BE49-F238E27FC236}">
                <a16:creationId xmlns:a16="http://schemas.microsoft.com/office/drawing/2014/main" id="{3D134A6D-DC76-4F2A-A707-B263E1ED99F1}"/>
              </a:ext>
            </a:extLst>
          </p:cNvPr>
          <p:cNvSpPr/>
          <p:nvPr/>
        </p:nvSpPr>
        <p:spPr>
          <a:xfrm>
            <a:off x="3852714" y="2166214"/>
            <a:ext cx="1080000" cy="15221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cs typeface="Calibri"/>
                <a:sym typeface="Calibri"/>
              </a:rPr>
              <a:t>Reduced anxiety and stress levels before and during their procedure / time at the hospital</a:t>
            </a:r>
            <a:endParaRPr dirty="0">
              <a:latin typeface="+mn-lt"/>
            </a:endParaRPr>
          </a:p>
        </p:txBody>
      </p:sp>
      <p:cxnSp>
        <p:nvCxnSpPr>
          <p:cNvPr id="59" name="Shape 111">
            <a:extLst>
              <a:ext uri="{FF2B5EF4-FFF2-40B4-BE49-F238E27FC236}">
                <a16:creationId xmlns:a16="http://schemas.microsoft.com/office/drawing/2014/main" id="{8D826550-9181-4D12-BD7C-69F538BAEAE3}"/>
              </a:ext>
            </a:extLst>
          </p:cNvPr>
          <p:cNvCxnSpPr>
            <a:cxnSpLocks/>
            <a:stCxn id="101" idx="3"/>
            <a:endCxn id="103" idx="1"/>
          </p:cNvCxnSpPr>
          <p:nvPr/>
        </p:nvCxnSpPr>
        <p:spPr>
          <a:xfrm flipV="1">
            <a:off x="8409370" y="4818728"/>
            <a:ext cx="671743" cy="113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sp>
        <p:nvSpPr>
          <p:cNvPr id="42" name="Shape 99">
            <a:extLst>
              <a:ext uri="{FF2B5EF4-FFF2-40B4-BE49-F238E27FC236}">
                <a16:creationId xmlns:a16="http://schemas.microsoft.com/office/drawing/2014/main" id="{0C096E9C-513E-4775-9931-71364EA9CA72}"/>
              </a:ext>
            </a:extLst>
          </p:cNvPr>
          <p:cNvSpPr/>
          <p:nvPr/>
        </p:nvSpPr>
        <p:spPr>
          <a:xfrm>
            <a:off x="7164715" y="2425138"/>
            <a:ext cx="1080000" cy="1347867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Shorter patient recovery time post operatively due to less need for GA</a:t>
            </a:r>
            <a:endParaRPr lang="en-GB" sz="1200" b="0" i="0" u="none" strike="noStrike" cap="non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4" name="Shape 99">
            <a:extLst>
              <a:ext uri="{FF2B5EF4-FFF2-40B4-BE49-F238E27FC236}">
                <a16:creationId xmlns:a16="http://schemas.microsoft.com/office/drawing/2014/main" id="{4977511D-3A77-4EAE-9456-6ADA454B3CAF}"/>
              </a:ext>
            </a:extLst>
          </p:cNvPr>
          <p:cNvSpPr/>
          <p:nvPr/>
        </p:nvSpPr>
        <p:spPr>
          <a:xfrm>
            <a:off x="3852715" y="1579649"/>
            <a:ext cx="4392000" cy="39600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Patients, carers and families have increased knowledge of related support services post procedure</a:t>
            </a:r>
            <a:endParaRPr lang="en-GB" sz="1200" b="0" i="0" u="none" strike="noStrike" cap="non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6" name="Shape 145">
            <a:extLst>
              <a:ext uri="{FF2B5EF4-FFF2-40B4-BE49-F238E27FC236}">
                <a16:creationId xmlns:a16="http://schemas.microsoft.com/office/drawing/2014/main" id="{AFF74B5B-6DBF-4F6A-B925-9B468C53F09B}"/>
              </a:ext>
            </a:extLst>
          </p:cNvPr>
          <p:cNvSpPr/>
          <p:nvPr/>
        </p:nvSpPr>
        <p:spPr>
          <a:xfrm>
            <a:off x="9082563" y="3537521"/>
            <a:ext cx="2286000" cy="793500"/>
          </a:xfrm>
          <a:prstGeom prst="rect">
            <a:avLst/>
          </a:prstGeom>
          <a:solidFill>
            <a:srgbClr val="92D050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u="none" strike="noStrike" cap="none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Improved trust efficiency</a:t>
            </a:r>
            <a:endParaRPr sz="1200" dirty="0">
              <a:latin typeface="+mn-lt"/>
            </a:endParaRPr>
          </a:p>
        </p:txBody>
      </p:sp>
      <p:sp>
        <p:nvSpPr>
          <p:cNvPr id="61" name="Shape 107">
            <a:extLst>
              <a:ext uri="{FF2B5EF4-FFF2-40B4-BE49-F238E27FC236}">
                <a16:creationId xmlns:a16="http://schemas.microsoft.com/office/drawing/2014/main" id="{DB28F449-6951-4251-824A-88D8FCB0EDCA}"/>
              </a:ext>
            </a:extLst>
          </p:cNvPr>
          <p:cNvSpPr/>
          <p:nvPr/>
        </p:nvSpPr>
        <p:spPr>
          <a:xfrm>
            <a:off x="3746181" y="5429536"/>
            <a:ext cx="1753027" cy="21600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Increased well-being</a:t>
            </a:r>
            <a:endParaRPr lang="en-GB" sz="1200" b="0" i="0" u="none" strike="noStrike" cap="non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64" name="Shape 107">
            <a:extLst>
              <a:ext uri="{FF2B5EF4-FFF2-40B4-BE49-F238E27FC236}">
                <a16:creationId xmlns:a16="http://schemas.microsoft.com/office/drawing/2014/main" id="{5C8C2F84-EB22-482D-AB39-C9432736C659}"/>
              </a:ext>
            </a:extLst>
          </p:cNvPr>
          <p:cNvSpPr/>
          <p:nvPr/>
        </p:nvSpPr>
        <p:spPr>
          <a:xfrm>
            <a:off x="3746181" y="5711133"/>
            <a:ext cx="1753027" cy="39600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Increased skills and knowledge</a:t>
            </a:r>
            <a:endParaRPr lang="en-GB" sz="1200" b="0" i="0" u="none" strike="noStrike" cap="non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65" name="Shape 107">
            <a:extLst>
              <a:ext uri="{FF2B5EF4-FFF2-40B4-BE49-F238E27FC236}">
                <a16:creationId xmlns:a16="http://schemas.microsoft.com/office/drawing/2014/main" id="{E3D76A8B-0024-435E-A1E5-8D7AA9C67C79}"/>
              </a:ext>
            </a:extLst>
          </p:cNvPr>
          <p:cNvSpPr/>
          <p:nvPr/>
        </p:nvSpPr>
        <p:spPr>
          <a:xfrm>
            <a:off x="5606614" y="5715142"/>
            <a:ext cx="2714566" cy="39600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Increased employability / opportunity for career development</a:t>
            </a:r>
            <a:endParaRPr lang="en-GB" sz="1200" b="0" i="0" u="none" strike="noStrike" cap="non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68" name="Shape 99">
            <a:extLst>
              <a:ext uri="{FF2B5EF4-FFF2-40B4-BE49-F238E27FC236}">
                <a16:creationId xmlns:a16="http://schemas.microsoft.com/office/drawing/2014/main" id="{A65CC442-1523-4E9A-B3FA-441EB30DDEA9}"/>
              </a:ext>
            </a:extLst>
          </p:cNvPr>
          <p:cNvSpPr/>
          <p:nvPr/>
        </p:nvSpPr>
        <p:spPr>
          <a:xfrm>
            <a:off x="5294693" y="3737955"/>
            <a:ext cx="1548000" cy="39600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833C0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GB" sz="1200" dirty="0">
                <a:latin typeface="+mn-lt"/>
                <a:ea typeface="Calibri"/>
                <a:cs typeface="Calibri"/>
                <a:sym typeface="Calibri"/>
              </a:rPr>
              <a:t>Reduced DNA rates for procedures</a:t>
            </a:r>
            <a:endParaRPr lang="en-GB" sz="1200" b="0" i="0" u="none" strike="noStrike" cap="non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cxnSp>
        <p:nvCxnSpPr>
          <p:cNvPr id="72" name="Shape 111">
            <a:extLst>
              <a:ext uri="{FF2B5EF4-FFF2-40B4-BE49-F238E27FC236}">
                <a16:creationId xmlns:a16="http://schemas.microsoft.com/office/drawing/2014/main" id="{D57944EA-98F7-46E0-A9E9-5CBA4F2E5ED9}"/>
              </a:ext>
            </a:extLst>
          </p:cNvPr>
          <p:cNvCxnSpPr>
            <a:cxnSpLocks/>
            <a:stCxn id="102" idx="3"/>
            <a:endCxn id="100" idx="1"/>
          </p:cNvCxnSpPr>
          <p:nvPr/>
        </p:nvCxnSpPr>
        <p:spPr>
          <a:xfrm flipV="1">
            <a:off x="8409375" y="5778581"/>
            <a:ext cx="671738" cy="2486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75" name="Shape 111">
            <a:extLst>
              <a:ext uri="{FF2B5EF4-FFF2-40B4-BE49-F238E27FC236}">
                <a16:creationId xmlns:a16="http://schemas.microsoft.com/office/drawing/2014/main" id="{63714079-D392-43CF-98C8-7EC2A521930D}"/>
              </a:ext>
            </a:extLst>
          </p:cNvPr>
          <p:cNvCxnSpPr>
            <a:cxnSpLocks/>
            <a:stCxn id="99" idx="3"/>
            <a:endCxn id="42" idx="1"/>
          </p:cNvCxnSpPr>
          <p:nvPr/>
        </p:nvCxnSpPr>
        <p:spPr>
          <a:xfrm>
            <a:off x="6848780" y="3094341"/>
            <a:ext cx="315935" cy="4731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60" name="Shape 113">
            <a:extLst>
              <a:ext uri="{FF2B5EF4-FFF2-40B4-BE49-F238E27FC236}">
                <a16:creationId xmlns:a16="http://schemas.microsoft.com/office/drawing/2014/main" id="{B82D54E8-7E46-4D7E-9BD3-0EDDA91E40BE}"/>
              </a:ext>
            </a:extLst>
          </p:cNvPr>
          <p:cNvCxnSpPr>
            <a:cxnSpLocks/>
            <a:stCxn id="44" idx="3"/>
            <a:endCxn id="98" idx="1"/>
          </p:cNvCxnSpPr>
          <p:nvPr/>
        </p:nvCxnSpPr>
        <p:spPr>
          <a:xfrm>
            <a:off x="8244715" y="1777649"/>
            <a:ext cx="836398" cy="299521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71" name="Shape 113">
            <a:extLst>
              <a:ext uri="{FF2B5EF4-FFF2-40B4-BE49-F238E27FC236}">
                <a16:creationId xmlns:a16="http://schemas.microsoft.com/office/drawing/2014/main" id="{44DF2C9B-10EA-4011-91B6-2B156B44CAB9}"/>
              </a:ext>
            </a:extLst>
          </p:cNvPr>
          <p:cNvCxnSpPr>
            <a:cxnSpLocks/>
            <a:stCxn id="43" idx="0"/>
            <a:endCxn id="98" idx="1"/>
          </p:cNvCxnSpPr>
          <p:nvPr/>
        </p:nvCxnSpPr>
        <p:spPr>
          <a:xfrm rot="5400000" flipH="1" flipV="1">
            <a:off x="6692391" y="-222507"/>
            <a:ext cx="89044" cy="4688399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74" name="Shape 113">
            <a:extLst>
              <a:ext uri="{FF2B5EF4-FFF2-40B4-BE49-F238E27FC236}">
                <a16:creationId xmlns:a16="http://schemas.microsoft.com/office/drawing/2014/main" id="{AAEC4654-3C3F-4D6D-AC08-975BDC32C299}"/>
              </a:ext>
            </a:extLst>
          </p:cNvPr>
          <p:cNvCxnSpPr>
            <a:cxnSpLocks/>
            <a:stCxn id="43" idx="3"/>
            <a:endCxn id="99" idx="1"/>
          </p:cNvCxnSpPr>
          <p:nvPr/>
        </p:nvCxnSpPr>
        <p:spPr>
          <a:xfrm>
            <a:off x="4932714" y="2927285"/>
            <a:ext cx="368066" cy="16705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76" name="Shape 113">
            <a:extLst>
              <a:ext uri="{FF2B5EF4-FFF2-40B4-BE49-F238E27FC236}">
                <a16:creationId xmlns:a16="http://schemas.microsoft.com/office/drawing/2014/main" id="{81FC4C73-06E6-43A8-9C34-04F9CA04F8CE}"/>
              </a:ext>
            </a:extLst>
          </p:cNvPr>
          <p:cNvCxnSpPr>
            <a:cxnSpLocks/>
            <a:stCxn id="42" idx="2"/>
            <a:endCxn id="46" idx="1"/>
          </p:cNvCxnSpPr>
          <p:nvPr/>
        </p:nvCxnSpPr>
        <p:spPr>
          <a:xfrm rot="16200000" flipH="1">
            <a:off x="8313006" y="3164714"/>
            <a:ext cx="161266" cy="1377848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80" name="Shape 113">
            <a:extLst>
              <a:ext uri="{FF2B5EF4-FFF2-40B4-BE49-F238E27FC236}">
                <a16:creationId xmlns:a16="http://schemas.microsoft.com/office/drawing/2014/main" id="{7348CD78-084B-466D-ACD9-A9FEFAAEB356}"/>
              </a:ext>
            </a:extLst>
          </p:cNvPr>
          <p:cNvCxnSpPr>
            <a:cxnSpLocks/>
            <a:stCxn id="42" idx="3"/>
            <a:endCxn id="98" idx="1"/>
          </p:cNvCxnSpPr>
          <p:nvPr/>
        </p:nvCxnSpPr>
        <p:spPr>
          <a:xfrm flipV="1">
            <a:off x="8244715" y="2077170"/>
            <a:ext cx="836398" cy="1021902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121" name="Shape 111">
            <a:extLst>
              <a:ext uri="{FF2B5EF4-FFF2-40B4-BE49-F238E27FC236}">
                <a16:creationId xmlns:a16="http://schemas.microsoft.com/office/drawing/2014/main" id="{A280B284-F91A-41EC-BDED-7AAA1C34DC8E}"/>
              </a:ext>
            </a:extLst>
          </p:cNvPr>
          <p:cNvCxnSpPr>
            <a:cxnSpLocks/>
            <a:stCxn id="96" idx="3"/>
            <a:endCxn id="43" idx="1"/>
          </p:cNvCxnSpPr>
          <p:nvPr/>
        </p:nvCxnSpPr>
        <p:spPr>
          <a:xfrm>
            <a:off x="2798525" y="2925187"/>
            <a:ext cx="1054189" cy="209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133" name="Shape 111">
            <a:extLst>
              <a:ext uri="{FF2B5EF4-FFF2-40B4-BE49-F238E27FC236}">
                <a16:creationId xmlns:a16="http://schemas.microsoft.com/office/drawing/2014/main" id="{56A223C2-9EF9-4A06-A10A-63E62ED301AF}"/>
              </a:ext>
            </a:extLst>
          </p:cNvPr>
          <p:cNvCxnSpPr>
            <a:cxnSpLocks/>
            <a:stCxn id="68" idx="3"/>
            <a:endCxn id="46" idx="1"/>
          </p:cNvCxnSpPr>
          <p:nvPr/>
        </p:nvCxnSpPr>
        <p:spPr>
          <a:xfrm flipV="1">
            <a:off x="6842693" y="3934271"/>
            <a:ext cx="2239870" cy="168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  <p:cxnSp>
        <p:nvCxnSpPr>
          <p:cNvPr id="145" name="Shape 113">
            <a:extLst>
              <a:ext uri="{FF2B5EF4-FFF2-40B4-BE49-F238E27FC236}">
                <a16:creationId xmlns:a16="http://schemas.microsoft.com/office/drawing/2014/main" id="{D6C80B2C-DC30-4DBA-B98B-A2605A2B6CB5}"/>
              </a:ext>
            </a:extLst>
          </p:cNvPr>
          <p:cNvCxnSpPr>
            <a:cxnSpLocks/>
            <a:stCxn id="43" idx="3"/>
            <a:endCxn id="68" idx="1"/>
          </p:cNvCxnSpPr>
          <p:nvPr/>
        </p:nvCxnSpPr>
        <p:spPr>
          <a:xfrm>
            <a:off x="4932714" y="2927285"/>
            <a:ext cx="361979" cy="100867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lg" len="lg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164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Theory of Change for Moorfields volunteers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Change for Chel Hospital Trust Bleep volunteers</dc:title>
  <dc:creator>Rahel Spath</dc:creator>
  <cp:lastModifiedBy>Jullie Tran Graham</cp:lastModifiedBy>
  <cp:revision>28</cp:revision>
  <dcterms:modified xsi:type="dcterms:W3CDTF">2019-04-16T09:06:30Z</dcterms:modified>
</cp:coreProperties>
</file>