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242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4B74A-9251-418C-BB03-9F58CD2837AF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29FA6-6B36-482F-BF55-AAB31128C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4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323F8-3000-47C1-888B-03D4C78D026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66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4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4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30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5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4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33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48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50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9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80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81B5D-74B7-4F5E-A55E-EDABCAE294E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0AEC-95ED-4E33-9A44-6AAE53F00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93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/>
          <p:cNvCxnSpPr>
            <a:stCxn id="88" idx="2"/>
            <a:endCxn id="165" idx="0"/>
          </p:cNvCxnSpPr>
          <p:nvPr/>
        </p:nvCxnSpPr>
        <p:spPr>
          <a:xfrm>
            <a:off x="7993976" y="2124401"/>
            <a:ext cx="1" cy="341590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82" idx="0"/>
          </p:cNvCxnSpPr>
          <p:nvPr/>
        </p:nvCxnSpPr>
        <p:spPr>
          <a:xfrm flipH="1">
            <a:off x="5746485" y="2008016"/>
            <a:ext cx="19457" cy="374746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3" idx="2"/>
            <a:endCxn id="58" idx="0"/>
          </p:cNvCxnSpPr>
          <p:nvPr/>
        </p:nvCxnSpPr>
        <p:spPr>
          <a:xfrm>
            <a:off x="3525291" y="2022074"/>
            <a:ext cx="0" cy="3589749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7" idx="2"/>
            <a:endCxn id="26" idx="0"/>
          </p:cNvCxnSpPr>
          <p:nvPr/>
        </p:nvCxnSpPr>
        <p:spPr>
          <a:xfrm>
            <a:off x="2449322" y="1997128"/>
            <a:ext cx="0" cy="377576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143" y="137206"/>
            <a:ext cx="204530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8101" y="3779527"/>
            <a:ext cx="57654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b="1" dirty="0" smtClean="0">
                <a:solidFill>
                  <a:prstClr val="black"/>
                </a:solidFill>
              </a:rPr>
              <a:t>Method</a:t>
            </a:r>
            <a:endParaRPr lang="en-GB" sz="9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231" y="4887042"/>
            <a:ext cx="46032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b="1" dirty="0" smtClean="0">
                <a:solidFill>
                  <a:prstClr val="black"/>
                </a:solidFill>
              </a:rPr>
              <a:t>Notes</a:t>
            </a:r>
            <a:endParaRPr lang="en-GB" sz="900" b="1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361" y="227832"/>
            <a:ext cx="5372456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Going Home Bags: 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-35425" y="37170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12285" y="47971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6660144"/>
            <a:ext cx="9144000" cy="2044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5306" tIns="32653" rIns="65306" bIns="32653" rtlCol="0">
            <a:spAutoFit/>
          </a:bodyPr>
          <a:lstStyle/>
          <a:p>
            <a:r>
              <a:rPr lang="en-GB" sz="900" dirty="0">
                <a:solidFill>
                  <a:prstClr val="black"/>
                </a:solidFill>
              </a:rPr>
              <a:t>Compiled by:     </a:t>
            </a:r>
            <a:r>
              <a:rPr lang="en-GB" sz="900" dirty="0" smtClean="0">
                <a:solidFill>
                  <a:prstClr val="black"/>
                </a:solidFill>
              </a:rPr>
              <a:t>Marie Thomas    </a:t>
            </a:r>
            <a:r>
              <a:rPr lang="en-GB" sz="900" dirty="0">
                <a:solidFill>
                  <a:prstClr val="black"/>
                </a:solidFill>
              </a:rPr>
              <a:t>Date</a:t>
            </a:r>
            <a:r>
              <a:rPr lang="en-GB" sz="900">
                <a:solidFill>
                  <a:prstClr val="black"/>
                </a:solidFill>
              </a:rPr>
              <a:t>:  </a:t>
            </a:r>
            <a:r>
              <a:rPr lang="en-GB" sz="900" smtClean="0">
                <a:solidFill>
                  <a:prstClr val="black"/>
                </a:solidFill>
              </a:rPr>
              <a:t>10/11/2020</a:t>
            </a:r>
            <a:endParaRPr lang="en-GB" sz="900" dirty="0">
              <a:solidFill>
                <a:prstClr val="black"/>
              </a:solidFill>
            </a:endParaRPr>
          </a:p>
        </p:txBody>
      </p:sp>
      <p:sp>
        <p:nvSpPr>
          <p:cNvPr id="70" name="Flowchart: Process 69"/>
          <p:cNvSpPr/>
          <p:nvPr/>
        </p:nvSpPr>
        <p:spPr>
          <a:xfrm>
            <a:off x="3752495" y="130706"/>
            <a:ext cx="2779249" cy="458060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65306" tIns="32653" rIns="65306" bIns="32653" rtlCol="0" anchor="t"/>
          <a:lstStyle/>
          <a:p>
            <a:r>
              <a:rPr lang="en-GB" sz="700" dirty="0" smtClean="0">
                <a:solidFill>
                  <a:prstClr val="black"/>
                </a:solidFill>
              </a:rPr>
              <a:t>Project Team:</a:t>
            </a:r>
          </a:p>
          <a:p>
            <a:r>
              <a:rPr lang="en-GB" sz="700" dirty="0">
                <a:solidFill>
                  <a:prstClr val="black"/>
                </a:solidFill>
              </a:rPr>
              <a:t>Verity Barker, Eve </a:t>
            </a:r>
            <a:r>
              <a:rPr lang="en-GB" sz="700" dirty="0" smtClean="0">
                <a:solidFill>
                  <a:prstClr val="black"/>
                </a:solidFill>
              </a:rPr>
              <a:t>Thorp, </a:t>
            </a:r>
            <a:r>
              <a:rPr lang="en-GB" sz="700" dirty="0">
                <a:solidFill>
                  <a:prstClr val="black"/>
                </a:solidFill>
              </a:rPr>
              <a:t>Beatrice Dyer, John Nunn, Mark Richards, Marie </a:t>
            </a:r>
            <a:r>
              <a:rPr lang="en-GB" sz="700" dirty="0" smtClean="0">
                <a:solidFill>
                  <a:prstClr val="black"/>
                </a:solidFill>
              </a:rPr>
              <a:t>Thomas</a:t>
            </a:r>
            <a:endParaRPr lang="en-GB" sz="700" dirty="0">
              <a:solidFill>
                <a:prstClr val="black"/>
              </a:solidFill>
            </a:endParaRPr>
          </a:p>
          <a:p>
            <a:endParaRPr lang="en-GB" sz="700" dirty="0">
              <a:solidFill>
                <a:prstClr val="black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3105998" y="1483999"/>
            <a:ext cx="838586" cy="576166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Referral to Voluntary Services for call and Bag</a:t>
            </a:r>
            <a:endParaRPr lang="en-GB" sz="800" dirty="0"/>
          </a:p>
        </p:txBody>
      </p:sp>
      <p:sp>
        <p:nvSpPr>
          <p:cNvPr id="17" name="Flowchart: Process 16"/>
          <p:cNvSpPr/>
          <p:nvPr/>
        </p:nvSpPr>
        <p:spPr>
          <a:xfrm>
            <a:off x="2067445" y="1535616"/>
            <a:ext cx="763754" cy="461512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Patient </a:t>
            </a:r>
            <a:r>
              <a:rPr lang="en-GB" sz="800" b="1" dirty="0" smtClean="0"/>
              <a:t>gives </a:t>
            </a:r>
            <a:r>
              <a:rPr lang="en-GB" sz="800" dirty="0" smtClean="0"/>
              <a:t>consent for follow up call</a:t>
            </a:r>
            <a:endParaRPr lang="en-GB" sz="800" dirty="0"/>
          </a:p>
        </p:txBody>
      </p:sp>
      <p:sp>
        <p:nvSpPr>
          <p:cNvPr id="18" name="Flowchart: Document 17"/>
          <p:cNvSpPr/>
          <p:nvPr/>
        </p:nvSpPr>
        <p:spPr>
          <a:xfrm>
            <a:off x="35010" y="1414433"/>
            <a:ext cx="720080" cy="686082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Patient Identified by Nurse in Charge</a:t>
            </a:r>
            <a:endParaRPr lang="en-GB" sz="800" dirty="0"/>
          </a:p>
        </p:txBody>
      </p:sp>
      <p:cxnSp>
        <p:nvCxnSpPr>
          <p:cNvPr id="22" name="Straight Connector 21"/>
          <p:cNvCxnSpPr>
            <a:stCxn id="18" idx="2"/>
            <a:endCxn id="23" idx="0"/>
          </p:cNvCxnSpPr>
          <p:nvPr/>
        </p:nvCxnSpPr>
        <p:spPr>
          <a:xfrm>
            <a:off x="395050" y="2055157"/>
            <a:ext cx="0" cy="346207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Process 22"/>
          <p:cNvSpPr/>
          <p:nvPr/>
        </p:nvSpPr>
        <p:spPr>
          <a:xfrm>
            <a:off x="16403" y="5517232"/>
            <a:ext cx="757294" cy="700800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Criteria:</a:t>
            </a:r>
          </a:p>
          <a:p>
            <a:pPr algn="ctr"/>
            <a:r>
              <a:rPr lang="en-GB" sz="800" dirty="0" smtClean="0"/>
              <a:t>Elderly</a:t>
            </a:r>
          </a:p>
          <a:p>
            <a:pPr algn="ctr"/>
            <a:r>
              <a:rPr lang="en-GB" sz="800" dirty="0" smtClean="0"/>
              <a:t>Frail</a:t>
            </a:r>
          </a:p>
          <a:p>
            <a:pPr algn="ctr"/>
            <a:r>
              <a:rPr lang="en-GB" sz="800" dirty="0" smtClean="0"/>
              <a:t>Or</a:t>
            </a:r>
          </a:p>
          <a:p>
            <a:pPr algn="ctr"/>
            <a:r>
              <a:rPr lang="en-GB" sz="800" dirty="0" smtClean="0"/>
              <a:t>Vulnerable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5" y="1170221"/>
            <a:ext cx="1594463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b="1" dirty="0" smtClean="0">
                <a:solidFill>
                  <a:prstClr val="black"/>
                </a:solidFill>
              </a:rPr>
              <a:t>Process</a:t>
            </a:r>
            <a:endParaRPr lang="en-GB" sz="900" b="1" dirty="0">
              <a:solidFill>
                <a:prstClr val="black"/>
              </a:solidFill>
            </a:endParaRPr>
          </a:p>
        </p:txBody>
      </p:sp>
      <p:sp>
        <p:nvSpPr>
          <p:cNvPr id="26" name="Flowchart: Process 25"/>
          <p:cNvSpPr/>
          <p:nvPr/>
        </p:nvSpPr>
        <p:spPr>
          <a:xfrm>
            <a:off x="1909262" y="5772895"/>
            <a:ext cx="1080119" cy="42252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No requirement to document consent or no consent</a:t>
            </a:r>
          </a:p>
        </p:txBody>
      </p:sp>
      <p:sp>
        <p:nvSpPr>
          <p:cNvPr id="28" name="Flowchart: Process 27"/>
          <p:cNvSpPr/>
          <p:nvPr/>
        </p:nvSpPr>
        <p:spPr>
          <a:xfrm>
            <a:off x="978194" y="1526718"/>
            <a:ext cx="763754" cy="461512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Compliments slip given to patient</a:t>
            </a:r>
            <a:endParaRPr lang="en-GB" sz="800" dirty="0"/>
          </a:p>
        </p:txBody>
      </p:sp>
      <p:sp>
        <p:nvSpPr>
          <p:cNvPr id="31" name="Flowchart: Process 30"/>
          <p:cNvSpPr/>
          <p:nvPr/>
        </p:nvSpPr>
        <p:spPr>
          <a:xfrm>
            <a:off x="2067445" y="3155713"/>
            <a:ext cx="763754" cy="461512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Patient </a:t>
            </a:r>
            <a:r>
              <a:rPr lang="en-GB" sz="800" b="1" dirty="0" smtClean="0"/>
              <a:t>does not</a:t>
            </a:r>
            <a:r>
              <a:rPr lang="en-GB" sz="800" dirty="0" smtClean="0"/>
              <a:t> give consent for follow up call</a:t>
            </a:r>
            <a:endParaRPr lang="en-GB" sz="800" dirty="0"/>
          </a:p>
        </p:txBody>
      </p:sp>
      <p:cxnSp>
        <p:nvCxnSpPr>
          <p:cNvPr id="36" name="Straight Arrow Connector 35"/>
          <p:cNvCxnSpPr>
            <a:stCxn id="73" idx="3"/>
            <a:endCxn id="78" idx="1"/>
          </p:cNvCxnSpPr>
          <p:nvPr/>
        </p:nvCxnSpPr>
        <p:spPr>
          <a:xfrm>
            <a:off x="6147819" y="1760607"/>
            <a:ext cx="337846" cy="772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73" idx="1"/>
          </p:cNvCxnSpPr>
          <p:nvPr/>
        </p:nvCxnSpPr>
        <p:spPr>
          <a:xfrm flipV="1">
            <a:off x="3944584" y="1760607"/>
            <a:ext cx="1439481" cy="1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3"/>
            <a:endCxn id="87" idx="1"/>
          </p:cNvCxnSpPr>
          <p:nvPr/>
        </p:nvCxnSpPr>
        <p:spPr>
          <a:xfrm>
            <a:off x="2831199" y="3386469"/>
            <a:ext cx="3625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3"/>
            <a:endCxn id="13" idx="1"/>
          </p:cNvCxnSpPr>
          <p:nvPr/>
        </p:nvCxnSpPr>
        <p:spPr>
          <a:xfrm>
            <a:off x="2831199" y="1766372"/>
            <a:ext cx="274799" cy="5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8" idx="3"/>
            <a:endCxn id="31" idx="1"/>
          </p:cNvCxnSpPr>
          <p:nvPr/>
        </p:nvCxnSpPr>
        <p:spPr>
          <a:xfrm>
            <a:off x="1741948" y="1757474"/>
            <a:ext cx="325497" cy="1628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8" idx="3"/>
            <a:endCxn id="17" idx="1"/>
          </p:cNvCxnSpPr>
          <p:nvPr/>
        </p:nvCxnSpPr>
        <p:spPr>
          <a:xfrm>
            <a:off x="1741948" y="1757474"/>
            <a:ext cx="325497" cy="8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2956118" y="5611823"/>
            <a:ext cx="1138346" cy="709842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Use referral form</a:t>
            </a:r>
          </a:p>
          <a:p>
            <a:pPr algn="ctr"/>
            <a:r>
              <a:rPr lang="en-GB" sz="800" dirty="0" smtClean="0"/>
              <a:t>Email to:                                              rch-tr.VoluntaryServices@nhs.net</a:t>
            </a:r>
          </a:p>
        </p:txBody>
      </p:sp>
      <p:sp>
        <p:nvSpPr>
          <p:cNvPr id="64" name="Flowchart: Process 63"/>
          <p:cNvSpPr/>
          <p:nvPr/>
        </p:nvSpPr>
        <p:spPr>
          <a:xfrm>
            <a:off x="949845" y="4005064"/>
            <a:ext cx="820451" cy="34797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In person</a:t>
            </a:r>
          </a:p>
        </p:txBody>
      </p:sp>
      <p:cxnSp>
        <p:nvCxnSpPr>
          <p:cNvPr id="66" name="Straight Connector 65"/>
          <p:cNvCxnSpPr>
            <a:stCxn id="28" idx="2"/>
            <a:endCxn id="64" idx="0"/>
          </p:cNvCxnSpPr>
          <p:nvPr/>
        </p:nvCxnSpPr>
        <p:spPr>
          <a:xfrm>
            <a:off x="1360071" y="1988230"/>
            <a:ext cx="0" cy="2016834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owchart: Process 70"/>
          <p:cNvSpPr/>
          <p:nvPr/>
        </p:nvSpPr>
        <p:spPr>
          <a:xfrm>
            <a:off x="2053270" y="4005267"/>
            <a:ext cx="820451" cy="34797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Verbal</a:t>
            </a:r>
          </a:p>
        </p:txBody>
      </p:sp>
      <p:sp>
        <p:nvSpPr>
          <p:cNvPr id="72" name="Flowchart: Process 71"/>
          <p:cNvSpPr/>
          <p:nvPr/>
        </p:nvSpPr>
        <p:spPr>
          <a:xfrm>
            <a:off x="3105998" y="3769467"/>
            <a:ext cx="820451" cy="34797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Email</a:t>
            </a:r>
          </a:p>
        </p:txBody>
      </p:sp>
      <p:sp>
        <p:nvSpPr>
          <p:cNvPr id="73" name="Flowchart: Process 72"/>
          <p:cNvSpPr/>
          <p:nvPr/>
        </p:nvSpPr>
        <p:spPr>
          <a:xfrm>
            <a:off x="5384065" y="1513198"/>
            <a:ext cx="763754" cy="494818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Volunteer makes contact with patient</a:t>
            </a:r>
            <a:endParaRPr lang="en-GB" sz="800" dirty="0"/>
          </a:p>
        </p:txBody>
      </p:sp>
      <p:sp>
        <p:nvSpPr>
          <p:cNvPr id="78" name="Flowchart: Document 77"/>
          <p:cNvSpPr/>
          <p:nvPr/>
        </p:nvSpPr>
        <p:spPr>
          <a:xfrm>
            <a:off x="6485665" y="2137502"/>
            <a:ext cx="848956" cy="792087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Issues raised during call that require signposting</a:t>
            </a:r>
            <a:endParaRPr lang="en-GB" sz="800" dirty="0"/>
          </a:p>
        </p:txBody>
      </p:sp>
      <p:sp>
        <p:nvSpPr>
          <p:cNvPr id="82" name="Flowchart: Process 81"/>
          <p:cNvSpPr/>
          <p:nvPr/>
        </p:nvSpPr>
        <p:spPr>
          <a:xfrm>
            <a:off x="5287027" y="5755482"/>
            <a:ext cx="918915" cy="408910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Within  5 working days</a:t>
            </a:r>
            <a:endParaRPr lang="en-GB" sz="800" dirty="0"/>
          </a:p>
        </p:txBody>
      </p:sp>
      <p:sp>
        <p:nvSpPr>
          <p:cNvPr id="83" name="Flowchart: Process 82"/>
          <p:cNvSpPr/>
          <p:nvPr/>
        </p:nvSpPr>
        <p:spPr>
          <a:xfrm>
            <a:off x="5345987" y="4005064"/>
            <a:ext cx="820451" cy="34797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Telephone</a:t>
            </a:r>
          </a:p>
        </p:txBody>
      </p:sp>
      <p:sp>
        <p:nvSpPr>
          <p:cNvPr id="88" name="Flowchart: Document 87"/>
          <p:cNvSpPr/>
          <p:nvPr/>
        </p:nvSpPr>
        <p:spPr>
          <a:xfrm>
            <a:off x="7633936" y="1384680"/>
            <a:ext cx="720080" cy="792087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Outcome report completed by volunteer</a:t>
            </a:r>
          </a:p>
        </p:txBody>
      </p:sp>
      <p:cxnSp>
        <p:nvCxnSpPr>
          <p:cNvPr id="89" name="Straight Arrow Connector 88"/>
          <p:cNvCxnSpPr>
            <a:stCxn id="88" idx="3"/>
            <a:endCxn id="94" idx="1"/>
          </p:cNvCxnSpPr>
          <p:nvPr/>
        </p:nvCxnSpPr>
        <p:spPr>
          <a:xfrm>
            <a:off x="8354016" y="1780724"/>
            <a:ext cx="1064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78" idx="3"/>
            <a:endCxn id="88" idx="1"/>
          </p:cNvCxnSpPr>
          <p:nvPr/>
        </p:nvCxnSpPr>
        <p:spPr>
          <a:xfrm flipV="1">
            <a:off x="7334621" y="1780724"/>
            <a:ext cx="299315" cy="7528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owchart: Terminator 93"/>
          <p:cNvSpPr/>
          <p:nvPr/>
        </p:nvSpPr>
        <p:spPr>
          <a:xfrm>
            <a:off x="8460432" y="1546148"/>
            <a:ext cx="721705" cy="46915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End of process</a:t>
            </a:r>
            <a:endParaRPr lang="en-GB" sz="800" dirty="0"/>
          </a:p>
        </p:txBody>
      </p:sp>
      <p:sp>
        <p:nvSpPr>
          <p:cNvPr id="98" name="Flowchart: Process 97"/>
          <p:cNvSpPr/>
          <p:nvPr/>
        </p:nvSpPr>
        <p:spPr>
          <a:xfrm>
            <a:off x="7586773" y="4005064"/>
            <a:ext cx="820451" cy="347974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Online via IQVIA</a:t>
            </a:r>
          </a:p>
        </p:txBody>
      </p:sp>
      <p:sp>
        <p:nvSpPr>
          <p:cNvPr id="99" name="Flowchart: Process 98"/>
          <p:cNvSpPr/>
          <p:nvPr/>
        </p:nvSpPr>
        <p:spPr>
          <a:xfrm>
            <a:off x="6291588" y="4887042"/>
            <a:ext cx="1234423" cy="1716623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Depending </a:t>
            </a:r>
            <a:r>
              <a:rPr lang="en-GB" sz="800" dirty="0"/>
              <a:t>on </a:t>
            </a:r>
            <a:r>
              <a:rPr lang="en-GB" sz="800" dirty="0" smtClean="0"/>
              <a:t>issue  </a:t>
            </a:r>
            <a:r>
              <a:rPr lang="en-GB" sz="800" dirty="0"/>
              <a:t>raise with</a:t>
            </a:r>
            <a:r>
              <a:rPr lang="en-GB" sz="800" dirty="0" smtClean="0"/>
              <a:t>:-</a:t>
            </a:r>
          </a:p>
          <a:p>
            <a:pPr algn="ctr"/>
            <a:r>
              <a:rPr lang="en-GB" sz="800" dirty="0" smtClean="0"/>
              <a:t>Ward</a:t>
            </a:r>
            <a:endParaRPr lang="en-GB" sz="800" dirty="0"/>
          </a:p>
          <a:p>
            <a:pPr algn="ctr"/>
            <a:r>
              <a:rPr lang="en-GB" sz="800" dirty="0" smtClean="0"/>
              <a:t>Adult Social Care </a:t>
            </a:r>
            <a:r>
              <a:rPr lang="en-GB" sz="800" dirty="0"/>
              <a:t>(Safeguarding/Neglect issues) Access team on 0300 1234131</a:t>
            </a:r>
          </a:p>
          <a:p>
            <a:pPr algn="ctr"/>
            <a:r>
              <a:rPr lang="en-GB" sz="800" dirty="0"/>
              <a:t>GP – Patient to contact own GP</a:t>
            </a:r>
          </a:p>
          <a:p>
            <a:pPr algn="ctr"/>
            <a:r>
              <a:rPr lang="en-GB" sz="800" dirty="0"/>
              <a:t>Volunteer Cornwall 01872 265305</a:t>
            </a:r>
          </a:p>
          <a:p>
            <a:pPr algn="ctr"/>
            <a:r>
              <a:rPr lang="en-GB" sz="800" dirty="0"/>
              <a:t>PALS -01872 </a:t>
            </a:r>
            <a:r>
              <a:rPr lang="en-GB" sz="800" dirty="0" smtClean="0"/>
              <a:t>252793</a:t>
            </a:r>
          </a:p>
          <a:p>
            <a:pPr algn="ctr"/>
            <a:r>
              <a:rPr lang="en-GB" sz="800" dirty="0" smtClean="0"/>
              <a:t>Discuss with own team</a:t>
            </a:r>
            <a:endParaRPr lang="en-GB" sz="800" dirty="0"/>
          </a:p>
        </p:txBody>
      </p:sp>
      <p:cxnSp>
        <p:nvCxnSpPr>
          <p:cNvPr id="101" name="Straight Connector 100"/>
          <p:cNvCxnSpPr>
            <a:stCxn id="78" idx="2"/>
            <a:endCxn id="99" idx="0"/>
          </p:cNvCxnSpPr>
          <p:nvPr/>
        </p:nvCxnSpPr>
        <p:spPr>
          <a:xfrm flipH="1">
            <a:off x="6908800" y="2877223"/>
            <a:ext cx="1343" cy="2009819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Flowchart: Process 124"/>
          <p:cNvSpPr/>
          <p:nvPr/>
        </p:nvSpPr>
        <p:spPr>
          <a:xfrm>
            <a:off x="4664324" y="2319561"/>
            <a:ext cx="763754" cy="461512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Going Home </a:t>
            </a:r>
            <a:r>
              <a:rPr lang="en-GB" sz="800" dirty="0"/>
              <a:t>B</a:t>
            </a:r>
            <a:r>
              <a:rPr lang="en-GB" sz="800" dirty="0" smtClean="0"/>
              <a:t>ag given to patient</a:t>
            </a:r>
            <a:endParaRPr lang="en-GB" sz="800" dirty="0"/>
          </a:p>
        </p:txBody>
      </p:sp>
      <p:cxnSp>
        <p:nvCxnSpPr>
          <p:cNvPr id="134" name="Straight Arrow Connector 133"/>
          <p:cNvCxnSpPr>
            <a:stCxn id="18" idx="3"/>
            <a:endCxn id="28" idx="1"/>
          </p:cNvCxnSpPr>
          <p:nvPr/>
        </p:nvCxnSpPr>
        <p:spPr>
          <a:xfrm>
            <a:off x="755090" y="1757474"/>
            <a:ext cx="223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3" idx="3"/>
            <a:endCxn id="125" idx="1"/>
          </p:cNvCxnSpPr>
          <p:nvPr/>
        </p:nvCxnSpPr>
        <p:spPr>
          <a:xfrm>
            <a:off x="3944584" y="1772082"/>
            <a:ext cx="719740" cy="778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lowchart: Document 144"/>
          <p:cNvSpPr/>
          <p:nvPr/>
        </p:nvSpPr>
        <p:spPr>
          <a:xfrm>
            <a:off x="6586107" y="1507585"/>
            <a:ext cx="648072" cy="528993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No Issues raised </a:t>
            </a:r>
            <a:endParaRPr lang="en-GB" sz="800" dirty="0"/>
          </a:p>
        </p:txBody>
      </p:sp>
      <p:cxnSp>
        <p:nvCxnSpPr>
          <p:cNvPr id="146" name="Straight Arrow Connector 145"/>
          <p:cNvCxnSpPr>
            <a:stCxn id="73" idx="3"/>
            <a:endCxn id="145" idx="1"/>
          </p:cNvCxnSpPr>
          <p:nvPr/>
        </p:nvCxnSpPr>
        <p:spPr>
          <a:xfrm>
            <a:off x="6147819" y="1760607"/>
            <a:ext cx="438288" cy="1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45" idx="3"/>
            <a:endCxn id="88" idx="1"/>
          </p:cNvCxnSpPr>
          <p:nvPr/>
        </p:nvCxnSpPr>
        <p:spPr>
          <a:xfrm>
            <a:off x="7234179" y="1772082"/>
            <a:ext cx="399757" cy="8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Flowchart: Process 164"/>
          <p:cNvSpPr/>
          <p:nvPr/>
        </p:nvSpPr>
        <p:spPr>
          <a:xfrm>
            <a:off x="7668344" y="5540306"/>
            <a:ext cx="651265" cy="858311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Themes identified </a:t>
            </a:r>
          </a:p>
          <a:p>
            <a:pPr algn="ctr"/>
            <a:r>
              <a:rPr lang="en-GB" sz="800" dirty="0" smtClean="0"/>
              <a:t>Wards can see  feedback on IQVIA </a:t>
            </a:r>
          </a:p>
        </p:txBody>
      </p:sp>
      <p:sp>
        <p:nvSpPr>
          <p:cNvPr id="87" name="Flowchart: Document 86"/>
          <p:cNvSpPr/>
          <p:nvPr/>
        </p:nvSpPr>
        <p:spPr>
          <a:xfrm>
            <a:off x="3193741" y="3077147"/>
            <a:ext cx="838586" cy="6186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Referral to Voluntary Services for Bag only</a:t>
            </a:r>
            <a:endParaRPr lang="en-GB" sz="800" dirty="0"/>
          </a:p>
        </p:txBody>
      </p:sp>
      <p:cxnSp>
        <p:nvCxnSpPr>
          <p:cNvPr id="111" name="Straight Arrow Connector 110"/>
          <p:cNvCxnSpPr>
            <a:stCxn id="87" idx="3"/>
            <a:endCxn id="125" idx="1"/>
          </p:cNvCxnSpPr>
          <p:nvPr/>
        </p:nvCxnSpPr>
        <p:spPr>
          <a:xfrm flipV="1">
            <a:off x="4032327" y="2550317"/>
            <a:ext cx="631997" cy="83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lowchart: Terminator 113"/>
          <p:cNvSpPr/>
          <p:nvPr/>
        </p:nvSpPr>
        <p:spPr>
          <a:xfrm>
            <a:off x="4685348" y="3163414"/>
            <a:ext cx="721705" cy="46915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End of process</a:t>
            </a:r>
            <a:endParaRPr lang="en-GB" sz="800" dirty="0"/>
          </a:p>
        </p:txBody>
      </p:sp>
      <p:cxnSp>
        <p:nvCxnSpPr>
          <p:cNvPr id="139" name="Straight Arrow Connector 138"/>
          <p:cNvCxnSpPr>
            <a:stCxn id="125" idx="2"/>
            <a:endCxn id="114" idx="0"/>
          </p:cNvCxnSpPr>
          <p:nvPr/>
        </p:nvCxnSpPr>
        <p:spPr>
          <a:xfrm>
            <a:off x="5046201" y="2781073"/>
            <a:ext cx="0" cy="3823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Process 64"/>
          <p:cNvSpPr/>
          <p:nvPr/>
        </p:nvSpPr>
        <p:spPr>
          <a:xfrm>
            <a:off x="3105998" y="4179254"/>
            <a:ext cx="820451" cy="617898"/>
          </a:xfrm>
          <a:prstGeom prst="flowChart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800" dirty="0" smtClean="0"/>
              <a:t>Discharge Lounge / WCH / SMH give out their own bags</a:t>
            </a:r>
          </a:p>
        </p:txBody>
      </p:sp>
    </p:spTree>
    <p:extLst>
      <p:ext uri="{BB962C8B-B14F-4D97-AF65-F5344CB8AC3E}">
        <p14:creationId xmlns:p14="http://schemas.microsoft.com/office/powerpoint/2010/main" val="178440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5891</TotalTime>
  <Words>200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Cornwall 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Thomasmb</dc:creator>
  <cp:lastModifiedBy>Christine Rowe</cp:lastModifiedBy>
  <cp:revision>31</cp:revision>
  <dcterms:created xsi:type="dcterms:W3CDTF">2020-08-27T09:56:12Z</dcterms:created>
  <dcterms:modified xsi:type="dcterms:W3CDTF">2020-11-16T10:31:44Z</dcterms:modified>
</cp:coreProperties>
</file>