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331" r:id="rId2"/>
    <p:sldId id="317" r:id="rId3"/>
    <p:sldId id="321" r:id="rId4"/>
    <p:sldId id="332" r:id="rId5"/>
    <p:sldId id="337" r:id="rId6"/>
    <p:sldId id="339" r:id="rId7"/>
    <p:sldId id="338" r:id="rId8"/>
    <p:sldId id="333" r:id="rId9"/>
    <p:sldId id="341" r:id="rId10"/>
    <p:sldId id="342" r:id="rId11"/>
    <p:sldId id="343" r:id="rId12"/>
    <p:sldId id="344" r:id="rId13"/>
    <p:sldId id="345" r:id="rId14"/>
    <p:sldId id="335" r:id="rId15"/>
    <p:sldId id="334" r:id="rId16"/>
    <p:sldId id="346" r:id="rId17"/>
    <p:sldId id="347" r:id="rId18"/>
    <p:sldId id="336" r:id="rId19"/>
    <p:sldId id="330"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D4FA"/>
    <a:srgbClr val="DBEEF4"/>
    <a:srgbClr val="005EB8"/>
    <a:srgbClr val="E7E0FC"/>
    <a:srgbClr val="DFD5FB"/>
    <a:srgbClr val="E8FFE5"/>
    <a:srgbClr val="F5FCD0"/>
    <a:srgbClr val="00A9CE"/>
    <a:srgbClr val="00A499"/>
    <a:srgbClr val="C0FC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5977" autoAdjust="0"/>
    <p:restoredTop sz="95391" autoAdjust="0"/>
  </p:normalViewPr>
  <p:slideViewPr>
    <p:cSldViewPr showGuides="1">
      <p:cViewPr>
        <p:scale>
          <a:sx n="75" d="100"/>
          <a:sy n="75" d="100"/>
        </p:scale>
        <p:origin x="-744" y="-9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4BC421-47F2-4C7F-AE00-F7C417E1172D}" type="datetimeFigureOut">
              <a:rPr lang="en-GB" smtClean="0"/>
              <a:t>17/11/2020</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79899B-8A0E-44F1-9D11-8C5D138AB321}" type="slidenum">
              <a:rPr lang="en-GB" smtClean="0"/>
              <a:t>‹#›</a:t>
            </a:fld>
            <a:endParaRPr lang="en-GB" dirty="0"/>
          </a:p>
        </p:txBody>
      </p:sp>
    </p:spTree>
    <p:extLst>
      <p:ext uri="{BB962C8B-B14F-4D97-AF65-F5344CB8AC3E}">
        <p14:creationId xmlns:p14="http://schemas.microsoft.com/office/powerpoint/2010/main" val="1824564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Mention external drivers </a:t>
            </a:r>
            <a:endParaRPr lang="en-GB" dirty="0"/>
          </a:p>
        </p:txBody>
      </p:sp>
      <p:sp>
        <p:nvSpPr>
          <p:cNvPr id="4" name="Slide Number Placeholder 3"/>
          <p:cNvSpPr>
            <a:spLocks noGrp="1"/>
          </p:cNvSpPr>
          <p:nvPr>
            <p:ph type="sldNum" sz="quarter" idx="10"/>
          </p:nvPr>
        </p:nvSpPr>
        <p:spPr/>
        <p:txBody>
          <a:bodyPr/>
          <a:lstStyle/>
          <a:p>
            <a:fld id="{9C79899B-8A0E-44F1-9D11-8C5D138AB321}" type="slidenum">
              <a:rPr lang="en-GB" smtClean="0"/>
              <a:t>2</a:t>
            </a:fld>
            <a:endParaRPr lang="en-GB" dirty="0"/>
          </a:p>
        </p:txBody>
      </p:sp>
    </p:spTree>
    <p:extLst>
      <p:ext uri="{BB962C8B-B14F-4D97-AF65-F5344CB8AC3E}">
        <p14:creationId xmlns:p14="http://schemas.microsoft.com/office/powerpoint/2010/main" val="450413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5f032dedae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50" name="Google Shape;750;g5f032dedae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C79899B-8A0E-44F1-9D11-8C5D138AB321}" type="slidenum">
              <a:rPr lang="en-GB" smtClean="0"/>
              <a:t>13</a:t>
            </a:fld>
            <a:endParaRPr lang="en-GB" dirty="0"/>
          </a:p>
        </p:txBody>
      </p:sp>
    </p:spTree>
    <p:extLst>
      <p:ext uri="{BB962C8B-B14F-4D97-AF65-F5344CB8AC3E}">
        <p14:creationId xmlns:p14="http://schemas.microsoft.com/office/powerpoint/2010/main" val="1460371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6514DCB-63AE-4125-B602-7CC161ED2119}" type="datetimeFigureOut">
              <a:rPr lang="en-GB" smtClean="0"/>
              <a:t>17/11/2020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68D5012-2657-44B3-BF5B-BF04D85ED1E4}" type="slidenum">
              <a:rPr lang="en-GB" smtClean="0"/>
              <a:t>‹#›</a:t>
            </a:fld>
            <a:endParaRPr lang="en-GB" dirty="0"/>
          </a:p>
        </p:txBody>
      </p:sp>
    </p:spTree>
    <p:extLst>
      <p:ext uri="{BB962C8B-B14F-4D97-AF65-F5344CB8AC3E}">
        <p14:creationId xmlns:p14="http://schemas.microsoft.com/office/powerpoint/2010/main" val="2113642275"/>
      </p:ext>
    </p:extLst>
  </p:cSld>
  <p:clrMapOvr>
    <a:masterClrMapping/>
  </p:clrMapOvr>
  <mc:AlternateContent xmlns:mc="http://schemas.openxmlformats.org/markup-compatibility/2006" xmlns:p14="http://schemas.microsoft.com/office/powerpoint/2010/main">
    <mc:Choice Requires="p14">
      <p:transition spd="slow" p14:dur="2250" advClick="0" advTm="5000">
        <p:fade/>
      </p:transition>
    </mc:Choice>
    <mc:Fallback xmlns="">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6514DCB-63AE-4125-B602-7CC161ED2119}" type="datetimeFigureOut">
              <a:rPr lang="en-GB" smtClean="0"/>
              <a:t>17/11/2020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68D5012-2657-44B3-BF5B-BF04D85ED1E4}" type="slidenum">
              <a:rPr lang="en-GB" smtClean="0"/>
              <a:t>‹#›</a:t>
            </a:fld>
            <a:endParaRPr lang="en-GB" dirty="0"/>
          </a:p>
        </p:txBody>
      </p:sp>
    </p:spTree>
    <p:extLst>
      <p:ext uri="{BB962C8B-B14F-4D97-AF65-F5344CB8AC3E}">
        <p14:creationId xmlns:p14="http://schemas.microsoft.com/office/powerpoint/2010/main" val="3032850878"/>
      </p:ext>
    </p:extLst>
  </p:cSld>
  <p:clrMapOvr>
    <a:masterClrMapping/>
  </p:clrMapOvr>
  <mc:AlternateContent xmlns:mc="http://schemas.openxmlformats.org/markup-compatibility/2006" xmlns:p14="http://schemas.microsoft.com/office/powerpoint/2010/main">
    <mc:Choice Requires="p14">
      <p:transition spd="slow" p14:dur="2250" advClick="0" advTm="5000">
        <p:fade/>
      </p:transition>
    </mc:Choice>
    <mc:Fallback xmlns="">
      <p:transition spd="slow" advClick="0" advTm="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6514DCB-63AE-4125-B602-7CC161ED2119}" type="datetimeFigureOut">
              <a:rPr lang="en-GB" smtClean="0"/>
              <a:t>17/11/2020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68D5012-2657-44B3-BF5B-BF04D85ED1E4}" type="slidenum">
              <a:rPr lang="en-GB" smtClean="0"/>
              <a:t>‹#›</a:t>
            </a:fld>
            <a:endParaRPr lang="en-GB" dirty="0"/>
          </a:p>
        </p:txBody>
      </p:sp>
    </p:spTree>
    <p:extLst>
      <p:ext uri="{BB962C8B-B14F-4D97-AF65-F5344CB8AC3E}">
        <p14:creationId xmlns:p14="http://schemas.microsoft.com/office/powerpoint/2010/main" val="3714299354"/>
      </p:ext>
    </p:extLst>
  </p:cSld>
  <p:clrMapOvr>
    <a:masterClrMapping/>
  </p:clrMapOvr>
  <mc:AlternateContent xmlns:mc="http://schemas.openxmlformats.org/markup-compatibility/2006" xmlns:p14="http://schemas.microsoft.com/office/powerpoint/2010/main">
    <mc:Choice Requires="p14">
      <p:transition spd="slow" p14:dur="2250" advClick="0" advTm="5000">
        <p:fade/>
      </p:transition>
    </mc:Choice>
    <mc:Fallback xmlns="">
      <p:transition spd="slow" advClick="0" advTm="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7" descr="Barts-Health-NHS-Trust-–-CMYK-BLU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73950" y="360363"/>
            <a:ext cx="1309688"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Subtitle 2"/>
          <p:cNvSpPr>
            <a:spLocks noGrp="1"/>
          </p:cNvSpPr>
          <p:nvPr>
            <p:ph type="subTitle" idx="1"/>
          </p:nvPr>
        </p:nvSpPr>
        <p:spPr>
          <a:xfrm>
            <a:off x="635043" y="2031225"/>
            <a:ext cx="7880511" cy="461665"/>
          </a:xfrm>
          <a:prstGeom prst="rect">
            <a:avLst/>
          </a:prstGeom>
        </p:spPr>
        <p:txBody>
          <a:bodyPr lIns="0" tIns="0" rIns="0" bIns="0">
            <a:spAutoFit/>
          </a:bodyPr>
          <a:lstStyle>
            <a:lvl1pPr marL="0" indent="0" algn="l">
              <a:spcBef>
                <a:spcPts val="0"/>
              </a:spcBef>
              <a:buNone/>
              <a:defRPr sz="3000" b="1" i="0" baseline="0">
                <a:solidFill>
                  <a:schemeClr val="bg2"/>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dirty="0" smtClean="0"/>
              <a:t>Click to edit Master subtitle style</a:t>
            </a:r>
            <a:endParaRPr lang="en-US" dirty="0"/>
          </a:p>
        </p:txBody>
      </p:sp>
      <p:sp>
        <p:nvSpPr>
          <p:cNvPr id="23" name="Title 1"/>
          <p:cNvSpPr>
            <a:spLocks noGrp="1"/>
          </p:cNvSpPr>
          <p:nvPr>
            <p:ph type="title"/>
          </p:nvPr>
        </p:nvSpPr>
        <p:spPr>
          <a:xfrm>
            <a:off x="638050" y="1343541"/>
            <a:ext cx="7877504" cy="630942"/>
          </a:xfrm>
          <a:prstGeom prst="rect">
            <a:avLst/>
          </a:prstGeom>
        </p:spPr>
        <p:txBody>
          <a:bodyPr lIns="0" tIns="0" rIns="0" bIns="0">
            <a:spAutoFit/>
          </a:bodyPr>
          <a:lstStyle>
            <a:lvl1pPr algn="l">
              <a:defRPr sz="4100" b="1" i="0" cap="none">
                <a:solidFill>
                  <a:schemeClr val="tx1"/>
                </a:solidFill>
                <a:latin typeface="Arial"/>
                <a:cs typeface="Arial"/>
              </a:defRPr>
            </a:lvl1pPr>
          </a:lstStyle>
          <a:p>
            <a:r>
              <a:rPr lang="en-US" dirty="0" smtClean="0"/>
              <a:t>Click to edit Master title style</a:t>
            </a:r>
            <a:endParaRPr lang="en-US" dirty="0"/>
          </a:p>
        </p:txBody>
      </p:sp>
      <p:sp>
        <p:nvSpPr>
          <p:cNvPr id="33" name="Text Placeholder 32"/>
          <p:cNvSpPr>
            <a:spLocks noGrp="1"/>
          </p:cNvSpPr>
          <p:nvPr>
            <p:ph type="body" sz="quarter" idx="10"/>
          </p:nvPr>
        </p:nvSpPr>
        <p:spPr>
          <a:xfrm>
            <a:off x="634304" y="2540138"/>
            <a:ext cx="7881250" cy="323165"/>
          </a:xfrm>
          <a:prstGeom prst="rect">
            <a:avLst/>
          </a:prstGeom>
        </p:spPr>
        <p:txBody>
          <a:bodyPr lIns="0" tIns="0" rIns="0" bIns="0">
            <a:spAutoFit/>
          </a:bodyPr>
          <a:lstStyle>
            <a:lvl1pPr marL="0" indent="0">
              <a:spcBef>
                <a:spcPts val="0"/>
              </a:spcBef>
              <a:spcAft>
                <a:spcPts val="0"/>
              </a:spcAft>
              <a:buNone/>
              <a:defRPr sz="2100">
                <a:latin typeface="Arial"/>
              </a:defRPr>
            </a:lvl1pPr>
          </a:lstStyle>
          <a:p>
            <a:pPr lvl="0"/>
            <a:r>
              <a:rPr lang="en-US" smtClean="0"/>
              <a:t>Click to edit Master text styles</a:t>
            </a:r>
          </a:p>
        </p:txBody>
      </p:sp>
    </p:spTree>
    <p:extLst>
      <p:ext uri="{BB962C8B-B14F-4D97-AF65-F5344CB8AC3E}">
        <p14:creationId xmlns:p14="http://schemas.microsoft.com/office/powerpoint/2010/main" val="35481750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6514DCB-63AE-4125-B602-7CC161ED2119}" type="datetimeFigureOut">
              <a:rPr lang="en-GB" smtClean="0"/>
              <a:t>17/11/2020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68D5012-2657-44B3-BF5B-BF04D85ED1E4}" type="slidenum">
              <a:rPr lang="en-GB" smtClean="0"/>
              <a:t>‹#›</a:t>
            </a:fld>
            <a:endParaRPr lang="en-GB" dirty="0"/>
          </a:p>
        </p:txBody>
      </p:sp>
    </p:spTree>
    <p:extLst>
      <p:ext uri="{BB962C8B-B14F-4D97-AF65-F5344CB8AC3E}">
        <p14:creationId xmlns:p14="http://schemas.microsoft.com/office/powerpoint/2010/main" val="2917499893"/>
      </p:ext>
    </p:extLst>
  </p:cSld>
  <p:clrMapOvr>
    <a:masterClrMapping/>
  </p:clrMapOvr>
  <mc:AlternateContent xmlns:mc="http://schemas.openxmlformats.org/markup-compatibility/2006" xmlns:p14="http://schemas.microsoft.com/office/powerpoint/2010/main">
    <mc:Choice Requires="p14">
      <p:transition spd="slow" p14:dur="2250" advClick="0" advTm="5000">
        <p:fade/>
      </p:transition>
    </mc:Choice>
    <mc:Fallback xmlns="">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514DCB-63AE-4125-B602-7CC161ED2119}" type="datetimeFigureOut">
              <a:rPr lang="en-GB" smtClean="0"/>
              <a:t>17/11/2020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68D5012-2657-44B3-BF5B-BF04D85ED1E4}" type="slidenum">
              <a:rPr lang="en-GB" smtClean="0"/>
              <a:t>‹#›</a:t>
            </a:fld>
            <a:endParaRPr lang="en-GB" dirty="0"/>
          </a:p>
        </p:txBody>
      </p:sp>
    </p:spTree>
    <p:extLst>
      <p:ext uri="{BB962C8B-B14F-4D97-AF65-F5344CB8AC3E}">
        <p14:creationId xmlns:p14="http://schemas.microsoft.com/office/powerpoint/2010/main" val="1071798060"/>
      </p:ext>
    </p:extLst>
  </p:cSld>
  <p:clrMapOvr>
    <a:masterClrMapping/>
  </p:clrMapOvr>
  <mc:AlternateContent xmlns:mc="http://schemas.openxmlformats.org/markup-compatibility/2006" xmlns:p14="http://schemas.microsoft.com/office/powerpoint/2010/main">
    <mc:Choice Requires="p14">
      <p:transition spd="slow" p14:dur="2250" advClick="0" advTm="5000">
        <p:fade/>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6514DCB-63AE-4125-B602-7CC161ED2119}" type="datetimeFigureOut">
              <a:rPr lang="en-GB" smtClean="0"/>
              <a:t>17/11/2020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68D5012-2657-44B3-BF5B-BF04D85ED1E4}" type="slidenum">
              <a:rPr lang="en-GB" smtClean="0"/>
              <a:t>‹#›</a:t>
            </a:fld>
            <a:endParaRPr lang="en-GB" dirty="0"/>
          </a:p>
        </p:txBody>
      </p:sp>
    </p:spTree>
    <p:extLst>
      <p:ext uri="{BB962C8B-B14F-4D97-AF65-F5344CB8AC3E}">
        <p14:creationId xmlns:p14="http://schemas.microsoft.com/office/powerpoint/2010/main" val="3334051452"/>
      </p:ext>
    </p:extLst>
  </p:cSld>
  <p:clrMapOvr>
    <a:masterClrMapping/>
  </p:clrMapOvr>
  <mc:AlternateContent xmlns:mc="http://schemas.openxmlformats.org/markup-compatibility/2006" xmlns:p14="http://schemas.microsoft.com/office/powerpoint/2010/main">
    <mc:Choice Requires="p14">
      <p:transition spd="slow" p14:dur="2250" advClick="0" advTm="5000">
        <p:fade/>
      </p:transition>
    </mc:Choice>
    <mc:Fallback xmlns="">
      <p:transition spd="slow"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6514DCB-63AE-4125-B602-7CC161ED2119}" type="datetimeFigureOut">
              <a:rPr lang="en-GB" smtClean="0"/>
              <a:t>17/11/2020</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868D5012-2657-44B3-BF5B-BF04D85ED1E4}" type="slidenum">
              <a:rPr lang="en-GB" smtClean="0"/>
              <a:t>‹#›</a:t>
            </a:fld>
            <a:endParaRPr lang="en-GB" dirty="0"/>
          </a:p>
        </p:txBody>
      </p:sp>
    </p:spTree>
    <p:extLst>
      <p:ext uri="{BB962C8B-B14F-4D97-AF65-F5344CB8AC3E}">
        <p14:creationId xmlns:p14="http://schemas.microsoft.com/office/powerpoint/2010/main" val="1670763062"/>
      </p:ext>
    </p:extLst>
  </p:cSld>
  <p:clrMapOvr>
    <a:masterClrMapping/>
  </p:clrMapOvr>
  <mc:AlternateContent xmlns:mc="http://schemas.openxmlformats.org/markup-compatibility/2006" xmlns:p14="http://schemas.microsoft.com/office/powerpoint/2010/main">
    <mc:Choice Requires="p14">
      <p:transition spd="slow" p14:dur="2250" advClick="0" advTm="5000">
        <p:fade/>
      </p:transition>
    </mc:Choice>
    <mc:Fallback xmlns="">
      <p:transition spd="slow"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6514DCB-63AE-4125-B602-7CC161ED2119}" type="datetimeFigureOut">
              <a:rPr lang="en-GB" smtClean="0"/>
              <a:t>17/11/2020</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868D5012-2657-44B3-BF5B-BF04D85ED1E4}" type="slidenum">
              <a:rPr lang="en-GB" smtClean="0"/>
              <a:t>‹#›</a:t>
            </a:fld>
            <a:endParaRPr lang="en-GB" dirty="0"/>
          </a:p>
        </p:txBody>
      </p:sp>
    </p:spTree>
    <p:extLst>
      <p:ext uri="{BB962C8B-B14F-4D97-AF65-F5344CB8AC3E}">
        <p14:creationId xmlns:p14="http://schemas.microsoft.com/office/powerpoint/2010/main" val="1357937522"/>
      </p:ext>
    </p:extLst>
  </p:cSld>
  <p:clrMapOvr>
    <a:masterClrMapping/>
  </p:clrMapOvr>
  <mc:AlternateContent xmlns:mc="http://schemas.openxmlformats.org/markup-compatibility/2006" xmlns:p14="http://schemas.microsoft.com/office/powerpoint/2010/main">
    <mc:Choice Requires="p14">
      <p:transition spd="slow" p14:dur="2250" advClick="0" advTm="5000">
        <p:fade/>
      </p:transition>
    </mc:Choice>
    <mc:Fallback xmlns="">
      <p:transition spd="slow"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514DCB-63AE-4125-B602-7CC161ED2119}" type="datetimeFigureOut">
              <a:rPr lang="en-GB" smtClean="0"/>
              <a:t>17/11/2020</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868D5012-2657-44B3-BF5B-BF04D85ED1E4}" type="slidenum">
              <a:rPr lang="en-GB" smtClean="0"/>
              <a:t>‹#›</a:t>
            </a:fld>
            <a:endParaRPr lang="en-GB" dirty="0"/>
          </a:p>
        </p:txBody>
      </p:sp>
    </p:spTree>
    <p:extLst>
      <p:ext uri="{BB962C8B-B14F-4D97-AF65-F5344CB8AC3E}">
        <p14:creationId xmlns:p14="http://schemas.microsoft.com/office/powerpoint/2010/main" val="206376224"/>
      </p:ext>
    </p:extLst>
  </p:cSld>
  <p:clrMapOvr>
    <a:masterClrMapping/>
  </p:clrMapOvr>
  <mc:AlternateContent xmlns:mc="http://schemas.openxmlformats.org/markup-compatibility/2006" xmlns:p14="http://schemas.microsoft.com/office/powerpoint/2010/main">
    <mc:Choice Requires="p14">
      <p:transition spd="slow" p14:dur="2250" advClick="0" advTm="5000">
        <p:fade/>
      </p:transition>
    </mc:Choice>
    <mc:Fallback xmlns="">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514DCB-63AE-4125-B602-7CC161ED2119}" type="datetimeFigureOut">
              <a:rPr lang="en-GB" smtClean="0"/>
              <a:t>17/11/2020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68D5012-2657-44B3-BF5B-BF04D85ED1E4}" type="slidenum">
              <a:rPr lang="en-GB" smtClean="0"/>
              <a:t>‹#›</a:t>
            </a:fld>
            <a:endParaRPr lang="en-GB" dirty="0"/>
          </a:p>
        </p:txBody>
      </p:sp>
    </p:spTree>
    <p:extLst>
      <p:ext uri="{BB962C8B-B14F-4D97-AF65-F5344CB8AC3E}">
        <p14:creationId xmlns:p14="http://schemas.microsoft.com/office/powerpoint/2010/main" val="3408097600"/>
      </p:ext>
    </p:extLst>
  </p:cSld>
  <p:clrMapOvr>
    <a:masterClrMapping/>
  </p:clrMapOvr>
  <mc:AlternateContent xmlns:mc="http://schemas.openxmlformats.org/markup-compatibility/2006" xmlns:p14="http://schemas.microsoft.com/office/powerpoint/2010/main">
    <mc:Choice Requires="p14">
      <p:transition spd="slow" p14:dur="2250" advClick="0" advTm="5000">
        <p:fade/>
      </p:transition>
    </mc:Choice>
    <mc:Fallback xmlns="">
      <p:transition spd="slow" advClick="0"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514DCB-63AE-4125-B602-7CC161ED2119}" type="datetimeFigureOut">
              <a:rPr lang="en-GB" smtClean="0"/>
              <a:t>17/11/2020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68D5012-2657-44B3-BF5B-BF04D85ED1E4}" type="slidenum">
              <a:rPr lang="en-GB" smtClean="0"/>
              <a:t>‹#›</a:t>
            </a:fld>
            <a:endParaRPr lang="en-GB" dirty="0"/>
          </a:p>
        </p:txBody>
      </p:sp>
    </p:spTree>
    <p:extLst>
      <p:ext uri="{BB962C8B-B14F-4D97-AF65-F5344CB8AC3E}">
        <p14:creationId xmlns:p14="http://schemas.microsoft.com/office/powerpoint/2010/main" val="1630310658"/>
      </p:ext>
    </p:extLst>
  </p:cSld>
  <p:clrMapOvr>
    <a:masterClrMapping/>
  </p:clrMapOvr>
  <mc:AlternateContent xmlns:mc="http://schemas.openxmlformats.org/markup-compatibility/2006" xmlns:p14="http://schemas.microsoft.com/office/powerpoint/2010/main">
    <mc:Choice Requires="p14">
      <p:transition spd="slow" p14:dur="2250" advClick="0" advTm="5000">
        <p:fade/>
      </p:transition>
    </mc:Choice>
    <mc:Fallback xmlns="">
      <p:transition spd="slow" advClick="0" advTm="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514DCB-63AE-4125-B602-7CC161ED2119}" type="datetimeFigureOut">
              <a:rPr lang="en-GB" smtClean="0"/>
              <a:t>17/11/2020</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8D5012-2657-44B3-BF5B-BF04D85ED1E4}" type="slidenum">
              <a:rPr lang="en-GB" smtClean="0"/>
              <a:t>‹#›</a:t>
            </a:fld>
            <a:endParaRPr lang="en-GB" dirty="0"/>
          </a:p>
        </p:txBody>
      </p:sp>
    </p:spTree>
    <p:extLst>
      <p:ext uri="{BB962C8B-B14F-4D97-AF65-F5344CB8AC3E}">
        <p14:creationId xmlns:p14="http://schemas.microsoft.com/office/powerpoint/2010/main" val="3192459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2250" advClick="0" advTm="5000">
        <p:fade/>
      </p:transition>
    </mc:Choice>
    <mc:Fallback xmlns="">
      <p:transition spd="slow" advClick="0" advTm="5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5.jpg"/><Relationship Id="rId5" Type="http://schemas.microsoft.com/office/2007/relationships/hdphoto" Target="../media/hdphoto1.wdp"/><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jpe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jpeg"/><Relationship Id="rId21" Type="http://schemas.openxmlformats.org/officeDocument/2006/relationships/image" Target="../media/image52.jpeg"/><Relationship Id="rId7" Type="http://schemas.openxmlformats.org/officeDocument/2006/relationships/image" Target="../media/image38.png"/><Relationship Id="rId12" Type="http://schemas.openxmlformats.org/officeDocument/2006/relationships/image" Target="../media/image43.jpeg"/><Relationship Id="rId17" Type="http://schemas.openxmlformats.org/officeDocument/2006/relationships/image" Target="../media/image48.png"/><Relationship Id="rId2" Type="http://schemas.openxmlformats.org/officeDocument/2006/relationships/image" Target="../media/image33.jpeg"/><Relationship Id="rId16" Type="http://schemas.openxmlformats.org/officeDocument/2006/relationships/image" Target="../media/image47.png"/><Relationship Id="rId20"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jpe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jpeg"/></Relationships>
</file>

<file path=ppt/slides/_rels/slide17.xml.rels><?xml version="1.0" encoding="UTF-8" standalone="yes"?>
<Relationships xmlns="http://schemas.openxmlformats.org/package/2006/relationships"><Relationship Id="rId8" Type="http://schemas.openxmlformats.org/officeDocument/2006/relationships/image" Target="../media/image58.jpeg"/><Relationship Id="rId3" Type="http://schemas.microsoft.com/office/2007/relationships/hdphoto" Target="../media/hdphoto5.wdp"/><Relationship Id="rId7" Type="http://schemas.openxmlformats.org/officeDocument/2006/relationships/image" Target="../media/image57.jpg"/><Relationship Id="rId12" Type="http://schemas.openxmlformats.org/officeDocument/2006/relationships/image" Target="../media/image61.jp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6.jpg"/><Relationship Id="rId11" Type="http://schemas.openxmlformats.org/officeDocument/2006/relationships/image" Target="../media/image60.jpg"/><Relationship Id="rId5" Type="http://schemas.openxmlformats.org/officeDocument/2006/relationships/image" Target="../media/image55.jpg"/><Relationship Id="rId10" Type="http://schemas.openxmlformats.org/officeDocument/2006/relationships/image" Target="../media/image59.jpg"/><Relationship Id="rId4" Type="http://schemas.openxmlformats.org/officeDocument/2006/relationships/image" Target="../media/image54.jpeg"/><Relationship Id="rId9"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jpeg"/><Relationship Id="rId17" Type="http://schemas.openxmlformats.org/officeDocument/2006/relationships/image" Target="../media/image22.jpeg"/><Relationship Id="rId2" Type="http://schemas.openxmlformats.org/officeDocument/2006/relationships/image" Target="../media/image7.png"/><Relationship Id="rId16" Type="http://schemas.openxmlformats.org/officeDocument/2006/relationships/image" Target="../media/image21.jpeg"/><Relationship Id="rId1" Type="http://schemas.openxmlformats.org/officeDocument/2006/relationships/slideLayout" Target="../slideLayouts/slideLayout12.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png"/><Relationship Id="rId15" Type="http://schemas.openxmlformats.org/officeDocument/2006/relationships/image" Target="../media/image20.jpe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jpe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28A0092B-C50C-407E-A947-70E740481C1C}">
                <a14:useLocalDpi xmlns:a14="http://schemas.microsoft.com/office/drawing/2010/main" val="0"/>
              </a:ext>
            </a:extLst>
          </a:blip>
          <a:srcRect l="7975" t="19804" r="20242" b="41846"/>
          <a:stretch/>
        </p:blipFill>
        <p:spPr>
          <a:xfrm>
            <a:off x="6300193" y="4104166"/>
            <a:ext cx="2843808" cy="2025716"/>
          </a:xfrm>
          <a:prstGeom prst="rect">
            <a:avLst/>
          </a:prstGeom>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103" t="11160" b="36865"/>
          <a:stretch/>
        </p:blipFill>
        <p:spPr bwMode="auto">
          <a:xfrm>
            <a:off x="6810375" y="188639"/>
            <a:ext cx="2333625" cy="1364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16833" y="3140968"/>
            <a:ext cx="9122923" cy="3180388"/>
            <a:chOff x="239294" y="3153196"/>
            <a:chExt cx="9122923" cy="3180388"/>
          </a:xfrm>
        </p:grpSpPr>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6702" t="25135" r="22831" b="22659"/>
            <a:stretch/>
          </p:blipFill>
          <p:spPr>
            <a:xfrm>
              <a:off x="2451863" y="3920616"/>
              <a:ext cx="3989167" cy="2216558"/>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24011" b="18751"/>
            <a:stretch/>
          </p:blipFill>
          <p:spPr>
            <a:xfrm>
              <a:off x="239294" y="4074099"/>
              <a:ext cx="2144731" cy="2259485"/>
            </a:xfrm>
            <a:prstGeom prst="rect">
              <a:avLst/>
            </a:prstGeom>
          </p:spPr>
        </p:pic>
        <p:sp>
          <p:nvSpPr>
            <p:cNvPr id="12" name="Flowchart: Document 11"/>
            <p:cNvSpPr/>
            <p:nvPr/>
          </p:nvSpPr>
          <p:spPr>
            <a:xfrm>
              <a:off x="239294" y="3153196"/>
              <a:ext cx="9122923" cy="1183501"/>
            </a:xfrm>
            <a:prstGeom prst="flowChartDocumen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dirty="0"/>
            </a:p>
          </p:txBody>
        </p:sp>
      </p:grpSp>
      <p:sp>
        <p:nvSpPr>
          <p:cNvPr id="14" name="Flowchart: Delay 13"/>
          <p:cNvSpPr/>
          <p:nvPr/>
        </p:nvSpPr>
        <p:spPr>
          <a:xfrm>
            <a:off x="-16833" y="23664"/>
            <a:ext cx="4230716" cy="3884723"/>
          </a:xfrm>
          <a:prstGeom prst="flowChartDelay">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dirty="0"/>
          </a:p>
        </p:txBody>
      </p:sp>
      <p:sp>
        <p:nvSpPr>
          <p:cNvPr id="20" name="Flowchart: Document 19"/>
          <p:cNvSpPr/>
          <p:nvPr/>
        </p:nvSpPr>
        <p:spPr>
          <a:xfrm rot="10800000">
            <a:off x="-45865" y="5827421"/>
            <a:ext cx="9189865" cy="1056054"/>
          </a:xfrm>
          <a:prstGeom prst="flowChartDocumen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dirty="0"/>
          </a:p>
        </p:txBody>
      </p:sp>
      <p:pic>
        <p:nvPicPr>
          <p:cNvPr id="21" name="Picture 20">
            <a:extLst>
              <a:ext uri="{FF2B5EF4-FFF2-40B4-BE49-F238E27FC236}">
                <a16:creationId xmlns:a16="http://schemas.microsoft.com/office/drawing/2014/main" xmlns="" id="{E7DFFF68-6A04-0847-828A-E0C719107F21}"/>
              </a:ext>
            </a:extLst>
          </p:cNvPr>
          <p:cNvPicPr>
            <a:picLocks noChangeAspect="1"/>
          </p:cNvPicPr>
          <p:nvPr/>
        </p:nvPicPr>
        <p:blipFill rotWithShape="1">
          <a:blip r:embed="rId7"/>
          <a:srcRect l="18969" r="1930"/>
          <a:stretch/>
        </p:blipFill>
        <p:spPr>
          <a:xfrm>
            <a:off x="-45867" y="5661248"/>
            <a:ext cx="9204055" cy="1187319"/>
          </a:xfrm>
          <a:prstGeom prst="rect">
            <a:avLst/>
          </a:prstGeom>
        </p:spPr>
      </p:pic>
      <p:sp>
        <p:nvSpPr>
          <p:cNvPr id="13" name="Title 1"/>
          <p:cNvSpPr txBox="1">
            <a:spLocks/>
          </p:cNvSpPr>
          <p:nvPr/>
        </p:nvSpPr>
        <p:spPr bwMode="auto">
          <a:xfrm>
            <a:off x="566686" y="671296"/>
            <a:ext cx="2925194" cy="2469672"/>
          </a:xfrm>
          <a:prstGeom prst="rect">
            <a:avLst/>
          </a:prstGeom>
          <a:noFill/>
          <a:ln>
            <a:noFill/>
          </a:ln>
          <a:extLst/>
        </p:spPr>
        <p:txBody>
          <a:bodyPr lIns="0" tIns="0" rIns="0" bIns="0"/>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GB" sz="4000" b="1" dirty="0" smtClean="0">
                <a:solidFill>
                  <a:srgbClr val="0070C0"/>
                </a:solidFill>
                <a:latin typeface="Adobe Gothic Std B" pitchFamily="34" charset="-128"/>
                <a:ea typeface="Adobe Gothic Std B" pitchFamily="34" charset="-128"/>
                <a:cs typeface="Arial" pitchFamily="34" charset="0"/>
              </a:rPr>
              <a:t>How </a:t>
            </a:r>
            <a:r>
              <a:rPr lang="en-GB" sz="4000" b="1" dirty="0" smtClean="0">
                <a:solidFill>
                  <a:srgbClr val="0070C0"/>
                </a:solidFill>
                <a:latin typeface="Adobe Gothic Std B" pitchFamily="34" charset="-128"/>
                <a:ea typeface="Adobe Gothic Std B" pitchFamily="34" charset="-128"/>
                <a:cs typeface="Arial" pitchFamily="34" charset="0"/>
              </a:rPr>
              <a:t>to </a:t>
            </a:r>
            <a:r>
              <a:rPr lang="en-GB" sz="4000" b="1" dirty="0" smtClean="0">
                <a:solidFill>
                  <a:srgbClr val="0070C0"/>
                </a:solidFill>
                <a:latin typeface="Adobe Gothic Std B" pitchFamily="34" charset="-128"/>
                <a:ea typeface="Adobe Gothic Std B" pitchFamily="34" charset="-128"/>
                <a:cs typeface="Arial" pitchFamily="34" charset="0"/>
              </a:rPr>
              <a:t>adopt a response model</a:t>
            </a:r>
            <a:endParaRPr lang="en-GB" sz="4000" b="1" dirty="0">
              <a:solidFill>
                <a:srgbClr val="0070C0"/>
              </a:solidFill>
              <a:latin typeface="Adobe Gothic Std B" pitchFamily="34" charset="-128"/>
              <a:ea typeface="Adobe Gothic Std B" pitchFamily="34" charset="-128"/>
              <a:cs typeface="Arial" pitchFamily="34" charset="0"/>
            </a:endParaRPr>
          </a:p>
        </p:txBody>
      </p:sp>
    </p:spTree>
    <p:extLst>
      <p:ext uri="{BB962C8B-B14F-4D97-AF65-F5344CB8AC3E}">
        <p14:creationId xmlns:p14="http://schemas.microsoft.com/office/powerpoint/2010/main" val="2562948678"/>
      </p:ext>
    </p:extLst>
  </p:cSld>
  <p:clrMapOvr>
    <a:masterClrMapping/>
  </p:clrMapOvr>
  <mc:AlternateContent xmlns:mc="http://schemas.openxmlformats.org/markup-compatibility/2006" xmlns:p14="http://schemas.microsoft.com/office/powerpoint/2010/main">
    <mc:Choice Requires="p14">
      <p:transition spd="slow" p14:dur="2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476672"/>
            <a:ext cx="3923120" cy="57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825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997581" y="656506"/>
            <a:ext cx="6886784" cy="662731"/>
          </a:xfrm>
          <a:prstGeom prst="roundRect">
            <a:avLst>
              <a:gd name="adj" fmla="val 50000"/>
            </a:avLst>
          </a:prstGeom>
          <a:solidFill>
            <a:srgbClr val="250160">
              <a:lumMod val="10000"/>
              <a:lumOff val="90000"/>
            </a:srgbClr>
          </a:solidFill>
          <a:ln w="25400"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GB" sz="2400" b="1" i="0" u="none" strike="noStrike" kern="0" cap="none" spc="0" normalizeH="0" baseline="0" noProof="0" dirty="0" smtClean="0">
                <a:ln>
                  <a:noFill/>
                </a:ln>
                <a:solidFill>
                  <a:srgbClr val="0070C0"/>
                </a:solidFill>
                <a:effectLst/>
                <a:uLnTx/>
                <a:uFillTx/>
                <a:latin typeface="Adobe Gothic Std B" pitchFamily="34" charset="-128"/>
                <a:ea typeface="Adobe Gothic Std B" pitchFamily="34" charset="-128"/>
                <a:cs typeface="Times New Roman"/>
              </a:rPr>
              <a:t>Tips Challenges</a:t>
            </a:r>
            <a:r>
              <a:rPr kumimoji="0" lang="en-GB" sz="2400" b="1" i="0" u="none" strike="noStrike" kern="0" cap="none" spc="0" normalizeH="0" noProof="0" dirty="0" smtClean="0">
                <a:ln>
                  <a:noFill/>
                </a:ln>
                <a:solidFill>
                  <a:srgbClr val="0070C0"/>
                </a:solidFill>
                <a:effectLst/>
                <a:uLnTx/>
                <a:uFillTx/>
                <a:latin typeface="Adobe Gothic Std B" pitchFamily="34" charset="-128"/>
                <a:ea typeface="Adobe Gothic Std B" pitchFamily="34" charset="-128"/>
                <a:cs typeface="Times New Roman"/>
              </a:rPr>
              <a:t> and Risks </a:t>
            </a:r>
            <a:endParaRPr kumimoji="0" lang="en-GB" sz="2400" b="1" i="0" u="none" strike="noStrike" kern="0" cap="none" spc="0" normalizeH="0" baseline="0" noProof="0" dirty="0">
              <a:ln>
                <a:noFill/>
              </a:ln>
              <a:solidFill>
                <a:srgbClr val="0070C0"/>
              </a:solidFill>
              <a:effectLst/>
              <a:uLnTx/>
              <a:uFillTx/>
              <a:latin typeface="Adobe Gothic Std B" pitchFamily="34" charset="-128"/>
              <a:ea typeface="Adobe Gothic Std B" pitchFamily="34" charset="-128"/>
              <a:cs typeface="Times New Roman"/>
            </a:endParaRPr>
          </a:p>
        </p:txBody>
      </p:sp>
      <p:sp>
        <p:nvSpPr>
          <p:cNvPr id="7" name="TextBox 6"/>
          <p:cNvSpPr txBox="1"/>
          <p:nvPr/>
        </p:nvSpPr>
        <p:spPr>
          <a:xfrm>
            <a:off x="827584" y="1988840"/>
            <a:ext cx="6840760" cy="4524315"/>
          </a:xfrm>
          <a:prstGeom prst="rect">
            <a:avLst/>
          </a:prstGeom>
          <a:noFill/>
        </p:spPr>
        <p:txBody>
          <a:bodyPr wrap="square" rtlCol="0">
            <a:spAutoFit/>
          </a:bodyPr>
          <a:lstStyle/>
          <a:p>
            <a:pPr marL="285750" indent="-285750">
              <a:buFont typeface="Arial" panose="020B0604020202020204" pitchFamily="34" charset="0"/>
              <a:buChar char="•"/>
            </a:pPr>
            <a:r>
              <a:rPr lang="en-GB" sz="2400" dirty="0" smtClean="0">
                <a:ea typeface="Adobe Fan Heiti Std B"/>
              </a:rPr>
              <a:t>Managing expectations</a:t>
            </a:r>
          </a:p>
          <a:p>
            <a:pPr marL="285750" indent="-285750">
              <a:buFont typeface="Arial" panose="020B0604020202020204" pitchFamily="34" charset="0"/>
              <a:buChar char="•"/>
            </a:pPr>
            <a:r>
              <a:rPr lang="en-GB" sz="2400" dirty="0" smtClean="0">
                <a:ea typeface="Adobe Fan Heiti Std B"/>
              </a:rPr>
              <a:t>Really identifying areas where volunteer can most assist</a:t>
            </a:r>
          </a:p>
          <a:p>
            <a:pPr marL="285750" indent="-285750">
              <a:buFont typeface="Arial" panose="020B0604020202020204" pitchFamily="34" charset="0"/>
              <a:buChar char="•"/>
            </a:pPr>
            <a:r>
              <a:rPr lang="en-GB" sz="2400" dirty="0" smtClean="0">
                <a:ea typeface="Adobe Fan Heiti Std B"/>
              </a:rPr>
              <a:t>Don’t rely on being bleeped – you have to seek out </a:t>
            </a:r>
          </a:p>
          <a:p>
            <a:pPr marL="285750" indent="-285750">
              <a:buFont typeface="Arial" panose="020B0604020202020204" pitchFamily="34" charset="0"/>
              <a:buChar char="•"/>
            </a:pPr>
            <a:r>
              <a:rPr lang="en-GB" sz="2400" dirty="0" smtClean="0">
                <a:ea typeface="Adobe Fan Heiti Std B"/>
              </a:rPr>
              <a:t>Keep reminding people of the service – get the fact sheet </a:t>
            </a:r>
          </a:p>
          <a:p>
            <a:pPr marL="285750" indent="-285750">
              <a:buFont typeface="Arial" panose="020B0604020202020204" pitchFamily="34" charset="0"/>
              <a:buChar char="•"/>
            </a:pPr>
            <a:r>
              <a:rPr lang="en-GB" sz="2400" dirty="0" smtClean="0">
                <a:ea typeface="Adobe Fan Heiti Std B"/>
              </a:rPr>
              <a:t>Ensure your governance aligns with the role</a:t>
            </a:r>
          </a:p>
          <a:p>
            <a:pPr marL="285750" indent="-285750">
              <a:buFont typeface="Arial" panose="020B0604020202020204" pitchFamily="34" charset="0"/>
              <a:buChar char="•"/>
            </a:pPr>
            <a:r>
              <a:rPr lang="en-GB" sz="2400" dirty="0" smtClean="0">
                <a:ea typeface="Adobe Fan Heiti Std B"/>
              </a:rPr>
              <a:t>Be clear about the role complementing and adding-value</a:t>
            </a:r>
          </a:p>
          <a:p>
            <a:pPr marL="285750" indent="-285750">
              <a:buFont typeface="Arial" panose="020B0604020202020204" pitchFamily="34" charset="0"/>
              <a:buChar char="•"/>
            </a:pPr>
            <a:r>
              <a:rPr lang="en-GB" sz="2400" dirty="0" smtClean="0">
                <a:ea typeface="Adobe Fan Heiti Std B"/>
              </a:rPr>
              <a:t>Book lots of training sessions/rooms</a:t>
            </a:r>
          </a:p>
          <a:p>
            <a:pPr marL="285750" indent="-285750">
              <a:buFont typeface="Arial" panose="020B0604020202020204" pitchFamily="34" charset="0"/>
              <a:buChar char="•"/>
            </a:pPr>
            <a:r>
              <a:rPr lang="en-GB" sz="2400" dirty="0" smtClean="0">
                <a:ea typeface="Adobe Fan Heiti Std B"/>
              </a:rPr>
              <a:t>Use reliable software e.g. Better Impact</a:t>
            </a:r>
          </a:p>
          <a:p>
            <a:pPr marL="285750" indent="-285750">
              <a:buFont typeface="Arial" panose="020B0604020202020204" pitchFamily="34" charset="0"/>
              <a:buChar char="•"/>
            </a:pPr>
            <a:r>
              <a:rPr lang="en-GB" sz="2400" dirty="0" smtClean="0">
                <a:ea typeface="Adobe Fan Heiti Std B"/>
              </a:rPr>
              <a:t> Pilot with a few wards</a:t>
            </a:r>
          </a:p>
        </p:txBody>
      </p:sp>
    </p:spTree>
    <p:extLst>
      <p:ext uri="{BB962C8B-B14F-4D97-AF65-F5344CB8AC3E}">
        <p14:creationId xmlns:p14="http://schemas.microsoft.com/office/powerpoint/2010/main" val="4276922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997581" y="656506"/>
            <a:ext cx="6886784" cy="662731"/>
          </a:xfrm>
          <a:prstGeom prst="roundRect">
            <a:avLst>
              <a:gd name="adj" fmla="val 50000"/>
            </a:avLst>
          </a:prstGeom>
          <a:solidFill>
            <a:srgbClr val="250160">
              <a:lumMod val="10000"/>
              <a:lumOff val="90000"/>
            </a:srgbClr>
          </a:solidFill>
          <a:ln w="25400"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lang="en-GB" sz="2400" b="1" kern="0" dirty="0" smtClean="0">
                <a:solidFill>
                  <a:srgbClr val="0070C0"/>
                </a:solidFill>
                <a:latin typeface="Adobe Gothic Std B" pitchFamily="34" charset="-128"/>
                <a:ea typeface="Adobe Gothic Std B" pitchFamily="34" charset="-128"/>
                <a:cs typeface="Times New Roman"/>
              </a:rPr>
              <a:t>Converting the model during </a:t>
            </a:r>
            <a:r>
              <a:rPr lang="en-GB" sz="2400" b="1" kern="0" dirty="0" err="1" smtClean="0">
                <a:solidFill>
                  <a:srgbClr val="0070C0"/>
                </a:solidFill>
                <a:latin typeface="Adobe Gothic Std B" pitchFamily="34" charset="-128"/>
                <a:ea typeface="Adobe Gothic Std B" pitchFamily="34" charset="-128"/>
                <a:cs typeface="Times New Roman"/>
              </a:rPr>
              <a:t>Covid</a:t>
            </a:r>
            <a:r>
              <a:rPr lang="en-GB" sz="2400" b="1" kern="0" dirty="0" smtClean="0">
                <a:solidFill>
                  <a:srgbClr val="0070C0"/>
                </a:solidFill>
                <a:latin typeface="Adobe Gothic Std B" pitchFamily="34" charset="-128"/>
                <a:ea typeface="Adobe Gothic Std B" pitchFamily="34" charset="-128"/>
                <a:cs typeface="Times New Roman"/>
              </a:rPr>
              <a:t> -19</a:t>
            </a:r>
            <a:r>
              <a:rPr kumimoji="0" lang="en-GB" sz="2400" b="1" i="0" u="none" strike="noStrike" kern="0" cap="none" spc="0" normalizeH="0" noProof="0" dirty="0" smtClean="0">
                <a:ln>
                  <a:noFill/>
                </a:ln>
                <a:solidFill>
                  <a:srgbClr val="0070C0"/>
                </a:solidFill>
                <a:effectLst/>
                <a:uLnTx/>
                <a:uFillTx/>
                <a:latin typeface="Adobe Gothic Std B" pitchFamily="34" charset="-128"/>
                <a:ea typeface="Adobe Gothic Std B" pitchFamily="34" charset="-128"/>
                <a:cs typeface="Times New Roman"/>
              </a:rPr>
              <a:t> </a:t>
            </a:r>
            <a:endParaRPr kumimoji="0" lang="en-GB" sz="2400" b="1" i="0" u="none" strike="noStrike" kern="0" cap="none" spc="0" normalizeH="0" baseline="0" noProof="0" dirty="0">
              <a:ln>
                <a:noFill/>
              </a:ln>
              <a:solidFill>
                <a:srgbClr val="0070C0"/>
              </a:solidFill>
              <a:effectLst/>
              <a:uLnTx/>
              <a:uFillTx/>
              <a:latin typeface="Adobe Gothic Std B" pitchFamily="34" charset="-128"/>
              <a:ea typeface="Adobe Gothic Std B" pitchFamily="34" charset="-128"/>
              <a:cs typeface="Times New Roman"/>
            </a:endParaRPr>
          </a:p>
        </p:txBody>
      </p:sp>
      <p:sp>
        <p:nvSpPr>
          <p:cNvPr id="7" name="Rounded Rectangle 6"/>
          <p:cNvSpPr/>
          <p:nvPr/>
        </p:nvSpPr>
        <p:spPr>
          <a:xfrm>
            <a:off x="323528" y="1628800"/>
            <a:ext cx="3358396" cy="4824536"/>
          </a:xfrm>
          <a:prstGeom prst="roundRect">
            <a:avLst>
              <a:gd name="adj" fmla="val 12889"/>
            </a:avLst>
          </a:prstGeom>
          <a:ln>
            <a:solidFill>
              <a:schemeClr val="accent5"/>
            </a:solidFill>
          </a:ln>
        </p:spPr>
        <p:style>
          <a:lnRef idx="2">
            <a:schemeClr val="accent2"/>
          </a:lnRef>
          <a:fillRef idx="1">
            <a:schemeClr val="lt1"/>
          </a:fillRef>
          <a:effectRef idx="0">
            <a:schemeClr val="accent2"/>
          </a:effectRef>
          <a:fontRef idx="minor">
            <a:schemeClr val="dk1"/>
          </a:fontRef>
        </p:style>
        <p:txBody>
          <a:bodyPr rtlCol="0" anchor="ctr"/>
          <a:lstStyle/>
          <a:p>
            <a:pPr marL="285750" lvl="0" indent="-285750" defTabSz="457200" fontAlgn="base">
              <a:spcBef>
                <a:spcPct val="0"/>
              </a:spcBef>
              <a:spcAft>
                <a:spcPct val="0"/>
              </a:spcAft>
              <a:buFont typeface="Arial" panose="020B0604020202020204" pitchFamily="34" charset="0"/>
              <a:buChar char="•"/>
              <a:defRPr/>
            </a:pPr>
            <a:r>
              <a:rPr lang="en-GB" b="1" kern="0" dirty="0" smtClean="0">
                <a:solidFill>
                  <a:srgbClr val="0070C0"/>
                </a:solidFill>
                <a:latin typeface="Adobe Gothic Std B" pitchFamily="34" charset="-128"/>
                <a:ea typeface="Adobe Gothic Std B" pitchFamily="34" charset="-128"/>
                <a:cs typeface="Times New Roman"/>
              </a:rPr>
              <a:t>Volunteer hubs</a:t>
            </a:r>
          </a:p>
          <a:p>
            <a:pPr marL="285750" lvl="0" indent="-285750" defTabSz="457200" fontAlgn="base">
              <a:spcBef>
                <a:spcPct val="0"/>
              </a:spcBef>
              <a:spcAft>
                <a:spcPct val="0"/>
              </a:spcAft>
              <a:buFont typeface="Arial" panose="020B0604020202020204" pitchFamily="34" charset="0"/>
              <a:buChar char="•"/>
              <a:defRPr/>
            </a:pPr>
            <a:r>
              <a:rPr lang="en-GB" b="1" kern="0" dirty="0" smtClean="0">
                <a:solidFill>
                  <a:srgbClr val="0070C0"/>
                </a:solidFill>
                <a:latin typeface="Adobe Gothic Std B" pitchFamily="34" charset="-128"/>
                <a:ea typeface="Adobe Gothic Std B" pitchFamily="34" charset="-128"/>
                <a:cs typeface="Times New Roman"/>
              </a:rPr>
              <a:t>Multi-faceted role linked to how volunteers could best support but not on the wards</a:t>
            </a:r>
          </a:p>
          <a:p>
            <a:pPr marL="285750" lvl="0" indent="-285750" defTabSz="457200" fontAlgn="base">
              <a:spcBef>
                <a:spcPct val="0"/>
              </a:spcBef>
              <a:spcAft>
                <a:spcPct val="0"/>
              </a:spcAft>
              <a:buFont typeface="Arial" panose="020B0604020202020204" pitchFamily="34" charset="0"/>
              <a:buChar char="•"/>
              <a:defRPr/>
            </a:pPr>
            <a:r>
              <a:rPr lang="en-GB" b="1" kern="0" dirty="0" smtClean="0">
                <a:solidFill>
                  <a:srgbClr val="0070C0"/>
                </a:solidFill>
                <a:latin typeface="Adobe Gothic Std B" pitchFamily="34" charset="-128"/>
                <a:ea typeface="Adobe Gothic Std B" pitchFamily="34" charset="-128"/>
                <a:cs typeface="Times New Roman"/>
              </a:rPr>
              <a:t>Clear about parameters of role and safety etc.</a:t>
            </a:r>
          </a:p>
          <a:p>
            <a:pPr marL="285750" lvl="0" indent="-285750" defTabSz="457200" fontAlgn="base">
              <a:spcBef>
                <a:spcPct val="0"/>
              </a:spcBef>
              <a:spcAft>
                <a:spcPct val="0"/>
              </a:spcAft>
              <a:buFont typeface="Arial" panose="020B0604020202020204" pitchFamily="34" charset="0"/>
              <a:buChar char="•"/>
              <a:defRPr/>
            </a:pPr>
            <a:r>
              <a:rPr lang="en-GB" b="1" kern="0" dirty="0" smtClean="0">
                <a:solidFill>
                  <a:srgbClr val="0070C0"/>
                </a:solidFill>
                <a:latin typeface="Adobe Gothic Std B" pitchFamily="34" charset="-128"/>
                <a:ea typeface="Adobe Gothic Std B" pitchFamily="34" charset="-128"/>
                <a:cs typeface="Times New Roman"/>
              </a:rPr>
              <a:t>Bleeps and phones</a:t>
            </a:r>
          </a:p>
          <a:p>
            <a:pPr marL="285750" lvl="0" indent="-285750" defTabSz="457200" fontAlgn="base">
              <a:spcBef>
                <a:spcPct val="0"/>
              </a:spcBef>
              <a:spcAft>
                <a:spcPct val="0"/>
              </a:spcAft>
              <a:buFont typeface="Arial" panose="020B0604020202020204" pitchFamily="34" charset="0"/>
              <a:buChar char="•"/>
              <a:defRPr/>
            </a:pPr>
            <a:r>
              <a:rPr lang="en-GB" b="1" kern="0" dirty="0" smtClean="0">
                <a:solidFill>
                  <a:srgbClr val="0070C0"/>
                </a:solidFill>
                <a:latin typeface="Adobe Gothic Std B" pitchFamily="34" charset="-128"/>
                <a:ea typeface="Adobe Gothic Std B" pitchFamily="34" charset="-128"/>
                <a:cs typeface="Times New Roman"/>
              </a:rPr>
              <a:t>Fact sheets</a:t>
            </a:r>
          </a:p>
          <a:p>
            <a:pPr marL="285750" lvl="0" indent="-285750" defTabSz="457200" fontAlgn="base">
              <a:spcBef>
                <a:spcPct val="0"/>
              </a:spcBef>
              <a:spcAft>
                <a:spcPct val="0"/>
              </a:spcAft>
              <a:buFont typeface="Arial" panose="020B0604020202020204" pitchFamily="34" charset="0"/>
              <a:buChar char="•"/>
              <a:defRPr/>
            </a:pPr>
            <a:r>
              <a:rPr lang="en-GB" b="1" kern="0" dirty="0" smtClean="0">
                <a:solidFill>
                  <a:srgbClr val="0070C0"/>
                </a:solidFill>
                <a:latin typeface="Adobe Gothic Std B" pitchFamily="34" charset="-128"/>
                <a:ea typeface="Adobe Gothic Std B" pitchFamily="34" charset="-128"/>
                <a:cs typeface="Times New Roman"/>
              </a:rPr>
              <a:t>Being recognised as a resource for business continuity</a:t>
            </a:r>
          </a:p>
          <a:p>
            <a:pPr marL="285750" lvl="0" indent="-285750" defTabSz="457200" fontAlgn="base">
              <a:spcBef>
                <a:spcPct val="0"/>
              </a:spcBef>
              <a:spcAft>
                <a:spcPct val="0"/>
              </a:spcAft>
              <a:buFont typeface="Arial" panose="020B0604020202020204" pitchFamily="34" charset="0"/>
              <a:buChar char="•"/>
              <a:defRPr/>
            </a:pPr>
            <a:r>
              <a:rPr lang="en-GB" b="1" kern="0" dirty="0" smtClean="0">
                <a:solidFill>
                  <a:srgbClr val="0070C0"/>
                </a:solidFill>
                <a:latin typeface="Adobe Gothic Std B" pitchFamily="34" charset="-128"/>
                <a:ea typeface="Adobe Gothic Std B" pitchFamily="34" charset="-128"/>
                <a:cs typeface="Times New Roman"/>
              </a:rPr>
              <a:t>We didn’t know what the volunteers would be needed for</a:t>
            </a:r>
          </a:p>
          <a:p>
            <a:pPr marL="285750" lvl="0" indent="-285750" defTabSz="457200" fontAlgn="base">
              <a:spcBef>
                <a:spcPct val="0"/>
              </a:spcBef>
              <a:spcAft>
                <a:spcPct val="0"/>
              </a:spcAft>
              <a:buFont typeface="Arial" panose="020B0604020202020204" pitchFamily="34" charset="0"/>
              <a:buChar char="•"/>
              <a:defRPr/>
            </a:pPr>
            <a:endParaRPr lang="en-GB" b="1" kern="0" dirty="0">
              <a:solidFill>
                <a:srgbClr val="0070C0"/>
              </a:solidFill>
              <a:latin typeface="Adobe Gothic Std B" pitchFamily="34" charset="-128"/>
              <a:ea typeface="Adobe Gothic Std B" pitchFamily="34" charset="-128"/>
              <a:cs typeface="Times New Roman"/>
            </a:endParaRPr>
          </a:p>
        </p:txBody>
      </p:sp>
      <p:sp>
        <p:nvSpPr>
          <p:cNvPr id="8" name="Rounded Rectangle 7"/>
          <p:cNvSpPr/>
          <p:nvPr/>
        </p:nvSpPr>
        <p:spPr>
          <a:xfrm>
            <a:off x="4525969" y="1632124"/>
            <a:ext cx="3358396" cy="4533180"/>
          </a:xfrm>
          <a:prstGeom prst="roundRect">
            <a:avLst>
              <a:gd name="adj" fmla="val 12889"/>
            </a:avLst>
          </a:prstGeom>
          <a:ln>
            <a:solidFill>
              <a:schemeClr val="accent5"/>
            </a:solidFill>
          </a:ln>
        </p:spPr>
        <p:style>
          <a:lnRef idx="2">
            <a:schemeClr val="accent2"/>
          </a:lnRef>
          <a:fillRef idx="1">
            <a:schemeClr val="lt1"/>
          </a:fillRef>
          <a:effectRef idx="0">
            <a:schemeClr val="accent2"/>
          </a:effectRef>
          <a:fontRef idx="minor">
            <a:schemeClr val="dk1"/>
          </a:fontRef>
        </p:style>
        <p:txBody>
          <a:bodyPr rtlCol="0" anchor="ctr"/>
          <a:lstStyle/>
          <a:p>
            <a:pPr lvl="0" algn="ctr" defTabSz="457200" fontAlgn="base">
              <a:spcBef>
                <a:spcPct val="0"/>
              </a:spcBef>
              <a:spcAft>
                <a:spcPct val="0"/>
              </a:spcAft>
              <a:defRPr/>
            </a:pPr>
            <a:endParaRPr lang="en-GB" b="1" kern="0" dirty="0">
              <a:solidFill>
                <a:srgbClr val="0070C0"/>
              </a:solidFill>
              <a:latin typeface="Adobe Gothic Std B" pitchFamily="34" charset="-128"/>
              <a:ea typeface="Adobe Gothic Std B" pitchFamily="34" charset="-128"/>
              <a:cs typeface="Times New Roman"/>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1719016"/>
            <a:ext cx="2553834" cy="37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8264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00717" y="1628800"/>
            <a:ext cx="7880511" cy="430887"/>
          </a:xfrm>
        </p:spPr>
        <p:txBody>
          <a:bodyPr/>
          <a:lstStyle/>
          <a:p>
            <a:r>
              <a:rPr lang="en-GB" sz="2800" dirty="0" smtClean="0">
                <a:solidFill>
                  <a:srgbClr val="FFC000"/>
                </a:solidFill>
              </a:rPr>
              <a:t>What did they do? </a:t>
            </a:r>
            <a:endParaRPr lang="en-GB" sz="2800" dirty="0">
              <a:solidFill>
                <a:srgbClr val="FFC000"/>
              </a:solidFill>
            </a:endParaRPr>
          </a:p>
        </p:txBody>
      </p:sp>
      <p:sp>
        <p:nvSpPr>
          <p:cNvPr id="4" name="Text Placeholder 3"/>
          <p:cNvSpPr>
            <a:spLocks noGrp="1"/>
          </p:cNvSpPr>
          <p:nvPr>
            <p:ph type="body" sz="quarter" idx="10"/>
          </p:nvPr>
        </p:nvSpPr>
        <p:spPr>
          <a:xfrm>
            <a:off x="611560" y="2204865"/>
            <a:ext cx="7881250" cy="4464496"/>
          </a:xfrm>
        </p:spPr>
        <p:txBody>
          <a:bodyPr/>
          <a:lstStyle/>
          <a:p>
            <a:r>
              <a:rPr lang="en-GB" sz="1600" dirty="0" smtClean="0"/>
              <a:t>No ward based volunteers </a:t>
            </a:r>
          </a:p>
          <a:p>
            <a:pPr marL="342900" indent="-342900">
              <a:buFont typeface="Arial" panose="020B0604020202020204" pitchFamily="34" charset="0"/>
              <a:buChar char="•"/>
            </a:pPr>
            <a:r>
              <a:rPr lang="en-GB" sz="1600" dirty="0" smtClean="0"/>
              <a:t>Taking up visitor packages to the patients</a:t>
            </a:r>
          </a:p>
          <a:p>
            <a:pPr marL="342900" indent="-342900">
              <a:buFont typeface="Arial" panose="020B0604020202020204" pitchFamily="34" charset="0"/>
              <a:buChar char="•"/>
            </a:pPr>
            <a:r>
              <a:rPr lang="en-GB" sz="1600" dirty="0" smtClean="0"/>
              <a:t>Send a message to a loved one</a:t>
            </a:r>
          </a:p>
          <a:p>
            <a:pPr marL="342900" indent="-342900">
              <a:buFont typeface="Arial" panose="020B0604020202020204" pitchFamily="34" charset="0"/>
              <a:buChar char="•"/>
            </a:pPr>
            <a:r>
              <a:rPr lang="en-GB" sz="1600" dirty="0" smtClean="0"/>
              <a:t>Food and donations to staff</a:t>
            </a:r>
          </a:p>
          <a:p>
            <a:pPr marL="342900" indent="-342900">
              <a:buFont typeface="Arial" panose="020B0604020202020204" pitchFamily="34" charset="0"/>
              <a:buChar char="•"/>
            </a:pPr>
            <a:r>
              <a:rPr lang="en-GB" sz="1600" dirty="0" smtClean="0"/>
              <a:t>Staff well being rooms</a:t>
            </a:r>
          </a:p>
          <a:p>
            <a:pPr marL="342900" indent="-342900">
              <a:buFont typeface="Arial" panose="020B0604020202020204" pitchFamily="34" charset="0"/>
              <a:buChar char="•"/>
            </a:pPr>
            <a:r>
              <a:rPr lang="en-GB" sz="1600" dirty="0" smtClean="0"/>
              <a:t>Fit testing support</a:t>
            </a:r>
          </a:p>
          <a:p>
            <a:pPr marL="342900" indent="-342900">
              <a:buFont typeface="Arial" panose="020B0604020202020204" pitchFamily="34" charset="0"/>
              <a:buChar char="•"/>
            </a:pPr>
            <a:r>
              <a:rPr lang="en-GB" sz="1600" dirty="0" smtClean="0"/>
              <a:t>Immunity testing support</a:t>
            </a:r>
          </a:p>
          <a:p>
            <a:pPr marL="342900" indent="-342900">
              <a:buFont typeface="Arial" panose="020B0604020202020204" pitchFamily="34" charset="0"/>
              <a:buChar char="•"/>
            </a:pPr>
            <a:r>
              <a:rPr lang="en-GB" sz="1600" dirty="0" smtClean="0"/>
              <a:t>Front of house including screening</a:t>
            </a:r>
          </a:p>
          <a:p>
            <a:pPr marL="342900" indent="-342900">
              <a:buFont typeface="Arial" panose="020B0604020202020204" pitchFamily="34" charset="0"/>
              <a:buChar char="•"/>
            </a:pPr>
            <a:r>
              <a:rPr lang="en-GB" sz="1600" dirty="0" smtClean="0"/>
              <a:t>Locating and documenting deceased property and contacting NOK</a:t>
            </a:r>
          </a:p>
          <a:p>
            <a:pPr marL="342900" indent="-342900">
              <a:buFont typeface="Arial" panose="020B0604020202020204" pitchFamily="34" charset="0"/>
              <a:buChar char="•"/>
            </a:pPr>
            <a:r>
              <a:rPr lang="en-GB" sz="1600" dirty="0" smtClean="0"/>
              <a:t>Moving equipment for the new wards</a:t>
            </a:r>
          </a:p>
          <a:p>
            <a:pPr marL="342900" indent="-342900">
              <a:buFont typeface="Arial" panose="020B0604020202020204" pitchFamily="34" charset="0"/>
              <a:buChar char="•"/>
            </a:pPr>
            <a:r>
              <a:rPr lang="en-GB" sz="1600" dirty="0" smtClean="0"/>
              <a:t>PPE stock management</a:t>
            </a:r>
          </a:p>
          <a:p>
            <a:pPr marL="342900" indent="-342900">
              <a:buFont typeface="Arial" panose="020B0604020202020204" pitchFamily="34" charset="0"/>
              <a:buChar char="•"/>
            </a:pPr>
            <a:r>
              <a:rPr lang="en-GB" sz="1600" dirty="0" smtClean="0"/>
              <a:t>Escorting visitors to wards for </a:t>
            </a:r>
            <a:r>
              <a:rPr lang="en-GB" sz="1600" dirty="0" err="1" smtClean="0"/>
              <a:t>EoLC</a:t>
            </a:r>
            <a:endParaRPr lang="en-GB" sz="1600" dirty="0" smtClean="0"/>
          </a:p>
          <a:p>
            <a:pPr marL="342900" indent="-342900">
              <a:buFont typeface="Arial" panose="020B0604020202020204" pitchFamily="34" charset="0"/>
              <a:buChar char="•"/>
            </a:pPr>
            <a:r>
              <a:rPr lang="en-GB" sz="1600" dirty="0" smtClean="0"/>
              <a:t>Distributing </a:t>
            </a:r>
            <a:r>
              <a:rPr lang="en-GB" sz="1600" dirty="0" err="1" smtClean="0"/>
              <a:t>IPads</a:t>
            </a:r>
            <a:r>
              <a:rPr lang="en-GB" sz="1600" dirty="0" smtClean="0"/>
              <a:t> for video calls</a:t>
            </a:r>
          </a:p>
          <a:p>
            <a:pPr marL="342900" indent="-342900">
              <a:buFont typeface="Arial" panose="020B0604020202020204" pitchFamily="34" charset="0"/>
              <a:buChar char="•"/>
            </a:pPr>
            <a:r>
              <a:rPr lang="en-GB" sz="1600" dirty="0" smtClean="0"/>
              <a:t>Patient packs </a:t>
            </a:r>
          </a:p>
          <a:p>
            <a:pPr marL="342900" indent="-342900">
              <a:buFont typeface="Arial" panose="020B0604020202020204" pitchFamily="34" charset="0"/>
              <a:buChar char="•"/>
            </a:pPr>
            <a:r>
              <a:rPr lang="en-GB" sz="1600" dirty="0" smtClean="0"/>
              <a:t>Prepared scrubs (5,000) for Nightingale</a:t>
            </a:r>
          </a:p>
          <a:p>
            <a:pPr marL="342900" indent="-342900">
              <a:buFont typeface="Arial" panose="020B0604020202020204" pitchFamily="34" charset="0"/>
              <a:buChar char="•"/>
            </a:pPr>
            <a:r>
              <a:rPr lang="en-GB" sz="1600" dirty="0" smtClean="0"/>
              <a:t>Improved staff morale</a:t>
            </a:r>
          </a:p>
          <a:p>
            <a:pPr marL="342900" indent="-342900">
              <a:buFont typeface="Arial" panose="020B0604020202020204" pitchFamily="34" charset="0"/>
              <a:buChar char="•"/>
            </a:pPr>
            <a:endParaRPr lang="en-GB" sz="1600" dirty="0" smtClean="0"/>
          </a:p>
          <a:p>
            <a:pPr marL="342900" indent="-342900">
              <a:buFont typeface="Arial" panose="020B0604020202020204" pitchFamily="34" charset="0"/>
              <a:buChar char="•"/>
            </a:pPr>
            <a:endParaRPr lang="en-GB" sz="1600" dirty="0" smtClean="0"/>
          </a:p>
          <a:p>
            <a:pPr marL="342900" indent="-342900">
              <a:buFont typeface="Arial" panose="020B0604020202020204" pitchFamily="34" charset="0"/>
              <a:buChar char="•"/>
            </a:pPr>
            <a:endParaRPr lang="en-GB" dirty="0" smtClean="0"/>
          </a:p>
          <a:p>
            <a:pPr marL="342900" indent="-342900">
              <a:buFont typeface="Arial" panose="020B0604020202020204" pitchFamily="34" charset="0"/>
              <a:buChar char="•"/>
            </a:pPr>
            <a:endParaRPr lang="en-GB" dirty="0"/>
          </a:p>
        </p:txBody>
      </p:sp>
      <p:sp>
        <p:nvSpPr>
          <p:cNvPr id="5" name="Rounded Rectangle 4"/>
          <p:cNvSpPr/>
          <p:nvPr/>
        </p:nvSpPr>
        <p:spPr>
          <a:xfrm>
            <a:off x="997581" y="656506"/>
            <a:ext cx="6886784" cy="662731"/>
          </a:xfrm>
          <a:prstGeom prst="roundRect">
            <a:avLst>
              <a:gd name="adj" fmla="val 50000"/>
            </a:avLst>
          </a:prstGeom>
          <a:solidFill>
            <a:srgbClr val="250160">
              <a:lumMod val="10000"/>
              <a:lumOff val="90000"/>
            </a:srgbClr>
          </a:solidFill>
          <a:ln w="25400"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lang="en-GB" sz="2400" b="1" kern="0" dirty="0" smtClean="0">
                <a:solidFill>
                  <a:srgbClr val="0070C0"/>
                </a:solidFill>
                <a:latin typeface="Adobe Gothic Std B" pitchFamily="34" charset="-128"/>
                <a:ea typeface="Adobe Gothic Std B" pitchFamily="34" charset="-128"/>
                <a:cs typeface="Times New Roman"/>
              </a:rPr>
              <a:t>Converting the model during </a:t>
            </a:r>
            <a:r>
              <a:rPr lang="en-GB" sz="2400" b="1" kern="0" dirty="0" err="1" smtClean="0">
                <a:solidFill>
                  <a:srgbClr val="0070C0"/>
                </a:solidFill>
                <a:latin typeface="Adobe Gothic Std B" pitchFamily="34" charset="-128"/>
                <a:ea typeface="Adobe Gothic Std B" pitchFamily="34" charset="-128"/>
                <a:cs typeface="Times New Roman"/>
              </a:rPr>
              <a:t>Covid</a:t>
            </a:r>
            <a:r>
              <a:rPr lang="en-GB" sz="2400" b="1" kern="0" dirty="0" smtClean="0">
                <a:solidFill>
                  <a:srgbClr val="0070C0"/>
                </a:solidFill>
                <a:latin typeface="Adobe Gothic Std B" pitchFamily="34" charset="-128"/>
                <a:ea typeface="Adobe Gothic Std B" pitchFamily="34" charset="-128"/>
                <a:cs typeface="Times New Roman"/>
              </a:rPr>
              <a:t> -19</a:t>
            </a:r>
            <a:r>
              <a:rPr kumimoji="0" lang="en-GB" sz="2400" b="1" i="0" u="none" strike="noStrike" kern="0" cap="none" spc="0" normalizeH="0" noProof="0" dirty="0" smtClean="0">
                <a:ln>
                  <a:noFill/>
                </a:ln>
                <a:solidFill>
                  <a:srgbClr val="0070C0"/>
                </a:solidFill>
                <a:effectLst/>
                <a:uLnTx/>
                <a:uFillTx/>
                <a:latin typeface="Adobe Gothic Std B" pitchFamily="34" charset="-128"/>
                <a:ea typeface="Adobe Gothic Std B" pitchFamily="34" charset="-128"/>
                <a:cs typeface="Times New Roman"/>
              </a:rPr>
              <a:t> </a:t>
            </a:r>
            <a:endParaRPr kumimoji="0" lang="en-GB" sz="2400" b="1" i="0" u="none" strike="noStrike" kern="0" cap="none" spc="0" normalizeH="0" baseline="0" noProof="0" dirty="0">
              <a:ln>
                <a:noFill/>
              </a:ln>
              <a:solidFill>
                <a:srgbClr val="0070C0"/>
              </a:solidFill>
              <a:effectLst/>
              <a:uLnTx/>
              <a:uFillTx/>
              <a:latin typeface="Adobe Gothic Std B" pitchFamily="34" charset="-128"/>
              <a:ea typeface="Adobe Gothic Std B" pitchFamily="34" charset="-128"/>
              <a:cs typeface="Times New Roman"/>
            </a:endParaRPr>
          </a:p>
        </p:txBody>
      </p:sp>
    </p:spTree>
    <p:extLst>
      <p:ext uri="{BB962C8B-B14F-4D97-AF65-F5344CB8AC3E}">
        <p14:creationId xmlns:p14="http://schemas.microsoft.com/office/powerpoint/2010/main" val="2619367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8698" r="-4191" b="9610"/>
          <a:stretch/>
        </p:blipFill>
        <p:spPr>
          <a:xfrm>
            <a:off x="-36514" y="0"/>
            <a:ext cx="3960441" cy="5520402"/>
          </a:xfrm>
          <a:prstGeom prst="rect">
            <a:avLst/>
          </a:prstGeom>
        </p:spPr>
      </p:pic>
      <p:sp>
        <p:nvSpPr>
          <p:cNvPr id="7" name="Rectangle 6"/>
          <p:cNvSpPr/>
          <p:nvPr/>
        </p:nvSpPr>
        <p:spPr>
          <a:xfrm>
            <a:off x="4067944" y="476671"/>
            <a:ext cx="4740018" cy="954107"/>
          </a:xfrm>
          <a:prstGeom prst="rect">
            <a:avLst/>
          </a:prstGeom>
        </p:spPr>
        <p:txBody>
          <a:bodyPr wrap="square">
            <a:spAutoFit/>
          </a:bodyPr>
          <a:lstStyle/>
          <a:p>
            <a:pPr algn="r"/>
            <a:r>
              <a:rPr lang="en-GB" sz="2800" b="1" dirty="0" smtClean="0">
                <a:solidFill>
                  <a:schemeClr val="accent3"/>
                </a:solidFill>
                <a:latin typeface="Adobe Fan Heiti Std B" pitchFamily="34" charset="-128"/>
                <a:ea typeface="Adobe Fan Heiti Std B" pitchFamily="34" charset="-128"/>
                <a:cs typeface="Aharoni" panose="02010803020104030203" pitchFamily="2" charset="-79"/>
              </a:rPr>
              <a:t>400</a:t>
            </a:r>
            <a:r>
              <a:rPr lang="en-GB" sz="2800" b="1" dirty="0" smtClean="0">
                <a:solidFill>
                  <a:srgbClr val="C00000"/>
                </a:solidFill>
                <a:latin typeface="Adobe Fan Heiti Std B" pitchFamily="34" charset="-128"/>
                <a:ea typeface="Adobe Fan Heiti Std B" pitchFamily="34" charset="-128"/>
                <a:cs typeface="Aharoni" panose="02010803020104030203" pitchFamily="2" charset="-79"/>
              </a:rPr>
              <a:t> </a:t>
            </a:r>
            <a:r>
              <a:rPr lang="en-GB" sz="2800" b="1" dirty="0">
                <a:solidFill>
                  <a:schemeClr val="accent3">
                    <a:lumMod val="50000"/>
                  </a:schemeClr>
                </a:solidFill>
                <a:latin typeface="Adobe Fan Heiti Std B" pitchFamily="34" charset="-128"/>
                <a:ea typeface="Adobe Fan Heiti Std B" pitchFamily="34" charset="-128"/>
                <a:cs typeface="Aharoni" panose="02010803020104030203" pitchFamily="2" charset="-79"/>
              </a:rPr>
              <a:t>n</a:t>
            </a:r>
            <a:r>
              <a:rPr lang="en-GB" sz="2800" b="1" dirty="0" smtClean="0">
                <a:solidFill>
                  <a:schemeClr val="accent3">
                    <a:lumMod val="50000"/>
                  </a:schemeClr>
                </a:solidFill>
                <a:latin typeface="Adobe Fan Heiti Std B" pitchFamily="34" charset="-128"/>
                <a:ea typeface="Adobe Fan Heiti Std B" pitchFamily="34" charset="-128"/>
                <a:cs typeface="Aharoni" panose="02010803020104030203" pitchFamily="2" charset="-79"/>
              </a:rPr>
              <a:t>o of RIP belongings returned to next of kin</a:t>
            </a:r>
            <a:endParaRPr lang="en-GB" sz="1200" b="1" dirty="0">
              <a:solidFill>
                <a:schemeClr val="accent3">
                  <a:lumMod val="50000"/>
                </a:schemeClr>
              </a:solidFill>
              <a:latin typeface="Adobe Fan Heiti Std B" pitchFamily="34" charset="-128"/>
              <a:ea typeface="Adobe Fan Heiti Std B" pitchFamily="34" charset="-128"/>
              <a:cs typeface="Aharoni" panose="02010803020104030203" pitchFamily="2" charset="-79"/>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988" y="1687721"/>
            <a:ext cx="5187930" cy="3890947"/>
          </a:xfrm>
          <a:prstGeom prst="rect">
            <a:avLst/>
          </a:prstGeom>
        </p:spPr>
      </p:pic>
      <p:sp>
        <p:nvSpPr>
          <p:cNvPr id="10" name="TextBox 9"/>
          <p:cNvSpPr txBox="1"/>
          <p:nvPr/>
        </p:nvSpPr>
        <p:spPr>
          <a:xfrm>
            <a:off x="1039028" y="5085184"/>
            <a:ext cx="7992890" cy="1384995"/>
          </a:xfrm>
          <a:prstGeom prst="rect">
            <a:avLst/>
          </a:prstGeom>
          <a:solidFill>
            <a:srgbClr val="F2F2F2">
              <a:alpha val="60000"/>
            </a:srgbClr>
          </a:solidFill>
        </p:spPr>
        <p:txBody>
          <a:bodyPr wrap="square" rtlCol="0">
            <a:spAutoFit/>
          </a:bodyPr>
          <a:lstStyle/>
          <a:p>
            <a:pPr algn="r"/>
            <a:r>
              <a:rPr lang="en-GB" sz="3200" b="1" dirty="0" smtClean="0">
                <a:solidFill>
                  <a:schemeClr val="accent6">
                    <a:lumMod val="75000"/>
                  </a:schemeClr>
                </a:solidFill>
                <a:latin typeface="Adobe Fan Heiti Std B" pitchFamily="34" charset="-128"/>
                <a:ea typeface="Adobe Fan Heiti Std B" pitchFamily="34" charset="-128"/>
                <a:cs typeface="Aharoni" panose="02010803020104030203" pitchFamily="2" charset="-79"/>
              </a:rPr>
              <a:t>11,000 belongings </a:t>
            </a:r>
            <a:br>
              <a:rPr lang="en-GB" sz="3200" b="1" dirty="0" smtClean="0">
                <a:solidFill>
                  <a:schemeClr val="accent6">
                    <a:lumMod val="75000"/>
                  </a:schemeClr>
                </a:solidFill>
                <a:latin typeface="Adobe Fan Heiti Std B" pitchFamily="34" charset="-128"/>
                <a:ea typeface="Adobe Fan Heiti Std B" pitchFamily="34" charset="-128"/>
                <a:cs typeface="Aharoni" panose="02010803020104030203" pitchFamily="2" charset="-79"/>
              </a:rPr>
            </a:br>
            <a:r>
              <a:rPr lang="en-GB" sz="3200" b="1" dirty="0" smtClean="0">
                <a:solidFill>
                  <a:schemeClr val="accent6">
                    <a:lumMod val="75000"/>
                  </a:schemeClr>
                </a:solidFill>
                <a:latin typeface="Adobe Fan Heiti Std B" pitchFamily="34" charset="-128"/>
                <a:ea typeface="Adobe Fan Heiti Std B" pitchFamily="34" charset="-128"/>
                <a:cs typeface="Aharoni" panose="02010803020104030203" pitchFamily="2" charset="-79"/>
              </a:rPr>
              <a:t>from visitors drop offs to wards </a:t>
            </a:r>
            <a:br>
              <a:rPr lang="en-GB" sz="3200" b="1" dirty="0" smtClean="0">
                <a:solidFill>
                  <a:schemeClr val="accent6">
                    <a:lumMod val="75000"/>
                  </a:schemeClr>
                </a:solidFill>
                <a:latin typeface="Adobe Fan Heiti Std B" pitchFamily="34" charset="-128"/>
                <a:ea typeface="Adobe Fan Heiti Std B" pitchFamily="34" charset="-128"/>
                <a:cs typeface="Aharoni" panose="02010803020104030203" pitchFamily="2" charset="-79"/>
              </a:rPr>
            </a:br>
            <a:r>
              <a:rPr lang="en-GB" sz="2000" b="1" dirty="0" smtClean="0">
                <a:solidFill>
                  <a:schemeClr val="accent6">
                    <a:lumMod val="75000"/>
                  </a:schemeClr>
                </a:solidFill>
                <a:latin typeface="Adobe Fan Heiti Std B" pitchFamily="34" charset="-128"/>
                <a:ea typeface="Adobe Fan Heiti Std B" pitchFamily="34" charset="-128"/>
                <a:cs typeface="Aharoni" panose="02010803020104030203" pitchFamily="2" charset="-79"/>
              </a:rPr>
              <a:t>(and counting…)</a:t>
            </a:r>
            <a:endParaRPr lang="en-GB" sz="2000" b="1" dirty="0">
              <a:solidFill>
                <a:schemeClr val="accent6">
                  <a:lumMod val="75000"/>
                </a:schemeClr>
              </a:solidFill>
              <a:latin typeface="Adobe Fan Heiti Std B" pitchFamily="34" charset="-128"/>
              <a:ea typeface="Adobe Fan Heiti Std B" pitchFamily="34" charset="-128"/>
              <a:cs typeface="Aharoni" panose="02010803020104030203" pitchFamily="2" charset="-79"/>
            </a:endParaRPr>
          </a:p>
        </p:txBody>
      </p:sp>
    </p:spTree>
    <p:extLst>
      <p:ext uri="{BB962C8B-B14F-4D97-AF65-F5344CB8AC3E}">
        <p14:creationId xmlns:p14="http://schemas.microsoft.com/office/powerpoint/2010/main" val="1140270157"/>
      </p:ext>
    </p:extLst>
  </p:cSld>
  <p:clrMapOvr>
    <a:masterClrMapping/>
  </p:clrMapOvr>
  <mc:AlternateContent xmlns:mc="http://schemas.openxmlformats.org/markup-compatibility/2006" xmlns:p14="http://schemas.microsoft.com/office/powerpoint/2010/main">
    <mc:Choice Requires="p14">
      <p:transition spd="slow" p14:dur="2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26447" b="55041"/>
          <a:stretch/>
        </p:blipFill>
        <p:spPr>
          <a:xfrm>
            <a:off x="-2654" y="1164235"/>
            <a:ext cx="4502646" cy="5715866"/>
          </a:xfrm>
          <a:prstGeom prst="rect">
            <a:avLst/>
          </a:prstGeom>
        </p:spPr>
      </p:pic>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6386" r="35714"/>
          <a:stretch/>
        </p:blipFill>
        <p:spPr>
          <a:xfrm>
            <a:off x="4587813" y="-33139"/>
            <a:ext cx="4570623" cy="5367388"/>
          </a:xfrm>
          <a:prstGeom prst="rect">
            <a:avLst/>
          </a:prstGeom>
        </p:spPr>
      </p:pic>
      <p:sp>
        <p:nvSpPr>
          <p:cNvPr id="15" name="TextBox 14"/>
          <p:cNvSpPr txBox="1"/>
          <p:nvPr/>
        </p:nvSpPr>
        <p:spPr>
          <a:xfrm>
            <a:off x="130535" y="403786"/>
            <a:ext cx="4176464" cy="2246769"/>
          </a:xfrm>
          <a:prstGeom prst="rect">
            <a:avLst/>
          </a:prstGeom>
          <a:solidFill>
            <a:srgbClr val="F2F2F2">
              <a:alpha val="36863"/>
            </a:srgbClr>
          </a:solidFill>
        </p:spPr>
        <p:txBody>
          <a:bodyPr wrap="square" rtlCol="0">
            <a:spAutoFit/>
          </a:bodyPr>
          <a:lstStyle/>
          <a:p>
            <a:pPr algn="ctr"/>
            <a:r>
              <a:rPr lang="en-GB" sz="4400" b="1" dirty="0" smtClean="0">
                <a:solidFill>
                  <a:schemeClr val="accent6"/>
                </a:solidFill>
                <a:latin typeface="Adobe Fan Heiti Std B" pitchFamily="34" charset="-128"/>
                <a:ea typeface="Adobe Fan Heiti Std B" pitchFamily="34" charset="-128"/>
                <a:cs typeface="Aharoni" panose="02010803020104030203" pitchFamily="2" charset="-79"/>
              </a:rPr>
              <a:t>39,400</a:t>
            </a:r>
            <a:r>
              <a:rPr lang="en-GB" sz="3200" b="1" dirty="0" smtClean="0">
                <a:solidFill>
                  <a:schemeClr val="accent6"/>
                </a:solidFill>
                <a:latin typeface="Adobe Fan Heiti Std B" pitchFamily="34" charset="-128"/>
                <a:ea typeface="Adobe Fan Heiti Std B" pitchFamily="34" charset="-128"/>
                <a:cs typeface="Aharoni" panose="02010803020104030203" pitchFamily="2" charset="-79"/>
              </a:rPr>
              <a:t> </a:t>
            </a:r>
            <a:r>
              <a:rPr lang="en-GB" sz="3200" b="1" dirty="0" smtClean="0">
                <a:solidFill>
                  <a:schemeClr val="accent6">
                    <a:lumMod val="75000"/>
                  </a:schemeClr>
                </a:solidFill>
                <a:latin typeface="Adobe Fan Heiti Std B" pitchFamily="34" charset="-128"/>
                <a:ea typeface="Adobe Fan Heiti Std B" pitchFamily="34" charset="-128"/>
                <a:cs typeface="Aharoni" panose="02010803020104030203" pitchFamily="2" charset="-79"/>
              </a:rPr>
              <a:t>meals delivered to staff at Royal London Hospital alone…</a:t>
            </a:r>
            <a:endParaRPr lang="en-GB" sz="3200" b="1" dirty="0">
              <a:solidFill>
                <a:schemeClr val="accent6">
                  <a:lumMod val="75000"/>
                </a:schemeClr>
              </a:solidFill>
              <a:latin typeface="Adobe Fan Heiti Std B" pitchFamily="34" charset="-128"/>
              <a:ea typeface="Adobe Fan Heiti Std B" pitchFamily="34" charset="-128"/>
              <a:cs typeface="Aharoni" panose="02010803020104030203" pitchFamily="2" charset="-79"/>
            </a:endParaRPr>
          </a:p>
        </p:txBody>
      </p:sp>
      <p:sp>
        <p:nvSpPr>
          <p:cNvPr id="17" name="Rectangle 16"/>
          <p:cNvSpPr/>
          <p:nvPr/>
        </p:nvSpPr>
        <p:spPr>
          <a:xfrm>
            <a:off x="4327537" y="5288340"/>
            <a:ext cx="4716735" cy="1569660"/>
          </a:xfrm>
          <a:prstGeom prst="rect">
            <a:avLst/>
          </a:prstGeom>
        </p:spPr>
        <p:txBody>
          <a:bodyPr wrap="square">
            <a:spAutoFit/>
          </a:bodyPr>
          <a:lstStyle/>
          <a:p>
            <a:pPr algn="r"/>
            <a:r>
              <a:rPr lang="en-GB" sz="2800" b="1" dirty="0">
                <a:solidFill>
                  <a:srgbClr val="00B0F0"/>
                </a:solidFill>
                <a:latin typeface="Adobe Fan Heiti Std B" pitchFamily="34" charset="-128"/>
                <a:ea typeface="Adobe Fan Heiti Std B" pitchFamily="34" charset="-128"/>
                <a:cs typeface="Aharoni" panose="02010803020104030203" pitchFamily="2" charset="-79"/>
              </a:rPr>
              <a:t>grand total of </a:t>
            </a:r>
            <a:r>
              <a:rPr lang="en-GB" sz="4000" b="1" dirty="0" smtClean="0">
                <a:solidFill>
                  <a:srgbClr val="0070C0"/>
                </a:solidFill>
                <a:latin typeface="Adobe Fan Heiti Std B" pitchFamily="34" charset="-128"/>
                <a:ea typeface="Adobe Fan Heiti Std B" pitchFamily="34" charset="-128"/>
                <a:cs typeface="Aharoni" panose="02010803020104030203" pitchFamily="2" charset="-79"/>
              </a:rPr>
              <a:t>60,000</a:t>
            </a:r>
            <a:r>
              <a:rPr lang="en-GB" sz="2800" b="1" dirty="0" smtClean="0">
                <a:solidFill>
                  <a:srgbClr val="C00000"/>
                </a:solidFill>
                <a:latin typeface="Adobe Fan Heiti Std B" pitchFamily="34" charset="-128"/>
                <a:ea typeface="Adobe Fan Heiti Std B" pitchFamily="34" charset="-128"/>
                <a:cs typeface="Aharoni" panose="02010803020104030203" pitchFamily="2" charset="-79"/>
              </a:rPr>
              <a:t> </a:t>
            </a:r>
            <a:r>
              <a:rPr lang="en-GB" sz="2800" b="1" dirty="0" smtClean="0">
                <a:solidFill>
                  <a:srgbClr val="0070C0"/>
                </a:solidFill>
                <a:latin typeface="Adobe Fan Heiti Std B" pitchFamily="34" charset="-128"/>
                <a:ea typeface="Adobe Fan Heiti Std B" pitchFamily="34" charset="-128"/>
                <a:cs typeface="Aharoni" panose="02010803020104030203" pitchFamily="2" charset="-79"/>
              </a:rPr>
              <a:t>meals</a:t>
            </a:r>
            <a:r>
              <a:rPr lang="en-GB" sz="2800" b="1" dirty="0" smtClean="0">
                <a:solidFill>
                  <a:srgbClr val="00B0F0"/>
                </a:solidFill>
                <a:latin typeface="Adobe Fan Heiti Std B" pitchFamily="34" charset="-128"/>
                <a:ea typeface="Adobe Fan Heiti Std B" pitchFamily="34" charset="-128"/>
                <a:cs typeface="Aharoni" panose="02010803020104030203" pitchFamily="2" charset="-79"/>
              </a:rPr>
              <a:t> delivered to staff across the Trust</a:t>
            </a:r>
            <a:endParaRPr lang="en-GB" sz="1200" b="1" dirty="0">
              <a:solidFill>
                <a:srgbClr val="00B0F0"/>
              </a:solidFill>
              <a:latin typeface="Adobe Fan Heiti Std B" pitchFamily="34" charset="-128"/>
              <a:ea typeface="Adobe Fan Heiti Std B" pitchFamily="34" charset="-128"/>
              <a:cs typeface="Aharoni" panose="02010803020104030203" pitchFamily="2" charset="-79"/>
            </a:endParaRPr>
          </a:p>
        </p:txBody>
      </p:sp>
    </p:spTree>
    <p:extLst>
      <p:ext uri="{BB962C8B-B14F-4D97-AF65-F5344CB8AC3E}">
        <p14:creationId xmlns:p14="http://schemas.microsoft.com/office/powerpoint/2010/main" val="1215462113"/>
      </p:ext>
    </p:extLst>
  </p:cSld>
  <p:clrMapOvr>
    <a:masterClrMapping/>
  </p:clrMapOvr>
  <mc:AlternateContent xmlns:mc="http://schemas.openxmlformats.org/markup-compatibility/2006" xmlns:p14="http://schemas.microsoft.com/office/powerpoint/2010/main">
    <mc:Choice Requires="p14">
      <p:transition spd="slow" p14:dur="2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Photos\9TruFFsA.jpe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545" t="18040" r="12453" b="11261"/>
          <a:stretch/>
        </p:blipFill>
        <p:spPr bwMode="auto">
          <a:xfrm>
            <a:off x="3220860" y="1634924"/>
            <a:ext cx="1049763" cy="157069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https://previews.dropbox.com/p/thumb/AAyNalBUENVw5bZVuGs-q229zwQXdjZO7MnEQbViZRT9183Yz6tSZMJpVFBrxHaT7Rc043KfIk4z-UzLMPQcHR_ZYSc3bxpsY9q2Fs2hKFZGkZcIrwgtTZWg6KrNZvRH-nDYJy9ax5RDTyeHLYCxxQoX6JLCQeuDD_Y0KobfAApnrCKJypLSCWeRjUyCPoYnfPypTvgK0gD4JtUIMxGBa8eSzSFALq4gy0H8kOQ3e9rDgM3Ax18hAw9Qc1fp_PGf6OlNhjZbB7OkKVUYegdn5KyTGaFfsgUkFQGpPABa2Vx41FSrnw2gwFUOvLZiW2zRT2AztmMceAk3MThpXq8WqD5X8Y34Hu-X4L-ouVwhFRYlL6huB5dYIUjmU6aVLr3jtvU/p.jpeg?fv_content=true&amp;size_mode=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9"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033" b="27969"/>
          <a:stretch/>
        </p:blipFill>
        <p:spPr bwMode="auto">
          <a:xfrm>
            <a:off x="7209424" y="89971"/>
            <a:ext cx="1613156" cy="1778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6137" y="3284984"/>
            <a:ext cx="1505703" cy="1505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7298" y="3601126"/>
            <a:ext cx="1594701" cy="1196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6011" r="5287" b="17013"/>
          <a:stretch/>
        </p:blipFill>
        <p:spPr bwMode="auto">
          <a:xfrm>
            <a:off x="1898083" y="71971"/>
            <a:ext cx="1593797" cy="1502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24023"/>
          <a:stretch/>
        </p:blipFill>
        <p:spPr bwMode="auto">
          <a:xfrm>
            <a:off x="1634042" y="1653136"/>
            <a:ext cx="1497798" cy="1517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528" y="71971"/>
            <a:ext cx="1596363" cy="1197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408" r="22074"/>
          <a:stretch/>
        </p:blipFill>
        <p:spPr bwMode="auto">
          <a:xfrm>
            <a:off x="86528" y="3319485"/>
            <a:ext cx="1444625" cy="1494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7694" t="10720" r="16248" b="45607"/>
          <a:stretch/>
        </p:blipFill>
        <p:spPr bwMode="auto">
          <a:xfrm>
            <a:off x="5407937" y="89971"/>
            <a:ext cx="1684343" cy="1484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9" name="Picture 15"/>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9240" t="7123" r="3594" b="13785"/>
          <a:stretch/>
        </p:blipFill>
        <p:spPr bwMode="auto">
          <a:xfrm>
            <a:off x="5747298" y="1664235"/>
            <a:ext cx="1344982" cy="1838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0" name="Picture 16"/>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b="17561"/>
          <a:stretch/>
        </p:blipFill>
        <p:spPr bwMode="auto">
          <a:xfrm>
            <a:off x="99651" y="4902616"/>
            <a:ext cx="2863005" cy="1770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1" name="Picture 17"/>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9592" t="42059" r="21398" b="24399"/>
          <a:stretch/>
        </p:blipFill>
        <p:spPr bwMode="auto">
          <a:xfrm>
            <a:off x="4348492" y="1653135"/>
            <a:ext cx="1299260" cy="1517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19" descr="https://previews.dropbox.com/p/thumb/AAzBNAuvoh1X5JGC8q8nBZyLB6BqwJkhrvvWYoGIXYQrIp2JVCSeFJNy0KPU69SDCLjZNx1CfKrBeq0oot1s6z_XZf0JOWHviEtnycSVbRRRTBNIujNPg-xKGDaC1pukTQmo2TjijwAy3Xb8uPc_2qc8ACWZI0bupxhjHuONs4_3jC9jm_HUVyIpAzo_4N-Fkx56ZmeKtoixpUoDGMkcdG74zh_Rn8wnuxp_1t8dEbtll8eyhQYRRqOUdz-80sllc6-5flmZWjYx9Qzwmp2FRUOZhupbd7v1GOWFuRfmeo-JWSslabuMLL5m9sdnQKanM3ae_fFqQfUzw404TTe28eFs3DCNSo7R-pw2LxxS14TDNxryFJk97OzPQ1DLQzMP9jw/p.jpeg?size=800x600&amp;size_mode=3"/>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44" name="Picture 20"/>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t="20211" b="25952"/>
          <a:stretch/>
        </p:blipFill>
        <p:spPr bwMode="auto">
          <a:xfrm>
            <a:off x="3002742" y="4902615"/>
            <a:ext cx="2466019" cy="1770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6" name="Picture 22"/>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5026" t="21548" r="20448" b="1151"/>
          <a:stretch/>
        </p:blipFill>
        <p:spPr bwMode="auto">
          <a:xfrm>
            <a:off x="5626164" y="4902615"/>
            <a:ext cx="1970172" cy="1770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7" name="Picture 2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7504" y="1340768"/>
            <a:ext cx="1398641" cy="1864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t="2292"/>
          <a:stretch/>
        </p:blipFill>
        <p:spPr bwMode="auto">
          <a:xfrm>
            <a:off x="4443189" y="3319485"/>
            <a:ext cx="1204563" cy="1471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10361" t="9674" r="14079" b="35408"/>
          <a:stretch/>
        </p:blipFill>
        <p:spPr bwMode="auto">
          <a:xfrm>
            <a:off x="3655888" y="88190"/>
            <a:ext cx="1636192" cy="1486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668344" y="4887969"/>
            <a:ext cx="1348332" cy="1797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5"/>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33863" t="39593" r="31109" b="16999"/>
          <a:stretch/>
        </p:blipFill>
        <p:spPr bwMode="auto">
          <a:xfrm>
            <a:off x="7448189" y="2094165"/>
            <a:ext cx="1374391" cy="2270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244086" y="3319485"/>
            <a:ext cx="1103402" cy="1471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6060870"/>
      </p:ext>
    </p:extLst>
  </p:cSld>
  <p:clrMapOvr>
    <a:masterClrMapping/>
  </p:clrMapOvr>
  <mc:AlternateContent xmlns:mc="http://schemas.openxmlformats.org/markup-compatibility/2006" xmlns:p14="http://schemas.microsoft.com/office/powerpoint/2010/main">
    <mc:Choice Requires="p14">
      <p:transition spd="slow" p14:dur="2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564" y="4509120"/>
            <a:ext cx="4175785" cy="234888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97794"/>
            <a:ext cx="3995936" cy="2247715"/>
          </a:xfrm>
          <a:prstGeom prst="rect">
            <a:avLst/>
          </a:prstGeom>
        </p:spPr>
      </p:pic>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7412" t="16081" r="15859" b="35356"/>
          <a:stretch/>
        </p:blipFill>
        <p:spPr>
          <a:xfrm>
            <a:off x="2483768" y="-19186"/>
            <a:ext cx="2576016" cy="2173803"/>
          </a:xfrm>
          <a:prstGeom prst="rect">
            <a:avLst/>
          </a:prstGeom>
        </p:spPr>
      </p:pic>
      <p:pic>
        <p:nvPicPr>
          <p:cNvPr id="19" name="Picture 18"/>
          <p:cNvPicPr>
            <a:picLocks noChangeAspect="1"/>
          </p:cNvPicPr>
          <p:nvPr/>
        </p:nvPicPr>
        <p:blipFill rotWithShape="1">
          <a:blip r:embed="rId6">
            <a:extLst>
              <a:ext uri="{28A0092B-C50C-407E-A947-70E740481C1C}">
                <a14:useLocalDpi xmlns:a14="http://schemas.microsoft.com/office/drawing/2010/main" val="0"/>
              </a:ext>
            </a:extLst>
          </a:blip>
          <a:srcRect t="31986" b="16102"/>
          <a:stretch/>
        </p:blipFill>
        <p:spPr>
          <a:xfrm>
            <a:off x="-8782" y="-2840"/>
            <a:ext cx="3140622" cy="2173803"/>
          </a:xfrm>
          <a:prstGeom prst="rect">
            <a:avLst/>
          </a:prstGeom>
        </p:spPr>
      </p:pic>
      <p:pic>
        <p:nvPicPr>
          <p:cNvPr id="24" name="Picture 23"/>
          <p:cNvPicPr>
            <a:picLocks noChangeAspect="1"/>
          </p:cNvPicPr>
          <p:nvPr/>
        </p:nvPicPr>
        <p:blipFill rotWithShape="1">
          <a:blip r:embed="rId7">
            <a:extLst>
              <a:ext uri="{28A0092B-C50C-407E-A947-70E740481C1C}">
                <a14:useLocalDpi xmlns:a14="http://schemas.microsoft.com/office/drawing/2010/main" val="0"/>
              </a:ext>
            </a:extLst>
          </a:blip>
          <a:srcRect b="31993"/>
          <a:stretch/>
        </p:blipFill>
        <p:spPr>
          <a:xfrm>
            <a:off x="4253550" y="4445509"/>
            <a:ext cx="1985049" cy="2399939"/>
          </a:xfrm>
          <a:prstGeom prst="rect">
            <a:avLst/>
          </a:prstGeom>
        </p:spPr>
      </p:pic>
      <p:pic>
        <p:nvPicPr>
          <p:cNvPr id="25" name="Picture 24"/>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l="12330" t="-375" r="15370" b="5842"/>
          <a:stretch/>
        </p:blipFill>
        <p:spPr>
          <a:xfrm rot="5400000">
            <a:off x="6270236" y="3793469"/>
            <a:ext cx="3094488" cy="3034577"/>
          </a:xfrm>
          <a:prstGeom prst="rect">
            <a:avLst/>
          </a:prstGeom>
        </p:spPr>
      </p:pic>
      <p:pic>
        <p:nvPicPr>
          <p:cNvPr id="26" name="Picture 25"/>
          <p:cNvPicPr>
            <a:picLocks noChangeAspect="1"/>
          </p:cNvPicPr>
          <p:nvPr/>
        </p:nvPicPr>
        <p:blipFill rotWithShape="1">
          <a:blip r:embed="rId10">
            <a:extLst>
              <a:ext uri="{28A0092B-C50C-407E-A947-70E740481C1C}">
                <a14:useLocalDpi xmlns:a14="http://schemas.microsoft.com/office/drawing/2010/main" val="0"/>
              </a:ext>
            </a:extLst>
          </a:blip>
          <a:srcRect t="34313" r="12429" b="22941"/>
          <a:stretch/>
        </p:blipFill>
        <p:spPr>
          <a:xfrm>
            <a:off x="3979515" y="-2840"/>
            <a:ext cx="5167511" cy="1891772"/>
          </a:xfrm>
          <a:prstGeom prst="rect">
            <a:avLst/>
          </a:prstGeom>
        </p:spPr>
      </p:pic>
      <p:pic>
        <p:nvPicPr>
          <p:cNvPr id="28" name="Picture 27"/>
          <p:cNvPicPr>
            <a:picLocks noChangeAspect="1"/>
          </p:cNvPicPr>
          <p:nvPr/>
        </p:nvPicPr>
        <p:blipFill rotWithShape="1">
          <a:blip r:embed="rId11">
            <a:extLst>
              <a:ext uri="{28A0092B-C50C-407E-A947-70E740481C1C}">
                <a14:useLocalDpi xmlns:a14="http://schemas.microsoft.com/office/drawing/2010/main" val="0"/>
              </a:ext>
            </a:extLst>
          </a:blip>
          <a:srcRect l="3636" t="26807" r="15602"/>
          <a:stretch/>
        </p:blipFill>
        <p:spPr>
          <a:xfrm>
            <a:off x="6633731" y="1971700"/>
            <a:ext cx="2510269" cy="1706271"/>
          </a:xfrm>
          <a:prstGeom prst="rect">
            <a:avLst/>
          </a:prstGeom>
        </p:spPr>
      </p:pic>
      <p:pic>
        <p:nvPicPr>
          <p:cNvPr id="29" name="Picture 28"/>
          <p:cNvPicPr>
            <a:picLocks noChangeAspect="1"/>
          </p:cNvPicPr>
          <p:nvPr/>
        </p:nvPicPr>
        <p:blipFill rotWithShape="1">
          <a:blip r:embed="rId12">
            <a:extLst>
              <a:ext uri="{28A0092B-C50C-407E-A947-70E740481C1C}">
                <a14:useLocalDpi xmlns:a14="http://schemas.microsoft.com/office/drawing/2010/main" val="0"/>
              </a:ext>
            </a:extLst>
          </a:blip>
          <a:srcRect t="25645" b="1449"/>
          <a:stretch/>
        </p:blipFill>
        <p:spPr>
          <a:xfrm>
            <a:off x="4038697" y="1971700"/>
            <a:ext cx="2524573" cy="2454076"/>
          </a:xfrm>
          <a:prstGeom prst="rect">
            <a:avLst/>
          </a:prstGeom>
        </p:spPr>
      </p:pic>
    </p:spTree>
    <p:extLst>
      <p:ext uri="{BB962C8B-B14F-4D97-AF65-F5344CB8AC3E}">
        <p14:creationId xmlns:p14="http://schemas.microsoft.com/office/powerpoint/2010/main" val="3632070268"/>
      </p:ext>
    </p:extLst>
  </p:cSld>
  <p:clrMapOvr>
    <a:masterClrMapping/>
  </p:clrMapOvr>
  <mc:AlternateContent xmlns:mc="http://schemas.openxmlformats.org/markup-compatibility/2006" xmlns:p14="http://schemas.microsoft.com/office/powerpoint/2010/main">
    <mc:Choice Requires="p14">
      <p:transition spd="slow" p14:dur="2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9924" y="2924944"/>
            <a:ext cx="5244075" cy="3933056"/>
          </a:xfrm>
          <a:prstGeom prst="rect">
            <a:avLst/>
          </a:prstGeom>
        </p:spPr>
      </p:pic>
      <p:sp>
        <p:nvSpPr>
          <p:cNvPr id="6" name="Rectangle 5"/>
          <p:cNvSpPr/>
          <p:nvPr/>
        </p:nvSpPr>
        <p:spPr>
          <a:xfrm>
            <a:off x="4151952" y="260648"/>
            <a:ext cx="4740018" cy="1384995"/>
          </a:xfrm>
          <a:prstGeom prst="rect">
            <a:avLst/>
          </a:prstGeom>
        </p:spPr>
        <p:txBody>
          <a:bodyPr wrap="square">
            <a:spAutoFit/>
          </a:bodyPr>
          <a:lstStyle/>
          <a:p>
            <a:pPr algn="r"/>
            <a:r>
              <a:rPr lang="en-GB" sz="2800" b="1" dirty="0" smtClean="0">
                <a:solidFill>
                  <a:schemeClr val="accent3"/>
                </a:solidFill>
                <a:latin typeface="Adobe Fan Heiti Std B" pitchFamily="34" charset="-128"/>
                <a:ea typeface="Adobe Fan Heiti Std B" pitchFamily="34" charset="-128"/>
                <a:cs typeface="Aharoni" panose="02010803020104030203" pitchFamily="2" charset="-79"/>
              </a:rPr>
              <a:t>Volunteers are currently supporting the Staff Wellbeing Hub</a:t>
            </a:r>
            <a:endParaRPr lang="en-GB" sz="1200" b="1" dirty="0">
              <a:solidFill>
                <a:schemeClr val="accent3">
                  <a:lumMod val="50000"/>
                </a:schemeClr>
              </a:solidFill>
              <a:latin typeface="Adobe Fan Heiti Std B" pitchFamily="34" charset="-128"/>
              <a:ea typeface="Adobe Fan Heiti Std B" pitchFamily="34" charset="-128"/>
              <a:cs typeface="Aharoni" panose="02010803020104030203" pitchFamily="2" charset="-79"/>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2395" y="-7615"/>
            <a:ext cx="3857625" cy="6858000"/>
          </a:xfrm>
          <a:prstGeom prst="rect">
            <a:avLst/>
          </a:prstGeom>
        </p:spPr>
      </p:pic>
      <p:sp>
        <p:nvSpPr>
          <p:cNvPr id="9" name="Rectangle 8"/>
          <p:cNvSpPr/>
          <p:nvPr/>
        </p:nvSpPr>
        <p:spPr>
          <a:xfrm>
            <a:off x="4185672" y="1645643"/>
            <a:ext cx="4740018" cy="1200329"/>
          </a:xfrm>
          <a:prstGeom prst="rect">
            <a:avLst/>
          </a:prstGeom>
        </p:spPr>
        <p:txBody>
          <a:bodyPr wrap="square">
            <a:spAutoFit/>
          </a:bodyPr>
          <a:lstStyle/>
          <a:p>
            <a:pPr algn="r"/>
            <a:r>
              <a:rPr lang="en-GB" sz="2400" b="1" dirty="0" smtClean="0">
                <a:solidFill>
                  <a:schemeClr val="accent6"/>
                </a:solidFill>
                <a:latin typeface="Adobe Fan Heiti Std B" pitchFamily="34" charset="-128"/>
                <a:ea typeface="Adobe Fan Heiti Std B" pitchFamily="34" charset="-128"/>
                <a:cs typeface="Aharoni" panose="02010803020104030203" pitchFamily="2" charset="-79"/>
              </a:rPr>
              <a:t>Providing refreshments and much needed relaxing space for staff to enjoy</a:t>
            </a:r>
            <a:endParaRPr lang="en-GB" sz="1100" b="1" dirty="0">
              <a:solidFill>
                <a:schemeClr val="accent6"/>
              </a:solidFill>
              <a:latin typeface="Adobe Fan Heiti Std B" pitchFamily="34" charset="-128"/>
              <a:ea typeface="Adobe Fan Heiti Std B" pitchFamily="34" charset="-128"/>
              <a:cs typeface="Aharoni" panose="02010803020104030203" pitchFamily="2" charset="-79"/>
            </a:endParaRPr>
          </a:p>
        </p:txBody>
      </p:sp>
    </p:spTree>
    <p:extLst>
      <p:ext uri="{BB962C8B-B14F-4D97-AF65-F5344CB8AC3E}">
        <p14:creationId xmlns:p14="http://schemas.microsoft.com/office/powerpoint/2010/main" val="620077502"/>
      </p:ext>
    </p:extLst>
  </p:cSld>
  <p:clrMapOvr>
    <a:masterClrMapping/>
  </p:clrMapOvr>
  <mc:AlternateContent xmlns:mc="http://schemas.openxmlformats.org/markup-compatibility/2006" xmlns:p14="http://schemas.microsoft.com/office/powerpoint/2010/main">
    <mc:Choice Requires="p14">
      <p:transition spd="slow" p14:dur="2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935596" y="1412776"/>
            <a:ext cx="7200800" cy="4536504"/>
          </a:xfrm>
          <a:prstGeom prst="roundRect">
            <a:avLst>
              <a:gd name="adj" fmla="val 19821"/>
            </a:avLst>
          </a:prstGeom>
          <a:solidFill>
            <a:schemeClr val="accent6">
              <a:lumMod val="20000"/>
              <a:lumOff val="80000"/>
            </a:schemeClr>
          </a:solidFill>
          <a:ln w="25400" cap="flat" cmpd="sng" algn="ctr">
            <a:noFill/>
            <a:prstDash val="solid"/>
          </a:ln>
          <a:effectLst/>
        </p:spPr>
        <p:txBody>
          <a:bodyPr rtlCol="0" anchor="ctr"/>
          <a:lstStyle/>
          <a:p>
            <a:pPr algn="ctr" defTabSz="457200" fontAlgn="base">
              <a:spcBef>
                <a:spcPct val="0"/>
              </a:spcBef>
              <a:spcAft>
                <a:spcPct val="0"/>
              </a:spcAft>
              <a:defRPr/>
            </a:pPr>
            <a:r>
              <a:rPr lang="en-GB" sz="2000" b="1" kern="0" dirty="0" smtClean="0">
                <a:solidFill>
                  <a:srgbClr val="0070C0"/>
                </a:solidFill>
                <a:latin typeface="Adobe Fan Heiti Std B" pitchFamily="34" charset="-128"/>
                <a:ea typeface="Adobe Fan Heiti Std B" pitchFamily="34" charset="-128"/>
                <a:cs typeface="Times New Roman"/>
              </a:rPr>
              <a:t>Barts Health Trust have completely changed their model of volunteering to a response model.</a:t>
            </a:r>
          </a:p>
          <a:p>
            <a:pPr algn="ctr" defTabSz="457200" fontAlgn="base">
              <a:spcBef>
                <a:spcPct val="0"/>
              </a:spcBef>
              <a:spcAft>
                <a:spcPct val="0"/>
              </a:spcAft>
              <a:defRPr/>
            </a:pPr>
            <a:r>
              <a:rPr lang="en-GB" sz="2000" b="1" kern="0" dirty="0" smtClean="0">
                <a:solidFill>
                  <a:srgbClr val="0070C0"/>
                </a:solidFill>
                <a:latin typeface="Adobe Fan Heiti Std B" pitchFamily="34" charset="-128"/>
                <a:ea typeface="Adobe Fan Heiti Std B" pitchFamily="34" charset="-128"/>
                <a:cs typeface="Times New Roman"/>
              </a:rPr>
              <a:t>Although we do keep some specialist roles such as Dementia Buddies, Chaplains, Pets as Therapy.</a:t>
            </a:r>
          </a:p>
          <a:p>
            <a:pPr algn="ctr" defTabSz="457200" fontAlgn="base">
              <a:spcBef>
                <a:spcPct val="0"/>
              </a:spcBef>
              <a:spcAft>
                <a:spcPct val="0"/>
              </a:spcAft>
              <a:defRPr/>
            </a:pPr>
            <a:r>
              <a:rPr kumimoji="0" lang="en-GB" sz="2000" b="1" i="0" u="none" strike="noStrike" kern="0" cap="none" spc="0" normalizeH="0" baseline="0" noProof="0" dirty="0" smtClean="0">
                <a:ln>
                  <a:noFill/>
                </a:ln>
                <a:solidFill>
                  <a:srgbClr val="0070C0"/>
                </a:solidFill>
                <a:effectLst/>
                <a:uLnTx/>
                <a:uFillTx/>
                <a:latin typeface="Adobe Fan Heiti Std B" pitchFamily="34" charset="-128"/>
                <a:ea typeface="Adobe Fan Heiti Std B" pitchFamily="34" charset="-128"/>
                <a:cs typeface="Times New Roman"/>
              </a:rPr>
              <a:t>The</a:t>
            </a:r>
            <a:r>
              <a:rPr kumimoji="0" lang="en-GB" sz="2000" b="1" i="0" u="none" strike="noStrike" kern="0" cap="none" spc="0" normalizeH="0" noProof="0" dirty="0" smtClean="0">
                <a:ln>
                  <a:noFill/>
                </a:ln>
                <a:solidFill>
                  <a:srgbClr val="0070C0"/>
                </a:solidFill>
                <a:effectLst/>
                <a:uLnTx/>
                <a:uFillTx/>
                <a:latin typeface="Adobe Fan Heiti Std B" pitchFamily="34" charset="-128"/>
                <a:ea typeface="Adobe Fan Heiti Std B" pitchFamily="34" charset="-128"/>
                <a:cs typeface="Times New Roman"/>
              </a:rPr>
              <a:t> response model as the ability to work more to the needs of the hospital whilst ensuring the best experience for volunteers and ensuring that volunteers are getting to where they can make the most impact for patients and the organisation.</a:t>
            </a:r>
          </a:p>
          <a:p>
            <a:pPr algn="ctr" defTabSz="457200" fontAlgn="base">
              <a:spcBef>
                <a:spcPct val="0"/>
              </a:spcBef>
              <a:spcAft>
                <a:spcPct val="0"/>
              </a:spcAft>
              <a:defRPr/>
            </a:pPr>
            <a:endParaRPr lang="en-GB" sz="2000" b="1" kern="0" baseline="0" dirty="0">
              <a:solidFill>
                <a:srgbClr val="0070C0"/>
              </a:solidFill>
              <a:latin typeface="Adobe Fan Heiti Std B" pitchFamily="34" charset="-128"/>
              <a:ea typeface="Adobe Fan Heiti Std B" pitchFamily="34" charset="-128"/>
              <a:cs typeface="Times New Roman"/>
            </a:endParaRPr>
          </a:p>
          <a:p>
            <a:pPr algn="ctr" defTabSz="457200" fontAlgn="base">
              <a:spcBef>
                <a:spcPct val="0"/>
              </a:spcBef>
              <a:spcAft>
                <a:spcPct val="0"/>
              </a:spcAft>
              <a:defRPr/>
            </a:pPr>
            <a:r>
              <a:rPr lang="en-GB" sz="3200" b="1" kern="0" dirty="0" smtClean="0">
                <a:solidFill>
                  <a:srgbClr val="0070C0"/>
                </a:solidFill>
                <a:latin typeface="Adobe Fan Heiti Std B" pitchFamily="34" charset="-128"/>
                <a:ea typeface="Adobe Fan Heiti Std B" pitchFamily="34" charset="-128"/>
                <a:cs typeface="Times New Roman"/>
              </a:rPr>
              <a:t>Questions?</a:t>
            </a:r>
            <a:endParaRPr kumimoji="0" lang="en-GB" sz="3200" b="1" i="0" u="none" strike="noStrike" kern="0" cap="none" spc="0" normalizeH="0" baseline="0" noProof="0" dirty="0">
              <a:ln>
                <a:noFill/>
              </a:ln>
              <a:solidFill>
                <a:srgbClr val="0070C0"/>
              </a:solidFill>
              <a:effectLst/>
              <a:uLnTx/>
              <a:uFillTx/>
              <a:latin typeface="Adobe Fan Heiti Std B" pitchFamily="34" charset="-128"/>
              <a:ea typeface="Adobe Fan Heiti Std B" pitchFamily="34" charset="-128"/>
              <a:cs typeface="Times New Roman"/>
            </a:endParaRPr>
          </a:p>
        </p:txBody>
      </p:sp>
      <p:sp>
        <p:nvSpPr>
          <p:cNvPr id="7" name="Rounded Rectangle 6"/>
          <p:cNvSpPr/>
          <p:nvPr/>
        </p:nvSpPr>
        <p:spPr>
          <a:xfrm>
            <a:off x="611560" y="1052736"/>
            <a:ext cx="7848872" cy="5256584"/>
          </a:xfrm>
          <a:prstGeom prst="roundRect">
            <a:avLst>
              <a:gd name="adj" fmla="val 17423"/>
            </a:avLst>
          </a:prstGeom>
          <a:noFill/>
          <a:ln w="57150" cap="flat" cmpd="sng" algn="ctr">
            <a:solidFill>
              <a:schemeClr val="accent5">
                <a:lumMod val="40000"/>
                <a:lumOff val="60000"/>
              </a:schemeClr>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GB" sz="2400" b="1" i="0" u="none" strike="noStrike" kern="0" cap="none" spc="0" normalizeH="0" baseline="0" noProof="0" dirty="0">
              <a:ln>
                <a:noFill/>
              </a:ln>
              <a:solidFill>
                <a:srgbClr val="0070C0"/>
              </a:solidFill>
              <a:effectLst/>
              <a:uLnTx/>
              <a:uFillTx/>
              <a:latin typeface="Adobe Gothic Std B" pitchFamily="34" charset="-128"/>
              <a:ea typeface="Adobe Gothic Std B" pitchFamily="34" charset="-128"/>
              <a:cs typeface="Times New Roman"/>
            </a:endParaRPr>
          </a:p>
        </p:txBody>
      </p:sp>
      <p:sp>
        <p:nvSpPr>
          <p:cNvPr id="8" name="Rounded Rectangle 7"/>
          <p:cNvSpPr/>
          <p:nvPr/>
        </p:nvSpPr>
        <p:spPr>
          <a:xfrm>
            <a:off x="997581" y="656506"/>
            <a:ext cx="6886784" cy="662731"/>
          </a:xfrm>
          <a:prstGeom prst="roundRect">
            <a:avLst>
              <a:gd name="adj" fmla="val 50000"/>
            </a:avLst>
          </a:prstGeom>
          <a:solidFill>
            <a:srgbClr val="250160">
              <a:lumMod val="10000"/>
              <a:lumOff val="90000"/>
            </a:srgbClr>
          </a:solidFill>
          <a:ln w="25400"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GB" sz="2400" b="1" i="0" u="none" strike="noStrike" kern="0" cap="none" spc="0" normalizeH="0" baseline="0" noProof="0" dirty="0" smtClean="0">
                <a:ln>
                  <a:noFill/>
                </a:ln>
                <a:solidFill>
                  <a:srgbClr val="0070C0"/>
                </a:solidFill>
                <a:effectLst/>
                <a:uLnTx/>
                <a:uFillTx/>
                <a:latin typeface="Adobe Gothic Std B" pitchFamily="34" charset="-128"/>
                <a:ea typeface="Adobe Gothic Std B" pitchFamily="34" charset="-128"/>
                <a:cs typeface="Times New Roman"/>
              </a:rPr>
              <a:t>Conclusion</a:t>
            </a:r>
            <a:r>
              <a:rPr kumimoji="0" lang="en-GB" sz="2400" b="1" i="0" u="none" strike="noStrike" kern="0" cap="none" spc="0" normalizeH="0" noProof="0" dirty="0" smtClean="0">
                <a:ln>
                  <a:noFill/>
                </a:ln>
                <a:solidFill>
                  <a:srgbClr val="0070C0"/>
                </a:solidFill>
                <a:effectLst/>
                <a:uLnTx/>
                <a:uFillTx/>
                <a:latin typeface="Adobe Gothic Std B" pitchFamily="34" charset="-128"/>
                <a:ea typeface="Adobe Gothic Std B" pitchFamily="34" charset="-128"/>
                <a:cs typeface="Times New Roman"/>
              </a:rPr>
              <a:t> </a:t>
            </a:r>
            <a:endParaRPr kumimoji="0" lang="en-GB" sz="2400" b="1" i="0" u="none" strike="noStrike" kern="0" cap="none" spc="0" normalizeH="0" baseline="0" noProof="0" dirty="0">
              <a:ln>
                <a:noFill/>
              </a:ln>
              <a:solidFill>
                <a:srgbClr val="0070C0"/>
              </a:solidFill>
              <a:effectLst/>
              <a:uLnTx/>
              <a:uFillTx/>
              <a:latin typeface="Adobe Gothic Std B" pitchFamily="34" charset="-128"/>
              <a:ea typeface="Adobe Gothic Std B" pitchFamily="34" charset="-128"/>
              <a:cs typeface="Times New Roman"/>
            </a:endParaRPr>
          </a:p>
        </p:txBody>
      </p:sp>
    </p:spTree>
    <p:extLst>
      <p:ext uri="{BB962C8B-B14F-4D97-AF65-F5344CB8AC3E}">
        <p14:creationId xmlns:p14="http://schemas.microsoft.com/office/powerpoint/2010/main" val="3970022016"/>
      </p:ext>
    </p:extLst>
  </p:cSld>
  <p:clrMapOvr>
    <a:masterClrMapping/>
  </p:clrMapOvr>
  <mc:AlternateContent xmlns:mc="http://schemas.openxmlformats.org/markup-compatibility/2006" xmlns:p14="http://schemas.microsoft.com/office/powerpoint/2010/main">
    <mc:Choice Requires="p14">
      <p:transition spd="slow" p14:dur="2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997581" y="1052736"/>
            <a:ext cx="6886784" cy="662731"/>
          </a:xfrm>
          <a:prstGeom prst="roundRect">
            <a:avLst>
              <a:gd name="adj" fmla="val 50000"/>
            </a:avLst>
          </a:prstGeom>
          <a:solidFill>
            <a:srgbClr val="250160">
              <a:lumMod val="10000"/>
              <a:lumOff val="90000"/>
            </a:srgbClr>
          </a:solidFill>
          <a:ln w="25400"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GB" sz="2400" b="1" i="0" u="none" strike="noStrike" kern="0" cap="none" spc="0" normalizeH="0" baseline="0" noProof="0" dirty="0" smtClean="0">
                <a:ln>
                  <a:noFill/>
                </a:ln>
                <a:solidFill>
                  <a:srgbClr val="0070C0"/>
                </a:solidFill>
                <a:effectLst/>
                <a:uLnTx/>
                <a:uFillTx/>
                <a:latin typeface="Adobe Gothic Std B" pitchFamily="34" charset="-128"/>
                <a:ea typeface="Adobe Gothic Std B" pitchFamily="34" charset="-128"/>
                <a:cs typeface="Times New Roman"/>
              </a:rPr>
              <a:t>What is Barts Health volunteering?</a:t>
            </a:r>
            <a:endParaRPr kumimoji="0" lang="en-GB" sz="2400" b="1" i="0" u="none" strike="noStrike" kern="0" cap="none" spc="0" normalizeH="0" baseline="0" noProof="0" dirty="0">
              <a:ln>
                <a:noFill/>
              </a:ln>
              <a:solidFill>
                <a:srgbClr val="0070C0"/>
              </a:solidFill>
              <a:effectLst/>
              <a:uLnTx/>
              <a:uFillTx/>
              <a:latin typeface="Adobe Gothic Std B" pitchFamily="34" charset="-128"/>
              <a:ea typeface="Adobe Gothic Std B" pitchFamily="34" charset="-128"/>
              <a:cs typeface="Times New Roman"/>
            </a:endParaRPr>
          </a:p>
        </p:txBody>
      </p:sp>
      <p:sp>
        <p:nvSpPr>
          <p:cNvPr id="9" name="Rounded Rectangle 8"/>
          <p:cNvSpPr/>
          <p:nvPr/>
        </p:nvSpPr>
        <p:spPr>
          <a:xfrm>
            <a:off x="997581" y="2204864"/>
            <a:ext cx="3358396" cy="3456384"/>
          </a:xfrm>
          <a:prstGeom prst="roundRect">
            <a:avLst>
              <a:gd name="adj" fmla="val 12889"/>
            </a:avLst>
          </a:prstGeom>
          <a:ln>
            <a:solidFill>
              <a:schemeClr val="accent5"/>
            </a:solidFill>
          </a:ln>
        </p:spPr>
        <p:style>
          <a:lnRef idx="2">
            <a:schemeClr val="accent2"/>
          </a:lnRef>
          <a:fillRef idx="1">
            <a:schemeClr val="lt1"/>
          </a:fillRef>
          <a:effectRef idx="0">
            <a:schemeClr val="accent2"/>
          </a:effectRef>
          <a:fontRef idx="minor">
            <a:schemeClr val="dk1"/>
          </a:fontRef>
        </p:style>
        <p:txBody>
          <a:bodyPr rtlCol="0" anchor="ctr"/>
          <a:lstStyle/>
          <a:p>
            <a:pPr lvl="0" algn="ctr" defTabSz="457200" fontAlgn="base">
              <a:spcBef>
                <a:spcPct val="0"/>
              </a:spcBef>
              <a:spcAft>
                <a:spcPct val="0"/>
              </a:spcAft>
              <a:defRPr/>
            </a:pPr>
            <a:r>
              <a:rPr lang="en-GB" b="1" kern="0" dirty="0">
                <a:solidFill>
                  <a:srgbClr val="0070C0"/>
                </a:solidFill>
                <a:latin typeface="Adobe Gothic Std B" pitchFamily="34" charset="-128"/>
                <a:ea typeface="Adobe Gothic Std B" pitchFamily="34" charset="-128"/>
                <a:cs typeface="Times New Roman"/>
              </a:rPr>
              <a:t>“Activity undertaken freely that involves spending time, unpaid, doing something that aims to benefit the environment or individuals or groups other than (or in addition to) close relatives”1</a:t>
            </a:r>
          </a:p>
        </p:txBody>
      </p:sp>
      <p:sp>
        <p:nvSpPr>
          <p:cNvPr id="10" name="Rounded Rectangle 9"/>
          <p:cNvSpPr/>
          <p:nvPr/>
        </p:nvSpPr>
        <p:spPr>
          <a:xfrm>
            <a:off x="4644006" y="2235076"/>
            <a:ext cx="3240359" cy="3456384"/>
          </a:xfrm>
          <a:prstGeom prst="roundRect">
            <a:avLst>
              <a:gd name="adj" fmla="val 12889"/>
            </a:avLst>
          </a:prstGeom>
          <a:ln>
            <a:solidFill>
              <a:schemeClr val="accent5"/>
            </a:solidFill>
          </a:ln>
        </p:spPr>
        <p:style>
          <a:lnRef idx="2">
            <a:schemeClr val="accent2"/>
          </a:lnRef>
          <a:fillRef idx="1">
            <a:schemeClr val="lt1"/>
          </a:fillRef>
          <a:effectRef idx="0">
            <a:schemeClr val="accent2"/>
          </a:effectRef>
          <a:fontRef idx="minor">
            <a:schemeClr val="dk1"/>
          </a:fontRef>
        </p:style>
        <p:txBody>
          <a:bodyPr rtlCol="0" anchor="ctr"/>
          <a:lstStyle/>
          <a:p>
            <a:pPr lvl="0" algn="ctr" defTabSz="457200" fontAlgn="base">
              <a:spcBef>
                <a:spcPct val="0"/>
              </a:spcBef>
              <a:spcAft>
                <a:spcPct val="0"/>
              </a:spcAft>
              <a:defRPr/>
            </a:pPr>
            <a:r>
              <a:rPr lang="en-GB" b="1" kern="0" dirty="0">
                <a:solidFill>
                  <a:srgbClr val="0070C0"/>
                </a:solidFill>
                <a:latin typeface="Adobe Gothic Std B" pitchFamily="34" charset="-128"/>
                <a:ea typeface="Adobe Gothic Std B" pitchFamily="34" charset="-128"/>
                <a:cs typeface="Times New Roman"/>
              </a:rPr>
              <a:t>“A community of people who give their time to help improve safe and compassionate care across Barts Trust”</a:t>
            </a:r>
          </a:p>
        </p:txBody>
      </p:sp>
    </p:spTree>
    <p:extLst>
      <p:ext uri="{BB962C8B-B14F-4D97-AF65-F5344CB8AC3E}">
        <p14:creationId xmlns:p14="http://schemas.microsoft.com/office/powerpoint/2010/main" val="1358950261"/>
      </p:ext>
    </p:extLst>
  </p:cSld>
  <p:clrMapOvr>
    <a:masterClrMapping/>
  </p:clrMapOvr>
  <mc:AlternateContent xmlns:mc="http://schemas.openxmlformats.org/markup-compatibility/2006" xmlns:p14="http://schemas.microsoft.com/office/powerpoint/2010/main">
    <mc:Choice Requires="p14">
      <p:transition spd="slow" p14:dur="2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10974" y="893359"/>
            <a:ext cx="8609499" cy="5644736"/>
            <a:chOff x="-3890484" y="644702"/>
            <a:chExt cx="6412721" cy="4599444"/>
          </a:xfrm>
        </p:grpSpPr>
        <p:grpSp>
          <p:nvGrpSpPr>
            <p:cNvPr id="5" name="Group 4"/>
            <p:cNvGrpSpPr/>
            <p:nvPr/>
          </p:nvGrpSpPr>
          <p:grpSpPr>
            <a:xfrm>
              <a:off x="-3890484" y="644702"/>
              <a:ext cx="4328438" cy="4556221"/>
              <a:chOff x="-3890484" y="644702"/>
              <a:chExt cx="4328438" cy="4556221"/>
            </a:xfrm>
          </p:grpSpPr>
          <p:sp>
            <p:nvSpPr>
              <p:cNvPr id="15" name="Text Box 2"/>
              <p:cNvSpPr txBox="1">
                <a:spLocks noChangeArrowheads="1"/>
              </p:cNvSpPr>
              <p:nvPr/>
            </p:nvSpPr>
            <p:spPr bwMode="auto">
              <a:xfrm>
                <a:off x="-1699456" y="644702"/>
                <a:ext cx="2137410" cy="254635"/>
              </a:xfrm>
              <a:prstGeom prst="rect">
                <a:avLst/>
              </a:prstGeom>
              <a:solidFill>
                <a:schemeClr val="bg1"/>
              </a:solidFill>
              <a:ln w="9525">
                <a:noFill/>
                <a:miter lim="800000"/>
                <a:headEnd/>
                <a:tailEnd/>
              </a:ln>
            </p:spPr>
            <p:txBody>
              <a:bodyPr rot="0" vert="horz" wrap="square" lIns="91440" tIns="45720" rIns="91440" bIns="45720" anchor="t" anchorCtr="0">
                <a:noAutofit/>
              </a:bodyPr>
              <a:lstStyle/>
              <a:p>
                <a:pPr algn="ctr">
                  <a:lnSpc>
                    <a:spcPct val="115000"/>
                  </a:lnSpc>
                  <a:spcAft>
                    <a:spcPts val="1000"/>
                  </a:spcAft>
                </a:pPr>
                <a:r>
                  <a:rPr lang="en-GB" b="1" dirty="0">
                    <a:solidFill>
                      <a:srgbClr val="0070C0"/>
                    </a:solidFill>
                    <a:effectLst/>
                    <a:latin typeface="Adobe Fan Heiti Std B" pitchFamily="34" charset="-128"/>
                    <a:ea typeface="Adobe Fan Heiti Std B" pitchFamily="34" charset="-128"/>
                    <a:cs typeface="Times New Roman"/>
                  </a:rPr>
                  <a:t>Three core aims:</a:t>
                </a:r>
                <a:endParaRPr lang="en-GB" sz="3200" b="1" dirty="0">
                  <a:solidFill>
                    <a:srgbClr val="0070C0"/>
                  </a:solidFill>
                  <a:effectLst/>
                  <a:latin typeface="Adobe Fan Heiti Std B" pitchFamily="34" charset="-128"/>
                  <a:ea typeface="Adobe Fan Heiti Std B" pitchFamily="34" charset="-128"/>
                  <a:cs typeface="Times New Roman"/>
                </a:endParaRPr>
              </a:p>
            </p:txBody>
          </p:sp>
          <p:sp>
            <p:nvSpPr>
              <p:cNvPr id="16" name="Text Box 2"/>
              <p:cNvSpPr txBox="1">
                <a:spLocks noChangeArrowheads="1"/>
              </p:cNvSpPr>
              <p:nvPr/>
            </p:nvSpPr>
            <p:spPr bwMode="auto">
              <a:xfrm>
                <a:off x="-3792230" y="1047636"/>
                <a:ext cx="1281826" cy="636136"/>
              </a:xfrm>
              <a:prstGeom prst="rect">
                <a:avLst/>
              </a:prstGeom>
              <a:solidFill>
                <a:schemeClr val="bg1"/>
              </a:solidFill>
              <a:ln w="28575">
                <a:solidFill>
                  <a:schemeClr val="accent1">
                    <a:lumMod val="60000"/>
                    <a:lumOff val="40000"/>
                  </a:schemeClr>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en-GB" b="1" dirty="0">
                    <a:solidFill>
                      <a:srgbClr val="000000"/>
                    </a:solidFill>
                    <a:effectLst/>
                    <a:latin typeface="Adobe Fan Heiti Std B" pitchFamily="34" charset="-128"/>
                    <a:ea typeface="Adobe Fan Heiti Std B" pitchFamily="34" charset="-128"/>
                    <a:cs typeface="Times New Roman"/>
                  </a:rPr>
                  <a:t>Outcome for the </a:t>
                </a:r>
                <a:r>
                  <a:rPr lang="en-GB" b="1" dirty="0" smtClean="0">
                    <a:solidFill>
                      <a:srgbClr val="000000"/>
                    </a:solidFill>
                    <a:effectLst/>
                    <a:latin typeface="Adobe Fan Heiti Std B" pitchFamily="34" charset="-128"/>
                    <a:ea typeface="Adobe Fan Heiti Std B" pitchFamily="34" charset="-128"/>
                    <a:cs typeface="Times New Roman"/>
                  </a:rPr>
                  <a:t>patient</a:t>
                </a:r>
                <a:endParaRPr lang="en-GB" sz="3200" b="1" dirty="0">
                  <a:effectLst/>
                  <a:latin typeface="Adobe Fan Heiti Std B" pitchFamily="34" charset="-128"/>
                  <a:ea typeface="Adobe Fan Heiti Std B" pitchFamily="34" charset="-128"/>
                  <a:cs typeface="Times New Roman"/>
                </a:endParaRPr>
              </a:p>
            </p:txBody>
          </p:sp>
          <p:sp>
            <p:nvSpPr>
              <p:cNvPr id="17" name="Text Box 2"/>
              <p:cNvSpPr txBox="1">
                <a:spLocks noChangeArrowheads="1"/>
              </p:cNvSpPr>
              <p:nvPr/>
            </p:nvSpPr>
            <p:spPr bwMode="auto">
              <a:xfrm>
                <a:off x="-3890484" y="1914849"/>
                <a:ext cx="1478334" cy="675527"/>
              </a:xfrm>
              <a:prstGeom prst="rect">
                <a:avLst/>
              </a:prstGeom>
              <a:solidFill>
                <a:schemeClr val="bg1"/>
              </a:solidFill>
              <a:ln w="28575">
                <a:solidFill>
                  <a:schemeClr val="accent1">
                    <a:lumMod val="60000"/>
                    <a:lumOff val="40000"/>
                  </a:schemeClr>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en-GB" sz="1400" dirty="0">
                    <a:effectLst/>
                    <a:latin typeface="Adobe Fan Heiti Std B" pitchFamily="34" charset="-128"/>
                    <a:ea typeface="Adobe Fan Heiti Std B" pitchFamily="34" charset="-128"/>
                    <a:cs typeface="Times New Roman"/>
                  </a:rPr>
                  <a:t>Patient feels more supported or happier, less bored or anxious</a:t>
                </a:r>
                <a:endParaRPr lang="en-GB" sz="2400" dirty="0">
                  <a:effectLst/>
                  <a:latin typeface="Adobe Fan Heiti Std B" pitchFamily="34" charset="-128"/>
                  <a:ea typeface="Adobe Fan Heiti Std B" pitchFamily="34" charset="-128"/>
                  <a:cs typeface="Times New Roman"/>
                </a:endParaRPr>
              </a:p>
            </p:txBody>
          </p:sp>
          <p:sp>
            <p:nvSpPr>
              <p:cNvPr id="18" name="Text Box 2"/>
              <p:cNvSpPr txBox="1">
                <a:spLocks noChangeArrowheads="1"/>
              </p:cNvSpPr>
              <p:nvPr/>
            </p:nvSpPr>
            <p:spPr bwMode="auto">
              <a:xfrm>
                <a:off x="-1347672" y="1902155"/>
                <a:ext cx="1785626" cy="515270"/>
              </a:xfrm>
              <a:prstGeom prst="rect">
                <a:avLst/>
              </a:prstGeom>
              <a:solidFill>
                <a:schemeClr val="bg1"/>
              </a:solidFill>
              <a:ln w="28575">
                <a:solidFill>
                  <a:schemeClr val="accent2">
                    <a:lumMod val="60000"/>
                    <a:lumOff val="40000"/>
                  </a:schemeClr>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en-GB" sz="1400" dirty="0">
                    <a:effectLst/>
                    <a:latin typeface="Adobe Fan Heiti Std B" pitchFamily="34" charset="-128"/>
                    <a:ea typeface="Adobe Fan Heiti Std B" pitchFamily="34" charset="-128"/>
                    <a:cs typeface="Times New Roman"/>
                  </a:rPr>
                  <a:t>Trust is able to provide care we can all be proud of</a:t>
                </a:r>
                <a:endParaRPr lang="en-GB" sz="2400" dirty="0">
                  <a:effectLst/>
                  <a:latin typeface="Adobe Fan Heiti Std B" pitchFamily="34" charset="-128"/>
                  <a:ea typeface="Adobe Fan Heiti Std B" pitchFamily="34" charset="-128"/>
                  <a:cs typeface="Times New Roman"/>
                </a:endParaRPr>
              </a:p>
            </p:txBody>
          </p:sp>
          <p:sp>
            <p:nvSpPr>
              <p:cNvPr id="19" name="Text Box 2"/>
              <p:cNvSpPr txBox="1">
                <a:spLocks noChangeArrowheads="1"/>
              </p:cNvSpPr>
              <p:nvPr/>
            </p:nvSpPr>
            <p:spPr bwMode="auto">
              <a:xfrm>
                <a:off x="-3611947" y="2885993"/>
                <a:ext cx="898866" cy="1115618"/>
              </a:xfrm>
              <a:prstGeom prst="rect">
                <a:avLst/>
              </a:prstGeom>
              <a:solidFill>
                <a:schemeClr val="bg1"/>
              </a:solidFill>
              <a:ln w="28575">
                <a:solidFill>
                  <a:schemeClr val="accent1">
                    <a:lumMod val="60000"/>
                    <a:lumOff val="40000"/>
                  </a:schemeClr>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en-GB" sz="1200" dirty="0">
                    <a:solidFill>
                      <a:srgbClr val="000000"/>
                    </a:solidFill>
                    <a:effectLst/>
                    <a:latin typeface="Adobe Fan Heiti Std B" pitchFamily="34" charset="-128"/>
                    <a:ea typeface="Adobe Fan Heiti Std B" pitchFamily="34" charset="-128"/>
                    <a:cs typeface="Times New Roman"/>
                  </a:rPr>
                  <a:t>In Jan </a:t>
                </a:r>
                <a:r>
                  <a:rPr lang="en-GB" sz="1200" dirty="0" smtClean="0">
                    <a:solidFill>
                      <a:srgbClr val="000000"/>
                    </a:solidFill>
                    <a:effectLst/>
                    <a:latin typeface="Adobe Fan Heiti Std B" pitchFamily="34" charset="-128"/>
                    <a:ea typeface="Adobe Fan Heiti Std B" pitchFamily="34" charset="-128"/>
                    <a:cs typeface="Times New Roman"/>
                  </a:rPr>
                  <a:t>2017 </a:t>
                </a:r>
                <a:r>
                  <a:rPr lang="en-GB" sz="1200" dirty="0">
                    <a:solidFill>
                      <a:srgbClr val="000000"/>
                    </a:solidFill>
                    <a:effectLst/>
                    <a:latin typeface="Adobe Fan Heiti Std B" pitchFamily="34" charset="-128"/>
                    <a:ea typeface="Adobe Fan Heiti Std B" pitchFamily="34" charset="-128"/>
                    <a:cs typeface="Times New Roman"/>
                  </a:rPr>
                  <a:t>137 of 149 patients asked had had help from a volunteer</a:t>
                </a:r>
                <a:r>
                  <a:rPr lang="en-GB" sz="1200" baseline="30000" dirty="0">
                    <a:solidFill>
                      <a:srgbClr val="000000"/>
                    </a:solidFill>
                    <a:effectLst/>
                    <a:latin typeface="Adobe Fan Heiti Std B" pitchFamily="34" charset="-128"/>
                    <a:ea typeface="Adobe Fan Heiti Std B" pitchFamily="34" charset="-128"/>
                    <a:cs typeface="Times New Roman"/>
                  </a:rPr>
                  <a:t>2</a:t>
                </a:r>
                <a:endParaRPr lang="en-GB" sz="1200" dirty="0">
                  <a:effectLst/>
                  <a:latin typeface="Adobe Fan Heiti Std B" pitchFamily="34" charset="-128"/>
                  <a:ea typeface="Adobe Fan Heiti Std B" pitchFamily="34" charset="-128"/>
                  <a:cs typeface="Times New Roman"/>
                </a:endParaRPr>
              </a:p>
            </p:txBody>
          </p:sp>
          <p:sp>
            <p:nvSpPr>
              <p:cNvPr id="20" name="Rounded Rectangular Callout 19"/>
              <p:cNvSpPr/>
              <p:nvPr/>
            </p:nvSpPr>
            <p:spPr>
              <a:xfrm>
                <a:off x="-3803236" y="4204171"/>
                <a:ext cx="1208018" cy="941776"/>
              </a:xfrm>
              <a:prstGeom prst="wedgeRoundRectCallout">
                <a:avLst>
                  <a:gd name="adj1" fmla="val -46316"/>
                  <a:gd name="adj2" fmla="val 59861"/>
                  <a:gd name="adj3" fmla="val 16667"/>
                </a:avLst>
              </a:prstGeom>
              <a:solidFill>
                <a:schemeClr val="bg1"/>
              </a:solidFill>
              <a:ln w="285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200" dirty="0">
                    <a:solidFill>
                      <a:srgbClr val="000000"/>
                    </a:solidFill>
                    <a:effectLst/>
                    <a:latin typeface="Adobe Fan Heiti Std B" pitchFamily="34" charset="-128"/>
                    <a:ea typeface="Adobe Fan Heiti Std B" pitchFamily="34" charset="-128"/>
                    <a:cs typeface="Calibri"/>
                  </a:rPr>
                  <a:t>“She [volunteer] was a ray of sunshine for me”</a:t>
                </a:r>
                <a:br>
                  <a:rPr lang="en-GB" sz="1200" dirty="0">
                    <a:solidFill>
                      <a:srgbClr val="000000"/>
                    </a:solidFill>
                    <a:effectLst/>
                    <a:latin typeface="Adobe Fan Heiti Std B" pitchFamily="34" charset="-128"/>
                    <a:ea typeface="Adobe Fan Heiti Std B" pitchFamily="34" charset="-128"/>
                    <a:cs typeface="Calibri"/>
                  </a:rPr>
                </a:br>
                <a:r>
                  <a:rPr lang="en-GB" sz="1200" i="1" dirty="0">
                    <a:solidFill>
                      <a:srgbClr val="000000"/>
                    </a:solidFill>
                    <a:effectLst/>
                    <a:latin typeface="Adobe Fan Heiti Std B" pitchFamily="34" charset="-128"/>
                    <a:ea typeface="Adobe Fan Heiti Std B" pitchFamily="34" charset="-128"/>
                    <a:cs typeface="Calibri"/>
                  </a:rPr>
                  <a:t>Patient on ward 14E</a:t>
                </a:r>
                <a:r>
                  <a:rPr lang="en-GB" sz="1200" i="1" baseline="30000" dirty="0">
                    <a:solidFill>
                      <a:srgbClr val="000000"/>
                    </a:solidFill>
                    <a:effectLst/>
                    <a:latin typeface="Adobe Fan Heiti Std B" pitchFamily="34" charset="-128"/>
                    <a:ea typeface="Adobe Fan Heiti Std B" pitchFamily="34" charset="-128"/>
                    <a:cs typeface="Calibri"/>
                  </a:rPr>
                  <a:t>3</a:t>
                </a:r>
                <a:endParaRPr lang="en-GB" sz="2000" i="1" dirty="0">
                  <a:effectLst/>
                  <a:latin typeface="Adobe Fan Heiti Std B" pitchFamily="34" charset="-128"/>
                  <a:ea typeface="Adobe Fan Heiti Std B" pitchFamily="34" charset="-128"/>
                  <a:cs typeface="Times New Roman"/>
                </a:endParaRPr>
              </a:p>
            </p:txBody>
          </p:sp>
          <p:sp>
            <p:nvSpPr>
              <p:cNvPr id="21" name="Text Box 2"/>
              <p:cNvSpPr txBox="1">
                <a:spLocks noChangeArrowheads="1"/>
              </p:cNvSpPr>
              <p:nvPr/>
            </p:nvSpPr>
            <p:spPr bwMode="auto">
              <a:xfrm>
                <a:off x="-1219584" y="1015685"/>
                <a:ext cx="1450770" cy="594023"/>
              </a:xfrm>
              <a:prstGeom prst="rect">
                <a:avLst/>
              </a:prstGeom>
              <a:solidFill>
                <a:schemeClr val="bg1"/>
              </a:solidFill>
              <a:ln w="28575">
                <a:solidFill>
                  <a:schemeClr val="accent2">
                    <a:lumMod val="40000"/>
                    <a:lumOff val="60000"/>
                  </a:schemeClr>
                </a:solidFill>
                <a:miter lim="800000"/>
                <a:headEnd/>
                <a:tailEnd/>
              </a:ln>
            </p:spPr>
            <p:txBody>
              <a:bodyPr rot="0" vert="horz" wrap="square" lIns="91440" tIns="45720" rIns="91440" bIns="45720" anchor="ctr" anchorCtr="1">
                <a:noAutofit/>
              </a:bodyPr>
              <a:lstStyle/>
              <a:p>
                <a:pPr algn="ctr">
                  <a:lnSpc>
                    <a:spcPct val="115000"/>
                  </a:lnSpc>
                  <a:spcAft>
                    <a:spcPts val="1000"/>
                  </a:spcAft>
                </a:pPr>
                <a:r>
                  <a:rPr lang="en-GB" b="1" dirty="0">
                    <a:solidFill>
                      <a:srgbClr val="000000"/>
                    </a:solidFill>
                    <a:effectLst/>
                    <a:latin typeface="Adobe Fan Heiti Std B" pitchFamily="34" charset="-128"/>
                    <a:ea typeface="Adobe Fan Heiti Std B" pitchFamily="34" charset="-128"/>
                    <a:cs typeface="Times New Roman"/>
                  </a:rPr>
                  <a:t>Outcome for </a:t>
                </a:r>
                <a:r>
                  <a:rPr lang="en-GB" b="1" dirty="0" smtClean="0">
                    <a:solidFill>
                      <a:srgbClr val="000000"/>
                    </a:solidFill>
                    <a:effectLst/>
                    <a:latin typeface="Adobe Fan Heiti Std B" pitchFamily="34" charset="-128"/>
                    <a:ea typeface="Adobe Fan Heiti Std B" pitchFamily="34" charset="-128"/>
                    <a:cs typeface="Times New Roman"/>
                  </a:rPr>
                  <a:t>the organisation</a:t>
                </a:r>
                <a:endParaRPr lang="en-GB" sz="3200" b="1" dirty="0">
                  <a:effectLst/>
                  <a:latin typeface="Adobe Fan Heiti Std B" pitchFamily="34" charset="-128"/>
                  <a:ea typeface="Adobe Fan Heiti Std B" pitchFamily="34" charset="-128"/>
                  <a:cs typeface="Times New Roman"/>
                </a:endParaRPr>
              </a:p>
            </p:txBody>
          </p:sp>
          <p:sp>
            <p:nvSpPr>
              <p:cNvPr id="22" name="Right Arrow 21"/>
              <p:cNvSpPr/>
              <p:nvPr/>
            </p:nvSpPr>
            <p:spPr>
              <a:xfrm rot="5400000">
                <a:off x="-577031" y="1654511"/>
                <a:ext cx="137795" cy="201930"/>
              </a:xfrm>
              <a:prstGeom prst="rightArrow">
                <a:avLst/>
              </a:prstGeom>
              <a:solidFill>
                <a:schemeClr val="accent2">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latin typeface="Adobe Fan Heiti Std B" pitchFamily="34" charset="-128"/>
                  <a:ea typeface="Adobe Fan Heiti Std B" pitchFamily="34" charset="-128"/>
                </a:endParaRPr>
              </a:p>
            </p:txBody>
          </p:sp>
          <p:sp>
            <p:nvSpPr>
              <p:cNvPr id="23" name="Right Arrow 22"/>
              <p:cNvSpPr/>
              <p:nvPr/>
            </p:nvSpPr>
            <p:spPr>
              <a:xfrm rot="5400000">
                <a:off x="-3254676" y="1705566"/>
                <a:ext cx="138327" cy="202018"/>
              </a:xfrm>
              <a:prstGeom prst="rightArrow">
                <a:avLst/>
              </a:prstGeom>
              <a:solidFill>
                <a:schemeClr val="tx2">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latin typeface="Adobe Fan Heiti Std B" pitchFamily="34" charset="-128"/>
                  <a:ea typeface="Adobe Fan Heiti Std B" pitchFamily="34" charset="-128"/>
                </a:endParaRPr>
              </a:p>
            </p:txBody>
          </p:sp>
          <p:sp>
            <p:nvSpPr>
              <p:cNvPr id="24" name="Right Arrow 23"/>
              <p:cNvSpPr/>
              <p:nvPr/>
            </p:nvSpPr>
            <p:spPr>
              <a:xfrm rot="7011517">
                <a:off x="-3400949" y="2664110"/>
                <a:ext cx="161872" cy="211853"/>
              </a:xfrm>
              <a:prstGeom prst="rightArrow">
                <a:avLst/>
              </a:prstGeom>
              <a:solidFill>
                <a:schemeClr val="tx2">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latin typeface="Adobe Fan Heiti Std B" pitchFamily="34" charset="-128"/>
                  <a:ea typeface="Adobe Fan Heiti Std B" pitchFamily="34" charset="-128"/>
                </a:endParaRPr>
              </a:p>
            </p:txBody>
          </p:sp>
          <p:sp>
            <p:nvSpPr>
              <p:cNvPr id="25" name="Right Arrow 24"/>
              <p:cNvSpPr/>
              <p:nvPr/>
            </p:nvSpPr>
            <p:spPr>
              <a:xfrm rot="3760784">
                <a:off x="-3006889" y="2671178"/>
                <a:ext cx="163838" cy="189115"/>
              </a:xfrm>
              <a:prstGeom prst="rightArrow">
                <a:avLst/>
              </a:prstGeom>
              <a:solidFill>
                <a:schemeClr val="tx2">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latin typeface="Adobe Fan Heiti Std B" pitchFamily="34" charset="-128"/>
                  <a:ea typeface="Adobe Fan Heiti Std B" pitchFamily="34" charset="-128"/>
                </a:endParaRPr>
              </a:p>
            </p:txBody>
          </p:sp>
          <p:sp>
            <p:nvSpPr>
              <p:cNvPr id="26" name="Right Arrow 25"/>
              <p:cNvSpPr/>
              <p:nvPr/>
            </p:nvSpPr>
            <p:spPr>
              <a:xfrm rot="7011517">
                <a:off x="-711687" y="2496078"/>
                <a:ext cx="161872" cy="211853"/>
              </a:xfrm>
              <a:prstGeom prst="rightArrow">
                <a:avLst/>
              </a:prstGeom>
              <a:solidFill>
                <a:schemeClr val="accent2">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latin typeface="Adobe Fan Heiti Std B" pitchFamily="34" charset="-128"/>
                  <a:ea typeface="Adobe Fan Heiti Std B" pitchFamily="34" charset="-128"/>
                </a:endParaRPr>
              </a:p>
            </p:txBody>
          </p:sp>
          <p:sp>
            <p:nvSpPr>
              <p:cNvPr id="27" name="Right Arrow 26"/>
              <p:cNvSpPr/>
              <p:nvPr/>
            </p:nvSpPr>
            <p:spPr>
              <a:xfrm rot="3760784">
                <a:off x="-425937" y="2496078"/>
                <a:ext cx="163830" cy="188595"/>
              </a:xfrm>
              <a:prstGeom prst="rightArrow">
                <a:avLst/>
              </a:prstGeom>
              <a:solidFill>
                <a:schemeClr val="accent2">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latin typeface="Adobe Fan Heiti Std B" pitchFamily="34" charset="-128"/>
                  <a:ea typeface="Adobe Fan Heiti Std B" pitchFamily="34" charset="-128"/>
                </a:endParaRPr>
              </a:p>
            </p:txBody>
          </p:sp>
          <p:sp>
            <p:nvSpPr>
              <p:cNvPr id="28" name="Text Box 2"/>
              <p:cNvSpPr txBox="1">
                <a:spLocks noChangeArrowheads="1"/>
              </p:cNvSpPr>
              <p:nvPr/>
            </p:nvSpPr>
            <p:spPr bwMode="auto">
              <a:xfrm>
                <a:off x="-936332" y="2734203"/>
                <a:ext cx="900081" cy="1138981"/>
              </a:xfrm>
              <a:prstGeom prst="rect">
                <a:avLst/>
              </a:prstGeom>
              <a:solidFill>
                <a:schemeClr val="bg1"/>
              </a:solidFill>
              <a:ln w="28575">
                <a:solidFill>
                  <a:schemeClr val="accent2">
                    <a:lumMod val="60000"/>
                    <a:lumOff val="40000"/>
                  </a:schemeClr>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en-GB" sz="1200" dirty="0">
                    <a:solidFill>
                      <a:srgbClr val="000000"/>
                    </a:solidFill>
                    <a:effectLst/>
                    <a:latin typeface="Adobe Fan Heiti Std B" pitchFamily="34" charset="-128"/>
                    <a:ea typeface="Adobe Fan Heiti Std B" pitchFamily="34" charset="-128"/>
                    <a:cs typeface="Times New Roman"/>
                  </a:rPr>
                  <a:t>Nursing staff on wards with volunteers are more likely to recommend their ward</a:t>
                </a:r>
                <a:r>
                  <a:rPr lang="en-GB" sz="1200" baseline="30000" dirty="0">
                    <a:solidFill>
                      <a:srgbClr val="000000"/>
                    </a:solidFill>
                    <a:effectLst/>
                    <a:latin typeface="Adobe Fan Heiti Std B" pitchFamily="34" charset="-128"/>
                    <a:ea typeface="Adobe Fan Heiti Std B" pitchFamily="34" charset="-128"/>
                    <a:cs typeface="Times New Roman"/>
                  </a:rPr>
                  <a:t>3</a:t>
                </a:r>
                <a:endParaRPr lang="en-GB" sz="1200" dirty="0">
                  <a:effectLst/>
                  <a:latin typeface="Adobe Fan Heiti Std B" pitchFamily="34" charset="-128"/>
                  <a:ea typeface="Adobe Fan Heiti Std B" pitchFamily="34" charset="-128"/>
                  <a:cs typeface="Times New Roman"/>
                </a:endParaRPr>
              </a:p>
            </p:txBody>
          </p:sp>
          <p:sp>
            <p:nvSpPr>
              <p:cNvPr id="29" name="Rounded Rectangular Callout 28"/>
              <p:cNvSpPr/>
              <p:nvPr/>
            </p:nvSpPr>
            <p:spPr>
              <a:xfrm>
                <a:off x="-1115698" y="4123909"/>
                <a:ext cx="1258813" cy="1077014"/>
              </a:xfrm>
              <a:prstGeom prst="wedgeRoundRectCallout">
                <a:avLst>
                  <a:gd name="adj1" fmla="val 37320"/>
                  <a:gd name="adj2" fmla="val 60908"/>
                  <a:gd name="adj3" fmla="val 16667"/>
                </a:avLst>
              </a:prstGeom>
              <a:solidFill>
                <a:schemeClr val="bg1"/>
              </a:solid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200" dirty="0">
                    <a:solidFill>
                      <a:srgbClr val="000000"/>
                    </a:solidFill>
                    <a:effectLst/>
                    <a:latin typeface="Adobe Fan Heiti Std B" pitchFamily="34" charset="-128"/>
                    <a:ea typeface="Adobe Fan Heiti Std B" pitchFamily="34" charset="-128"/>
                    <a:cs typeface="Calibri"/>
                  </a:rPr>
                  <a:t>“As always, they have been complete magic!”</a:t>
                </a:r>
                <a:br>
                  <a:rPr lang="en-GB" sz="1200" dirty="0">
                    <a:solidFill>
                      <a:srgbClr val="000000"/>
                    </a:solidFill>
                    <a:effectLst/>
                    <a:latin typeface="Adobe Fan Heiti Std B" pitchFamily="34" charset="-128"/>
                    <a:ea typeface="Adobe Fan Heiti Std B" pitchFamily="34" charset="-128"/>
                    <a:cs typeface="Calibri"/>
                  </a:rPr>
                </a:br>
                <a:r>
                  <a:rPr lang="en-GB" sz="1200" i="1" dirty="0">
                    <a:solidFill>
                      <a:srgbClr val="000000"/>
                    </a:solidFill>
                    <a:effectLst/>
                    <a:latin typeface="Adobe Fan Heiti Std B" pitchFamily="34" charset="-128"/>
                    <a:ea typeface="Adobe Fan Heiti Std B" pitchFamily="34" charset="-128"/>
                    <a:cs typeface="Calibri"/>
                  </a:rPr>
                  <a:t>Sister on Tayberry</a:t>
                </a:r>
                <a:r>
                  <a:rPr lang="en-GB" sz="1200" i="1" baseline="30000" dirty="0">
                    <a:solidFill>
                      <a:srgbClr val="000000"/>
                    </a:solidFill>
                    <a:effectLst/>
                    <a:latin typeface="Adobe Fan Heiti Std B" pitchFamily="34" charset="-128"/>
                    <a:ea typeface="Adobe Fan Heiti Std B" pitchFamily="34" charset="-128"/>
                    <a:cs typeface="Calibri"/>
                  </a:rPr>
                  <a:t>3</a:t>
                </a:r>
                <a:endParaRPr lang="en-GB" sz="1200" dirty="0">
                  <a:effectLst/>
                  <a:latin typeface="Adobe Fan Heiti Std B" pitchFamily="34" charset="-128"/>
                  <a:ea typeface="Adobe Fan Heiti Std B" pitchFamily="34" charset="-128"/>
                  <a:cs typeface="Times New Roman"/>
                </a:endParaRPr>
              </a:p>
            </p:txBody>
          </p:sp>
          <p:sp>
            <p:nvSpPr>
              <p:cNvPr id="30" name="Right Arrow 29"/>
              <p:cNvSpPr/>
              <p:nvPr/>
            </p:nvSpPr>
            <p:spPr>
              <a:xfrm rot="5400000">
                <a:off x="-3254453" y="845821"/>
                <a:ext cx="137795" cy="201930"/>
              </a:xfrm>
              <a:prstGeom prst="rightArrow">
                <a:avLst/>
              </a:prstGeom>
              <a:solidFill>
                <a:schemeClr val="tx2">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latin typeface="Adobe Fan Heiti Std B" pitchFamily="34" charset="-128"/>
                  <a:ea typeface="Adobe Fan Heiti Std B" pitchFamily="34" charset="-128"/>
                </a:endParaRPr>
              </a:p>
            </p:txBody>
          </p:sp>
        </p:grpSp>
        <p:grpSp>
          <p:nvGrpSpPr>
            <p:cNvPr id="6" name="Group 5"/>
            <p:cNvGrpSpPr/>
            <p:nvPr/>
          </p:nvGrpSpPr>
          <p:grpSpPr>
            <a:xfrm>
              <a:off x="966832" y="794283"/>
              <a:ext cx="1555405" cy="4449863"/>
              <a:chOff x="-585743" y="508533"/>
              <a:chExt cx="1555405" cy="4449863"/>
            </a:xfrm>
          </p:grpSpPr>
          <p:sp>
            <p:nvSpPr>
              <p:cNvPr id="7" name="Text Box 2"/>
              <p:cNvSpPr txBox="1">
                <a:spLocks noChangeArrowheads="1"/>
              </p:cNvSpPr>
              <p:nvPr/>
            </p:nvSpPr>
            <p:spPr bwMode="auto">
              <a:xfrm>
                <a:off x="-585743" y="1610621"/>
                <a:ext cx="1555405" cy="717707"/>
              </a:xfrm>
              <a:prstGeom prst="rect">
                <a:avLst/>
              </a:prstGeom>
              <a:solidFill>
                <a:schemeClr val="bg1"/>
              </a:solidFill>
              <a:ln w="28575">
                <a:solidFill>
                  <a:schemeClr val="accent3">
                    <a:lumMod val="60000"/>
                    <a:lumOff val="40000"/>
                  </a:schemeClr>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en-GB" sz="1400" dirty="0">
                    <a:effectLst/>
                    <a:latin typeface="Adobe Fan Heiti Std B" pitchFamily="34" charset="-128"/>
                    <a:ea typeface="Adobe Fan Heiti Std B" pitchFamily="34" charset="-128"/>
                    <a:cs typeface="Times New Roman"/>
                  </a:rPr>
                  <a:t>Volunteer develops skills and sense of </a:t>
                </a:r>
                <a:r>
                  <a:rPr lang="en-GB" sz="1400" dirty="0" smtClean="0">
                    <a:effectLst/>
                    <a:latin typeface="Adobe Fan Heiti Std B" pitchFamily="34" charset="-128"/>
                    <a:ea typeface="Adobe Fan Heiti Std B" pitchFamily="34" charset="-128"/>
                    <a:cs typeface="Times New Roman"/>
                  </a:rPr>
                  <a:t>achievement</a:t>
                </a:r>
                <a:endParaRPr lang="en-GB" sz="2400" dirty="0">
                  <a:effectLst/>
                  <a:latin typeface="Adobe Fan Heiti Std B" pitchFamily="34" charset="-128"/>
                  <a:ea typeface="Adobe Fan Heiti Std B" pitchFamily="34" charset="-128"/>
                  <a:cs typeface="Times New Roman"/>
                </a:endParaRPr>
              </a:p>
            </p:txBody>
          </p:sp>
          <p:sp>
            <p:nvSpPr>
              <p:cNvPr id="8" name="Text Box 2"/>
              <p:cNvSpPr txBox="1">
                <a:spLocks noChangeArrowheads="1"/>
              </p:cNvSpPr>
              <p:nvPr/>
            </p:nvSpPr>
            <p:spPr bwMode="auto">
              <a:xfrm>
                <a:off x="-496390" y="700664"/>
                <a:ext cx="1376698" cy="652564"/>
              </a:xfrm>
              <a:prstGeom prst="rect">
                <a:avLst/>
              </a:prstGeom>
              <a:solidFill>
                <a:schemeClr val="bg1"/>
              </a:solidFill>
              <a:ln w="28575">
                <a:solidFill>
                  <a:schemeClr val="accent3">
                    <a:lumMod val="60000"/>
                    <a:lumOff val="40000"/>
                  </a:schemeClr>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en-GB" b="1" dirty="0">
                    <a:solidFill>
                      <a:srgbClr val="000000"/>
                    </a:solidFill>
                    <a:effectLst/>
                    <a:latin typeface="Adobe Fan Heiti Std B" pitchFamily="34" charset="-128"/>
                    <a:ea typeface="Adobe Fan Heiti Std B" pitchFamily="34" charset="-128"/>
                    <a:cs typeface="Times New Roman"/>
                  </a:rPr>
                  <a:t>Outcome for the </a:t>
                </a:r>
                <a:r>
                  <a:rPr lang="en-GB" b="1" dirty="0" smtClean="0">
                    <a:solidFill>
                      <a:srgbClr val="000000"/>
                    </a:solidFill>
                    <a:effectLst/>
                    <a:latin typeface="Adobe Fan Heiti Std B" pitchFamily="34" charset="-128"/>
                    <a:ea typeface="Adobe Fan Heiti Std B" pitchFamily="34" charset="-128"/>
                    <a:cs typeface="Times New Roman"/>
                  </a:rPr>
                  <a:t>volunteer</a:t>
                </a:r>
                <a:endParaRPr lang="en-GB" sz="3200" b="1" dirty="0">
                  <a:effectLst/>
                  <a:latin typeface="Adobe Fan Heiti Std B" pitchFamily="34" charset="-128"/>
                  <a:ea typeface="Adobe Fan Heiti Std B" pitchFamily="34" charset="-128"/>
                  <a:cs typeface="Times New Roman"/>
                </a:endParaRPr>
              </a:p>
            </p:txBody>
          </p:sp>
          <p:sp>
            <p:nvSpPr>
              <p:cNvPr id="9" name="Right Arrow 8"/>
              <p:cNvSpPr/>
              <p:nvPr/>
            </p:nvSpPr>
            <p:spPr>
              <a:xfrm rot="5400000">
                <a:off x="152757" y="1350653"/>
                <a:ext cx="138327" cy="202018"/>
              </a:xfrm>
              <a:prstGeom prst="rightArrow">
                <a:avLst/>
              </a:prstGeom>
              <a:solidFill>
                <a:schemeClr val="accent3">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latin typeface="Adobe Fan Heiti Std B" pitchFamily="34" charset="-128"/>
                  <a:ea typeface="Adobe Fan Heiti Std B" pitchFamily="34" charset="-128"/>
                </a:endParaRPr>
              </a:p>
            </p:txBody>
          </p:sp>
          <p:sp>
            <p:nvSpPr>
              <p:cNvPr id="10" name="Right Arrow 9"/>
              <p:cNvSpPr/>
              <p:nvPr/>
            </p:nvSpPr>
            <p:spPr>
              <a:xfrm rot="7011517">
                <a:off x="13059" y="2346960"/>
                <a:ext cx="161872" cy="211853"/>
              </a:xfrm>
              <a:prstGeom prst="rightArrow">
                <a:avLst/>
              </a:prstGeom>
              <a:solidFill>
                <a:schemeClr val="accent3">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latin typeface="Adobe Fan Heiti Std B" pitchFamily="34" charset="-128"/>
                  <a:ea typeface="Adobe Fan Heiti Std B" pitchFamily="34" charset="-128"/>
                </a:endParaRPr>
              </a:p>
            </p:txBody>
          </p:sp>
          <p:sp>
            <p:nvSpPr>
              <p:cNvPr id="11" name="Right Arrow 10"/>
              <p:cNvSpPr/>
              <p:nvPr/>
            </p:nvSpPr>
            <p:spPr>
              <a:xfrm rot="3760784">
                <a:off x="310003" y="2354155"/>
                <a:ext cx="163830" cy="188595"/>
              </a:xfrm>
              <a:prstGeom prst="rightArrow">
                <a:avLst/>
              </a:prstGeom>
              <a:solidFill>
                <a:schemeClr val="accent3">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latin typeface="Adobe Fan Heiti Std B" pitchFamily="34" charset="-128"/>
                  <a:ea typeface="Adobe Fan Heiti Std B" pitchFamily="34" charset="-128"/>
                </a:endParaRPr>
              </a:p>
            </p:txBody>
          </p:sp>
          <p:sp>
            <p:nvSpPr>
              <p:cNvPr id="12" name="Text Box 2"/>
              <p:cNvSpPr txBox="1">
                <a:spLocks noChangeArrowheads="1"/>
              </p:cNvSpPr>
              <p:nvPr/>
            </p:nvSpPr>
            <p:spPr bwMode="auto">
              <a:xfrm>
                <a:off x="-246349" y="2602689"/>
                <a:ext cx="984071" cy="975013"/>
              </a:xfrm>
              <a:prstGeom prst="rect">
                <a:avLst/>
              </a:prstGeom>
              <a:solidFill>
                <a:schemeClr val="bg1"/>
              </a:solidFill>
              <a:ln w="28575">
                <a:solidFill>
                  <a:schemeClr val="accent3">
                    <a:lumMod val="60000"/>
                    <a:lumOff val="40000"/>
                  </a:schemeClr>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en-GB" sz="1200" dirty="0">
                    <a:solidFill>
                      <a:srgbClr val="000000"/>
                    </a:solidFill>
                    <a:effectLst/>
                    <a:latin typeface="Adobe Fan Heiti Std B" pitchFamily="34" charset="-128"/>
                    <a:ea typeface="Adobe Fan Heiti Std B" pitchFamily="34" charset="-128"/>
                    <a:cs typeface="Times New Roman"/>
                  </a:rPr>
                  <a:t>Volunteers progress to paid work within Barts Health and wider NHS</a:t>
                </a:r>
                <a:endParaRPr lang="en-GB" sz="2000" dirty="0">
                  <a:effectLst/>
                  <a:latin typeface="Adobe Fan Heiti Std B" pitchFamily="34" charset="-128"/>
                  <a:ea typeface="Adobe Fan Heiti Std B" pitchFamily="34" charset="-128"/>
                  <a:cs typeface="Times New Roman"/>
                </a:endParaRPr>
              </a:p>
            </p:txBody>
          </p:sp>
          <p:sp>
            <p:nvSpPr>
              <p:cNvPr id="13" name="Rounded Rectangular Callout 12"/>
              <p:cNvSpPr/>
              <p:nvPr/>
            </p:nvSpPr>
            <p:spPr>
              <a:xfrm>
                <a:off x="-367858" y="3918419"/>
                <a:ext cx="1179558" cy="1039977"/>
              </a:xfrm>
              <a:prstGeom prst="wedgeRoundRectCallout">
                <a:avLst>
                  <a:gd name="adj1" fmla="val 4255"/>
                  <a:gd name="adj2" fmla="val 59861"/>
                  <a:gd name="adj3" fmla="val 16667"/>
                </a:avLst>
              </a:prstGeom>
              <a:solidFill>
                <a:schemeClr val="bg1"/>
              </a:solid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200" dirty="0">
                    <a:solidFill>
                      <a:srgbClr val="000000"/>
                    </a:solidFill>
                    <a:effectLst/>
                    <a:latin typeface="Adobe Fan Heiti Std B" pitchFamily="34" charset="-128"/>
                    <a:ea typeface="Adobe Fan Heiti Std B" pitchFamily="34" charset="-128"/>
                    <a:cs typeface="Calibri"/>
                  </a:rPr>
                  <a:t>“Helping people while learning – truly fulfilling!”</a:t>
                </a:r>
                <a:br>
                  <a:rPr lang="en-GB" sz="1200" dirty="0">
                    <a:solidFill>
                      <a:srgbClr val="000000"/>
                    </a:solidFill>
                    <a:effectLst/>
                    <a:latin typeface="Adobe Fan Heiti Std B" pitchFamily="34" charset="-128"/>
                    <a:ea typeface="Adobe Fan Heiti Std B" pitchFamily="34" charset="-128"/>
                    <a:cs typeface="Calibri"/>
                  </a:rPr>
                </a:br>
                <a:r>
                  <a:rPr lang="en-GB" sz="1200" i="1" dirty="0">
                    <a:solidFill>
                      <a:srgbClr val="000000"/>
                    </a:solidFill>
                    <a:effectLst/>
                    <a:latin typeface="Adobe Fan Heiti Std B" pitchFamily="34" charset="-128"/>
                    <a:ea typeface="Adobe Fan Heiti Std B" pitchFamily="34" charset="-128"/>
                    <a:cs typeface="Calibri"/>
                  </a:rPr>
                  <a:t>Patient Champion</a:t>
                </a:r>
                <a:r>
                  <a:rPr lang="en-GB" sz="1200" i="1" baseline="30000" dirty="0">
                    <a:solidFill>
                      <a:srgbClr val="000000"/>
                    </a:solidFill>
                    <a:effectLst/>
                    <a:latin typeface="Adobe Fan Heiti Std B" pitchFamily="34" charset="-128"/>
                    <a:ea typeface="Adobe Fan Heiti Std B" pitchFamily="34" charset="-128"/>
                    <a:cs typeface="Calibri"/>
                  </a:rPr>
                  <a:t>3</a:t>
                </a:r>
                <a:r>
                  <a:rPr lang="en-GB" sz="1200" baseline="30000" dirty="0">
                    <a:solidFill>
                      <a:srgbClr val="000000"/>
                    </a:solidFill>
                    <a:effectLst/>
                    <a:latin typeface="Adobe Fan Heiti Std B" pitchFamily="34" charset="-128"/>
                    <a:ea typeface="Adobe Fan Heiti Std B" pitchFamily="34" charset="-128"/>
                    <a:cs typeface="Calibri"/>
                  </a:rPr>
                  <a:t> </a:t>
                </a:r>
                <a:r>
                  <a:rPr lang="en-GB" sz="1200" dirty="0" smtClean="0">
                    <a:solidFill>
                      <a:srgbClr val="000000"/>
                    </a:solidFill>
                    <a:effectLst/>
                    <a:latin typeface="Adobe Fan Heiti Std B" pitchFamily="34" charset="-128"/>
                    <a:ea typeface="Adobe Fan Heiti Std B" pitchFamily="34" charset="-128"/>
                    <a:cs typeface="Calibri"/>
                  </a:rPr>
                  <a:t>14E</a:t>
                </a:r>
                <a:endParaRPr lang="en-GB" sz="2000" dirty="0">
                  <a:effectLst/>
                  <a:latin typeface="Adobe Fan Heiti Std B" pitchFamily="34" charset="-128"/>
                  <a:ea typeface="Adobe Fan Heiti Std B" pitchFamily="34" charset="-128"/>
                  <a:cs typeface="Times New Roman"/>
                </a:endParaRPr>
              </a:p>
            </p:txBody>
          </p:sp>
          <p:sp>
            <p:nvSpPr>
              <p:cNvPr id="14" name="Right Arrow 13"/>
              <p:cNvSpPr/>
              <p:nvPr/>
            </p:nvSpPr>
            <p:spPr>
              <a:xfrm rot="5400000">
                <a:off x="132467" y="476466"/>
                <a:ext cx="137795" cy="201930"/>
              </a:xfrm>
              <a:prstGeom prst="rightArrow">
                <a:avLst/>
              </a:prstGeom>
              <a:solidFill>
                <a:schemeClr val="accent3">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latin typeface="Adobe Fan Heiti Std B" pitchFamily="34" charset="-128"/>
                  <a:ea typeface="Adobe Fan Heiti Std B" pitchFamily="34" charset="-128"/>
                </a:endParaRPr>
              </a:p>
            </p:txBody>
          </p:sp>
        </p:grpSp>
      </p:grpSp>
      <p:sp>
        <p:nvSpPr>
          <p:cNvPr id="34" name="Rounded Rectangle 33"/>
          <p:cNvSpPr/>
          <p:nvPr/>
        </p:nvSpPr>
        <p:spPr>
          <a:xfrm>
            <a:off x="328110" y="235008"/>
            <a:ext cx="8489535" cy="662731"/>
          </a:xfrm>
          <a:prstGeom prst="roundRect">
            <a:avLst>
              <a:gd name="adj" fmla="val 50000"/>
            </a:avLst>
          </a:prstGeom>
          <a:solidFill>
            <a:srgbClr val="250160">
              <a:lumMod val="10000"/>
              <a:lumOff val="90000"/>
            </a:srgbClr>
          </a:solidFill>
          <a:ln w="25400"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GB" sz="2400" b="1" i="0" u="none" strike="noStrike" kern="0" cap="none" spc="0" normalizeH="0" baseline="0" noProof="0" dirty="0" smtClean="0">
                <a:ln>
                  <a:noFill/>
                </a:ln>
                <a:solidFill>
                  <a:srgbClr val="0070C0"/>
                </a:solidFill>
                <a:effectLst/>
                <a:uLnTx/>
                <a:uFillTx/>
                <a:latin typeface="Adobe Gothic Std B" pitchFamily="34" charset="-128"/>
                <a:ea typeface="Adobe Gothic Std B" pitchFamily="34" charset="-128"/>
                <a:cs typeface="Times New Roman"/>
              </a:rPr>
              <a:t>Why do we have volunteers?</a:t>
            </a:r>
            <a:endParaRPr kumimoji="0" lang="en-GB" sz="2400" b="1" i="0" u="none" strike="noStrike" kern="0" cap="none" spc="0" normalizeH="0" baseline="0" noProof="0" dirty="0">
              <a:ln>
                <a:noFill/>
              </a:ln>
              <a:solidFill>
                <a:srgbClr val="0070C0"/>
              </a:solidFill>
              <a:effectLst/>
              <a:uLnTx/>
              <a:uFillTx/>
              <a:latin typeface="Adobe Gothic Std B" pitchFamily="34" charset="-128"/>
              <a:ea typeface="Adobe Gothic Std B" pitchFamily="34" charset="-128"/>
              <a:cs typeface="Times New Roman"/>
            </a:endParaRPr>
          </a:p>
        </p:txBody>
      </p:sp>
    </p:spTree>
    <p:extLst>
      <p:ext uri="{BB962C8B-B14F-4D97-AF65-F5344CB8AC3E}">
        <p14:creationId xmlns:p14="http://schemas.microsoft.com/office/powerpoint/2010/main" val="1576744011"/>
      </p:ext>
    </p:extLst>
  </p:cSld>
  <p:clrMapOvr>
    <a:masterClrMapping/>
  </p:clrMapOvr>
  <mc:AlternateContent xmlns:mc="http://schemas.openxmlformats.org/markup-compatibility/2006" xmlns:p14="http://schemas.microsoft.com/office/powerpoint/2010/main">
    <mc:Choice Requires="p14">
      <p:transition spd="slow" p14:dur="2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Oval 42"/>
          <p:cNvSpPr/>
          <p:nvPr/>
        </p:nvSpPr>
        <p:spPr>
          <a:xfrm>
            <a:off x="1644234" y="1402033"/>
            <a:ext cx="5952102" cy="4187443"/>
          </a:xfrm>
          <a:prstGeom prst="ellipse">
            <a:avLst/>
          </a:prstGeom>
          <a:noFill/>
          <a:ln w="19050">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solidFill>
                <a:srgbClr val="000000"/>
              </a:solidFill>
            </a:endParaRPr>
          </a:p>
        </p:txBody>
      </p:sp>
      <p:sp>
        <p:nvSpPr>
          <p:cNvPr id="7" name="Rounded Rectangle 6"/>
          <p:cNvSpPr/>
          <p:nvPr/>
        </p:nvSpPr>
        <p:spPr>
          <a:xfrm>
            <a:off x="2038124" y="1905722"/>
            <a:ext cx="5040560" cy="3180063"/>
          </a:xfrm>
          <a:prstGeom prst="roundRect">
            <a:avLst>
              <a:gd name="adj" fmla="val 50000"/>
            </a:avLst>
          </a:prstGeom>
          <a:solidFill>
            <a:srgbClr val="DBEEF4"/>
          </a:solidFill>
          <a:ln w="25400" cap="flat" cmpd="sng" algn="ctr">
            <a:noFill/>
            <a:prstDash val="solid"/>
          </a:ln>
          <a:effectLst/>
        </p:spPr>
        <p:txBody>
          <a:bodyPr rtlCol="0" anchor="ctr"/>
          <a:lstStyle/>
          <a:p>
            <a:pPr algn="ctr" defTabSz="457200" fontAlgn="base">
              <a:spcBef>
                <a:spcPct val="0"/>
              </a:spcBef>
              <a:spcAft>
                <a:spcPct val="0"/>
              </a:spcAft>
              <a:defRPr/>
            </a:pPr>
            <a:r>
              <a:rPr lang="en-GB" sz="4000" b="1" kern="0" dirty="0">
                <a:solidFill>
                  <a:srgbClr val="0070C0"/>
                </a:solidFill>
                <a:latin typeface="Adobe Gothic Std B" pitchFamily="34" charset="-128"/>
                <a:ea typeface="Adobe Gothic Std B" pitchFamily="34" charset="-128"/>
                <a:cs typeface="Times New Roman"/>
              </a:rPr>
              <a:t>How do volunteers make a difference </a:t>
            </a:r>
            <a:r>
              <a:rPr lang="en-GB" sz="4000" b="1" kern="0" dirty="0" smtClean="0">
                <a:solidFill>
                  <a:srgbClr val="0070C0"/>
                </a:solidFill>
                <a:latin typeface="Adobe Gothic Std B" pitchFamily="34" charset="-128"/>
                <a:ea typeface="Adobe Gothic Std B" pitchFamily="34" charset="-128"/>
                <a:cs typeface="Times New Roman"/>
              </a:rPr>
              <a:t>on </a:t>
            </a:r>
            <a:r>
              <a:rPr lang="en-GB" sz="4000" b="1" kern="0" dirty="0">
                <a:solidFill>
                  <a:srgbClr val="0070C0"/>
                </a:solidFill>
                <a:latin typeface="Adobe Gothic Std B" pitchFamily="34" charset="-128"/>
                <a:ea typeface="Adobe Gothic Std B" pitchFamily="34" charset="-128"/>
                <a:cs typeface="Times New Roman"/>
              </a:rPr>
              <a:t>the wards? </a:t>
            </a:r>
          </a:p>
        </p:txBody>
      </p:sp>
      <p:sp>
        <p:nvSpPr>
          <p:cNvPr id="5" name="Oval 4"/>
          <p:cNvSpPr/>
          <p:nvPr/>
        </p:nvSpPr>
        <p:spPr>
          <a:xfrm>
            <a:off x="1977146" y="628141"/>
            <a:ext cx="789922" cy="803583"/>
          </a:xfrm>
          <a:prstGeom prst="ellipse">
            <a:avLst/>
          </a:prstGeom>
          <a:solidFill>
            <a:srgbClr val="FEDEF3"/>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solidFill>
                <a:srgbClr val="000000"/>
              </a:solidFill>
            </a:endParaRPr>
          </a:p>
        </p:txBody>
      </p:sp>
      <p:pic>
        <p:nvPicPr>
          <p:cNvPr id="6" name="Picture 2" descr="Image result for lunchtime clipart icon"/>
          <p:cNvPicPr>
            <a:picLocks noChangeAspect="1" noChangeArrowheads="1"/>
          </p:cNvPicPr>
          <p:nvPr/>
        </p:nvPicPr>
        <p:blipFill>
          <a:blip r:embed="rId2" cstate="print">
            <a:clrChange>
              <a:clrFrom>
                <a:srgbClr val="F7F7F7"/>
              </a:clrFrom>
              <a:clrTo>
                <a:srgbClr val="F7F7F7">
                  <a:alpha val="0"/>
                </a:srgbClr>
              </a:clrTo>
            </a:clrChange>
            <a:grayscl/>
            <a:extLst>
              <a:ext uri="{28A0092B-C50C-407E-A947-70E740481C1C}">
                <a14:useLocalDpi xmlns:a14="http://schemas.microsoft.com/office/drawing/2010/main" val="0"/>
              </a:ext>
            </a:extLst>
          </a:blip>
          <a:srcRect/>
          <a:stretch>
            <a:fillRect/>
          </a:stretch>
        </p:blipFill>
        <p:spPr bwMode="auto">
          <a:xfrm rot="20960981">
            <a:off x="1720752" y="543480"/>
            <a:ext cx="1316097" cy="1050016"/>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rot="3509408">
            <a:off x="628488" y="1397889"/>
            <a:ext cx="636058" cy="1052157"/>
          </a:xfrm>
          <a:prstGeom prst="ellipse">
            <a:avLst/>
          </a:prstGeom>
          <a:solidFill>
            <a:srgbClr val="FEDEF3"/>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solidFill>
                <a:srgbClr val="000000"/>
              </a:solidFill>
            </a:endParaRPr>
          </a:p>
        </p:txBody>
      </p:sp>
      <p:sp>
        <p:nvSpPr>
          <p:cNvPr id="9" name="Rounded Rectangle 8"/>
          <p:cNvSpPr/>
          <p:nvPr/>
        </p:nvSpPr>
        <p:spPr>
          <a:xfrm>
            <a:off x="2194234" y="1402033"/>
            <a:ext cx="1142477" cy="720080"/>
          </a:xfrm>
          <a:prstGeom prst="roundRect">
            <a:avLst>
              <a:gd name="adj" fmla="val 50000"/>
            </a:avLst>
          </a:prstGeom>
          <a:solidFill>
            <a:schemeClr val="bg1">
              <a:lumMod val="85000"/>
            </a:schemeClr>
          </a:solidFill>
          <a:ln w="6350">
            <a:noFill/>
          </a:ln>
        </p:spPr>
        <p:style>
          <a:lnRef idx="2">
            <a:schemeClr val="accent1"/>
          </a:lnRef>
          <a:fillRef idx="1">
            <a:schemeClr val="lt1"/>
          </a:fillRef>
          <a:effectRef idx="0">
            <a:schemeClr val="accent1"/>
          </a:effectRef>
          <a:fontRef idx="minor">
            <a:schemeClr val="dk1"/>
          </a:fontRef>
        </p:style>
        <p:txBody>
          <a:bodyPr rtlCol="0" anchor="ctr"/>
          <a:lstStyle/>
          <a:p>
            <a:pPr algn="ctr" defTabSz="457200" fontAlgn="base">
              <a:spcBef>
                <a:spcPct val="0"/>
              </a:spcBef>
              <a:spcAft>
                <a:spcPct val="0"/>
              </a:spcAft>
              <a:defRPr/>
            </a:pPr>
            <a:r>
              <a:rPr lang="en-GB" sz="1200" b="1" kern="0" dirty="0" smtClean="0">
                <a:solidFill>
                  <a:srgbClr val="000000"/>
                </a:solidFill>
                <a:latin typeface="Adobe Fan Heiti Std B" pitchFamily="34" charset="-128"/>
                <a:ea typeface="Adobe Fan Heiti Std B" pitchFamily="34" charset="-128"/>
                <a:cs typeface="Times New Roman"/>
              </a:rPr>
              <a:t>Support mealtimes</a:t>
            </a:r>
            <a:endParaRPr lang="en-GB" sz="1200" b="1" kern="0" dirty="0">
              <a:solidFill>
                <a:srgbClr val="000000"/>
              </a:solidFill>
              <a:latin typeface="Adobe Fan Heiti Std B" pitchFamily="34" charset="-128"/>
              <a:ea typeface="Adobe Fan Heiti Std B" pitchFamily="34" charset="-128"/>
              <a:cs typeface="Times New Roman"/>
            </a:endParaRPr>
          </a:p>
        </p:txBody>
      </p:sp>
      <p:sp>
        <p:nvSpPr>
          <p:cNvPr id="10" name="Oval 9"/>
          <p:cNvSpPr/>
          <p:nvPr/>
        </p:nvSpPr>
        <p:spPr>
          <a:xfrm>
            <a:off x="6365872" y="5280747"/>
            <a:ext cx="1054174" cy="1083717"/>
          </a:xfrm>
          <a:prstGeom prst="ellipse">
            <a:avLst/>
          </a:prstGeom>
          <a:solidFill>
            <a:srgbClr val="FEDEF3"/>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solidFill>
                <a:srgbClr val="000000"/>
              </a:solidFill>
            </a:endParaRPr>
          </a:p>
        </p:txBody>
      </p:sp>
      <p:grpSp>
        <p:nvGrpSpPr>
          <p:cNvPr id="11" name="Group 10"/>
          <p:cNvGrpSpPr/>
          <p:nvPr/>
        </p:nvGrpSpPr>
        <p:grpSpPr>
          <a:xfrm>
            <a:off x="731232" y="1742868"/>
            <a:ext cx="792087" cy="839782"/>
            <a:chOff x="5436096" y="2101269"/>
            <a:chExt cx="1050731" cy="1163799"/>
          </a:xfrm>
        </p:grpSpPr>
        <p:pic>
          <p:nvPicPr>
            <p:cNvPr id="12" name="Picture 4" descr="Image result for pill clipart icon"/>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5436096" y="2101269"/>
              <a:ext cx="571167" cy="5711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pill clipart icon"/>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5930086" y="2283018"/>
              <a:ext cx="556741" cy="5567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pill clipart icon"/>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rot="17014540">
              <a:off x="5627810" y="2738832"/>
              <a:ext cx="526236" cy="526236"/>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ounded Rectangle 14"/>
          <p:cNvSpPr/>
          <p:nvPr/>
        </p:nvSpPr>
        <p:spPr>
          <a:xfrm>
            <a:off x="1273919" y="2130014"/>
            <a:ext cx="1005185" cy="720080"/>
          </a:xfrm>
          <a:prstGeom prst="roundRect">
            <a:avLst>
              <a:gd name="adj" fmla="val 50000"/>
            </a:avLst>
          </a:prstGeom>
          <a:solidFill>
            <a:schemeClr val="bg1">
              <a:lumMod val="85000"/>
            </a:schemeClr>
          </a:solidFill>
          <a:ln w="6350">
            <a:noFill/>
          </a:ln>
        </p:spPr>
        <p:style>
          <a:lnRef idx="2">
            <a:schemeClr val="accent1"/>
          </a:lnRef>
          <a:fillRef idx="1">
            <a:schemeClr val="lt1"/>
          </a:fillRef>
          <a:effectRef idx="0">
            <a:schemeClr val="accent1"/>
          </a:effectRef>
          <a:fontRef idx="minor">
            <a:schemeClr val="dk1"/>
          </a:fontRef>
        </p:style>
        <p:txBody>
          <a:bodyPr rtlCol="0" anchor="ctr"/>
          <a:lstStyle/>
          <a:p>
            <a:pPr algn="ctr" defTabSz="457200" fontAlgn="base">
              <a:spcBef>
                <a:spcPct val="0"/>
              </a:spcBef>
              <a:spcAft>
                <a:spcPct val="0"/>
              </a:spcAft>
              <a:defRPr/>
            </a:pPr>
            <a:r>
              <a:rPr lang="en-GB" sz="1200" b="1" kern="0" dirty="0" smtClean="0">
                <a:solidFill>
                  <a:srgbClr val="000000"/>
                </a:solidFill>
                <a:latin typeface="Adobe Fan Heiti Std B" pitchFamily="34" charset="-128"/>
                <a:ea typeface="Adobe Fan Heiti Std B" pitchFamily="34" charset="-128"/>
                <a:cs typeface="Times New Roman"/>
              </a:rPr>
              <a:t>Collect</a:t>
            </a:r>
            <a:br>
              <a:rPr lang="en-GB" sz="1200" b="1" kern="0" dirty="0" smtClean="0">
                <a:solidFill>
                  <a:srgbClr val="000000"/>
                </a:solidFill>
                <a:latin typeface="Adobe Fan Heiti Std B" pitchFamily="34" charset="-128"/>
                <a:ea typeface="Adobe Fan Heiti Std B" pitchFamily="34" charset="-128"/>
                <a:cs typeface="Times New Roman"/>
              </a:rPr>
            </a:br>
            <a:r>
              <a:rPr lang="en-GB" sz="1200" b="1" kern="0" dirty="0" smtClean="0">
                <a:solidFill>
                  <a:srgbClr val="000000"/>
                </a:solidFill>
                <a:latin typeface="Adobe Fan Heiti Std B" pitchFamily="34" charset="-128"/>
                <a:ea typeface="Adobe Fan Heiti Std B" pitchFamily="34" charset="-128"/>
                <a:cs typeface="Times New Roman"/>
              </a:rPr>
              <a:t> TTOs</a:t>
            </a:r>
            <a:endParaRPr lang="en-GB" sz="1200" b="1" kern="0" dirty="0">
              <a:solidFill>
                <a:srgbClr val="000000"/>
              </a:solidFill>
              <a:latin typeface="Adobe Fan Heiti Std B" pitchFamily="34" charset="-128"/>
              <a:ea typeface="Adobe Fan Heiti Std B" pitchFamily="34" charset="-128"/>
              <a:cs typeface="Times New Roman"/>
            </a:endParaRPr>
          </a:p>
        </p:txBody>
      </p:sp>
      <p:sp>
        <p:nvSpPr>
          <p:cNvPr id="16" name="Oval 15"/>
          <p:cNvSpPr/>
          <p:nvPr/>
        </p:nvSpPr>
        <p:spPr>
          <a:xfrm>
            <a:off x="7607965" y="4312889"/>
            <a:ext cx="848052" cy="909074"/>
          </a:xfrm>
          <a:prstGeom prst="ellipse">
            <a:avLst/>
          </a:prstGeom>
          <a:solidFill>
            <a:srgbClr val="FEDEF3"/>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solidFill>
                <a:srgbClr val="000000"/>
              </a:solidFill>
            </a:endParaRPr>
          </a:p>
        </p:txBody>
      </p:sp>
      <p:sp>
        <p:nvSpPr>
          <p:cNvPr id="17" name="Oval 16"/>
          <p:cNvSpPr/>
          <p:nvPr/>
        </p:nvSpPr>
        <p:spPr>
          <a:xfrm>
            <a:off x="8115715" y="3152523"/>
            <a:ext cx="926217" cy="939058"/>
          </a:xfrm>
          <a:prstGeom prst="ellipse">
            <a:avLst/>
          </a:prstGeom>
          <a:solidFill>
            <a:srgbClr val="FEDEF3"/>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solidFill>
                <a:srgbClr val="000000"/>
              </a:solidFill>
            </a:endParaRPr>
          </a:p>
        </p:txBody>
      </p:sp>
      <p:sp>
        <p:nvSpPr>
          <p:cNvPr id="18" name="Rounded Rectangle 17"/>
          <p:cNvSpPr/>
          <p:nvPr/>
        </p:nvSpPr>
        <p:spPr>
          <a:xfrm>
            <a:off x="5906522" y="4884431"/>
            <a:ext cx="1138312" cy="720080"/>
          </a:xfrm>
          <a:prstGeom prst="roundRect">
            <a:avLst>
              <a:gd name="adj" fmla="val 50000"/>
            </a:avLst>
          </a:prstGeom>
          <a:solidFill>
            <a:schemeClr val="bg1">
              <a:lumMod val="85000"/>
            </a:schemeClr>
          </a:solidFill>
          <a:ln w="6350">
            <a:noFill/>
          </a:ln>
        </p:spPr>
        <p:style>
          <a:lnRef idx="2">
            <a:schemeClr val="accent1"/>
          </a:lnRef>
          <a:fillRef idx="1">
            <a:schemeClr val="lt1"/>
          </a:fillRef>
          <a:effectRef idx="0">
            <a:schemeClr val="accent1"/>
          </a:effectRef>
          <a:fontRef idx="minor">
            <a:schemeClr val="dk1"/>
          </a:fontRef>
        </p:style>
        <p:txBody>
          <a:bodyPr rtlCol="0" anchor="ctr"/>
          <a:lstStyle/>
          <a:p>
            <a:pPr algn="ctr" defTabSz="457200" fontAlgn="base">
              <a:spcBef>
                <a:spcPct val="0"/>
              </a:spcBef>
              <a:spcAft>
                <a:spcPct val="0"/>
              </a:spcAft>
              <a:defRPr/>
            </a:pPr>
            <a:r>
              <a:rPr lang="en-GB" sz="1200" b="1" kern="0" dirty="0" smtClean="0">
                <a:solidFill>
                  <a:srgbClr val="000000"/>
                </a:solidFill>
                <a:latin typeface="Adobe Fan Heiti Std B" pitchFamily="34" charset="-128"/>
                <a:ea typeface="Adobe Fan Heiti Std B" pitchFamily="34" charset="-128"/>
                <a:cs typeface="Times New Roman"/>
              </a:rPr>
              <a:t>Assist with FFT</a:t>
            </a:r>
            <a:endParaRPr lang="en-GB" sz="1200" b="1" kern="0" dirty="0">
              <a:solidFill>
                <a:srgbClr val="000000"/>
              </a:solidFill>
              <a:latin typeface="Adobe Fan Heiti Std B" pitchFamily="34" charset="-128"/>
              <a:ea typeface="Adobe Fan Heiti Std B" pitchFamily="34" charset="-128"/>
              <a:cs typeface="Times New Roman"/>
            </a:endParaRPr>
          </a:p>
        </p:txBody>
      </p:sp>
      <p:sp>
        <p:nvSpPr>
          <p:cNvPr id="19" name="Rounded Rectangle 18"/>
          <p:cNvSpPr/>
          <p:nvPr/>
        </p:nvSpPr>
        <p:spPr>
          <a:xfrm>
            <a:off x="6829681" y="3952849"/>
            <a:ext cx="1180729" cy="720080"/>
          </a:xfrm>
          <a:prstGeom prst="roundRect">
            <a:avLst>
              <a:gd name="adj" fmla="val 50000"/>
            </a:avLst>
          </a:prstGeom>
          <a:solidFill>
            <a:schemeClr val="bg1">
              <a:lumMod val="85000"/>
            </a:schemeClr>
          </a:solidFill>
          <a:ln w="6350">
            <a:noFill/>
          </a:ln>
        </p:spPr>
        <p:style>
          <a:lnRef idx="2">
            <a:schemeClr val="accent1"/>
          </a:lnRef>
          <a:fillRef idx="1">
            <a:schemeClr val="lt1"/>
          </a:fillRef>
          <a:effectRef idx="0">
            <a:schemeClr val="accent1"/>
          </a:effectRef>
          <a:fontRef idx="minor">
            <a:schemeClr val="dk1"/>
          </a:fontRef>
        </p:style>
        <p:txBody>
          <a:bodyPr rtlCol="0" anchor="ctr"/>
          <a:lstStyle/>
          <a:p>
            <a:pPr algn="ctr" defTabSz="457200" fontAlgn="base">
              <a:spcBef>
                <a:spcPct val="0"/>
              </a:spcBef>
              <a:spcAft>
                <a:spcPct val="0"/>
              </a:spcAft>
              <a:defRPr/>
            </a:pPr>
            <a:r>
              <a:rPr lang="en-GB" sz="1200" b="1" kern="0" dirty="0" smtClean="0">
                <a:solidFill>
                  <a:srgbClr val="000000"/>
                </a:solidFill>
                <a:latin typeface="Adobe Fan Heiti Std B" pitchFamily="34" charset="-128"/>
                <a:ea typeface="Adobe Fan Heiti Std B" pitchFamily="34" charset="-128"/>
                <a:cs typeface="Times New Roman"/>
              </a:rPr>
              <a:t>Befriend lonely patients</a:t>
            </a:r>
            <a:endParaRPr lang="en-GB" sz="1200" b="1" kern="0" dirty="0">
              <a:solidFill>
                <a:srgbClr val="000000"/>
              </a:solidFill>
              <a:latin typeface="Adobe Fan Heiti Std B" pitchFamily="34" charset="-128"/>
              <a:ea typeface="Adobe Fan Heiti Std B" pitchFamily="34" charset="-128"/>
              <a:cs typeface="Times New Roman"/>
            </a:endParaRPr>
          </a:p>
        </p:txBody>
      </p:sp>
      <p:sp>
        <p:nvSpPr>
          <p:cNvPr id="20" name="Rounded Rectangle 19"/>
          <p:cNvSpPr/>
          <p:nvPr/>
        </p:nvSpPr>
        <p:spPr>
          <a:xfrm>
            <a:off x="7177436" y="2979546"/>
            <a:ext cx="1158066" cy="720080"/>
          </a:xfrm>
          <a:prstGeom prst="roundRect">
            <a:avLst>
              <a:gd name="adj" fmla="val 50000"/>
            </a:avLst>
          </a:prstGeom>
          <a:solidFill>
            <a:schemeClr val="bg1">
              <a:lumMod val="85000"/>
            </a:schemeClr>
          </a:solidFill>
          <a:ln w="6350">
            <a:noFill/>
          </a:ln>
        </p:spPr>
        <p:style>
          <a:lnRef idx="2">
            <a:schemeClr val="accent1"/>
          </a:lnRef>
          <a:fillRef idx="1">
            <a:schemeClr val="lt1"/>
          </a:fillRef>
          <a:effectRef idx="0">
            <a:schemeClr val="accent1"/>
          </a:effectRef>
          <a:fontRef idx="minor">
            <a:schemeClr val="dk1"/>
          </a:fontRef>
        </p:style>
        <p:txBody>
          <a:bodyPr rtlCol="0" anchor="ctr"/>
          <a:lstStyle/>
          <a:p>
            <a:pPr algn="ctr" defTabSz="457200" fontAlgn="base">
              <a:spcBef>
                <a:spcPct val="0"/>
              </a:spcBef>
              <a:spcAft>
                <a:spcPct val="0"/>
              </a:spcAft>
              <a:defRPr/>
            </a:pPr>
            <a:r>
              <a:rPr lang="en-GB" sz="1200" b="1" kern="0" dirty="0" smtClean="0">
                <a:solidFill>
                  <a:srgbClr val="000000"/>
                </a:solidFill>
                <a:latin typeface="Adobe Fan Heiti Std B" pitchFamily="34" charset="-128"/>
                <a:ea typeface="Adobe Fan Heiti Std B" pitchFamily="34" charset="-128"/>
                <a:cs typeface="Times New Roman"/>
              </a:rPr>
              <a:t>Support  Dementia patients</a:t>
            </a:r>
            <a:endParaRPr lang="en-GB" sz="1200" b="1" kern="0" dirty="0">
              <a:solidFill>
                <a:srgbClr val="000000"/>
              </a:solidFill>
              <a:latin typeface="Adobe Fan Heiti Std B" pitchFamily="34" charset="-128"/>
              <a:ea typeface="Adobe Fan Heiti Std B" pitchFamily="34" charset="-128"/>
              <a:cs typeface="Times New Roman"/>
            </a:endParaRPr>
          </a:p>
        </p:txBody>
      </p:sp>
      <p:pic>
        <p:nvPicPr>
          <p:cNvPr id="21" name="Picture 8" descr="Image result for form clipart icon"/>
          <p:cNvPicPr>
            <a:picLocks noChangeAspect="1" noChangeArrowheads="1"/>
          </p:cNvPicPr>
          <p:nvPr/>
        </p:nvPicPr>
        <p:blipFill rotWithShape="1">
          <a:blip r:embed="rId6" cstate="print">
            <a:clrChange>
              <a:clrFrom>
                <a:srgbClr val="FEFEFE"/>
              </a:clrFrom>
              <a:clrTo>
                <a:srgbClr val="FEFEFE">
                  <a:alpha val="0"/>
                </a:srgbClr>
              </a:clrTo>
            </a:clrChange>
            <a:grayscl/>
            <a:extLst>
              <a:ext uri="{28A0092B-C50C-407E-A947-70E740481C1C}">
                <a14:useLocalDpi xmlns:a14="http://schemas.microsoft.com/office/drawing/2010/main" val="0"/>
              </a:ext>
            </a:extLst>
          </a:blip>
          <a:srcRect l="19534" r="25407"/>
          <a:stretch/>
        </p:blipFill>
        <p:spPr bwMode="auto">
          <a:xfrm>
            <a:off x="6475678" y="5436566"/>
            <a:ext cx="793399" cy="77208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Image result for hello talk clipart icon"/>
          <p:cNvPicPr>
            <a:picLocks noChangeAspect="1" noChangeArrowheads="1"/>
          </p:cNvPicPr>
          <p:nvPr/>
        </p:nvPicPr>
        <p:blipFill>
          <a:blip r:embed="rId7">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7672723" y="4179494"/>
            <a:ext cx="1087883" cy="1102517"/>
          </a:xfrm>
          <a:prstGeom prst="rect">
            <a:avLst/>
          </a:prstGeom>
          <a:noFill/>
          <a:extLst>
            <a:ext uri="{909E8E84-426E-40DD-AFC4-6F175D3DCCD1}">
              <a14:hiddenFill xmlns:a14="http://schemas.microsoft.com/office/drawing/2010/main">
                <a:solidFill>
                  <a:srgbClr val="FFFFFF"/>
                </a:solidFill>
              </a14:hiddenFill>
            </a:ext>
          </a:extLst>
        </p:spPr>
      </p:pic>
      <p:sp>
        <p:nvSpPr>
          <p:cNvPr id="23" name="Oval 22"/>
          <p:cNvSpPr/>
          <p:nvPr/>
        </p:nvSpPr>
        <p:spPr>
          <a:xfrm>
            <a:off x="3505726" y="280023"/>
            <a:ext cx="946123" cy="945855"/>
          </a:xfrm>
          <a:prstGeom prst="ellipse">
            <a:avLst/>
          </a:prstGeom>
          <a:solidFill>
            <a:srgbClr val="FEDEF3"/>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solidFill>
                <a:srgbClr val="000000"/>
              </a:solidFill>
            </a:endParaRPr>
          </a:p>
        </p:txBody>
      </p:sp>
      <p:pic>
        <p:nvPicPr>
          <p:cNvPr id="24" name="Picture 12" descr="Image result for dementia flower clipart icon"/>
          <p:cNvPicPr>
            <a:picLocks noChangeAspect="1" noChangeArrowheads="1"/>
          </p:cNvPicPr>
          <p:nvPr/>
        </p:nvPicPr>
        <p:blipFill rotWithShape="1">
          <a:blip r:embed="rId8"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l="27680" t="14443" r="22874" b="18331"/>
          <a:stretch/>
        </p:blipFill>
        <p:spPr bwMode="auto">
          <a:xfrm>
            <a:off x="8171045" y="3163187"/>
            <a:ext cx="815556" cy="831602"/>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le 24"/>
          <p:cNvSpPr/>
          <p:nvPr/>
        </p:nvSpPr>
        <p:spPr>
          <a:xfrm>
            <a:off x="3517585" y="1169165"/>
            <a:ext cx="958548" cy="720080"/>
          </a:xfrm>
          <a:prstGeom prst="roundRect">
            <a:avLst>
              <a:gd name="adj" fmla="val 50000"/>
            </a:avLst>
          </a:prstGeom>
          <a:solidFill>
            <a:schemeClr val="bg1">
              <a:lumMod val="85000"/>
            </a:schemeClr>
          </a:solidFill>
          <a:ln w="6350">
            <a:noFill/>
          </a:ln>
        </p:spPr>
        <p:style>
          <a:lnRef idx="2">
            <a:schemeClr val="accent1"/>
          </a:lnRef>
          <a:fillRef idx="1">
            <a:schemeClr val="lt1"/>
          </a:fillRef>
          <a:effectRef idx="0">
            <a:schemeClr val="accent1"/>
          </a:effectRef>
          <a:fontRef idx="minor">
            <a:schemeClr val="dk1"/>
          </a:fontRef>
        </p:style>
        <p:txBody>
          <a:bodyPr rtlCol="0" anchor="ctr"/>
          <a:lstStyle/>
          <a:p>
            <a:pPr algn="ctr" defTabSz="457200" fontAlgn="base">
              <a:spcBef>
                <a:spcPct val="0"/>
              </a:spcBef>
              <a:spcAft>
                <a:spcPct val="0"/>
              </a:spcAft>
              <a:defRPr/>
            </a:pPr>
            <a:r>
              <a:rPr lang="en-GB" sz="1200" b="1" kern="0" dirty="0" smtClean="0">
                <a:solidFill>
                  <a:srgbClr val="000000"/>
                </a:solidFill>
                <a:latin typeface="Adobe Fan Heiti Std B" pitchFamily="34" charset="-128"/>
                <a:ea typeface="Adobe Fan Heiti Std B" pitchFamily="34" charset="-128"/>
                <a:cs typeface="Times New Roman"/>
              </a:rPr>
              <a:t>Meet and Greet</a:t>
            </a:r>
            <a:endParaRPr lang="en-GB" sz="1200" b="1" kern="0" dirty="0">
              <a:solidFill>
                <a:srgbClr val="000000"/>
              </a:solidFill>
              <a:latin typeface="Adobe Fan Heiti Std B" pitchFamily="34" charset="-128"/>
              <a:ea typeface="Adobe Fan Heiti Std B" pitchFamily="34" charset="-128"/>
              <a:cs typeface="Times New Roman"/>
            </a:endParaRPr>
          </a:p>
        </p:txBody>
      </p:sp>
      <p:pic>
        <p:nvPicPr>
          <p:cNvPr id="26" name="Picture 16" descr="Image result for reception welcome clipart icon"/>
          <p:cNvPicPr>
            <a:picLocks noChangeAspect="1" noChangeArrowheads="1"/>
          </p:cNvPicPr>
          <p:nvPr/>
        </p:nvPicPr>
        <p:blipFill rotWithShape="1">
          <a:blip r:embed="rId9"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l="16307" t="17768" r="18204" b="16403"/>
          <a:stretch/>
        </p:blipFill>
        <p:spPr bwMode="auto">
          <a:xfrm>
            <a:off x="3467789" y="293418"/>
            <a:ext cx="956999" cy="961979"/>
          </a:xfrm>
          <a:prstGeom prst="rect">
            <a:avLst/>
          </a:prstGeom>
          <a:noFill/>
          <a:extLst>
            <a:ext uri="{909E8E84-426E-40DD-AFC4-6F175D3DCCD1}">
              <a14:hiddenFill xmlns:a14="http://schemas.microsoft.com/office/drawing/2010/main">
                <a:solidFill>
                  <a:srgbClr val="FFFFFF"/>
                </a:solidFill>
              </a14:hiddenFill>
            </a:ext>
          </a:extLst>
        </p:spPr>
      </p:pic>
      <p:sp>
        <p:nvSpPr>
          <p:cNvPr id="27" name="Oval 26"/>
          <p:cNvSpPr/>
          <p:nvPr/>
        </p:nvSpPr>
        <p:spPr>
          <a:xfrm>
            <a:off x="6527110" y="614587"/>
            <a:ext cx="892936" cy="956954"/>
          </a:xfrm>
          <a:prstGeom prst="ellipse">
            <a:avLst/>
          </a:prstGeom>
          <a:solidFill>
            <a:srgbClr val="FEDEF3"/>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solidFill>
                <a:srgbClr val="000000"/>
              </a:solidFill>
            </a:endParaRPr>
          </a:p>
        </p:txBody>
      </p:sp>
      <p:sp>
        <p:nvSpPr>
          <p:cNvPr id="28" name="Rounded Rectangle 27"/>
          <p:cNvSpPr/>
          <p:nvPr/>
        </p:nvSpPr>
        <p:spPr>
          <a:xfrm>
            <a:off x="6105848" y="1484256"/>
            <a:ext cx="1023756" cy="720080"/>
          </a:xfrm>
          <a:prstGeom prst="roundRect">
            <a:avLst>
              <a:gd name="adj" fmla="val 50000"/>
            </a:avLst>
          </a:prstGeom>
          <a:solidFill>
            <a:schemeClr val="bg1">
              <a:lumMod val="85000"/>
            </a:schemeClr>
          </a:solidFill>
          <a:ln w="6350">
            <a:noFill/>
          </a:ln>
        </p:spPr>
        <p:style>
          <a:lnRef idx="2">
            <a:schemeClr val="accent1"/>
          </a:lnRef>
          <a:fillRef idx="1">
            <a:schemeClr val="lt1"/>
          </a:fillRef>
          <a:effectRef idx="0">
            <a:schemeClr val="accent1"/>
          </a:effectRef>
          <a:fontRef idx="minor">
            <a:schemeClr val="dk1"/>
          </a:fontRef>
        </p:style>
        <p:txBody>
          <a:bodyPr rtlCol="0" anchor="ctr"/>
          <a:lstStyle/>
          <a:p>
            <a:pPr algn="ctr" defTabSz="457200" fontAlgn="base">
              <a:spcBef>
                <a:spcPct val="0"/>
              </a:spcBef>
              <a:spcAft>
                <a:spcPct val="0"/>
              </a:spcAft>
              <a:defRPr/>
            </a:pPr>
            <a:r>
              <a:rPr lang="en-GB" sz="1200" b="1" kern="0" dirty="0" smtClean="0">
                <a:solidFill>
                  <a:srgbClr val="000000"/>
                </a:solidFill>
                <a:latin typeface="Adobe Fan Heiti Std B" pitchFamily="34" charset="-128"/>
                <a:ea typeface="Adobe Fan Heiti Std B" pitchFamily="34" charset="-128"/>
                <a:cs typeface="Times New Roman"/>
              </a:rPr>
              <a:t>A&amp;E Support</a:t>
            </a:r>
            <a:endParaRPr lang="en-GB" sz="1200" b="1" kern="0" dirty="0">
              <a:solidFill>
                <a:srgbClr val="000000"/>
              </a:solidFill>
              <a:latin typeface="Adobe Fan Heiti Std B" pitchFamily="34" charset="-128"/>
              <a:ea typeface="Adobe Fan Heiti Std B" pitchFamily="34" charset="-128"/>
              <a:cs typeface="Times New Roman"/>
            </a:endParaRPr>
          </a:p>
        </p:txBody>
      </p:sp>
      <p:sp>
        <p:nvSpPr>
          <p:cNvPr id="29" name="Oval 28"/>
          <p:cNvSpPr/>
          <p:nvPr/>
        </p:nvSpPr>
        <p:spPr>
          <a:xfrm>
            <a:off x="5115650" y="253597"/>
            <a:ext cx="721077" cy="721979"/>
          </a:xfrm>
          <a:prstGeom prst="ellipse">
            <a:avLst/>
          </a:prstGeom>
          <a:solidFill>
            <a:srgbClr val="FEDEF3"/>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solidFill>
                <a:srgbClr val="000000"/>
              </a:solidFill>
            </a:endParaRPr>
          </a:p>
        </p:txBody>
      </p:sp>
      <p:sp>
        <p:nvSpPr>
          <p:cNvPr id="30" name="Rounded Rectangle 29"/>
          <p:cNvSpPr/>
          <p:nvPr/>
        </p:nvSpPr>
        <p:spPr>
          <a:xfrm>
            <a:off x="4809050" y="1126402"/>
            <a:ext cx="1019328" cy="720080"/>
          </a:xfrm>
          <a:prstGeom prst="roundRect">
            <a:avLst>
              <a:gd name="adj" fmla="val 50000"/>
            </a:avLst>
          </a:prstGeom>
          <a:solidFill>
            <a:schemeClr val="bg1">
              <a:lumMod val="85000"/>
            </a:schemeClr>
          </a:solidFill>
          <a:ln w="6350">
            <a:noFill/>
          </a:ln>
        </p:spPr>
        <p:style>
          <a:lnRef idx="2">
            <a:schemeClr val="accent1"/>
          </a:lnRef>
          <a:fillRef idx="1">
            <a:schemeClr val="lt1"/>
          </a:fillRef>
          <a:effectRef idx="0">
            <a:schemeClr val="accent1"/>
          </a:effectRef>
          <a:fontRef idx="minor">
            <a:schemeClr val="dk1"/>
          </a:fontRef>
        </p:style>
        <p:txBody>
          <a:bodyPr rtlCol="0" anchor="ctr"/>
          <a:lstStyle/>
          <a:p>
            <a:pPr algn="ctr" defTabSz="457200" fontAlgn="base">
              <a:spcBef>
                <a:spcPct val="0"/>
              </a:spcBef>
              <a:spcAft>
                <a:spcPct val="0"/>
              </a:spcAft>
              <a:defRPr/>
            </a:pPr>
            <a:r>
              <a:rPr lang="en-GB" sz="1200" b="1" kern="0" dirty="0" smtClean="0">
                <a:solidFill>
                  <a:srgbClr val="000000"/>
                </a:solidFill>
                <a:latin typeface="Adobe Fan Heiti Std B" pitchFamily="34" charset="-128"/>
                <a:ea typeface="Adobe Fan Heiti Std B" pitchFamily="34" charset="-128"/>
                <a:cs typeface="Times New Roman"/>
              </a:rPr>
              <a:t>Spiritual Support</a:t>
            </a:r>
            <a:endParaRPr lang="en-GB" sz="1200" b="1" kern="0" dirty="0">
              <a:solidFill>
                <a:srgbClr val="000000"/>
              </a:solidFill>
              <a:latin typeface="Adobe Fan Heiti Std B" pitchFamily="34" charset="-128"/>
              <a:ea typeface="Adobe Fan Heiti Std B" pitchFamily="34" charset="-128"/>
              <a:cs typeface="Times New Roman"/>
            </a:endParaRPr>
          </a:p>
        </p:txBody>
      </p:sp>
      <p:pic>
        <p:nvPicPr>
          <p:cNvPr id="31" name="Picture 18" descr="Image result for care clipart icon"/>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14745" t="21407" r="16706" b="26624"/>
          <a:stretch/>
        </p:blipFill>
        <p:spPr bwMode="auto">
          <a:xfrm>
            <a:off x="4913911" y="430907"/>
            <a:ext cx="1070630" cy="87413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0" descr="Image result for HELP clipart icon"/>
          <p:cNvPicPr>
            <a:picLocks noChangeAspect="1" noChangeArrowheads="1"/>
          </p:cNvPicPr>
          <p:nvPr/>
        </p:nvPicPr>
        <p:blipFill>
          <a:blip r:embed="rId11" cstate="print">
            <a:clrChange>
              <a:clrFrom>
                <a:srgbClr val="FEFEFE"/>
              </a:clrFrom>
              <a:clrTo>
                <a:srgbClr val="FEFEFE">
                  <a:alpha val="0"/>
                </a:srgbClr>
              </a:clrTo>
            </a:clrChange>
            <a:biLevel thresh="75000"/>
            <a:extLst>
              <a:ext uri="{28A0092B-C50C-407E-A947-70E740481C1C}">
                <a14:useLocalDpi xmlns:a14="http://schemas.microsoft.com/office/drawing/2010/main" val="0"/>
              </a:ext>
            </a:extLst>
          </a:blip>
          <a:srcRect/>
          <a:stretch>
            <a:fillRect/>
          </a:stretch>
        </p:blipFill>
        <p:spPr bwMode="auto">
          <a:xfrm>
            <a:off x="6035013" y="646578"/>
            <a:ext cx="1401933" cy="892971"/>
          </a:xfrm>
          <a:prstGeom prst="rect">
            <a:avLst/>
          </a:prstGeom>
          <a:noFill/>
          <a:extLst>
            <a:ext uri="{909E8E84-426E-40DD-AFC4-6F175D3DCCD1}">
              <a14:hiddenFill xmlns:a14="http://schemas.microsoft.com/office/drawing/2010/main">
                <a:solidFill>
                  <a:srgbClr val="FFFFFF"/>
                </a:solidFill>
              </a14:hiddenFill>
            </a:ext>
          </a:extLst>
        </p:spPr>
      </p:pic>
      <p:sp>
        <p:nvSpPr>
          <p:cNvPr id="34" name="Oval 33"/>
          <p:cNvSpPr/>
          <p:nvPr/>
        </p:nvSpPr>
        <p:spPr>
          <a:xfrm>
            <a:off x="4913911" y="5726590"/>
            <a:ext cx="944790" cy="932334"/>
          </a:xfrm>
          <a:prstGeom prst="ellipse">
            <a:avLst/>
          </a:prstGeom>
          <a:solidFill>
            <a:srgbClr val="FEDEF3"/>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solidFill>
                <a:srgbClr val="000000"/>
              </a:solidFill>
            </a:endParaRPr>
          </a:p>
        </p:txBody>
      </p:sp>
      <p:sp>
        <p:nvSpPr>
          <p:cNvPr id="33" name="Rounded Rectangle 32"/>
          <p:cNvSpPr/>
          <p:nvPr/>
        </p:nvSpPr>
        <p:spPr>
          <a:xfrm>
            <a:off x="4644008" y="5242141"/>
            <a:ext cx="943285" cy="694671"/>
          </a:xfrm>
          <a:prstGeom prst="roundRect">
            <a:avLst>
              <a:gd name="adj" fmla="val 50000"/>
            </a:avLst>
          </a:prstGeom>
          <a:solidFill>
            <a:schemeClr val="bg1">
              <a:lumMod val="85000"/>
            </a:schemeClr>
          </a:solidFill>
          <a:ln w="6350">
            <a:noFill/>
          </a:ln>
        </p:spPr>
        <p:style>
          <a:lnRef idx="2">
            <a:schemeClr val="accent1"/>
          </a:lnRef>
          <a:fillRef idx="1">
            <a:schemeClr val="lt1"/>
          </a:fillRef>
          <a:effectRef idx="0">
            <a:schemeClr val="accent1"/>
          </a:effectRef>
          <a:fontRef idx="minor">
            <a:schemeClr val="dk1"/>
          </a:fontRef>
        </p:style>
        <p:txBody>
          <a:bodyPr rtlCol="0" anchor="ctr"/>
          <a:lstStyle/>
          <a:p>
            <a:pPr algn="ctr" defTabSz="457200" fontAlgn="base">
              <a:spcBef>
                <a:spcPct val="0"/>
              </a:spcBef>
              <a:spcAft>
                <a:spcPct val="0"/>
              </a:spcAft>
              <a:defRPr/>
            </a:pPr>
            <a:r>
              <a:rPr lang="en-GB" sz="1200" b="1" kern="0" dirty="0" smtClean="0">
                <a:solidFill>
                  <a:srgbClr val="000000"/>
                </a:solidFill>
                <a:latin typeface="Adobe Fan Heiti Std B" pitchFamily="34" charset="-128"/>
                <a:ea typeface="Adobe Fan Heiti Std B" pitchFamily="34" charset="-128"/>
                <a:cs typeface="Times New Roman"/>
              </a:rPr>
              <a:t>Trolley shop</a:t>
            </a:r>
            <a:endParaRPr lang="en-GB" sz="1200" b="1" kern="0" dirty="0">
              <a:solidFill>
                <a:srgbClr val="000000"/>
              </a:solidFill>
              <a:latin typeface="Adobe Fan Heiti Std B" pitchFamily="34" charset="-128"/>
              <a:ea typeface="Adobe Fan Heiti Std B" pitchFamily="34" charset="-128"/>
              <a:cs typeface="Times New Roman"/>
            </a:endParaRPr>
          </a:p>
        </p:txBody>
      </p:sp>
      <p:pic>
        <p:nvPicPr>
          <p:cNvPr id="3074" name="Picture 2" descr="Image result for trolley clipart icon"/>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87288" y="5580312"/>
            <a:ext cx="1177800" cy="1177800"/>
          </a:xfrm>
          <a:prstGeom prst="rect">
            <a:avLst/>
          </a:prstGeom>
          <a:noFill/>
          <a:extLst>
            <a:ext uri="{909E8E84-426E-40DD-AFC4-6F175D3DCCD1}">
              <a14:hiddenFill xmlns:a14="http://schemas.microsoft.com/office/drawing/2010/main">
                <a:solidFill>
                  <a:srgbClr val="FFFFFF"/>
                </a:solidFill>
              </a14:hiddenFill>
            </a:ext>
          </a:extLst>
        </p:spPr>
      </p:pic>
      <p:sp>
        <p:nvSpPr>
          <p:cNvPr id="36" name="Oval 35"/>
          <p:cNvSpPr/>
          <p:nvPr/>
        </p:nvSpPr>
        <p:spPr>
          <a:xfrm>
            <a:off x="1885988" y="5359127"/>
            <a:ext cx="1063874" cy="1106952"/>
          </a:xfrm>
          <a:prstGeom prst="ellipse">
            <a:avLst/>
          </a:prstGeom>
          <a:solidFill>
            <a:srgbClr val="FEDEF3"/>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solidFill>
                <a:srgbClr val="000000"/>
              </a:solidFill>
            </a:endParaRPr>
          </a:p>
        </p:txBody>
      </p:sp>
      <p:sp>
        <p:nvSpPr>
          <p:cNvPr id="37" name="Rounded Rectangle 36"/>
          <p:cNvSpPr/>
          <p:nvPr/>
        </p:nvSpPr>
        <p:spPr>
          <a:xfrm>
            <a:off x="2130154" y="4799775"/>
            <a:ext cx="1094979" cy="658452"/>
          </a:xfrm>
          <a:prstGeom prst="roundRect">
            <a:avLst>
              <a:gd name="adj" fmla="val 50000"/>
            </a:avLst>
          </a:prstGeom>
          <a:solidFill>
            <a:schemeClr val="bg1">
              <a:lumMod val="85000"/>
            </a:schemeClr>
          </a:solidFill>
          <a:ln w="6350">
            <a:noFill/>
          </a:ln>
        </p:spPr>
        <p:style>
          <a:lnRef idx="2">
            <a:schemeClr val="accent1"/>
          </a:lnRef>
          <a:fillRef idx="1">
            <a:schemeClr val="lt1"/>
          </a:fillRef>
          <a:effectRef idx="0">
            <a:schemeClr val="accent1"/>
          </a:effectRef>
          <a:fontRef idx="minor">
            <a:schemeClr val="dk1"/>
          </a:fontRef>
        </p:style>
        <p:txBody>
          <a:bodyPr rtlCol="0" anchor="ctr"/>
          <a:lstStyle/>
          <a:p>
            <a:pPr algn="ctr" defTabSz="457200" fontAlgn="base">
              <a:spcBef>
                <a:spcPct val="0"/>
              </a:spcBef>
              <a:spcAft>
                <a:spcPct val="0"/>
              </a:spcAft>
              <a:defRPr/>
            </a:pPr>
            <a:r>
              <a:rPr lang="en-GB" sz="1200" b="1" kern="0" dirty="0" smtClean="0">
                <a:solidFill>
                  <a:srgbClr val="000000"/>
                </a:solidFill>
                <a:latin typeface="Adobe Fan Heiti Std B" pitchFamily="34" charset="-128"/>
                <a:ea typeface="Adobe Fan Heiti Std B" pitchFamily="34" charset="-128"/>
                <a:cs typeface="Times New Roman"/>
              </a:rPr>
              <a:t>Charities</a:t>
            </a:r>
            <a:endParaRPr lang="en-GB" sz="1200" b="1" kern="0" dirty="0">
              <a:solidFill>
                <a:srgbClr val="000000"/>
              </a:solidFill>
              <a:latin typeface="Adobe Fan Heiti Std B" pitchFamily="34" charset="-128"/>
              <a:ea typeface="Adobe Fan Heiti Std B" pitchFamily="34" charset="-128"/>
              <a:cs typeface="Times New Roman"/>
            </a:endParaRPr>
          </a:p>
        </p:txBody>
      </p:sp>
      <p:sp>
        <p:nvSpPr>
          <p:cNvPr id="38" name="Oval 37"/>
          <p:cNvSpPr/>
          <p:nvPr/>
        </p:nvSpPr>
        <p:spPr>
          <a:xfrm>
            <a:off x="3219528" y="5679584"/>
            <a:ext cx="1007238" cy="1026348"/>
          </a:xfrm>
          <a:prstGeom prst="ellipse">
            <a:avLst/>
          </a:prstGeom>
          <a:solidFill>
            <a:srgbClr val="FEDEF3"/>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solidFill>
                <a:srgbClr val="000000"/>
              </a:solidFill>
            </a:endParaRPr>
          </a:p>
        </p:txBody>
      </p:sp>
      <p:sp>
        <p:nvSpPr>
          <p:cNvPr id="39" name="Rounded Rectangle 38"/>
          <p:cNvSpPr/>
          <p:nvPr/>
        </p:nvSpPr>
        <p:spPr>
          <a:xfrm>
            <a:off x="3271672" y="5137325"/>
            <a:ext cx="1005185" cy="720080"/>
          </a:xfrm>
          <a:prstGeom prst="roundRect">
            <a:avLst>
              <a:gd name="adj" fmla="val 50000"/>
            </a:avLst>
          </a:prstGeom>
          <a:solidFill>
            <a:schemeClr val="bg1">
              <a:lumMod val="85000"/>
            </a:schemeClr>
          </a:solidFill>
          <a:ln w="6350">
            <a:noFill/>
          </a:ln>
        </p:spPr>
        <p:style>
          <a:lnRef idx="2">
            <a:schemeClr val="accent1"/>
          </a:lnRef>
          <a:fillRef idx="1">
            <a:schemeClr val="lt1"/>
          </a:fillRef>
          <a:effectRef idx="0">
            <a:schemeClr val="accent1"/>
          </a:effectRef>
          <a:fontRef idx="minor">
            <a:schemeClr val="dk1"/>
          </a:fontRef>
        </p:style>
        <p:txBody>
          <a:bodyPr rtlCol="0" anchor="ctr"/>
          <a:lstStyle/>
          <a:p>
            <a:pPr algn="ctr" defTabSz="457200" fontAlgn="base">
              <a:spcBef>
                <a:spcPct val="0"/>
              </a:spcBef>
              <a:spcAft>
                <a:spcPct val="0"/>
              </a:spcAft>
              <a:defRPr/>
            </a:pPr>
            <a:r>
              <a:rPr lang="en-GB" sz="1200" b="1" kern="0" dirty="0" smtClean="0">
                <a:solidFill>
                  <a:srgbClr val="000000"/>
                </a:solidFill>
                <a:latin typeface="Adobe Fan Heiti Std B" pitchFamily="34" charset="-128"/>
                <a:ea typeface="Adobe Fan Heiti Std B" pitchFamily="34" charset="-128"/>
                <a:cs typeface="Times New Roman"/>
              </a:rPr>
              <a:t>Museum</a:t>
            </a:r>
            <a:endParaRPr lang="en-GB" sz="1200" b="1" kern="0" dirty="0">
              <a:solidFill>
                <a:srgbClr val="000000"/>
              </a:solidFill>
              <a:latin typeface="Adobe Fan Heiti Std B" pitchFamily="34" charset="-128"/>
              <a:ea typeface="Adobe Fan Heiti Std B" pitchFamily="34" charset="-128"/>
              <a:cs typeface="Times New Roman"/>
            </a:endParaRPr>
          </a:p>
        </p:txBody>
      </p:sp>
      <p:sp>
        <p:nvSpPr>
          <p:cNvPr id="40" name="Oval 39"/>
          <p:cNvSpPr/>
          <p:nvPr/>
        </p:nvSpPr>
        <p:spPr>
          <a:xfrm>
            <a:off x="741982" y="4485101"/>
            <a:ext cx="1063874" cy="1106952"/>
          </a:xfrm>
          <a:prstGeom prst="ellipse">
            <a:avLst/>
          </a:prstGeom>
          <a:solidFill>
            <a:srgbClr val="FEDEF3"/>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solidFill>
                <a:srgbClr val="000000"/>
              </a:solidFill>
            </a:endParaRPr>
          </a:p>
        </p:txBody>
      </p:sp>
      <p:sp>
        <p:nvSpPr>
          <p:cNvPr id="41" name="Rounded Rectangle 40"/>
          <p:cNvSpPr/>
          <p:nvPr/>
        </p:nvSpPr>
        <p:spPr>
          <a:xfrm>
            <a:off x="1350557" y="4037853"/>
            <a:ext cx="1005185" cy="720080"/>
          </a:xfrm>
          <a:prstGeom prst="roundRect">
            <a:avLst>
              <a:gd name="adj" fmla="val 50000"/>
            </a:avLst>
          </a:prstGeom>
          <a:solidFill>
            <a:schemeClr val="bg1">
              <a:lumMod val="85000"/>
            </a:schemeClr>
          </a:solidFill>
          <a:ln w="6350">
            <a:noFill/>
          </a:ln>
        </p:spPr>
        <p:style>
          <a:lnRef idx="2">
            <a:schemeClr val="accent1"/>
          </a:lnRef>
          <a:fillRef idx="1">
            <a:schemeClr val="lt1"/>
          </a:fillRef>
          <a:effectRef idx="0">
            <a:schemeClr val="accent1"/>
          </a:effectRef>
          <a:fontRef idx="minor">
            <a:schemeClr val="dk1"/>
          </a:fontRef>
        </p:style>
        <p:txBody>
          <a:bodyPr rtlCol="0" anchor="ctr"/>
          <a:lstStyle/>
          <a:p>
            <a:pPr algn="ctr" defTabSz="457200" fontAlgn="base">
              <a:spcBef>
                <a:spcPct val="0"/>
              </a:spcBef>
              <a:spcAft>
                <a:spcPct val="0"/>
              </a:spcAft>
              <a:defRPr/>
            </a:pPr>
            <a:r>
              <a:rPr lang="en-GB" sz="1200" b="1" kern="0" dirty="0" smtClean="0">
                <a:solidFill>
                  <a:srgbClr val="000000"/>
                </a:solidFill>
                <a:latin typeface="Adobe Fan Heiti Std B" pitchFamily="34" charset="-128"/>
                <a:ea typeface="Adobe Fan Heiti Std B" pitchFamily="34" charset="-128"/>
                <a:cs typeface="Times New Roman"/>
              </a:rPr>
              <a:t>Pets As Therapy</a:t>
            </a:r>
            <a:endParaRPr lang="en-GB" sz="1200" b="1" kern="0" dirty="0">
              <a:solidFill>
                <a:srgbClr val="000000"/>
              </a:solidFill>
              <a:latin typeface="Adobe Fan Heiti Std B" pitchFamily="34" charset="-128"/>
              <a:ea typeface="Adobe Fan Heiti Std B" pitchFamily="34" charset="-128"/>
              <a:cs typeface="Times New Roman"/>
            </a:endParaRPr>
          </a:p>
        </p:txBody>
      </p:sp>
      <p:pic>
        <p:nvPicPr>
          <p:cNvPr id="3076" name="Picture 4" descr="Image result for money clipart ico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934928" y="5535196"/>
            <a:ext cx="965993" cy="77270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p:cNvPicPr>
            <a:picLocks noChangeAspect="1" noChangeArrowheads="1"/>
          </p:cNvPicPr>
          <p:nvPr/>
        </p:nvPicPr>
        <p:blipFill>
          <a:blip r:embed="rId1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301978" y="5749477"/>
            <a:ext cx="851718" cy="886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descr="Image result for pets therapy clipart icon"/>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49781" y="4596622"/>
            <a:ext cx="1055777" cy="762505"/>
          </a:xfrm>
          <a:prstGeom prst="rect">
            <a:avLst/>
          </a:prstGeom>
          <a:noFill/>
          <a:extLst>
            <a:ext uri="{909E8E84-426E-40DD-AFC4-6F175D3DCCD1}">
              <a14:hiddenFill xmlns:a14="http://schemas.microsoft.com/office/drawing/2010/main">
                <a:solidFill>
                  <a:srgbClr val="FFFFFF"/>
                </a:solidFill>
              </a14:hiddenFill>
            </a:ext>
          </a:extLst>
        </p:spPr>
      </p:pic>
      <p:sp>
        <p:nvSpPr>
          <p:cNvPr id="47" name="Oval 46"/>
          <p:cNvSpPr/>
          <p:nvPr/>
        </p:nvSpPr>
        <p:spPr>
          <a:xfrm>
            <a:off x="199030" y="2956073"/>
            <a:ext cx="937283" cy="832406"/>
          </a:xfrm>
          <a:prstGeom prst="ellipse">
            <a:avLst/>
          </a:prstGeom>
          <a:solidFill>
            <a:srgbClr val="FEDEF3"/>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solidFill>
                <a:srgbClr val="000000"/>
              </a:solidFill>
            </a:endParaRPr>
          </a:p>
        </p:txBody>
      </p:sp>
      <p:sp>
        <p:nvSpPr>
          <p:cNvPr id="48" name="Rounded Rectangle 47"/>
          <p:cNvSpPr/>
          <p:nvPr/>
        </p:nvSpPr>
        <p:spPr>
          <a:xfrm>
            <a:off x="857730" y="3163187"/>
            <a:ext cx="1091922" cy="720080"/>
          </a:xfrm>
          <a:prstGeom prst="roundRect">
            <a:avLst>
              <a:gd name="adj" fmla="val 50000"/>
            </a:avLst>
          </a:prstGeom>
          <a:solidFill>
            <a:schemeClr val="bg1">
              <a:lumMod val="85000"/>
            </a:schemeClr>
          </a:solidFill>
          <a:ln w="6350">
            <a:noFill/>
          </a:ln>
        </p:spPr>
        <p:style>
          <a:lnRef idx="2">
            <a:schemeClr val="accent1"/>
          </a:lnRef>
          <a:fillRef idx="1">
            <a:schemeClr val="lt1"/>
          </a:fillRef>
          <a:effectRef idx="0">
            <a:schemeClr val="accent1"/>
          </a:effectRef>
          <a:fontRef idx="minor">
            <a:schemeClr val="dk1"/>
          </a:fontRef>
        </p:style>
        <p:txBody>
          <a:bodyPr rtlCol="0" anchor="ctr"/>
          <a:lstStyle/>
          <a:p>
            <a:pPr algn="ctr" defTabSz="457200" fontAlgn="base">
              <a:spcBef>
                <a:spcPct val="0"/>
              </a:spcBef>
              <a:spcAft>
                <a:spcPct val="0"/>
              </a:spcAft>
              <a:defRPr/>
            </a:pPr>
            <a:r>
              <a:rPr lang="en-GB" sz="1200" b="1" kern="0" dirty="0" smtClean="0">
                <a:solidFill>
                  <a:srgbClr val="000000"/>
                </a:solidFill>
                <a:latin typeface="Adobe Fan Heiti Std B" pitchFamily="34" charset="-128"/>
                <a:ea typeface="Adobe Fan Heiti Std B" pitchFamily="34" charset="-128"/>
                <a:cs typeface="Times New Roman"/>
              </a:rPr>
              <a:t>Support Children</a:t>
            </a:r>
            <a:endParaRPr lang="en-GB" sz="1200" b="1" kern="0" dirty="0">
              <a:solidFill>
                <a:srgbClr val="000000"/>
              </a:solidFill>
              <a:latin typeface="Adobe Fan Heiti Std B" pitchFamily="34" charset="-128"/>
              <a:ea typeface="Adobe Fan Heiti Std B" pitchFamily="34" charset="-128"/>
              <a:cs typeface="Times New Roman"/>
            </a:endParaRPr>
          </a:p>
        </p:txBody>
      </p:sp>
      <p:pic>
        <p:nvPicPr>
          <p:cNvPr id="3085" name="Picture 13" descr="Image result for children clipart icon"/>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805458"/>
            <a:ext cx="1356855" cy="1025180"/>
          </a:xfrm>
          <a:prstGeom prst="rect">
            <a:avLst/>
          </a:prstGeom>
          <a:noFill/>
          <a:extLst>
            <a:ext uri="{909E8E84-426E-40DD-AFC4-6F175D3DCCD1}">
              <a14:hiddenFill xmlns:a14="http://schemas.microsoft.com/office/drawing/2010/main">
                <a:solidFill>
                  <a:srgbClr val="FFFFFF"/>
                </a:solidFill>
              </a14:hiddenFill>
            </a:ext>
          </a:extLst>
        </p:spPr>
      </p:pic>
      <p:sp>
        <p:nvSpPr>
          <p:cNvPr id="57" name="Oval 56"/>
          <p:cNvSpPr/>
          <p:nvPr/>
        </p:nvSpPr>
        <p:spPr>
          <a:xfrm>
            <a:off x="7698195" y="1431314"/>
            <a:ext cx="892936" cy="956954"/>
          </a:xfrm>
          <a:prstGeom prst="ellipse">
            <a:avLst/>
          </a:prstGeom>
          <a:solidFill>
            <a:srgbClr val="FEDEF3"/>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solidFill>
                <a:srgbClr val="000000"/>
              </a:solidFill>
            </a:endParaRPr>
          </a:p>
        </p:txBody>
      </p:sp>
      <p:sp>
        <p:nvSpPr>
          <p:cNvPr id="53" name="Rounded Rectangle 52"/>
          <p:cNvSpPr/>
          <p:nvPr/>
        </p:nvSpPr>
        <p:spPr>
          <a:xfrm>
            <a:off x="6996611" y="2126063"/>
            <a:ext cx="1109043" cy="720080"/>
          </a:xfrm>
          <a:prstGeom prst="roundRect">
            <a:avLst>
              <a:gd name="adj" fmla="val 50000"/>
            </a:avLst>
          </a:prstGeom>
          <a:solidFill>
            <a:schemeClr val="bg1">
              <a:lumMod val="85000"/>
            </a:schemeClr>
          </a:solidFill>
          <a:ln w="6350">
            <a:noFill/>
          </a:ln>
        </p:spPr>
        <p:style>
          <a:lnRef idx="2">
            <a:schemeClr val="accent1"/>
          </a:lnRef>
          <a:fillRef idx="1">
            <a:schemeClr val="lt1"/>
          </a:fillRef>
          <a:effectRef idx="0">
            <a:schemeClr val="accent1"/>
          </a:effectRef>
          <a:fontRef idx="minor">
            <a:schemeClr val="dk1"/>
          </a:fontRef>
        </p:style>
        <p:txBody>
          <a:bodyPr rtlCol="0" anchor="ctr"/>
          <a:lstStyle/>
          <a:p>
            <a:pPr algn="ctr" defTabSz="457200" fontAlgn="base">
              <a:spcBef>
                <a:spcPct val="0"/>
              </a:spcBef>
              <a:spcAft>
                <a:spcPct val="0"/>
              </a:spcAft>
              <a:defRPr/>
            </a:pPr>
            <a:r>
              <a:rPr lang="en-GB" sz="1200" b="1" kern="0" dirty="0" smtClean="0">
                <a:solidFill>
                  <a:srgbClr val="000000"/>
                </a:solidFill>
                <a:latin typeface="Adobe Fan Heiti Std B" pitchFamily="34" charset="-128"/>
                <a:ea typeface="Adobe Fan Heiti Std B" pitchFamily="34" charset="-128"/>
                <a:cs typeface="Times New Roman"/>
              </a:rPr>
              <a:t>Support Maternity</a:t>
            </a:r>
            <a:endParaRPr lang="en-GB" sz="1200" b="1" kern="0" dirty="0">
              <a:solidFill>
                <a:srgbClr val="000000"/>
              </a:solidFill>
              <a:latin typeface="Adobe Fan Heiti Std B" pitchFamily="34" charset="-128"/>
              <a:ea typeface="Adobe Fan Heiti Std B" pitchFamily="34" charset="-128"/>
              <a:cs typeface="Times New Roman"/>
            </a:endParaRPr>
          </a:p>
        </p:txBody>
      </p:sp>
      <p:pic>
        <p:nvPicPr>
          <p:cNvPr id="3090" name="Picture 18" descr="Related image"/>
          <p:cNvPicPr>
            <a:picLocks noChangeAspect="1" noChangeArrowheads="1"/>
          </p:cNvPicPr>
          <p:nvPr/>
        </p:nvPicPr>
        <p:blipFill rotWithShape="1">
          <a:blip r:embed="rId17" cstate="print">
            <a:clrChange>
              <a:clrFrom>
                <a:srgbClr val="FEFEFE"/>
              </a:clrFrom>
              <a:clrTo>
                <a:srgbClr val="FEFEFE">
                  <a:alpha val="0"/>
                </a:srgbClr>
              </a:clrTo>
            </a:clrChange>
            <a:extLst>
              <a:ext uri="{28A0092B-C50C-407E-A947-70E740481C1C}">
                <a14:useLocalDpi xmlns:a14="http://schemas.microsoft.com/office/drawing/2010/main" val="0"/>
              </a:ext>
            </a:extLst>
          </a:blip>
          <a:srcRect l="25595" t="6949" r="28875" b="13412"/>
          <a:stretch/>
        </p:blipFill>
        <p:spPr bwMode="auto">
          <a:xfrm>
            <a:off x="7748169" y="1431724"/>
            <a:ext cx="735092" cy="1388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89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1000"/>
                                        <p:tgtEl>
                                          <p:spTgt spid="29"/>
                                        </p:tgtEl>
                                      </p:cBhvr>
                                    </p:animEffect>
                                    <p:anim calcmode="lin" valueType="num">
                                      <p:cBhvr>
                                        <p:cTn id="45" dur="1000" fill="hold"/>
                                        <p:tgtEl>
                                          <p:spTgt spid="29"/>
                                        </p:tgtEl>
                                        <p:attrNameLst>
                                          <p:attrName>ppt_x</p:attrName>
                                        </p:attrNameLst>
                                      </p:cBhvr>
                                      <p:tavLst>
                                        <p:tav tm="0">
                                          <p:val>
                                            <p:strVal val="#ppt_x"/>
                                          </p:val>
                                        </p:tav>
                                        <p:tav tm="100000">
                                          <p:val>
                                            <p:strVal val="#ppt_x"/>
                                          </p:val>
                                        </p:tav>
                                      </p:tavLst>
                                    </p:anim>
                                    <p:anim calcmode="lin" valueType="num">
                                      <p:cBhvr>
                                        <p:cTn id="46" dur="1000" fill="hold"/>
                                        <p:tgtEl>
                                          <p:spTgt spid="29"/>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1000"/>
                                        <p:tgtEl>
                                          <p:spTgt spid="31"/>
                                        </p:tgtEl>
                                      </p:cBhvr>
                                    </p:animEffect>
                                    <p:anim calcmode="lin" valueType="num">
                                      <p:cBhvr>
                                        <p:cTn id="50" dur="1000" fill="hold"/>
                                        <p:tgtEl>
                                          <p:spTgt spid="31"/>
                                        </p:tgtEl>
                                        <p:attrNameLst>
                                          <p:attrName>ppt_x</p:attrName>
                                        </p:attrNameLst>
                                      </p:cBhvr>
                                      <p:tavLst>
                                        <p:tav tm="0">
                                          <p:val>
                                            <p:strVal val="#ppt_x"/>
                                          </p:val>
                                        </p:tav>
                                        <p:tav tm="100000">
                                          <p:val>
                                            <p:strVal val="#ppt_x"/>
                                          </p:val>
                                        </p:tav>
                                      </p:tavLst>
                                    </p:anim>
                                    <p:anim calcmode="lin" valueType="num">
                                      <p:cBhvr>
                                        <p:cTn id="51" dur="1000" fill="hold"/>
                                        <p:tgtEl>
                                          <p:spTgt spid="31"/>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1000"/>
                                        <p:tgtEl>
                                          <p:spTgt spid="30"/>
                                        </p:tgtEl>
                                      </p:cBhvr>
                                    </p:animEffect>
                                    <p:anim calcmode="lin" valueType="num">
                                      <p:cBhvr>
                                        <p:cTn id="55" dur="1000" fill="hold"/>
                                        <p:tgtEl>
                                          <p:spTgt spid="30"/>
                                        </p:tgtEl>
                                        <p:attrNameLst>
                                          <p:attrName>ppt_x</p:attrName>
                                        </p:attrNameLst>
                                      </p:cBhvr>
                                      <p:tavLst>
                                        <p:tav tm="0">
                                          <p:val>
                                            <p:strVal val="#ppt_x"/>
                                          </p:val>
                                        </p:tav>
                                        <p:tav tm="100000">
                                          <p:val>
                                            <p:strVal val="#ppt_x"/>
                                          </p:val>
                                        </p:tav>
                                      </p:tavLst>
                                    </p:anim>
                                    <p:anim calcmode="lin" valueType="num">
                                      <p:cBhvr>
                                        <p:cTn id="5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000"/>
                                        <p:tgtEl>
                                          <p:spTgt spid="27"/>
                                        </p:tgtEl>
                                      </p:cBhvr>
                                    </p:animEffect>
                                    <p:anim calcmode="lin" valueType="num">
                                      <p:cBhvr>
                                        <p:cTn id="62" dur="1000" fill="hold"/>
                                        <p:tgtEl>
                                          <p:spTgt spid="27"/>
                                        </p:tgtEl>
                                        <p:attrNameLst>
                                          <p:attrName>ppt_x</p:attrName>
                                        </p:attrNameLst>
                                      </p:cBhvr>
                                      <p:tavLst>
                                        <p:tav tm="0">
                                          <p:val>
                                            <p:strVal val="#ppt_x"/>
                                          </p:val>
                                        </p:tav>
                                        <p:tav tm="100000">
                                          <p:val>
                                            <p:strVal val="#ppt_x"/>
                                          </p:val>
                                        </p:tav>
                                      </p:tavLst>
                                    </p:anim>
                                    <p:anim calcmode="lin" valueType="num">
                                      <p:cBhvr>
                                        <p:cTn id="63" dur="1000" fill="hold"/>
                                        <p:tgtEl>
                                          <p:spTgt spid="27"/>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1000"/>
                                        <p:tgtEl>
                                          <p:spTgt spid="32"/>
                                        </p:tgtEl>
                                      </p:cBhvr>
                                    </p:animEffect>
                                    <p:anim calcmode="lin" valueType="num">
                                      <p:cBhvr>
                                        <p:cTn id="67" dur="1000" fill="hold"/>
                                        <p:tgtEl>
                                          <p:spTgt spid="32"/>
                                        </p:tgtEl>
                                        <p:attrNameLst>
                                          <p:attrName>ppt_x</p:attrName>
                                        </p:attrNameLst>
                                      </p:cBhvr>
                                      <p:tavLst>
                                        <p:tav tm="0">
                                          <p:val>
                                            <p:strVal val="#ppt_x"/>
                                          </p:val>
                                        </p:tav>
                                        <p:tav tm="100000">
                                          <p:val>
                                            <p:strVal val="#ppt_x"/>
                                          </p:val>
                                        </p:tav>
                                      </p:tavLst>
                                    </p:anim>
                                    <p:anim calcmode="lin" valueType="num">
                                      <p:cBhvr>
                                        <p:cTn id="68" dur="1000" fill="hold"/>
                                        <p:tgtEl>
                                          <p:spTgt spid="32"/>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1000"/>
                                        <p:tgtEl>
                                          <p:spTgt spid="28"/>
                                        </p:tgtEl>
                                      </p:cBhvr>
                                    </p:animEffect>
                                    <p:anim calcmode="lin" valueType="num">
                                      <p:cBhvr>
                                        <p:cTn id="72" dur="1000" fill="hold"/>
                                        <p:tgtEl>
                                          <p:spTgt spid="28"/>
                                        </p:tgtEl>
                                        <p:attrNameLst>
                                          <p:attrName>ppt_x</p:attrName>
                                        </p:attrNameLst>
                                      </p:cBhvr>
                                      <p:tavLst>
                                        <p:tav tm="0">
                                          <p:val>
                                            <p:strVal val="#ppt_x"/>
                                          </p:val>
                                        </p:tav>
                                        <p:tav tm="100000">
                                          <p:val>
                                            <p:strVal val="#ppt_x"/>
                                          </p:val>
                                        </p:tav>
                                      </p:tavLst>
                                    </p:anim>
                                    <p:anim calcmode="lin" valueType="num">
                                      <p:cBhvr>
                                        <p:cTn id="7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57"/>
                                        </p:tgtEl>
                                        <p:attrNameLst>
                                          <p:attrName>style.visibility</p:attrName>
                                        </p:attrNameLst>
                                      </p:cBhvr>
                                      <p:to>
                                        <p:strVal val="visible"/>
                                      </p:to>
                                    </p:set>
                                    <p:animEffect transition="in" filter="fade">
                                      <p:cBhvr>
                                        <p:cTn id="78" dur="1000"/>
                                        <p:tgtEl>
                                          <p:spTgt spid="57"/>
                                        </p:tgtEl>
                                      </p:cBhvr>
                                    </p:animEffect>
                                    <p:anim calcmode="lin" valueType="num">
                                      <p:cBhvr>
                                        <p:cTn id="79" dur="1000" fill="hold"/>
                                        <p:tgtEl>
                                          <p:spTgt spid="57"/>
                                        </p:tgtEl>
                                        <p:attrNameLst>
                                          <p:attrName>ppt_x</p:attrName>
                                        </p:attrNameLst>
                                      </p:cBhvr>
                                      <p:tavLst>
                                        <p:tav tm="0">
                                          <p:val>
                                            <p:strVal val="#ppt_x"/>
                                          </p:val>
                                        </p:tav>
                                        <p:tav tm="100000">
                                          <p:val>
                                            <p:strVal val="#ppt_x"/>
                                          </p:val>
                                        </p:tav>
                                      </p:tavLst>
                                    </p:anim>
                                    <p:anim calcmode="lin" valueType="num">
                                      <p:cBhvr>
                                        <p:cTn id="80" dur="1000" fill="hold"/>
                                        <p:tgtEl>
                                          <p:spTgt spid="57"/>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3090"/>
                                        </p:tgtEl>
                                        <p:attrNameLst>
                                          <p:attrName>style.visibility</p:attrName>
                                        </p:attrNameLst>
                                      </p:cBhvr>
                                      <p:to>
                                        <p:strVal val="visible"/>
                                      </p:to>
                                    </p:set>
                                    <p:animEffect transition="in" filter="fade">
                                      <p:cBhvr>
                                        <p:cTn id="83" dur="1000"/>
                                        <p:tgtEl>
                                          <p:spTgt spid="3090"/>
                                        </p:tgtEl>
                                      </p:cBhvr>
                                    </p:animEffect>
                                    <p:anim calcmode="lin" valueType="num">
                                      <p:cBhvr>
                                        <p:cTn id="84" dur="1000" fill="hold"/>
                                        <p:tgtEl>
                                          <p:spTgt spid="3090"/>
                                        </p:tgtEl>
                                        <p:attrNameLst>
                                          <p:attrName>ppt_x</p:attrName>
                                        </p:attrNameLst>
                                      </p:cBhvr>
                                      <p:tavLst>
                                        <p:tav tm="0">
                                          <p:val>
                                            <p:strVal val="#ppt_x"/>
                                          </p:val>
                                        </p:tav>
                                        <p:tav tm="100000">
                                          <p:val>
                                            <p:strVal val="#ppt_x"/>
                                          </p:val>
                                        </p:tav>
                                      </p:tavLst>
                                    </p:anim>
                                    <p:anim calcmode="lin" valueType="num">
                                      <p:cBhvr>
                                        <p:cTn id="85" dur="1000" fill="hold"/>
                                        <p:tgtEl>
                                          <p:spTgt spid="3090"/>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53"/>
                                        </p:tgtEl>
                                        <p:attrNameLst>
                                          <p:attrName>style.visibility</p:attrName>
                                        </p:attrNameLst>
                                      </p:cBhvr>
                                      <p:to>
                                        <p:strVal val="visible"/>
                                      </p:to>
                                    </p:set>
                                    <p:animEffect transition="in" filter="fade">
                                      <p:cBhvr>
                                        <p:cTn id="88" dur="1000"/>
                                        <p:tgtEl>
                                          <p:spTgt spid="53"/>
                                        </p:tgtEl>
                                      </p:cBhvr>
                                    </p:animEffect>
                                    <p:anim calcmode="lin" valueType="num">
                                      <p:cBhvr>
                                        <p:cTn id="89" dur="1000" fill="hold"/>
                                        <p:tgtEl>
                                          <p:spTgt spid="53"/>
                                        </p:tgtEl>
                                        <p:attrNameLst>
                                          <p:attrName>ppt_x</p:attrName>
                                        </p:attrNameLst>
                                      </p:cBhvr>
                                      <p:tavLst>
                                        <p:tav tm="0">
                                          <p:val>
                                            <p:strVal val="#ppt_x"/>
                                          </p:val>
                                        </p:tav>
                                        <p:tav tm="100000">
                                          <p:val>
                                            <p:strVal val="#ppt_x"/>
                                          </p:val>
                                        </p:tav>
                                      </p:tavLst>
                                    </p:anim>
                                    <p:anim calcmode="lin" valueType="num">
                                      <p:cBhvr>
                                        <p:cTn id="90"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1000"/>
                                        <p:tgtEl>
                                          <p:spTgt spid="17"/>
                                        </p:tgtEl>
                                      </p:cBhvr>
                                    </p:animEffect>
                                    <p:anim calcmode="lin" valueType="num">
                                      <p:cBhvr>
                                        <p:cTn id="96" dur="1000" fill="hold"/>
                                        <p:tgtEl>
                                          <p:spTgt spid="17"/>
                                        </p:tgtEl>
                                        <p:attrNameLst>
                                          <p:attrName>ppt_x</p:attrName>
                                        </p:attrNameLst>
                                      </p:cBhvr>
                                      <p:tavLst>
                                        <p:tav tm="0">
                                          <p:val>
                                            <p:strVal val="#ppt_x"/>
                                          </p:val>
                                        </p:tav>
                                        <p:tav tm="100000">
                                          <p:val>
                                            <p:strVal val="#ppt_x"/>
                                          </p:val>
                                        </p:tav>
                                      </p:tavLst>
                                    </p:anim>
                                    <p:anim calcmode="lin" valueType="num">
                                      <p:cBhvr>
                                        <p:cTn id="97" dur="1000" fill="hold"/>
                                        <p:tgtEl>
                                          <p:spTgt spid="17"/>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24"/>
                                        </p:tgtEl>
                                        <p:attrNameLst>
                                          <p:attrName>style.visibility</p:attrName>
                                        </p:attrNameLst>
                                      </p:cBhvr>
                                      <p:to>
                                        <p:strVal val="visible"/>
                                      </p:to>
                                    </p:set>
                                    <p:animEffect transition="in" filter="fade">
                                      <p:cBhvr>
                                        <p:cTn id="100" dur="1000"/>
                                        <p:tgtEl>
                                          <p:spTgt spid="24"/>
                                        </p:tgtEl>
                                      </p:cBhvr>
                                    </p:animEffect>
                                    <p:anim calcmode="lin" valueType="num">
                                      <p:cBhvr>
                                        <p:cTn id="101" dur="1000" fill="hold"/>
                                        <p:tgtEl>
                                          <p:spTgt spid="24"/>
                                        </p:tgtEl>
                                        <p:attrNameLst>
                                          <p:attrName>ppt_x</p:attrName>
                                        </p:attrNameLst>
                                      </p:cBhvr>
                                      <p:tavLst>
                                        <p:tav tm="0">
                                          <p:val>
                                            <p:strVal val="#ppt_x"/>
                                          </p:val>
                                        </p:tav>
                                        <p:tav tm="100000">
                                          <p:val>
                                            <p:strVal val="#ppt_x"/>
                                          </p:val>
                                        </p:tav>
                                      </p:tavLst>
                                    </p:anim>
                                    <p:anim calcmode="lin" valueType="num">
                                      <p:cBhvr>
                                        <p:cTn id="102" dur="1000" fill="hold"/>
                                        <p:tgtEl>
                                          <p:spTgt spid="24"/>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fade">
                                      <p:cBhvr>
                                        <p:cTn id="105" dur="1000"/>
                                        <p:tgtEl>
                                          <p:spTgt spid="20"/>
                                        </p:tgtEl>
                                      </p:cBhvr>
                                    </p:animEffect>
                                    <p:anim calcmode="lin" valueType="num">
                                      <p:cBhvr>
                                        <p:cTn id="106" dur="1000" fill="hold"/>
                                        <p:tgtEl>
                                          <p:spTgt spid="20"/>
                                        </p:tgtEl>
                                        <p:attrNameLst>
                                          <p:attrName>ppt_x</p:attrName>
                                        </p:attrNameLst>
                                      </p:cBhvr>
                                      <p:tavLst>
                                        <p:tav tm="0">
                                          <p:val>
                                            <p:strVal val="#ppt_x"/>
                                          </p:val>
                                        </p:tav>
                                        <p:tav tm="100000">
                                          <p:val>
                                            <p:strVal val="#ppt_x"/>
                                          </p:val>
                                        </p:tav>
                                      </p:tavLst>
                                    </p:anim>
                                    <p:anim calcmode="lin" valueType="num">
                                      <p:cBhvr>
                                        <p:cTn id="10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16"/>
                                        </p:tgtEl>
                                        <p:attrNameLst>
                                          <p:attrName>style.visibility</p:attrName>
                                        </p:attrNameLst>
                                      </p:cBhvr>
                                      <p:to>
                                        <p:strVal val="visible"/>
                                      </p:to>
                                    </p:set>
                                    <p:animEffect transition="in" filter="fade">
                                      <p:cBhvr>
                                        <p:cTn id="112" dur="1000"/>
                                        <p:tgtEl>
                                          <p:spTgt spid="16"/>
                                        </p:tgtEl>
                                      </p:cBhvr>
                                    </p:animEffect>
                                    <p:anim calcmode="lin" valueType="num">
                                      <p:cBhvr>
                                        <p:cTn id="113" dur="1000" fill="hold"/>
                                        <p:tgtEl>
                                          <p:spTgt spid="16"/>
                                        </p:tgtEl>
                                        <p:attrNameLst>
                                          <p:attrName>ppt_x</p:attrName>
                                        </p:attrNameLst>
                                      </p:cBhvr>
                                      <p:tavLst>
                                        <p:tav tm="0">
                                          <p:val>
                                            <p:strVal val="#ppt_x"/>
                                          </p:val>
                                        </p:tav>
                                        <p:tav tm="100000">
                                          <p:val>
                                            <p:strVal val="#ppt_x"/>
                                          </p:val>
                                        </p:tav>
                                      </p:tavLst>
                                    </p:anim>
                                    <p:anim calcmode="lin" valueType="num">
                                      <p:cBhvr>
                                        <p:cTn id="114" dur="1000" fill="hold"/>
                                        <p:tgtEl>
                                          <p:spTgt spid="16"/>
                                        </p:tgtEl>
                                        <p:attrNameLst>
                                          <p:attrName>ppt_y</p:attrName>
                                        </p:attrNameLst>
                                      </p:cBhvr>
                                      <p:tavLst>
                                        <p:tav tm="0">
                                          <p:val>
                                            <p:strVal val="#ppt_y+.1"/>
                                          </p:val>
                                        </p:tav>
                                        <p:tav tm="100000">
                                          <p:val>
                                            <p:strVal val="#ppt_y"/>
                                          </p:val>
                                        </p:tav>
                                      </p:tavLst>
                                    </p:anim>
                                  </p:childTnLst>
                                </p:cTn>
                              </p:par>
                              <p:par>
                                <p:cTn id="115" presetID="42" presetClass="entr" presetSubtype="0" fill="hold" nodeType="withEffect">
                                  <p:stCondLst>
                                    <p:cond delay="0"/>
                                  </p:stCondLst>
                                  <p:childTnLst>
                                    <p:set>
                                      <p:cBhvr>
                                        <p:cTn id="116" dur="1" fill="hold">
                                          <p:stCondLst>
                                            <p:cond delay="0"/>
                                          </p:stCondLst>
                                        </p:cTn>
                                        <p:tgtEl>
                                          <p:spTgt spid="22"/>
                                        </p:tgtEl>
                                        <p:attrNameLst>
                                          <p:attrName>style.visibility</p:attrName>
                                        </p:attrNameLst>
                                      </p:cBhvr>
                                      <p:to>
                                        <p:strVal val="visible"/>
                                      </p:to>
                                    </p:set>
                                    <p:animEffect transition="in" filter="fade">
                                      <p:cBhvr>
                                        <p:cTn id="117" dur="1000"/>
                                        <p:tgtEl>
                                          <p:spTgt spid="22"/>
                                        </p:tgtEl>
                                      </p:cBhvr>
                                    </p:animEffect>
                                    <p:anim calcmode="lin" valueType="num">
                                      <p:cBhvr>
                                        <p:cTn id="118" dur="1000" fill="hold"/>
                                        <p:tgtEl>
                                          <p:spTgt spid="22"/>
                                        </p:tgtEl>
                                        <p:attrNameLst>
                                          <p:attrName>ppt_x</p:attrName>
                                        </p:attrNameLst>
                                      </p:cBhvr>
                                      <p:tavLst>
                                        <p:tav tm="0">
                                          <p:val>
                                            <p:strVal val="#ppt_x"/>
                                          </p:val>
                                        </p:tav>
                                        <p:tav tm="100000">
                                          <p:val>
                                            <p:strVal val="#ppt_x"/>
                                          </p:val>
                                        </p:tav>
                                      </p:tavLst>
                                    </p:anim>
                                    <p:anim calcmode="lin" valueType="num">
                                      <p:cBhvr>
                                        <p:cTn id="119" dur="1000" fill="hold"/>
                                        <p:tgtEl>
                                          <p:spTgt spid="22"/>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19"/>
                                        </p:tgtEl>
                                        <p:attrNameLst>
                                          <p:attrName>style.visibility</p:attrName>
                                        </p:attrNameLst>
                                      </p:cBhvr>
                                      <p:to>
                                        <p:strVal val="visible"/>
                                      </p:to>
                                    </p:set>
                                    <p:animEffect transition="in" filter="fade">
                                      <p:cBhvr>
                                        <p:cTn id="122" dur="1000"/>
                                        <p:tgtEl>
                                          <p:spTgt spid="19"/>
                                        </p:tgtEl>
                                      </p:cBhvr>
                                    </p:animEffect>
                                    <p:anim calcmode="lin" valueType="num">
                                      <p:cBhvr>
                                        <p:cTn id="123" dur="1000" fill="hold"/>
                                        <p:tgtEl>
                                          <p:spTgt spid="19"/>
                                        </p:tgtEl>
                                        <p:attrNameLst>
                                          <p:attrName>ppt_x</p:attrName>
                                        </p:attrNameLst>
                                      </p:cBhvr>
                                      <p:tavLst>
                                        <p:tav tm="0">
                                          <p:val>
                                            <p:strVal val="#ppt_x"/>
                                          </p:val>
                                        </p:tav>
                                        <p:tav tm="100000">
                                          <p:val>
                                            <p:strVal val="#ppt_x"/>
                                          </p:val>
                                        </p:tav>
                                      </p:tavLst>
                                    </p:anim>
                                    <p:anim calcmode="lin" valueType="num">
                                      <p:cBhvr>
                                        <p:cTn id="1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42" presetClass="entr" presetSubtype="0" fill="hold" nodeType="clickEffect">
                                  <p:stCondLst>
                                    <p:cond delay="0"/>
                                  </p:stCondLst>
                                  <p:childTnLst>
                                    <p:set>
                                      <p:cBhvr>
                                        <p:cTn id="128" dur="1" fill="hold">
                                          <p:stCondLst>
                                            <p:cond delay="0"/>
                                          </p:stCondLst>
                                        </p:cTn>
                                        <p:tgtEl>
                                          <p:spTgt spid="21"/>
                                        </p:tgtEl>
                                        <p:attrNameLst>
                                          <p:attrName>style.visibility</p:attrName>
                                        </p:attrNameLst>
                                      </p:cBhvr>
                                      <p:to>
                                        <p:strVal val="visible"/>
                                      </p:to>
                                    </p:set>
                                    <p:animEffect transition="in" filter="fade">
                                      <p:cBhvr>
                                        <p:cTn id="129" dur="1000"/>
                                        <p:tgtEl>
                                          <p:spTgt spid="21"/>
                                        </p:tgtEl>
                                      </p:cBhvr>
                                    </p:animEffect>
                                    <p:anim calcmode="lin" valueType="num">
                                      <p:cBhvr>
                                        <p:cTn id="130" dur="1000" fill="hold"/>
                                        <p:tgtEl>
                                          <p:spTgt spid="21"/>
                                        </p:tgtEl>
                                        <p:attrNameLst>
                                          <p:attrName>ppt_x</p:attrName>
                                        </p:attrNameLst>
                                      </p:cBhvr>
                                      <p:tavLst>
                                        <p:tav tm="0">
                                          <p:val>
                                            <p:strVal val="#ppt_x"/>
                                          </p:val>
                                        </p:tav>
                                        <p:tav tm="100000">
                                          <p:val>
                                            <p:strVal val="#ppt_x"/>
                                          </p:val>
                                        </p:tav>
                                      </p:tavLst>
                                    </p:anim>
                                    <p:anim calcmode="lin" valueType="num">
                                      <p:cBhvr>
                                        <p:cTn id="131" dur="1000" fill="hold"/>
                                        <p:tgtEl>
                                          <p:spTgt spid="21"/>
                                        </p:tgtEl>
                                        <p:attrNameLst>
                                          <p:attrName>ppt_y</p:attrName>
                                        </p:attrNameLst>
                                      </p:cBhvr>
                                      <p:tavLst>
                                        <p:tav tm="0">
                                          <p:val>
                                            <p:strVal val="#ppt_y+.1"/>
                                          </p:val>
                                        </p:tav>
                                        <p:tav tm="100000">
                                          <p:val>
                                            <p:strVal val="#ppt_y"/>
                                          </p:val>
                                        </p:tav>
                                      </p:tavLst>
                                    </p:anim>
                                  </p:childTnLst>
                                </p:cTn>
                              </p:par>
                              <p:par>
                                <p:cTn id="132" presetID="42" presetClass="entr" presetSubtype="0" fill="hold" grpId="0" nodeType="withEffect">
                                  <p:stCondLst>
                                    <p:cond delay="0"/>
                                  </p:stCondLst>
                                  <p:childTnLst>
                                    <p:set>
                                      <p:cBhvr>
                                        <p:cTn id="133" dur="1" fill="hold">
                                          <p:stCondLst>
                                            <p:cond delay="0"/>
                                          </p:stCondLst>
                                        </p:cTn>
                                        <p:tgtEl>
                                          <p:spTgt spid="10"/>
                                        </p:tgtEl>
                                        <p:attrNameLst>
                                          <p:attrName>style.visibility</p:attrName>
                                        </p:attrNameLst>
                                      </p:cBhvr>
                                      <p:to>
                                        <p:strVal val="visible"/>
                                      </p:to>
                                    </p:set>
                                    <p:animEffect transition="in" filter="fade">
                                      <p:cBhvr>
                                        <p:cTn id="134" dur="1000"/>
                                        <p:tgtEl>
                                          <p:spTgt spid="10"/>
                                        </p:tgtEl>
                                      </p:cBhvr>
                                    </p:animEffect>
                                    <p:anim calcmode="lin" valueType="num">
                                      <p:cBhvr>
                                        <p:cTn id="135" dur="1000" fill="hold"/>
                                        <p:tgtEl>
                                          <p:spTgt spid="10"/>
                                        </p:tgtEl>
                                        <p:attrNameLst>
                                          <p:attrName>ppt_x</p:attrName>
                                        </p:attrNameLst>
                                      </p:cBhvr>
                                      <p:tavLst>
                                        <p:tav tm="0">
                                          <p:val>
                                            <p:strVal val="#ppt_x"/>
                                          </p:val>
                                        </p:tav>
                                        <p:tav tm="100000">
                                          <p:val>
                                            <p:strVal val="#ppt_x"/>
                                          </p:val>
                                        </p:tav>
                                      </p:tavLst>
                                    </p:anim>
                                    <p:anim calcmode="lin" valueType="num">
                                      <p:cBhvr>
                                        <p:cTn id="136" dur="1000" fill="hold"/>
                                        <p:tgtEl>
                                          <p:spTgt spid="10"/>
                                        </p:tgtEl>
                                        <p:attrNameLst>
                                          <p:attrName>ppt_y</p:attrName>
                                        </p:attrNameLst>
                                      </p:cBhvr>
                                      <p:tavLst>
                                        <p:tav tm="0">
                                          <p:val>
                                            <p:strVal val="#ppt_y+.1"/>
                                          </p:val>
                                        </p:tav>
                                        <p:tav tm="100000">
                                          <p:val>
                                            <p:strVal val="#ppt_y"/>
                                          </p:val>
                                        </p:tav>
                                      </p:tavLst>
                                    </p:anim>
                                  </p:childTnLst>
                                </p:cTn>
                              </p:par>
                              <p:par>
                                <p:cTn id="137" presetID="42" presetClass="entr" presetSubtype="0" fill="hold" grpId="0" nodeType="withEffect">
                                  <p:stCondLst>
                                    <p:cond delay="0"/>
                                  </p:stCondLst>
                                  <p:childTnLst>
                                    <p:set>
                                      <p:cBhvr>
                                        <p:cTn id="138" dur="1" fill="hold">
                                          <p:stCondLst>
                                            <p:cond delay="0"/>
                                          </p:stCondLst>
                                        </p:cTn>
                                        <p:tgtEl>
                                          <p:spTgt spid="18"/>
                                        </p:tgtEl>
                                        <p:attrNameLst>
                                          <p:attrName>style.visibility</p:attrName>
                                        </p:attrNameLst>
                                      </p:cBhvr>
                                      <p:to>
                                        <p:strVal val="visible"/>
                                      </p:to>
                                    </p:set>
                                    <p:animEffect transition="in" filter="fade">
                                      <p:cBhvr>
                                        <p:cTn id="139" dur="1000"/>
                                        <p:tgtEl>
                                          <p:spTgt spid="18"/>
                                        </p:tgtEl>
                                      </p:cBhvr>
                                    </p:animEffect>
                                    <p:anim calcmode="lin" valueType="num">
                                      <p:cBhvr>
                                        <p:cTn id="140" dur="1000" fill="hold"/>
                                        <p:tgtEl>
                                          <p:spTgt spid="18"/>
                                        </p:tgtEl>
                                        <p:attrNameLst>
                                          <p:attrName>ppt_x</p:attrName>
                                        </p:attrNameLst>
                                      </p:cBhvr>
                                      <p:tavLst>
                                        <p:tav tm="0">
                                          <p:val>
                                            <p:strVal val="#ppt_x"/>
                                          </p:val>
                                        </p:tav>
                                        <p:tav tm="100000">
                                          <p:val>
                                            <p:strVal val="#ppt_x"/>
                                          </p:val>
                                        </p:tav>
                                      </p:tavLst>
                                    </p:anim>
                                    <p:anim calcmode="lin" valueType="num">
                                      <p:cBhvr>
                                        <p:cTn id="14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42" presetClass="entr" presetSubtype="0" fill="hold" grpId="0" nodeType="clickEffect">
                                  <p:stCondLst>
                                    <p:cond delay="0"/>
                                  </p:stCondLst>
                                  <p:childTnLst>
                                    <p:set>
                                      <p:cBhvr>
                                        <p:cTn id="145" dur="1" fill="hold">
                                          <p:stCondLst>
                                            <p:cond delay="0"/>
                                          </p:stCondLst>
                                        </p:cTn>
                                        <p:tgtEl>
                                          <p:spTgt spid="34"/>
                                        </p:tgtEl>
                                        <p:attrNameLst>
                                          <p:attrName>style.visibility</p:attrName>
                                        </p:attrNameLst>
                                      </p:cBhvr>
                                      <p:to>
                                        <p:strVal val="visible"/>
                                      </p:to>
                                    </p:set>
                                    <p:animEffect transition="in" filter="fade">
                                      <p:cBhvr>
                                        <p:cTn id="146" dur="1000"/>
                                        <p:tgtEl>
                                          <p:spTgt spid="34"/>
                                        </p:tgtEl>
                                      </p:cBhvr>
                                    </p:animEffect>
                                    <p:anim calcmode="lin" valueType="num">
                                      <p:cBhvr>
                                        <p:cTn id="147" dur="1000" fill="hold"/>
                                        <p:tgtEl>
                                          <p:spTgt spid="34"/>
                                        </p:tgtEl>
                                        <p:attrNameLst>
                                          <p:attrName>ppt_x</p:attrName>
                                        </p:attrNameLst>
                                      </p:cBhvr>
                                      <p:tavLst>
                                        <p:tav tm="0">
                                          <p:val>
                                            <p:strVal val="#ppt_x"/>
                                          </p:val>
                                        </p:tav>
                                        <p:tav tm="100000">
                                          <p:val>
                                            <p:strVal val="#ppt_x"/>
                                          </p:val>
                                        </p:tav>
                                      </p:tavLst>
                                    </p:anim>
                                    <p:anim calcmode="lin" valueType="num">
                                      <p:cBhvr>
                                        <p:cTn id="148" dur="1000" fill="hold"/>
                                        <p:tgtEl>
                                          <p:spTgt spid="34"/>
                                        </p:tgtEl>
                                        <p:attrNameLst>
                                          <p:attrName>ppt_y</p:attrName>
                                        </p:attrNameLst>
                                      </p:cBhvr>
                                      <p:tavLst>
                                        <p:tav tm="0">
                                          <p:val>
                                            <p:strVal val="#ppt_y+.1"/>
                                          </p:val>
                                        </p:tav>
                                        <p:tav tm="100000">
                                          <p:val>
                                            <p:strVal val="#ppt_y"/>
                                          </p:val>
                                        </p:tav>
                                      </p:tavLst>
                                    </p:anim>
                                  </p:childTnLst>
                                </p:cTn>
                              </p:par>
                              <p:par>
                                <p:cTn id="149" presetID="42" presetClass="entr" presetSubtype="0" fill="hold" nodeType="withEffect">
                                  <p:stCondLst>
                                    <p:cond delay="0"/>
                                  </p:stCondLst>
                                  <p:childTnLst>
                                    <p:set>
                                      <p:cBhvr>
                                        <p:cTn id="150" dur="1" fill="hold">
                                          <p:stCondLst>
                                            <p:cond delay="0"/>
                                          </p:stCondLst>
                                        </p:cTn>
                                        <p:tgtEl>
                                          <p:spTgt spid="3074"/>
                                        </p:tgtEl>
                                        <p:attrNameLst>
                                          <p:attrName>style.visibility</p:attrName>
                                        </p:attrNameLst>
                                      </p:cBhvr>
                                      <p:to>
                                        <p:strVal val="visible"/>
                                      </p:to>
                                    </p:set>
                                    <p:animEffect transition="in" filter="fade">
                                      <p:cBhvr>
                                        <p:cTn id="151" dur="1000"/>
                                        <p:tgtEl>
                                          <p:spTgt spid="3074"/>
                                        </p:tgtEl>
                                      </p:cBhvr>
                                    </p:animEffect>
                                    <p:anim calcmode="lin" valueType="num">
                                      <p:cBhvr>
                                        <p:cTn id="152" dur="1000" fill="hold"/>
                                        <p:tgtEl>
                                          <p:spTgt spid="3074"/>
                                        </p:tgtEl>
                                        <p:attrNameLst>
                                          <p:attrName>ppt_x</p:attrName>
                                        </p:attrNameLst>
                                      </p:cBhvr>
                                      <p:tavLst>
                                        <p:tav tm="0">
                                          <p:val>
                                            <p:strVal val="#ppt_x"/>
                                          </p:val>
                                        </p:tav>
                                        <p:tav tm="100000">
                                          <p:val>
                                            <p:strVal val="#ppt_x"/>
                                          </p:val>
                                        </p:tav>
                                      </p:tavLst>
                                    </p:anim>
                                    <p:anim calcmode="lin" valueType="num">
                                      <p:cBhvr>
                                        <p:cTn id="153" dur="1000" fill="hold"/>
                                        <p:tgtEl>
                                          <p:spTgt spid="3074"/>
                                        </p:tgtEl>
                                        <p:attrNameLst>
                                          <p:attrName>ppt_y</p:attrName>
                                        </p:attrNameLst>
                                      </p:cBhvr>
                                      <p:tavLst>
                                        <p:tav tm="0">
                                          <p:val>
                                            <p:strVal val="#ppt_y+.1"/>
                                          </p:val>
                                        </p:tav>
                                        <p:tav tm="100000">
                                          <p:val>
                                            <p:strVal val="#ppt_y"/>
                                          </p:val>
                                        </p:tav>
                                      </p:tavLst>
                                    </p:anim>
                                  </p:childTnLst>
                                </p:cTn>
                              </p:par>
                              <p:par>
                                <p:cTn id="154" presetID="42" presetClass="entr" presetSubtype="0" fill="hold" grpId="0" nodeType="withEffect">
                                  <p:stCondLst>
                                    <p:cond delay="0"/>
                                  </p:stCondLst>
                                  <p:childTnLst>
                                    <p:set>
                                      <p:cBhvr>
                                        <p:cTn id="155" dur="1" fill="hold">
                                          <p:stCondLst>
                                            <p:cond delay="0"/>
                                          </p:stCondLst>
                                        </p:cTn>
                                        <p:tgtEl>
                                          <p:spTgt spid="33"/>
                                        </p:tgtEl>
                                        <p:attrNameLst>
                                          <p:attrName>style.visibility</p:attrName>
                                        </p:attrNameLst>
                                      </p:cBhvr>
                                      <p:to>
                                        <p:strVal val="visible"/>
                                      </p:to>
                                    </p:set>
                                    <p:animEffect transition="in" filter="fade">
                                      <p:cBhvr>
                                        <p:cTn id="156" dur="1000"/>
                                        <p:tgtEl>
                                          <p:spTgt spid="33"/>
                                        </p:tgtEl>
                                      </p:cBhvr>
                                    </p:animEffect>
                                    <p:anim calcmode="lin" valueType="num">
                                      <p:cBhvr>
                                        <p:cTn id="157" dur="1000" fill="hold"/>
                                        <p:tgtEl>
                                          <p:spTgt spid="33"/>
                                        </p:tgtEl>
                                        <p:attrNameLst>
                                          <p:attrName>ppt_x</p:attrName>
                                        </p:attrNameLst>
                                      </p:cBhvr>
                                      <p:tavLst>
                                        <p:tav tm="0">
                                          <p:val>
                                            <p:strVal val="#ppt_x"/>
                                          </p:val>
                                        </p:tav>
                                        <p:tav tm="100000">
                                          <p:val>
                                            <p:strVal val="#ppt_x"/>
                                          </p:val>
                                        </p:tav>
                                      </p:tavLst>
                                    </p:anim>
                                    <p:anim calcmode="lin" valueType="num">
                                      <p:cBhvr>
                                        <p:cTn id="15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42" presetClass="entr" presetSubtype="0" fill="hold" nodeType="clickEffect">
                                  <p:stCondLst>
                                    <p:cond delay="0"/>
                                  </p:stCondLst>
                                  <p:childTnLst>
                                    <p:set>
                                      <p:cBhvr>
                                        <p:cTn id="162" dur="1" fill="hold">
                                          <p:stCondLst>
                                            <p:cond delay="0"/>
                                          </p:stCondLst>
                                        </p:cTn>
                                        <p:tgtEl>
                                          <p:spTgt spid="3081"/>
                                        </p:tgtEl>
                                        <p:attrNameLst>
                                          <p:attrName>style.visibility</p:attrName>
                                        </p:attrNameLst>
                                      </p:cBhvr>
                                      <p:to>
                                        <p:strVal val="visible"/>
                                      </p:to>
                                    </p:set>
                                    <p:animEffect transition="in" filter="fade">
                                      <p:cBhvr>
                                        <p:cTn id="163" dur="1000"/>
                                        <p:tgtEl>
                                          <p:spTgt spid="3081"/>
                                        </p:tgtEl>
                                      </p:cBhvr>
                                    </p:animEffect>
                                    <p:anim calcmode="lin" valueType="num">
                                      <p:cBhvr>
                                        <p:cTn id="164" dur="1000" fill="hold"/>
                                        <p:tgtEl>
                                          <p:spTgt spid="3081"/>
                                        </p:tgtEl>
                                        <p:attrNameLst>
                                          <p:attrName>ppt_x</p:attrName>
                                        </p:attrNameLst>
                                      </p:cBhvr>
                                      <p:tavLst>
                                        <p:tav tm="0">
                                          <p:val>
                                            <p:strVal val="#ppt_x"/>
                                          </p:val>
                                        </p:tav>
                                        <p:tav tm="100000">
                                          <p:val>
                                            <p:strVal val="#ppt_x"/>
                                          </p:val>
                                        </p:tav>
                                      </p:tavLst>
                                    </p:anim>
                                    <p:anim calcmode="lin" valueType="num">
                                      <p:cBhvr>
                                        <p:cTn id="165" dur="1000" fill="hold"/>
                                        <p:tgtEl>
                                          <p:spTgt spid="3081"/>
                                        </p:tgtEl>
                                        <p:attrNameLst>
                                          <p:attrName>ppt_y</p:attrName>
                                        </p:attrNameLst>
                                      </p:cBhvr>
                                      <p:tavLst>
                                        <p:tav tm="0">
                                          <p:val>
                                            <p:strVal val="#ppt_y+.1"/>
                                          </p:val>
                                        </p:tav>
                                        <p:tav tm="100000">
                                          <p:val>
                                            <p:strVal val="#ppt_y"/>
                                          </p:val>
                                        </p:tav>
                                      </p:tavLst>
                                    </p:anim>
                                  </p:childTnLst>
                                </p:cTn>
                              </p:par>
                              <p:par>
                                <p:cTn id="166" presetID="42" presetClass="entr" presetSubtype="0" fill="hold" grpId="0" nodeType="withEffect">
                                  <p:stCondLst>
                                    <p:cond delay="0"/>
                                  </p:stCondLst>
                                  <p:childTnLst>
                                    <p:set>
                                      <p:cBhvr>
                                        <p:cTn id="167" dur="1" fill="hold">
                                          <p:stCondLst>
                                            <p:cond delay="0"/>
                                          </p:stCondLst>
                                        </p:cTn>
                                        <p:tgtEl>
                                          <p:spTgt spid="38"/>
                                        </p:tgtEl>
                                        <p:attrNameLst>
                                          <p:attrName>style.visibility</p:attrName>
                                        </p:attrNameLst>
                                      </p:cBhvr>
                                      <p:to>
                                        <p:strVal val="visible"/>
                                      </p:to>
                                    </p:set>
                                    <p:animEffect transition="in" filter="fade">
                                      <p:cBhvr>
                                        <p:cTn id="168" dur="1000"/>
                                        <p:tgtEl>
                                          <p:spTgt spid="38"/>
                                        </p:tgtEl>
                                      </p:cBhvr>
                                    </p:animEffect>
                                    <p:anim calcmode="lin" valueType="num">
                                      <p:cBhvr>
                                        <p:cTn id="169" dur="1000" fill="hold"/>
                                        <p:tgtEl>
                                          <p:spTgt spid="38"/>
                                        </p:tgtEl>
                                        <p:attrNameLst>
                                          <p:attrName>ppt_x</p:attrName>
                                        </p:attrNameLst>
                                      </p:cBhvr>
                                      <p:tavLst>
                                        <p:tav tm="0">
                                          <p:val>
                                            <p:strVal val="#ppt_x"/>
                                          </p:val>
                                        </p:tav>
                                        <p:tav tm="100000">
                                          <p:val>
                                            <p:strVal val="#ppt_x"/>
                                          </p:val>
                                        </p:tav>
                                      </p:tavLst>
                                    </p:anim>
                                    <p:anim calcmode="lin" valueType="num">
                                      <p:cBhvr>
                                        <p:cTn id="170" dur="1000" fill="hold"/>
                                        <p:tgtEl>
                                          <p:spTgt spid="38"/>
                                        </p:tgtEl>
                                        <p:attrNameLst>
                                          <p:attrName>ppt_y</p:attrName>
                                        </p:attrNameLst>
                                      </p:cBhvr>
                                      <p:tavLst>
                                        <p:tav tm="0">
                                          <p:val>
                                            <p:strVal val="#ppt_y+.1"/>
                                          </p:val>
                                        </p:tav>
                                        <p:tav tm="100000">
                                          <p:val>
                                            <p:strVal val="#ppt_y"/>
                                          </p:val>
                                        </p:tav>
                                      </p:tavLst>
                                    </p:anim>
                                  </p:childTnLst>
                                </p:cTn>
                              </p:par>
                              <p:par>
                                <p:cTn id="171" presetID="42" presetClass="entr" presetSubtype="0" fill="hold" grpId="0" nodeType="withEffect">
                                  <p:stCondLst>
                                    <p:cond delay="0"/>
                                  </p:stCondLst>
                                  <p:childTnLst>
                                    <p:set>
                                      <p:cBhvr>
                                        <p:cTn id="172" dur="1" fill="hold">
                                          <p:stCondLst>
                                            <p:cond delay="0"/>
                                          </p:stCondLst>
                                        </p:cTn>
                                        <p:tgtEl>
                                          <p:spTgt spid="39"/>
                                        </p:tgtEl>
                                        <p:attrNameLst>
                                          <p:attrName>style.visibility</p:attrName>
                                        </p:attrNameLst>
                                      </p:cBhvr>
                                      <p:to>
                                        <p:strVal val="visible"/>
                                      </p:to>
                                    </p:set>
                                    <p:animEffect transition="in" filter="fade">
                                      <p:cBhvr>
                                        <p:cTn id="173" dur="1000"/>
                                        <p:tgtEl>
                                          <p:spTgt spid="39"/>
                                        </p:tgtEl>
                                      </p:cBhvr>
                                    </p:animEffect>
                                    <p:anim calcmode="lin" valueType="num">
                                      <p:cBhvr>
                                        <p:cTn id="174" dur="1000" fill="hold"/>
                                        <p:tgtEl>
                                          <p:spTgt spid="39"/>
                                        </p:tgtEl>
                                        <p:attrNameLst>
                                          <p:attrName>ppt_x</p:attrName>
                                        </p:attrNameLst>
                                      </p:cBhvr>
                                      <p:tavLst>
                                        <p:tav tm="0">
                                          <p:val>
                                            <p:strVal val="#ppt_x"/>
                                          </p:val>
                                        </p:tav>
                                        <p:tav tm="100000">
                                          <p:val>
                                            <p:strVal val="#ppt_x"/>
                                          </p:val>
                                        </p:tav>
                                      </p:tavLst>
                                    </p:anim>
                                    <p:anim calcmode="lin" valueType="num">
                                      <p:cBhvr>
                                        <p:cTn id="17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76" fill="hold">
                      <p:stCondLst>
                        <p:cond delay="indefinite"/>
                      </p:stCondLst>
                      <p:childTnLst>
                        <p:par>
                          <p:cTn id="177" fill="hold">
                            <p:stCondLst>
                              <p:cond delay="0"/>
                            </p:stCondLst>
                            <p:childTnLst>
                              <p:par>
                                <p:cTn id="178" presetID="42" presetClass="entr" presetSubtype="0" fill="hold" nodeType="clickEffect">
                                  <p:stCondLst>
                                    <p:cond delay="0"/>
                                  </p:stCondLst>
                                  <p:childTnLst>
                                    <p:set>
                                      <p:cBhvr>
                                        <p:cTn id="179" dur="1" fill="hold">
                                          <p:stCondLst>
                                            <p:cond delay="0"/>
                                          </p:stCondLst>
                                        </p:cTn>
                                        <p:tgtEl>
                                          <p:spTgt spid="3076"/>
                                        </p:tgtEl>
                                        <p:attrNameLst>
                                          <p:attrName>style.visibility</p:attrName>
                                        </p:attrNameLst>
                                      </p:cBhvr>
                                      <p:to>
                                        <p:strVal val="visible"/>
                                      </p:to>
                                    </p:set>
                                    <p:animEffect transition="in" filter="fade">
                                      <p:cBhvr>
                                        <p:cTn id="180" dur="1000"/>
                                        <p:tgtEl>
                                          <p:spTgt spid="3076"/>
                                        </p:tgtEl>
                                      </p:cBhvr>
                                    </p:animEffect>
                                    <p:anim calcmode="lin" valueType="num">
                                      <p:cBhvr>
                                        <p:cTn id="181" dur="1000" fill="hold"/>
                                        <p:tgtEl>
                                          <p:spTgt spid="3076"/>
                                        </p:tgtEl>
                                        <p:attrNameLst>
                                          <p:attrName>ppt_x</p:attrName>
                                        </p:attrNameLst>
                                      </p:cBhvr>
                                      <p:tavLst>
                                        <p:tav tm="0">
                                          <p:val>
                                            <p:strVal val="#ppt_x"/>
                                          </p:val>
                                        </p:tav>
                                        <p:tav tm="100000">
                                          <p:val>
                                            <p:strVal val="#ppt_x"/>
                                          </p:val>
                                        </p:tav>
                                      </p:tavLst>
                                    </p:anim>
                                    <p:anim calcmode="lin" valueType="num">
                                      <p:cBhvr>
                                        <p:cTn id="182" dur="1000" fill="hold"/>
                                        <p:tgtEl>
                                          <p:spTgt spid="3076"/>
                                        </p:tgtEl>
                                        <p:attrNameLst>
                                          <p:attrName>ppt_y</p:attrName>
                                        </p:attrNameLst>
                                      </p:cBhvr>
                                      <p:tavLst>
                                        <p:tav tm="0">
                                          <p:val>
                                            <p:strVal val="#ppt_y+.1"/>
                                          </p:val>
                                        </p:tav>
                                        <p:tav tm="100000">
                                          <p:val>
                                            <p:strVal val="#ppt_y"/>
                                          </p:val>
                                        </p:tav>
                                      </p:tavLst>
                                    </p:anim>
                                  </p:childTnLst>
                                </p:cTn>
                              </p:par>
                              <p:par>
                                <p:cTn id="183" presetID="42" presetClass="entr" presetSubtype="0" fill="hold" grpId="0" nodeType="withEffect">
                                  <p:stCondLst>
                                    <p:cond delay="0"/>
                                  </p:stCondLst>
                                  <p:childTnLst>
                                    <p:set>
                                      <p:cBhvr>
                                        <p:cTn id="184" dur="1" fill="hold">
                                          <p:stCondLst>
                                            <p:cond delay="0"/>
                                          </p:stCondLst>
                                        </p:cTn>
                                        <p:tgtEl>
                                          <p:spTgt spid="36"/>
                                        </p:tgtEl>
                                        <p:attrNameLst>
                                          <p:attrName>style.visibility</p:attrName>
                                        </p:attrNameLst>
                                      </p:cBhvr>
                                      <p:to>
                                        <p:strVal val="visible"/>
                                      </p:to>
                                    </p:set>
                                    <p:animEffect transition="in" filter="fade">
                                      <p:cBhvr>
                                        <p:cTn id="185" dur="1000"/>
                                        <p:tgtEl>
                                          <p:spTgt spid="36"/>
                                        </p:tgtEl>
                                      </p:cBhvr>
                                    </p:animEffect>
                                    <p:anim calcmode="lin" valueType="num">
                                      <p:cBhvr>
                                        <p:cTn id="186" dur="1000" fill="hold"/>
                                        <p:tgtEl>
                                          <p:spTgt spid="36"/>
                                        </p:tgtEl>
                                        <p:attrNameLst>
                                          <p:attrName>ppt_x</p:attrName>
                                        </p:attrNameLst>
                                      </p:cBhvr>
                                      <p:tavLst>
                                        <p:tav tm="0">
                                          <p:val>
                                            <p:strVal val="#ppt_x"/>
                                          </p:val>
                                        </p:tav>
                                        <p:tav tm="100000">
                                          <p:val>
                                            <p:strVal val="#ppt_x"/>
                                          </p:val>
                                        </p:tav>
                                      </p:tavLst>
                                    </p:anim>
                                    <p:anim calcmode="lin" valueType="num">
                                      <p:cBhvr>
                                        <p:cTn id="187" dur="1000" fill="hold"/>
                                        <p:tgtEl>
                                          <p:spTgt spid="36"/>
                                        </p:tgtEl>
                                        <p:attrNameLst>
                                          <p:attrName>ppt_y</p:attrName>
                                        </p:attrNameLst>
                                      </p:cBhvr>
                                      <p:tavLst>
                                        <p:tav tm="0">
                                          <p:val>
                                            <p:strVal val="#ppt_y+.1"/>
                                          </p:val>
                                        </p:tav>
                                        <p:tav tm="100000">
                                          <p:val>
                                            <p:strVal val="#ppt_y"/>
                                          </p:val>
                                        </p:tav>
                                      </p:tavLst>
                                    </p:anim>
                                  </p:childTnLst>
                                </p:cTn>
                              </p:par>
                              <p:par>
                                <p:cTn id="188" presetID="42" presetClass="entr" presetSubtype="0" fill="hold" grpId="0" nodeType="withEffect">
                                  <p:stCondLst>
                                    <p:cond delay="0"/>
                                  </p:stCondLst>
                                  <p:childTnLst>
                                    <p:set>
                                      <p:cBhvr>
                                        <p:cTn id="189" dur="1" fill="hold">
                                          <p:stCondLst>
                                            <p:cond delay="0"/>
                                          </p:stCondLst>
                                        </p:cTn>
                                        <p:tgtEl>
                                          <p:spTgt spid="37"/>
                                        </p:tgtEl>
                                        <p:attrNameLst>
                                          <p:attrName>style.visibility</p:attrName>
                                        </p:attrNameLst>
                                      </p:cBhvr>
                                      <p:to>
                                        <p:strVal val="visible"/>
                                      </p:to>
                                    </p:set>
                                    <p:animEffect transition="in" filter="fade">
                                      <p:cBhvr>
                                        <p:cTn id="190" dur="1000"/>
                                        <p:tgtEl>
                                          <p:spTgt spid="37"/>
                                        </p:tgtEl>
                                      </p:cBhvr>
                                    </p:animEffect>
                                    <p:anim calcmode="lin" valueType="num">
                                      <p:cBhvr>
                                        <p:cTn id="191" dur="1000" fill="hold"/>
                                        <p:tgtEl>
                                          <p:spTgt spid="37"/>
                                        </p:tgtEl>
                                        <p:attrNameLst>
                                          <p:attrName>ppt_x</p:attrName>
                                        </p:attrNameLst>
                                      </p:cBhvr>
                                      <p:tavLst>
                                        <p:tav tm="0">
                                          <p:val>
                                            <p:strVal val="#ppt_x"/>
                                          </p:val>
                                        </p:tav>
                                        <p:tav tm="100000">
                                          <p:val>
                                            <p:strVal val="#ppt_x"/>
                                          </p:val>
                                        </p:tav>
                                      </p:tavLst>
                                    </p:anim>
                                    <p:anim calcmode="lin" valueType="num">
                                      <p:cBhvr>
                                        <p:cTn id="19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93" fill="hold">
                      <p:stCondLst>
                        <p:cond delay="indefinite"/>
                      </p:stCondLst>
                      <p:childTnLst>
                        <p:par>
                          <p:cTn id="194" fill="hold">
                            <p:stCondLst>
                              <p:cond delay="0"/>
                            </p:stCondLst>
                            <p:childTnLst>
                              <p:par>
                                <p:cTn id="195" presetID="42" presetClass="entr" presetSubtype="0" fill="hold" grpId="0" nodeType="clickEffect">
                                  <p:stCondLst>
                                    <p:cond delay="0"/>
                                  </p:stCondLst>
                                  <p:childTnLst>
                                    <p:set>
                                      <p:cBhvr>
                                        <p:cTn id="196" dur="1" fill="hold">
                                          <p:stCondLst>
                                            <p:cond delay="0"/>
                                          </p:stCondLst>
                                        </p:cTn>
                                        <p:tgtEl>
                                          <p:spTgt spid="40"/>
                                        </p:tgtEl>
                                        <p:attrNameLst>
                                          <p:attrName>style.visibility</p:attrName>
                                        </p:attrNameLst>
                                      </p:cBhvr>
                                      <p:to>
                                        <p:strVal val="visible"/>
                                      </p:to>
                                    </p:set>
                                    <p:animEffect transition="in" filter="fade">
                                      <p:cBhvr>
                                        <p:cTn id="197" dur="1000"/>
                                        <p:tgtEl>
                                          <p:spTgt spid="40"/>
                                        </p:tgtEl>
                                      </p:cBhvr>
                                    </p:animEffect>
                                    <p:anim calcmode="lin" valueType="num">
                                      <p:cBhvr>
                                        <p:cTn id="198" dur="1000" fill="hold"/>
                                        <p:tgtEl>
                                          <p:spTgt spid="40"/>
                                        </p:tgtEl>
                                        <p:attrNameLst>
                                          <p:attrName>ppt_x</p:attrName>
                                        </p:attrNameLst>
                                      </p:cBhvr>
                                      <p:tavLst>
                                        <p:tav tm="0">
                                          <p:val>
                                            <p:strVal val="#ppt_x"/>
                                          </p:val>
                                        </p:tav>
                                        <p:tav tm="100000">
                                          <p:val>
                                            <p:strVal val="#ppt_x"/>
                                          </p:val>
                                        </p:tav>
                                      </p:tavLst>
                                    </p:anim>
                                    <p:anim calcmode="lin" valueType="num">
                                      <p:cBhvr>
                                        <p:cTn id="199" dur="1000" fill="hold"/>
                                        <p:tgtEl>
                                          <p:spTgt spid="40"/>
                                        </p:tgtEl>
                                        <p:attrNameLst>
                                          <p:attrName>ppt_y</p:attrName>
                                        </p:attrNameLst>
                                      </p:cBhvr>
                                      <p:tavLst>
                                        <p:tav tm="0">
                                          <p:val>
                                            <p:strVal val="#ppt_y+.1"/>
                                          </p:val>
                                        </p:tav>
                                        <p:tav tm="100000">
                                          <p:val>
                                            <p:strVal val="#ppt_y"/>
                                          </p:val>
                                        </p:tav>
                                      </p:tavLst>
                                    </p:anim>
                                  </p:childTnLst>
                                </p:cTn>
                              </p:par>
                              <p:par>
                                <p:cTn id="200" presetID="42" presetClass="entr" presetSubtype="0" fill="hold" nodeType="withEffect">
                                  <p:stCondLst>
                                    <p:cond delay="0"/>
                                  </p:stCondLst>
                                  <p:childTnLst>
                                    <p:set>
                                      <p:cBhvr>
                                        <p:cTn id="201" dur="1" fill="hold">
                                          <p:stCondLst>
                                            <p:cond delay="0"/>
                                          </p:stCondLst>
                                        </p:cTn>
                                        <p:tgtEl>
                                          <p:spTgt spid="3083"/>
                                        </p:tgtEl>
                                        <p:attrNameLst>
                                          <p:attrName>style.visibility</p:attrName>
                                        </p:attrNameLst>
                                      </p:cBhvr>
                                      <p:to>
                                        <p:strVal val="visible"/>
                                      </p:to>
                                    </p:set>
                                    <p:animEffect transition="in" filter="fade">
                                      <p:cBhvr>
                                        <p:cTn id="202" dur="1000"/>
                                        <p:tgtEl>
                                          <p:spTgt spid="3083"/>
                                        </p:tgtEl>
                                      </p:cBhvr>
                                    </p:animEffect>
                                    <p:anim calcmode="lin" valueType="num">
                                      <p:cBhvr>
                                        <p:cTn id="203" dur="1000" fill="hold"/>
                                        <p:tgtEl>
                                          <p:spTgt spid="3083"/>
                                        </p:tgtEl>
                                        <p:attrNameLst>
                                          <p:attrName>ppt_x</p:attrName>
                                        </p:attrNameLst>
                                      </p:cBhvr>
                                      <p:tavLst>
                                        <p:tav tm="0">
                                          <p:val>
                                            <p:strVal val="#ppt_x"/>
                                          </p:val>
                                        </p:tav>
                                        <p:tav tm="100000">
                                          <p:val>
                                            <p:strVal val="#ppt_x"/>
                                          </p:val>
                                        </p:tav>
                                      </p:tavLst>
                                    </p:anim>
                                    <p:anim calcmode="lin" valueType="num">
                                      <p:cBhvr>
                                        <p:cTn id="204" dur="1000" fill="hold"/>
                                        <p:tgtEl>
                                          <p:spTgt spid="3083"/>
                                        </p:tgtEl>
                                        <p:attrNameLst>
                                          <p:attrName>ppt_y</p:attrName>
                                        </p:attrNameLst>
                                      </p:cBhvr>
                                      <p:tavLst>
                                        <p:tav tm="0">
                                          <p:val>
                                            <p:strVal val="#ppt_y+.1"/>
                                          </p:val>
                                        </p:tav>
                                        <p:tav tm="100000">
                                          <p:val>
                                            <p:strVal val="#ppt_y"/>
                                          </p:val>
                                        </p:tav>
                                      </p:tavLst>
                                    </p:anim>
                                  </p:childTnLst>
                                </p:cTn>
                              </p:par>
                              <p:par>
                                <p:cTn id="205" presetID="42" presetClass="entr" presetSubtype="0" fill="hold" grpId="0" nodeType="withEffect">
                                  <p:stCondLst>
                                    <p:cond delay="0"/>
                                  </p:stCondLst>
                                  <p:childTnLst>
                                    <p:set>
                                      <p:cBhvr>
                                        <p:cTn id="206" dur="1" fill="hold">
                                          <p:stCondLst>
                                            <p:cond delay="0"/>
                                          </p:stCondLst>
                                        </p:cTn>
                                        <p:tgtEl>
                                          <p:spTgt spid="41"/>
                                        </p:tgtEl>
                                        <p:attrNameLst>
                                          <p:attrName>style.visibility</p:attrName>
                                        </p:attrNameLst>
                                      </p:cBhvr>
                                      <p:to>
                                        <p:strVal val="visible"/>
                                      </p:to>
                                    </p:set>
                                    <p:animEffect transition="in" filter="fade">
                                      <p:cBhvr>
                                        <p:cTn id="207" dur="1000"/>
                                        <p:tgtEl>
                                          <p:spTgt spid="41"/>
                                        </p:tgtEl>
                                      </p:cBhvr>
                                    </p:animEffect>
                                    <p:anim calcmode="lin" valueType="num">
                                      <p:cBhvr>
                                        <p:cTn id="208" dur="1000" fill="hold"/>
                                        <p:tgtEl>
                                          <p:spTgt spid="41"/>
                                        </p:tgtEl>
                                        <p:attrNameLst>
                                          <p:attrName>ppt_x</p:attrName>
                                        </p:attrNameLst>
                                      </p:cBhvr>
                                      <p:tavLst>
                                        <p:tav tm="0">
                                          <p:val>
                                            <p:strVal val="#ppt_x"/>
                                          </p:val>
                                        </p:tav>
                                        <p:tav tm="100000">
                                          <p:val>
                                            <p:strVal val="#ppt_x"/>
                                          </p:val>
                                        </p:tav>
                                      </p:tavLst>
                                    </p:anim>
                                    <p:anim calcmode="lin" valueType="num">
                                      <p:cBhvr>
                                        <p:cTn id="20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10" fill="hold">
                      <p:stCondLst>
                        <p:cond delay="indefinite"/>
                      </p:stCondLst>
                      <p:childTnLst>
                        <p:par>
                          <p:cTn id="211" fill="hold">
                            <p:stCondLst>
                              <p:cond delay="0"/>
                            </p:stCondLst>
                            <p:childTnLst>
                              <p:par>
                                <p:cTn id="212" presetID="42" presetClass="entr" presetSubtype="0" fill="hold" grpId="0" nodeType="clickEffect">
                                  <p:stCondLst>
                                    <p:cond delay="0"/>
                                  </p:stCondLst>
                                  <p:childTnLst>
                                    <p:set>
                                      <p:cBhvr>
                                        <p:cTn id="213" dur="1" fill="hold">
                                          <p:stCondLst>
                                            <p:cond delay="0"/>
                                          </p:stCondLst>
                                        </p:cTn>
                                        <p:tgtEl>
                                          <p:spTgt spid="47"/>
                                        </p:tgtEl>
                                        <p:attrNameLst>
                                          <p:attrName>style.visibility</p:attrName>
                                        </p:attrNameLst>
                                      </p:cBhvr>
                                      <p:to>
                                        <p:strVal val="visible"/>
                                      </p:to>
                                    </p:set>
                                    <p:animEffect transition="in" filter="fade">
                                      <p:cBhvr>
                                        <p:cTn id="214" dur="1000"/>
                                        <p:tgtEl>
                                          <p:spTgt spid="47"/>
                                        </p:tgtEl>
                                      </p:cBhvr>
                                    </p:animEffect>
                                    <p:anim calcmode="lin" valueType="num">
                                      <p:cBhvr>
                                        <p:cTn id="215" dur="1000" fill="hold"/>
                                        <p:tgtEl>
                                          <p:spTgt spid="47"/>
                                        </p:tgtEl>
                                        <p:attrNameLst>
                                          <p:attrName>ppt_x</p:attrName>
                                        </p:attrNameLst>
                                      </p:cBhvr>
                                      <p:tavLst>
                                        <p:tav tm="0">
                                          <p:val>
                                            <p:strVal val="#ppt_x"/>
                                          </p:val>
                                        </p:tav>
                                        <p:tav tm="100000">
                                          <p:val>
                                            <p:strVal val="#ppt_x"/>
                                          </p:val>
                                        </p:tav>
                                      </p:tavLst>
                                    </p:anim>
                                    <p:anim calcmode="lin" valueType="num">
                                      <p:cBhvr>
                                        <p:cTn id="216" dur="1000" fill="hold"/>
                                        <p:tgtEl>
                                          <p:spTgt spid="47"/>
                                        </p:tgtEl>
                                        <p:attrNameLst>
                                          <p:attrName>ppt_y</p:attrName>
                                        </p:attrNameLst>
                                      </p:cBhvr>
                                      <p:tavLst>
                                        <p:tav tm="0">
                                          <p:val>
                                            <p:strVal val="#ppt_y+.1"/>
                                          </p:val>
                                        </p:tav>
                                        <p:tav tm="100000">
                                          <p:val>
                                            <p:strVal val="#ppt_y"/>
                                          </p:val>
                                        </p:tav>
                                      </p:tavLst>
                                    </p:anim>
                                  </p:childTnLst>
                                </p:cTn>
                              </p:par>
                              <p:par>
                                <p:cTn id="217" presetID="42" presetClass="entr" presetSubtype="0" fill="hold" nodeType="withEffect">
                                  <p:stCondLst>
                                    <p:cond delay="0"/>
                                  </p:stCondLst>
                                  <p:childTnLst>
                                    <p:set>
                                      <p:cBhvr>
                                        <p:cTn id="218" dur="1" fill="hold">
                                          <p:stCondLst>
                                            <p:cond delay="0"/>
                                          </p:stCondLst>
                                        </p:cTn>
                                        <p:tgtEl>
                                          <p:spTgt spid="3085"/>
                                        </p:tgtEl>
                                        <p:attrNameLst>
                                          <p:attrName>style.visibility</p:attrName>
                                        </p:attrNameLst>
                                      </p:cBhvr>
                                      <p:to>
                                        <p:strVal val="visible"/>
                                      </p:to>
                                    </p:set>
                                    <p:animEffect transition="in" filter="fade">
                                      <p:cBhvr>
                                        <p:cTn id="219" dur="1000"/>
                                        <p:tgtEl>
                                          <p:spTgt spid="3085"/>
                                        </p:tgtEl>
                                      </p:cBhvr>
                                    </p:animEffect>
                                    <p:anim calcmode="lin" valueType="num">
                                      <p:cBhvr>
                                        <p:cTn id="220" dur="1000" fill="hold"/>
                                        <p:tgtEl>
                                          <p:spTgt spid="3085"/>
                                        </p:tgtEl>
                                        <p:attrNameLst>
                                          <p:attrName>ppt_x</p:attrName>
                                        </p:attrNameLst>
                                      </p:cBhvr>
                                      <p:tavLst>
                                        <p:tav tm="0">
                                          <p:val>
                                            <p:strVal val="#ppt_x"/>
                                          </p:val>
                                        </p:tav>
                                        <p:tav tm="100000">
                                          <p:val>
                                            <p:strVal val="#ppt_x"/>
                                          </p:val>
                                        </p:tav>
                                      </p:tavLst>
                                    </p:anim>
                                    <p:anim calcmode="lin" valueType="num">
                                      <p:cBhvr>
                                        <p:cTn id="221" dur="1000" fill="hold"/>
                                        <p:tgtEl>
                                          <p:spTgt spid="3085"/>
                                        </p:tgtEl>
                                        <p:attrNameLst>
                                          <p:attrName>ppt_y</p:attrName>
                                        </p:attrNameLst>
                                      </p:cBhvr>
                                      <p:tavLst>
                                        <p:tav tm="0">
                                          <p:val>
                                            <p:strVal val="#ppt_y+.1"/>
                                          </p:val>
                                        </p:tav>
                                        <p:tav tm="100000">
                                          <p:val>
                                            <p:strVal val="#ppt_y"/>
                                          </p:val>
                                        </p:tav>
                                      </p:tavLst>
                                    </p:anim>
                                  </p:childTnLst>
                                </p:cTn>
                              </p:par>
                              <p:par>
                                <p:cTn id="222" presetID="42" presetClass="entr" presetSubtype="0" fill="hold" grpId="0" nodeType="withEffect">
                                  <p:stCondLst>
                                    <p:cond delay="0"/>
                                  </p:stCondLst>
                                  <p:childTnLst>
                                    <p:set>
                                      <p:cBhvr>
                                        <p:cTn id="223" dur="1" fill="hold">
                                          <p:stCondLst>
                                            <p:cond delay="0"/>
                                          </p:stCondLst>
                                        </p:cTn>
                                        <p:tgtEl>
                                          <p:spTgt spid="48"/>
                                        </p:tgtEl>
                                        <p:attrNameLst>
                                          <p:attrName>style.visibility</p:attrName>
                                        </p:attrNameLst>
                                      </p:cBhvr>
                                      <p:to>
                                        <p:strVal val="visible"/>
                                      </p:to>
                                    </p:set>
                                    <p:animEffect transition="in" filter="fade">
                                      <p:cBhvr>
                                        <p:cTn id="224" dur="1000"/>
                                        <p:tgtEl>
                                          <p:spTgt spid="48"/>
                                        </p:tgtEl>
                                      </p:cBhvr>
                                    </p:animEffect>
                                    <p:anim calcmode="lin" valueType="num">
                                      <p:cBhvr>
                                        <p:cTn id="225" dur="1000" fill="hold"/>
                                        <p:tgtEl>
                                          <p:spTgt spid="48"/>
                                        </p:tgtEl>
                                        <p:attrNameLst>
                                          <p:attrName>ppt_x</p:attrName>
                                        </p:attrNameLst>
                                      </p:cBhvr>
                                      <p:tavLst>
                                        <p:tav tm="0">
                                          <p:val>
                                            <p:strVal val="#ppt_x"/>
                                          </p:val>
                                        </p:tav>
                                        <p:tav tm="100000">
                                          <p:val>
                                            <p:strVal val="#ppt_x"/>
                                          </p:val>
                                        </p:tav>
                                      </p:tavLst>
                                    </p:anim>
                                    <p:anim calcmode="lin" valueType="num">
                                      <p:cBhvr>
                                        <p:cTn id="226"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27" fill="hold">
                      <p:stCondLst>
                        <p:cond delay="indefinite"/>
                      </p:stCondLst>
                      <p:childTnLst>
                        <p:par>
                          <p:cTn id="228" fill="hold">
                            <p:stCondLst>
                              <p:cond delay="0"/>
                            </p:stCondLst>
                            <p:childTnLst>
                              <p:par>
                                <p:cTn id="229" presetID="42" presetClass="entr" presetSubtype="0" fill="hold" grpId="0" nodeType="clickEffect">
                                  <p:stCondLst>
                                    <p:cond delay="0"/>
                                  </p:stCondLst>
                                  <p:childTnLst>
                                    <p:set>
                                      <p:cBhvr>
                                        <p:cTn id="230" dur="1" fill="hold">
                                          <p:stCondLst>
                                            <p:cond delay="0"/>
                                          </p:stCondLst>
                                        </p:cTn>
                                        <p:tgtEl>
                                          <p:spTgt spid="15"/>
                                        </p:tgtEl>
                                        <p:attrNameLst>
                                          <p:attrName>style.visibility</p:attrName>
                                        </p:attrNameLst>
                                      </p:cBhvr>
                                      <p:to>
                                        <p:strVal val="visible"/>
                                      </p:to>
                                    </p:set>
                                    <p:animEffect transition="in" filter="fade">
                                      <p:cBhvr>
                                        <p:cTn id="231" dur="1000"/>
                                        <p:tgtEl>
                                          <p:spTgt spid="15"/>
                                        </p:tgtEl>
                                      </p:cBhvr>
                                    </p:animEffect>
                                    <p:anim calcmode="lin" valueType="num">
                                      <p:cBhvr>
                                        <p:cTn id="232" dur="1000" fill="hold"/>
                                        <p:tgtEl>
                                          <p:spTgt spid="15"/>
                                        </p:tgtEl>
                                        <p:attrNameLst>
                                          <p:attrName>ppt_x</p:attrName>
                                        </p:attrNameLst>
                                      </p:cBhvr>
                                      <p:tavLst>
                                        <p:tav tm="0">
                                          <p:val>
                                            <p:strVal val="#ppt_x"/>
                                          </p:val>
                                        </p:tav>
                                        <p:tav tm="100000">
                                          <p:val>
                                            <p:strVal val="#ppt_x"/>
                                          </p:val>
                                        </p:tav>
                                      </p:tavLst>
                                    </p:anim>
                                    <p:anim calcmode="lin" valueType="num">
                                      <p:cBhvr>
                                        <p:cTn id="233" dur="1000" fill="hold"/>
                                        <p:tgtEl>
                                          <p:spTgt spid="15"/>
                                        </p:tgtEl>
                                        <p:attrNameLst>
                                          <p:attrName>ppt_y</p:attrName>
                                        </p:attrNameLst>
                                      </p:cBhvr>
                                      <p:tavLst>
                                        <p:tav tm="0">
                                          <p:val>
                                            <p:strVal val="#ppt_y+.1"/>
                                          </p:val>
                                        </p:tav>
                                        <p:tav tm="100000">
                                          <p:val>
                                            <p:strVal val="#ppt_y"/>
                                          </p:val>
                                        </p:tav>
                                      </p:tavLst>
                                    </p:anim>
                                  </p:childTnLst>
                                </p:cTn>
                              </p:par>
                              <p:par>
                                <p:cTn id="234" presetID="42" presetClass="entr" presetSubtype="0" fill="hold" nodeType="withEffect">
                                  <p:stCondLst>
                                    <p:cond delay="0"/>
                                  </p:stCondLst>
                                  <p:childTnLst>
                                    <p:set>
                                      <p:cBhvr>
                                        <p:cTn id="235" dur="1" fill="hold">
                                          <p:stCondLst>
                                            <p:cond delay="0"/>
                                          </p:stCondLst>
                                        </p:cTn>
                                        <p:tgtEl>
                                          <p:spTgt spid="11"/>
                                        </p:tgtEl>
                                        <p:attrNameLst>
                                          <p:attrName>style.visibility</p:attrName>
                                        </p:attrNameLst>
                                      </p:cBhvr>
                                      <p:to>
                                        <p:strVal val="visible"/>
                                      </p:to>
                                    </p:set>
                                    <p:animEffect transition="in" filter="fade">
                                      <p:cBhvr>
                                        <p:cTn id="236" dur="1000"/>
                                        <p:tgtEl>
                                          <p:spTgt spid="11"/>
                                        </p:tgtEl>
                                      </p:cBhvr>
                                    </p:animEffect>
                                    <p:anim calcmode="lin" valueType="num">
                                      <p:cBhvr>
                                        <p:cTn id="237" dur="1000" fill="hold"/>
                                        <p:tgtEl>
                                          <p:spTgt spid="11"/>
                                        </p:tgtEl>
                                        <p:attrNameLst>
                                          <p:attrName>ppt_x</p:attrName>
                                        </p:attrNameLst>
                                      </p:cBhvr>
                                      <p:tavLst>
                                        <p:tav tm="0">
                                          <p:val>
                                            <p:strVal val="#ppt_x"/>
                                          </p:val>
                                        </p:tav>
                                        <p:tav tm="100000">
                                          <p:val>
                                            <p:strVal val="#ppt_x"/>
                                          </p:val>
                                        </p:tav>
                                      </p:tavLst>
                                    </p:anim>
                                    <p:anim calcmode="lin" valueType="num">
                                      <p:cBhvr>
                                        <p:cTn id="238" dur="1000" fill="hold"/>
                                        <p:tgtEl>
                                          <p:spTgt spid="11"/>
                                        </p:tgtEl>
                                        <p:attrNameLst>
                                          <p:attrName>ppt_y</p:attrName>
                                        </p:attrNameLst>
                                      </p:cBhvr>
                                      <p:tavLst>
                                        <p:tav tm="0">
                                          <p:val>
                                            <p:strVal val="#ppt_y+.1"/>
                                          </p:val>
                                        </p:tav>
                                        <p:tav tm="100000">
                                          <p:val>
                                            <p:strVal val="#ppt_y"/>
                                          </p:val>
                                        </p:tav>
                                      </p:tavLst>
                                    </p:anim>
                                  </p:childTnLst>
                                </p:cTn>
                              </p:par>
                              <p:par>
                                <p:cTn id="239" presetID="42" presetClass="entr" presetSubtype="0" fill="hold" grpId="0" nodeType="withEffect">
                                  <p:stCondLst>
                                    <p:cond delay="0"/>
                                  </p:stCondLst>
                                  <p:childTnLst>
                                    <p:set>
                                      <p:cBhvr>
                                        <p:cTn id="240" dur="1" fill="hold">
                                          <p:stCondLst>
                                            <p:cond delay="0"/>
                                          </p:stCondLst>
                                        </p:cTn>
                                        <p:tgtEl>
                                          <p:spTgt spid="8"/>
                                        </p:tgtEl>
                                        <p:attrNameLst>
                                          <p:attrName>style.visibility</p:attrName>
                                        </p:attrNameLst>
                                      </p:cBhvr>
                                      <p:to>
                                        <p:strVal val="visible"/>
                                      </p:to>
                                    </p:set>
                                    <p:animEffect transition="in" filter="fade">
                                      <p:cBhvr>
                                        <p:cTn id="241" dur="1000"/>
                                        <p:tgtEl>
                                          <p:spTgt spid="8"/>
                                        </p:tgtEl>
                                      </p:cBhvr>
                                    </p:animEffect>
                                    <p:anim calcmode="lin" valueType="num">
                                      <p:cBhvr>
                                        <p:cTn id="242" dur="1000" fill="hold"/>
                                        <p:tgtEl>
                                          <p:spTgt spid="8"/>
                                        </p:tgtEl>
                                        <p:attrNameLst>
                                          <p:attrName>ppt_x</p:attrName>
                                        </p:attrNameLst>
                                      </p:cBhvr>
                                      <p:tavLst>
                                        <p:tav tm="0">
                                          <p:val>
                                            <p:strVal val="#ppt_x"/>
                                          </p:val>
                                        </p:tav>
                                        <p:tav tm="100000">
                                          <p:val>
                                            <p:strVal val="#ppt_x"/>
                                          </p:val>
                                        </p:tav>
                                      </p:tavLst>
                                    </p:anim>
                                    <p:anim calcmode="lin" valueType="num">
                                      <p:cBhvr>
                                        <p:cTn id="2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4" fill="hold">
                      <p:stCondLst>
                        <p:cond delay="indefinite"/>
                      </p:stCondLst>
                      <p:childTnLst>
                        <p:par>
                          <p:cTn id="245" fill="hold">
                            <p:stCondLst>
                              <p:cond delay="0"/>
                            </p:stCondLst>
                            <p:childTnLst>
                              <p:par>
                                <p:cTn id="246" presetID="42" presetClass="entr" presetSubtype="0" fill="hold" grpId="0" nodeType="clickEffect">
                                  <p:stCondLst>
                                    <p:cond delay="0"/>
                                  </p:stCondLst>
                                  <p:childTnLst>
                                    <p:set>
                                      <p:cBhvr>
                                        <p:cTn id="247" dur="1" fill="hold">
                                          <p:stCondLst>
                                            <p:cond delay="0"/>
                                          </p:stCondLst>
                                        </p:cTn>
                                        <p:tgtEl>
                                          <p:spTgt spid="5"/>
                                        </p:tgtEl>
                                        <p:attrNameLst>
                                          <p:attrName>style.visibility</p:attrName>
                                        </p:attrNameLst>
                                      </p:cBhvr>
                                      <p:to>
                                        <p:strVal val="visible"/>
                                      </p:to>
                                    </p:set>
                                    <p:animEffect transition="in" filter="fade">
                                      <p:cBhvr>
                                        <p:cTn id="248" dur="1000"/>
                                        <p:tgtEl>
                                          <p:spTgt spid="5"/>
                                        </p:tgtEl>
                                      </p:cBhvr>
                                    </p:animEffect>
                                    <p:anim calcmode="lin" valueType="num">
                                      <p:cBhvr>
                                        <p:cTn id="249" dur="1000" fill="hold"/>
                                        <p:tgtEl>
                                          <p:spTgt spid="5"/>
                                        </p:tgtEl>
                                        <p:attrNameLst>
                                          <p:attrName>ppt_x</p:attrName>
                                        </p:attrNameLst>
                                      </p:cBhvr>
                                      <p:tavLst>
                                        <p:tav tm="0">
                                          <p:val>
                                            <p:strVal val="#ppt_x"/>
                                          </p:val>
                                        </p:tav>
                                        <p:tav tm="100000">
                                          <p:val>
                                            <p:strVal val="#ppt_x"/>
                                          </p:val>
                                        </p:tav>
                                      </p:tavLst>
                                    </p:anim>
                                    <p:anim calcmode="lin" valueType="num">
                                      <p:cBhvr>
                                        <p:cTn id="250" dur="1000" fill="hold"/>
                                        <p:tgtEl>
                                          <p:spTgt spid="5"/>
                                        </p:tgtEl>
                                        <p:attrNameLst>
                                          <p:attrName>ppt_y</p:attrName>
                                        </p:attrNameLst>
                                      </p:cBhvr>
                                      <p:tavLst>
                                        <p:tav tm="0">
                                          <p:val>
                                            <p:strVal val="#ppt_y+.1"/>
                                          </p:val>
                                        </p:tav>
                                        <p:tav tm="100000">
                                          <p:val>
                                            <p:strVal val="#ppt_y"/>
                                          </p:val>
                                        </p:tav>
                                      </p:tavLst>
                                    </p:anim>
                                  </p:childTnLst>
                                </p:cTn>
                              </p:par>
                              <p:par>
                                <p:cTn id="251" presetID="42" presetClass="entr" presetSubtype="0" fill="hold" nodeType="withEffect">
                                  <p:stCondLst>
                                    <p:cond delay="0"/>
                                  </p:stCondLst>
                                  <p:childTnLst>
                                    <p:set>
                                      <p:cBhvr>
                                        <p:cTn id="252" dur="1" fill="hold">
                                          <p:stCondLst>
                                            <p:cond delay="0"/>
                                          </p:stCondLst>
                                        </p:cTn>
                                        <p:tgtEl>
                                          <p:spTgt spid="6"/>
                                        </p:tgtEl>
                                        <p:attrNameLst>
                                          <p:attrName>style.visibility</p:attrName>
                                        </p:attrNameLst>
                                      </p:cBhvr>
                                      <p:to>
                                        <p:strVal val="visible"/>
                                      </p:to>
                                    </p:set>
                                    <p:animEffect transition="in" filter="fade">
                                      <p:cBhvr>
                                        <p:cTn id="253" dur="1000"/>
                                        <p:tgtEl>
                                          <p:spTgt spid="6"/>
                                        </p:tgtEl>
                                      </p:cBhvr>
                                    </p:animEffect>
                                    <p:anim calcmode="lin" valueType="num">
                                      <p:cBhvr>
                                        <p:cTn id="254" dur="1000" fill="hold"/>
                                        <p:tgtEl>
                                          <p:spTgt spid="6"/>
                                        </p:tgtEl>
                                        <p:attrNameLst>
                                          <p:attrName>ppt_x</p:attrName>
                                        </p:attrNameLst>
                                      </p:cBhvr>
                                      <p:tavLst>
                                        <p:tav tm="0">
                                          <p:val>
                                            <p:strVal val="#ppt_x"/>
                                          </p:val>
                                        </p:tav>
                                        <p:tav tm="100000">
                                          <p:val>
                                            <p:strVal val="#ppt_x"/>
                                          </p:val>
                                        </p:tav>
                                      </p:tavLst>
                                    </p:anim>
                                    <p:anim calcmode="lin" valueType="num">
                                      <p:cBhvr>
                                        <p:cTn id="255" dur="1000" fill="hold"/>
                                        <p:tgtEl>
                                          <p:spTgt spid="6"/>
                                        </p:tgtEl>
                                        <p:attrNameLst>
                                          <p:attrName>ppt_y</p:attrName>
                                        </p:attrNameLst>
                                      </p:cBhvr>
                                      <p:tavLst>
                                        <p:tav tm="0">
                                          <p:val>
                                            <p:strVal val="#ppt_y+.1"/>
                                          </p:val>
                                        </p:tav>
                                        <p:tav tm="100000">
                                          <p:val>
                                            <p:strVal val="#ppt_y"/>
                                          </p:val>
                                        </p:tav>
                                      </p:tavLst>
                                    </p:anim>
                                  </p:childTnLst>
                                </p:cTn>
                              </p:par>
                              <p:par>
                                <p:cTn id="256" presetID="42" presetClass="entr" presetSubtype="0" fill="hold" grpId="0" nodeType="withEffect">
                                  <p:stCondLst>
                                    <p:cond delay="0"/>
                                  </p:stCondLst>
                                  <p:childTnLst>
                                    <p:set>
                                      <p:cBhvr>
                                        <p:cTn id="257" dur="1" fill="hold">
                                          <p:stCondLst>
                                            <p:cond delay="0"/>
                                          </p:stCondLst>
                                        </p:cTn>
                                        <p:tgtEl>
                                          <p:spTgt spid="9"/>
                                        </p:tgtEl>
                                        <p:attrNameLst>
                                          <p:attrName>style.visibility</p:attrName>
                                        </p:attrNameLst>
                                      </p:cBhvr>
                                      <p:to>
                                        <p:strVal val="visible"/>
                                      </p:to>
                                    </p:set>
                                    <p:animEffect transition="in" filter="fade">
                                      <p:cBhvr>
                                        <p:cTn id="258" dur="1000"/>
                                        <p:tgtEl>
                                          <p:spTgt spid="9"/>
                                        </p:tgtEl>
                                      </p:cBhvr>
                                    </p:animEffect>
                                    <p:anim calcmode="lin" valueType="num">
                                      <p:cBhvr>
                                        <p:cTn id="259" dur="1000" fill="hold"/>
                                        <p:tgtEl>
                                          <p:spTgt spid="9"/>
                                        </p:tgtEl>
                                        <p:attrNameLst>
                                          <p:attrName>ppt_x</p:attrName>
                                        </p:attrNameLst>
                                      </p:cBhvr>
                                      <p:tavLst>
                                        <p:tav tm="0">
                                          <p:val>
                                            <p:strVal val="#ppt_x"/>
                                          </p:val>
                                        </p:tav>
                                        <p:tav tm="100000">
                                          <p:val>
                                            <p:strVal val="#ppt_x"/>
                                          </p:val>
                                        </p:tav>
                                      </p:tavLst>
                                    </p:anim>
                                    <p:anim calcmode="lin" valueType="num">
                                      <p:cBhvr>
                                        <p:cTn id="26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61" fill="hold">
                      <p:stCondLst>
                        <p:cond delay="indefinite"/>
                      </p:stCondLst>
                      <p:childTnLst>
                        <p:par>
                          <p:cTn id="262" fill="hold">
                            <p:stCondLst>
                              <p:cond delay="0"/>
                            </p:stCondLst>
                            <p:childTnLst>
                              <p:par>
                                <p:cTn id="263" presetID="10" presetClass="entr" presetSubtype="0" fill="hold" grpId="0" nodeType="clickEffect">
                                  <p:stCondLst>
                                    <p:cond delay="0"/>
                                  </p:stCondLst>
                                  <p:childTnLst>
                                    <p:set>
                                      <p:cBhvr>
                                        <p:cTn id="264" dur="1" fill="hold">
                                          <p:stCondLst>
                                            <p:cond delay="0"/>
                                          </p:stCondLst>
                                        </p:cTn>
                                        <p:tgtEl>
                                          <p:spTgt spid="43"/>
                                        </p:tgtEl>
                                        <p:attrNameLst>
                                          <p:attrName>style.visibility</p:attrName>
                                        </p:attrNameLst>
                                      </p:cBhvr>
                                      <p:to>
                                        <p:strVal val="visible"/>
                                      </p:to>
                                    </p:set>
                                    <p:animEffect transition="in" filter="fade">
                                      <p:cBhvr>
                                        <p:cTn id="26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7" grpId="0" animBg="1"/>
      <p:bldP spid="5" grpId="0" animBg="1"/>
      <p:bldP spid="8" grpId="0" animBg="1"/>
      <p:bldP spid="9" grpId="0" animBg="1"/>
      <p:bldP spid="10" grpId="0" animBg="1"/>
      <p:bldP spid="15" grpId="0" animBg="1"/>
      <p:bldP spid="16" grpId="0" animBg="1"/>
      <p:bldP spid="17" grpId="0" animBg="1"/>
      <p:bldP spid="18" grpId="0" animBg="1"/>
      <p:bldP spid="19" grpId="0" animBg="1"/>
      <p:bldP spid="20" grpId="0" animBg="1"/>
      <p:bldP spid="23" grpId="0" animBg="1"/>
      <p:bldP spid="25" grpId="0" animBg="1"/>
      <p:bldP spid="27" grpId="0" animBg="1"/>
      <p:bldP spid="28" grpId="0" animBg="1"/>
      <p:bldP spid="29" grpId="0" animBg="1"/>
      <p:bldP spid="30" grpId="0" animBg="1"/>
      <p:bldP spid="34" grpId="0" animBg="1"/>
      <p:bldP spid="33" grpId="0" animBg="1"/>
      <p:bldP spid="36" grpId="0" animBg="1"/>
      <p:bldP spid="37" grpId="0" animBg="1"/>
      <p:bldP spid="38" grpId="0" animBg="1"/>
      <p:bldP spid="39" grpId="0" animBg="1"/>
      <p:bldP spid="40" grpId="0" animBg="1"/>
      <p:bldP spid="41" grpId="0" animBg="1"/>
      <p:bldP spid="47" grpId="0" animBg="1"/>
      <p:bldP spid="48" grpId="0" animBg="1"/>
      <p:bldP spid="57" grpId="0" animBg="1"/>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28111" y="235008"/>
            <a:ext cx="7034070" cy="662731"/>
          </a:xfrm>
          <a:prstGeom prst="roundRect">
            <a:avLst>
              <a:gd name="adj" fmla="val 50000"/>
            </a:avLst>
          </a:prstGeom>
          <a:solidFill>
            <a:srgbClr val="250160">
              <a:lumMod val="10000"/>
              <a:lumOff val="90000"/>
            </a:srgbClr>
          </a:solidFill>
          <a:ln w="25400"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lang="en-GB" sz="2400" b="1" kern="0" dirty="0" smtClean="0">
                <a:solidFill>
                  <a:srgbClr val="0070C0"/>
                </a:solidFill>
                <a:latin typeface="Adobe Gothic Std B" pitchFamily="34" charset="-128"/>
                <a:ea typeface="Adobe Gothic Std B" pitchFamily="34" charset="-128"/>
                <a:cs typeface="Times New Roman"/>
              </a:rPr>
              <a:t>Changing to a response model</a:t>
            </a:r>
            <a:endParaRPr kumimoji="0" lang="en-GB" sz="2400" b="1" i="0" u="none" strike="noStrike" kern="0" cap="none" spc="0" normalizeH="0" baseline="0" noProof="0" dirty="0">
              <a:ln>
                <a:noFill/>
              </a:ln>
              <a:solidFill>
                <a:srgbClr val="0070C0"/>
              </a:solidFill>
              <a:effectLst/>
              <a:uLnTx/>
              <a:uFillTx/>
              <a:latin typeface="Adobe Gothic Std B" pitchFamily="34" charset="-128"/>
              <a:ea typeface="Adobe Gothic Std B" pitchFamily="34" charset="-128"/>
              <a:cs typeface="Times New Roman"/>
            </a:endParaRPr>
          </a:p>
        </p:txBody>
      </p:sp>
      <p:sp>
        <p:nvSpPr>
          <p:cNvPr id="6" name="TextBox 5"/>
          <p:cNvSpPr txBox="1"/>
          <p:nvPr/>
        </p:nvSpPr>
        <p:spPr>
          <a:xfrm>
            <a:off x="410940" y="1195591"/>
            <a:ext cx="6951240" cy="1077218"/>
          </a:xfrm>
          <a:prstGeom prst="rect">
            <a:avLst/>
          </a:prstGeom>
          <a:solidFill>
            <a:srgbClr val="F2F2F2">
              <a:alpha val="36863"/>
            </a:srgbClr>
          </a:solidFill>
        </p:spPr>
        <p:txBody>
          <a:bodyPr wrap="square" rtlCol="0">
            <a:spAutoFit/>
          </a:bodyPr>
          <a:lstStyle/>
          <a:p>
            <a:pPr algn="ctr"/>
            <a:r>
              <a:rPr lang="en-GB" sz="3200" b="1" dirty="0" smtClean="0">
                <a:solidFill>
                  <a:schemeClr val="accent6">
                    <a:lumMod val="75000"/>
                  </a:schemeClr>
                </a:solidFill>
                <a:latin typeface="Adobe Fan Heiti Std B" pitchFamily="34" charset="-128"/>
                <a:ea typeface="Adobe Fan Heiti Std B" pitchFamily="34" charset="-128"/>
                <a:cs typeface="Aharoni" panose="02010803020104030203" pitchFamily="2" charset="-79"/>
              </a:rPr>
              <a:t>The right volunteer in the right place at the right time </a:t>
            </a:r>
            <a:endParaRPr lang="en-GB" sz="3200" b="1" dirty="0">
              <a:solidFill>
                <a:schemeClr val="accent6">
                  <a:lumMod val="75000"/>
                </a:schemeClr>
              </a:solidFill>
              <a:latin typeface="Adobe Fan Heiti Std B" pitchFamily="34" charset="-128"/>
              <a:ea typeface="Adobe Fan Heiti Std B" pitchFamily="34" charset="-128"/>
              <a:cs typeface="Aharoni" panose="02010803020104030203" pitchFamily="2" charset="-79"/>
            </a:endParaRPr>
          </a:p>
        </p:txBody>
      </p:sp>
      <p:sp>
        <p:nvSpPr>
          <p:cNvPr id="7" name="Rounded Rectangle 6"/>
          <p:cNvSpPr/>
          <p:nvPr/>
        </p:nvSpPr>
        <p:spPr>
          <a:xfrm>
            <a:off x="395536" y="2272808"/>
            <a:ext cx="3449610" cy="4252536"/>
          </a:xfrm>
          <a:prstGeom prst="roundRect">
            <a:avLst>
              <a:gd name="adj" fmla="val 12889"/>
            </a:avLst>
          </a:prstGeom>
          <a:ln>
            <a:solidFill>
              <a:schemeClr val="accent5"/>
            </a:solidFill>
          </a:ln>
        </p:spPr>
        <p:style>
          <a:lnRef idx="2">
            <a:schemeClr val="accent2"/>
          </a:lnRef>
          <a:fillRef idx="1">
            <a:schemeClr val="lt1"/>
          </a:fillRef>
          <a:effectRef idx="0">
            <a:schemeClr val="accent2"/>
          </a:effectRef>
          <a:fontRef idx="minor">
            <a:schemeClr val="dk1"/>
          </a:fontRef>
        </p:style>
        <p:txBody>
          <a:bodyPr rtlCol="0" anchor="ctr"/>
          <a:lstStyle/>
          <a:p>
            <a:pPr marL="285750" lvl="0" indent="-285750" algn="ctr" defTabSz="457200" fontAlgn="base">
              <a:spcBef>
                <a:spcPct val="0"/>
              </a:spcBef>
              <a:spcAft>
                <a:spcPct val="0"/>
              </a:spcAft>
              <a:buFont typeface="Arial" panose="020B0604020202020204" pitchFamily="34" charset="0"/>
              <a:buChar char="•"/>
              <a:defRPr/>
            </a:pPr>
            <a:r>
              <a:rPr lang="en-GB" b="1" kern="0" dirty="0" smtClean="0">
                <a:solidFill>
                  <a:srgbClr val="0070C0"/>
                </a:solidFill>
                <a:latin typeface="Adobe Gothic Std B" pitchFamily="34" charset="-128"/>
                <a:ea typeface="Adobe Gothic Std B" pitchFamily="34" charset="-128"/>
                <a:cs typeface="Times New Roman"/>
              </a:rPr>
              <a:t>Volunteers often went to a ward and didn’t feel utilised</a:t>
            </a:r>
          </a:p>
          <a:p>
            <a:pPr marL="285750" lvl="0" indent="-285750" algn="ctr" defTabSz="457200" fontAlgn="base">
              <a:spcBef>
                <a:spcPct val="0"/>
              </a:spcBef>
              <a:spcAft>
                <a:spcPct val="0"/>
              </a:spcAft>
              <a:buFont typeface="Arial" panose="020B0604020202020204" pitchFamily="34" charset="0"/>
              <a:buChar char="•"/>
              <a:defRPr/>
            </a:pPr>
            <a:r>
              <a:rPr lang="en-GB" b="1" kern="0" dirty="0" smtClean="0">
                <a:solidFill>
                  <a:srgbClr val="0070C0"/>
                </a:solidFill>
                <a:latin typeface="Adobe Gothic Std B" pitchFamily="34" charset="-128"/>
                <a:ea typeface="Adobe Gothic Std B" pitchFamily="34" charset="-128"/>
                <a:cs typeface="Times New Roman"/>
              </a:rPr>
              <a:t>Sometimes the patients had visitors or were sleeping or didn’t want to talk</a:t>
            </a:r>
          </a:p>
          <a:p>
            <a:pPr marL="285750" lvl="0" indent="-285750" algn="ctr" defTabSz="457200" fontAlgn="base">
              <a:spcBef>
                <a:spcPct val="0"/>
              </a:spcBef>
              <a:spcAft>
                <a:spcPct val="0"/>
              </a:spcAft>
              <a:buFont typeface="Arial" panose="020B0604020202020204" pitchFamily="34" charset="0"/>
              <a:buChar char="•"/>
              <a:defRPr/>
            </a:pPr>
            <a:r>
              <a:rPr lang="en-GB" b="1" kern="0" dirty="0" smtClean="0">
                <a:solidFill>
                  <a:srgbClr val="0070C0"/>
                </a:solidFill>
                <a:latin typeface="Adobe Gothic Std B" pitchFamily="34" charset="-128"/>
                <a:ea typeface="Adobe Gothic Std B" pitchFamily="34" charset="-128"/>
                <a:cs typeface="Times New Roman"/>
              </a:rPr>
              <a:t>Clinicians didn’t work with the volunteers</a:t>
            </a:r>
          </a:p>
          <a:p>
            <a:pPr marL="285750" lvl="0" indent="-285750" algn="ctr" defTabSz="457200" fontAlgn="base">
              <a:spcBef>
                <a:spcPct val="0"/>
              </a:spcBef>
              <a:spcAft>
                <a:spcPct val="0"/>
              </a:spcAft>
              <a:buFont typeface="Arial" panose="020B0604020202020204" pitchFamily="34" charset="0"/>
              <a:buChar char="•"/>
              <a:defRPr/>
            </a:pPr>
            <a:r>
              <a:rPr lang="en-GB" b="1" kern="0" dirty="0" smtClean="0">
                <a:solidFill>
                  <a:srgbClr val="0070C0"/>
                </a:solidFill>
                <a:latin typeface="Adobe Gothic Std B" pitchFamily="34" charset="-128"/>
                <a:ea typeface="Adobe Gothic Std B" pitchFamily="34" charset="-128"/>
                <a:cs typeface="Times New Roman"/>
              </a:rPr>
              <a:t>Clinicians weren’t clear about how volunteers could help</a:t>
            </a:r>
          </a:p>
          <a:p>
            <a:pPr marL="285750" lvl="0" indent="-285750" algn="ctr" defTabSz="457200" fontAlgn="base">
              <a:spcBef>
                <a:spcPct val="0"/>
              </a:spcBef>
              <a:spcAft>
                <a:spcPct val="0"/>
              </a:spcAft>
              <a:buFont typeface="Arial" panose="020B0604020202020204" pitchFamily="34" charset="0"/>
              <a:buChar char="•"/>
              <a:defRPr/>
            </a:pPr>
            <a:r>
              <a:rPr lang="en-GB" b="1" kern="0" dirty="0" smtClean="0">
                <a:solidFill>
                  <a:srgbClr val="0070C0"/>
                </a:solidFill>
                <a:latin typeface="Adobe Gothic Std B" pitchFamily="34" charset="-128"/>
                <a:ea typeface="Adobe Gothic Std B" pitchFamily="34" charset="-128"/>
                <a:cs typeface="Times New Roman"/>
              </a:rPr>
              <a:t>Were we making an impact on Trust key agenda? - NO</a:t>
            </a:r>
          </a:p>
        </p:txBody>
      </p:sp>
      <p:sp>
        <p:nvSpPr>
          <p:cNvPr id="8" name="Rounded Rectangle 7"/>
          <p:cNvSpPr/>
          <p:nvPr/>
        </p:nvSpPr>
        <p:spPr>
          <a:xfrm>
            <a:off x="4427984" y="2348880"/>
            <a:ext cx="3528392" cy="3960440"/>
          </a:xfrm>
          <a:prstGeom prst="roundRect">
            <a:avLst>
              <a:gd name="adj" fmla="val 12889"/>
            </a:avLst>
          </a:prstGeom>
          <a:ln>
            <a:solidFill>
              <a:schemeClr val="accent5"/>
            </a:solidFill>
          </a:ln>
        </p:spPr>
        <p:style>
          <a:lnRef idx="2">
            <a:schemeClr val="accent2"/>
          </a:lnRef>
          <a:fillRef idx="1">
            <a:schemeClr val="lt1"/>
          </a:fillRef>
          <a:effectRef idx="0">
            <a:schemeClr val="accent2"/>
          </a:effectRef>
          <a:fontRef idx="minor">
            <a:schemeClr val="dk1"/>
          </a:fontRef>
        </p:style>
        <p:txBody>
          <a:bodyPr rtlCol="0" anchor="ctr"/>
          <a:lstStyle/>
          <a:p>
            <a:pPr marL="285750" lvl="0" indent="-285750" algn="ctr" defTabSz="457200" fontAlgn="base">
              <a:spcBef>
                <a:spcPct val="0"/>
              </a:spcBef>
              <a:spcAft>
                <a:spcPct val="0"/>
              </a:spcAft>
              <a:buFont typeface="Arial" panose="020B0604020202020204" pitchFamily="34" charset="0"/>
              <a:buChar char="•"/>
              <a:defRPr/>
            </a:pPr>
            <a:r>
              <a:rPr lang="en-GB" b="1" kern="0" dirty="0" smtClean="0">
                <a:solidFill>
                  <a:srgbClr val="0070C0"/>
                </a:solidFill>
                <a:latin typeface="Adobe Gothic Std B" pitchFamily="34" charset="-128"/>
                <a:ea typeface="Adobe Gothic Std B" pitchFamily="34" charset="-128"/>
                <a:cs typeface="Times New Roman"/>
              </a:rPr>
              <a:t>Where could </a:t>
            </a:r>
            <a:r>
              <a:rPr lang="en-GB" b="1" kern="0" dirty="0" err="1" smtClean="0">
                <a:solidFill>
                  <a:srgbClr val="0070C0"/>
                </a:solidFill>
                <a:latin typeface="Adobe Gothic Std B" pitchFamily="34" charset="-128"/>
                <a:ea typeface="Adobe Gothic Std B" pitchFamily="34" charset="-128"/>
                <a:cs typeface="Times New Roman"/>
              </a:rPr>
              <a:t>vols</a:t>
            </a:r>
            <a:r>
              <a:rPr lang="en-GB" b="1" kern="0" dirty="0" smtClean="0">
                <a:solidFill>
                  <a:srgbClr val="0070C0"/>
                </a:solidFill>
                <a:latin typeface="Adobe Gothic Std B" pitchFamily="34" charset="-128"/>
                <a:ea typeface="Adobe Gothic Std B" pitchFamily="34" charset="-128"/>
                <a:cs typeface="Times New Roman"/>
              </a:rPr>
              <a:t> make the most impact?</a:t>
            </a:r>
          </a:p>
          <a:p>
            <a:pPr marL="285750" lvl="0" indent="-285750" algn="ctr" defTabSz="457200" fontAlgn="base">
              <a:spcBef>
                <a:spcPct val="0"/>
              </a:spcBef>
              <a:spcAft>
                <a:spcPct val="0"/>
              </a:spcAft>
              <a:buFont typeface="Arial" panose="020B0604020202020204" pitchFamily="34" charset="0"/>
              <a:buChar char="•"/>
              <a:defRPr/>
            </a:pPr>
            <a:r>
              <a:rPr lang="en-GB" b="1" kern="0" dirty="0" smtClean="0">
                <a:solidFill>
                  <a:srgbClr val="0070C0"/>
                </a:solidFill>
                <a:latin typeface="Adobe Gothic Std B" pitchFamily="34" charset="-128"/>
                <a:ea typeface="Adobe Gothic Std B" pitchFamily="34" charset="-128"/>
                <a:cs typeface="Times New Roman"/>
              </a:rPr>
              <a:t>How do we change the dialogue?</a:t>
            </a:r>
          </a:p>
          <a:p>
            <a:pPr marL="285750" lvl="0" indent="-285750" algn="ctr" defTabSz="457200" fontAlgn="base">
              <a:spcBef>
                <a:spcPct val="0"/>
              </a:spcBef>
              <a:spcAft>
                <a:spcPct val="0"/>
              </a:spcAft>
              <a:buFont typeface="Arial" panose="020B0604020202020204" pitchFamily="34" charset="0"/>
              <a:buChar char="•"/>
              <a:defRPr/>
            </a:pPr>
            <a:r>
              <a:rPr lang="en-GB" b="1" kern="0" dirty="0" smtClean="0">
                <a:solidFill>
                  <a:srgbClr val="0070C0"/>
                </a:solidFill>
                <a:latin typeface="Adobe Gothic Std B" pitchFamily="34" charset="-128"/>
                <a:ea typeface="Adobe Gothic Std B" pitchFamily="34" charset="-128"/>
                <a:cs typeface="Times New Roman"/>
              </a:rPr>
              <a:t>How could we make and improve the volunteering experience?</a:t>
            </a:r>
          </a:p>
          <a:p>
            <a:pPr marL="285750" lvl="0" indent="-285750" algn="ctr" defTabSz="457200" fontAlgn="base">
              <a:spcBef>
                <a:spcPct val="0"/>
              </a:spcBef>
              <a:spcAft>
                <a:spcPct val="0"/>
              </a:spcAft>
              <a:buFont typeface="Arial" panose="020B0604020202020204" pitchFamily="34" charset="0"/>
              <a:buChar char="•"/>
              <a:defRPr/>
            </a:pPr>
            <a:r>
              <a:rPr lang="en-GB" b="1" kern="0" dirty="0" smtClean="0">
                <a:solidFill>
                  <a:srgbClr val="0070C0"/>
                </a:solidFill>
                <a:latin typeface="Adobe Gothic Std B" pitchFamily="34" charset="-128"/>
                <a:ea typeface="Adobe Gothic Std B" pitchFamily="34" charset="-128"/>
                <a:cs typeface="Times New Roman"/>
              </a:rPr>
              <a:t>Training?</a:t>
            </a:r>
          </a:p>
          <a:p>
            <a:pPr marL="285750" lvl="0" indent="-285750" algn="ctr" defTabSz="457200" fontAlgn="base">
              <a:spcBef>
                <a:spcPct val="0"/>
              </a:spcBef>
              <a:spcAft>
                <a:spcPct val="0"/>
              </a:spcAft>
              <a:buFont typeface="Arial" panose="020B0604020202020204" pitchFamily="34" charset="0"/>
              <a:buChar char="•"/>
              <a:defRPr/>
            </a:pPr>
            <a:r>
              <a:rPr lang="en-GB" b="1" kern="0" dirty="0" smtClean="0">
                <a:solidFill>
                  <a:srgbClr val="0070C0"/>
                </a:solidFill>
                <a:latin typeface="Adobe Gothic Std B" pitchFamily="34" charset="-128"/>
                <a:ea typeface="Adobe Gothic Std B" pitchFamily="34" charset="-128"/>
                <a:cs typeface="Times New Roman"/>
              </a:rPr>
              <a:t>Communication?</a:t>
            </a:r>
          </a:p>
          <a:p>
            <a:pPr marL="285750" lvl="0" indent="-285750" algn="ctr" defTabSz="457200" fontAlgn="base">
              <a:spcBef>
                <a:spcPct val="0"/>
              </a:spcBef>
              <a:spcAft>
                <a:spcPct val="0"/>
              </a:spcAft>
              <a:buFont typeface="Arial" panose="020B0604020202020204" pitchFamily="34" charset="0"/>
              <a:buChar char="•"/>
              <a:defRPr/>
            </a:pPr>
            <a:r>
              <a:rPr lang="en-GB" b="1" kern="0" dirty="0" smtClean="0">
                <a:solidFill>
                  <a:srgbClr val="0070C0"/>
                </a:solidFill>
                <a:latin typeface="Adobe Gothic Std B" pitchFamily="34" charset="-128"/>
                <a:ea typeface="Adobe Gothic Std B" pitchFamily="34" charset="-128"/>
                <a:cs typeface="Times New Roman"/>
              </a:rPr>
              <a:t>Evaluation?</a:t>
            </a:r>
            <a:endParaRPr lang="en-GB" b="1" kern="0" dirty="0">
              <a:solidFill>
                <a:srgbClr val="0070C0"/>
              </a:solidFill>
              <a:latin typeface="Adobe Gothic Std B" pitchFamily="34" charset="-128"/>
              <a:ea typeface="Adobe Gothic Std B" pitchFamily="34" charset="-128"/>
              <a:cs typeface="Times New Roman"/>
            </a:endParaRPr>
          </a:p>
        </p:txBody>
      </p:sp>
      <p:sp>
        <p:nvSpPr>
          <p:cNvPr id="9" name="TextBox 8"/>
          <p:cNvSpPr txBox="1"/>
          <p:nvPr/>
        </p:nvSpPr>
        <p:spPr>
          <a:xfrm>
            <a:off x="5076056" y="2564904"/>
            <a:ext cx="2520280" cy="369332"/>
          </a:xfrm>
          <a:prstGeom prst="rect">
            <a:avLst/>
          </a:prstGeom>
          <a:noFill/>
        </p:spPr>
        <p:txBody>
          <a:bodyPr wrap="square" rtlCol="0">
            <a:spAutoFit/>
          </a:bodyPr>
          <a:lstStyle/>
          <a:p>
            <a:r>
              <a:rPr lang="en-GB" dirty="0" smtClean="0"/>
              <a:t>Questions we asked</a:t>
            </a:r>
            <a:endParaRPr lang="en-GB" dirty="0"/>
          </a:p>
        </p:txBody>
      </p:sp>
      <p:sp>
        <p:nvSpPr>
          <p:cNvPr id="11" name="TextBox 10"/>
          <p:cNvSpPr txBox="1"/>
          <p:nvPr/>
        </p:nvSpPr>
        <p:spPr>
          <a:xfrm>
            <a:off x="814594" y="2532638"/>
            <a:ext cx="2520280" cy="369332"/>
          </a:xfrm>
          <a:prstGeom prst="rect">
            <a:avLst/>
          </a:prstGeom>
          <a:noFill/>
        </p:spPr>
        <p:txBody>
          <a:bodyPr wrap="square" rtlCol="0">
            <a:spAutoFit/>
          </a:bodyPr>
          <a:lstStyle/>
          <a:p>
            <a:r>
              <a:rPr lang="en-GB" dirty="0" smtClean="0"/>
              <a:t>The problems</a:t>
            </a:r>
            <a:endParaRPr lang="en-GB" dirty="0"/>
          </a:p>
        </p:txBody>
      </p:sp>
    </p:spTree>
    <p:extLst>
      <p:ext uri="{BB962C8B-B14F-4D97-AF65-F5344CB8AC3E}">
        <p14:creationId xmlns:p14="http://schemas.microsoft.com/office/powerpoint/2010/main" val="2337879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96"/>
          <p:cNvSpPr/>
          <p:nvPr/>
        </p:nvSpPr>
        <p:spPr>
          <a:xfrm>
            <a:off x="2751008" y="1275321"/>
            <a:ext cx="3577950" cy="929543"/>
          </a:xfrm>
          <a:prstGeom prst="rect">
            <a:avLst/>
          </a:prstGeom>
          <a:solidFill>
            <a:srgbClr val="FFF2CC"/>
          </a:solidFill>
          <a:ln w="12700" cap="flat" cmpd="sng">
            <a:solidFill>
              <a:srgbClr val="833C0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smtClean="0">
                <a:solidFill>
                  <a:srgbClr val="000000"/>
                </a:solidFill>
                <a:latin typeface="Calibri"/>
                <a:ea typeface="Calibri"/>
                <a:cs typeface="Calibri"/>
                <a:sym typeface="Calibri"/>
              </a:rPr>
              <a:t>Patients</a:t>
            </a:r>
          </a:p>
          <a:p>
            <a:pPr marL="285750" marR="0" lvl="0" indent="-285750" rtl="0">
              <a:lnSpc>
                <a:spcPct val="100000"/>
              </a:lnSpc>
              <a:spcBef>
                <a:spcPts val="0"/>
              </a:spcBef>
              <a:spcAft>
                <a:spcPts val="0"/>
              </a:spcAft>
              <a:buClr>
                <a:srgbClr val="000000"/>
              </a:buClr>
              <a:buSzPts val="1400"/>
              <a:buFont typeface="Arial" panose="020B0604020202020204" pitchFamily="34" charset="0"/>
              <a:buChar char="•"/>
            </a:pPr>
            <a:r>
              <a:rPr lang="en-US" sz="1400" b="1" dirty="0" smtClean="0">
                <a:solidFill>
                  <a:srgbClr val="000000"/>
                </a:solidFill>
                <a:latin typeface="Calibri"/>
                <a:ea typeface="Arial"/>
                <a:cs typeface="Calibri"/>
                <a:sym typeface="Calibri"/>
              </a:rPr>
              <a:t>Improved patient experience</a:t>
            </a:r>
          </a:p>
          <a:p>
            <a:pPr marL="285750" marR="0" lvl="0" indent="-285750" rtl="0">
              <a:lnSpc>
                <a:spcPct val="100000"/>
              </a:lnSpc>
              <a:spcBef>
                <a:spcPts val="0"/>
              </a:spcBef>
              <a:spcAft>
                <a:spcPts val="0"/>
              </a:spcAft>
              <a:buClr>
                <a:srgbClr val="000000"/>
              </a:buClr>
              <a:buSzPts val="1400"/>
              <a:buFont typeface="Arial" panose="020B0604020202020204" pitchFamily="34" charset="0"/>
              <a:buChar char="•"/>
            </a:pPr>
            <a:r>
              <a:rPr lang="en-US" sz="1400" b="1" i="0" u="none" strike="noStrike" cap="none" dirty="0" smtClean="0">
                <a:solidFill>
                  <a:srgbClr val="000000"/>
                </a:solidFill>
                <a:latin typeface="Calibri"/>
                <a:ea typeface="Arial"/>
                <a:cs typeface="Calibri"/>
                <a:sym typeface="Calibri"/>
              </a:rPr>
              <a:t>Prevent discharge delays</a:t>
            </a:r>
          </a:p>
          <a:p>
            <a:pPr marL="285750" marR="0" lvl="0" indent="-285750" rtl="0">
              <a:lnSpc>
                <a:spcPct val="100000"/>
              </a:lnSpc>
              <a:spcBef>
                <a:spcPts val="0"/>
              </a:spcBef>
              <a:spcAft>
                <a:spcPts val="0"/>
              </a:spcAft>
              <a:buClr>
                <a:srgbClr val="000000"/>
              </a:buClr>
              <a:buSzPts val="1400"/>
              <a:buFont typeface="Arial" panose="020B0604020202020204" pitchFamily="34" charset="0"/>
              <a:buChar char="•"/>
            </a:pPr>
            <a:endParaRPr sz="1400" b="1" i="0" u="none" strike="noStrike" cap="none" dirty="0">
              <a:solidFill>
                <a:srgbClr val="000000"/>
              </a:solidFill>
              <a:latin typeface="Arial"/>
              <a:ea typeface="Arial"/>
              <a:cs typeface="Arial"/>
              <a:sym typeface="Arial"/>
            </a:endParaRPr>
          </a:p>
        </p:txBody>
      </p:sp>
      <p:sp>
        <p:nvSpPr>
          <p:cNvPr id="753" name="Google Shape;753;p96"/>
          <p:cNvSpPr/>
          <p:nvPr/>
        </p:nvSpPr>
        <p:spPr>
          <a:xfrm>
            <a:off x="180352" y="4437112"/>
            <a:ext cx="2516160" cy="2309191"/>
          </a:xfrm>
          <a:prstGeom prst="rect">
            <a:avLst/>
          </a:prstGeom>
          <a:solidFill>
            <a:srgbClr val="BBD6EE"/>
          </a:solidFill>
          <a:ln w="12700" cap="flat" cmpd="sng">
            <a:solidFill>
              <a:srgbClr val="1F3864"/>
            </a:solidFill>
            <a:prstDash val="solid"/>
            <a:miter lim="800000"/>
            <a:headEnd type="none" w="sm" len="sm"/>
            <a:tailEnd type="none" w="sm" len="sm"/>
          </a:ln>
        </p:spPr>
        <p:txBody>
          <a:bodyPr spcFirstLastPara="1" wrap="square" lIns="91425" tIns="45700" rIns="91425" bIns="45700" anchor="t" anchorCtr="0">
            <a:noAutofit/>
          </a:bodyPr>
          <a:lstStyle/>
          <a:p>
            <a:pPr marR="0" lvl="0" rtl="0">
              <a:lnSpc>
                <a:spcPct val="100000"/>
              </a:lnSpc>
              <a:spcBef>
                <a:spcPts val="0"/>
              </a:spcBef>
              <a:spcAft>
                <a:spcPts val="0"/>
              </a:spcAft>
              <a:buClr>
                <a:srgbClr val="000000"/>
              </a:buClr>
              <a:buSzPts val="1800"/>
            </a:pPr>
            <a:r>
              <a:rPr lang="en-GB" sz="1400" dirty="0" smtClean="0">
                <a:solidFill>
                  <a:schemeClr val="lt1"/>
                </a:solidFill>
                <a:latin typeface="Calibri"/>
                <a:ea typeface="Calibri"/>
                <a:cs typeface="Calibri"/>
                <a:sym typeface="Calibri"/>
              </a:rPr>
              <a:t>Design</a:t>
            </a:r>
            <a:r>
              <a:rPr lang="en-GB" sz="1400" b="0" i="0" u="none" strike="noStrike" cap="none" dirty="0" smtClean="0">
                <a:solidFill>
                  <a:schemeClr val="lt1"/>
                </a:solidFill>
                <a:latin typeface="Calibri"/>
                <a:ea typeface="Calibri"/>
                <a:cs typeface="Calibri"/>
                <a:sym typeface="Calibri"/>
              </a:rPr>
              <a:t> a flexible role for volunteers based on key internal QI drivers and business intelligence</a:t>
            </a:r>
            <a:endParaRPr lang="en-GB" sz="1400" dirty="0">
              <a:solidFill>
                <a:schemeClr val="lt1"/>
              </a:solidFill>
              <a:latin typeface="Calibri"/>
              <a:ea typeface="Calibri"/>
              <a:cs typeface="Calibri"/>
              <a:sym typeface="Calibri"/>
            </a:endParaRPr>
          </a:p>
          <a:p>
            <a:pPr marR="0" lvl="0" rtl="0">
              <a:lnSpc>
                <a:spcPct val="100000"/>
              </a:lnSpc>
              <a:spcBef>
                <a:spcPts val="0"/>
              </a:spcBef>
              <a:spcAft>
                <a:spcPts val="0"/>
              </a:spcAft>
              <a:buClr>
                <a:srgbClr val="000000"/>
              </a:buClr>
              <a:buSzPts val="1800"/>
            </a:pPr>
            <a:r>
              <a:rPr lang="en-GB" sz="1400" b="0" i="0" u="none" strike="noStrike" cap="none" dirty="0" smtClean="0">
                <a:solidFill>
                  <a:schemeClr val="lt1"/>
                </a:solidFill>
                <a:latin typeface="Calibri"/>
                <a:ea typeface="Calibri"/>
                <a:cs typeface="Calibri"/>
                <a:sym typeface="Calibri"/>
              </a:rPr>
              <a:t>Create a pathway for staff to contact and request  volunteers </a:t>
            </a:r>
          </a:p>
          <a:p>
            <a:pPr marR="0" lvl="0" rtl="0">
              <a:lnSpc>
                <a:spcPct val="100000"/>
              </a:lnSpc>
              <a:spcBef>
                <a:spcPts val="0"/>
              </a:spcBef>
              <a:spcAft>
                <a:spcPts val="0"/>
              </a:spcAft>
              <a:buClr>
                <a:srgbClr val="000000"/>
              </a:buClr>
              <a:buSzPts val="1800"/>
            </a:pPr>
            <a:r>
              <a:rPr lang="en-GB" sz="1400" dirty="0" smtClean="0">
                <a:solidFill>
                  <a:schemeClr val="lt1"/>
                </a:solidFill>
                <a:latin typeface="Calibri"/>
                <a:ea typeface="Calibri"/>
                <a:cs typeface="Calibri"/>
                <a:sym typeface="Calibri"/>
              </a:rPr>
              <a:t>Comprehensive flexible training package</a:t>
            </a:r>
          </a:p>
          <a:p>
            <a:pPr marR="0" lvl="0" rtl="0">
              <a:lnSpc>
                <a:spcPct val="100000"/>
              </a:lnSpc>
              <a:spcBef>
                <a:spcPts val="0"/>
              </a:spcBef>
              <a:spcAft>
                <a:spcPts val="0"/>
              </a:spcAft>
              <a:buClr>
                <a:srgbClr val="000000"/>
              </a:buClr>
              <a:buSzPts val="1800"/>
            </a:pPr>
            <a:r>
              <a:rPr lang="en-GB" sz="1400" b="0" i="0" u="none" strike="noStrike" cap="none" dirty="0" smtClean="0">
                <a:solidFill>
                  <a:schemeClr val="lt1"/>
                </a:solidFill>
                <a:latin typeface="Calibri"/>
                <a:ea typeface="Calibri"/>
                <a:cs typeface="Calibri"/>
                <a:sym typeface="Calibri"/>
              </a:rPr>
              <a:t>Communication plan</a:t>
            </a:r>
            <a:endParaRPr sz="1600" b="0" i="0" u="none" strike="noStrike" cap="none" dirty="0">
              <a:solidFill>
                <a:schemeClr val="lt1"/>
              </a:solidFill>
              <a:latin typeface="Calibri"/>
              <a:ea typeface="Calibri"/>
              <a:cs typeface="Calibri"/>
              <a:sym typeface="Calibri"/>
            </a:endParaRPr>
          </a:p>
        </p:txBody>
      </p:sp>
      <p:sp>
        <p:nvSpPr>
          <p:cNvPr id="754" name="Google Shape;754;p96"/>
          <p:cNvSpPr/>
          <p:nvPr/>
        </p:nvSpPr>
        <p:spPr>
          <a:xfrm>
            <a:off x="308610" y="385565"/>
            <a:ext cx="2132775" cy="486300"/>
          </a:xfrm>
          <a:prstGeom prst="rect">
            <a:avLst/>
          </a:prstGeom>
          <a:solidFill>
            <a:schemeClr val="accent1"/>
          </a:solidFill>
          <a:ln w="12700" cap="flat" cmpd="sng">
            <a:solidFill>
              <a:srgbClr val="1F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Inputs</a:t>
            </a:r>
            <a:endParaRPr sz="1400" b="0" i="0" u="none" strike="noStrike" cap="none">
              <a:solidFill>
                <a:srgbClr val="000000"/>
              </a:solidFill>
              <a:latin typeface="Arial"/>
              <a:ea typeface="Arial"/>
              <a:cs typeface="Arial"/>
              <a:sym typeface="Arial"/>
            </a:endParaRPr>
          </a:p>
        </p:txBody>
      </p:sp>
      <p:sp>
        <p:nvSpPr>
          <p:cNvPr id="755" name="Google Shape;755;p96"/>
          <p:cNvSpPr/>
          <p:nvPr/>
        </p:nvSpPr>
        <p:spPr>
          <a:xfrm>
            <a:off x="2732737" y="583659"/>
            <a:ext cx="3577950" cy="486300"/>
          </a:xfrm>
          <a:prstGeom prst="rect">
            <a:avLst/>
          </a:prstGeom>
          <a:solidFill>
            <a:schemeClr val="accent4"/>
          </a:solidFill>
          <a:ln w="12700" cap="flat" cmpd="sng">
            <a:solidFill>
              <a:srgbClr val="833C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Intermediate outcomes</a:t>
            </a:r>
            <a:endParaRPr sz="1800" b="0" i="0" u="none" strike="noStrike" cap="none">
              <a:solidFill>
                <a:srgbClr val="000000"/>
              </a:solidFill>
              <a:latin typeface="Calibri"/>
              <a:ea typeface="Calibri"/>
              <a:cs typeface="Calibri"/>
              <a:sym typeface="Calibri"/>
            </a:endParaRPr>
          </a:p>
        </p:txBody>
      </p:sp>
      <p:sp>
        <p:nvSpPr>
          <p:cNvPr id="756" name="Google Shape;756;p96"/>
          <p:cNvSpPr/>
          <p:nvPr/>
        </p:nvSpPr>
        <p:spPr>
          <a:xfrm>
            <a:off x="6788288" y="340508"/>
            <a:ext cx="1883475" cy="486300"/>
          </a:xfrm>
          <a:prstGeom prst="rect">
            <a:avLst/>
          </a:prstGeom>
          <a:solidFill>
            <a:srgbClr val="92D050"/>
          </a:solid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Ultimate goals</a:t>
            </a:r>
            <a:endParaRPr sz="1400" b="0" i="0" u="none" strike="noStrike" cap="none">
              <a:solidFill>
                <a:srgbClr val="000000"/>
              </a:solidFill>
              <a:latin typeface="Arial"/>
              <a:ea typeface="Arial"/>
              <a:cs typeface="Arial"/>
              <a:sym typeface="Arial"/>
            </a:endParaRPr>
          </a:p>
        </p:txBody>
      </p:sp>
      <p:sp>
        <p:nvSpPr>
          <p:cNvPr id="757" name="Google Shape;757;p96"/>
          <p:cNvSpPr/>
          <p:nvPr/>
        </p:nvSpPr>
        <p:spPr>
          <a:xfrm>
            <a:off x="2751008" y="2204864"/>
            <a:ext cx="3577950" cy="1684847"/>
          </a:xfrm>
          <a:prstGeom prst="rect">
            <a:avLst/>
          </a:prstGeom>
          <a:solidFill>
            <a:srgbClr val="FFF2CC"/>
          </a:solidFill>
          <a:ln w="12700" cap="flat" cmpd="sng">
            <a:solidFill>
              <a:srgbClr val="833C0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smtClean="0">
                <a:solidFill>
                  <a:srgbClr val="000000"/>
                </a:solidFill>
                <a:latin typeface="Calibri"/>
                <a:ea typeface="Calibri"/>
                <a:cs typeface="Calibri"/>
                <a:sym typeface="Calibri"/>
              </a:rPr>
              <a:t>Staff</a:t>
            </a:r>
          </a:p>
          <a:p>
            <a:pPr marR="0" lvl="0" rtl="0">
              <a:lnSpc>
                <a:spcPct val="100000"/>
              </a:lnSpc>
              <a:spcBef>
                <a:spcPts val="0"/>
              </a:spcBef>
              <a:spcAft>
                <a:spcPts val="0"/>
              </a:spcAft>
              <a:buClr>
                <a:srgbClr val="000000"/>
              </a:buClr>
              <a:buSzPts val="1400"/>
            </a:pPr>
            <a:r>
              <a:rPr lang="en-US" sz="1400" b="1" dirty="0" smtClean="0">
                <a:solidFill>
                  <a:srgbClr val="000000"/>
                </a:solidFill>
                <a:latin typeface="Calibri"/>
                <a:ea typeface="Arial"/>
                <a:cs typeface="Calibri"/>
                <a:sym typeface="Calibri"/>
              </a:rPr>
              <a:t>Staff have a clearer understanding of how volunteers can support them</a:t>
            </a:r>
          </a:p>
          <a:p>
            <a:pPr marR="0" lvl="0" rtl="0">
              <a:lnSpc>
                <a:spcPct val="100000"/>
              </a:lnSpc>
              <a:spcBef>
                <a:spcPts val="0"/>
              </a:spcBef>
              <a:spcAft>
                <a:spcPts val="0"/>
              </a:spcAft>
              <a:buClr>
                <a:srgbClr val="000000"/>
              </a:buClr>
              <a:buSzPts val="1400"/>
            </a:pPr>
            <a:r>
              <a:rPr lang="en-US" sz="1400" b="1" dirty="0" smtClean="0">
                <a:solidFill>
                  <a:srgbClr val="000000"/>
                </a:solidFill>
                <a:latin typeface="Calibri"/>
                <a:ea typeface="Arial"/>
                <a:cs typeface="Calibri"/>
                <a:sym typeface="Calibri"/>
              </a:rPr>
              <a:t>A clearer way to request and access volunteer resource and help</a:t>
            </a:r>
          </a:p>
          <a:p>
            <a:pPr marR="0" lvl="0" rtl="0">
              <a:lnSpc>
                <a:spcPct val="100000"/>
              </a:lnSpc>
              <a:spcBef>
                <a:spcPts val="0"/>
              </a:spcBef>
              <a:spcAft>
                <a:spcPts val="0"/>
              </a:spcAft>
              <a:buClr>
                <a:srgbClr val="000000"/>
              </a:buClr>
              <a:buSzPts val="1400"/>
            </a:pPr>
            <a:r>
              <a:rPr lang="en-US" sz="1400" b="1" dirty="0" smtClean="0">
                <a:solidFill>
                  <a:srgbClr val="000000"/>
                </a:solidFill>
                <a:latin typeface="Calibri"/>
                <a:ea typeface="Arial"/>
                <a:cs typeface="Calibri"/>
                <a:sym typeface="Calibri"/>
              </a:rPr>
              <a:t>Supporting staff to provide improved patient care and experience</a:t>
            </a:r>
          </a:p>
          <a:p>
            <a:pPr marR="0" lvl="0" rtl="0">
              <a:lnSpc>
                <a:spcPct val="100000"/>
              </a:lnSpc>
              <a:spcBef>
                <a:spcPts val="0"/>
              </a:spcBef>
              <a:spcAft>
                <a:spcPts val="0"/>
              </a:spcAft>
              <a:buClr>
                <a:srgbClr val="000000"/>
              </a:buClr>
              <a:buSzPts val="1400"/>
            </a:pPr>
            <a:endParaRPr lang="en-US" sz="1400" b="1" dirty="0" smtClean="0">
              <a:solidFill>
                <a:srgbClr val="000000"/>
              </a:solidFill>
              <a:latin typeface="Calibri"/>
              <a:ea typeface="Arial"/>
              <a:cs typeface="Calibri"/>
              <a:sym typeface="Calibri"/>
            </a:endParaRPr>
          </a:p>
          <a:p>
            <a:pPr marR="0" lvl="0" rtl="0">
              <a:lnSpc>
                <a:spcPct val="100000"/>
              </a:lnSpc>
              <a:spcBef>
                <a:spcPts val="0"/>
              </a:spcBef>
              <a:spcAft>
                <a:spcPts val="0"/>
              </a:spcAft>
              <a:buClr>
                <a:srgbClr val="000000"/>
              </a:buClr>
              <a:buSzPts val="1400"/>
            </a:pPr>
            <a:endParaRPr sz="1400" b="1" i="0" u="none" strike="noStrike" cap="none" dirty="0">
              <a:solidFill>
                <a:srgbClr val="000000"/>
              </a:solidFill>
              <a:latin typeface="Arial"/>
              <a:ea typeface="Arial"/>
              <a:cs typeface="Arial"/>
              <a:sym typeface="Arial"/>
            </a:endParaRPr>
          </a:p>
        </p:txBody>
      </p:sp>
      <p:sp>
        <p:nvSpPr>
          <p:cNvPr id="758" name="Google Shape;758;p96"/>
          <p:cNvSpPr/>
          <p:nvPr/>
        </p:nvSpPr>
        <p:spPr>
          <a:xfrm>
            <a:off x="2751008" y="3889711"/>
            <a:ext cx="3577950" cy="1627521"/>
          </a:xfrm>
          <a:prstGeom prst="rect">
            <a:avLst/>
          </a:prstGeom>
          <a:solidFill>
            <a:srgbClr val="FFF2CC"/>
          </a:solidFill>
          <a:ln w="12700" cap="flat" cmpd="sng">
            <a:solidFill>
              <a:srgbClr val="833C0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1400"/>
              <a:buFont typeface="Arial"/>
              <a:buNone/>
            </a:pPr>
            <a:r>
              <a:rPr lang="en-US" sz="1400" b="1" i="0" u="none" strike="noStrike" cap="none" dirty="0" smtClean="0">
                <a:solidFill>
                  <a:srgbClr val="000000"/>
                </a:solidFill>
                <a:latin typeface="Calibri"/>
                <a:ea typeface="Calibri"/>
                <a:cs typeface="Calibri"/>
                <a:sym typeface="Calibri"/>
              </a:rPr>
              <a:t>                                  Volunteers</a:t>
            </a:r>
          </a:p>
          <a:p>
            <a:pPr marL="0" marR="0" lvl="0" indent="0" rtl="0">
              <a:lnSpc>
                <a:spcPct val="100000"/>
              </a:lnSpc>
              <a:spcBef>
                <a:spcPts val="0"/>
              </a:spcBef>
              <a:spcAft>
                <a:spcPts val="0"/>
              </a:spcAft>
              <a:buClr>
                <a:srgbClr val="000000"/>
              </a:buClr>
              <a:buSzPts val="1400"/>
              <a:buFont typeface="Arial"/>
              <a:buNone/>
            </a:pPr>
            <a:r>
              <a:rPr lang="en-US" sz="1400" b="1" dirty="0" smtClean="0">
                <a:solidFill>
                  <a:srgbClr val="000000"/>
                </a:solidFill>
                <a:latin typeface="Calibri"/>
                <a:ea typeface="Arial"/>
                <a:cs typeface="Calibri"/>
                <a:sym typeface="Calibri"/>
              </a:rPr>
              <a:t>Volunteers have a more varied and meaningful role and feel they are more impactful</a:t>
            </a:r>
          </a:p>
          <a:p>
            <a:pPr marL="0" marR="0" lvl="0" indent="0" rtl="0">
              <a:lnSpc>
                <a:spcPct val="100000"/>
              </a:lnSpc>
              <a:spcBef>
                <a:spcPts val="0"/>
              </a:spcBef>
              <a:spcAft>
                <a:spcPts val="0"/>
              </a:spcAft>
              <a:buClr>
                <a:srgbClr val="000000"/>
              </a:buClr>
              <a:buSzPts val="1400"/>
              <a:buFont typeface="Arial"/>
              <a:buNone/>
            </a:pPr>
            <a:r>
              <a:rPr lang="en-US" sz="1400" b="1" i="0" u="none" strike="noStrike" cap="none" dirty="0" smtClean="0">
                <a:solidFill>
                  <a:srgbClr val="000000"/>
                </a:solidFill>
                <a:latin typeface="Calibri"/>
                <a:ea typeface="Arial"/>
                <a:cs typeface="Calibri"/>
                <a:sym typeface="Calibri"/>
              </a:rPr>
              <a:t>Are included in the coproductio</a:t>
            </a:r>
            <a:r>
              <a:rPr lang="en-US" sz="1400" b="1" dirty="0" smtClean="0">
                <a:solidFill>
                  <a:srgbClr val="000000"/>
                </a:solidFill>
                <a:latin typeface="Calibri"/>
                <a:ea typeface="Arial"/>
                <a:cs typeface="Calibri"/>
                <a:sym typeface="Calibri"/>
              </a:rPr>
              <a:t>n and development of their role and support for services and patients</a:t>
            </a:r>
            <a:endParaRPr sz="1400" i="0" u="none" strike="noStrike" cap="none" dirty="0">
              <a:solidFill>
                <a:srgbClr val="000000"/>
              </a:solidFill>
              <a:latin typeface="Arial"/>
              <a:ea typeface="Arial"/>
              <a:cs typeface="Arial"/>
              <a:sym typeface="Arial"/>
            </a:endParaRPr>
          </a:p>
        </p:txBody>
      </p:sp>
      <p:sp>
        <p:nvSpPr>
          <p:cNvPr id="759" name="Google Shape;759;p96"/>
          <p:cNvSpPr txBox="1"/>
          <p:nvPr/>
        </p:nvSpPr>
        <p:spPr>
          <a:xfrm>
            <a:off x="3187460" y="66059"/>
            <a:ext cx="73665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 b="1" i="0" u="none" strike="noStrike" cap="none">
                <a:solidFill>
                  <a:srgbClr val="000000"/>
                </a:solidFill>
                <a:latin typeface="Arial"/>
                <a:ea typeface="Arial"/>
                <a:cs typeface="Arial"/>
                <a:sym typeface="Arial"/>
              </a:rPr>
              <a:t> Theory of Change  Volunteer Model</a:t>
            </a:r>
            <a:endParaRPr/>
          </a:p>
        </p:txBody>
      </p:sp>
      <p:sp>
        <p:nvSpPr>
          <p:cNvPr id="760" name="Google Shape;760;p96"/>
          <p:cNvSpPr/>
          <p:nvPr/>
        </p:nvSpPr>
        <p:spPr>
          <a:xfrm>
            <a:off x="6372200" y="826809"/>
            <a:ext cx="2664296" cy="946007"/>
          </a:xfrm>
          <a:prstGeom prst="rect">
            <a:avLst/>
          </a:prstGeom>
          <a:solidFill>
            <a:srgbClr val="FFF2CC"/>
          </a:solidFill>
          <a:ln w="12700" cap="flat" cmpd="sng">
            <a:solidFill>
              <a:srgbClr val="833C0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smtClean="0">
                <a:solidFill>
                  <a:srgbClr val="000000"/>
                </a:solidFill>
                <a:latin typeface="Calibri"/>
                <a:ea typeface="Calibri"/>
                <a:cs typeface="Calibri"/>
                <a:sym typeface="Calibri"/>
              </a:rPr>
              <a:t>Patients</a:t>
            </a:r>
          </a:p>
          <a:p>
            <a:pPr marL="0" marR="0" lvl="0" indent="0" rtl="0">
              <a:lnSpc>
                <a:spcPct val="100000"/>
              </a:lnSpc>
              <a:spcBef>
                <a:spcPts val="0"/>
              </a:spcBef>
              <a:spcAft>
                <a:spcPts val="0"/>
              </a:spcAft>
              <a:buClr>
                <a:srgbClr val="000000"/>
              </a:buClr>
              <a:buSzPts val="1400"/>
              <a:buFont typeface="Arial"/>
              <a:buNone/>
            </a:pPr>
            <a:endParaRPr lang="en-US" sz="1400" b="1" dirty="0" smtClean="0">
              <a:solidFill>
                <a:srgbClr val="000000"/>
              </a:solidFill>
              <a:latin typeface="Calibri"/>
              <a:ea typeface="Calibri"/>
              <a:cs typeface="Calibri"/>
              <a:sym typeface="Calibri"/>
            </a:endParaRPr>
          </a:p>
          <a:p>
            <a:pPr marL="0" marR="0" lvl="0" indent="0" rtl="0">
              <a:lnSpc>
                <a:spcPct val="100000"/>
              </a:lnSpc>
              <a:spcBef>
                <a:spcPts val="0"/>
              </a:spcBef>
              <a:spcAft>
                <a:spcPts val="0"/>
              </a:spcAft>
              <a:buClr>
                <a:srgbClr val="000000"/>
              </a:buClr>
              <a:buSzPts val="1400"/>
              <a:buFont typeface="Arial"/>
              <a:buNone/>
            </a:pPr>
            <a:r>
              <a:rPr lang="en-US" sz="1400" b="1" i="0" u="none" strike="noStrike" cap="none" dirty="0" smtClean="0">
                <a:solidFill>
                  <a:srgbClr val="000000"/>
                </a:solidFill>
                <a:latin typeface="Calibri"/>
                <a:ea typeface="Calibri"/>
                <a:cs typeface="Calibri"/>
                <a:sym typeface="Calibri"/>
              </a:rPr>
              <a:t>Holistic needs met</a:t>
            </a:r>
          </a:p>
          <a:p>
            <a:pPr marL="0" marR="0" lvl="0" indent="0" rtl="0">
              <a:lnSpc>
                <a:spcPct val="100000"/>
              </a:lnSpc>
              <a:spcBef>
                <a:spcPts val="0"/>
              </a:spcBef>
              <a:spcAft>
                <a:spcPts val="0"/>
              </a:spcAft>
              <a:buClr>
                <a:srgbClr val="000000"/>
              </a:buClr>
              <a:buSzPts val="1400"/>
              <a:buFont typeface="Arial"/>
              <a:buNone/>
            </a:pPr>
            <a:r>
              <a:rPr lang="en-US" sz="1400" b="1" dirty="0" smtClean="0">
                <a:solidFill>
                  <a:srgbClr val="000000"/>
                </a:solidFill>
                <a:latin typeface="Calibri"/>
                <a:ea typeface="Calibri"/>
                <a:cs typeface="Calibri"/>
                <a:sym typeface="Calibri"/>
              </a:rPr>
              <a:t>Reduce length of stay</a:t>
            </a:r>
            <a:endParaRPr lang="en-US" sz="1400" b="1" i="0" u="none" strike="noStrike" cap="none" dirty="0" smtClean="0">
              <a:solidFill>
                <a:srgbClr val="000000"/>
              </a:solidFill>
              <a:latin typeface="Calibri"/>
              <a:ea typeface="Calibri"/>
              <a:cs typeface="Calibri"/>
              <a:sym typeface="Calibri"/>
            </a:endParaRPr>
          </a:p>
          <a:p>
            <a:pPr marL="0" marR="0" lvl="0" indent="0" rtl="0">
              <a:lnSpc>
                <a:spcPct val="100000"/>
              </a:lnSpc>
              <a:spcBef>
                <a:spcPts val="0"/>
              </a:spcBef>
              <a:spcAft>
                <a:spcPts val="0"/>
              </a:spcAft>
              <a:buClr>
                <a:srgbClr val="000000"/>
              </a:buClr>
              <a:buSzPts val="1400"/>
              <a:buFont typeface="Arial"/>
              <a:buNone/>
            </a:pPr>
            <a:endParaRPr lang="en-US" sz="1400" b="1" i="0" u="none" strike="noStrike" cap="none" dirty="0" smtClean="0">
              <a:solidFill>
                <a:srgbClr val="000000"/>
              </a:solidFill>
              <a:latin typeface="Calibri"/>
              <a:ea typeface="Calibri"/>
              <a:cs typeface="Calibri"/>
              <a:sym typeface="Calibri"/>
            </a:endParaRPr>
          </a:p>
          <a:p>
            <a:pPr marL="0" marR="0" lvl="0" indent="0" rtl="0">
              <a:lnSpc>
                <a:spcPct val="100000"/>
              </a:lnSpc>
              <a:spcBef>
                <a:spcPts val="0"/>
              </a:spcBef>
              <a:spcAft>
                <a:spcPts val="0"/>
              </a:spcAft>
              <a:buClr>
                <a:srgbClr val="000000"/>
              </a:buClr>
              <a:buSzPts val="1400"/>
              <a:buFont typeface="Arial"/>
              <a:buNone/>
            </a:pPr>
            <a:endParaRPr lang="en-US" sz="1400" b="1" i="0" u="none" strike="noStrike" cap="none" dirty="0" smtClean="0">
              <a:solidFill>
                <a:srgbClr val="000000"/>
              </a:solidFill>
              <a:latin typeface="Calibri"/>
              <a:ea typeface="Calibri"/>
              <a:cs typeface="Calibri"/>
              <a:sym typeface="Calibri"/>
            </a:endParaRPr>
          </a:p>
          <a:p>
            <a:pPr marL="285750" marR="0" lvl="0" indent="-285750" algn="ctr" rtl="0">
              <a:lnSpc>
                <a:spcPct val="100000"/>
              </a:lnSpc>
              <a:spcBef>
                <a:spcPts val="0"/>
              </a:spcBef>
              <a:spcAft>
                <a:spcPts val="0"/>
              </a:spcAft>
              <a:buClr>
                <a:srgbClr val="000000"/>
              </a:buClr>
              <a:buSzPts val="1400"/>
              <a:buFont typeface="Arial" panose="020B0604020202020204" pitchFamily="34" charset="0"/>
              <a:buChar char="•"/>
            </a:pPr>
            <a:endParaRPr sz="1400" b="1" i="0" u="none" strike="noStrike" cap="none" dirty="0">
              <a:solidFill>
                <a:srgbClr val="000000"/>
              </a:solidFill>
              <a:latin typeface="Arial"/>
              <a:ea typeface="Arial"/>
              <a:cs typeface="Arial"/>
              <a:sym typeface="Arial"/>
            </a:endParaRPr>
          </a:p>
        </p:txBody>
      </p:sp>
      <p:sp>
        <p:nvSpPr>
          <p:cNvPr id="761" name="Google Shape;761;p96"/>
          <p:cNvSpPr/>
          <p:nvPr/>
        </p:nvSpPr>
        <p:spPr>
          <a:xfrm>
            <a:off x="6408128" y="1740092"/>
            <a:ext cx="2628367" cy="1616900"/>
          </a:xfrm>
          <a:prstGeom prst="rect">
            <a:avLst/>
          </a:prstGeom>
          <a:solidFill>
            <a:srgbClr val="FFF2CC"/>
          </a:solidFill>
          <a:ln w="12700" cap="flat" cmpd="sng">
            <a:solidFill>
              <a:srgbClr val="833C0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smtClean="0">
                <a:solidFill>
                  <a:srgbClr val="000000"/>
                </a:solidFill>
                <a:latin typeface="Calibri"/>
                <a:ea typeface="Calibri"/>
                <a:cs typeface="Calibri"/>
                <a:sym typeface="Calibri"/>
              </a:rPr>
              <a:t>Staff</a:t>
            </a:r>
          </a:p>
          <a:p>
            <a:pPr>
              <a:buClr>
                <a:srgbClr val="000000"/>
              </a:buClr>
              <a:buSzPts val="1400"/>
            </a:pPr>
            <a:r>
              <a:rPr lang="en-US" sz="1400" b="1" dirty="0">
                <a:solidFill>
                  <a:srgbClr val="000000"/>
                </a:solidFill>
                <a:ea typeface="Arial"/>
                <a:cs typeface="Calibri"/>
                <a:sym typeface="Calibri"/>
              </a:rPr>
              <a:t>Releasing </a:t>
            </a:r>
            <a:r>
              <a:rPr lang="en-US" sz="1400" b="1" dirty="0" smtClean="0">
                <a:solidFill>
                  <a:srgbClr val="000000"/>
                </a:solidFill>
                <a:ea typeface="Arial"/>
                <a:cs typeface="Calibri"/>
                <a:sym typeface="Calibri"/>
              </a:rPr>
              <a:t>staff time </a:t>
            </a:r>
            <a:r>
              <a:rPr lang="en-US" sz="1400" b="1" dirty="0">
                <a:solidFill>
                  <a:srgbClr val="000000"/>
                </a:solidFill>
                <a:ea typeface="Arial"/>
                <a:cs typeface="Calibri"/>
                <a:sym typeface="Calibri"/>
              </a:rPr>
              <a:t>to </a:t>
            </a:r>
            <a:r>
              <a:rPr lang="en-US" sz="1400" b="1" dirty="0" smtClean="0">
                <a:solidFill>
                  <a:srgbClr val="000000"/>
                </a:solidFill>
                <a:ea typeface="Arial"/>
                <a:cs typeface="Calibri"/>
                <a:sym typeface="Calibri"/>
              </a:rPr>
              <a:t>care</a:t>
            </a:r>
          </a:p>
          <a:p>
            <a:pPr>
              <a:buClr>
                <a:srgbClr val="000000"/>
              </a:buClr>
              <a:buSzPts val="1400"/>
            </a:pPr>
            <a:r>
              <a:rPr lang="en-US" sz="1400" b="1" dirty="0" smtClean="0">
                <a:solidFill>
                  <a:srgbClr val="000000"/>
                </a:solidFill>
                <a:ea typeface="Arial"/>
                <a:cs typeface="Calibri"/>
                <a:sym typeface="Calibri"/>
              </a:rPr>
              <a:t>Improved staff well-being </a:t>
            </a:r>
          </a:p>
          <a:p>
            <a:pPr>
              <a:buClr>
                <a:srgbClr val="000000"/>
              </a:buClr>
              <a:buSzPts val="1400"/>
            </a:pPr>
            <a:r>
              <a:rPr lang="en-US" sz="1400" b="1" dirty="0" smtClean="0">
                <a:solidFill>
                  <a:srgbClr val="000000"/>
                </a:solidFill>
                <a:ea typeface="Arial"/>
                <a:cs typeface="Calibri"/>
                <a:sym typeface="Calibri"/>
              </a:rPr>
              <a:t>Happy Patients= Happy Staff and vice versa</a:t>
            </a:r>
          </a:p>
          <a:p>
            <a:pPr>
              <a:buClr>
                <a:srgbClr val="000000"/>
              </a:buClr>
              <a:buSzPts val="1400"/>
            </a:pPr>
            <a:r>
              <a:rPr lang="en-US" sz="1400" b="1" dirty="0" smtClean="0">
                <a:solidFill>
                  <a:srgbClr val="000000"/>
                </a:solidFill>
                <a:ea typeface="Arial"/>
                <a:cs typeface="Calibri"/>
                <a:sym typeface="Calibri"/>
              </a:rPr>
              <a:t>Perfect ward improved or achieved </a:t>
            </a:r>
          </a:p>
          <a:p>
            <a:pPr>
              <a:buClr>
                <a:srgbClr val="000000"/>
              </a:buClr>
              <a:buSzPts val="1400"/>
            </a:pPr>
            <a:endParaRPr lang="en-US" sz="1400" b="1" dirty="0" smtClean="0">
              <a:solidFill>
                <a:srgbClr val="000000"/>
              </a:solidFill>
              <a:ea typeface="Arial"/>
              <a:cs typeface="Calibri"/>
              <a:sym typeface="Calibri"/>
            </a:endParaRPr>
          </a:p>
          <a:p>
            <a:pPr marL="0" marR="0" lvl="0" indent="0" rtl="0">
              <a:lnSpc>
                <a:spcPct val="100000"/>
              </a:lnSpc>
              <a:spcBef>
                <a:spcPts val="0"/>
              </a:spcBef>
              <a:spcAft>
                <a:spcPts val="0"/>
              </a:spcAft>
              <a:buClr>
                <a:srgbClr val="000000"/>
              </a:buClr>
              <a:buSzPts val="1400"/>
              <a:buFont typeface="Arial"/>
              <a:buNone/>
            </a:pPr>
            <a:endParaRPr sz="1400" b="1" i="0" u="none" strike="noStrike" cap="none" dirty="0">
              <a:solidFill>
                <a:srgbClr val="000000"/>
              </a:solidFill>
              <a:latin typeface="Arial"/>
              <a:ea typeface="Arial"/>
              <a:cs typeface="Arial"/>
              <a:sym typeface="Arial"/>
            </a:endParaRPr>
          </a:p>
        </p:txBody>
      </p:sp>
      <p:sp>
        <p:nvSpPr>
          <p:cNvPr id="762" name="Google Shape;762;p96"/>
          <p:cNvSpPr/>
          <p:nvPr/>
        </p:nvSpPr>
        <p:spPr>
          <a:xfrm>
            <a:off x="6372200" y="3244990"/>
            <a:ext cx="2664295" cy="1655508"/>
          </a:xfrm>
          <a:prstGeom prst="rect">
            <a:avLst/>
          </a:prstGeom>
          <a:solidFill>
            <a:srgbClr val="FFF2CC"/>
          </a:solidFill>
          <a:ln w="12700" cap="flat" cmpd="sng">
            <a:solidFill>
              <a:srgbClr val="833C0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smtClean="0">
                <a:solidFill>
                  <a:srgbClr val="000000"/>
                </a:solidFill>
                <a:latin typeface="Calibri"/>
                <a:ea typeface="Calibri"/>
                <a:cs typeface="Calibri"/>
                <a:sym typeface="Calibri"/>
              </a:rPr>
              <a:t>Volunteers</a:t>
            </a:r>
          </a:p>
          <a:p>
            <a:pPr marR="0" lvl="0" rtl="0">
              <a:lnSpc>
                <a:spcPct val="100000"/>
              </a:lnSpc>
              <a:spcBef>
                <a:spcPts val="0"/>
              </a:spcBef>
              <a:spcAft>
                <a:spcPts val="0"/>
              </a:spcAft>
              <a:buClr>
                <a:srgbClr val="000000"/>
              </a:buClr>
              <a:buSzPts val="1400"/>
            </a:pPr>
            <a:r>
              <a:rPr lang="en-US" sz="1400" b="1" dirty="0" err="1" smtClean="0">
                <a:solidFill>
                  <a:srgbClr val="000000"/>
                </a:solidFill>
                <a:latin typeface="Calibri"/>
                <a:ea typeface="Arial"/>
                <a:cs typeface="Calibri"/>
                <a:sym typeface="Calibri"/>
              </a:rPr>
              <a:t>Utilised</a:t>
            </a:r>
            <a:r>
              <a:rPr lang="en-US" sz="1400" b="1" dirty="0" smtClean="0">
                <a:solidFill>
                  <a:srgbClr val="000000"/>
                </a:solidFill>
                <a:latin typeface="Calibri"/>
                <a:ea typeface="Arial"/>
                <a:cs typeface="Calibri"/>
                <a:sym typeface="Calibri"/>
              </a:rPr>
              <a:t> more efficiently and </a:t>
            </a:r>
            <a:r>
              <a:rPr lang="en-US" sz="1400" b="1" dirty="0" err="1" smtClean="0">
                <a:solidFill>
                  <a:srgbClr val="000000"/>
                </a:solidFill>
                <a:latin typeface="Calibri"/>
                <a:ea typeface="Arial"/>
                <a:cs typeface="Calibri"/>
                <a:sym typeface="Calibri"/>
              </a:rPr>
              <a:t>impactfully</a:t>
            </a:r>
            <a:endParaRPr lang="en-US" sz="1400" b="1" dirty="0" smtClean="0">
              <a:solidFill>
                <a:srgbClr val="000000"/>
              </a:solidFill>
              <a:latin typeface="Calibri"/>
              <a:ea typeface="Arial"/>
              <a:cs typeface="Calibri"/>
              <a:sym typeface="Calibri"/>
            </a:endParaRPr>
          </a:p>
          <a:p>
            <a:pPr marR="0" lvl="0" rtl="0">
              <a:lnSpc>
                <a:spcPct val="100000"/>
              </a:lnSpc>
              <a:spcBef>
                <a:spcPts val="0"/>
              </a:spcBef>
              <a:spcAft>
                <a:spcPts val="0"/>
              </a:spcAft>
              <a:buClr>
                <a:srgbClr val="000000"/>
              </a:buClr>
              <a:buSzPts val="1400"/>
            </a:pPr>
            <a:r>
              <a:rPr lang="en-US" sz="1400" b="1" i="0" u="none" strike="noStrike" cap="none" dirty="0" smtClean="0">
                <a:solidFill>
                  <a:srgbClr val="000000"/>
                </a:solidFill>
                <a:latin typeface="Calibri"/>
                <a:ea typeface="Arial"/>
                <a:cs typeface="Calibri"/>
                <a:sym typeface="Calibri"/>
              </a:rPr>
              <a:t>An improved volunteering experience, training and employment opportunities</a:t>
            </a:r>
          </a:p>
          <a:p>
            <a:pPr marR="0" lvl="0" rtl="0">
              <a:lnSpc>
                <a:spcPct val="100000"/>
              </a:lnSpc>
              <a:spcBef>
                <a:spcPts val="0"/>
              </a:spcBef>
              <a:spcAft>
                <a:spcPts val="0"/>
              </a:spcAft>
              <a:buClr>
                <a:srgbClr val="000000"/>
              </a:buClr>
              <a:buSzPts val="1400"/>
            </a:pPr>
            <a:r>
              <a:rPr lang="en-US" sz="1400" b="1" dirty="0" smtClean="0">
                <a:solidFill>
                  <a:srgbClr val="000000"/>
                </a:solidFill>
                <a:latin typeface="Calibri"/>
                <a:ea typeface="Arial"/>
                <a:cs typeface="Calibri"/>
                <a:sym typeface="Calibri"/>
              </a:rPr>
              <a:t>Valued more </a:t>
            </a:r>
          </a:p>
          <a:p>
            <a:pPr marR="0" lvl="0" rtl="0">
              <a:lnSpc>
                <a:spcPct val="100000"/>
              </a:lnSpc>
              <a:spcBef>
                <a:spcPts val="0"/>
              </a:spcBef>
              <a:spcAft>
                <a:spcPts val="0"/>
              </a:spcAft>
              <a:buClr>
                <a:srgbClr val="000000"/>
              </a:buClr>
              <a:buSzPts val="1400"/>
            </a:pPr>
            <a:endParaRPr sz="1400" b="1" i="0" u="none" strike="noStrike" cap="none" dirty="0">
              <a:solidFill>
                <a:srgbClr val="000000"/>
              </a:solidFill>
              <a:latin typeface="Arial"/>
              <a:ea typeface="Arial"/>
              <a:cs typeface="Arial"/>
              <a:sym typeface="Arial"/>
            </a:endParaRPr>
          </a:p>
        </p:txBody>
      </p:sp>
      <p:sp>
        <p:nvSpPr>
          <p:cNvPr id="763" name="Google Shape;763;p96"/>
          <p:cNvSpPr/>
          <p:nvPr/>
        </p:nvSpPr>
        <p:spPr>
          <a:xfrm>
            <a:off x="2744364" y="5517232"/>
            <a:ext cx="3577950" cy="1245318"/>
          </a:xfrm>
          <a:prstGeom prst="rect">
            <a:avLst/>
          </a:prstGeom>
          <a:solidFill>
            <a:srgbClr val="FFF2CC"/>
          </a:solidFill>
          <a:ln w="12700" cap="flat" cmpd="sng">
            <a:solidFill>
              <a:srgbClr val="833C0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smtClean="0">
                <a:solidFill>
                  <a:srgbClr val="000000"/>
                </a:solidFill>
                <a:latin typeface="Calibri"/>
                <a:ea typeface="Calibri"/>
                <a:cs typeface="Calibri"/>
                <a:sym typeface="Calibri"/>
              </a:rPr>
              <a:t>Trusts</a:t>
            </a:r>
          </a:p>
          <a:p>
            <a:pPr marL="0" marR="0" lvl="0" indent="0" rtl="0">
              <a:lnSpc>
                <a:spcPct val="100000"/>
              </a:lnSpc>
              <a:spcBef>
                <a:spcPts val="0"/>
              </a:spcBef>
              <a:spcAft>
                <a:spcPts val="0"/>
              </a:spcAft>
              <a:buClr>
                <a:srgbClr val="000000"/>
              </a:buClr>
              <a:buSzPts val="1400"/>
              <a:buFont typeface="Arial"/>
              <a:buNone/>
            </a:pPr>
            <a:r>
              <a:rPr lang="en-US" sz="1400" b="1" dirty="0" smtClean="0">
                <a:solidFill>
                  <a:srgbClr val="000000"/>
                </a:solidFill>
                <a:latin typeface="Calibri"/>
                <a:ea typeface="Arial"/>
                <a:cs typeface="Calibri"/>
                <a:sym typeface="Calibri"/>
              </a:rPr>
              <a:t>Create a flexible volunteer resource in line with  business continuity and planning </a:t>
            </a:r>
          </a:p>
          <a:p>
            <a:pPr marL="0" marR="0" lvl="0" indent="0" rtl="0">
              <a:lnSpc>
                <a:spcPct val="100000"/>
              </a:lnSpc>
              <a:spcBef>
                <a:spcPts val="0"/>
              </a:spcBef>
              <a:spcAft>
                <a:spcPts val="0"/>
              </a:spcAft>
              <a:buClr>
                <a:srgbClr val="000000"/>
              </a:buClr>
              <a:buSzPts val="1400"/>
              <a:buFont typeface="Arial"/>
              <a:buNone/>
            </a:pPr>
            <a:r>
              <a:rPr lang="en-US" sz="1400" b="1" dirty="0" smtClean="0">
                <a:solidFill>
                  <a:srgbClr val="000000"/>
                </a:solidFill>
                <a:latin typeface="Calibri"/>
                <a:ea typeface="Arial"/>
                <a:cs typeface="Calibri"/>
                <a:sym typeface="Calibri"/>
              </a:rPr>
              <a:t>Volunteer aligned with QI objectives and outcomes</a:t>
            </a:r>
          </a:p>
          <a:p>
            <a:pPr marL="0" marR="0" lvl="0" indent="0" rtl="0">
              <a:lnSpc>
                <a:spcPct val="100000"/>
              </a:lnSpc>
              <a:spcBef>
                <a:spcPts val="0"/>
              </a:spcBef>
              <a:spcAft>
                <a:spcPts val="0"/>
              </a:spcAft>
              <a:buClr>
                <a:srgbClr val="000000"/>
              </a:buClr>
              <a:buSzPts val="1400"/>
              <a:buFont typeface="Arial"/>
              <a:buNone/>
            </a:pPr>
            <a:endParaRPr lang="en-US" sz="1400" b="1" dirty="0" smtClean="0">
              <a:solidFill>
                <a:srgbClr val="000000"/>
              </a:solidFill>
              <a:latin typeface="Calibri"/>
              <a:ea typeface="Arial"/>
              <a:cs typeface="Calibri"/>
              <a:sym typeface="Calibri"/>
            </a:endParaRPr>
          </a:p>
          <a:p>
            <a:pPr marL="0" marR="0" lvl="0" indent="0" rtl="0">
              <a:lnSpc>
                <a:spcPct val="100000"/>
              </a:lnSpc>
              <a:spcBef>
                <a:spcPts val="0"/>
              </a:spcBef>
              <a:spcAft>
                <a:spcPts val="0"/>
              </a:spcAft>
              <a:buClr>
                <a:srgbClr val="000000"/>
              </a:buClr>
              <a:buSzPts val="1400"/>
              <a:buFont typeface="Arial"/>
              <a:buNone/>
            </a:pPr>
            <a:endParaRPr lang="en-US" sz="1400" b="1" dirty="0" smtClean="0">
              <a:solidFill>
                <a:srgbClr val="000000"/>
              </a:solidFill>
              <a:latin typeface="Calibri"/>
              <a:ea typeface="Arial"/>
              <a:cs typeface="Calibri"/>
              <a:sym typeface="Calibri"/>
            </a:endParaRPr>
          </a:p>
          <a:p>
            <a:pPr marL="0" marR="0" lvl="0" indent="0" rtl="0">
              <a:lnSpc>
                <a:spcPct val="100000"/>
              </a:lnSpc>
              <a:spcBef>
                <a:spcPts val="0"/>
              </a:spcBef>
              <a:spcAft>
                <a:spcPts val="0"/>
              </a:spcAft>
              <a:buClr>
                <a:srgbClr val="000000"/>
              </a:buClr>
              <a:buSzPts val="1400"/>
              <a:buFont typeface="Arial"/>
              <a:buNone/>
            </a:pPr>
            <a:endParaRPr sz="1400" b="1" i="0" u="none" strike="noStrike" cap="none" dirty="0">
              <a:solidFill>
                <a:srgbClr val="000000"/>
              </a:solidFill>
              <a:latin typeface="Arial"/>
              <a:ea typeface="Arial"/>
              <a:cs typeface="Arial"/>
              <a:sym typeface="Arial"/>
            </a:endParaRPr>
          </a:p>
        </p:txBody>
      </p:sp>
      <p:sp>
        <p:nvSpPr>
          <p:cNvPr id="764" name="Google Shape;764;p96"/>
          <p:cNvSpPr/>
          <p:nvPr/>
        </p:nvSpPr>
        <p:spPr>
          <a:xfrm>
            <a:off x="6408128" y="4900498"/>
            <a:ext cx="2735872" cy="1957502"/>
          </a:xfrm>
          <a:prstGeom prst="rect">
            <a:avLst/>
          </a:prstGeom>
          <a:solidFill>
            <a:srgbClr val="FFF2CC"/>
          </a:solidFill>
          <a:ln w="12700" cap="flat" cmpd="sng">
            <a:solidFill>
              <a:srgbClr val="833C0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smtClean="0">
                <a:solidFill>
                  <a:srgbClr val="000000"/>
                </a:solidFill>
                <a:latin typeface="Calibri"/>
                <a:ea typeface="Calibri"/>
                <a:cs typeface="Calibri"/>
                <a:sym typeface="Calibri"/>
              </a:rPr>
              <a:t>Trusts</a:t>
            </a:r>
          </a:p>
          <a:p>
            <a:pPr marL="0" marR="0" lvl="0" indent="0" rtl="0">
              <a:lnSpc>
                <a:spcPct val="100000"/>
              </a:lnSpc>
              <a:spcBef>
                <a:spcPts val="0"/>
              </a:spcBef>
              <a:spcAft>
                <a:spcPts val="0"/>
              </a:spcAft>
              <a:buClr>
                <a:srgbClr val="000000"/>
              </a:buClr>
              <a:buSzPts val="1400"/>
              <a:buFont typeface="Arial"/>
              <a:buNone/>
            </a:pPr>
            <a:r>
              <a:rPr lang="en-US" sz="1400" b="1" dirty="0" smtClean="0">
                <a:solidFill>
                  <a:srgbClr val="000000"/>
                </a:solidFill>
                <a:latin typeface="Calibri"/>
                <a:ea typeface="Arial"/>
                <a:cs typeface="Calibri"/>
                <a:sym typeface="Calibri"/>
              </a:rPr>
              <a:t>Improve quality of patient &amp; staff experience</a:t>
            </a:r>
          </a:p>
          <a:p>
            <a:pPr marL="0" marR="0" lvl="0" indent="0" rtl="0">
              <a:lnSpc>
                <a:spcPct val="100000"/>
              </a:lnSpc>
              <a:spcBef>
                <a:spcPts val="0"/>
              </a:spcBef>
              <a:spcAft>
                <a:spcPts val="0"/>
              </a:spcAft>
              <a:buClr>
                <a:srgbClr val="000000"/>
              </a:buClr>
              <a:buSzPts val="1400"/>
              <a:buFont typeface="Arial"/>
              <a:buNone/>
            </a:pPr>
            <a:r>
              <a:rPr lang="en-US" sz="1400" b="1" i="0" u="none" strike="noStrike" cap="none" dirty="0" smtClean="0">
                <a:solidFill>
                  <a:srgbClr val="000000"/>
                </a:solidFill>
                <a:latin typeface="Calibri"/>
                <a:ea typeface="Arial"/>
                <a:cs typeface="Calibri"/>
                <a:sym typeface="Calibri"/>
              </a:rPr>
              <a:t>Improved productivity and quality of services </a:t>
            </a:r>
            <a:r>
              <a:rPr lang="en-US" sz="1400" b="1" i="0" u="none" strike="noStrike" cap="none" dirty="0" err="1" smtClean="0">
                <a:solidFill>
                  <a:srgbClr val="000000"/>
                </a:solidFill>
                <a:latin typeface="Calibri"/>
                <a:ea typeface="Arial"/>
                <a:cs typeface="Calibri"/>
                <a:sym typeface="Calibri"/>
              </a:rPr>
              <a:t>e.g</a:t>
            </a:r>
            <a:r>
              <a:rPr lang="en-US" sz="1400" b="1" i="0" u="none" strike="noStrike" cap="none" dirty="0" smtClean="0">
                <a:solidFill>
                  <a:srgbClr val="000000"/>
                </a:solidFill>
                <a:latin typeface="Calibri"/>
                <a:ea typeface="Arial"/>
                <a:cs typeface="Calibri"/>
                <a:sym typeface="Calibri"/>
              </a:rPr>
              <a:t> reduced discharge delays</a:t>
            </a:r>
          </a:p>
          <a:p>
            <a:pPr marL="0" marR="0" lvl="0" indent="0" rtl="0">
              <a:lnSpc>
                <a:spcPct val="100000"/>
              </a:lnSpc>
              <a:spcBef>
                <a:spcPts val="0"/>
              </a:spcBef>
              <a:spcAft>
                <a:spcPts val="0"/>
              </a:spcAft>
              <a:buClr>
                <a:srgbClr val="000000"/>
              </a:buClr>
              <a:buSzPts val="1400"/>
              <a:buFont typeface="Arial"/>
              <a:buNone/>
            </a:pPr>
            <a:r>
              <a:rPr lang="en-US" sz="1400" b="1" dirty="0" smtClean="0">
                <a:solidFill>
                  <a:srgbClr val="000000"/>
                </a:solidFill>
                <a:latin typeface="Calibri"/>
                <a:ea typeface="Arial"/>
                <a:cs typeface="Calibri"/>
                <a:sym typeface="Calibri"/>
              </a:rPr>
              <a:t>Financial savings - ROI</a:t>
            </a:r>
          </a:p>
          <a:p>
            <a:pPr marL="0" marR="0" lvl="0" indent="0" rtl="0">
              <a:lnSpc>
                <a:spcPct val="100000"/>
              </a:lnSpc>
              <a:spcBef>
                <a:spcPts val="0"/>
              </a:spcBef>
              <a:spcAft>
                <a:spcPts val="0"/>
              </a:spcAft>
              <a:buClr>
                <a:srgbClr val="000000"/>
              </a:buClr>
              <a:buSzPts val="1400"/>
              <a:buFont typeface="Arial"/>
              <a:buNone/>
            </a:pPr>
            <a:r>
              <a:rPr lang="en-US" sz="1400" b="1" i="0" u="none" strike="noStrike" cap="none" dirty="0" smtClean="0">
                <a:solidFill>
                  <a:srgbClr val="000000"/>
                </a:solidFill>
                <a:latin typeface="Calibri"/>
                <a:ea typeface="Arial"/>
                <a:cs typeface="Calibri"/>
                <a:sym typeface="Calibri"/>
              </a:rPr>
              <a:t>Volunteers </a:t>
            </a:r>
            <a:r>
              <a:rPr lang="en-US" sz="1400" b="1" dirty="0" smtClean="0">
                <a:solidFill>
                  <a:srgbClr val="000000"/>
                </a:solidFill>
                <a:latin typeface="Calibri"/>
                <a:ea typeface="Arial"/>
                <a:cs typeface="Calibri"/>
                <a:sym typeface="Calibri"/>
              </a:rPr>
              <a:t>embedded in QI</a:t>
            </a:r>
            <a:r>
              <a:rPr lang="en-GB" sz="1400" b="1" dirty="0" smtClean="0">
                <a:solidFill>
                  <a:srgbClr val="000000"/>
                </a:solidFill>
                <a:latin typeface="Calibri"/>
                <a:ea typeface="Arial"/>
                <a:cs typeface="Calibri"/>
                <a:sym typeface="Calibri"/>
              </a:rPr>
              <a:t> </a:t>
            </a:r>
          </a:p>
          <a:p>
            <a:pPr marL="0" marR="0" lvl="0" indent="0" rtl="0">
              <a:lnSpc>
                <a:spcPct val="100000"/>
              </a:lnSpc>
              <a:spcBef>
                <a:spcPts val="0"/>
              </a:spcBef>
              <a:spcAft>
                <a:spcPts val="0"/>
              </a:spcAft>
              <a:buClr>
                <a:srgbClr val="000000"/>
              </a:buClr>
              <a:buSzPts val="1400"/>
              <a:buFont typeface="Arial"/>
              <a:buNone/>
            </a:pPr>
            <a:r>
              <a:rPr lang="en-GB" sz="1400" b="1" dirty="0" smtClean="0">
                <a:solidFill>
                  <a:srgbClr val="000000"/>
                </a:solidFill>
                <a:latin typeface="Calibri"/>
                <a:ea typeface="Arial"/>
                <a:cs typeface="Calibri"/>
                <a:sym typeface="Calibri"/>
              </a:rPr>
              <a:t>Community engagement</a:t>
            </a:r>
            <a:endParaRPr sz="1400" b="1" i="0" u="none" strike="noStrike" cap="none" dirty="0">
              <a:solidFill>
                <a:srgbClr val="000000"/>
              </a:solidFill>
              <a:latin typeface="Arial"/>
              <a:ea typeface="Arial"/>
              <a:cs typeface="Arial"/>
              <a:sym typeface="Arial"/>
            </a:endParaRPr>
          </a:p>
        </p:txBody>
      </p:sp>
      <p:sp>
        <p:nvSpPr>
          <p:cNvPr id="765" name="Google Shape;765;p96"/>
          <p:cNvSpPr/>
          <p:nvPr/>
        </p:nvSpPr>
        <p:spPr>
          <a:xfrm>
            <a:off x="308610" y="3829594"/>
            <a:ext cx="2132775" cy="486300"/>
          </a:xfrm>
          <a:prstGeom prst="rect">
            <a:avLst/>
          </a:prstGeom>
          <a:solidFill>
            <a:schemeClr val="accent1"/>
          </a:solidFill>
          <a:ln w="12700" cap="flat" cmpd="sng">
            <a:solidFill>
              <a:srgbClr val="1F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Calibri"/>
                <a:ea typeface="Calibri"/>
                <a:cs typeface="Calibri"/>
                <a:sym typeface="Calibri"/>
              </a:rPr>
              <a:t>Activities </a:t>
            </a:r>
            <a:endParaRPr sz="1400" b="0" i="0" u="none" strike="noStrike" cap="none" dirty="0">
              <a:solidFill>
                <a:srgbClr val="000000"/>
              </a:solidFill>
              <a:latin typeface="Arial"/>
              <a:ea typeface="Arial"/>
              <a:cs typeface="Arial"/>
              <a:sym typeface="Arial"/>
            </a:endParaRPr>
          </a:p>
        </p:txBody>
      </p:sp>
      <p:sp>
        <p:nvSpPr>
          <p:cNvPr id="766" name="Google Shape;766;p96"/>
          <p:cNvSpPr/>
          <p:nvPr/>
        </p:nvSpPr>
        <p:spPr>
          <a:xfrm>
            <a:off x="53482" y="903076"/>
            <a:ext cx="2643030" cy="2813956"/>
          </a:xfrm>
          <a:prstGeom prst="rect">
            <a:avLst/>
          </a:prstGeom>
          <a:solidFill>
            <a:srgbClr val="BBD6EE"/>
          </a:solidFill>
          <a:ln w="12700" cap="flat" cmpd="sng">
            <a:solidFill>
              <a:srgbClr val="1F3864"/>
            </a:solidFill>
            <a:prstDash val="solid"/>
            <a:miter lim="800000"/>
            <a:headEnd type="none" w="sm" len="sm"/>
            <a:tailEnd type="none" w="sm" len="sm"/>
          </a:ln>
        </p:spPr>
        <p:txBody>
          <a:bodyPr spcFirstLastPara="1" wrap="square" lIns="91425" tIns="45700" rIns="91425" bIns="45700" anchor="t" anchorCtr="0">
            <a:noAutofit/>
          </a:bodyPr>
          <a:lstStyle/>
          <a:p>
            <a:pPr marR="0" lvl="0" rtl="0">
              <a:lnSpc>
                <a:spcPct val="100000"/>
              </a:lnSpc>
              <a:spcBef>
                <a:spcPts val="0"/>
              </a:spcBef>
              <a:spcAft>
                <a:spcPts val="0"/>
              </a:spcAft>
              <a:buClr>
                <a:srgbClr val="000000"/>
              </a:buClr>
              <a:buSzPts val="1800"/>
            </a:pPr>
            <a:r>
              <a:rPr lang="en-GB" sz="1400" dirty="0" smtClean="0">
                <a:solidFill>
                  <a:schemeClr val="lt1"/>
                </a:solidFill>
                <a:latin typeface="Calibri"/>
                <a:ea typeface="Calibri"/>
                <a:cs typeface="Calibri"/>
                <a:sym typeface="Calibri"/>
              </a:rPr>
              <a:t>Critically examine how we can improve the productivity, impact and experience of volunteers across the Trust and services</a:t>
            </a:r>
            <a:endParaRPr lang="en-GB" sz="1400" dirty="0">
              <a:solidFill>
                <a:schemeClr val="lt1"/>
              </a:solidFill>
              <a:latin typeface="Calibri"/>
              <a:ea typeface="Calibri"/>
              <a:cs typeface="Calibri"/>
              <a:sym typeface="Calibri"/>
            </a:endParaRPr>
          </a:p>
          <a:p>
            <a:pPr marR="0" lvl="0" rtl="0">
              <a:lnSpc>
                <a:spcPct val="100000"/>
              </a:lnSpc>
              <a:spcBef>
                <a:spcPts val="0"/>
              </a:spcBef>
              <a:spcAft>
                <a:spcPts val="0"/>
              </a:spcAft>
              <a:buClr>
                <a:srgbClr val="000000"/>
              </a:buClr>
              <a:buSzPts val="1800"/>
            </a:pPr>
            <a:r>
              <a:rPr lang="en-GB" sz="1400" dirty="0" smtClean="0">
                <a:solidFill>
                  <a:schemeClr val="lt1"/>
                </a:solidFill>
                <a:latin typeface="Calibri"/>
                <a:ea typeface="Calibri"/>
                <a:cs typeface="Calibri"/>
                <a:sym typeface="Calibri"/>
              </a:rPr>
              <a:t>Engage with senior manager and stakeholders to support and action the development of and change to a volunteer response model aligned with </a:t>
            </a:r>
            <a:r>
              <a:rPr lang="en-GB" sz="1400" b="0" i="0" u="none" strike="noStrike" cap="none" dirty="0" smtClean="0">
                <a:solidFill>
                  <a:schemeClr val="lt1"/>
                </a:solidFill>
                <a:latin typeface="Calibri"/>
                <a:ea typeface="Calibri"/>
                <a:cs typeface="Calibri"/>
                <a:sym typeface="Calibri"/>
              </a:rPr>
              <a:t>the </a:t>
            </a:r>
            <a:r>
              <a:rPr lang="en-GB" sz="1400" dirty="0" smtClean="0">
                <a:solidFill>
                  <a:schemeClr val="lt1"/>
                </a:solidFill>
                <a:latin typeface="Calibri"/>
                <a:ea typeface="Calibri"/>
                <a:cs typeface="Calibri"/>
                <a:sym typeface="Calibri"/>
              </a:rPr>
              <a:t>Vo</a:t>
            </a:r>
            <a:r>
              <a:rPr lang="en-GB" sz="1400" b="0" i="0" u="none" strike="noStrike" cap="none" dirty="0" smtClean="0">
                <a:solidFill>
                  <a:schemeClr val="lt1"/>
                </a:solidFill>
                <a:latin typeface="Calibri"/>
                <a:ea typeface="Calibri"/>
                <a:cs typeface="Calibri"/>
                <a:sym typeface="Calibri"/>
              </a:rPr>
              <a:t>lunteer Strategy key objective –”The right volunteer in the right place at the right time</a:t>
            </a:r>
            <a:endParaRPr sz="14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088994438"/>
      </p:ext>
    </p:extLst>
  </p:cSld>
  <p:clrMapOvr>
    <a:masterClrMapping/>
  </p:clrMapOvr>
  <mc:AlternateContent xmlns:mc="http://schemas.openxmlformats.org/markup-compatibility/2006" xmlns:p14="http://schemas.microsoft.com/office/powerpoint/2010/main">
    <mc:Choice Requires="p14">
      <p:transition spd="slow" p14:dur="2250" advClick="0" advTm="5000">
        <p:fade/>
      </p:transition>
    </mc:Choice>
    <mc:Fallback xmlns="">
      <p:transition spd="slow" advClick="0" advTm="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95536" y="437690"/>
            <a:ext cx="3955857" cy="662731"/>
          </a:xfrm>
          <a:prstGeom prst="roundRect">
            <a:avLst>
              <a:gd name="adj" fmla="val 50000"/>
            </a:avLst>
          </a:prstGeom>
          <a:solidFill>
            <a:srgbClr val="250160">
              <a:lumMod val="10000"/>
              <a:lumOff val="90000"/>
            </a:srgbClr>
          </a:solidFill>
          <a:ln w="25400"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lang="en-GB" sz="2400" b="1" kern="0" dirty="0" smtClean="0">
                <a:solidFill>
                  <a:srgbClr val="0070C0"/>
                </a:solidFill>
                <a:latin typeface="Adobe Gothic Std B" pitchFamily="34" charset="-128"/>
                <a:ea typeface="Adobe Gothic Std B" pitchFamily="34" charset="-128"/>
                <a:cs typeface="Times New Roman"/>
              </a:rPr>
              <a:t>The Process</a:t>
            </a:r>
            <a:endParaRPr kumimoji="0" lang="en-GB" sz="2400" b="1" i="0" u="none" strike="noStrike" kern="0" cap="none" spc="0" normalizeH="0" baseline="0" noProof="0" dirty="0">
              <a:ln>
                <a:noFill/>
              </a:ln>
              <a:solidFill>
                <a:srgbClr val="0070C0"/>
              </a:solidFill>
              <a:effectLst/>
              <a:uLnTx/>
              <a:uFillTx/>
              <a:latin typeface="Adobe Gothic Std B" pitchFamily="34" charset="-128"/>
              <a:ea typeface="Adobe Gothic Std B" pitchFamily="34" charset="-128"/>
              <a:cs typeface="Times New Roman"/>
            </a:endParaRPr>
          </a:p>
        </p:txBody>
      </p:sp>
      <p:sp>
        <p:nvSpPr>
          <p:cNvPr id="6" name="TextBox 5"/>
          <p:cNvSpPr txBox="1"/>
          <p:nvPr/>
        </p:nvSpPr>
        <p:spPr>
          <a:xfrm>
            <a:off x="410940" y="1195591"/>
            <a:ext cx="6951240" cy="584775"/>
          </a:xfrm>
          <a:prstGeom prst="rect">
            <a:avLst/>
          </a:prstGeom>
          <a:solidFill>
            <a:srgbClr val="F2F2F2">
              <a:alpha val="36863"/>
            </a:srgbClr>
          </a:solidFill>
        </p:spPr>
        <p:txBody>
          <a:bodyPr wrap="square" rtlCol="0">
            <a:spAutoFit/>
          </a:bodyPr>
          <a:lstStyle/>
          <a:p>
            <a:pPr algn="ctr"/>
            <a:r>
              <a:rPr lang="en-GB" sz="3200" b="1" dirty="0" smtClean="0">
                <a:solidFill>
                  <a:schemeClr val="accent6">
                    <a:lumMod val="75000"/>
                  </a:schemeClr>
                </a:solidFill>
                <a:latin typeface="Adobe Fan Heiti Std B" pitchFamily="34" charset="-128"/>
                <a:ea typeface="Adobe Fan Heiti Std B" pitchFamily="34" charset="-128"/>
                <a:cs typeface="Aharoni" panose="02010803020104030203" pitchFamily="2" charset="-79"/>
              </a:rPr>
              <a:t>PDSA </a:t>
            </a:r>
            <a:endParaRPr lang="en-GB" sz="3200" b="1" dirty="0">
              <a:solidFill>
                <a:schemeClr val="accent6">
                  <a:lumMod val="75000"/>
                </a:schemeClr>
              </a:solidFill>
              <a:latin typeface="Adobe Fan Heiti Std B" pitchFamily="34" charset="-128"/>
              <a:ea typeface="Adobe Fan Heiti Std B" pitchFamily="34" charset="-128"/>
              <a:cs typeface="Aharoni" panose="02010803020104030203" pitchFamily="2" charset="-79"/>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4288"/>
            <a:ext cx="9086850" cy="6886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2947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657602" y="3003381"/>
            <a:ext cx="1743710" cy="421640"/>
          </a:xfrm>
          <a:prstGeom prst="roundRect">
            <a:avLst/>
          </a:prstGeom>
          <a:solidFill>
            <a:srgbClr val="4BACC6">
              <a:lumMod val="40000"/>
              <a:lumOff val="60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Adobe Fan Heiti Std B" pitchFamily="34" charset="-128"/>
                <a:ea typeface="Adobe Fan Heiti Std B" pitchFamily="34" charset="-128"/>
                <a:cs typeface="Arial" panose="020B0604020202020204" pitchFamily="34" charset="0"/>
              </a:rPr>
              <a:t>Pick up a TTOs</a:t>
            </a:r>
            <a:endParaRPr kumimoji="0" lang="en-GB" sz="1100" b="0" i="0" u="none" strike="noStrike" kern="0" cap="none" spc="0" normalizeH="0" baseline="0" noProof="0" dirty="0">
              <a:ln>
                <a:noFill/>
              </a:ln>
              <a:solidFill>
                <a:sysClr val="window" lastClr="FFFFFF"/>
              </a:solidFill>
              <a:effectLst/>
              <a:uLnTx/>
              <a:uFillTx/>
              <a:latin typeface="Adobe Fan Heiti Std B" pitchFamily="34" charset="-128"/>
              <a:ea typeface="Adobe Fan Heiti Std B" pitchFamily="34" charset="-128"/>
              <a:cs typeface="Arial" panose="020B0604020202020204" pitchFamily="34" charset="0"/>
            </a:endParaRPr>
          </a:p>
        </p:txBody>
      </p:sp>
      <p:sp>
        <p:nvSpPr>
          <p:cNvPr id="15" name="Rounded Rectangle 14"/>
          <p:cNvSpPr/>
          <p:nvPr/>
        </p:nvSpPr>
        <p:spPr>
          <a:xfrm>
            <a:off x="2602540" y="3018938"/>
            <a:ext cx="2807970" cy="390525"/>
          </a:xfrm>
          <a:prstGeom prst="roundRect">
            <a:avLst/>
          </a:prstGeom>
          <a:solidFill>
            <a:srgbClr val="4BACC6">
              <a:lumMod val="40000"/>
              <a:lumOff val="60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Adobe Fan Heiti Std B" pitchFamily="34" charset="-128"/>
                <a:ea typeface="Adobe Fan Heiti Std B" pitchFamily="34" charset="-128"/>
                <a:cs typeface="Arial" panose="020B0604020202020204" pitchFamily="34" charset="0"/>
              </a:rPr>
              <a:t>Support during mealtimes</a:t>
            </a:r>
            <a:endParaRPr kumimoji="0" lang="en-GB" sz="1100" b="0" i="0" u="none" strike="noStrike" kern="0" cap="none" spc="0" normalizeH="0" baseline="0" noProof="0" dirty="0">
              <a:ln>
                <a:noFill/>
              </a:ln>
              <a:solidFill>
                <a:sysClr val="window" lastClr="FFFFFF"/>
              </a:solidFill>
              <a:effectLst/>
              <a:uLnTx/>
              <a:uFillTx/>
              <a:latin typeface="Adobe Fan Heiti Std B" pitchFamily="34" charset="-128"/>
              <a:ea typeface="Adobe Fan Heiti Std B" pitchFamily="34" charset="-128"/>
              <a:cs typeface="Arial" panose="020B0604020202020204" pitchFamily="34" charset="0"/>
            </a:endParaRPr>
          </a:p>
        </p:txBody>
      </p:sp>
      <p:sp>
        <p:nvSpPr>
          <p:cNvPr id="16" name="Rounded Rectangle 15"/>
          <p:cNvSpPr/>
          <p:nvPr/>
        </p:nvSpPr>
        <p:spPr>
          <a:xfrm>
            <a:off x="657602" y="5002713"/>
            <a:ext cx="4595867" cy="391160"/>
          </a:xfrm>
          <a:prstGeom prst="roundRect">
            <a:avLst/>
          </a:prstGeom>
          <a:solidFill>
            <a:srgbClr val="4BACC6">
              <a:lumMod val="40000"/>
              <a:lumOff val="60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GB" sz="1600" dirty="0">
                <a:solidFill>
                  <a:srgbClr val="000000"/>
                </a:solidFill>
                <a:effectLst/>
                <a:latin typeface="Adobe Fan Heiti Std B" pitchFamily="34" charset="-128"/>
                <a:ea typeface="Adobe Fan Heiti Std B" pitchFamily="34" charset="-128"/>
                <a:cs typeface="Arial" panose="020B0604020202020204" pitchFamily="34" charset="0"/>
              </a:rPr>
              <a:t>Provide emotional support  to anxious patients</a:t>
            </a:r>
            <a:endParaRPr lang="en-GB" sz="1100" dirty="0">
              <a:effectLst/>
              <a:latin typeface="Adobe Fan Heiti Std B" pitchFamily="34" charset="-128"/>
              <a:ea typeface="Adobe Fan Heiti Std B" pitchFamily="34" charset="-128"/>
              <a:cs typeface="Arial" panose="020B0604020202020204" pitchFamily="34" charset="0"/>
            </a:endParaRPr>
          </a:p>
        </p:txBody>
      </p:sp>
      <p:sp>
        <p:nvSpPr>
          <p:cNvPr id="17" name="Rounded Rectangle 16"/>
          <p:cNvSpPr/>
          <p:nvPr/>
        </p:nvSpPr>
        <p:spPr>
          <a:xfrm>
            <a:off x="658237" y="3983821"/>
            <a:ext cx="4129787" cy="391160"/>
          </a:xfrm>
          <a:prstGeom prst="roundRect">
            <a:avLst/>
          </a:prstGeom>
          <a:solidFill>
            <a:srgbClr val="4BACC6">
              <a:lumMod val="40000"/>
              <a:lumOff val="60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Adobe Fan Heiti Std B" pitchFamily="34" charset="-128"/>
                <a:ea typeface="Adobe Fan Heiti Std B" pitchFamily="34" charset="-128"/>
                <a:cs typeface="Arial" panose="020B0604020202020204" pitchFamily="34" charset="0"/>
              </a:rPr>
              <a:t>Befriend, chat and listen to lonely patients</a:t>
            </a:r>
            <a:endParaRPr kumimoji="0" lang="en-GB" sz="1100" b="0" i="0" u="none" strike="noStrike" kern="0" cap="none" spc="0" normalizeH="0" baseline="0" noProof="0" dirty="0">
              <a:ln>
                <a:noFill/>
              </a:ln>
              <a:solidFill>
                <a:sysClr val="window" lastClr="FFFFFF"/>
              </a:solidFill>
              <a:effectLst/>
              <a:uLnTx/>
              <a:uFillTx/>
              <a:latin typeface="Adobe Fan Heiti Std B" pitchFamily="34" charset="-128"/>
              <a:ea typeface="Adobe Fan Heiti Std B" pitchFamily="34" charset="-128"/>
              <a:cs typeface="Arial" panose="020B0604020202020204" pitchFamily="34" charset="0"/>
            </a:endParaRPr>
          </a:p>
        </p:txBody>
      </p:sp>
      <p:sp>
        <p:nvSpPr>
          <p:cNvPr id="18" name="Rounded Rectangle 17"/>
          <p:cNvSpPr/>
          <p:nvPr/>
        </p:nvSpPr>
        <p:spPr>
          <a:xfrm>
            <a:off x="657602" y="4496266"/>
            <a:ext cx="4684645" cy="391160"/>
          </a:xfrm>
          <a:prstGeom prst="roundRect">
            <a:avLst/>
          </a:prstGeom>
          <a:solidFill>
            <a:srgbClr val="4BACC6">
              <a:lumMod val="40000"/>
              <a:lumOff val="60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GB" sz="1600" dirty="0">
                <a:solidFill>
                  <a:srgbClr val="000000"/>
                </a:solidFill>
                <a:effectLst/>
                <a:latin typeface="Adobe Fan Heiti Std B" pitchFamily="34" charset="-128"/>
                <a:ea typeface="Adobe Fan Heiti Std B" pitchFamily="34" charset="-128"/>
                <a:cs typeface="Arial" panose="020B0604020202020204" pitchFamily="34" charset="0"/>
              </a:rPr>
              <a:t>Assist patient with smooth running </a:t>
            </a:r>
            <a:r>
              <a:rPr lang="en-GB" sz="1600" dirty="0" smtClean="0">
                <a:solidFill>
                  <a:srgbClr val="000000"/>
                </a:solidFill>
                <a:effectLst/>
                <a:latin typeface="Adobe Fan Heiti Std B" pitchFamily="34" charset="-128"/>
                <a:ea typeface="Adobe Fan Heiti Std B" pitchFamily="34" charset="-128"/>
                <a:cs typeface="Arial" panose="020B0604020202020204" pitchFamily="34" charset="0"/>
              </a:rPr>
              <a:t>of </a:t>
            </a:r>
            <a:r>
              <a:rPr lang="en-GB" sz="1600" dirty="0">
                <a:solidFill>
                  <a:srgbClr val="000000"/>
                </a:solidFill>
                <a:effectLst/>
                <a:latin typeface="Adobe Fan Heiti Std B" pitchFamily="34" charset="-128"/>
                <a:ea typeface="Adobe Fan Heiti Std B" pitchFamily="34" charset="-128"/>
                <a:cs typeface="Arial" panose="020B0604020202020204" pitchFamily="34" charset="0"/>
              </a:rPr>
              <a:t>discharge </a:t>
            </a:r>
            <a:endParaRPr lang="en-GB" sz="1100" dirty="0">
              <a:effectLst/>
              <a:latin typeface="Adobe Fan Heiti Std B" pitchFamily="34" charset="-128"/>
              <a:ea typeface="Adobe Fan Heiti Std B" pitchFamily="34" charset="-128"/>
              <a:cs typeface="Arial" panose="020B0604020202020204" pitchFamily="34" charset="0"/>
            </a:endParaRPr>
          </a:p>
        </p:txBody>
      </p:sp>
      <p:sp>
        <p:nvSpPr>
          <p:cNvPr id="19" name="Rounded Rectangle 18"/>
          <p:cNvSpPr/>
          <p:nvPr/>
        </p:nvSpPr>
        <p:spPr>
          <a:xfrm>
            <a:off x="571340" y="1763152"/>
            <a:ext cx="4682129" cy="1089784"/>
          </a:xfrm>
          <a:prstGeom prst="round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endParaRPr lang="en-GB" b="1" kern="0" noProof="0" dirty="0" smtClean="0">
              <a:latin typeface="Adobe Fan Heiti Std B" pitchFamily="34" charset="-128"/>
              <a:ea typeface="Adobe Fan Heiti Std B" pitchFamily="34" charset="-128"/>
              <a:cs typeface="Arial" panose="020B0604020202020204" pitchFamily="34" charset="0"/>
            </a:endParaRPr>
          </a:p>
          <a:p>
            <a:pPr marL="0" marR="0" lvl="0" indent="0" defTabSz="914400" eaLnBrk="1" fontAlgn="auto" latinLnBrk="0" hangingPunct="1">
              <a:lnSpc>
                <a:spcPct val="115000"/>
              </a:lnSpc>
              <a:spcBef>
                <a:spcPts val="0"/>
              </a:spcBef>
              <a:spcAft>
                <a:spcPts val="1000"/>
              </a:spcAft>
              <a:buClrTx/>
              <a:buSzTx/>
              <a:buFontTx/>
              <a:buNone/>
              <a:tabLst/>
              <a:defRPr/>
            </a:pPr>
            <a:r>
              <a:rPr lang="en-GB" b="1" kern="0" noProof="0" dirty="0" smtClean="0">
                <a:latin typeface="Adobe Fan Heiti Std B" pitchFamily="34" charset="-128"/>
                <a:ea typeface="Adobe Fan Heiti Std B" pitchFamily="34" charset="-128"/>
                <a:cs typeface="Arial" panose="020B0604020202020204" pitchFamily="34" charset="0"/>
              </a:rPr>
              <a:t>Key areas of “pinch points” and Challenge non-Clinical role creation </a:t>
            </a:r>
          </a:p>
          <a:p>
            <a:pPr marL="0" marR="0" lvl="0" indent="0" defTabSz="914400" eaLnBrk="1" fontAlgn="auto" latinLnBrk="0" hangingPunct="1">
              <a:lnSpc>
                <a:spcPct val="115000"/>
              </a:lnSpc>
              <a:spcBef>
                <a:spcPts val="0"/>
              </a:spcBef>
              <a:spcAft>
                <a:spcPts val="1000"/>
              </a:spcAft>
              <a:buClrTx/>
              <a:buSzTx/>
              <a:buFontTx/>
              <a:buNone/>
              <a:tabLst/>
              <a:defRPr/>
            </a:pPr>
            <a:endParaRPr kumimoji="0" lang="en-GB" b="0" i="0" u="none" strike="noStrike" kern="0" cap="none" spc="0" normalizeH="0" baseline="0" noProof="0" dirty="0">
              <a:ln>
                <a:noFill/>
              </a:ln>
              <a:solidFill>
                <a:sysClr val="window" lastClr="FFFFFF"/>
              </a:solidFill>
              <a:effectLst/>
              <a:uLnTx/>
              <a:uFillTx/>
              <a:latin typeface="Adobe Fan Heiti Std B" pitchFamily="34" charset="-128"/>
              <a:ea typeface="Adobe Fan Heiti Std B" pitchFamily="34" charset="-128"/>
              <a:cs typeface="Arial" panose="020B0604020202020204" pitchFamily="34" charset="0"/>
            </a:endParaRPr>
          </a:p>
        </p:txBody>
      </p:sp>
      <p:sp>
        <p:nvSpPr>
          <p:cNvPr id="20" name="Rounded Rectangle 19"/>
          <p:cNvSpPr/>
          <p:nvPr/>
        </p:nvSpPr>
        <p:spPr>
          <a:xfrm>
            <a:off x="658237" y="3503126"/>
            <a:ext cx="2761635" cy="390525"/>
          </a:xfrm>
          <a:prstGeom prst="roundRect">
            <a:avLst/>
          </a:prstGeom>
          <a:solidFill>
            <a:srgbClr val="4BACC6">
              <a:lumMod val="40000"/>
              <a:lumOff val="60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Adobe Fan Heiti Std B" pitchFamily="34" charset="-128"/>
                <a:ea typeface="Adobe Fan Heiti Std B" pitchFamily="34" charset="-128"/>
                <a:cs typeface="Arial" panose="020B0604020202020204" pitchFamily="34" charset="0"/>
              </a:rPr>
              <a:t>Take patients out for walks</a:t>
            </a:r>
            <a:endParaRPr kumimoji="0" lang="en-GB" sz="1100" b="0" i="0" u="none" strike="noStrike" kern="0" cap="none" spc="0" normalizeH="0" baseline="0" noProof="0" dirty="0">
              <a:ln>
                <a:noFill/>
              </a:ln>
              <a:solidFill>
                <a:sysClr val="window" lastClr="FFFFFF"/>
              </a:solidFill>
              <a:effectLst/>
              <a:uLnTx/>
              <a:uFillTx/>
              <a:latin typeface="Adobe Fan Heiti Std B" pitchFamily="34" charset="-128"/>
              <a:ea typeface="Adobe Fan Heiti Std B" pitchFamily="34" charset="-128"/>
              <a:cs typeface="Arial" panose="020B0604020202020204" pitchFamily="34" charset="0"/>
            </a:endParaRPr>
          </a:p>
        </p:txBody>
      </p:sp>
      <p:pic>
        <p:nvPicPr>
          <p:cNvPr id="32" name="Picture 31">
            <a:extLst>
              <a:ext uri="{FF2B5EF4-FFF2-40B4-BE49-F238E27FC236}">
                <a16:creationId xmlns="" xmlns:a16="http://schemas.microsoft.com/office/drawing/2014/main" id="{E7DFFF68-6A04-0847-828A-E0C719107F21}"/>
              </a:ext>
            </a:extLst>
          </p:cNvPr>
          <p:cNvPicPr>
            <a:picLocks noChangeAspect="1"/>
          </p:cNvPicPr>
          <p:nvPr/>
        </p:nvPicPr>
        <p:blipFill rotWithShape="1">
          <a:blip r:embed="rId2"/>
          <a:srcRect l="3966" r="1930"/>
          <a:stretch/>
        </p:blipFill>
        <p:spPr>
          <a:xfrm>
            <a:off x="0" y="5866482"/>
            <a:ext cx="9144001" cy="991518"/>
          </a:xfrm>
          <a:prstGeom prst="rect">
            <a:avLst/>
          </a:prstGeom>
        </p:spPr>
      </p:pic>
      <p:pic>
        <p:nvPicPr>
          <p:cNvPr id="27" name="Picture Placeholder 5"/>
          <p:cNvPicPr>
            <a:picLocks noChangeAspect="1"/>
          </p:cNvPicPr>
          <p:nvPr/>
        </p:nvPicPr>
        <p:blipFill rotWithShape="1">
          <a:blip r:embed="rId3">
            <a:extLst>
              <a:ext uri="{28A0092B-C50C-407E-A947-70E740481C1C}">
                <a14:useLocalDpi xmlns:a14="http://schemas.microsoft.com/office/drawing/2010/main" val="0"/>
              </a:ext>
            </a:extLst>
          </a:blip>
          <a:srcRect l="737" t="520" b="52862"/>
          <a:stretch/>
        </p:blipFill>
        <p:spPr>
          <a:xfrm>
            <a:off x="5724128" y="3127832"/>
            <a:ext cx="3101434" cy="2343342"/>
          </a:xfrm>
          <a:prstGeom prst="roundRect">
            <a:avLst/>
          </a:prstGeom>
        </p:spPr>
      </p:pic>
      <p:sp>
        <p:nvSpPr>
          <p:cNvPr id="28" name="Rounded Rectangle 27"/>
          <p:cNvSpPr/>
          <p:nvPr/>
        </p:nvSpPr>
        <p:spPr>
          <a:xfrm>
            <a:off x="624611" y="1100421"/>
            <a:ext cx="3955857" cy="662731"/>
          </a:xfrm>
          <a:prstGeom prst="roundRect">
            <a:avLst>
              <a:gd name="adj" fmla="val 50000"/>
            </a:avLst>
          </a:prstGeom>
          <a:solidFill>
            <a:srgbClr val="250160">
              <a:lumMod val="10000"/>
              <a:lumOff val="90000"/>
            </a:srgbClr>
          </a:solidFill>
          <a:ln w="25400"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lang="en-GB" sz="2400" b="1" kern="0" noProof="0" dirty="0" smtClean="0">
                <a:solidFill>
                  <a:srgbClr val="0070C0"/>
                </a:solidFill>
                <a:latin typeface="Adobe Gothic Std B" pitchFamily="34" charset="-128"/>
                <a:ea typeface="Adobe Gothic Std B" pitchFamily="34" charset="-128"/>
                <a:cs typeface="Times New Roman"/>
              </a:rPr>
              <a:t>Active Responders</a:t>
            </a:r>
            <a:endParaRPr kumimoji="0" lang="en-GB" sz="2400" b="1" i="0" u="none" strike="noStrike" kern="0" cap="none" spc="0" normalizeH="0" baseline="0" noProof="0" dirty="0">
              <a:ln>
                <a:noFill/>
              </a:ln>
              <a:solidFill>
                <a:srgbClr val="0070C0"/>
              </a:solidFill>
              <a:effectLst/>
              <a:uLnTx/>
              <a:uFillTx/>
              <a:latin typeface="Adobe Gothic Std B" pitchFamily="34" charset="-128"/>
              <a:ea typeface="Adobe Gothic Std B" pitchFamily="34" charset="-128"/>
              <a:cs typeface="Times New Roman"/>
            </a:endParaRPr>
          </a:p>
        </p:txBody>
      </p:sp>
      <p:sp>
        <p:nvSpPr>
          <p:cNvPr id="12" name="Rounded Rectangle 11"/>
          <p:cNvSpPr/>
          <p:nvPr/>
        </p:nvSpPr>
        <p:spPr>
          <a:xfrm>
            <a:off x="682025" y="5482976"/>
            <a:ext cx="2593831" cy="383506"/>
          </a:xfrm>
          <a:prstGeom prst="roundRect">
            <a:avLst/>
          </a:prstGeom>
          <a:solidFill>
            <a:srgbClr val="4BACC6">
              <a:lumMod val="40000"/>
              <a:lumOff val="60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GB" sz="1600" dirty="0" smtClean="0">
                <a:latin typeface="Adobe Fan Heiti Std B" pitchFamily="34" charset="-128"/>
                <a:ea typeface="Adobe Fan Heiti Std B" pitchFamily="34" charset="-128"/>
                <a:cs typeface="Arial" panose="020B0604020202020204" pitchFamily="34" charset="0"/>
              </a:rPr>
              <a:t>End of Life Care</a:t>
            </a:r>
            <a:endParaRPr lang="en-GB" sz="1600" dirty="0">
              <a:latin typeface="Adobe Fan Heiti Std B" pitchFamily="34" charset="-128"/>
              <a:ea typeface="Adobe Fan Heiti Std B" pitchFamily="34" charset="-128"/>
              <a:cs typeface="Arial" panose="020B0604020202020204" pitchFamily="34" charset="0"/>
            </a:endParaRPr>
          </a:p>
        </p:txBody>
      </p:sp>
      <p:sp>
        <p:nvSpPr>
          <p:cNvPr id="13" name="Rounded Rectangle 12"/>
          <p:cNvSpPr/>
          <p:nvPr/>
        </p:nvSpPr>
        <p:spPr>
          <a:xfrm>
            <a:off x="624611" y="6029411"/>
            <a:ext cx="2593831" cy="383506"/>
          </a:xfrm>
          <a:prstGeom prst="roundRect">
            <a:avLst/>
          </a:prstGeom>
          <a:solidFill>
            <a:srgbClr val="4BACC6">
              <a:lumMod val="40000"/>
              <a:lumOff val="60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GB" sz="1600" dirty="0" smtClean="0">
                <a:latin typeface="Adobe Fan Heiti Std B" pitchFamily="34" charset="-128"/>
                <a:ea typeface="Adobe Fan Heiti Std B" pitchFamily="34" charset="-128"/>
                <a:cs typeface="Arial" panose="020B0604020202020204" pitchFamily="34" charset="0"/>
              </a:rPr>
              <a:t>Emergency Department</a:t>
            </a:r>
            <a:endParaRPr lang="en-GB" sz="1600" dirty="0">
              <a:latin typeface="Adobe Fan Heiti Std B" pitchFamily="34" charset="-128"/>
              <a:ea typeface="Adobe Fan Heiti Std B" pitchFamily="34" charset="-128"/>
              <a:cs typeface="Arial" panose="020B0604020202020204" pitchFamily="34" charset="0"/>
            </a:endParaRPr>
          </a:p>
        </p:txBody>
      </p:sp>
    </p:spTree>
    <p:extLst>
      <p:ext uri="{BB962C8B-B14F-4D97-AF65-F5344CB8AC3E}">
        <p14:creationId xmlns:p14="http://schemas.microsoft.com/office/powerpoint/2010/main" val="30773126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51520" y="420511"/>
            <a:ext cx="3955857" cy="662731"/>
          </a:xfrm>
          <a:prstGeom prst="roundRect">
            <a:avLst>
              <a:gd name="adj" fmla="val 50000"/>
            </a:avLst>
          </a:prstGeom>
          <a:solidFill>
            <a:srgbClr val="250160">
              <a:lumMod val="10000"/>
              <a:lumOff val="90000"/>
            </a:srgbClr>
          </a:solidFill>
          <a:ln w="25400"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lang="en-GB" sz="2400" b="1" kern="0" dirty="0" smtClean="0">
                <a:solidFill>
                  <a:srgbClr val="0070C0"/>
                </a:solidFill>
                <a:latin typeface="Adobe Gothic Std B" pitchFamily="34" charset="-128"/>
                <a:ea typeface="Adobe Gothic Std B" pitchFamily="34" charset="-128"/>
                <a:cs typeface="Times New Roman"/>
              </a:rPr>
              <a:t>Tools </a:t>
            </a:r>
            <a:endParaRPr kumimoji="0" lang="en-GB" sz="2400" b="1" i="0" u="none" strike="noStrike" kern="0" cap="none" spc="0" normalizeH="0" baseline="0" noProof="0" dirty="0">
              <a:ln>
                <a:noFill/>
              </a:ln>
              <a:solidFill>
                <a:srgbClr val="0070C0"/>
              </a:solidFill>
              <a:effectLst/>
              <a:uLnTx/>
              <a:uFillTx/>
              <a:latin typeface="Adobe Gothic Std B" pitchFamily="34" charset="-128"/>
              <a:ea typeface="Adobe Gothic Std B" pitchFamily="34" charset="-128"/>
              <a:cs typeface="Times New Roman"/>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084" y="1674416"/>
            <a:ext cx="2376264"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3232" y="1989216"/>
            <a:ext cx="2342585" cy="338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6702" t="25135" r="22831" b="22659"/>
          <a:stretch/>
        </p:blipFill>
        <p:spPr>
          <a:xfrm>
            <a:off x="2908796" y="2890656"/>
            <a:ext cx="3247380" cy="1955928"/>
          </a:xfrm>
          <a:prstGeom prst="rect">
            <a:avLst/>
          </a:prstGeom>
        </p:spPr>
      </p:pic>
      <p:sp>
        <p:nvSpPr>
          <p:cNvPr id="6" name="TextBox 5"/>
          <p:cNvSpPr txBox="1"/>
          <p:nvPr/>
        </p:nvSpPr>
        <p:spPr>
          <a:xfrm>
            <a:off x="3059832" y="2276872"/>
            <a:ext cx="2664296" cy="369332"/>
          </a:xfrm>
          <a:prstGeom prst="rect">
            <a:avLst/>
          </a:prstGeom>
          <a:noFill/>
        </p:spPr>
        <p:txBody>
          <a:bodyPr wrap="square" rtlCol="0">
            <a:spAutoFit/>
          </a:bodyPr>
          <a:lstStyle/>
          <a:p>
            <a:pPr algn="ctr"/>
            <a:r>
              <a:rPr lang="en-GB" b="1" dirty="0" smtClean="0"/>
              <a:t>Volunteer Hubs </a:t>
            </a:r>
            <a:endParaRPr lang="en-GB" b="1" dirty="0"/>
          </a:p>
        </p:txBody>
      </p:sp>
      <p:sp>
        <p:nvSpPr>
          <p:cNvPr id="7" name="TextBox 6"/>
          <p:cNvSpPr txBox="1"/>
          <p:nvPr/>
        </p:nvSpPr>
        <p:spPr>
          <a:xfrm>
            <a:off x="539552" y="5373216"/>
            <a:ext cx="7416824" cy="646331"/>
          </a:xfrm>
          <a:prstGeom prst="rect">
            <a:avLst/>
          </a:prstGeom>
          <a:noFill/>
        </p:spPr>
        <p:txBody>
          <a:bodyPr wrap="square" rtlCol="0">
            <a:spAutoFit/>
          </a:bodyPr>
          <a:lstStyle/>
          <a:p>
            <a:r>
              <a:rPr lang="en-GB" dirty="0" smtClean="0"/>
              <a:t>Attend huddles, team meetings, Senior Nurses meetings, conversations</a:t>
            </a:r>
          </a:p>
          <a:p>
            <a:endParaRPr lang="en-GB" dirty="0" smtClean="0"/>
          </a:p>
        </p:txBody>
      </p:sp>
    </p:spTree>
    <p:extLst>
      <p:ext uri="{BB962C8B-B14F-4D97-AF65-F5344CB8AC3E}">
        <p14:creationId xmlns:p14="http://schemas.microsoft.com/office/powerpoint/2010/main" val="21173471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3224</TotalTime>
  <Words>1015</Words>
  <Application>Microsoft Office PowerPoint</Application>
  <PresentationFormat>On-screen Show (4:3)</PresentationFormat>
  <Paragraphs>162</Paragraphs>
  <Slides>19</Slides>
  <Notes>3</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Barts Health NHS Trust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Marufa Begum - Administrative Support</dc:creator>
  <cp:lastModifiedBy>Whiskin, Nancy (Head of Volunteering)</cp:lastModifiedBy>
  <cp:revision>210</cp:revision>
  <dcterms:created xsi:type="dcterms:W3CDTF">2016-10-17T10:31:48Z</dcterms:created>
  <dcterms:modified xsi:type="dcterms:W3CDTF">2020-11-17T15:19:12Z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inDIP File ID">
    <vt:lpwstr>6e96c09d-568e-41c1-92d2-39b93a794b26</vt:lpwstr>
  </property>
</Properties>
</file>