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15"/>
  </p:notesMasterIdLst>
  <p:sldIdLst>
    <p:sldId id="373" r:id="rId5"/>
    <p:sldId id="374" r:id="rId6"/>
    <p:sldId id="384" r:id="rId7"/>
    <p:sldId id="410" r:id="rId8"/>
    <p:sldId id="427" r:id="rId9"/>
    <p:sldId id="272" r:id="rId10"/>
    <p:sldId id="276" r:id="rId11"/>
    <p:sldId id="426" r:id="rId12"/>
    <p:sldId id="273" r:id="rId13"/>
    <p:sldId id="42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01F476-4047-139F-860D-25ED35398199}" name="Nikki Fojan (Helpforce)" initials="N(" userId="S::nf@helpforce.community::94ba5c13-2869-4c75-9bea-21a3f441861c" providerId="AD"/>
  <p188:author id="{5392FD79-2C44-6C33-73A1-AD81D434C128}" name="Sibel Akbiyik (Helpforce)" initials="S(" userId="S::sa@helpforce.community::a7cf8383-2276-4cb5-843d-1cfddda7ff30" providerId="AD"/>
  <p188:author id="{7FE14E97-9736-401A-241C-6BB7B78BD7B0}" name="Kate Crossan (Helpforce)" initials="K(" userId="S::kc@helpforce.community::f5a4faf5-4ce1-4e26-aa20-71999fe7b9a1" providerId="AD"/>
  <p188:author id="{403C6599-8F3D-A14A-E883-82649347B204}" name="Mark Burrett (Helpforce)" initials="M(" userId="S::mrb@helpforce.community::3ad726ed-3b24-488b-bee1-891b29ff1c1f" providerId="AD"/>
  <p188:author id="{1FE751BE-1620-0C7D-E3F2-9E48488E4C39}" name="Vy Tran (Helpforce)" initials="V(" userId="S::vt@helpforce.community::aacd634c-b516-4b93-9c4e-f4b649773e96" providerId="AD"/>
  <p188:author id="{F54235F1-86D0-758F-8E7F-62527038DC8E}" name="Beth Hughes (Helpforce)" initials="B(" userId="S::bh@helpforce.community::840e1eab-67ec-4486-b257-35f17d9b25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A60"/>
    <a:srgbClr val="9EC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CC0CC-7D1F-4D49-91D1-7FC8B5949551}" v="416" dt="2025-02-25T17:05:26.368"/>
    <p1510:client id="{239CB4B5-AF50-C179-EC14-7B5F1087606B}" v="2015" dt="2025-02-26T12:07:17.111"/>
    <p1510:client id="{3084E5E1-0923-14AB-B58C-FE43C99EE629}" v="3" dt="2025-02-26T14:22:13.684"/>
    <p1510:client id="{5AD8103A-19AF-2679-9988-30E55749A5A2}" v="1" dt="2025-02-26T14:38:52.733"/>
    <p1510:client id="{C232F721-D9A1-A82E-33B7-5624F5DFE837}" v="62" dt="2025-02-26T15:01:16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70C3A-6D0F-4118-AB02-4F7C147DCEFC}" type="datetimeFigureOut"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6C64C-A468-42E2-B84A-C1296E56AD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4652A8A9-7181-90BC-7FED-035386E1F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>
            <a:extLst>
              <a:ext uri="{FF2B5EF4-FFF2-40B4-BE49-F238E27FC236}">
                <a16:creationId xmlns:a16="http://schemas.microsoft.com/office/drawing/2014/main" id="{E161F60E-7008-E7B7-DC32-2496EB3186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>
            <a:extLst>
              <a:ext uri="{FF2B5EF4-FFF2-40B4-BE49-F238E27FC236}">
                <a16:creationId xmlns:a16="http://schemas.microsoft.com/office/drawing/2014/main" id="{C83E24E8-3A8C-9448-DA63-A5A40BAB1F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1012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535ecc011c_0_4:notes"/>
          <p:cNvSpPr txBox="1">
            <a:spLocks noGrp="1"/>
          </p:cNvSpPr>
          <p:nvPr>
            <p:ph type="body" idx="1"/>
          </p:nvPr>
        </p:nvSpPr>
        <p:spPr>
          <a:xfrm>
            <a:off x="688817" y="4823034"/>
            <a:ext cx="5510400" cy="3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75" rIns="96600" bIns="48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33" name="Google Shape;233;g1535ecc011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1405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786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B75AFDA8-233C-6C53-C9A2-615518447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0EA4FDD-87E2-514D-5C67-9461C29E71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A96685D-079F-033C-08FF-AC874CEBC6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6283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3612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1D6A3296-292E-462E-3EC5-4D9C0DB38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F6E33BFF-AA78-206F-2631-729C9F2243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B0C76E77-4D41-0BB2-2794-E147402580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7273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title / text">
  <p:cSld name="Ttitle /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5938" y="512764"/>
            <a:ext cx="11160125" cy="54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68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515937" y="1557339"/>
            <a:ext cx="11160125" cy="4132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6449850"/>
            <a:ext cx="12192000" cy="4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138" y="6573838"/>
            <a:ext cx="850557" cy="19491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/>
        </p:nvSpPr>
        <p:spPr>
          <a:xfrm>
            <a:off x="11676083" y="6556400"/>
            <a:ext cx="363300" cy="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-image + title">
  <p:cSld name="Full-image + 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00807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" name="Google Shape;36;p7"/>
          <p:cNvSpPr txBox="1">
            <a:spLocks noGrp="1"/>
          </p:cNvSpPr>
          <p:nvPr>
            <p:ph type="ctrTitle"/>
          </p:nvPr>
        </p:nvSpPr>
        <p:spPr>
          <a:xfrm>
            <a:off x="515938" y="1"/>
            <a:ext cx="4125731" cy="6008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6800" anchor="ctr" anchorCtr="0">
            <a:noAutofit/>
          </a:bodyPr>
          <a:lstStyle>
            <a:lvl1pPr marR="0" lvl="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/>
          <p:nvPr/>
        </p:nvSpPr>
        <p:spPr>
          <a:xfrm>
            <a:off x="0" y="6008077"/>
            <a:ext cx="12192000" cy="8499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8" y="6345238"/>
            <a:ext cx="850557" cy="194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lpfor slide">
  <p:cSld name="Helpfor slide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76350" y="2477386"/>
            <a:ext cx="8304994" cy="190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8" y="6345238"/>
            <a:ext cx="850557" cy="194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/ Text">
  <p:cSld name="Image /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00807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6456363" y="512763"/>
            <a:ext cx="5219700" cy="119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68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6456363" y="1952625"/>
            <a:ext cx="5219700" cy="3889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0" y="6008077"/>
            <a:ext cx="12192000" cy="8499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51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8" y="6345238"/>
            <a:ext cx="850557" cy="19491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/>
          <p:nvPr/>
        </p:nvSpPr>
        <p:spPr>
          <a:xfrm>
            <a:off x="5914383" y="6345237"/>
            <a:ext cx="363234" cy="1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Images">
  <p:cSld name="3 Image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>
            <a:spLocks noGrp="1"/>
          </p:cNvSpPr>
          <p:nvPr>
            <p:ph type="pic" idx="2"/>
          </p:nvPr>
        </p:nvSpPr>
        <p:spPr>
          <a:xfrm>
            <a:off x="4360087" y="1952624"/>
            <a:ext cx="3471826" cy="373760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5" name="Google Shape;55;p10"/>
          <p:cNvSpPr>
            <a:spLocks noGrp="1"/>
          </p:cNvSpPr>
          <p:nvPr>
            <p:ph type="pic" idx="3"/>
          </p:nvPr>
        </p:nvSpPr>
        <p:spPr>
          <a:xfrm>
            <a:off x="515938" y="1952624"/>
            <a:ext cx="3471826" cy="373760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6" name="Google Shape;56;p10"/>
          <p:cNvSpPr>
            <a:spLocks noGrp="1"/>
          </p:cNvSpPr>
          <p:nvPr>
            <p:ph type="pic" idx="4"/>
          </p:nvPr>
        </p:nvSpPr>
        <p:spPr>
          <a:xfrm>
            <a:off x="8204237" y="1952624"/>
            <a:ext cx="3471826" cy="373760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515938" y="512763"/>
            <a:ext cx="11160125" cy="104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68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10"/>
          <p:cNvSpPr/>
          <p:nvPr/>
        </p:nvSpPr>
        <p:spPr>
          <a:xfrm>
            <a:off x="0" y="6008077"/>
            <a:ext cx="12192000" cy="8499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8" y="6345238"/>
            <a:ext cx="850557" cy="194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/ Half">
  <p:cSld name="Half / Half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515937" y="512764"/>
            <a:ext cx="11160125" cy="646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68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515938" y="1557339"/>
            <a:ext cx="5219700" cy="413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2"/>
          </p:nvPr>
        </p:nvSpPr>
        <p:spPr>
          <a:xfrm>
            <a:off x="6463893" y="1557339"/>
            <a:ext cx="5219700" cy="413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/>
          <p:nvPr/>
        </p:nvSpPr>
        <p:spPr>
          <a:xfrm>
            <a:off x="0" y="6008077"/>
            <a:ext cx="12192000" cy="8499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8" y="6345238"/>
            <a:ext cx="850557" cy="194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/ bullet point">
  <p:cSld name="2 Images / bullet 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>
            <a:spLocks noGrp="1"/>
          </p:cNvSpPr>
          <p:nvPr>
            <p:ph type="pic" idx="2"/>
          </p:nvPr>
        </p:nvSpPr>
        <p:spPr>
          <a:xfrm>
            <a:off x="0" y="3130062"/>
            <a:ext cx="6096000" cy="28780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6456363" y="521472"/>
            <a:ext cx="5219700" cy="2014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3"/>
          </p:nvPr>
        </p:nvSpPr>
        <p:spPr>
          <a:xfrm>
            <a:off x="6456363" y="3432528"/>
            <a:ext cx="5219700" cy="202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/>
          <p:nvPr/>
        </p:nvSpPr>
        <p:spPr>
          <a:xfrm>
            <a:off x="0" y="6008077"/>
            <a:ext cx="12192000" cy="8499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938" y="6345238"/>
            <a:ext cx="850557" cy="19491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2"/>
          <p:cNvSpPr>
            <a:spLocks noGrp="1"/>
          </p:cNvSpPr>
          <p:nvPr>
            <p:ph type="pic" idx="4"/>
          </p:nvPr>
        </p:nvSpPr>
        <p:spPr>
          <a:xfrm>
            <a:off x="0" y="0"/>
            <a:ext cx="6096000" cy="28780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 cover">
  <p:cSld name="Back cover"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/>
          <p:nvPr/>
        </p:nvSpPr>
        <p:spPr>
          <a:xfrm>
            <a:off x="413526" y="6225236"/>
            <a:ext cx="1064144" cy="44622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74825" y="1690851"/>
            <a:ext cx="4843824" cy="111004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/>
          <p:nvPr/>
        </p:nvSpPr>
        <p:spPr>
          <a:xfrm>
            <a:off x="1774825" y="3305520"/>
            <a:ext cx="4681538" cy="176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</a:pPr>
            <a:r>
              <a:rPr lang="en-GB" sz="4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help@helpforce.community</a:t>
            </a:r>
            <a:endParaRPr sz="16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www.helpforce.community</a:t>
            </a:r>
            <a:endParaRPr sz="16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98F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F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98F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F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F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F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F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F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F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15938" y="512764"/>
            <a:ext cx="11160125" cy="54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68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>
          <p15:clr>
            <a:srgbClr val="F26B43"/>
          </p15:clr>
        </p15:guide>
        <p15:guide id="2" pos="7355">
          <p15:clr>
            <a:srgbClr val="F26B43"/>
          </p15:clr>
        </p15:guide>
        <p15:guide id="3" pos="325">
          <p15:clr>
            <a:srgbClr val="F26B43"/>
          </p15:clr>
        </p15:guide>
        <p15:guide id="4" orient="horz" pos="323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1118">
          <p15:clr>
            <a:srgbClr val="F26B43"/>
          </p15:clr>
        </p15:guide>
        <p15:guide id="8" pos="6562">
          <p15:clr>
            <a:srgbClr val="F26B43"/>
          </p15:clr>
        </p15:guide>
        <p15:guide id="9" orient="horz" pos="3680">
          <p15:clr>
            <a:srgbClr val="F26B43"/>
          </p15:clr>
        </p15:guide>
        <p15:guide id="10" orient="horz" pos="981">
          <p15:clr>
            <a:srgbClr val="F26B43"/>
          </p15:clr>
        </p15:guide>
        <p15:guide id="11" pos="3613">
          <p15:clr>
            <a:srgbClr val="F26B43"/>
          </p15:clr>
        </p15:guide>
        <p15:guide id="12" pos="4067">
          <p15:clr>
            <a:srgbClr val="F26B43"/>
          </p15:clr>
        </p15:guide>
        <p15:guide id="13" orient="horz" pos="1230">
          <p15:clr>
            <a:srgbClr val="F26B43"/>
          </p15:clr>
        </p15:guide>
        <p15:guide id="14" orient="horz" pos="2047">
          <p15:clr>
            <a:srgbClr val="F26B43"/>
          </p15:clr>
        </p15:guide>
        <p15:guide id="15" orient="horz" pos="22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hyperlink" Target="mailto:mrb@helpforce.communit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rb@helpforce.community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force.community/our-services/building-your-workforce/volunteer-to-career-for-the-armed-forces-communit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4CED96FD-3439-9BB2-2AE6-D660989E5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E1A5A388-9CFD-0014-A430-03459A861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184" y="0"/>
            <a:ext cx="10719816" cy="5992393"/>
          </a:xfrm>
          <a:prstGeom prst="rect">
            <a:avLst/>
          </a:prstGeom>
        </p:spPr>
      </p:pic>
      <p:sp>
        <p:nvSpPr>
          <p:cNvPr id="9" name="Google Shape;128;p19">
            <a:extLst>
              <a:ext uri="{FF2B5EF4-FFF2-40B4-BE49-F238E27FC236}">
                <a16:creationId xmlns:a16="http://schemas.microsoft.com/office/drawing/2014/main" id="{63B22155-2814-B844-B6DF-BFDA203070E3}"/>
              </a:ext>
            </a:extLst>
          </p:cNvPr>
          <p:cNvSpPr txBox="1"/>
          <p:nvPr/>
        </p:nvSpPr>
        <p:spPr>
          <a:xfrm>
            <a:off x="290376" y="3454"/>
            <a:ext cx="6083440" cy="2923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en-US" sz="1400" dirty="0">
                <a:latin typeface="Oscine"/>
              </a:rPr>
            </a:br>
            <a:r>
              <a:rPr lang="en-US" sz="4000" b="1" dirty="0" err="1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Helpforce's</a:t>
            </a:r>
            <a:r>
              <a:rPr lang="en-US" sz="4000" b="1" dirty="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 Volunteer to Career for the Armed Forces Community -</a:t>
            </a:r>
            <a:endParaRPr lang="en-US" sz="1400" dirty="0">
              <a:solidFill>
                <a:srgbClr val="1A3A60"/>
              </a:solidFill>
              <a:latin typeface="Oscine"/>
              <a:ea typeface="Calibri"/>
            </a:endParaRPr>
          </a:p>
          <a:p>
            <a:r>
              <a:rPr lang="en-US" sz="4000" b="1" dirty="0" err="1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Programme</a:t>
            </a:r>
            <a:r>
              <a:rPr lang="en-US" sz="4000" b="1" dirty="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 overview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26873-AF4A-58B7-2FF0-4AD988643379}"/>
              </a:ext>
            </a:extLst>
          </p:cNvPr>
          <p:cNvSpPr txBox="1"/>
          <p:nvPr/>
        </p:nvSpPr>
        <p:spPr>
          <a:xfrm>
            <a:off x="289350" y="3191235"/>
            <a:ext cx="6456557" cy="82195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2"/>
                </a:solidFill>
                <a:latin typeface="Calibri"/>
                <a:cs typeface="Oscine" panose="020B0506040202020204" pitchFamily="34" charset="0"/>
              </a:rPr>
              <a:t>Presented by: </a:t>
            </a:r>
            <a:r>
              <a:rPr lang="en-US" sz="1600" dirty="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Mark </a:t>
            </a:r>
            <a:r>
              <a:rPr lang="en-US" sz="1600" dirty="0" err="1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Burrett</a:t>
            </a:r>
            <a:r>
              <a:rPr lang="en-US" sz="1600" dirty="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, Helpforce </a:t>
            </a:r>
            <a:r>
              <a:rPr lang="en-US" sz="1600" dirty="0" err="1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Programme</a:t>
            </a:r>
            <a:r>
              <a:rPr lang="en-US" sz="1600" dirty="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 Manager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rgbClr val="1A3A60"/>
                </a:solidFill>
                <a:latin typeface="Calibri"/>
                <a:ea typeface="Calibri"/>
                <a:cs typeface="Calibri"/>
                <a:hlinkClick r:id="rId4"/>
              </a:rPr>
              <a:t>mrb@helpforce.community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ACD22-DC97-BA73-1B37-6BB8D30259C1}"/>
              </a:ext>
            </a:extLst>
          </p:cNvPr>
          <p:cNvSpPr txBox="1"/>
          <p:nvPr/>
        </p:nvSpPr>
        <p:spPr>
          <a:xfrm>
            <a:off x="290375" y="2732954"/>
            <a:ext cx="6568068" cy="53707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27 Feb 2025</a:t>
            </a: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9ADEB74-297C-780E-7A4E-C1F909371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872" y="5000900"/>
            <a:ext cx="1450286" cy="536912"/>
          </a:xfrm>
          <a:prstGeom prst="rect">
            <a:avLst/>
          </a:prstGeom>
        </p:spPr>
      </p:pic>
      <p:pic>
        <p:nvPicPr>
          <p:cNvPr id="8" name="Picture 7" descr="Armed Forces Covenant">
            <a:extLst>
              <a:ext uri="{FF2B5EF4-FFF2-40B4-BE49-F238E27FC236}">
                <a16:creationId xmlns:a16="http://schemas.microsoft.com/office/drawing/2014/main" id="{9030B968-56EC-95EE-6778-22F4C10ACC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661" t="6912" r="3894" b="8756"/>
          <a:stretch/>
        </p:blipFill>
        <p:spPr>
          <a:xfrm>
            <a:off x="5728223" y="4425774"/>
            <a:ext cx="939883" cy="1563525"/>
          </a:xfrm>
          <a:prstGeom prst="rect">
            <a:avLst/>
          </a:prstGeom>
        </p:spPr>
      </p:pic>
      <p:pic>
        <p:nvPicPr>
          <p:cNvPr id="10" name="Picture 9" descr="A green circle with white text&#10;&#10;AI-generated content may be incorrect.">
            <a:extLst>
              <a:ext uri="{FF2B5EF4-FFF2-40B4-BE49-F238E27FC236}">
                <a16:creationId xmlns:a16="http://schemas.microsoft.com/office/drawing/2014/main" id="{1EE774CD-95A1-BEBC-09A9-C2CFD20444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510" t="-1933" r="5206" b="-1"/>
          <a:stretch/>
        </p:blipFill>
        <p:spPr>
          <a:xfrm>
            <a:off x="3931570" y="4934666"/>
            <a:ext cx="1177456" cy="1000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A1128A-A7C1-341D-BE79-559D764FFDC6}"/>
              </a:ext>
            </a:extLst>
          </p:cNvPr>
          <p:cNvSpPr txBox="1"/>
          <p:nvPr/>
        </p:nvSpPr>
        <p:spPr>
          <a:xfrm>
            <a:off x="201007" y="4897844"/>
            <a:ext cx="1698703" cy="37151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b="1" i="1" dirty="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Funded by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4B792B-1F72-D025-D7F6-CA9B22CC209A}"/>
              </a:ext>
            </a:extLst>
          </p:cNvPr>
          <p:cNvSpPr txBox="1"/>
          <p:nvPr/>
        </p:nvSpPr>
        <p:spPr>
          <a:xfrm>
            <a:off x="2750852" y="4870048"/>
            <a:ext cx="1698703" cy="37151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b="1" i="1" dirty="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Working with</a:t>
            </a:r>
          </a:p>
        </p:txBody>
      </p:sp>
    </p:spTree>
    <p:extLst>
      <p:ext uri="{BB962C8B-B14F-4D97-AF65-F5344CB8AC3E}">
        <p14:creationId xmlns:p14="http://schemas.microsoft.com/office/powerpoint/2010/main" val="2386883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75E94688-99FF-514B-A97B-2C2BC82AD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6">
            <a:extLst>
              <a:ext uri="{FF2B5EF4-FFF2-40B4-BE49-F238E27FC236}">
                <a16:creationId xmlns:a16="http://schemas.microsoft.com/office/drawing/2014/main" id="{412BB142-8E9E-1460-7836-345E73817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597" y="1385771"/>
            <a:ext cx="5219700" cy="388937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GB" sz="2400">
                <a:latin typeface="Calibri"/>
                <a:ea typeface="Calibri"/>
                <a:cs typeface="Calibri"/>
              </a:rPr>
              <a:t>Our funding allows us to offer our help </a:t>
            </a:r>
            <a:r>
              <a:rPr lang="en-GB" sz="2400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for free</a:t>
            </a:r>
            <a:r>
              <a:rPr lang="en-GB" sz="2400">
                <a:latin typeface="Calibri"/>
                <a:ea typeface="Calibri"/>
                <a:cs typeface="Calibri"/>
              </a:rPr>
              <a:t> to four more health and care organisations who wish to deliver this programme. 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en-GB" sz="24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GB" sz="2400">
                <a:latin typeface="Calibri"/>
                <a:ea typeface="Calibri"/>
                <a:cs typeface="Calibri"/>
              </a:rPr>
              <a:t>If you are interested in becoming a delivery partner, please email Mark for more information. </a:t>
            </a:r>
            <a:endParaRPr lang="en-GB"/>
          </a:p>
        </p:txBody>
      </p:sp>
      <p:sp>
        <p:nvSpPr>
          <p:cNvPr id="10" name="Title 40">
            <a:extLst>
              <a:ext uri="{FF2B5EF4-FFF2-40B4-BE49-F238E27FC236}">
                <a16:creationId xmlns:a16="http://schemas.microsoft.com/office/drawing/2014/main" id="{680B44D9-93CD-7E2A-2D6B-E7E31C010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512765"/>
            <a:ext cx="6065334" cy="1199079"/>
          </a:xfrm>
        </p:spPr>
        <p:txBody>
          <a:bodyPr/>
          <a:lstStyle/>
          <a:p>
            <a:r>
              <a:rPr lang="en-GB"/>
              <a:t>Upcoming opportunities</a:t>
            </a:r>
          </a:p>
        </p:txBody>
      </p:sp>
      <p:pic>
        <p:nvPicPr>
          <p:cNvPr id="12" name="Picture 11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25B76DCD-D815-054E-196B-56EF89308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658" y="149729"/>
            <a:ext cx="4210050" cy="56292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FCE27E-573E-E537-FC3D-E21B8D45AF9E}"/>
              </a:ext>
            </a:extLst>
          </p:cNvPr>
          <p:cNvSpPr txBox="1"/>
          <p:nvPr/>
        </p:nvSpPr>
        <p:spPr>
          <a:xfrm>
            <a:off x="440473" y="4519961"/>
            <a:ext cx="60513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>
                <a:solidFill>
                  <a:srgbClr val="FF4B4E"/>
                </a:solidFill>
                <a:latin typeface="Calibri"/>
                <a:ea typeface="Calibri"/>
                <a:cs typeface="Calibri"/>
                <a:hlinkClick r:id="rId4"/>
              </a:rPr>
              <a:t>mrb@helpforce.community</a:t>
            </a:r>
            <a:endParaRPr lang="en-GB" sz="105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210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92E9E-836F-8705-2B6F-9DD171C9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Oscine" panose="020B0506040202020204" pitchFamily="34" charset="0"/>
                <a:cs typeface="Oscine" panose="020B0506040202020204" pitchFamily="34" charset="0"/>
              </a:rPr>
              <a:t>About Helpforce</a:t>
            </a:r>
          </a:p>
        </p:txBody>
      </p:sp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3FE680AD-BF69-D150-7BAE-DCDCC2DB4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939" y="1369291"/>
            <a:ext cx="644236" cy="644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7AF99F-739B-A770-F6DC-A073956DD423}"/>
              </a:ext>
            </a:extLst>
          </p:cNvPr>
          <p:cNvSpPr txBox="1"/>
          <p:nvPr/>
        </p:nvSpPr>
        <p:spPr>
          <a:xfrm>
            <a:off x="1274618" y="1369291"/>
            <a:ext cx="7241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Our mission</a:t>
            </a:r>
          </a:p>
          <a:p>
            <a:r>
              <a:rPr lang="en-GB" sz="1600" b="1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Accelerate</a:t>
            </a:r>
            <a:r>
              <a:rPr lang="en-GB" sz="1600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 the growth and impact of volunteering in health and care</a:t>
            </a:r>
          </a:p>
        </p:txBody>
      </p:sp>
      <p:pic>
        <p:nvPicPr>
          <p:cNvPr id="12" name="Graphic 11" descr="Group brainstorm with solid fill">
            <a:extLst>
              <a:ext uri="{FF2B5EF4-FFF2-40B4-BE49-F238E27FC236}">
                <a16:creationId xmlns:a16="http://schemas.microsoft.com/office/drawing/2014/main" id="{55FADF7D-B80D-F5A5-F2D3-BC217CBBD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176" y="2381247"/>
            <a:ext cx="738909" cy="7389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4D2317-86B6-0EB4-B910-AFF528119189}"/>
              </a:ext>
            </a:extLst>
          </p:cNvPr>
          <p:cNvSpPr txBox="1"/>
          <p:nvPr/>
        </p:nvSpPr>
        <p:spPr>
          <a:xfrm>
            <a:off x="1274618" y="2422529"/>
            <a:ext cx="72413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What we do</a:t>
            </a:r>
          </a:p>
          <a:p>
            <a:r>
              <a:rPr lang="en-GB" sz="1600" b="1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Co-create</a:t>
            </a:r>
            <a:r>
              <a:rPr lang="en-GB" sz="1600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 innovative solutions with health and care organisations</a:t>
            </a:r>
          </a:p>
          <a:p>
            <a:r>
              <a:rPr lang="en-GB" sz="1600" b="1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Enable </a:t>
            </a:r>
            <a:r>
              <a:rPr lang="en-GB" sz="1600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organisations to maximise the potential of volunteering to improve outcomes for people and services</a:t>
            </a:r>
          </a:p>
          <a:p>
            <a:r>
              <a:rPr lang="en-GB" sz="1600" b="1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Connect</a:t>
            </a:r>
            <a:r>
              <a:rPr lang="en-GB" sz="1600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 the people leading volunteers together to improve quality together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6FE15-DBF0-CAA5-6E02-C9D8071E9798}"/>
              </a:ext>
            </a:extLst>
          </p:cNvPr>
          <p:cNvSpPr txBox="1"/>
          <p:nvPr/>
        </p:nvSpPr>
        <p:spPr>
          <a:xfrm>
            <a:off x="1274618" y="4158966"/>
            <a:ext cx="7241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How we work</a:t>
            </a:r>
          </a:p>
          <a:p>
            <a:r>
              <a:rPr lang="en-GB" sz="1600" b="1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Partner </a:t>
            </a:r>
            <a:r>
              <a:rPr lang="en-GB" sz="1600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with you to grow impactful volunteering opportunities</a:t>
            </a:r>
          </a:p>
          <a:p>
            <a:r>
              <a:rPr lang="en-GB" sz="1600" b="1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Capture</a:t>
            </a:r>
            <a:r>
              <a:rPr lang="en-GB" sz="1600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 and share the insight &amp; impact to build the case</a:t>
            </a:r>
          </a:p>
          <a:p>
            <a:r>
              <a:rPr lang="en-GB" sz="1600" b="1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Persuade</a:t>
            </a:r>
            <a:r>
              <a:rPr lang="en-GB" sz="1600">
                <a:solidFill>
                  <a:schemeClr val="bg2"/>
                </a:solidFill>
                <a:latin typeface="Oscine" panose="020B0506040202020204" pitchFamily="34" charset="0"/>
                <a:cs typeface="Oscine" panose="020B0506040202020204" pitchFamily="34" charset="0"/>
              </a:rPr>
              <a:t> leaders to invest in volunteering     </a:t>
            </a:r>
          </a:p>
        </p:txBody>
      </p:sp>
      <p:pic>
        <p:nvPicPr>
          <p:cNvPr id="16" name="Graphic 15" descr="Handshake with solid fill">
            <a:extLst>
              <a:ext uri="{FF2B5EF4-FFF2-40B4-BE49-F238E27FC236}">
                <a16:creationId xmlns:a16="http://schemas.microsoft.com/office/drawing/2014/main" id="{D281F0EC-AA54-5FF3-A8BC-395E779E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447" y="4047836"/>
            <a:ext cx="995219" cy="995219"/>
          </a:xfrm>
          <a:prstGeom prst="rect">
            <a:avLst/>
          </a:prstGeom>
        </p:spPr>
      </p:pic>
      <p:pic>
        <p:nvPicPr>
          <p:cNvPr id="17" name="Google Shape;141;p21">
            <a:extLst>
              <a:ext uri="{FF2B5EF4-FFF2-40B4-BE49-F238E27FC236}">
                <a16:creationId xmlns:a16="http://schemas.microsoft.com/office/drawing/2014/main" id="{A774C74C-2897-EA5D-0B14-FBB114694DE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64299" t="18010" r="4439" b="16644"/>
          <a:stretch/>
        </p:blipFill>
        <p:spPr>
          <a:xfrm>
            <a:off x="8266546" y="976743"/>
            <a:ext cx="3205017" cy="451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74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earing lanyards&#10;&#10;Description automatically generated">
            <a:extLst>
              <a:ext uri="{FF2B5EF4-FFF2-40B4-BE49-F238E27FC236}">
                <a16:creationId xmlns:a16="http://schemas.microsoft.com/office/drawing/2014/main" id="{70543F3A-25F3-BF5E-CF22-88B92BA0F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8" r="15568" b="2"/>
          <a:stretch/>
        </p:blipFill>
        <p:spPr>
          <a:xfrm>
            <a:off x="6684539" y="1328525"/>
            <a:ext cx="5078355" cy="459969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0249FBD0-FC41-B950-D318-554863C7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512765"/>
            <a:ext cx="5219700" cy="1199079"/>
          </a:xfrm>
        </p:spPr>
        <p:txBody>
          <a:bodyPr/>
          <a:lstStyle/>
          <a:p>
            <a:r>
              <a:rPr lang="en-US">
                <a:cs typeface="Oscine" panose="020B0506040202020204" pitchFamily="34" charset="0"/>
              </a:rPr>
              <a:t>What is Volunteer to Career (</a:t>
            </a:r>
            <a:r>
              <a:rPr lang="en-US" err="1">
                <a:cs typeface="Oscine" panose="020B0506040202020204" pitchFamily="34" charset="0"/>
              </a:rPr>
              <a:t>VtC</a:t>
            </a:r>
            <a:r>
              <a:rPr lang="en-US">
                <a:cs typeface="Oscine" panose="020B0506040202020204" pitchFamily="34" charset="0"/>
              </a:rPr>
              <a:t>)?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1D4121A-FD39-95FD-FDBE-67D8D07F0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093" y="2209615"/>
            <a:ext cx="5219700" cy="1303936"/>
          </a:xfrm>
        </p:spPr>
        <p:txBody>
          <a:bodyPr/>
          <a:lstStyle/>
          <a:p>
            <a:pPr marL="480060" indent="0"/>
            <a:r>
              <a:rPr lang="en-GB" sz="1850">
                <a:latin typeface="Calibri"/>
                <a:cs typeface="Oscine" panose="020B0506040202020204" pitchFamily="34" charset="0"/>
              </a:rPr>
              <a:t>The Volunteer to Career programme </a:t>
            </a:r>
            <a:r>
              <a:rPr lang="en-GB" sz="1850" b="1">
                <a:solidFill>
                  <a:schemeClr val="accent1"/>
                </a:solidFill>
                <a:latin typeface="Calibri"/>
                <a:cs typeface="Oscine" panose="020B0506040202020204" pitchFamily="34" charset="0"/>
              </a:rPr>
              <a:t>identifies</a:t>
            </a:r>
            <a:r>
              <a:rPr lang="en-GB" sz="1850">
                <a:latin typeface="Calibri"/>
                <a:cs typeface="Oscine" panose="020B0506040202020204" pitchFamily="34" charset="0"/>
              </a:rPr>
              <a:t> a pathway for volunteers to develop their careers in health and care.</a:t>
            </a:r>
            <a:endParaRPr lang="en-US" sz="1850">
              <a:latin typeface="Calibri"/>
            </a:endParaRPr>
          </a:p>
        </p:txBody>
      </p:sp>
      <p:sp>
        <p:nvSpPr>
          <p:cNvPr id="24" name="Arrow: Striped Right 23">
            <a:extLst>
              <a:ext uri="{FF2B5EF4-FFF2-40B4-BE49-F238E27FC236}">
                <a16:creationId xmlns:a16="http://schemas.microsoft.com/office/drawing/2014/main" id="{47D7E809-EB98-627A-DB99-A45CD4EBE1DF}"/>
              </a:ext>
            </a:extLst>
          </p:cNvPr>
          <p:cNvSpPr/>
          <p:nvPr/>
        </p:nvSpPr>
        <p:spPr>
          <a:xfrm>
            <a:off x="515939" y="2212647"/>
            <a:ext cx="942108" cy="757381"/>
          </a:xfrm>
          <a:prstGeom prst="strip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3EE4ADD-1EE3-E0C6-89E5-93C67FEAFB2A}"/>
              </a:ext>
            </a:extLst>
          </p:cNvPr>
          <p:cNvSpPr txBox="1">
            <a:spLocks/>
          </p:cNvSpPr>
          <p:nvPr/>
        </p:nvSpPr>
        <p:spPr>
          <a:xfrm>
            <a:off x="1111093" y="3513552"/>
            <a:ext cx="5219700" cy="93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28700" marR="0" lvl="2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80060" indent="0"/>
            <a:r>
              <a:rPr lang="en-GB" sz="1850">
                <a:latin typeface="Calibri"/>
                <a:cs typeface="Oscine" panose="020B0506040202020204" pitchFamily="34" charset="0"/>
              </a:rPr>
              <a:t>The pathway is </a:t>
            </a:r>
            <a:r>
              <a:rPr lang="en-GB" sz="1850" b="1">
                <a:solidFill>
                  <a:schemeClr val="accent1"/>
                </a:solidFill>
                <a:latin typeface="Calibri"/>
                <a:cs typeface="Oscine" panose="020B0506040202020204" pitchFamily="34" charset="0"/>
              </a:rPr>
              <a:t>designed</a:t>
            </a:r>
            <a:r>
              <a:rPr lang="en-GB" sz="1850">
                <a:solidFill>
                  <a:schemeClr val="accent1"/>
                </a:solidFill>
                <a:latin typeface="Calibri"/>
                <a:cs typeface="Oscine" panose="020B0506040202020204" pitchFamily="34" charset="0"/>
              </a:rPr>
              <a:t> </a:t>
            </a:r>
            <a:r>
              <a:rPr lang="en-GB" sz="1850">
                <a:latin typeface="Calibri"/>
                <a:cs typeface="Oscine" panose="020B0506040202020204" pitchFamily="34" charset="0"/>
              </a:rPr>
              <a:t>around the organisation’s identified </a:t>
            </a:r>
            <a:r>
              <a:rPr lang="en-GB" sz="1850" b="1">
                <a:solidFill>
                  <a:schemeClr val="accent1"/>
                </a:solidFill>
                <a:latin typeface="Calibri"/>
                <a:cs typeface="Oscine" panose="020B0506040202020204" pitchFamily="34" charset="0"/>
              </a:rPr>
              <a:t>workforce needs</a:t>
            </a:r>
            <a:r>
              <a:rPr lang="en-GB" sz="1850">
                <a:latin typeface="Calibri"/>
                <a:cs typeface="Oscine" panose="020B0506040202020204" pitchFamily="34" charset="0"/>
              </a:rPr>
              <a:t>.</a:t>
            </a:r>
            <a:endParaRPr lang="en-US" sz="1850">
              <a:latin typeface="Calibri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309D789-DA65-1E67-D5B1-2342FAA8ACFB}"/>
              </a:ext>
            </a:extLst>
          </p:cNvPr>
          <p:cNvSpPr txBox="1">
            <a:spLocks/>
          </p:cNvSpPr>
          <p:nvPr/>
        </p:nvSpPr>
        <p:spPr>
          <a:xfrm>
            <a:off x="1111091" y="4649220"/>
            <a:ext cx="5219700" cy="3889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28700" marR="0" lvl="2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80060" indent="0"/>
            <a:r>
              <a:rPr lang="en-GB" sz="1850">
                <a:latin typeface="Calibri"/>
                <a:cs typeface="Oscine" panose="020B0506040202020204" pitchFamily="34" charset="0"/>
              </a:rPr>
              <a:t>And it sets out how volunteers can make </a:t>
            </a:r>
            <a:r>
              <a:rPr lang="en-GB" sz="1850" b="1">
                <a:solidFill>
                  <a:schemeClr val="accent1"/>
                </a:solidFill>
                <a:latin typeface="Calibri"/>
                <a:cs typeface="Oscine" panose="020B0506040202020204" pitchFamily="34" charset="0"/>
              </a:rPr>
              <a:t>step-by-step progress </a:t>
            </a:r>
            <a:r>
              <a:rPr lang="en-GB" sz="1850">
                <a:latin typeface="Calibri"/>
                <a:cs typeface="Oscine" panose="020B0506040202020204" pitchFamily="34" charset="0"/>
              </a:rPr>
              <a:t>and an informed decision about applying for employment or starting education or clinical training.</a:t>
            </a:r>
            <a:endParaRPr lang="en-US" sz="1850">
              <a:latin typeface="Calibri"/>
              <a:cs typeface="Oscine" panose="020B0506040202020204" pitchFamily="34" charset="0"/>
            </a:endParaRPr>
          </a:p>
        </p:txBody>
      </p:sp>
      <p:sp>
        <p:nvSpPr>
          <p:cNvPr id="30" name="Arrow: Striped Right 29">
            <a:extLst>
              <a:ext uri="{FF2B5EF4-FFF2-40B4-BE49-F238E27FC236}">
                <a16:creationId xmlns:a16="http://schemas.microsoft.com/office/drawing/2014/main" id="{E7560AB1-BF2E-6D8A-5476-B513CBE2B2BB}"/>
              </a:ext>
            </a:extLst>
          </p:cNvPr>
          <p:cNvSpPr/>
          <p:nvPr/>
        </p:nvSpPr>
        <p:spPr>
          <a:xfrm>
            <a:off x="453309" y="3514440"/>
            <a:ext cx="942108" cy="757381"/>
          </a:xfrm>
          <a:prstGeom prst="strip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2" name="Arrow: Striped Right 31">
            <a:extLst>
              <a:ext uri="{FF2B5EF4-FFF2-40B4-BE49-F238E27FC236}">
                <a16:creationId xmlns:a16="http://schemas.microsoft.com/office/drawing/2014/main" id="{F38B8AFA-B6F9-6D76-7FE5-ABC9502594E2}"/>
              </a:ext>
            </a:extLst>
          </p:cNvPr>
          <p:cNvSpPr/>
          <p:nvPr/>
        </p:nvSpPr>
        <p:spPr>
          <a:xfrm>
            <a:off x="452046" y="4747403"/>
            <a:ext cx="942108" cy="757381"/>
          </a:xfrm>
          <a:prstGeom prst="strip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79218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049A2-A873-CDC2-E96A-0A8B52C20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336E-5188-7F05-FD6B-17D55FA8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08" y="221135"/>
            <a:ext cx="5017088" cy="542197"/>
          </a:xfrm>
        </p:spPr>
        <p:txBody>
          <a:bodyPr/>
          <a:lstStyle/>
          <a:p>
            <a:r>
              <a:rPr lang="en-GB" sz="3600" err="1"/>
              <a:t>VtC</a:t>
            </a:r>
            <a:r>
              <a:rPr lang="en-GB" sz="3600"/>
              <a:t> delivery sites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ACD23-FA8C-3964-4C14-526922CDDAE7}"/>
              </a:ext>
            </a:extLst>
          </p:cNvPr>
          <p:cNvSpPr txBox="1"/>
          <p:nvPr/>
        </p:nvSpPr>
        <p:spPr>
          <a:xfrm>
            <a:off x="227660" y="905338"/>
            <a:ext cx="5330237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b="1">
                <a:solidFill>
                  <a:srgbClr val="1A3A60"/>
                </a:solidFill>
                <a:latin typeface="Calibri"/>
                <a:cs typeface="Segoe UI"/>
              </a:rPr>
              <a:t>The 28 delivery sites of the NHS England funded Volunteer to Career programme. </a:t>
            </a:r>
            <a:r>
              <a:rPr lang="en-US" sz="1400" b="1">
                <a:solidFill>
                  <a:srgbClr val="1A3A60"/>
                </a:solidFill>
                <a:latin typeface="Calibri"/>
                <a:cs typeface="Segoe UI"/>
              </a:rPr>
              <a:t>​</a:t>
            </a:r>
            <a:endParaRPr lang="en-US" sz="1400" b="1">
              <a:solidFill>
                <a:srgbClr val="1A3A60"/>
              </a:solidFill>
              <a:latin typeface="Calibri"/>
              <a:ea typeface="Calibri"/>
              <a:cs typeface="Segoe UI"/>
            </a:endParaRPr>
          </a:p>
          <a:p>
            <a:r>
              <a:rPr lang="en-GB" sz="1400">
                <a:solidFill>
                  <a:srgbClr val="1A3A60"/>
                </a:solidFill>
                <a:latin typeface="Calibri"/>
                <a:cs typeface="Segoe UI"/>
              </a:rPr>
              <a:t>​</a:t>
            </a:r>
            <a:endParaRPr lang="en-GB" sz="1400">
              <a:solidFill>
                <a:srgbClr val="1A3A60"/>
              </a:solidFill>
              <a:latin typeface="Calibri"/>
              <a:ea typeface="Calibri"/>
              <a:cs typeface="Segoe UI"/>
            </a:endParaRPr>
          </a:p>
          <a:p>
            <a:r>
              <a:rPr lang="en-GB" sz="1400" i="1">
                <a:solidFill>
                  <a:srgbClr val="1A3A60"/>
                </a:solidFill>
                <a:latin typeface="Calibri"/>
                <a:cs typeface="Segoe UI"/>
              </a:rPr>
              <a:t>Please note, some organisations are operating a Volunteer to Career programme over multiple sites so will have multiple points on the map.</a:t>
            </a:r>
            <a:r>
              <a:rPr lang="en-US" sz="1400">
                <a:solidFill>
                  <a:srgbClr val="1A3A60"/>
                </a:solidFill>
                <a:latin typeface="Calibri"/>
                <a:cs typeface="Segoe UI"/>
              </a:rPr>
              <a:t>​</a:t>
            </a:r>
            <a:endParaRPr lang="en-US" sz="1400">
              <a:solidFill>
                <a:srgbClr val="1A3A60"/>
              </a:solidFill>
              <a:latin typeface="Calibri"/>
              <a:ea typeface="Calibri"/>
              <a:cs typeface="Segoe UI"/>
            </a:endParaRPr>
          </a:p>
          <a:p>
            <a:r>
              <a:rPr lang="en-GB" sz="1200">
                <a:solidFill>
                  <a:srgbClr val="1A3A60"/>
                </a:solidFill>
                <a:latin typeface="Calibri"/>
                <a:cs typeface="Segoe UI"/>
              </a:rPr>
              <a:t>​</a:t>
            </a:r>
            <a:endParaRPr lang="en-GB" sz="1200">
              <a:solidFill>
                <a:srgbClr val="1A3A60"/>
              </a:solidFill>
              <a:latin typeface="Calibri"/>
              <a:ea typeface="Calibri"/>
              <a:cs typeface="Segoe UI"/>
            </a:endParaRPr>
          </a:p>
        </p:txBody>
      </p:sp>
      <p:pic>
        <p:nvPicPr>
          <p:cNvPr id="4" name="Picture 3" descr="A map of the world with red dots&#10;&#10;Description automatically generated">
            <a:extLst>
              <a:ext uri="{FF2B5EF4-FFF2-40B4-BE49-F238E27FC236}">
                <a16:creationId xmlns:a16="http://schemas.microsoft.com/office/drawing/2014/main" id="{46A875DE-043C-0F63-D8BD-53F747E00A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3" r="-121"/>
          <a:stretch/>
        </p:blipFill>
        <p:spPr>
          <a:xfrm>
            <a:off x="6534783" y="0"/>
            <a:ext cx="5649207" cy="633118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CB1D33F-64C2-AA14-DDCD-C85F4CFF4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949428"/>
              </p:ext>
            </p:extLst>
          </p:nvPr>
        </p:nvGraphicFramePr>
        <p:xfrm>
          <a:off x="228756" y="2468296"/>
          <a:ext cx="3124045" cy="345567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4045">
                  <a:extLst>
                    <a:ext uri="{9D8B030D-6E8A-4147-A177-3AD203B41FA5}">
                      <a16:colId xmlns:a16="http://schemas.microsoft.com/office/drawing/2014/main" val="1772587688"/>
                    </a:ext>
                  </a:extLst>
                </a:gridCol>
              </a:tblGrid>
              <a:tr h="38036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Bradford District and Craven Health and Care Partnership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304494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Cambridge and Peterborough NHS Foundation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93677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Central London Community Healthcare NHS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313068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Cheshire &amp; Wirral Partnership NHS Foundation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2040977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County Durham and Darlington Foundation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898857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East Kent Health &amp; Care Partnership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878034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East Lancashire Hospitals NHS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8046637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East of England Ambulance Service NHS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71196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Friends of </a:t>
                      </a:r>
                      <a:r>
                        <a:rPr lang="en-US" sz="1100" err="1">
                          <a:effectLst/>
                          <a:latin typeface="Calibri"/>
                        </a:rPr>
                        <a:t>Moorefields</a:t>
                      </a:r>
                      <a:r>
                        <a:rPr lang="en-US" sz="1100">
                          <a:effectLst/>
                          <a:latin typeface="Calibri"/>
                        </a:rPr>
                        <a:t> Hospital NHS Foundation Trust 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714709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Guy's and St Thomas' NHS Foundation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9700224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Lewisham and Greenwich NHS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01212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Lincolnshire Community Health Services NHS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910380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Liverpool Women’s NHS Foundation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3669471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114300" indent="-114300" fontAlgn="b">
                        <a:buClr>
                          <a:srgbClr val="FF4B4E"/>
                        </a:buClr>
                        <a:buFont typeface="Arial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Mid Cheshire Hospitals Foundation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121680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5423B25-3753-92E0-D3DE-F456CDBBD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28081"/>
              </p:ext>
            </p:extLst>
          </p:nvPr>
        </p:nvGraphicFramePr>
        <p:xfrm>
          <a:off x="3511941" y="2468296"/>
          <a:ext cx="3212711" cy="32880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2711">
                  <a:extLst>
                    <a:ext uri="{9D8B030D-6E8A-4147-A177-3AD203B41FA5}">
                      <a16:colId xmlns:a16="http://schemas.microsoft.com/office/drawing/2014/main" val="1772587688"/>
                    </a:ext>
                  </a:extLst>
                </a:gridCol>
              </a:tblGrid>
              <a:tr h="217805">
                <a:tc>
                  <a:txBody>
                    <a:bodyPr/>
                    <a:lstStyle/>
                    <a:p>
                      <a:pPr marL="85725" indent="-85725" fontAlgn="b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Mid Yorkshire Hospitals NHS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774542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85725" indent="-85725" fontAlgn="b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Norfolk and Waveney </a:t>
                      </a:r>
                      <a:r>
                        <a:rPr lang="en-US" sz="1100" err="1">
                          <a:effectLst/>
                          <a:latin typeface="Calibri"/>
                        </a:rPr>
                        <a:t>Integated</a:t>
                      </a:r>
                      <a:r>
                        <a:rPr lang="en-US" sz="1100">
                          <a:effectLst/>
                          <a:latin typeface="Calibri"/>
                        </a:rPr>
                        <a:t> Care Board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5821630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85725" indent="-85725" fontAlgn="b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North Cumbria Integrated Care NHS Foundation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729504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85725" indent="-85725" fontAlgn="b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North Tees and Hartlepool NHS Foundation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539019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85725" indent="-85725" fontAlgn="b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Oxford Health NHS Foundation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49391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85725" indent="-85725" fontAlgn="b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Portsmouth Hospitals University NHS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151154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85725" indent="-85725" fontAlgn="b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Royal United Hospitals Bath NHS Foundation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3343940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85725" indent="-85725" fontAlgn="b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Shrewsbury &amp; Telford Hospitals NHS Trust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339539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85725" indent="-85725" fontAlgn="b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Somerset NHS Foundation Trust 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259221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85725" indent="-85725" fontAlgn="b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South Central Ambulance Charity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033159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85725" indent="-85725" fontAlgn="b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St </a:t>
                      </a:r>
                      <a:r>
                        <a:rPr lang="en-US" sz="1100" err="1">
                          <a:effectLst/>
                          <a:latin typeface="Calibri"/>
                        </a:rPr>
                        <a:t>Oswalds</a:t>
                      </a:r>
                      <a:r>
                        <a:rPr lang="en-US" sz="1100">
                          <a:effectLst/>
                          <a:latin typeface="Calibri"/>
                        </a:rPr>
                        <a:t> Hospice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595016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85725" indent="-85725" fontAlgn="b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Suffolk and North East Essex Integrated Care Board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447325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marL="85725" indent="-85725" fontAlgn="t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Torbay and South Devon NHS Foundation Trust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7314772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pPr marL="85725" indent="-85725" fontAlgn="t">
                        <a:buClr>
                          <a:srgbClr val="FF4B4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  <a:latin typeface="Calibri"/>
                        </a:rPr>
                        <a:t>University College London Hospitals NHS Foundation Trust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887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647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8ABC-B7DD-31F8-93FF-254A70FF6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2;p16">
            <a:extLst>
              <a:ext uri="{FF2B5EF4-FFF2-40B4-BE49-F238E27FC236}">
                <a16:creationId xmlns:a16="http://schemas.microsoft.com/office/drawing/2014/main" id="{95543C94-FB0F-2515-5EE0-2D89486608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305" y="206301"/>
            <a:ext cx="11123619" cy="750300"/>
          </a:xfrm>
          <a:prstGeom prst="rect">
            <a:avLst/>
          </a:prstGeom>
        </p:spPr>
        <p:txBody>
          <a:bodyPr spcFirstLastPara="1" wrap="square" lIns="0" tIns="46800" rIns="0" bIns="46800" anchor="t" anchorCtr="0">
            <a:noAutofit/>
          </a:bodyPr>
          <a:lstStyle/>
          <a:p>
            <a:r>
              <a:rPr lang="en-GB" sz="3600"/>
              <a:t>Volunteer findings: </a:t>
            </a:r>
            <a:r>
              <a:rPr lang="en-GB" sz="3600">
                <a:solidFill>
                  <a:schemeClr val="accent1"/>
                </a:solidFill>
              </a:rPr>
              <a:t>Career outcomes</a:t>
            </a:r>
          </a:p>
        </p:txBody>
      </p:sp>
      <p:sp>
        <p:nvSpPr>
          <p:cNvPr id="8" name="Google Shape;113;p16">
            <a:extLst>
              <a:ext uri="{FF2B5EF4-FFF2-40B4-BE49-F238E27FC236}">
                <a16:creationId xmlns:a16="http://schemas.microsoft.com/office/drawing/2014/main" id="{E0183184-0D8A-B2B9-7C51-8EABA18D2F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6973" y="1769993"/>
            <a:ext cx="2741700" cy="1992455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/>
            <a:r>
              <a:rPr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72%</a:t>
            </a:r>
            <a:endParaRPr sz="6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/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 volunteers </a:t>
            </a:r>
            <a:r>
              <a:rPr lang="en-GB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who completed the </a:t>
            </a:r>
            <a:r>
              <a:rPr lang="en-GB" sz="14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VtC</a:t>
            </a:r>
            <a:r>
              <a:rPr lang="en-GB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pathway </a:t>
            </a:r>
            <a:r>
              <a:rPr lang="en-GB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secured employment or further education / training.</a:t>
            </a:r>
            <a:endParaRPr lang="en-GB" sz="1000" b="1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Google Shape;114;p16">
            <a:extLst>
              <a:ext uri="{FF2B5EF4-FFF2-40B4-BE49-F238E27FC236}">
                <a16:creationId xmlns:a16="http://schemas.microsoft.com/office/drawing/2014/main" id="{74B251DE-D63F-4CCD-3F06-E539EAA9FC9D}"/>
              </a:ext>
            </a:extLst>
          </p:cNvPr>
          <p:cNvSpPr txBox="1">
            <a:spLocks/>
          </p:cNvSpPr>
          <p:nvPr/>
        </p:nvSpPr>
        <p:spPr>
          <a:xfrm>
            <a:off x="4654493" y="1378762"/>
            <a:ext cx="1460100" cy="777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/>
            <a:r>
              <a:rPr lang="en-US" sz="4400" kern="0">
                <a:solidFill>
                  <a:schemeClr val="lt1"/>
                </a:solidFill>
                <a:latin typeface="Calibri"/>
                <a:cs typeface="Calibri"/>
              </a:rPr>
              <a:t>110</a:t>
            </a:r>
          </a:p>
        </p:txBody>
      </p:sp>
      <p:sp>
        <p:nvSpPr>
          <p:cNvPr id="12" name="Google Shape;115;p16">
            <a:extLst>
              <a:ext uri="{FF2B5EF4-FFF2-40B4-BE49-F238E27FC236}">
                <a16:creationId xmlns:a16="http://schemas.microsoft.com/office/drawing/2014/main" id="{7F2D1A3E-AF1E-1157-205E-220D222D0E10}"/>
              </a:ext>
            </a:extLst>
          </p:cNvPr>
          <p:cNvSpPr txBox="1">
            <a:spLocks/>
          </p:cNvSpPr>
          <p:nvPr/>
        </p:nvSpPr>
        <p:spPr>
          <a:xfrm>
            <a:off x="6063281" y="1378763"/>
            <a:ext cx="2396700" cy="769843"/>
          </a:xfrm>
          <a:prstGeom prst="rect">
            <a:avLst/>
          </a:prstGeom>
          <a:solidFill>
            <a:schemeClr val="accent1"/>
          </a:solidFill>
          <a:ln>
            <a:solidFill>
              <a:srgbClr val="FF4B4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/>
            <a:r>
              <a:rPr lang="en-US" sz="12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volunteers secured employment in the NHS or health and care</a:t>
            </a:r>
            <a:endParaRPr lang="en-US" sz="400" kern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Google Shape;116;p16">
            <a:extLst>
              <a:ext uri="{FF2B5EF4-FFF2-40B4-BE49-F238E27FC236}">
                <a16:creationId xmlns:a16="http://schemas.microsoft.com/office/drawing/2014/main" id="{0A98B77A-28E4-4E2C-FA5F-A7C32BDC81B3}"/>
              </a:ext>
            </a:extLst>
          </p:cNvPr>
          <p:cNvSpPr txBox="1">
            <a:spLocks/>
          </p:cNvSpPr>
          <p:nvPr/>
        </p:nvSpPr>
        <p:spPr>
          <a:xfrm>
            <a:off x="4622973" y="2367189"/>
            <a:ext cx="1460100" cy="777880"/>
          </a:xfrm>
          <a:prstGeom prst="rect">
            <a:avLst/>
          </a:prstGeom>
          <a:solidFill>
            <a:srgbClr val="9ECCF2"/>
          </a:solidFill>
          <a:ln>
            <a:solidFill>
              <a:srgbClr val="9ECCF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/>
            <a:r>
              <a:rPr lang="en-US" sz="4400" ker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12</a:t>
            </a:r>
          </a:p>
        </p:txBody>
      </p:sp>
      <p:sp>
        <p:nvSpPr>
          <p:cNvPr id="14" name="Google Shape;117;p16">
            <a:extLst>
              <a:ext uri="{FF2B5EF4-FFF2-40B4-BE49-F238E27FC236}">
                <a16:creationId xmlns:a16="http://schemas.microsoft.com/office/drawing/2014/main" id="{983CAD1A-3C54-389E-459A-5188C5DD3141}"/>
              </a:ext>
            </a:extLst>
          </p:cNvPr>
          <p:cNvSpPr txBox="1">
            <a:spLocks/>
          </p:cNvSpPr>
          <p:nvPr/>
        </p:nvSpPr>
        <p:spPr>
          <a:xfrm>
            <a:off x="6061206" y="2366837"/>
            <a:ext cx="2396700" cy="777880"/>
          </a:xfrm>
          <a:prstGeom prst="rect">
            <a:avLst/>
          </a:prstGeom>
          <a:solidFill>
            <a:srgbClr val="9ECCF2"/>
          </a:solidFill>
          <a:ln>
            <a:solidFill>
              <a:srgbClr val="9ECCF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</a:pPr>
            <a:endParaRPr lang="en-US" sz="400" ker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</a:pPr>
            <a:endParaRPr lang="en-US" sz="400" ker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</a:pPr>
            <a:r>
              <a:rPr lang="en-US" sz="12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volunteers secured employment in other sectors</a:t>
            </a:r>
            <a:endParaRPr lang="en-US" sz="1200" kern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id="{840D897C-9C0A-9C82-CFB9-EBCF732DD695}"/>
              </a:ext>
            </a:extLst>
          </p:cNvPr>
          <p:cNvSpPr txBox="1">
            <a:spLocks/>
          </p:cNvSpPr>
          <p:nvPr/>
        </p:nvSpPr>
        <p:spPr>
          <a:xfrm>
            <a:off x="4601106" y="3372925"/>
            <a:ext cx="1460100" cy="777881"/>
          </a:xfrm>
          <a:prstGeom prst="rect">
            <a:avLst/>
          </a:prstGeom>
          <a:solidFill>
            <a:srgbClr val="FDC400"/>
          </a:solidFill>
          <a:ln>
            <a:solidFill>
              <a:schemeClr val="accent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/>
            <a:r>
              <a:rPr lang="en-US" sz="4400" ker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64</a:t>
            </a:r>
          </a:p>
        </p:txBody>
      </p:sp>
      <p:sp>
        <p:nvSpPr>
          <p:cNvPr id="16" name="Google Shape;119;p16">
            <a:extLst>
              <a:ext uri="{FF2B5EF4-FFF2-40B4-BE49-F238E27FC236}">
                <a16:creationId xmlns:a16="http://schemas.microsoft.com/office/drawing/2014/main" id="{AD399ED5-B534-A380-7943-D96ADC93F6FA}"/>
              </a:ext>
            </a:extLst>
          </p:cNvPr>
          <p:cNvSpPr txBox="1">
            <a:spLocks/>
          </p:cNvSpPr>
          <p:nvPr/>
        </p:nvSpPr>
        <p:spPr>
          <a:xfrm>
            <a:off x="6059131" y="3377299"/>
            <a:ext cx="2396700" cy="773507"/>
          </a:xfrm>
          <a:prstGeom prst="rect">
            <a:avLst/>
          </a:prstGeom>
          <a:solidFill>
            <a:srgbClr val="FDC400"/>
          </a:solidFill>
          <a:ln>
            <a:solidFill>
              <a:schemeClr val="accent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/>
            <a:r>
              <a:rPr lang="en-US" sz="12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volunteers secured places on further education / training courses</a:t>
            </a:r>
            <a:endParaRPr lang="en-US" sz="1200" kern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17" name="Google Shape;120;p16">
            <a:extLst>
              <a:ext uri="{FF2B5EF4-FFF2-40B4-BE49-F238E27FC236}">
                <a16:creationId xmlns:a16="http://schemas.microsoft.com/office/drawing/2014/main" id="{078BE31D-5BCD-4E02-E687-7D4932DEC0F3}"/>
              </a:ext>
            </a:extLst>
          </p:cNvPr>
          <p:cNvCxnSpPr>
            <a:cxnSpLocks/>
          </p:cNvCxnSpPr>
          <p:nvPr/>
        </p:nvCxnSpPr>
        <p:spPr>
          <a:xfrm flipV="1">
            <a:off x="3528673" y="1767702"/>
            <a:ext cx="1125820" cy="99851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21;p16">
            <a:extLst>
              <a:ext uri="{FF2B5EF4-FFF2-40B4-BE49-F238E27FC236}">
                <a16:creationId xmlns:a16="http://schemas.microsoft.com/office/drawing/2014/main" id="{B23CA22A-6CC4-BC1E-5427-D1ED52FE69F2}"/>
              </a:ext>
            </a:extLst>
          </p:cNvPr>
          <p:cNvCxnSpPr>
            <a:cxnSpLocks/>
          </p:cNvCxnSpPr>
          <p:nvPr/>
        </p:nvCxnSpPr>
        <p:spPr>
          <a:xfrm flipV="1">
            <a:off x="3528673" y="2756129"/>
            <a:ext cx="1094300" cy="1009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22;p16">
            <a:extLst>
              <a:ext uri="{FF2B5EF4-FFF2-40B4-BE49-F238E27FC236}">
                <a16:creationId xmlns:a16="http://schemas.microsoft.com/office/drawing/2014/main" id="{F97AA226-310B-E6B1-AF67-5311504A2D6A}"/>
              </a:ext>
            </a:extLst>
          </p:cNvPr>
          <p:cNvCxnSpPr>
            <a:cxnSpLocks/>
          </p:cNvCxnSpPr>
          <p:nvPr/>
        </p:nvCxnSpPr>
        <p:spPr>
          <a:xfrm>
            <a:off x="3528673" y="2766219"/>
            <a:ext cx="1072433" cy="99564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123;p16">
            <a:extLst>
              <a:ext uri="{FF2B5EF4-FFF2-40B4-BE49-F238E27FC236}">
                <a16:creationId xmlns:a16="http://schemas.microsoft.com/office/drawing/2014/main" id="{FBA351C4-462F-EA43-5133-C4BAC6485033}"/>
              </a:ext>
            </a:extLst>
          </p:cNvPr>
          <p:cNvSpPr txBox="1">
            <a:spLocks/>
          </p:cNvSpPr>
          <p:nvPr/>
        </p:nvSpPr>
        <p:spPr>
          <a:xfrm>
            <a:off x="9141570" y="1123077"/>
            <a:ext cx="2894929" cy="420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GB" sz="1400" b="1" kern="0">
                <a:latin typeface="Calibri"/>
                <a:ea typeface="Calibri"/>
                <a:cs typeface="Calibri"/>
                <a:sym typeface="Calibri"/>
              </a:rPr>
              <a:t>Roles have included:</a:t>
            </a:r>
            <a:endParaRPr lang="en-GB" sz="1400" b="1" kern="0">
              <a:latin typeface="Calibri"/>
              <a:ea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Assistant Physiotherapist</a:t>
            </a:r>
            <a:endParaRPr lang="en-GB" sz="1200" kern="0"/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Clinic Administrator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Emergency Care Assistant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Health Care Assistant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Maternity Support Worker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Mental Health Fitness Instructor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Neonatal Assistant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Occupational Therapy Technical Instructor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Patient Pathway Facilitator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Pharmacy Assistant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Therapeutic Activities Coordinator</a:t>
            </a:r>
          </a:p>
          <a:p>
            <a:pPr marL="291465" indent="-170815">
              <a:lnSpc>
                <a:spcPct val="100000"/>
              </a:lnSpc>
              <a:spcBef>
                <a:spcPts val="0"/>
              </a:spcBef>
              <a:buSzPts val="1700"/>
              <a:buFont typeface="Arial"/>
              <a:buChar char="•"/>
            </a:pPr>
            <a:endParaRPr lang="en-GB" sz="1200" kern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GB" sz="1400" b="1" kern="0">
                <a:latin typeface="Calibri"/>
                <a:ea typeface="Calibri"/>
                <a:cs typeface="Calibri"/>
                <a:sym typeface="Calibri"/>
              </a:rPr>
              <a:t>Training / FE courses have included:</a:t>
            </a:r>
            <a:endParaRPr lang="en-GB" sz="1400" b="1" kern="0">
              <a:latin typeface="Calibri"/>
              <a:ea typeface="Calibri"/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BSc Medicine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Cancer Medicine (MSc)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Dentistry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Nursing and Midwifery Degree</a:t>
            </a:r>
            <a:endParaRPr lang="en-GB" sz="1200" kern="0"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Health and Social Care</a:t>
            </a:r>
            <a:endParaRPr lang="en-GB" sz="1200" kern="0"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Midwifery Degree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Masters in Neurosciences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Orthoptics BMedSci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Paediatric Nursing</a:t>
            </a: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sz="1200" kern="0">
                <a:latin typeface="Calibri"/>
                <a:ea typeface="Calibri"/>
                <a:cs typeface="Calibri"/>
              </a:rPr>
              <a:t>Physiotherapy Degree</a:t>
            </a:r>
            <a:endParaRPr lang="en-GB" sz="1200" kern="0"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en-GB" sz="1100" kern="0"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en-GB" sz="1100" kern="0">
              <a:cs typeface="Calibri"/>
            </a:endParaRPr>
          </a:p>
          <a:p>
            <a:pPr marL="170815" indent="-17081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en-GB" sz="1100" b="1" kern="0">
              <a:cs typeface="Calibri"/>
            </a:endParaRPr>
          </a:p>
          <a:p>
            <a:pPr marL="456565" indent="-335915">
              <a:lnSpc>
                <a:spcPct val="100000"/>
              </a:lnSpc>
              <a:spcBef>
                <a:spcPts val="0"/>
              </a:spcBef>
              <a:buSzPts val="1700"/>
              <a:buFont typeface="Arial"/>
              <a:buChar char="•"/>
            </a:pPr>
            <a:endParaRPr lang="en-GB" sz="1100" kern="0" dirty="0">
              <a:cs typeface="Calibri"/>
            </a:endParaRPr>
          </a:p>
        </p:txBody>
      </p:sp>
      <p:sp>
        <p:nvSpPr>
          <p:cNvPr id="21" name="Google Shape;124;p16">
            <a:extLst>
              <a:ext uri="{FF2B5EF4-FFF2-40B4-BE49-F238E27FC236}">
                <a16:creationId xmlns:a16="http://schemas.microsoft.com/office/drawing/2014/main" id="{9050D58D-88DF-F1ED-E42B-2A43E4D6ED7D}"/>
              </a:ext>
            </a:extLst>
          </p:cNvPr>
          <p:cNvSpPr txBox="1"/>
          <p:nvPr/>
        </p:nvSpPr>
        <p:spPr>
          <a:xfrm>
            <a:off x="265472" y="5474547"/>
            <a:ext cx="7853768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900">
                <a:solidFill>
                  <a:srgbClr val="1A3A60"/>
                </a:solidFill>
                <a:latin typeface="Calibri"/>
                <a:ea typeface="Calibri"/>
                <a:cs typeface="Calibri"/>
                <a:sym typeface="Calibri"/>
              </a:rPr>
              <a:t>n= 257 volunteers who have completed the </a:t>
            </a:r>
            <a:r>
              <a:rPr lang="en-US" sz="900" err="1">
                <a:solidFill>
                  <a:srgbClr val="1A3A60"/>
                </a:solidFill>
                <a:latin typeface="Calibri"/>
                <a:ea typeface="Calibri"/>
                <a:cs typeface="Calibri"/>
                <a:sym typeface="Calibri"/>
              </a:rPr>
              <a:t>VtC</a:t>
            </a:r>
            <a:r>
              <a:rPr lang="en-US" sz="900">
                <a:solidFill>
                  <a:srgbClr val="1A3A60"/>
                </a:solidFill>
                <a:latin typeface="Calibri"/>
                <a:ea typeface="Calibri"/>
                <a:cs typeface="Calibri"/>
                <a:sym typeface="Calibri"/>
              </a:rPr>
              <a:t> pathway.</a:t>
            </a:r>
          </a:p>
          <a:p>
            <a:pPr algn="just">
              <a:lnSpc>
                <a:spcPct val="114999"/>
              </a:lnSpc>
            </a:pPr>
            <a:r>
              <a:rPr lang="en-US" sz="900">
                <a:solidFill>
                  <a:srgbClr val="1A3A60"/>
                </a:solidFill>
                <a:latin typeface="Calibri"/>
                <a:cs typeface="Calibri"/>
              </a:rPr>
              <a:t>*Individuals might have both secured employment and further education / training so the two are not mutually exclusive.</a:t>
            </a:r>
            <a:endParaRPr lang="en-US" sz="900">
              <a:solidFill>
                <a:srgbClr val="1A3A6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2" name="Google Shape;125;p16">
            <a:extLst>
              <a:ext uri="{FF2B5EF4-FFF2-40B4-BE49-F238E27FC236}">
                <a16:creationId xmlns:a16="http://schemas.microsoft.com/office/drawing/2014/main" id="{78AA4E68-E107-713C-0516-14B01B350440}"/>
              </a:ext>
            </a:extLst>
          </p:cNvPr>
          <p:cNvSpPr txBox="1"/>
          <p:nvPr/>
        </p:nvSpPr>
        <p:spPr>
          <a:xfrm>
            <a:off x="5582789" y="3482959"/>
            <a:ext cx="2556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6EE6FC-1FD8-FBDA-D236-0DD2E050D600}"/>
              </a:ext>
            </a:extLst>
          </p:cNvPr>
          <p:cNvSpPr txBox="1"/>
          <p:nvPr/>
        </p:nvSpPr>
        <p:spPr>
          <a:xfrm>
            <a:off x="448306" y="813236"/>
            <a:ext cx="1122284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>
                <a:solidFill>
                  <a:srgbClr val="1A3A60"/>
                </a:solidFill>
                <a:latin typeface="Calibri"/>
                <a:ea typeface="Calibri"/>
                <a:cs typeface="Calibri"/>
                <a:sym typeface="Calibri"/>
              </a:rPr>
              <a:t>Volunteer career outcomes were recorded at the point at which an individual completed the </a:t>
            </a:r>
            <a:r>
              <a:rPr lang="en-GB" sz="1400" err="1">
                <a:solidFill>
                  <a:srgbClr val="1A3A60"/>
                </a:solidFill>
                <a:latin typeface="Calibri"/>
                <a:ea typeface="Calibri"/>
                <a:cs typeface="Calibri"/>
                <a:sym typeface="Calibri"/>
              </a:rPr>
              <a:t>VtC</a:t>
            </a:r>
            <a:r>
              <a:rPr lang="en-GB" sz="1400">
                <a:solidFill>
                  <a:srgbClr val="1A3A60"/>
                </a:solidFill>
                <a:latin typeface="Calibri"/>
                <a:ea typeface="Calibri"/>
                <a:cs typeface="Calibri"/>
                <a:sym typeface="Calibri"/>
              </a:rPr>
              <a:t> programme. As a result of the programme…</a:t>
            </a:r>
            <a:endParaRPr lang="en-GB" sz="1400"/>
          </a:p>
        </p:txBody>
      </p:sp>
      <p:sp>
        <p:nvSpPr>
          <p:cNvPr id="24" name="Google Shape;163;p21">
            <a:extLst>
              <a:ext uri="{FF2B5EF4-FFF2-40B4-BE49-F238E27FC236}">
                <a16:creationId xmlns:a16="http://schemas.microsoft.com/office/drawing/2014/main" id="{511B8B5C-674F-F2E0-C501-21B8596A49A4}"/>
              </a:ext>
            </a:extLst>
          </p:cNvPr>
          <p:cNvSpPr txBox="1"/>
          <p:nvPr/>
        </p:nvSpPr>
        <p:spPr>
          <a:xfrm>
            <a:off x="448307" y="4416176"/>
            <a:ext cx="8009599" cy="99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44" indent="-285744" algn="just">
              <a:lnSpc>
                <a:spcPct val="114000"/>
              </a:lnSpc>
              <a:spcAft>
                <a:spcPts val="60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Overall, over two thirds of volunteers secured employment or education outcome as a result of the programme.</a:t>
            </a:r>
          </a:p>
          <a:p>
            <a:pPr marL="285744" indent="-285744" algn="just">
              <a:lnSpc>
                <a:spcPct val="114000"/>
              </a:lnSpc>
              <a:spcAft>
                <a:spcPts val="60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43% of the volunteers who completed the pathway secured employment within a health and care organisation. </a:t>
            </a:r>
          </a:p>
          <a:p>
            <a:pPr marL="285744" indent="-285744" algn="just">
              <a:lnSpc>
                <a:spcPct val="114000"/>
              </a:lnSpc>
              <a:spcAft>
                <a:spcPts val="60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Of the 110 jobs secured in the health and care sector, 100 were within the NHS.</a:t>
            </a:r>
          </a:p>
        </p:txBody>
      </p:sp>
    </p:spTree>
    <p:extLst>
      <p:ext uri="{BB962C8B-B14F-4D97-AF65-F5344CB8AC3E}">
        <p14:creationId xmlns:p14="http://schemas.microsoft.com/office/powerpoint/2010/main" val="355380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345146" y="234546"/>
            <a:ext cx="11160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6800" anchor="t" anchorCtr="0">
            <a:noAutofit/>
          </a:bodyPr>
          <a:lstStyle/>
          <a:p>
            <a:r>
              <a:rPr lang="en-US" sz="3600"/>
              <a:t>The Challenge</a:t>
            </a:r>
            <a:endParaRPr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A4B05-EEFB-D108-65A1-41A2BD26B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356" y="1029998"/>
            <a:ext cx="5482573" cy="3345934"/>
          </a:xfrm>
          <a:ln w="28575">
            <a:solidFill>
              <a:srgbClr val="9ECCF2"/>
            </a:solidFill>
          </a:ln>
        </p:spPr>
        <p:txBody>
          <a:bodyPr anchor="ctr"/>
          <a:lstStyle/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800" b="1" kern="12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Veterans</a:t>
            </a:r>
          </a:p>
          <a:p>
            <a:pPr marL="285750" indent="-285750" algn="just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Char char="•"/>
              <a:defRPr/>
            </a:pPr>
            <a:r>
              <a:rPr lang="en-GB" sz="1400" kern="1200">
                <a:solidFill>
                  <a:schemeClr val="tx1"/>
                </a:solidFill>
                <a:latin typeface="Calibri"/>
                <a:ea typeface="+mn-lt"/>
                <a:cs typeface="+mn-lt"/>
                <a:sym typeface="Arial"/>
              </a:rPr>
              <a:t>There are over </a:t>
            </a:r>
            <a:r>
              <a:rPr lang="en-GB" sz="1400" b="1" kern="1200">
                <a:solidFill>
                  <a:schemeClr val="tx1"/>
                </a:solidFill>
                <a:latin typeface="Calibri"/>
                <a:ea typeface="+mn-lt"/>
                <a:cs typeface="+mn-lt"/>
                <a:sym typeface="Arial"/>
              </a:rPr>
              <a:t>13,000 people leaving the Armed Forces each year </a:t>
            </a:r>
            <a:r>
              <a:rPr lang="en-GB" sz="1400" kern="1200">
                <a:solidFill>
                  <a:schemeClr val="tx1"/>
                </a:solidFill>
                <a:latin typeface="Calibri"/>
                <a:ea typeface="+mn-lt"/>
                <a:cs typeface="+mn-lt"/>
                <a:sym typeface="Arial"/>
              </a:rPr>
              <a:t>with the majority needing to find employment. </a:t>
            </a:r>
            <a:endParaRPr lang="en-US" sz="140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har char="•"/>
              <a:defRPr/>
            </a:pPr>
            <a:r>
              <a:rPr lang="en-GB" sz="1400" kern="1200">
                <a:solidFill>
                  <a:schemeClr val="tx1"/>
                </a:solidFill>
                <a:latin typeface="Calibri"/>
                <a:ea typeface="+mn-lt"/>
                <a:cs typeface="+mn-lt"/>
                <a:sym typeface="Arial"/>
              </a:rPr>
              <a:t>Through stakeholder engagement, we have learned that while many are able to find work, turnover is high. </a:t>
            </a:r>
            <a:endParaRPr lang="en-GB" sz="1400" kern="1200">
              <a:solidFill>
                <a:schemeClr val="tx1"/>
              </a:solidFill>
              <a:latin typeface="Calibri"/>
              <a:ea typeface="+mn-lt"/>
              <a:cs typeface="+mn-lt"/>
            </a:endParaRPr>
          </a:p>
          <a:p>
            <a:pPr marL="285750" indent="-285750" algn="just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Char char="•"/>
              <a:defRPr/>
            </a:pPr>
            <a:r>
              <a:rPr lang="en-GB" sz="1400" b="1" kern="12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Less than half (44.5%) feel that they have found the ‘right job’ for them in the longer-term,</a:t>
            </a:r>
            <a:r>
              <a:rPr lang="en-GB" sz="1400" kern="12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 whilst 42.5% state their current job has not met their expectations in terms of maximising their potential or providing opportunity for career progression (42.4%).</a:t>
            </a:r>
          </a:p>
          <a:p>
            <a:pPr marL="285750" indent="-285750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har char="•"/>
              <a:defRPr/>
            </a:pPr>
            <a:r>
              <a:rPr lang="en-GB" sz="1400" b="1" kern="12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Many have not considered a career in health and care</a:t>
            </a:r>
            <a:r>
              <a:rPr lang="en-GB" sz="1400" kern="12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, but a structured public service role could be a very good fit for people leaving the Armed Forces.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6365CE9-90F4-ABF9-73BE-D496287B5E40}"/>
              </a:ext>
            </a:extLst>
          </p:cNvPr>
          <p:cNvSpPr txBox="1">
            <a:spLocks/>
          </p:cNvSpPr>
          <p:nvPr/>
        </p:nvSpPr>
        <p:spPr>
          <a:xfrm>
            <a:off x="6363072" y="1029998"/>
            <a:ext cx="5482572" cy="334593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8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Military spouses/partners</a:t>
            </a:r>
            <a:endParaRPr lang="en-US" sz="180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har char="•"/>
              <a:defRPr/>
            </a:pPr>
            <a:r>
              <a:rPr lang="en-GB" sz="1400" kern="12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A B-Corp explained that on average a UK family in the forces can </a:t>
            </a:r>
            <a:r>
              <a:rPr lang="en-GB" sz="1400" b="1" kern="12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move up to 16 times whilst in service</a:t>
            </a:r>
            <a:r>
              <a:rPr lang="en-GB" sz="1400" kern="12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, making it hard for spouses to find employment. </a:t>
            </a:r>
          </a:p>
          <a:p>
            <a:pPr marL="285750" indent="-285750" algn="just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Char char="•"/>
              <a:defRPr/>
            </a:pPr>
            <a:r>
              <a:rPr lang="en-GB" sz="14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In a 2018 study, 63% of spouses/partners surveyed said that they had changed career path because of the military lifestyle (only 7% said they wanted to do so). </a:t>
            </a:r>
            <a:endParaRPr lang="en-US" sz="1400">
              <a:solidFill>
                <a:schemeClr val="tx1"/>
              </a:solidFill>
              <a:latin typeface="Calibri"/>
              <a:ea typeface="+mn-lt"/>
              <a:cs typeface="+mn-lt"/>
            </a:endParaRPr>
          </a:p>
          <a:p>
            <a:pPr marL="285750" indent="-285750" algn="just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Char char="•"/>
              <a:defRPr/>
            </a:pPr>
            <a:r>
              <a:rPr lang="en-GB" sz="14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Additionally, 54% of all spouses/partners who were surveyed were unaware of support for them to find work.</a:t>
            </a:r>
          </a:p>
          <a:p>
            <a:pPr marL="285750" indent="-285750" algn="just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Char char="•"/>
              <a:defRPr/>
            </a:pPr>
            <a:r>
              <a:rPr lang="en-GB" sz="14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Opportunities</a:t>
            </a:r>
            <a:r>
              <a:rPr lang="en-GB" sz="1400" kern="12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 to gain transferable skills as well as a</a:t>
            </a:r>
            <a:r>
              <a:rPr lang="en-GB" sz="1400" b="1" kern="12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 potential career in health and care could fit with the need for moving location</a:t>
            </a:r>
            <a:r>
              <a:rPr lang="en-GB" sz="1400" kern="12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.</a:t>
            </a:r>
            <a:r>
              <a:rPr lang="en-GB" sz="14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  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F536C-E31A-841D-57B6-C82CF600B7AF}"/>
              </a:ext>
            </a:extLst>
          </p:cNvPr>
          <p:cNvSpPr txBox="1"/>
          <p:nvPr/>
        </p:nvSpPr>
        <p:spPr>
          <a:xfrm>
            <a:off x="3574040" y="4821217"/>
            <a:ext cx="5043919" cy="123110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>
                <a:latin typeface="Calibri"/>
              </a:rPr>
              <a:t>At the same time, </a:t>
            </a:r>
            <a:r>
              <a:rPr lang="en-GB" sz="1600" b="1">
                <a:latin typeface="Calibri"/>
              </a:rPr>
              <a:t>the NHS faces a staffing crisis…</a:t>
            </a:r>
          </a:p>
          <a:p>
            <a:pPr algn="ctr"/>
            <a:endParaRPr lang="en-GB" sz="1600" b="1"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1400" b="1">
                <a:latin typeface="Calibri"/>
              </a:rPr>
              <a:t>1 in 10 job posts are unfilled.</a:t>
            </a:r>
            <a:endParaRPr lang="en-GB" sz="1400" b="1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 sz="1400" b="1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1400" b="1">
                <a:latin typeface="Calibri"/>
              </a:rPr>
              <a:t>Over £10bn is being spent on bank staff per annum.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885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3">
            <a:extLst>
              <a:ext uri="{FF2B5EF4-FFF2-40B4-BE49-F238E27FC236}">
                <a16:creationId xmlns:a16="http://schemas.microsoft.com/office/drawing/2014/main" id="{10A3723C-123F-713E-8D09-15D2AAEE3D77}"/>
              </a:ext>
            </a:extLst>
          </p:cNvPr>
          <p:cNvSpPr txBox="1">
            <a:spLocks/>
          </p:cNvSpPr>
          <p:nvPr/>
        </p:nvSpPr>
        <p:spPr>
          <a:xfrm>
            <a:off x="518245" y="320082"/>
            <a:ext cx="11160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kern="0" dirty="0"/>
              <a:t>Volunteer to Career for the Armed Forces Community </a:t>
            </a:r>
            <a:r>
              <a:rPr lang="en-US" sz="3600" kern="0" dirty="0" err="1"/>
              <a:t>programme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3E2860-C71F-1BEA-70AD-F8E6987DFEA0}"/>
              </a:ext>
            </a:extLst>
          </p:cNvPr>
          <p:cNvSpPr txBox="1"/>
          <p:nvPr/>
        </p:nvSpPr>
        <p:spPr>
          <a:xfrm>
            <a:off x="408743" y="1406891"/>
            <a:ext cx="11708648" cy="8150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GB" sz="1400" dirty="0">
                <a:latin typeface="Calibri"/>
                <a:ea typeface="+mn-lt"/>
                <a:cs typeface="+mn-lt"/>
              </a:rPr>
              <a:t>Funded by the Swire Charitable Trust (SCT), Helpforce will be running an </a:t>
            </a:r>
            <a:r>
              <a:rPr lang="en-GB" sz="1400" b="1" dirty="0">
                <a:latin typeface="Calibri"/>
                <a:ea typeface="+mn-lt"/>
                <a:cs typeface="+mn-lt"/>
              </a:rPr>
              <a:t>18-month pilot ( 1</a:t>
            </a:r>
            <a:r>
              <a:rPr lang="en-GB" sz="1400" b="1" baseline="30000" dirty="0">
                <a:latin typeface="Calibri"/>
                <a:ea typeface="+mn-lt"/>
                <a:cs typeface="+mn-lt"/>
              </a:rPr>
              <a:t>st</a:t>
            </a:r>
            <a:r>
              <a:rPr lang="en-GB" sz="1400" b="1" dirty="0">
                <a:latin typeface="Calibri"/>
                <a:ea typeface="+mn-lt"/>
                <a:cs typeface="+mn-lt"/>
              </a:rPr>
              <a:t> Oct 24 – 31</a:t>
            </a:r>
            <a:r>
              <a:rPr lang="en-GB" sz="1400" b="1" baseline="30000" dirty="0">
                <a:latin typeface="Calibri"/>
                <a:ea typeface="+mn-lt"/>
                <a:cs typeface="+mn-lt"/>
              </a:rPr>
              <a:t>st</a:t>
            </a:r>
            <a:r>
              <a:rPr lang="en-GB" sz="1400" b="1" dirty="0">
                <a:latin typeface="Calibri"/>
                <a:ea typeface="+mn-lt"/>
                <a:cs typeface="+mn-lt"/>
              </a:rPr>
              <a:t> March 26 )</a:t>
            </a:r>
            <a:r>
              <a:rPr lang="en-GB" sz="1400" b="1" dirty="0">
                <a:latin typeface="Calibri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Volunteer to Career (</a:t>
            </a:r>
            <a:r>
              <a:rPr lang="en-GB" sz="1400" b="1" dirty="0" err="1">
                <a:latin typeface="Calibri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VtC</a:t>
            </a:r>
            <a:r>
              <a:rPr lang="en-GB" sz="1400" b="1" dirty="0">
                <a:latin typeface="Calibri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programme</a:t>
            </a:r>
            <a:r>
              <a:rPr lang="en-GB" sz="1400" b="1" dirty="0">
                <a:latin typeface="Calibri"/>
                <a:ea typeface="+mn-lt"/>
                <a:cs typeface="+mn-lt"/>
              </a:rPr>
              <a:t>.</a:t>
            </a:r>
            <a:r>
              <a:rPr lang="en-GB" sz="1400" dirty="0">
                <a:latin typeface="Calibri"/>
                <a:ea typeface="+mn-lt"/>
                <a:cs typeface="+mn-lt"/>
              </a:rPr>
              <a:t> </a:t>
            </a:r>
            <a:endParaRPr lang="en-US" sz="1400" dirty="0">
              <a:latin typeface="Calibri"/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r>
              <a:rPr lang="en-GB" sz="1400" dirty="0">
                <a:latin typeface="Calibri"/>
                <a:ea typeface="+mn-lt"/>
                <a:cs typeface="+mn-lt"/>
              </a:rPr>
              <a:t>We will develop referral pipelines by partnering with the Veterans Places, Pathways and People programme (Triple PPP), who will promote the programme to members of local Armed Force communities.</a:t>
            </a:r>
            <a:endParaRPr lang="en-US" sz="1400" dirty="0">
              <a:latin typeface="Calibri"/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6E4F0-6022-053A-B7A9-844AD6590A63}"/>
              </a:ext>
            </a:extLst>
          </p:cNvPr>
          <p:cNvSpPr txBox="1"/>
          <p:nvPr/>
        </p:nvSpPr>
        <p:spPr>
          <a:xfrm>
            <a:off x="4177364" y="2841678"/>
            <a:ext cx="4164807" cy="73866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>
                <a:latin typeface="Calibri"/>
                <a:cs typeface="Arial"/>
              </a:rPr>
              <a:t>Allows better understanding of the best way to </a:t>
            </a:r>
            <a:r>
              <a:rPr lang="en-GB" sz="1400" b="1">
                <a:latin typeface="Calibri"/>
                <a:cs typeface="Arial"/>
              </a:rPr>
              <a:t>recruit, induct and support </a:t>
            </a:r>
            <a:r>
              <a:rPr lang="en-GB" sz="1400">
                <a:latin typeface="Calibri"/>
                <a:cs typeface="Arial"/>
              </a:rPr>
              <a:t>veteran and military spouse/partner volunteers.​</a:t>
            </a:r>
            <a:endParaRPr lang="en-GB" sz="1200">
              <a:latin typeface="Calibri"/>
              <a:ea typeface="Calibri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99757-2551-EAB1-CC08-7CA285FFCA25}"/>
              </a:ext>
            </a:extLst>
          </p:cNvPr>
          <p:cNvSpPr txBox="1"/>
          <p:nvPr/>
        </p:nvSpPr>
        <p:spPr>
          <a:xfrm>
            <a:off x="4177364" y="3810304"/>
            <a:ext cx="4164807" cy="73866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>
                <a:latin typeface="Calibri"/>
                <a:cs typeface="Calibri"/>
              </a:rPr>
              <a:t>Adapts the existing VtC model to take account of the </a:t>
            </a:r>
            <a:r>
              <a:rPr lang="en-GB" sz="1400" b="1">
                <a:latin typeface="Calibri"/>
                <a:cs typeface="Calibri"/>
              </a:rPr>
              <a:t>specific needs of veterans and spouses / partners,</a:t>
            </a:r>
            <a:r>
              <a:rPr lang="en-GB" sz="1400">
                <a:latin typeface="Calibri"/>
                <a:cs typeface="Calibri"/>
              </a:rPr>
              <a:t> including the provision of... </a:t>
            </a:r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0CBDF7-F489-00B7-CB2D-4F0373B8F2C3}"/>
              </a:ext>
            </a:extLst>
          </p:cNvPr>
          <p:cNvSpPr txBox="1"/>
          <p:nvPr/>
        </p:nvSpPr>
        <p:spPr>
          <a:xfrm>
            <a:off x="3720165" y="4975936"/>
            <a:ext cx="1535906" cy="138499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>
                <a:latin typeface="Calibri"/>
              </a:rPr>
              <a:t>a flexible, steppingstone approach into employment within healthcare.</a:t>
            </a:r>
            <a:endParaRPr lang="en-GB" sz="1200"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017518-E5D5-C1D0-F0F5-5ACA2B8E771A}"/>
              </a:ext>
            </a:extLst>
          </p:cNvPr>
          <p:cNvSpPr txBox="1"/>
          <p:nvPr/>
        </p:nvSpPr>
        <p:spPr>
          <a:xfrm>
            <a:off x="5491813" y="4975935"/>
            <a:ext cx="1535906" cy="1015663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>
                <a:latin typeface="Calibri"/>
              </a:rPr>
              <a:t>support to build confidence and experience within a healthcare working environment.​</a:t>
            </a:r>
            <a:endParaRPr lang="en-US" sz="1200"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1CE183-09E1-8EDE-682B-3471161B446B}"/>
              </a:ext>
            </a:extLst>
          </p:cNvPr>
          <p:cNvSpPr txBox="1"/>
          <p:nvPr/>
        </p:nvSpPr>
        <p:spPr>
          <a:xfrm>
            <a:off x="7263461" y="4967918"/>
            <a:ext cx="1535906" cy="120032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 algn="ctr"/>
            <a:r>
              <a:rPr lang="en-GB" sz="1200">
                <a:latin typeface="Calibri"/>
              </a:rPr>
              <a:t>volunteering roles that are aligned with the career goals / needs of Veterans and spouses/partners. </a:t>
            </a:r>
            <a:endParaRPr lang="en-US" sz="1600">
              <a:cs typeface="Arial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118D1F8-FD61-9BA0-9743-F81E1109E917}"/>
              </a:ext>
            </a:extLst>
          </p:cNvPr>
          <p:cNvCxnSpPr>
            <a:cxnSpLocks/>
          </p:cNvCxnSpPr>
          <p:nvPr/>
        </p:nvCxnSpPr>
        <p:spPr>
          <a:xfrm flipH="1">
            <a:off x="4488118" y="4548968"/>
            <a:ext cx="1771650" cy="426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E68EF5-0E65-B347-60C1-B16B7A88BB66}"/>
              </a:ext>
            </a:extLst>
          </p:cNvPr>
          <p:cNvCxnSpPr>
            <a:cxnSpLocks/>
          </p:cNvCxnSpPr>
          <p:nvPr/>
        </p:nvCxnSpPr>
        <p:spPr>
          <a:xfrm flipH="1">
            <a:off x="6259766" y="4548968"/>
            <a:ext cx="2" cy="426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E89BBBB-C9D5-9AA6-985E-28E17F376A1A}"/>
              </a:ext>
            </a:extLst>
          </p:cNvPr>
          <p:cNvCxnSpPr>
            <a:cxnSpLocks/>
          </p:cNvCxnSpPr>
          <p:nvPr/>
        </p:nvCxnSpPr>
        <p:spPr>
          <a:xfrm>
            <a:off x="6259768" y="4548968"/>
            <a:ext cx="1771646" cy="418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208CD20-22BD-EC6F-62A5-3941EEC70845}"/>
              </a:ext>
            </a:extLst>
          </p:cNvPr>
          <p:cNvSpPr txBox="1"/>
          <p:nvPr/>
        </p:nvSpPr>
        <p:spPr>
          <a:xfrm>
            <a:off x="124599" y="2394318"/>
            <a:ext cx="5245768" cy="3239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13999"/>
              </a:lnSpc>
            </a:pPr>
            <a:r>
              <a:rPr lang="en-GB" sz="1400" b="1">
                <a:latin typeface="Calibri"/>
                <a:ea typeface="+mn-lt"/>
                <a:cs typeface="+mn-lt"/>
              </a:rPr>
              <a:t>We will design, deliver, and evaluate a </a:t>
            </a:r>
            <a:r>
              <a:rPr lang="en-GB" sz="1400" b="1" err="1">
                <a:latin typeface="Calibri"/>
                <a:ea typeface="+mn-lt"/>
                <a:cs typeface="+mn-lt"/>
              </a:rPr>
              <a:t>VtC</a:t>
            </a:r>
            <a:r>
              <a:rPr lang="en-GB" sz="1400" b="1">
                <a:latin typeface="Calibri"/>
                <a:ea typeface="+mn-lt"/>
                <a:cs typeface="+mn-lt"/>
              </a:rPr>
              <a:t> programme that: </a:t>
            </a:r>
          </a:p>
        </p:txBody>
      </p:sp>
    </p:spTree>
    <p:extLst>
      <p:ext uri="{BB962C8B-B14F-4D97-AF65-F5344CB8AC3E}">
        <p14:creationId xmlns:p14="http://schemas.microsoft.com/office/powerpoint/2010/main" val="2067254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AE288EF-52C7-5A37-FCB9-10739BADE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A62515-9A67-41A3-F174-2A4DFF5D9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898361"/>
              </p:ext>
            </p:extLst>
          </p:nvPr>
        </p:nvGraphicFramePr>
        <p:xfrm>
          <a:off x="360676" y="728345"/>
          <a:ext cx="11470648" cy="5628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9670">
                  <a:extLst>
                    <a:ext uri="{9D8B030D-6E8A-4147-A177-3AD203B41FA5}">
                      <a16:colId xmlns:a16="http://schemas.microsoft.com/office/drawing/2014/main" val="3753030446"/>
                    </a:ext>
                  </a:extLst>
                </a:gridCol>
                <a:gridCol w="3545084">
                  <a:extLst>
                    <a:ext uri="{9D8B030D-6E8A-4147-A177-3AD203B41FA5}">
                      <a16:colId xmlns:a16="http://schemas.microsoft.com/office/drawing/2014/main" val="2830177467"/>
                    </a:ext>
                  </a:extLst>
                </a:gridCol>
                <a:gridCol w="5225894">
                  <a:extLst>
                    <a:ext uri="{9D8B030D-6E8A-4147-A177-3AD203B41FA5}">
                      <a16:colId xmlns:a16="http://schemas.microsoft.com/office/drawing/2014/main" val="837914575"/>
                    </a:ext>
                  </a:extLst>
                </a:gridCol>
              </a:tblGrid>
              <a:tr h="306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Geography cover</a:t>
                      </a:r>
                      <a:endParaRPr lang="en-GB" sz="12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Organisation</a:t>
                      </a:r>
                      <a:endParaRPr lang="en-GB" sz="12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Volunteering opportunities that can lead to:</a:t>
                      </a:r>
                      <a:endParaRPr lang="en-GB" sz="12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823984"/>
                  </a:ext>
                </a:extLst>
              </a:tr>
              <a:tr h="1216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Durham, Darlington, </a:t>
                      </a:r>
                      <a:r>
                        <a:rPr lang="en-GB" sz="1100" err="1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Teeside</a:t>
                      </a: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, York, and North Yorkshire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Tees, </a:t>
                      </a:r>
                      <a:r>
                        <a:rPr lang="en-GB" sz="1100" err="1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Esk</a:t>
                      </a: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 and Wear Valleys NHS Foundation Trust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lvl="0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County Durham and Darlington NHS Foundation Trust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North Tees and Hartlepool NHS Foundation Trust</a:t>
                      </a:r>
                      <a:endParaRPr lang="en-GB" sz="1100">
                        <a:effectLst/>
                        <a:latin typeface="Aptos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South Tees Hospitals NHS Foundation Trust</a:t>
                      </a:r>
                      <a:endParaRPr lang="en-GB" sz="1100">
                        <a:effectLst/>
                        <a:latin typeface="Aptos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Becoming a health care assistant/ward helper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>
                        <a:effectLst/>
                        <a:latin typeface="Aptos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Working in estates, portering, catering, domestic, administration and corporate functions 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384561"/>
                  </a:ext>
                </a:extLst>
              </a:tr>
              <a:tr h="1068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Scarborough also covering North and East Yorkshire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Saint Catherines Hospice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Becoming healthcare assistants 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Working in: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Business support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Hospitality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861053"/>
                  </a:ext>
                </a:extLst>
              </a:tr>
              <a:tr h="3808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Mid Yorkshire: Wakefield &amp; North Kirklees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Mid Yorkshire Teaching NHS Trust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Working in clinical and non-clinical areas, depending on volunteers’ interests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975885"/>
                  </a:ext>
                </a:extLst>
              </a:tr>
              <a:tr h="402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West Midlands (Shropshire, Telford &amp; </a:t>
                      </a:r>
                      <a:r>
                        <a:rPr lang="en-GB" sz="1100" err="1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Wrenkin</a:t>
                      </a: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, mid-Wales)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Shrewsbury and Telford Hospital NHS Trust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Working in clinical and non-clinical areas, depending on volunteers’ interests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033991"/>
                  </a:ext>
                </a:extLst>
              </a:tr>
              <a:tr h="402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South East London, covering </a:t>
                      </a:r>
                      <a:r>
                        <a:rPr lang="en-GB" sz="1100" err="1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Greenwich,Lewisham</a:t>
                      </a: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 and Bexley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Lewisham and Greenwich NHS Trust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Working into healthcare </a:t>
                      </a:r>
                      <a:endParaRPr lang="en-GB" sz="1100" dirty="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272209"/>
                  </a:ext>
                </a:extLst>
              </a:tr>
              <a:tr h="592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Somerset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Somerset NHS Foundation Trust</a:t>
                      </a:r>
                      <a:endParaRPr lang="en-GB" sz="1100" dirty="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Becoming health care support worker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Working in Portering, Emergency Department and Dementia 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4523373"/>
                  </a:ext>
                </a:extLst>
              </a:tr>
              <a:tr h="804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Dorset, West Dorset, North Dorset, Purbeck, Weymouth and Portland and some joint services with Somerset, and the Bournemouth / Poole area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Dorset County Hospital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Taking up roles centred around Alliance Health Professionals careers: Occupational Therapy, Dietetics, Orthotics, Pathology, Pharmacy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Non-clinical roles 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059276"/>
                  </a:ext>
                </a:extLst>
              </a:tr>
              <a:tr h="45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Plymouth, Devon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Livewell Southwest CIC</a:t>
                      </a:r>
                      <a:endParaRPr lang="en-GB" sz="110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03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1A3A6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Arial"/>
                        </a:rPr>
                        <a:t>Estates, i.e., electricians, plumbers, maintenance, ground work, pharmacy and HCA</a:t>
                      </a:r>
                      <a:endParaRPr lang="en-GB" sz="1100" dirty="0">
                        <a:effectLst/>
                        <a:latin typeface="Calibri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70748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286EBF4-1458-34CE-077F-15EDB5552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76" y="175307"/>
            <a:ext cx="11160125" cy="542197"/>
          </a:xfrm>
        </p:spPr>
        <p:txBody>
          <a:bodyPr/>
          <a:lstStyle/>
          <a:p>
            <a:r>
              <a:rPr lang="en-GB" sz="3600" dirty="0"/>
              <a:t>Organisations who are part of the programme</a:t>
            </a:r>
          </a:p>
        </p:txBody>
      </p:sp>
    </p:spTree>
    <p:extLst>
      <p:ext uri="{BB962C8B-B14F-4D97-AF65-F5344CB8AC3E}">
        <p14:creationId xmlns:p14="http://schemas.microsoft.com/office/powerpoint/2010/main" val="128224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577233-8CC8-E96E-DD3B-A7EA5AB236FE}"/>
              </a:ext>
            </a:extLst>
          </p:cNvPr>
          <p:cNvSpPr txBox="1"/>
          <p:nvPr/>
        </p:nvSpPr>
        <p:spPr>
          <a:xfrm>
            <a:off x="501292" y="5465703"/>
            <a:ext cx="1098829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latin typeface="Calibri"/>
              </a:rPr>
              <a:t>There are additional outcomes that we have committed to as part of our contract with SCT, all of which are accounted for within the programme and evaluation design. </a:t>
            </a:r>
            <a:endParaRPr lang="en-US" sz="2400"/>
          </a:p>
        </p:txBody>
      </p:sp>
      <p:sp>
        <p:nvSpPr>
          <p:cNvPr id="8" name="Google Shape;116;p15">
            <a:extLst>
              <a:ext uri="{FF2B5EF4-FFF2-40B4-BE49-F238E27FC236}">
                <a16:creationId xmlns:a16="http://schemas.microsoft.com/office/drawing/2014/main" id="{0039CAE3-41CE-4C25-E7B8-7324CAD34099}"/>
              </a:ext>
            </a:extLst>
          </p:cNvPr>
          <p:cNvSpPr/>
          <p:nvPr/>
        </p:nvSpPr>
        <p:spPr>
          <a:xfrm>
            <a:off x="2065873" y="1677143"/>
            <a:ext cx="1681200" cy="1857850"/>
          </a:xfrm>
          <a:prstGeom prst="rect">
            <a:avLst/>
          </a:prstGeom>
          <a:noFill/>
          <a:ln w="38100" cap="flat" cmpd="sng">
            <a:solidFill>
              <a:srgbClr val="1A3A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4B4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E53950"/>
                </a:solidFill>
                <a:latin typeface="Calibri"/>
                <a:ea typeface="Calibri"/>
                <a:cs typeface="Calibri"/>
              </a:rPr>
              <a:t>400</a:t>
            </a:r>
          </a:p>
          <a:p>
            <a:pPr algn="ctr">
              <a:spcAft>
                <a:spcPts val="1000"/>
              </a:spcAft>
            </a:pPr>
            <a:r>
              <a:rPr lang="en-GB" sz="1100" b="1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Veterans and military spouses/partners recruited </a:t>
            </a:r>
            <a:r>
              <a:rPr lang="en-GB" sz="110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to the VtC programme. 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9801F2-E278-D933-8D3A-801CE03AA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51" y="1765184"/>
            <a:ext cx="390525" cy="371475"/>
          </a:xfrm>
          <a:prstGeom prst="rect">
            <a:avLst/>
          </a:prstGeom>
        </p:spPr>
      </p:pic>
      <p:sp>
        <p:nvSpPr>
          <p:cNvPr id="13" name="Google Shape;116;p15">
            <a:extLst>
              <a:ext uri="{FF2B5EF4-FFF2-40B4-BE49-F238E27FC236}">
                <a16:creationId xmlns:a16="http://schemas.microsoft.com/office/drawing/2014/main" id="{EB911EAA-EF3C-5211-87B8-87CC4BADA987}"/>
              </a:ext>
            </a:extLst>
          </p:cNvPr>
          <p:cNvSpPr/>
          <p:nvPr/>
        </p:nvSpPr>
        <p:spPr>
          <a:xfrm>
            <a:off x="4077553" y="1677143"/>
            <a:ext cx="1681200" cy="1857850"/>
          </a:xfrm>
          <a:prstGeom prst="rect">
            <a:avLst/>
          </a:prstGeom>
          <a:noFill/>
          <a:ln w="38100" cap="flat" cmpd="sng">
            <a:solidFill>
              <a:srgbClr val="1A3A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4B4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E53950"/>
                </a:solidFill>
                <a:latin typeface="Calibri"/>
                <a:ea typeface="Calibri"/>
                <a:cs typeface="Calibri"/>
              </a:rPr>
              <a:t>66%</a:t>
            </a:r>
          </a:p>
          <a:p>
            <a:pPr algn="ctr">
              <a:spcAft>
                <a:spcPts val="1000"/>
              </a:spcAft>
            </a:pPr>
            <a:r>
              <a:rPr lang="en-GB" sz="110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of volunteer's </a:t>
            </a:r>
            <a:r>
              <a:rPr lang="en-GB" sz="1100" b="1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secure employment or education/training</a:t>
            </a:r>
            <a:r>
              <a:rPr lang="en-GB" sz="110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 related to health &amp; care.  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FC6763-CE8F-38B5-F140-AE652DE68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30" y="1765184"/>
            <a:ext cx="390525" cy="371475"/>
          </a:xfrm>
          <a:prstGeom prst="rect">
            <a:avLst/>
          </a:prstGeom>
        </p:spPr>
      </p:pic>
      <p:sp>
        <p:nvSpPr>
          <p:cNvPr id="15" name="Google Shape;116;p15">
            <a:extLst>
              <a:ext uri="{FF2B5EF4-FFF2-40B4-BE49-F238E27FC236}">
                <a16:creationId xmlns:a16="http://schemas.microsoft.com/office/drawing/2014/main" id="{46C51F26-ABD2-AD7E-8A9A-97C9BA5E5351}"/>
              </a:ext>
            </a:extLst>
          </p:cNvPr>
          <p:cNvSpPr/>
          <p:nvPr/>
        </p:nvSpPr>
        <p:spPr>
          <a:xfrm>
            <a:off x="6089233" y="1677143"/>
            <a:ext cx="1681200" cy="1857850"/>
          </a:xfrm>
          <a:prstGeom prst="rect">
            <a:avLst/>
          </a:prstGeom>
          <a:noFill/>
          <a:ln w="38100" cap="flat" cmpd="sng">
            <a:solidFill>
              <a:srgbClr val="1A3A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4B4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E53950"/>
                </a:solidFill>
                <a:latin typeface="Calibri"/>
                <a:ea typeface="Calibri"/>
                <a:cs typeface="Calibri"/>
              </a:rPr>
              <a:t>95%</a:t>
            </a:r>
          </a:p>
          <a:p>
            <a:pPr algn="ctr">
              <a:spcAft>
                <a:spcPts val="1000"/>
              </a:spcAft>
            </a:pPr>
            <a:r>
              <a:rPr lang="en-GB" sz="110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of volunteers increase or maintain </a:t>
            </a:r>
            <a:r>
              <a:rPr lang="en-GB" sz="1100" b="1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their confidence &amp; ambitions for their career.</a:t>
            </a:r>
            <a:r>
              <a:rPr lang="en-GB" sz="110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    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FB3625-8EF9-E0D2-783E-1C6E96FCD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509" y="1765184"/>
            <a:ext cx="390525" cy="371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EE1978-1202-C9ED-C1C5-94A5566CA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708" y="1784685"/>
            <a:ext cx="371475" cy="352425"/>
          </a:xfrm>
          <a:prstGeom prst="rect">
            <a:avLst/>
          </a:prstGeom>
        </p:spPr>
      </p:pic>
      <p:sp>
        <p:nvSpPr>
          <p:cNvPr id="19" name="Google Shape;116;p15">
            <a:extLst>
              <a:ext uri="{FF2B5EF4-FFF2-40B4-BE49-F238E27FC236}">
                <a16:creationId xmlns:a16="http://schemas.microsoft.com/office/drawing/2014/main" id="{F75A1087-4D82-C1C6-F549-EAA680446703}"/>
              </a:ext>
            </a:extLst>
          </p:cNvPr>
          <p:cNvSpPr/>
          <p:nvPr/>
        </p:nvSpPr>
        <p:spPr>
          <a:xfrm>
            <a:off x="8151713" y="1677143"/>
            <a:ext cx="1681200" cy="1857850"/>
          </a:xfrm>
          <a:prstGeom prst="rect">
            <a:avLst/>
          </a:prstGeom>
          <a:noFill/>
          <a:ln w="38100" cap="flat" cmpd="sng">
            <a:solidFill>
              <a:srgbClr val="1A3A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4B4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7</a:t>
            </a:r>
          </a:p>
          <a:p>
            <a:pPr algn="ctr">
              <a:spcAft>
                <a:spcPts val="1000"/>
              </a:spcAft>
            </a:pPr>
            <a:r>
              <a:rPr lang="en-GB" sz="1100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or more delivery partners supported to </a:t>
            </a:r>
            <a:r>
              <a:rPr lang="en-GB" sz="1100" b="1">
                <a:solidFill>
                  <a:srgbClr val="1A3A60"/>
                </a:solidFill>
                <a:latin typeface="Calibri"/>
                <a:ea typeface="Calibri"/>
                <a:cs typeface="Calibri"/>
              </a:rPr>
              <a:t>secure further funding to grow their VtC scheme locally.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5765605-2CA2-C265-772C-F16E114B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060" y="368385"/>
            <a:ext cx="11160125" cy="584516"/>
          </a:xfrm>
        </p:spPr>
        <p:txBody>
          <a:bodyPr/>
          <a:lstStyle/>
          <a:p>
            <a:r>
              <a:rPr lang="en-US" err="1"/>
              <a:t>Programme</a:t>
            </a:r>
            <a:r>
              <a:rPr lang="en-US"/>
              <a:t> targets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6FAE3-793B-0E58-4E81-15F0558EE2A9}"/>
              </a:ext>
            </a:extLst>
          </p:cNvPr>
          <p:cNvSpPr txBox="1"/>
          <p:nvPr/>
        </p:nvSpPr>
        <p:spPr>
          <a:xfrm>
            <a:off x="333058" y="1078608"/>
            <a:ext cx="11708648" cy="3554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GB" sz="1600">
                <a:latin typeface="Calibri"/>
                <a:ea typeface="+mn-lt"/>
                <a:cs typeface="+mn-lt"/>
              </a:rPr>
              <a:t>The Armed Forces </a:t>
            </a:r>
            <a:r>
              <a:rPr lang="en-GB" sz="1600" err="1">
                <a:latin typeface="Calibri"/>
                <a:ea typeface="+mn-lt"/>
                <a:cs typeface="+mn-lt"/>
              </a:rPr>
              <a:t>VtC</a:t>
            </a:r>
            <a:r>
              <a:rPr lang="en-GB" sz="1600">
                <a:latin typeface="Calibri"/>
                <a:ea typeface="+mn-lt"/>
                <a:cs typeface="+mn-lt"/>
              </a:rPr>
              <a:t> programme is ambitious, and there are several aims we intend to reach, including…</a:t>
            </a:r>
            <a:r>
              <a:rPr lang="en-GB" sz="1600" b="1">
                <a:latin typeface="Calibri"/>
                <a:ea typeface="+mn-lt"/>
                <a:cs typeface="+mn-lt"/>
              </a:rPr>
              <a:t> 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9A102E-07A8-5740-2BCD-2A4D2149AE02}"/>
              </a:ext>
            </a:extLst>
          </p:cNvPr>
          <p:cNvSpPr txBox="1"/>
          <p:nvPr/>
        </p:nvSpPr>
        <p:spPr>
          <a:xfrm>
            <a:off x="498765" y="4051465"/>
            <a:ext cx="1079862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1600" dirty="0">
                <a:latin typeface="Calibri"/>
              </a:rPr>
              <a:t>Additionally, </a:t>
            </a:r>
            <a:r>
              <a:rPr lang="en-GB" sz="1600" dirty="0" err="1">
                <a:latin typeface="Calibri"/>
              </a:rPr>
              <a:t>Helpforce</a:t>
            </a:r>
            <a:r>
              <a:rPr lang="en-GB" sz="1600" dirty="0">
                <a:latin typeface="Calibri"/>
              </a:rPr>
              <a:t> will run the quarterly National Armed Forces Community Steering Group meetings with a view to support: </a:t>
            </a:r>
            <a:r>
              <a:rPr lang="en-US" sz="1600" dirty="0">
                <a:latin typeface="Calibri"/>
              </a:rPr>
              <a:t>​</a:t>
            </a:r>
          </a:p>
          <a:p>
            <a:pPr marL="227965" indent="-227965" algn="just">
              <a:buFont typeface="Arial,Sans-Serif"/>
              <a:buChar char="•"/>
            </a:pPr>
            <a:r>
              <a:rPr lang="en-GB" sz="1600" b="1" dirty="0">
                <a:latin typeface="Calibri"/>
              </a:rPr>
              <a:t>Delivery</a:t>
            </a:r>
            <a:r>
              <a:rPr lang="en-GB" sz="1600" dirty="0">
                <a:latin typeface="Calibri"/>
              </a:rPr>
              <a:t> of the Programme </a:t>
            </a:r>
            <a:r>
              <a:rPr lang="en-US" sz="1600" dirty="0">
                <a:latin typeface="Calibri"/>
              </a:rPr>
              <a:t>​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 marL="227965" indent="-227965" algn="just">
              <a:buFont typeface="Arial,Sans-Serif"/>
              <a:buChar char="•"/>
            </a:pPr>
            <a:r>
              <a:rPr lang="en-GB" sz="1600" dirty="0">
                <a:latin typeface="Calibri"/>
              </a:rPr>
              <a:t>Using the </a:t>
            </a:r>
            <a:r>
              <a:rPr lang="en-GB" sz="1600" dirty="0" err="1">
                <a:latin typeface="Calibri"/>
              </a:rPr>
              <a:t>marco</a:t>
            </a:r>
            <a:r>
              <a:rPr lang="en-GB" sz="1600" dirty="0">
                <a:latin typeface="Calibri"/>
              </a:rPr>
              <a:t> report findings, </a:t>
            </a:r>
            <a:r>
              <a:rPr lang="en-GB" sz="1600" b="1" dirty="0">
                <a:latin typeface="Calibri"/>
              </a:rPr>
              <a:t>scaling</a:t>
            </a:r>
            <a:r>
              <a:rPr lang="en-GB" sz="1600" dirty="0">
                <a:latin typeface="Calibri"/>
              </a:rPr>
              <a:t> of the </a:t>
            </a:r>
            <a:r>
              <a:rPr lang="en-GB" sz="1600" dirty="0" err="1">
                <a:latin typeface="Calibri"/>
              </a:rPr>
              <a:t>VtC</a:t>
            </a:r>
            <a:r>
              <a:rPr lang="en-GB" sz="1600" dirty="0">
                <a:latin typeface="Calibri"/>
              </a:rPr>
              <a:t> across the Healthcare sector and working the OVA (Office for Veteran Affairs) enable </a:t>
            </a:r>
            <a:r>
              <a:rPr lang="en-GB" sz="1600" dirty="0" err="1">
                <a:latin typeface="Calibri"/>
              </a:rPr>
              <a:t>VtC</a:t>
            </a:r>
            <a:r>
              <a:rPr lang="en-GB" sz="1600" dirty="0">
                <a:latin typeface="Calibri"/>
              </a:rPr>
              <a:t> as a business-as-usual transitioning service for veterans and spouses/partners. </a:t>
            </a:r>
            <a:endParaRPr lang="en-GB" sz="1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8347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lpforce">
      <a:dk1>
        <a:srgbClr val="1A3A60"/>
      </a:dk1>
      <a:lt1>
        <a:srgbClr val="FFFFFF"/>
      </a:lt1>
      <a:dk2>
        <a:srgbClr val="1A3A60"/>
      </a:dk2>
      <a:lt2>
        <a:srgbClr val="FFFFFF"/>
      </a:lt2>
      <a:accent1>
        <a:srgbClr val="FF4B4E"/>
      </a:accent1>
      <a:accent2>
        <a:srgbClr val="1A3A60"/>
      </a:accent2>
      <a:accent3>
        <a:srgbClr val="B1E0D8"/>
      </a:accent3>
      <a:accent4>
        <a:srgbClr val="FDC300"/>
      </a:accent4>
      <a:accent5>
        <a:srgbClr val="51565C"/>
      </a:accent5>
      <a:accent6>
        <a:srgbClr val="D6D8D5"/>
      </a:accent6>
      <a:hlink>
        <a:srgbClr val="FF4B4E"/>
      </a:hlink>
      <a:folHlink>
        <a:srgbClr val="FDC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E40349E594CE438DDE19725CC8A547" ma:contentTypeVersion="14" ma:contentTypeDescription="Create a new document." ma:contentTypeScope="" ma:versionID="d5b86f14ba31b113c1583c070cd2f075">
  <xsd:schema xmlns:xsd="http://www.w3.org/2001/XMLSchema" xmlns:xs="http://www.w3.org/2001/XMLSchema" xmlns:p="http://schemas.microsoft.com/office/2006/metadata/properties" xmlns:ns2="bb26d714-6ba5-4fbb-bc7a-bcb71a138c9e" xmlns:ns3="6de0e44f-7103-4968-b029-ab61045137cc" targetNamespace="http://schemas.microsoft.com/office/2006/metadata/properties" ma:root="true" ma:fieldsID="d05f6bacf37b1128c1c7047e49449017" ns2:_="" ns3:_="">
    <xsd:import namespace="bb26d714-6ba5-4fbb-bc7a-bcb71a138c9e"/>
    <xsd:import namespace="6de0e44f-7103-4968-b029-ab61045137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6d714-6ba5-4fbb-bc7a-bcb71a138c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aa280da-1518-41bb-867d-1d4548b8ac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0e44f-7103-4968-b029-ab61045137cc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45f569b-93f8-44ae-8b69-b0ee6f7925c6}" ma:internalName="TaxCatchAll" ma:showField="CatchAllData" ma:web="6de0e44f-7103-4968-b029-ab61045137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e0e44f-7103-4968-b029-ab61045137cc" xsi:nil="true"/>
    <lcf76f155ced4ddcb4097134ff3c332f xmlns="bb26d714-6ba5-4fbb-bc7a-bcb71a138c9e">
      <Terms xmlns="http://schemas.microsoft.com/office/infopath/2007/PartnerControls"/>
    </lcf76f155ced4ddcb4097134ff3c332f>
    <_Flow_SignoffStatus xmlns="bb26d714-6ba5-4fbb-bc7a-bcb71a138c9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7CEE9A-7C26-416F-9E35-347DD9F38D79}">
  <ds:schemaRefs>
    <ds:schemaRef ds:uri="6de0e44f-7103-4968-b029-ab61045137cc"/>
    <ds:schemaRef ds:uri="bb26d714-6ba5-4fbb-bc7a-bcb71a138c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49A443D-1133-4270-BDA7-29A707F3EAF5}">
  <ds:schemaRefs>
    <ds:schemaRef ds:uri="6de0e44f-7103-4968-b029-ab61045137cc"/>
    <ds:schemaRef ds:uri="bb26d714-6ba5-4fbb-bc7a-bcb71a138c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4B663A-D284-43F9-96A7-CB9579EDC3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1551</Words>
  <Application>Microsoft Office PowerPoint</Application>
  <PresentationFormat>Widescreen</PresentationFormat>
  <Paragraphs>185</Paragraphs>
  <Slides>10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About Helpforce</vt:lpstr>
      <vt:lpstr>What is Volunteer to Career (VtC)?</vt:lpstr>
      <vt:lpstr>VtC delivery sites</vt:lpstr>
      <vt:lpstr>Volunteer findings: Career outcomes</vt:lpstr>
      <vt:lpstr>The Challenge</vt:lpstr>
      <vt:lpstr>PowerPoint Presentation</vt:lpstr>
      <vt:lpstr>Organisations who are part of the programme</vt:lpstr>
      <vt:lpstr>Programme targets</vt:lpstr>
      <vt:lpstr>Upcoming opportunities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Helpforce 👥</dc:creator>
  <cp:lastModifiedBy>Vy Tran (Helpforce)</cp:lastModifiedBy>
  <cp:revision>26</cp:revision>
  <dcterms:created xsi:type="dcterms:W3CDTF">2023-05-30T15:20:18Z</dcterms:created>
  <dcterms:modified xsi:type="dcterms:W3CDTF">2025-02-27T08:41:41Z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0x010100A1E40349E594CE438DDE19725CC8A547</vt:lpwstr>
  </property>
  <property fmtid="{D5CDD505-2E9C-101B-9397-08002B2CF9AE}" pid="3" name="MediaServiceImageTags">
    <vt:lpwstr/>
  </property>
  <property fmtid="{D5CDD505-2E9C-101B-9397-08002B2CF9AE}" pid="4" name="SharedWithUsers">
    <vt:lpwstr>247;#Kate Crossan (Helpforce)</vt:lpwstr>
  </property>
</Properties>
</file>