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86" r:id="rId3"/>
    <p:sldId id="280" r:id="rId4"/>
    <p:sldId id="264" r:id="rId5"/>
    <p:sldId id="292" r:id="rId6"/>
    <p:sldId id="265" r:id="rId7"/>
    <p:sldId id="263" r:id="rId8"/>
    <p:sldId id="270" r:id="rId9"/>
    <p:sldId id="266" r:id="rId10"/>
    <p:sldId id="279" r:id="rId11"/>
    <p:sldId id="290" r:id="rId12"/>
    <p:sldId id="291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6" autoAdjust="0"/>
    <p:restoredTop sz="94660"/>
  </p:normalViewPr>
  <p:slideViewPr>
    <p:cSldViewPr>
      <p:cViewPr varScale="1">
        <p:scale>
          <a:sx n="109" d="100"/>
          <a:sy n="109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B2-4174-9F8E-FE82E41C87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Lived Experience</c:v>
                </c:pt>
                <c:pt idx="1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B2-4174-9F8E-FE82E41C8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17189421089806"/>
          <c:y val="0.17124512870151223"/>
          <c:w val="0.35834750307374369"/>
          <c:h val="0.400909280035793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Ages</a:t>
            </a:r>
            <a:r>
              <a:rPr lang="en-GB" baseline="0" dirty="0" smtClean="0"/>
              <a:t> 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demographics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1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>
              <c:ext xmlns:c16="http://schemas.microsoft.com/office/drawing/2014/chart" uri="{C3380CC4-5D6E-409C-BE32-E72D297353CC}">
                <c16:uniqueId val="{00000001-CC88-4743-88BC-F9F8C58A3B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2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>
              <c:ext xmlns:c16="http://schemas.microsoft.com/office/drawing/2014/chart" uri="{C3380CC4-5D6E-409C-BE32-E72D297353CC}">
                <c16:uniqueId val="{00000003-CC88-4743-88BC-F9F8C58A3B4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3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>
              <c:ext xmlns:c16="http://schemas.microsoft.com/office/drawing/2014/chart" uri="{C3380CC4-5D6E-409C-BE32-E72D297353CC}">
                <c16:uniqueId val="{00000005-CC88-4743-88BC-F9F8C58A3B4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4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>
              <c:ext xmlns:c16="http://schemas.microsoft.com/office/drawing/2014/chart" uri="{C3380CC4-5D6E-409C-BE32-E72D297353CC}">
                <c16:uniqueId val="{00000007-CC88-4743-88BC-F9F8C58A3B4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5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>
              <c:ext xmlns:c16="http://schemas.microsoft.com/office/drawing/2014/chart" uri="{C3380CC4-5D6E-409C-BE32-E72D297353CC}">
                <c16:uniqueId val="{00000009-CC88-4743-88BC-F9F8C58A3B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16 - 18</c:v>
                </c:pt>
                <c:pt idx="1">
                  <c:v>19 -25</c:v>
                </c:pt>
                <c:pt idx="2">
                  <c:v>26 - 64</c:v>
                </c:pt>
                <c:pt idx="3">
                  <c:v>65 +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0.16600000000000001</c:v>
                </c:pt>
                <c:pt idx="1">
                  <c:v>0.34399999999999997</c:v>
                </c:pt>
                <c:pt idx="2">
                  <c:v>0.38700000000000001</c:v>
                </c:pt>
                <c:pt idx="3">
                  <c:v>7.3999999999999996E-2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3-41A0-B309-47084350B6A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Ethnicity</a:t>
            </a:r>
            <a:r>
              <a:rPr lang="en-GB" baseline="0" dirty="0" smtClean="0"/>
              <a:t> Profile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4B-4847-BB97-3175FDCC0D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4B-4847-BB97-3175FDCC0D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4B-4847-BB97-3175FDCC0D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4B-4847-BB97-3175FDCC0D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4B-4847-BB97-3175FDCC0D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4B-4847-BB97-3175FDCC0D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</c:v>
                </c:pt>
                <c:pt idx="2">
                  <c:v>Mixed Race</c:v>
                </c:pt>
                <c:pt idx="3">
                  <c:v>Other Ethnic Groups</c:v>
                </c:pt>
                <c:pt idx="4">
                  <c:v>White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9.1999999999999998E-2</c:v>
                </c:pt>
                <c:pt idx="1">
                  <c:v>0.377</c:v>
                </c:pt>
                <c:pt idx="2">
                  <c:v>5.5E-2</c:v>
                </c:pt>
                <c:pt idx="3">
                  <c:v>3.6999999999999998E-2</c:v>
                </c:pt>
                <c:pt idx="4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A-473D-A788-094FF9D8E9F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4C1BE-6C23-42DE-B521-B6DCD335889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ACF462-A060-4698-B234-2915AFBF3451}">
      <dgm:prSet phldrT="[Text]"/>
      <dgm:spPr/>
      <dgm:t>
        <a:bodyPr/>
        <a:lstStyle/>
        <a:p>
          <a:r>
            <a:rPr lang="en-GB" dirty="0" smtClean="0"/>
            <a:t>Enquiry – Assemble, telephone or email</a:t>
          </a:r>
          <a:endParaRPr lang="en-GB" dirty="0"/>
        </a:p>
      </dgm:t>
    </dgm:pt>
    <dgm:pt modelId="{98BA07C0-9C5A-4110-A7F3-BF0EBE52029F}" type="parTrans" cxnId="{CC63772D-82A2-4692-B7FA-53AE09ECEC4F}">
      <dgm:prSet/>
      <dgm:spPr/>
      <dgm:t>
        <a:bodyPr/>
        <a:lstStyle/>
        <a:p>
          <a:endParaRPr lang="en-GB"/>
        </a:p>
      </dgm:t>
    </dgm:pt>
    <dgm:pt modelId="{D8E4C84B-EDDA-44B9-BF0B-C05870DBCEBA}" type="sibTrans" cxnId="{CC63772D-82A2-4692-B7FA-53AE09ECEC4F}">
      <dgm:prSet/>
      <dgm:spPr/>
      <dgm:t>
        <a:bodyPr/>
        <a:lstStyle/>
        <a:p>
          <a:endParaRPr lang="en-GB"/>
        </a:p>
      </dgm:t>
    </dgm:pt>
    <dgm:pt modelId="{106AA534-759F-4071-9EF8-9FA38348F38C}">
      <dgm:prSet phldrT="[Text]"/>
      <dgm:spPr/>
      <dgm:t>
        <a:bodyPr/>
        <a:lstStyle/>
        <a:p>
          <a:r>
            <a:rPr lang="en-GB" dirty="0" smtClean="0"/>
            <a:t>Application form</a:t>
          </a:r>
          <a:endParaRPr lang="en-GB" dirty="0"/>
        </a:p>
      </dgm:t>
    </dgm:pt>
    <dgm:pt modelId="{19B7DFAD-3E66-4642-8F62-15D268C8FA06}" type="parTrans" cxnId="{0C4A06BE-3A45-42D6-ABC8-8D8FA9151573}">
      <dgm:prSet/>
      <dgm:spPr/>
      <dgm:t>
        <a:bodyPr/>
        <a:lstStyle/>
        <a:p>
          <a:endParaRPr lang="en-GB"/>
        </a:p>
      </dgm:t>
    </dgm:pt>
    <dgm:pt modelId="{B446ED3D-0102-434B-86ED-95B92BC5CA4E}" type="sibTrans" cxnId="{0C4A06BE-3A45-42D6-ABC8-8D8FA9151573}">
      <dgm:prSet/>
      <dgm:spPr/>
      <dgm:t>
        <a:bodyPr/>
        <a:lstStyle/>
        <a:p>
          <a:endParaRPr lang="en-GB"/>
        </a:p>
      </dgm:t>
    </dgm:pt>
    <dgm:pt modelId="{8411D69B-D4C4-462B-98AD-6CAA46DF8EB6}">
      <dgm:prSet phldrT="[Text]"/>
      <dgm:spPr/>
      <dgm:t>
        <a:bodyPr/>
        <a:lstStyle/>
        <a:p>
          <a:r>
            <a:rPr lang="en-GB" dirty="0" smtClean="0"/>
            <a:t>Mandatory Training</a:t>
          </a:r>
          <a:endParaRPr lang="en-GB" dirty="0"/>
        </a:p>
      </dgm:t>
    </dgm:pt>
    <dgm:pt modelId="{88ED80FB-0040-4894-B1B9-22AE1F3ECC69}" type="parTrans" cxnId="{A4168570-5A53-4C59-8587-AB206E037852}">
      <dgm:prSet/>
      <dgm:spPr/>
      <dgm:t>
        <a:bodyPr/>
        <a:lstStyle/>
        <a:p>
          <a:endParaRPr lang="en-GB"/>
        </a:p>
      </dgm:t>
    </dgm:pt>
    <dgm:pt modelId="{AE8A80A9-3706-437B-B26C-0E0066457860}" type="sibTrans" cxnId="{A4168570-5A53-4C59-8587-AB206E037852}">
      <dgm:prSet/>
      <dgm:spPr/>
      <dgm:t>
        <a:bodyPr/>
        <a:lstStyle/>
        <a:p>
          <a:endParaRPr lang="en-GB"/>
        </a:p>
      </dgm:t>
    </dgm:pt>
    <dgm:pt modelId="{44158DA9-E7E4-4825-9C32-75A87B91EDA1}">
      <dgm:prSet phldrT="[Text]"/>
      <dgm:spPr/>
      <dgm:t>
        <a:bodyPr/>
        <a:lstStyle/>
        <a:p>
          <a:r>
            <a:rPr lang="en-GB" dirty="0" smtClean="0"/>
            <a:t>Online DBS check and two references</a:t>
          </a:r>
          <a:endParaRPr lang="en-GB" dirty="0"/>
        </a:p>
      </dgm:t>
    </dgm:pt>
    <dgm:pt modelId="{DBEC4BBD-9227-4451-AAA1-F868F861FCCA}" type="parTrans" cxnId="{F3B0D57E-4508-489C-9D9B-E9CC43D8F64E}">
      <dgm:prSet/>
      <dgm:spPr/>
      <dgm:t>
        <a:bodyPr/>
        <a:lstStyle/>
        <a:p>
          <a:endParaRPr lang="en-GB"/>
        </a:p>
      </dgm:t>
    </dgm:pt>
    <dgm:pt modelId="{C98ACEA0-C642-4B12-A20E-FDB83718C678}" type="sibTrans" cxnId="{F3B0D57E-4508-489C-9D9B-E9CC43D8F64E}">
      <dgm:prSet/>
      <dgm:spPr/>
      <dgm:t>
        <a:bodyPr/>
        <a:lstStyle/>
        <a:p>
          <a:endParaRPr lang="en-GB"/>
        </a:p>
      </dgm:t>
    </dgm:pt>
    <dgm:pt modelId="{8A930F70-AC1C-485E-813E-992B3F25EAB8}">
      <dgm:prSet phldrT="[Text]"/>
      <dgm:spPr/>
      <dgm:t>
        <a:bodyPr/>
        <a:lstStyle/>
        <a:p>
          <a:r>
            <a:rPr lang="en-GB" dirty="0" smtClean="0"/>
            <a:t>Occupational Health Disclaimer</a:t>
          </a:r>
          <a:endParaRPr lang="en-GB" dirty="0"/>
        </a:p>
      </dgm:t>
    </dgm:pt>
    <dgm:pt modelId="{B57C8E3D-9086-4E0B-AEB3-6179C2D5B3E0}" type="parTrans" cxnId="{DAA9EF44-A8D2-40E9-AA04-CE8B12FA194E}">
      <dgm:prSet/>
      <dgm:spPr/>
      <dgm:t>
        <a:bodyPr/>
        <a:lstStyle/>
        <a:p>
          <a:endParaRPr lang="en-GB"/>
        </a:p>
      </dgm:t>
    </dgm:pt>
    <dgm:pt modelId="{58E8DA16-6FDE-4E66-A1C3-5B0EBC31F87B}" type="sibTrans" cxnId="{DAA9EF44-A8D2-40E9-AA04-CE8B12FA194E}">
      <dgm:prSet/>
      <dgm:spPr/>
      <dgm:t>
        <a:bodyPr/>
        <a:lstStyle/>
        <a:p>
          <a:endParaRPr lang="en-GB"/>
        </a:p>
      </dgm:t>
    </dgm:pt>
    <dgm:pt modelId="{57078186-BF96-4D52-A87F-9EA548A3DD57}">
      <dgm:prSet phldrT="[Text]"/>
      <dgm:spPr/>
      <dgm:t>
        <a:bodyPr/>
        <a:lstStyle/>
        <a:p>
          <a:r>
            <a:rPr lang="en-GB" dirty="0" smtClean="0"/>
            <a:t>Informal Interview</a:t>
          </a:r>
          <a:endParaRPr lang="en-GB" dirty="0"/>
        </a:p>
      </dgm:t>
    </dgm:pt>
    <dgm:pt modelId="{11A00DD7-5622-4C15-82A8-4754B1753B12}" type="parTrans" cxnId="{CB4B2A58-820C-4CD8-BB24-8D42DD5BA0FE}">
      <dgm:prSet/>
      <dgm:spPr/>
      <dgm:t>
        <a:bodyPr/>
        <a:lstStyle/>
        <a:p>
          <a:endParaRPr lang="en-GB"/>
        </a:p>
      </dgm:t>
    </dgm:pt>
    <dgm:pt modelId="{AB5A9B52-1997-4B61-9294-10E2B6D7FE78}" type="sibTrans" cxnId="{CB4B2A58-820C-4CD8-BB24-8D42DD5BA0FE}">
      <dgm:prSet/>
      <dgm:spPr/>
      <dgm:t>
        <a:bodyPr/>
        <a:lstStyle/>
        <a:p>
          <a:endParaRPr lang="en-GB"/>
        </a:p>
      </dgm:t>
    </dgm:pt>
    <dgm:pt modelId="{C70FC801-265D-4DC4-9DA7-40EBA9752078}" type="pres">
      <dgm:prSet presAssocID="{BE44C1BE-6C23-42DE-B521-B6DCD335889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DE242F65-949E-4F9F-BBC8-8BE894C4A7CE}" type="pres">
      <dgm:prSet presAssocID="{A8ACF462-A060-4698-B234-2915AFBF3451}" presName="parenttextcomposite" presStyleCnt="0"/>
      <dgm:spPr/>
    </dgm:pt>
    <dgm:pt modelId="{78229B50-58CF-4E37-8504-C94EF2968276}" type="pres">
      <dgm:prSet presAssocID="{A8ACF462-A060-4698-B234-2915AFBF345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5CFAC8-4027-4A2F-BD23-C2F09DF982F2}" type="pres">
      <dgm:prSet presAssocID="{A8ACF462-A060-4698-B234-2915AFBF3451}" presName="composite" presStyleCnt="0"/>
      <dgm:spPr/>
    </dgm:pt>
    <dgm:pt modelId="{166BA968-8709-45B7-8B6D-739EEAB39138}" type="pres">
      <dgm:prSet presAssocID="{A8ACF462-A060-4698-B234-2915AFBF3451}" presName="chevron1" presStyleLbl="alignNode1" presStyleIdx="0" presStyleCnt="21"/>
      <dgm:spPr/>
    </dgm:pt>
    <dgm:pt modelId="{3E28BC00-D391-4284-91AB-6E92097238B5}" type="pres">
      <dgm:prSet presAssocID="{A8ACF462-A060-4698-B234-2915AFBF3451}" presName="chevron2" presStyleLbl="alignNode1" presStyleIdx="1" presStyleCnt="21"/>
      <dgm:spPr/>
    </dgm:pt>
    <dgm:pt modelId="{D63C9110-08CF-4D00-A9E9-0D3BE8C09FE7}" type="pres">
      <dgm:prSet presAssocID="{A8ACF462-A060-4698-B234-2915AFBF3451}" presName="chevron3" presStyleLbl="alignNode1" presStyleIdx="2" presStyleCnt="21"/>
      <dgm:spPr/>
    </dgm:pt>
    <dgm:pt modelId="{756E45B8-26B0-497F-B9F2-461C261764B6}" type="pres">
      <dgm:prSet presAssocID="{A8ACF462-A060-4698-B234-2915AFBF3451}" presName="chevron4" presStyleLbl="alignNode1" presStyleIdx="3" presStyleCnt="21"/>
      <dgm:spPr/>
    </dgm:pt>
    <dgm:pt modelId="{A6A3EB89-C65E-4D4C-AA06-D01E337AF6C8}" type="pres">
      <dgm:prSet presAssocID="{A8ACF462-A060-4698-B234-2915AFBF3451}" presName="chevron5" presStyleLbl="alignNode1" presStyleIdx="4" presStyleCnt="21"/>
      <dgm:spPr/>
    </dgm:pt>
    <dgm:pt modelId="{D0AFAA62-63B6-4028-A33B-A79F610D3457}" type="pres">
      <dgm:prSet presAssocID="{A8ACF462-A060-4698-B234-2915AFBF3451}" presName="chevron6" presStyleLbl="alignNode1" presStyleIdx="5" presStyleCnt="21"/>
      <dgm:spPr/>
    </dgm:pt>
    <dgm:pt modelId="{59A1A1D7-BE8A-4130-8455-94E3B62D358B}" type="pres">
      <dgm:prSet presAssocID="{A8ACF462-A060-4698-B234-2915AFBF3451}" presName="chevron7" presStyleLbl="alignNode1" presStyleIdx="6" presStyleCnt="21"/>
      <dgm:spPr/>
    </dgm:pt>
    <dgm:pt modelId="{263B717E-4605-439F-90A7-AF3AC93CAEF2}" type="pres">
      <dgm:prSet presAssocID="{A8ACF462-A060-4698-B234-2915AFBF345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EEE433-44B4-40D0-A2E5-97A1C6FA461E}" type="pres">
      <dgm:prSet presAssocID="{D8E4C84B-EDDA-44B9-BF0B-C05870DBCEBA}" presName="sibTrans" presStyleCnt="0"/>
      <dgm:spPr/>
    </dgm:pt>
    <dgm:pt modelId="{6FB5147F-0FED-4050-9EA2-3C03B4760F85}" type="pres">
      <dgm:prSet presAssocID="{8411D69B-D4C4-462B-98AD-6CAA46DF8EB6}" presName="parenttextcomposite" presStyleCnt="0"/>
      <dgm:spPr/>
    </dgm:pt>
    <dgm:pt modelId="{44DB42AC-41AB-4607-BE42-DD28E49187C8}" type="pres">
      <dgm:prSet presAssocID="{8411D69B-D4C4-462B-98AD-6CAA46DF8EB6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CA29E1-56EE-47B5-BE3C-03043D0ED8C9}" type="pres">
      <dgm:prSet presAssocID="{8411D69B-D4C4-462B-98AD-6CAA46DF8EB6}" presName="composite" presStyleCnt="0"/>
      <dgm:spPr/>
    </dgm:pt>
    <dgm:pt modelId="{99F1D3A2-57C3-4295-8475-940509250CB2}" type="pres">
      <dgm:prSet presAssocID="{8411D69B-D4C4-462B-98AD-6CAA46DF8EB6}" presName="chevron1" presStyleLbl="alignNode1" presStyleIdx="7" presStyleCnt="21"/>
      <dgm:spPr/>
    </dgm:pt>
    <dgm:pt modelId="{6B81E32C-8E74-4294-8E5E-E9C1A632A87C}" type="pres">
      <dgm:prSet presAssocID="{8411D69B-D4C4-462B-98AD-6CAA46DF8EB6}" presName="chevron2" presStyleLbl="alignNode1" presStyleIdx="8" presStyleCnt="21"/>
      <dgm:spPr/>
    </dgm:pt>
    <dgm:pt modelId="{8D3399FB-37E2-41A8-896B-18CB853963C6}" type="pres">
      <dgm:prSet presAssocID="{8411D69B-D4C4-462B-98AD-6CAA46DF8EB6}" presName="chevron3" presStyleLbl="alignNode1" presStyleIdx="9" presStyleCnt="21"/>
      <dgm:spPr/>
    </dgm:pt>
    <dgm:pt modelId="{9ADE94E2-0F43-463B-BDAF-0E01F478DBF7}" type="pres">
      <dgm:prSet presAssocID="{8411D69B-D4C4-462B-98AD-6CAA46DF8EB6}" presName="chevron4" presStyleLbl="alignNode1" presStyleIdx="10" presStyleCnt="21"/>
      <dgm:spPr/>
    </dgm:pt>
    <dgm:pt modelId="{5184D36B-0F1A-4A19-97CA-614CAD7D36BE}" type="pres">
      <dgm:prSet presAssocID="{8411D69B-D4C4-462B-98AD-6CAA46DF8EB6}" presName="chevron5" presStyleLbl="alignNode1" presStyleIdx="11" presStyleCnt="21"/>
      <dgm:spPr/>
    </dgm:pt>
    <dgm:pt modelId="{29AFF968-5503-45CE-AEE7-769F129136CC}" type="pres">
      <dgm:prSet presAssocID="{8411D69B-D4C4-462B-98AD-6CAA46DF8EB6}" presName="chevron6" presStyleLbl="alignNode1" presStyleIdx="12" presStyleCnt="21"/>
      <dgm:spPr/>
    </dgm:pt>
    <dgm:pt modelId="{42CCD972-2D3E-48FA-8C8F-9357CB846B29}" type="pres">
      <dgm:prSet presAssocID="{8411D69B-D4C4-462B-98AD-6CAA46DF8EB6}" presName="chevron7" presStyleLbl="alignNode1" presStyleIdx="13" presStyleCnt="21"/>
      <dgm:spPr/>
    </dgm:pt>
    <dgm:pt modelId="{FFD896FC-9C7C-4541-BA14-2307C7B2009B}" type="pres">
      <dgm:prSet presAssocID="{8411D69B-D4C4-462B-98AD-6CAA46DF8EB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A3B511-7EB9-42A5-8496-C8B310E80F45}" type="pres">
      <dgm:prSet presAssocID="{AE8A80A9-3706-437B-B26C-0E0066457860}" presName="sibTrans" presStyleCnt="0"/>
      <dgm:spPr/>
    </dgm:pt>
    <dgm:pt modelId="{FD630207-D4CA-4CF3-85B7-3D64AB70A911}" type="pres">
      <dgm:prSet presAssocID="{8A930F70-AC1C-485E-813E-992B3F25EAB8}" presName="parenttextcomposite" presStyleCnt="0"/>
      <dgm:spPr/>
    </dgm:pt>
    <dgm:pt modelId="{3AEAFC50-2354-40B6-81E3-67B8AECB58DD}" type="pres">
      <dgm:prSet presAssocID="{8A930F70-AC1C-485E-813E-992B3F25EAB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7A8EAF-1CFC-4ABD-9765-CE3199C8F7B9}" type="pres">
      <dgm:prSet presAssocID="{8A930F70-AC1C-485E-813E-992B3F25EAB8}" presName="composite" presStyleCnt="0"/>
      <dgm:spPr/>
    </dgm:pt>
    <dgm:pt modelId="{EC6B5823-478F-4455-9FD4-F899D286AF95}" type="pres">
      <dgm:prSet presAssocID="{8A930F70-AC1C-485E-813E-992B3F25EAB8}" presName="chevron1" presStyleLbl="alignNode1" presStyleIdx="14" presStyleCnt="21"/>
      <dgm:spPr/>
    </dgm:pt>
    <dgm:pt modelId="{6718D8D0-C914-4011-9CEB-482B5B5789BB}" type="pres">
      <dgm:prSet presAssocID="{8A930F70-AC1C-485E-813E-992B3F25EAB8}" presName="chevron2" presStyleLbl="alignNode1" presStyleIdx="15" presStyleCnt="21"/>
      <dgm:spPr/>
    </dgm:pt>
    <dgm:pt modelId="{6F9D1C25-B1BC-4186-8B45-6D77CCADE3FA}" type="pres">
      <dgm:prSet presAssocID="{8A930F70-AC1C-485E-813E-992B3F25EAB8}" presName="chevron3" presStyleLbl="alignNode1" presStyleIdx="16" presStyleCnt="21"/>
      <dgm:spPr/>
    </dgm:pt>
    <dgm:pt modelId="{AAB6D207-3A44-42E9-BC1C-F9151ADC11CA}" type="pres">
      <dgm:prSet presAssocID="{8A930F70-AC1C-485E-813E-992B3F25EAB8}" presName="chevron4" presStyleLbl="alignNode1" presStyleIdx="17" presStyleCnt="21"/>
      <dgm:spPr/>
    </dgm:pt>
    <dgm:pt modelId="{537A6FEB-3199-41B5-8670-FA477327552C}" type="pres">
      <dgm:prSet presAssocID="{8A930F70-AC1C-485E-813E-992B3F25EAB8}" presName="chevron5" presStyleLbl="alignNode1" presStyleIdx="18" presStyleCnt="21"/>
      <dgm:spPr/>
    </dgm:pt>
    <dgm:pt modelId="{820501CC-191F-44EE-8427-BF34F25973A8}" type="pres">
      <dgm:prSet presAssocID="{8A930F70-AC1C-485E-813E-992B3F25EAB8}" presName="chevron6" presStyleLbl="alignNode1" presStyleIdx="19" presStyleCnt="21"/>
      <dgm:spPr/>
    </dgm:pt>
    <dgm:pt modelId="{E65ED760-0F28-485C-BFB0-318446A4B8FC}" type="pres">
      <dgm:prSet presAssocID="{8A930F70-AC1C-485E-813E-992B3F25EAB8}" presName="chevron7" presStyleLbl="alignNode1" presStyleIdx="20" presStyleCnt="21"/>
      <dgm:spPr/>
    </dgm:pt>
    <dgm:pt modelId="{44EBB34B-CBCC-45C8-8D6E-A120A6D62B12}" type="pres">
      <dgm:prSet presAssocID="{8A930F70-AC1C-485E-813E-992B3F25EAB8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168570-5A53-4C59-8587-AB206E037852}" srcId="{BE44C1BE-6C23-42DE-B521-B6DCD335889D}" destId="{8411D69B-D4C4-462B-98AD-6CAA46DF8EB6}" srcOrd="1" destOrd="0" parTransId="{88ED80FB-0040-4894-B1B9-22AE1F3ECC69}" sibTransId="{AE8A80A9-3706-437B-B26C-0E0066457860}"/>
    <dgm:cxn modelId="{BAF31671-96AC-4DA2-AF44-51377A40F1CC}" type="presOf" srcId="{57078186-BF96-4D52-A87F-9EA548A3DD57}" destId="{44EBB34B-CBCC-45C8-8D6E-A120A6D62B12}" srcOrd="0" destOrd="0" presId="urn:microsoft.com/office/officeart/2008/layout/VerticalAccentList"/>
    <dgm:cxn modelId="{82EC3F3C-7628-4C39-BAD2-0F2F71E6C3F8}" type="presOf" srcId="{44158DA9-E7E4-4825-9C32-75A87B91EDA1}" destId="{FFD896FC-9C7C-4541-BA14-2307C7B2009B}" srcOrd="0" destOrd="0" presId="urn:microsoft.com/office/officeart/2008/layout/VerticalAccentList"/>
    <dgm:cxn modelId="{0C4A06BE-3A45-42D6-ABC8-8D8FA9151573}" srcId="{A8ACF462-A060-4698-B234-2915AFBF3451}" destId="{106AA534-759F-4071-9EF8-9FA38348F38C}" srcOrd="0" destOrd="0" parTransId="{19B7DFAD-3E66-4642-8F62-15D268C8FA06}" sibTransId="{B446ED3D-0102-434B-86ED-95B92BC5CA4E}"/>
    <dgm:cxn modelId="{0C9FDD90-AC78-419F-ADB2-C850D6BDAD7A}" type="presOf" srcId="{8A930F70-AC1C-485E-813E-992B3F25EAB8}" destId="{3AEAFC50-2354-40B6-81E3-67B8AECB58DD}" srcOrd="0" destOrd="0" presId="urn:microsoft.com/office/officeart/2008/layout/VerticalAccentList"/>
    <dgm:cxn modelId="{CC63772D-82A2-4692-B7FA-53AE09ECEC4F}" srcId="{BE44C1BE-6C23-42DE-B521-B6DCD335889D}" destId="{A8ACF462-A060-4698-B234-2915AFBF3451}" srcOrd="0" destOrd="0" parTransId="{98BA07C0-9C5A-4110-A7F3-BF0EBE52029F}" sibTransId="{D8E4C84B-EDDA-44B9-BF0B-C05870DBCEBA}"/>
    <dgm:cxn modelId="{7066B0E4-A2EA-429E-A456-8902AF146405}" type="presOf" srcId="{106AA534-759F-4071-9EF8-9FA38348F38C}" destId="{263B717E-4605-439F-90A7-AF3AC93CAEF2}" srcOrd="0" destOrd="0" presId="urn:microsoft.com/office/officeart/2008/layout/VerticalAccentList"/>
    <dgm:cxn modelId="{A1174AEF-5417-4432-B368-C9095719E767}" type="presOf" srcId="{A8ACF462-A060-4698-B234-2915AFBF3451}" destId="{78229B50-58CF-4E37-8504-C94EF2968276}" srcOrd="0" destOrd="0" presId="urn:microsoft.com/office/officeart/2008/layout/VerticalAccentList"/>
    <dgm:cxn modelId="{CB4B2A58-820C-4CD8-BB24-8D42DD5BA0FE}" srcId="{8A930F70-AC1C-485E-813E-992B3F25EAB8}" destId="{57078186-BF96-4D52-A87F-9EA548A3DD57}" srcOrd="0" destOrd="0" parTransId="{11A00DD7-5622-4C15-82A8-4754B1753B12}" sibTransId="{AB5A9B52-1997-4B61-9294-10E2B6D7FE78}"/>
    <dgm:cxn modelId="{356767BE-750A-4654-946D-E199E248E0B8}" type="presOf" srcId="{8411D69B-D4C4-462B-98AD-6CAA46DF8EB6}" destId="{44DB42AC-41AB-4607-BE42-DD28E49187C8}" srcOrd="0" destOrd="0" presId="urn:microsoft.com/office/officeart/2008/layout/VerticalAccentList"/>
    <dgm:cxn modelId="{F3B0D57E-4508-489C-9D9B-E9CC43D8F64E}" srcId="{8411D69B-D4C4-462B-98AD-6CAA46DF8EB6}" destId="{44158DA9-E7E4-4825-9C32-75A87B91EDA1}" srcOrd="0" destOrd="0" parTransId="{DBEC4BBD-9227-4451-AAA1-F868F861FCCA}" sibTransId="{C98ACEA0-C642-4B12-A20E-FDB83718C678}"/>
    <dgm:cxn modelId="{DAA9EF44-A8D2-40E9-AA04-CE8B12FA194E}" srcId="{BE44C1BE-6C23-42DE-B521-B6DCD335889D}" destId="{8A930F70-AC1C-485E-813E-992B3F25EAB8}" srcOrd="2" destOrd="0" parTransId="{B57C8E3D-9086-4E0B-AEB3-6179C2D5B3E0}" sibTransId="{58E8DA16-6FDE-4E66-A1C3-5B0EBC31F87B}"/>
    <dgm:cxn modelId="{B0B349F2-84B8-4436-B1DE-3D4A0D324F18}" type="presOf" srcId="{BE44C1BE-6C23-42DE-B521-B6DCD335889D}" destId="{C70FC801-265D-4DC4-9DA7-40EBA9752078}" srcOrd="0" destOrd="0" presId="urn:microsoft.com/office/officeart/2008/layout/VerticalAccentList"/>
    <dgm:cxn modelId="{D9FD5175-FB5A-4D84-BFCD-CF0D27125A33}" type="presParOf" srcId="{C70FC801-265D-4DC4-9DA7-40EBA9752078}" destId="{DE242F65-949E-4F9F-BBC8-8BE894C4A7CE}" srcOrd="0" destOrd="0" presId="urn:microsoft.com/office/officeart/2008/layout/VerticalAccentList"/>
    <dgm:cxn modelId="{894428BC-6871-4BF4-8704-7A42CEB335D2}" type="presParOf" srcId="{DE242F65-949E-4F9F-BBC8-8BE894C4A7CE}" destId="{78229B50-58CF-4E37-8504-C94EF2968276}" srcOrd="0" destOrd="0" presId="urn:microsoft.com/office/officeart/2008/layout/VerticalAccentList"/>
    <dgm:cxn modelId="{29F1EFBC-8E5B-4AAC-8DA1-F7D8B1DD51A8}" type="presParOf" srcId="{C70FC801-265D-4DC4-9DA7-40EBA9752078}" destId="{295CFAC8-4027-4A2F-BD23-C2F09DF982F2}" srcOrd="1" destOrd="0" presId="urn:microsoft.com/office/officeart/2008/layout/VerticalAccentList"/>
    <dgm:cxn modelId="{B5E479EB-0C23-49E9-B2E1-B75AD23A06C7}" type="presParOf" srcId="{295CFAC8-4027-4A2F-BD23-C2F09DF982F2}" destId="{166BA968-8709-45B7-8B6D-739EEAB39138}" srcOrd="0" destOrd="0" presId="urn:microsoft.com/office/officeart/2008/layout/VerticalAccentList"/>
    <dgm:cxn modelId="{6ED01C4A-1646-44E8-AF2A-216D8729D6D3}" type="presParOf" srcId="{295CFAC8-4027-4A2F-BD23-C2F09DF982F2}" destId="{3E28BC00-D391-4284-91AB-6E92097238B5}" srcOrd="1" destOrd="0" presId="urn:microsoft.com/office/officeart/2008/layout/VerticalAccentList"/>
    <dgm:cxn modelId="{C1CC5D9B-EB35-4554-94C1-1B0FC001782B}" type="presParOf" srcId="{295CFAC8-4027-4A2F-BD23-C2F09DF982F2}" destId="{D63C9110-08CF-4D00-A9E9-0D3BE8C09FE7}" srcOrd="2" destOrd="0" presId="urn:microsoft.com/office/officeart/2008/layout/VerticalAccentList"/>
    <dgm:cxn modelId="{CEE54FCA-CED8-4E5D-9D49-4877877FB483}" type="presParOf" srcId="{295CFAC8-4027-4A2F-BD23-C2F09DF982F2}" destId="{756E45B8-26B0-497F-B9F2-461C261764B6}" srcOrd="3" destOrd="0" presId="urn:microsoft.com/office/officeart/2008/layout/VerticalAccentList"/>
    <dgm:cxn modelId="{9FD49C1D-582D-42B8-8E0D-A52281383787}" type="presParOf" srcId="{295CFAC8-4027-4A2F-BD23-C2F09DF982F2}" destId="{A6A3EB89-C65E-4D4C-AA06-D01E337AF6C8}" srcOrd="4" destOrd="0" presId="urn:microsoft.com/office/officeart/2008/layout/VerticalAccentList"/>
    <dgm:cxn modelId="{B2161A8A-24E0-4438-8D26-163F16D78A2A}" type="presParOf" srcId="{295CFAC8-4027-4A2F-BD23-C2F09DF982F2}" destId="{D0AFAA62-63B6-4028-A33B-A79F610D3457}" srcOrd="5" destOrd="0" presId="urn:microsoft.com/office/officeart/2008/layout/VerticalAccentList"/>
    <dgm:cxn modelId="{828C6DEC-44DD-404F-8E18-9DF4B3923A04}" type="presParOf" srcId="{295CFAC8-4027-4A2F-BD23-C2F09DF982F2}" destId="{59A1A1D7-BE8A-4130-8455-94E3B62D358B}" srcOrd="6" destOrd="0" presId="urn:microsoft.com/office/officeart/2008/layout/VerticalAccentList"/>
    <dgm:cxn modelId="{665F20CA-DCCE-4DFB-A540-752479086C86}" type="presParOf" srcId="{295CFAC8-4027-4A2F-BD23-C2F09DF982F2}" destId="{263B717E-4605-439F-90A7-AF3AC93CAEF2}" srcOrd="7" destOrd="0" presId="urn:microsoft.com/office/officeart/2008/layout/VerticalAccentList"/>
    <dgm:cxn modelId="{BB708F6D-745B-492F-9153-72901F9EBC7C}" type="presParOf" srcId="{C70FC801-265D-4DC4-9DA7-40EBA9752078}" destId="{52EEE433-44B4-40D0-A2E5-97A1C6FA461E}" srcOrd="2" destOrd="0" presId="urn:microsoft.com/office/officeart/2008/layout/VerticalAccentList"/>
    <dgm:cxn modelId="{E39598BD-0889-4226-B2AE-DADCDA169C85}" type="presParOf" srcId="{C70FC801-265D-4DC4-9DA7-40EBA9752078}" destId="{6FB5147F-0FED-4050-9EA2-3C03B4760F85}" srcOrd="3" destOrd="0" presId="urn:microsoft.com/office/officeart/2008/layout/VerticalAccentList"/>
    <dgm:cxn modelId="{855B4504-C91D-458B-945A-B6D59D98F5C3}" type="presParOf" srcId="{6FB5147F-0FED-4050-9EA2-3C03B4760F85}" destId="{44DB42AC-41AB-4607-BE42-DD28E49187C8}" srcOrd="0" destOrd="0" presId="urn:microsoft.com/office/officeart/2008/layout/VerticalAccentList"/>
    <dgm:cxn modelId="{191653FD-4441-4F6B-8C9D-A01EBB5D060C}" type="presParOf" srcId="{C70FC801-265D-4DC4-9DA7-40EBA9752078}" destId="{B1CA29E1-56EE-47B5-BE3C-03043D0ED8C9}" srcOrd="4" destOrd="0" presId="urn:microsoft.com/office/officeart/2008/layout/VerticalAccentList"/>
    <dgm:cxn modelId="{5921A17E-3FA4-4C01-879D-8DFCC7254DED}" type="presParOf" srcId="{B1CA29E1-56EE-47B5-BE3C-03043D0ED8C9}" destId="{99F1D3A2-57C3-4295-8475-940509250CB2}" srcOrd="0" destOrd="0" presId="urn:microsoft.com/office/officeart/2008/layout/VerticalAccentList"/>
    <dgm:cxn modelId="{72AA0CB9-3B2E-42EC-A1E2-E3F90FE3D24D}" type="presParOf" srcId="{B1CA29E1-56EE-47B5-BE3C-03043D0ED8C9}" destId="{6B81E32C-8E74-4294-8E5E-E9C1A632A87C}" srcOrd="1" destOrd="0" presId="urn:microsoft.com/office/officeart/2008/layout/VerticalAccentList"/>
    <dgm:cxn modelId="{62F48962-68CC-419F-A7C0-510B642666A9}" type="presParOf" srcId="{B1CA29E1-56EE-47B5-BE3C-03043D0ED8C9}" destId="{8D3399FB-37E2-41A8-896B-18CB853963C6}" srcOrd="2" destOrd="0" presId="urn:microsoft.com/office/officeart/2008/layout/VerticalAccentList"/>
    <dgm:cxn modelId="{89E41AC4-4BA3-4668-8410-20D07CF58043}" type="presParOf" srcId="{B1CA29E1-56EE-47B5-BE3C-03043D0ED8C9}" destId="{9ADE94E2-0F43-463B-BDAF-0E01F478DBF7}" srcOrd="3" destOrd="0" presId="urn:microsoft.com/office/officeart/2008/layout/VerticalAccentList"/>
    <dgm:cxn modelId="{1B3C154D-4964-4DDC-BA10-D6193FAAFBCE}" type="presParOf" srcId="{B1CA29E1-56EE-47B5-BE3C-03043D0ED8C9}" destId="{5184D36B-0F1A-4A19-97CA-614CAD7D36BE}" srcOrd="4" destOrd="0" presId="urn:microsoft.com/office/officeart/2008/layout/VerticalAccentList"/>
    <dgm:cxn modelId="{747F7649-8585-4696-86D5-4213D2616909}" type="presParOf" srcId="{B1CA29E1-56EE-47B5-BE3C-03043D0ED8C9}" destId="{29AFF968-5503-45CE-AEE7-769F129136CC}" srcOrd="5" destOrd="0" presId="urn:microsoft.com/office/officeart/2008/layout/VerticalAccentList"/>
    <dgm:cxn modelId="{9930E5FC-6CF5-441E-8209-ED19924D9280}" type="presParOf" srcId="{B1CA29E1-56EE-47B5-BE3C-03043D0ED8C9}" destId="{42CCD972-2D3E-48FA-8C8F-9357CB846B29}" srcOrd="6" destOrd="0" presId="urn:microsoft.com/office/officeart/2008/layout/VerticalAccentList"/>
    <dgm:cxn modelId="{84819F2A-11FA-4E62-A373-EA7D6D4527A8}" type="presParOf" srcId="{B1CA29E1-56EE-47B5-BE3C-03043D0ED8C9}" destId="{FFD896FC-9C7C-4541-BA14-2307C7B2009B}" srcOrd="7" destOrd="0" presId="urn:microsoft.com/office/officeart/2008/layout/VerticalAccentList"/>
    <dgm:cxn modelId="{E5C5F267-6B57-4838-8D94-25D8F8F3953B}" type="presParOf" srcId="{C70FC801-265D-4DC4-9DA7-40EBA9752078}" destId="{CBA3B511-7EB9-42A5-8496-C8B310E80F45}" srcOrd="5" destOrd="0" presId="urn:microsoft.com/office/officeart/2008/layout/VerticalAccentList"/>
    <dgm:cxn modelId="{9F57D0BE-2FDA-40B8-92B9-88D52D9B9680}" type="presParOf" srcId="{C70FC801-265D-4DC4-9DA7-40EBA9752078}" destId="{FD630207-D4CA-4CF3-85B7-3D64AB70A911}" srcOrd="6" destOrd="0" presId="urn:microsoft.com/office/officeart/2008/layout/VerticalAccentList"/>
    <dgm:cxn modelId="{4D152B9F-C6D5-4A16-9AE2-B0260B6C95AE}" type="presParOf" srcId="{FD630207-D4CA-4CF3-85B7-3D64AB70A911}" destId="{3AEAFC50-2354-40B6-81E3-67B8AECB58DD}" srcOrd="0" destOrd="0" presId="urn:microsoft.com/office/officeart/2008/layout/VerticalAccentList"/>
    <dgm:cxn modelId="{E5F4A588-3FA6-4F38-B33D-4B38E61FF995}" type="presParOf" srcId="{C70FC801-265D-4DC4-9DA7-40EBA9752078}" destId="{DD7A8EAF-1CFC-4ABD-9765-CE3199C8F7B9}" srcOrd="7" destOrd="0" presId="urn:microsoft.com/office/officeart/2008/layout/VerticalAccentList"/>
    <dgm:cxn modelId="{0A7F6974-17F2-403D-A0D8-CA3798F4E625}" type="presParOf" srcId="{DD7A8EAF-1CFC-4ABD-9765-CE3199C8F7B9}" destId="{EC6B5823-478F-4455-9FD4-F899D286AF95}" srcOrd="0" destOrd="0" presId="urn:microsoft.com/office/officeart/2008/layout/VerticalAccentList"/>
    <dgm:cxn modelId="{B2421DE9-B17D-40B3-9387-CBDB95FEFEDA}" type="presParOf" srcId="{DD7A8EAF-1CFC-4ABD-9765-CE3199C8F7B9}" destId="{6718D8D0-C914-4011-9CEB-482B5B5789BB}" srcOrd="1" destOrd="0" presId="urn:microsoft.com/office/officeart/2008/layout/VerticalAccentList"/>
    <dgm:cxn modelId="{DDC5F78C-EACD-4449-9878-EDE2FE21C765}" type="presParOf" srcId="{DD7A8EAF-1CFC-4ABD-9765-CE3199C8F7B9}" destId="{6F9D1C25-B1BC-4186-8B45-6D77CCADE3FA}" srcOrd="2" destOrd="0" presId="urn:microsoft.com/office/officeart/2008/layout/VerticalAccentList"/>
    <dgm:cxn modelId="{0C0F2762-7FE9-4974-98C1-3B963536192F}" type="presParOf" srcId="{DD7A8EAF-1CFC-4ABD-9765-CE3199C8F7B9}" destId="{AAB6D207-3A44-42E9-BC1C-F9151ADC11CA}" srcOrd="3" destOrd="0" presId="urn:microsoft.com/office/officeart/2008/layout/VerticalAccentList"/>
    <dgm:cxn modelId="{EC4EB9E7-DF50-4126-AB36-925192B681FC}" type="presParOf" srcId="{DD7A8EAF-1CFC-4ABD-9765-CE3199C8F7B9}" destId="{537A6FEB-3199-41B5-8670-FA477327552C}" srcOrd="4" destOrd="0" presId="urn:microsoft.com/office/officeart/2008/layout/VerticalAccentList"/>
    <dgm:cxn modelId="{BD82041F-24CB-4B4B-AD2B-ABE0CB461F5D}" type="presParOf" srcId="{DD7A8EAF-1CFC-4ABD-9765-CE3199C8F7B9}" destId="{820501CC-191F-44EE-8427-BF34F25973A8}" srcOrd="5" destOrd="0" presId="urn:microsoft.com/office/officeart/2008/layout/VerticalAccentList"/>
    <dgm:cxn modelId="{8532658A-5222-4904-ADF1-4BFB38BD0E6D}" type="presParOf" srcId="{DD7A8EAF-1CFC-4ABD-9765-CE3199C8F7B9}" destId="{E65ED760-0F28-485C-BFB0-318446A4B8FC}" srcOrd="6" destOrd="0" presId="urn:microsoft.com/office/officeart/2008/layout/VerticalAccentList"/>
    <dgm:cxn modelId="{58D4B2CF-6807-49B9-8617-74FF0C29C9C5}" type="presParOf" srcId="{DD7A8EAF-1CFC-4ABD-9765-CE3199C8F7B9}" destId="{44EBB34B-CBCC-45C8-8D6E-A120A6D62B1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29B50-58CF-4E37-8504-C94EF2968276}">
      <dsp:nvSpPr>
        <dsp:cNvPr id="0" name=""/>
        <dsp:cNvSpPr/>
      </dsp:nvSpPr>
      <dsp:spPr>
        <a:xfrm>
          <a:off x="998684" y="1928"/>
          <a:ext cx="5115768" cy="465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Enquiry – Assemble, telephone or email</a:t>
          </a:r>
          <a:endParaRPr lang="en-GB" sz="2100" kern="1200" dirty="0"/>
        </a:p>
      </dsp:txBody>
      <dsp:txXfrm>
        <a:off x="998684" y="1928"/>
        <a:ext cx="5115768" cy="465069"/>
      </dsp:txXfrm>
    </dsp:sp>
    <dsp:sp modelId="{166BA968-8709-45B7-8B6D-739EEAB39138}">
      <dsp:nvSpPr>
        <dsp:cNvPr id="0" name=""/>
        <dsp:cNvSpPr/>
      </dsp:nvSpPr>
      <dsp:spPr>
        <a:xfrm>
          <a:off x="998684" y="466998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8BC00-D391-4284-91AB-6E92097238B5}">
      <dsp:nvSpPr>
        <dsp:cNvPr id="0" name=""/>
        <dsp:cNvSpPr/>
      </dsp:nvSpPr>
      <dsp:spPr>
        <a:xfrm>
          <a:off x="1717733" y="466998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C9110-08CF-4D00-A9E9-0D3BE8C09FE7}">
      <dsp:nvSpPr>
        <dsp:cNvPr id="0" name=""/>
        <dsp:cNvSpPr/>
      </dsp:nvSpPr>
      <dsp:spPr>
        <a:xfrm>
          <a:off x="2437352" y="466998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E45B8-26B0-497F-B9F2-461C261764B6}">
      <dsp:nvSpPr>
        <dsp:cNvPr id="0" name=""/>
        <dsp:cNvSpPr/>
      </dsp:nvSpPr>
      <dsp:spPr>
        <a:xfrm>
          <a:off x="3156401" y="466998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3EB89-C65E-4D4C-AA06-D01E337AF6C8}">
      <dsp:nvSpPr>
        <dsp:cNvPr id="0" name=""/>
        <dsp:cNvSpPr/>
      </dsp:nvSpPr>
      <dsp:spPr>
        <a:xfrm>
          <a:off x="3876019" y="466998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FAA62-63B6-4028-A33B-A79F610D3457}">
      <dsp:nvSpPr>
        <dsp:cNvPr id="0" name=""/>
        <dsp:cNvSpPr/>
      </dsp:nvSpPr>
      <dsp:spPr>
        <a:xfrm>
          <a:off x="4595069" y="466998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1A1D7-BE8A-4130-8455-94E3B62D358B}">
      <dsp:nvSpPr>
        <dsp:cNvPr id="0" name=""/>
        <dsp:cNvSpPr/>
      </dsp:nvSpPr>
      <dsp:spPr>
        <a:xfrm>
          <a:off x="5314687" y="466998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B717E-4605-439F-90A7-AF3AC93CAEF2}">
      <dsp:nvSpPr>
        <dsp:cNvPr id="0" name=""/>
        <dsp:cNvSpPr/>
      </dsp:nvSpPr>
      <dsp:spPr>
        <a:xfrm>
          <a:off x="998684" y="561734"/>
          <a:ext cx="5182273" cy="757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Application form</a:t>
          </a:r>
          <a:endParaRPr lang="en-GB" sz="2100" kern="1200" dirty="0"/>
        </a:p>
      </dsp:txBody>
      <dsp:txXfrm>
        <a:off x="998684" y="561734"/>
        <a:ext cx="5182273" cy="757891"/>
      </dsp:txXfrm>
    </dsp:sp>
    <dsp:sp modelId="{44DB42AC-41AB-4607-BE42-DD28E49187C8}">
      <dsp:nvSpPr>
        <dsp:cNvPr id="0" name=""/>
        <dsp:cNvSpPr/>
      </dsp:nvSpPr>
      <dsp:spPr>
        <a:xfrm>
          <a:off x="998684" y="1480564"/>
          <a:ext cx="5115768" cy="465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Mandatory Training</a:t>
          </a:r>
          <a:endParaRPr lang="en-GB" sz="2100" kern="1200" dirty="0"/>
        </a:p>
      </dsp:txBody>
      <dsp:txXfrm>
        <a:off x="998684" y="1480564"/>
        <a:ext cx="5115768" cy="465069"/>
      </dsp:txXfrm>
    </dsp:sp>
    <dsp:sp modelId="{99F1D3A2-57C3-4295-8475-940509250CB2}">
      <dsp:nvSpPr>
        <dsp:cNvPr id="0" name=""/>
        <dsp:cNvSpPr/>
      </dsp:nvSpPr>
      <dsp:spPr>
        <a:xfrm>
          <a:off x="998684" y="1945634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1E32C-8E74-4294-8E5E-E9C1A632A87C}">
      <dsp:nvSpPr>
        <dsp:cNvPr id="0" name=""/>
        <dsp:cNvSpPr/>
      </dsp:nvSpPr>
      <dsp:spPr>
        <a:xfrm>
          <a:off x="1717733" y="1945634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399FB-37E2-41A8-896B-18CB853963C6}">
      <dsp:nvSpPr>
        <dsp:cNvPr id="0" name=""/>
        <dsp:cNvSpPr/>
      </dsp:nvSpPr>
      <dsp:spPr>
        <a:xfrm>
          <a:off x="2437352" y="1945634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E94E2-0F43-463B-BDAF-0E01F478DBF7}">
      <dsp:nvSpPr>
        <dsp:cNvPr id="0" name=""/>
        <dsp:cNvSpPr/>
      </dsp:nvSpPr>
      <dsp:spPr>
        <a:xfrm>
          <a:off x="3156401" y="1945634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4D36B-0F1A-4A19-97CA-614CAD7D36BE}">
      <dsp:nvSpPr>
        <dsp:cNvPr id="0" name=""/>
        <dsp:cNvSpPr/>
      </dsp:nvSpPr>
      <dsp:spPr>
        <a:xfrm>
          <a:off x="3876019" y="1945634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FF968-5503-45CE-AEE7-769F129136CC}">
      <dsp:nvSpPr>
        <dsp:cNvPr id="0" name=""/>
        <dsp:cNvSpPr/>
      </dsp:nvSpPr>
      <dsp:spPr>
        <a:xfrm>
          <a:off x="4595069" y="1945634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CD972-2D3E-48FA-8C8F-9357CB846B29}">
      <dsp:nvSpPr>
        <dsp:cNvPr id="0" name=""/>
        <dsp:cNvSpPr/>
      </dsp:nvSpPr>
      <dsp:spPr>
        <a:xfrm>
          <a:off x="5314687" y="1945634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896FC-9C7C-4541-BA14-2307C7B2009B}">
      <dsp:nvSpPr>
        <dsp:cNvPr id="0" name=""/>
        <dsp:cNvSpPr/>
      </dsp:nvSpPr>
      <dsp:spPr>
        <a:xfrm>
          <a:off x="998684" y="2040370"/>
          <a:ext cx="5182273" cy="757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Online DBS check and two references</a:t>
          </a:r>
          <a:endParaRPr lang="en-GB" sz="2100" kern="1200" dirty="0"/>
        </a:p>
      </dsp:txBody>
      <dsp:txXfrm>
        <a:off x="998684" y="2040370"/>
        <a:ext cx="5182273" cy="757891"/>
      </dsp:txXfrm>
    </dsp:sp>
    <dsp:sp modelId="{3AEAFC50-2354-40B6-81E3-67B8AECB58DD}">
      <dsp:nvSpPr>
        <dsp:cNvPr id="0" name=""/>
        <dsp:cNvSpPr/>
      </dsp:nvSpPr>
      <dsp:spPr>
        <a:xfrm>
          <a:off x="998684" y="2959200"/>
          <a:ext cx="5115768" cy="465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Occupational Health Disclaimer</a:t>
          </a:r>
          <a:endParaRPr lang="en-GB" sz="2100" kern="1200" dirty="0"/>
        </a:p>
      </dsp:txBody>
      <dsp:txXfrm>
        <a:off x="998684" y="2959200"/>
        <a:ext cx="5115768" cy="465069"/>
      </dsp:txXfrm>
    </dsp:sp>
    <dsp:sp modelId="{EC6B5823-478F-4455-9FD4-F899D286AF95}">
      <dsp:nvSpPr>
        <dsp:cNvPr id="0" name=""/>
        <dsp:cNvSpPr/>
      </dsp:nvSpPr>
      <dsp:spPr>
        <a:xfrm>
          <a:off x="998684" y="3424270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8D8D0-C914-4011-9CEB-482B5B5789BB}">
      <dsp:nvSpPr>
        <dsp:cNvPr id="0" name=""/>
        <dsp:cNvSpPr/>
      </dsp:nvSpPr>
      <dsp:spPr>
        <a:xfrm>
          <a:off x="1717733" y="3424270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D1C25-B1BC-4186-8B45-6D77CCADE3FA}">
      <dsp:nvSpPr>
        <dsp:cNvPr id="0" name=""/>
        <dsp:cNvSpPr/>
      </dsp:nvSpPr>
      <dsp:spPr>
        <a:xfrm>
          <a:off x="2437352" y="3424270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6D207-3A44-42E9-BC1C-F9151ADC11CA}">
      <dsp:nvSpPr>
        <dsp:cNvPr id="0" name=""/>
        <dsp:cNvSpPr/>
      </dsp:nvSpPr>
      <dsp:spPr>
        <a:xfrm>
          <a:off x="3156401" y="3424270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A6FEB-3199-41B5-8670-FA477327552C}">
      <dsp:nvSpPr>
        <dsp:cNvPr id="0" name=""/>
        <dsp:cNvSpPr/>
      </dsp:nvSpPr>
      <dsp:spPr>
        <a:xfrm>
          <a:off x="3876019" y="3424270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501CC-191F-44EE-8427-BF34F25973A8}">
      <dsp:nvSpPr>
        <dsp:cNvPr id="0" name=""/>
        <dsp:cNvSpPr/>
      </dsp:nvSpPr>
      <dsp:spPr>
        <a:xfrm>
          <a:off x="4595069" y="3424270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ED760-0F28-485C-BFB0-318446A4B8FC}">
      <dsp:nvSpPr>
        <dsp:cNvPr id="0" name=""/>
        <dsp:cNvSpPr/>
      </dsp:nvSpPr>
      <dsp:spPr>
        <a:xfrm>
          <a:off x="5314687" y="3424270"/>
          <a:ext cx="1197089" cy="94736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BB34B-CBCC-45C8-8D6E-A120A6D62B12}">
      <dsp:nvSpPr>
        <dsp:cNvPr id="0" name=""/>
        <dsp:cNvSpPr/>
      </dsp:nvSpPr>
      <dsp:spPr>
        <a:xfrm>
          <a:off x="998684" y="3519006"/>
          <a:ext cx="5182273" cy="757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Informal Interview</a:t>
          </a:r>
          <a:endParaRPr lang="en-GB" sz="2100" kern="1200" dirty="0"/>
        </a:p>
      </dsp:txBody>
      <dsp:txXfrm>
        <a:off x="998684" y="3519006"/>
        <a:ext cx="5182273" cy="757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911CC3ED-EB68-4E0E-A669-E3FC2AAD218E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72D87B68-8007-446C-9204-98F4FE29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87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7B68-8007-446C-9204-98F4FE29D4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8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238-1300-42CC-ABBC-471B4C7FAAC9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4801-59B1-4D5F-8938-4729E9C456AE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3898-626C-4CB4-ABFC-F5ECDB9CD502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E21C-92CF-4DD7-9D6E-06FA3C7D9151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9726"/>
            <a:ext cx="2367756" cy="45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imdudu\Pictures\Maudsley_Charity_Purpl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9" y="6096000"/>
            <a:ext cx="3276600" cy="5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6D1D-0653-4395-B533-3F411485D92A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ADD7-0A53-4A9D-963B-20E591F119D7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562-23F8-47DD-8E02-D6D7B5EEAD83}" type="datetime1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15D1-EC63-46B1-9974-CEF563D88173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F2D4-A218-4A12-AEDC-70708BE5946C}" type="datetime1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2F5-F4A9-4005-898C-E7D292BFDB44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C4-8B34-4AE0-9211-8B4C2378DC42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888AE6-5ECF-4677-A94C-1074E9DB67D4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9726"/>
            <a:ext cx="2367756" cy="45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imdudu\Pictures\Maudsley_Charity_Purpl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9" y="6096000"/>
            <a:ext cx="3276600" cy="5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Isobel.Mdudu@slam.nhs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South London and Maudsley Volunteer Service </a:t>
            </a:r>
            <a:br>
              <a:rPr lang="en-GB" sz="3200" dirty="0" smtClean="0"/>
            </a:br>
            <a:r>
              <a:rPr lang="en-GB" sz="3200" dirty="0" smtClean="0"/>
              <a:t>Isobel Mdudu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673" y="2667001"/>
            <a:ext cx="7027127" cy="2438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234432"/>
            <a:ext cx="3786691" cy="365125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1026" name="Picture 2" descr="C:\Users\imdudu\Pictures\Maudsley_Charity_Pur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9" y="6096000"/>
            <a:ext cx="3276600" cy="5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30" y="2590800"/>
            <a:ext cx="7103327" cy="3505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119" y="339725"/>
            <a:ext cx="29670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12C0-4BA7-4CCE-B23E-D7E1E6C5A7E8}" type="datetime1">
              <a:rPr lang="en-US" smtClean="0"/>
              <a:t>9/21/2023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9163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Occupational Therapists</a:t>
            </a:r>
          </a:p>
          <a:p>
            <a:r>
              <a:rPr lang="en-GB" dirty="0" smtClean="0"/>
              <a:t>Support workers</a:t>
            </a:r>
          </a:p>
          <a:p>
            <a:r>
              <a:rPr lang="en-GB" dirty="0" smtClean="0"/>
              <a:t>Project Managers</a:t>
            </a:r>
          </a:p>
          <a:p>
            <a:r>
              <a:rPr lang="en-GB" dirty="0" smtClean="0"/>
              <a:t>Nurses</a:t>
            </a:r>
          </a:p>
          <a:p>
            <a:r>
              <a:rPr lang="en-GB" dirty="0" smtClean="0"/>
              <a:t>Art Therapists</a:t>
            </a:r>
          </a:p>
          <a:p>
            <a:r>
              <a:rPr lang="en-GB" dirty="0" smtClean="0"/>
              <a:t>Police Force</a:t>
            </a:r>
          </a:p>
          <a:p>
            <a:r>
              <a:rPr lang="en-GB" dirty="0" smtClean="0"/>
              <a:t>Teaching</a:t>
            </a:r>
          </a:p>
          <a:p>
            <a:r>
              <a:rPr lang="en-GB" dirty="0" smtClean="0"/>
              <a:t>Education </a:t>
            </a:r>
          </a:p>
          <a:p>
            <a:r>
              <a:rPr lang="en-GB" dirty="0" smtClean="0"/>
              <a:t>and much more!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volunteers have gone on to do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6947-04F6-4858-B9DC-795EFA4F8E48}" type="datetime1">
              <a:rPr lang="en-US" smtClean="0"/>
              <a:t>9/21/2023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and Barriers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ADD7-0A53-4A9D-963B-20E591F119D7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Shortage of staff to support volunteers</a:t>
            </a:r>
            <a:endParaRPr lang="en-GB" dirty="0" smtClean="0"/>
          </a:p>
          <a:p>
            <a:r>
              <a:rPr lang="en-GB" dirty="0" smtClean="0"/>
              <a:t>Protecting </a:t>
            </a:r>
            <a:r>
              <a:rPr lang="en-GB" dirty="0" smtClean="0"/>
              <a:t>the Young Volunteer’s mental well being</a:t>
            </a:r>
          </a:p>
          <a:p>
            <a:r>
              <a:rPr lang="en-GB" dirty="0" smtClean="0"/>
              <a:t>Commitment from our Young </a:t>
            </a:r>
            <a:r>
              <a:rPr lang="en-GB" dirty="0" smtClean="0"/>
              <a:t>Volunteers</a:t>
            </a:r>
          </a:p>
          <a:p>
            <a:r>
              <a:rPr lang="en-GB" dirty="0" smtClean="0"/>
              <a:t>Occupational Health and length of time for clearance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 Change of volunteer expense reimbursement system</a:t>
            </a:r>
            <a:endParaRPr lang="en-GB" dirty="0" smtClean="0"/>
          </a:p>
          <a:p>
            <a:r>
              <a:rPr lang="en-GB" dirty="0" smtClean="0"/>
              <a:t>Engaging activities</a:t>
            </a:r>
          </a:p>
          <a:p>
            <a:r>
              <a:rPr lang="en-GB" dirty="0" smtClean="0"/>
              <a:t>Debriefs</a:t>
            </a:r>
          </a:p>
          <a:p>
            <a:r>
              <a:rPr lang="en-GB" dirty="0" smtClean="0"/>
              <a:t>Shortage of young men to support in CAMHS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2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408333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/>
              <a:t>Thanks any questions?</a:t>
            </a:r>
          </a:p>
          <a:p>
            <a:pPr marL="0" indent="0" algn="ctr">
              <a:buNone/>
            </a:pPr>
            <a:r>
              <a:rPr lang="en-GB" sz="2000" smtClean="0">
                <a:hlinkClick r:id="rId2"/>
              </a:rPr>
              <a:t>Isobel.Mdudu@slam.nhs.uk</a:t>
            </a:r>
            <a:endParaRPr lang="en-GB" sz="2000" dirty="0" smtClean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E21C-92CF-4DD7-9D6E-06FA3C7D9151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Volunteer Service</a:t>
            </a:r>
            <a:endParaRPr lang="en-GB" dirty="0"/>
          </a:p>
        </p:txBody>
      </p:sp>
      <p:pic>
        <p:nvPicPr>
          <p:cNvPr id="1026" name="Picture 2" descr="C:\Users\imdudu\AppData\Local\Microsoft\Windows\Temporary Internet Files\Content.IE5\H11XHAEG\800px-Walking_for_Health_in_Epsom-5Aug2009_(2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28" y="3048000"/>
            <a:ext cx="6096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An Overview of the SLaM Volunteer Service 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133600"/>
            <a:ext cx="5867401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8130-C51C-4F15-A1E6-62D526B91776}" type="datetime1">
              <a:rPr lang="en-US" smtClean="0"/>
              <a:t>9/21/2023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821930"/>
              </p:ext>
            </p:extLst>
          </p:nvPr>
        </p:nvGraphicFramePr>
        <p:xfrm>
          <a:off x="871538" y="1752600"/>
          <a:ext cx="7510462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Recruitment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A877-36D1-423C-B348-6796AE7E812A}" type="datetime1">
              <a:rPr lang="en-US" smtClean="0"/>
              <a:t>9/21/2023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Volunteers                                     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954" y="6286632"/>
            <a:ext cx="3786691" cy="365125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4551018"/>
              </p:ext>
            </p:extLst>
          </p:nvPr>
        </p:nvGraphicFramePr>
        <p:xfrm>
          <a:off x="676275" y="2679700"/>
          <a:ext cx="3822700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have 400/450 volunteers every year</a:t>
            </a:r>
          </a:p>
          <a:p>
            <a:r>
              <a:rPr lang="en-GB" dirty="0" smtClean="0"/>
              <a:t>45% of volunteers have  shared with us that they have experienced mental distress</a:t>
            </a:r>
          </a:p>
          <a:p>
            <a:r>
              <a:rPr lang="en-GB" dirty="0" smtClean="0"/>
              <a:t>68% are women </a:t>
            </a:r>
          </a:p>
          <a:p>
            <a:r>
              <a:rPr lang="en-GB" dirty="0" smtClean="0"/>
              <a:t>32% are men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D306-3A90-4837-8240-3A0D2E056C20}" type="datetime1">
              <a:rPr lang="en-US" smtClean="0"/>
              <a:t>9/21/2023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ADD7-0A53-4A9D-963B-20E591F119D7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0439627"/>
              </p:ext>
            </p:extLst>
          </p:nvPr>
        </p:nvGraphicFramePr>
        <p:xfrm>
          <a:off x="676275" y="2057400"/>
          <a:ext cx="38227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51733518"/>
              </p:ext>
            </p:extLst>
          </p:nvPr>
        </p:nvGraphicFramePr>
        <p:xfrm>
          <a:off x="4645025" y="1905000"/>
          <a:ext cx="38227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063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To enhance the service provision and flexibility of this</a:t>
            </a:r>
          </a:p>
          <a:p>
            <a:pPr>
              <a:defRPr/>
            </a:pPr>
            <a:r>
              <a:rPr lang="en-GB" altLang="en-US" dirty="0"/>
              <a:t>To gain new ideas, knowledge, specialist skills, enthusiasm and experience</a:t>
            </a:r>
          </a:p>
          <a:p>
            <a:pPr>
              <a:defRPr/>
            </a:pPr>
            <a:r>
              <a:rPr lang="en-GB" altLang="en-US" dirty="0"/>
              <a:t>To  have service user involvement</a:t>
            </a:r>
          </a:p>
          <a:p>
            <a:pPr>
              <a:defRPr/>
            </a:pPr>
            <a:r>
              <a:rPr lang="en-GB" altLang="en-US" dirty="0"/>
              <a:t>To help engage hard to reach clients</a:t>
            </a:r>
          </a:p>
          <a:p>
            <a:pPr>
              <a:defRPr/>
            </a:pPr>
            <a:r>
              <a:rPr lang="en-GB" altLang="en-US" dirty="0"/>
              <a:t>To develop a sense of trust in the community</a:t>
            </a:r>
          </a:p>
          <a:p>
            <a:pPr>
              <a:defRPr/>
            </a:pPr>
            <a:r>
              <a:rPr lang="en-GB" altLang="en-US" dirty="0"/>
              <a:t>To offer the opportunity for volunteers to gain valuable experience  and the development of opportunities  for future mental health </a:t>
            </a:r>
            <a:r>
              <a:rPr lang="en-GB" altLang="en-US" dirty="0" smtClean="0"/>
              <a:t>professionals</a:t>
            </a:r>
          </a:p>
          <a:p>
            <a:pPr>
              <a:defRPr/>
            </a:pPr>
            <a:r>
              <a:rPr lang="en-GB" altLang="en-US" dirty="0" smtClean="0"/>
              <a:t>To add value (£600,000 per year  - economic capital) </a:t>
            </a:r>
            <a:endParaRPr lang="en-GB" altLang="en-US" dirty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 have volunteers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49BC-0CF0-433C-A4E9-C5ECCB634554}" type="datetime1">
              <a:rPr lang="en-US" smtClean="0"/>
              <a:t>9/21/2023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7408333" cy="4746096"/>
          </a:xfrm>
        </p:spPr>
        <p:txBody>
          <a:bodyPr/>
          <a:lstStyle/>
          <a:p>
            <a:r>
              <a:rPr lang="en-GB" dirty="0" smtClean="0"/>
              <a:t>To have a less formal person to speak with</a:t>
            </a:r>
          </a:p>
          <a:p>
            <a:r>
              <a:rPr lang="en-GB" dirty="0" smtClean="0"/>
              <a:t>Another person to share issues with and not being clinically assessed</a:t>
            </a:r>
          </a:p>
          <a:p>
            <a:r>
              <a:rPr lang="en-GB" dirty="0" smtClean="0"/>
              <a:t>Volunteers are encouraging and engaging</a:t>
            </a:r>
          </a:p>
          <a:p>
            <a:r>
              <a:rPr lang="en-GB" dirty="0" smtClean="0"/>
              <a:t>I would like to volunteer</a:t>
            </a:r>
          </a:p>
          <a:p>
            <a:r>
              <a:rPr lang="en-GB" dirty="0" smtClean="0"/>
              <a:t>I have learnt to write poetry and dance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Users’ Feedback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6E17-1598-4A67-9457-A414441CD395}" type="datetime1">
              <a:rPr lang="en-US" smtClean="0"/>
              <a:t>9/21/2023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Why people are volunteering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To gain new skills and experience in a mental health setting</a:t>
            </a:r>
          </a:p>
          <a:p>
            <a:r>
              <a:rPr lang="en-GB" dirty="0" smtClean="0"/>
              <a:t>To have a career change</a:t>
            </a:r>
          </a:p>
          <a:p>
            <a:r>
              <a:rPr lang="en-GB" dirty="0" smtClean="0"/>
              <a:t>To share </a:t>
            </a:r>
          </a:p>
          <a:p>
            <a:r>
              <a:rPr lang="en-GB" dirty="0" smtClean="0"/>
              <a:t>To give back </a:t>
            </a:r>
          </a:p>
          <a:p>
            <a:r>
              <a:rPr lang="en-GB" dirty="0" smtClean="0"/>
              <a:t>To have a routine to the week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To make friends and meet new people</a:t>
            </a:r>
          </a:p>
          <a:p>
            <a:r>
              <a:rPr lang="en-GB" dirty="0" smtClean="0"/>
              <a:t>To get a reference and show commitment</a:t>
            </a:r>
          </a:p>
          <a:p>
            <a:r>
              <a:rPr lang="en-GB" dirty="0" smtClean="0"/>
              <a:t>To support a cause</a:t>
            </a:r>
          </a:p>
          <a:p>
            <a:r>
              <a:rPr lang="en-GB" dirty="0" smtClean="0"/>
              <a:t>A first step towards employment</a:t>
            </a:r>
          </a:p>
          <a:p>
            <a:r>
              <a:rPr lang="en-GB" dirty="0" smtClean="0"/>
              <a:t>To gain confidence</a:t>
            </a:r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16A3-1504-48B5-A6BC-FB6B4A94AE69}" type="datetime1">
              <a:rPr lang="en-US" smtClean="0"/>
              <a:t>9/21/2023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7408333" cy="3886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Ward Activities Roles e.g. Art, Music, Poetry</a:t>
            </a:r>
          </a:p>
          <a:p>
            <a:r>
              <a:rPr lang="en-GB" dirty="0" smtClean="0"/>
              <a:t>Befriending Community and Ward Roles</a:t>
            </a:r>
          </a:p>
          <a:p>
            <a:r>
              <a:rPr lang="en-GB" dirty="0" smtClean="0"/>
              <a:t>Administration</a:t>
            </a:r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Gardening</a:t>
            </a:r>
          </a:p>
          <a:p>
            <a:r>
              <a:rPr lang="en-GB" dirty="0" smtClean="0"/>
              <a:t>Library assistants</a:t>
            </a:r>
          </a:p>
          <a:p>
            <a:r>
              <a:rPr lang="en-GB" dirty="0" smtClean="0"/>
              <a:t>Museum and Gallery Volunteers</a:t>
            </a:r>
          </a:p>
          <a:p>
            <a:r>
              <a:rPr lang="en-GB" dirty="0" smtClean="0"/>
              <a:t>Discharge Support</a:t>
            </a:r>
          </a:p>
          <a:p>
            <a:r>
              <a:rPr lang="en-GB" dirty="0" smtClean="0"/>
              <a:t>Sport and Walking Group Volunteers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Volunteer Roles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CF5-CCD4-4907-B862-AEFFB7F255C2}" type="datetime1">
              <a:rPr lang="en-US" smtClean="0"/>
              <a:t>9/21/2023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4A9D5CF3465419E6AD8CCF4B9823E" ma:contentTypeVersion="19" ma:contentTypeDescription="Create a new document." ma:contentTypeScope="" ma:versionID="6409950f4073b7d0da8745e5caad9443">
  <xsd:schema xmlns:xsd="http://www.w3.org/2001/XMLSchema" xmlns:xs="http://www.w3.org/2001/XMLSchema" xmlns:p="http://schemas.microsoft.com/office/2006/metadata/properties" xmlns:ns2="b09cc5f1-807c-4bf1-b4a4-55f803e2741b" xmlns:ns3="6de0e44f-7103-4968-b029-ab61045137cc" targetNamespace="http://schemas.microsoft.com/office/2006/metadata/properties" ma:root="true" ma:fieldsID="46b86a8514185c24ffe6a1048c023a34" ns2:_="" ns3:_="">
    <xsd:import namespace="b09cc5f1-807c-4bf1-b4a4-55f803e2741b"/>
    <xsd:import namespace="6de0e44f-7103-4968-b029-ab61045137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_Flow_SignoffStatus" minOccurs="0"/>
                <xsd:element ref="ns2:MediaServiceLocation" minOccurs="0"/>
                <xsd:element ref="ns2:MediaServiceObjectDetectorVersions" minOccurs="0"/>
                <xsd:element ref="ns2:Awa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cc5f1-807c-4bf1-b4a4-55f803e274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tatus" ma:index="16" nillable="true" ma:displayName="Status" ma:format="Dropdown" ma:internalName="Status">
      <xsd:simpleType>
        <xsd:restriction base="dms:Choice">
          <xsd:enumeration value="Under Review"/>
          <xsd:enumeration value="Active"/>
          <xsd:enumeration value="Out dated"/>
          <xsd:enumeration value="Inactive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aa280da-1518-41bb-867d-1d4548b8ac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ward" ma:index="26" nillable="true" ma:displayName="Award" ma:format="Dropdown" ma:internalName="Awa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0e44f-7103-4968-b029-ab6104513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45f569b-93f8-44ae-8b69-b0ee6f7925c6}" ma:internalName="TaxCatchAll" ma:showField="CatchAllData" ma:web="6de0e44f-7103-4968-b029-ab61045137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9cc5f1-807c-4bf1-b4a4-55f803e2741b">
      <Terms xmlns="http://schemas.microsoft.com/office/infopath/2007/PartnerControls"/>
    </lcf76f155ced4ddcb4097134ff3c332f>
    <Status xmlns="b09cc5f1-807c-4bf1-b4a4-55f803e2741b" xsi:nil="true"/>
    <TaxCatchAll xmlns="6de0e44f-7103-4968-b029-ab61045137cc" xsi:nil="true"/>
    <_Flow_SignoffStatus xmlns="b09cc5f1-807c-4bf1-b4a4-55f803e2741b" xsi:nil="true"/>
    <Award xmlns="b09cc5f1-807c-4bf1-b4a4-55f803e2741b" xsi:nil="true"/>
  </documentManagement>
</p:properties>
</file>

<file path=customXml/itemProps1.xml><?xml version="1.0" encoding="utf-8"?>
<ds:datastoreItem xmlns:ds="http://schemas.openxmlformats.org/officeDocument/2006/customXml" ds:itemID="{12FD533B-E84D-472C-A40E-BE01045A5E0B}"/>
</file>

<file path=customXml/itemProps2.xml><?xml version="1.0" encoding="utf-8"?>
<ds:datastoreItem xmlns:ds="http://schemas.openxmlformats.org/officeDocument/2006/customXml" ds:itemID="{763AB2BF-165D-40A0-A1B0-BCE93C5A4975}"/>
</file>

<file path=customXml/itemProps3.xml><?xml version="1.0" encoding="utf-8"?>
<ds:datastoreItem xmlns:ds="http://schemas.openxmlformats.org/officeDocument/2006/customXml" ds:itemID="{AC79B6CA-6FB3-49E1-A034-E6A021B815B8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922</TotalTime>
  <Words>400</Words>
  <Application>Microsoft Office PowerPoint</Application>
  <PresentationFormat>On-screen Show (4:3)</PresentationFormat>
  <Paragraphs>115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Candara</vt:lpstr>
      <vt:lpstr>Symbol</vt:lpstr>
      <vt:lpstr>Waveform</vt:lpstr>
      <vt:lpstr>South London and Maudsley Volunteer Service  Isobel Mdudu</vt:lpstr>
      <vt:lpstr>An Overview of the SLaM Volunteer Service </vt:lpstr>
      <vt:lpstr>Recruitment</vt:lpstr>
      <vt:lpstr>Volunteers                                      </vt:lpstr>
      <vt:lpstr>Demographics</vt:lpstr>
      <vt:lpstr>Why we have volunteers</vt:lpstr>
      <vt:lpstr>Service Users’ Feedback </vt:lpstr>
      <vt:lpstr> Why people are volunteering</vt:lpstr>
      <vt:lpstr>Volunteer Roles</vt:lpstr>
      <vt:lpstr>What volunteers have gone on to do</vt:lpstr>
      <vt:lpstr>Challenges and Barriers</vt:lpstr>
      <vt:lpstr>Volunteer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London and Maudsley Volunteer Service</dc:title>
  <dc:creator>Mdudu, Isobel</dc:creator>
  <cp:lastModifiedBy>Mdudu, Isobel</cp:lastModifiedBy>
  <cp:revision>83</cp:revision>
  <cp:lastPrinted>2018-04-09T11:33:41Z</cp:lastPrinted>
  <dcterms:created xsi:type="dcterms:W3CDTF">2006-08-16T00:00:00Z</dcterms:created>
  <dcterms:modified xsi:type="dcterms:W3CDTF">2023-09-21T06:37:57Z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0x01010082D4A9D5CF3465419E6AD8CCF4B9823E</vt:lpwstr>
  </property>
</Properties>
</file>