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authors.xml" ContentType="application/vnd.ms-powerpoint.auth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22"/>
  </p:notesMasterIdLst>
  <p:handoutMasterIdLst>
    <p:handoutMasterId r:id="rId23"/>
  </p:handoutMasterIdLst>
  <p:sldIdLst>
    <p:sldId id="310" r:id="rId4"/>
    <p:sldId id="305" r:id="rId5"/>
    <p:sldId id="275" r:id="rId6"/>
    <p:sldId id="323" r:id="rId7"/>
    <p:sldId id="318" r:id="rId8"/>
    <p:sldId id="341" r:id="rId9"/>
    <p:sldId id="319" r:id="rId10"/>
    <p:sldId id="317" r:id="rId11"/>
    <p:sldId id="325" r:id="rId12"/>
    <p:sldId id="620" r:id="rId13"/>
    <p:sldId id="621" r:id="rId14"/>
    <p:sldId id="626" r:id="rId15"/>
    <p:sldId id="625" r:id="rId16"/>
    <p:sldId id="622" r:id="rId17"/>
    <p:sldId id="623" r:id="rId18"/>
    <p:sldId id="624" r:id="rId19"/>
    <p:sldId id="628" r:id="rId20"/>
    <p:sldId id="627" r:id="rId21"/>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3493FE-BC2F-8D3A-07C2-0F65E31A6A62}" name="Millward Becky (RLT) Head of Patient Experience and Volunteering GEH" initials="MB(HoPEaVG" userId="S::Becky.Millward@geh.nhs.uk::31fcea0e-2634-470d-917f-d7db58418d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CE68BC-3EDE-0377-9654-BA4C97EE7120}" v="4" dt="2024-06-26T08:20:36.2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711" autoAdjust="0"/>
  </p:normalViewPr>
  <p:slideViewPr>
    <p:cSldViewPr>
      <p:cViewPr varScale="1">
        <p:scale>
          <a:sx n="61" d="100"/>
          <a:sy n="61" d="100"/>
        </p:scale>
        <p:origin x="2102"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32"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D45EA0FF-64CC-4BDD-8350-1F6BAE93A97D}" type="datetimeFigureOut">
              <a:rPr lang="en-GB" smtClean="0"/>
              <a:t>26/06/2024</a:t>
            </a:fld>
            <a:endParaRPr lang="en-GB"/>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312E1E44-A57F-4FF8-A70B-53D7A82EC98D}" type="slidenum">
              <a:rPr lang="en-GB" smtClean="0"/>
              <a:t>‹#›</a:t>
            </a:fld>
            <a:endParaRPr lang="en-GB"/>
          </a:p>
        </p:txBody>
      </p:sp>
    </p:spTree>
    <p:extLst>
      <p:ext uri="{BB962C8B-B14F-4D97-AF65-F5344CB8AC3E}">
        <p14:creationId xmlns:p14="http://schemas.microsoft.com/office/powerpoint/2010/main" val="608139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0623FD10-2D52-437D-86C2-014EC1EE179C}" type="datetimeFigureOut">
              <a:rPr lang="en-GB" smtClean="0"/>
              <a:t>26/06/2024</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AD342C3C-711C-41C3-ADED-D1046923711D}" type="slidenum">
              <a:rPr lang="en-GB" smtClean="0"/>
              <a:t>‹#›</a:t>
            </a:fld>
            <a:endParaRPr lang="en-GB"/>
          </a:p>
        </p:txBody>
      </p:sp>
    </p:spTree>
    <p:extLst>
      <p:ext uri="{BB962C8B-B14F-4D97-AF65-F5344CB8AC3E}">
        <p14:creationId xmlns:p14="http://schemas.microsoft.com/office/powerpoint/2010/main" val="3559980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342C3C-711C-41C3-ADED-D1046923711D}" type="slidenum">
              <a:rPr lang="en-GB" smtClean="0"/>
              <a:t>1</a:t>
            </a:fld>
            <a:endParaRPr lang="en-GB"/>
          </a:p>
        </p:txBody>
      </p:sp>
    </p:spTree>
    <p:extLst>
      <p:ext uri="{BB962C8B-B14F-4D97-AF65-F5344CB8AC3E}">
        <p14:creationId xmlns:p14="http://schemas.microsoft.com/office/powerpoint/2010/main" val="4131919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79450" y="4717415"/>
            <a:ext cx="5435600" cy="446913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1100"/>
              <a:buNone/>
            </a:pPr>
            <a:endParaRPr dirty="0">
              <a:cs typeface="Calibri"/>
            </a:endParaRPr>
          </a:p>
        </p:txBody>
      </p:sp>
    </p:spTree>
    <p:extLst>
      <p:ext uri="{BB962C8B-B14F-4D97-AF65-F5344CB8AC3E}">
        <p14:creationId xmlns:p14="http://schemas.microsoft.com/office/powerpoint/2010/main" val="2277041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79450" y="4717415"/>
            <a:ext cx="5435600" cy="446913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1100"/>
              <a:buNone/>
            </a:pPr>
            <a:endParaRPr dirty="0">
              <a:cs typeface="Calibri"/>
            </a:endParaRPr>
          </a:p>
        </p:txBody>
      </p:sp>
    </p:spTree>
    <p:extLst>
      <p:ext uri="{BB962C8B-B14F-4D97-AF65-F5344CB8AC3E}">
        <p14:creationId xmlns:p14="http://schemas.microsoft.com/office/powerpoint/2010/main" val="3331444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79450" y="4717415"/>
            <a:ext cx="5435600" cy="446913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1100"/>
              <a:buNone/>
            </a:pPr>
            <a:endParaRPr dirty="0">
              <a:cs typeface="Calibri"/>
            </a:endParaRPr>
          </a:p>
        </p:txBody>
      </p:sp>
    </p:spTree>
    <p:extLst>
      <p:ext uri="{BB962C8B-B14F-4D97-AF65-F5344CB8AC3E}">
        <p14:creationId xmlns:p14="http://schemas.microsoft.com/office/powerpoint/2010/main" val="1817904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79450" y="4717415"/>
            <a:ext cx="5435600" cy="4469130"/>
          </a:xfrm>
          <a:prstGeom prst="rect">
            <a:avLst/>
          </a:prstGeom>
          <a:noFill/>
          <a:ln>
            <a:noFill/>
          </a:ln>
        </p:spPr>
        <p:txBody>
          <a:bodyPr spcFirstLastPara="1" wrap="square" lIns="91425" tIns="91425" rIns="91425" bIns="91425" anchor="t" anchorCtr="0">
            <a:noAutofit/>
          </a:bodyPr>
          <a:lstStyle/>
          <a:p>
            <a:endParaRPr lang="en-GB" sz="1400" dirty="0">
              <a:cs typeface="Calibri"/>
            </a:endParaRPr>
          </a:p>
          <a:p>
            <a:endParaRPr lang="en-GB" dirty="0">
              <a:cs typeface="Calibri"/>
            </a:endParaRPr>
          </a:p>
          <a:p>
            <a:r>
              <a:rPr lang="en-GB" dirty="0"/>
              <a:t> </a:t>
            </a:r>
            <a:endParaRPr lang="en-GB" dirty="0">
              <a:cs typeface="Calibri"/>
            </a:endParaRPr>
          </a:p>
          <a:p>
            <a:endParaRPr lang="en-GB" dirty="0">
              <a:cs typeface="Calibri"/>
            </a:endParaRPr>
          </a:p>
          <a:p>
            <a:pPr marL="0" lvl="0" indent="0" algn="l">
              <a:lnSpc>
                <a:spcPct val="100000"/>
              </a:lnSpc>
              <a:spcBef>
                <a:spcPts val="0"/>
              </a:spcBef>
              <a:spcAft>
                <a:spcPts val="0"/>
              </a:spcAft>
              <a:buSzPts val="1100"/>
              <a:buNone/>
            </a:pPr>
            <a:endParaRPr dirty="0">
              <a:cs typeface="Calibri"/>
            </a:endParaRPr>
          </a:p>
        </p:txBody>
      </p:sp>
    </p:spTree>
    <p:extLst>
      <p:ext uri="{BB962C8B-B14F-4D97-AF65-F5344CB8AC3E}">
        <p14:creationId xmlns:p14="http://schemas.microsoft.com/office/powerpoint/2010/main" val="1137334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79450" y="4717415"/>
            <a:ext cx="5435600" cy="4469130"/>
          </a:xfrm>
          <a:prstGeom prst="rect">
            <a:avLst/>
          </a:prstGeom>
          <a:noFill/>
          <a:ln>
            <a:noFill/>
          </a:ln>
        </p:spPr>
        <p:txBody>
          <a:bodyPr spcFirstLastPara="1" wrap="square" lIns="91425" tIns="91425" rIns="91425" bIns="91425" anchor="t" anchorCtr="0">
            <a:noAutofit/>
          </a:bodyPr>
          <a:lstStyle/>
          <a:p>
            <a:endParaRPr lang="en-US" sz="1400" dirty="0"/>
          </a:p>
          <a:p>
            <a:r>
              <a:rPr lang="en-GB" sz="1400" dirty="0"/>
              <a:t>  </a:t>
            </a:r>
            <a:endParaRPr lang="en-GB" sz="1400" dirty="0">
              <a:cs typeface="Calibri"/>
            </a:endParaRPr>
          </a:p>
          <a:p>
            <a:endParaRPr lang="en-GB" dirty="0">
              <a:cs typeface="Calibri"/>
            </a:endParaRPr>
          </a:p>
          <a:p>
            <a:r>
              <a:rPr lang="en-GB" dirty="0"/>
              <a:t> </a:t>
            </a:r>
            <a:endParaRPr lang="en-GB" dirty="0">
              <a:cs typeface="Calibri"/>
            </a:endParaRPr>
          </a:p>
          <a:p>
            <a:endParaRPr lang="en-GB" dirty="0">
              <a:cs typeface="Calibri"/>
            </a:endParaRPr>
          </a:p>
          <a:p>
            <a:pPr marL="0" lvl="0" indent="0" algn="l">
              <a:lnSpc>
                <a:spcPct val="100000"/>
              </a:lnSpc>
              <a:spcBef>
                <a:spcPts val="0"/>
              </a:spcBef>
              <a:spcAft>
                <a:spcPts val="0"/>
              </a:spcAft>
              <a:buSzPts val="1100"/>
              <a:buNone/>
            </a:pPr>
            <a:endParaRPr dirty="0">
              <a:cs typeface="Calibri"/>
            </a:endParaRPr>
          </a:p>
        </p:txBody>
      </p:sp>
    </p:spTree>
    <p:extLst>
      <p:ext uri="{BB962C8B-B14F-4D97-AF65-F5344CB8AC3E}">
        <p14:creationId xmlns:p14="http://schemas.microsoft.com/office/powerpoint/2010/main" val="1539480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79450" y="4717415"/>
            <a:ext cx="5435600" cy="4469130"/>
          </a:xfrm>
          <a:prstGeom prst="rect">
            <a:avLst/>
          </a:prstGeom>
          <a:noFill/>
          <a:ln>
            <a:noFill/>
          </a:ln>
        </p:spPr>
        <p:txBody>
          <a:bodyPr spcFirstLastPara="1" wrap="square" lIns="91425" tIns="91425" rIns="91425" bIns="91425" anchor="t" anchorCtr="0">
            <a:noAutofit/>
          </a:bodyPr>
          <a:lstStyle/>
          <a:p>
            <a:endParaRPr lang="en-US" sz="1400" dirty="0"/>
          </a:p>
          <a:p>
            <a:r>
              <a:rPr lang="en-GB" sz="1400" dirty="0"/>
              <a:t>  </a:t>
            </a:r>
            <a:endParaRPr lang="en-GB" sz="1400" dirty="0">
              <a:cs typeface="Calibri"/>
            </a:endParaRPr>
          </a:p>
          <a:p>
            <a:endParaRPr lang="en-GB" dirty="0">
              <a:cs typeface="Calibri"/>
            </a:endParaRPr>
          </a:p>
          <a:p>
            <a:r>
              <a:rPr lang="en-GB" dirty="0"/>
              <a:t> </a:t>
            </a:r>
            <a:endParaRPr lang="en-GB" dirty="0">
              <a:cs typeface="Calibri"/>
            </a:endParaRPr>
          </a:p>
          <a:p>
            <a:endParaRPr lang="en-GB" dirty="0">
              <a:cs typeface="Calibri"/>
            </a:endParaRPr>
          </a:p>
          <a:p>
            <a:pPr marL="0" lvl="0" indent="0" algn="l">
              <a:lnSpc>
                <a:spcPct val="100000"/>
              </a:lnSpc>
              <a:spcBef>
                <a:spcPts val="0"/>
              </a:spcBef>
              <a:spcAft>
                <a:spcPts val="0"/>
              </a:spcAft>
              <a:buSzPts val="1100"/>
              <a:buNone/>
            </a:pPr>
            <a:endParaRPr dirty="0">
              <a:cs typeface="Calibri"/>
            </a:endParaRPr>
          </a:p>
        </p:txBody>
      </p:sp>
    </p:spTree>
    <p:extLst>
      <p:ext uri="{BB962C8B-B14F-4D97-AF65-F5344CB8AC3E}">
        <p14:creationId xmlns:p14="http://schemas.microsoft.com/office/powerpoint/2010/main" val="3054823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79450" y="4717415"/>
            <a:ext cx="5435600" cy="4469130"/>
          </a:xfrm>
          <a:prstGeom prst="rect">
            <a:avLst/>
          </a:prstGeom>
          <a:noFill/>
          <a:ln>
            <a:noFill/>
          </a:ln>
        </p:spPr>
        <p:txBody>
          <a:bodyPr spcFirstLastPara="1" wrap="square" lIns="91425" tIns="91425" rIns="91425" bIns="91425" anchor="t" anchorCtr="0">
            <a:noAutofit/>
          </a:bodyPr>
          <a:lstStyle/>
          <a:p>
            <a:endParaRPr lang="en-GB" dirty="0">
              <a:cs typeface="Calibri"/>
            </a:endParaRPr>
          </a:p>
          <a:p>
            <a:r>
              <a:rPr lang="en-GB" dirty="0"/>
              <a:t> </a:t>
            </a:r>
            <a:endParaRPr lang="en-GB" dirty="0">
              <a:cs typeface="Calibri"/>
            </a:endParaRPr>
          </a:p>
          <a:p>
            <a:endParaRPr lang="en-GB" dirty="0">
              <a:cs typeface="Calibri"/>
            </a:endParaRPr>
          </a:p>
          <a:p>
            <a:pPr marL="0" lvl="0" indent="0" algn="l">
              <a:lnSpc>
                <a:spcPct val="100000"/>
              </a:lnSpc>
              <a:spcBef>
                <a:spcPts val="0"/>
              </a:spcBef>
              <a:spcAft>
                <a:spcPts val="0"/>
              </a:spcAft>
              <a:buSzPts val="1100"/>
              <a:buNone/>
            </a:pPr>
            <a:endParaRPr dirty="0">
              <a:cs typeface="Calibri"/>
            </a:endParaRPr>
          </a:p>
        </p:txBody>
      </p:sp>
    </p:spTree>
    <p:extLst>
      <p:ext uri="{BB962C8B-B14F-4D97-AF65-F5344CB8AC3E}">
        <p14:creationId xmlns:p14="http://schemas.microsoft.com/office/powerpoint/2010/main" val="18322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79450" y="4717415"/>
            <a:ext cx="5435600" cy="4469130"/>
          </a:xfrm>
          <a:prstGeom prst="rect">
            <a:avLst/>
          </a:prstGeom>
          <a:noFill/>
          <a:ln>
            <a:noFill/>
          </a:ln>
        </p:spPr>
        <p:txBody>
          <a:bodyPr spcFirstLastPara="1" wrap="square" lIns="91425" tIns="91425" rIns="91425" bIns="91425" anchor="t" anchorCtr="0">
            <a:noAutofit/>
          </a:bodyPr>
          <a:lstStyle/>
          <a:p>
            <a:endParaRPr lang="en-GB" dirty="0">
              <a:cs typeface="Calibri"/>
            </a:endParaRPr>
          </a:p>
          <a:p>
            <a:r>
              <a:rPr lang="en-GB" dirty="0"/>
              <a:t> </a:t>
            </a:r>
            <a:endParaRPr lang="en-GB" dirty="0">
              <a:cs typeface="Calibri"/>
            </a:endParaRPr>
          </a:p>
          <a:p>
            <a:endParaRPr lang="en-GB" dirty="0">
              <a:cs typeface="Calibri"/>
            </a:endParaRPr>
          </a:p>
          <a:p>
            <a:pPr marL="0" lvl="0" indent="0" algn="l">
              <a:lnSpc>
                <a:spcPct val="100000"/>
              </a:lnSpc>
              <a:spcBef>
                <a:spcPts val="0"/>
              </a:spcBef>
              <a:spcAft>
                <a:spcPts val="0"/>
              </a:spcAft>
              <a:buSzPts val="1100"/>
              <a:buNone/>
            </a:pPr>
            <a:endParaRPr dirty="0">
              <a:cs typeface="Calibri"/>
            </a:endParaRPr>
          </a:p>
        </p:txBody>
      </p:sp>
    </p:spTree>
    <p:extLst>
      <p:ext uri="{BB962C8B-B14F-4D97-AF65-F5344CB8AC3E}">
        <p14:creationId xmlns:p14="http://schemas.microsoft.com/office/powerpoint/2010/main" val="2429561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342C3C-711C-41C3-ADED-D1046923711D}" type="slidenum">
              <a:rPr lang="en-GB" smtClean="0"/>
              <a:t>18</a:t>
            </a:fld>
            <a:endParaRPr lang="en-GB"/>
          </a:p>
        </p:txBody>
      </p:sp>
    </p:spTree>
    <p:extLst>
      <p:ext uri="{BB962C8B-B14F-4D97-AF65-F5344CB8AC3E}">
        <p14:creationId xmlns:p14="http://schemas.microsoft.com/office/powerpoint/2010/main" val="2797150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rgbClr val="5B9BD5">
                  <a:lumMod val="50000"/>
                </a:srgb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D342C3C-711C-41C3-ADED-D1046923711D}" type="slidenum">
              <a:rPr lang="en-GB" smtClean="0"/>
              <a:t>2</a:t>
            </a:fld>
            <a:endParaRPr lang="en-GB"/>
          </a:p>
        </p:txBody>
      </p:sp>
    </p:spTree>
    <p:extLst>
      <p:ext uri="{BB962C8B-B14F-4D97-AF65-F5344CB8AC3E}">
        <p14:creationId xmlns:p14="http://schemas.microsoft.com/office/powerpoint/2010/main" val="1273712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2a84b81665_1_0:notes"/>
          <p:cNvSpPr>
            <a:spLocks noGrp="1" noRot="1" noChangeAspect="1"/>
          </p:cNvSpPr>
          <p:nvPr>
            <p:ph type="sldImg" idx="2"/>
          </p:nvPr>
        </p:nvSpPr>
        <p:spPr>
          <a:xfrm>
            <a:off x="407988" y="877888"/>
            <a:ext cx="5854700" cy="4392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12a84b81665_1_0:notes"/>
          <p:cNvSpPr txBox="1">
            <a:spLocks noGrp="1"/>
          </p:cNvSpPr>
          <p:nvPr>
            <p:ph type="body" idx="1"/>
          </p:nvPr>
        </p:nvSpPr>
        <p:spPr>
          <a:xfrm>
            <a:off x="666927" y="5564840"/>
            <a:ext cx="5335406" cy="5271953"/>
          </a:xfrm>
          <a:prstGeom prst="rect">
            <a:avLst/>
          </a:prstGeom>
          <a:noFill/>
          <a:ln>
            <a:noFill/>
          </a:ln>
        </p:spPr>
        <p:txBody>
          <a:bodyPr spcFirstLastPara="1" wrap="square" lIns="91425" tIns="91425" rIns="91425" bIns="91425" anchor="t" anchorCtr="0">
            <a:noAutofit/>
          </a:bodyPr>
          <a:lstStyle/>
          <a:p>
            <a:endParaRPr lang="en-GB" dirty="0">
              <a:cs typeface="Calibri"/>
            </a:endParaRPr>
          </a:p>
          <a:p>
            <a:endParaRPr lang="en-GB" dirty="0">
              <a:cs typeface="Calibri"/>
            </a:endParaRPr>
          </a:p>
          <a:p>
            <a:pPr>
              <a:buSzPts val="1100"/>
            </a:pPr>
            <a:endParaRPr lang="en-GB" dirty="0">
              <a:cs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BD04E0-C890-4FE1-99F5-458BE254B32F}" type="slidenum">
              <a:rPr lang="en-GB" smtClean="0"/>
              <a:t>4</a:t>
            </a:fld>
            <a:endParaRPr lang="en-GB"/>
          </a:p>
        </p:txBody>
      </p:sp>
    </p:spTree>
    <p:extLst>
      <p:ext uri="{BB962C8B-B14F-4D97-AF65-F5344CB8AC3E}">
        <p14:creationId xmlns:p14="http://schemas.microsoft.com/office/powerpoint/2010/main" val="1965907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79450" y="4717415"/>
            <a:ext cx="5435600" cy="446913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endParaRPr lang="en-GB" sz="1400" dirty="0">
              <a:effectLst/>
              <a:latin typeface="Aptos" panose="020B0004020202020204" pitchFamily="34" charset="0"/>
              <a:ea typeface="Calibri" panose="020F0502020204030204" pitchFamily="34" charset="0"/>
              <a:cs typeface="Aptos" panose="020B0004020202020204" pitchFamily="34" charset="0"/>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628531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400BD623-8F03-0369-385A-CCFC3D7428CC}"/>
            </a:ext>
          </a:extLst>
        </p:cNvPr>
        <p:cNvGrpSpPr/>
        <p:nvPr/>
      </p:nvGrpSpPr>
      <p:grpSpPr>
        <a:xfrm>
          <a:off x="0" y="0"/>
          <a:ext cx="0" cy="0"/>
          <a:chOff x="0" y="0"/>
          <a:chExt cx="0" cy="0"/>
        </a:xfrm>
      </p:grpSpPr>
      <p:sp>
        <p:nvSpPr>
          <p:cNvPr id="88" name="Google Shape;88;p2:notes">
            <a:extLst>
              <a:ext uri="{FF2B5EF4-FFF2-40B4-BE49-F238E27FC236}">
                <a16:creationId xmlns:a16="http://schemas.microsoft.com/office/drawing/2014/main" id="{A2C0968F-713A-EDB1-0AD6-622BCE503B95}"/>
              </a:ext>
            </a:extLst>
          </p:cNvPr>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2:notes">
            <a:extLst>
              <a:ext uri="{FF2B5EF4-FFF2-40B4-BE49-F238E27FC236}">
                <a16:creationId xmlns:a16="http://schemas.microsoft.com/office/drawing/2014/main" id="{A195C66B-5F96-A743-B11C-C6E4E4E3616D}"/>
              </a:ext>
            </a:extLst>
          </p:cNvPr>
          <p:cNvSpPr txBox="1">
            <a:spLocks noGrp="1"/>
          </p:cNvSpPr>
          <p:nvPr>
            <p:ph type="body" idx="1"/>
          </p:nvPr>
        </p:nvSpPr>
        <p:spPr>
          <a:xfrm>
            <a:off x="679450" y="4717415"/>
            <a:ext cx="5435600" cy="446913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1800" kern="0" dirty="0">
                <a:effectLst/>
                <a:latin typeface="Arial" panose="020B0604020202020204" pitchFamily="34" charset="0"/>
                <a:ea typeface="Calibri" panose="020F0502020204030204" pitchFamily="34" charset="0"/>
              </a:rPr>
              <a:t>Responder Volunteers provide help and support to patients and staff where it’s needed most and </a:t>
            </a:r>
            <a:r>
              <a:rPr lang="en-GB" sz="1800" kern="0" dirty="0">
                <a:solidFill>
                  <a:srgbClr val="7030A0"/>
                </a:solidFill>
                <a:effectLst/>
                <a:latin typeface="Arial" panose="020B0604020202020204" pitchFamily="34" charset="0"/>
                <a:ea typeface="Calibri" panose="020F0502020204030204" pitchFamily="34" charset="0"/>
              </a:rPr>
              <a:t>average around </a:t>
            </a:r>
            <a:r>
              <a:rPr lang="en-GB" sz="1800" b="1" kern="0" dirty="0">
                <a:solidFill>
                  <a:srgbClr val="7030A0"/>
                </a:solidFill>
                <a:effectLst/>
                <a:latin typeface="Arial" panose="020B0604020202020204" pitchFamily="34" charset="0"/>
                <a:ea typeface="Calibri" panose="020F0502020204030204" pitchFamily="34" charset="0"/>
              </a:rPr>
              <a:t>100 </a:t>
            </a:r>
            <a:r>
              <a:rPr lang="en-GB" sz="1800" kern="0" dirty="0">
                <a:solidFill>
                  <a:srgbClr val="7030A0"/>
                </a:solidFill>
                <a:effectLst/>
                <a:latin typeface="Arial" panose="020B0604020202020204" pitchFamily="34" charset="0"/>
                <a:ea typeface="Calibri" panose="020F0502020204030204" pitchFamily="34" charset="0"/>
              </a:rPr>
              <a:t>hours of volunteer support each week</a:t>
            </a:r>
            <a:r>
              <a:rPr lang="en-GB" sz="1800" kern="0" dirty="0">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cs typeface="Segoe UI" panose="020B0502040204020203" pitchFamily="34" charset="0"/>
              </a:rPr>
              <a:t>When patients are ready for discharge but waiting for their medications, volunteer drivers will deliver the medications to the patients later at home reducing ‘excess bed days’ freeing up that bed and increasing flow. They run collect TTO’s from pharmacy and take them to the ward, help </a:t>
            </a:r>
            <a:r>
              <a:rPr lang="en-GB" sz="1800" kern="0" dirty="0">
                <a:effectLst/>
                <a:latin typeface="Arial" panose="020B0604020202020204" pitchFamily="34" charset="0"/>
                <a:ea typeface="Calibri" panose="020F0502020204030204" pitchFamily="34" charset="0"/>
              </a:rPr>
              <a:t>patients to find their way, locate wheelchairs for patients and answer routine questions and enquiries.  </a:t>
            </a:r>
          </a:p>
          <a:p>
            <a:pPr marL="0" lvl="0" indent="0" algn="l" rtl="0">
              <a:lnSpc>
                <a:spcPct val="100000"/>
              </a:lnSpc>
              <a:spcBef>
                <a:spcPts val="0"/>
              </a:spcBef>
              <a:spcAft>
                <a:spcPts val="0"/>
              </a:spcAft>
              <a:buSzPts val="1100"/>
              <a:buNone/>
            </a:pPr>
            <a:endParaRPr lang="en-GB" sz="1800" kern="0" dirty="0">
              <a:solidFill>
                <a:srgbClr val="7030A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dirty="0"/>
          </a:p>
        </p:txBody>
      </p:sp>
    </p:spTree>
    <p:extLst>
      <p:ext uri="{BB962C8B-B14F-4D97-AF65-F5344CB8AC3E}">
        <p14:creationId xmlns:p14="http://schemas.microsoft.com/office/powerpoint/2010/main" val="633768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BD04E0-C890-4FE1-99F5-458BE254B32F}" type="slidenum">
              <a:rPr lang="en-GB" smtClean="0"/>
              <a:t>7</a:t>
            </a:fld>
            <a:endParaRPr lang="en-GB"/>
          </a:p>
        </p:txBody>
      </p:sp>
    </p:spTree>
    <p:extLst>
      <p:ext uri="{BB962C8B-B14F-4D97-AF65-F5344CB8AC3E}">
        <p14:creationId xmlns:p14="http://schemas.microsoft.com/office/powerpoint/2010/main" val="2008073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669925" y="808038"/>
            <a:ext cx="5392738" cy="40449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73159" y="5123637"/>
            <a:ext cx="5385270" cy="4853972"/>
          </a:xfrm>
          <a:prstGeom prst="rect">
            <a:avLst/>
          </a:prstGeom>
          <a:noFill/>
          <a:ln>
            <a:noFill/>
          </a:ln>
        </p:spPr>
        <p:txBody>
          <a:bodyPr spcFirstLastPara="1" wrap="square" lIns="91425" tIns="91425" rIns="91425" bIns="91425" anchor="t" anchorCtr="0">
            <a:noAutofit/>
          </a:bodyPr>
          <a:lstStyle/>
          <a:p>
            <a:pPr>
              <a:lnSpc>
                <a:spcPct val="90000"/>
              </a:lnSpc>
              <a:spcBef>
                <a:spcPts val="1000"/>
              </a:spcBef>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gn="just">
              <a:spcBef>
                <a:spcPts val="600"/>
              </a:spcBef>
              <a:spcAft>
                <a:spcPts val="6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lang="en-GB" sz="1200" dirty="0">
                <a:effectLst/>
                <a:highlight>
                  <a:srgbClr val="FFFF00"/>
                </a:highlight>
                <a:latin typeface="Arial" panose="020B0604020202020204" pitchFamily="34" charset="0"/>
                <a:ea typeface="Calibri" panose="020F0502020204030204" pitchFamily="34" charset="0"/>
                <a:cs typeface="Arial" panose="020B0604020202020204" pitchFamily="34" charset="0"/>
              </a:rPr>
              <a:t> </a:t>
            </a:r>
            <a:endParaRPr lang="en-GB" dirty="0">
              <a:cs typeface="Calibri" panose="020F0502020204030204"/>
            </a:endParaRPr>
          </a:p>
        </p:txBody>
      </p:sp>
    </p:spTree>
    <p:extLst>
      <p:ext uri="{BB962C8B-B14F-4D97-AF65-F5344CB8AC3E}">
        <p14:creationId xmlns:p14="http://schemas.microsoft.com/office/powerpoint/2010/main" val="3899912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914400" y="744538"/>
            <a:ext cx="4965700"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79450" y="4717415"/>
            <a:ext cx="5435600" cy="446913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400" dirty="0"/>
          </a:p>
        </p:txBody>
      </p:sp>
    </p:spTree>
    <p:extLst>
      <p:ext uri="{BB962C8B-B14F-4D97-AF65-F5344CB8AC3E}">
        <p14:creationId xmlns:p14="http://schemas.microsoft.com/office/powerpoint/2010/main" val="80554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B333F9-D518-4725-853D-B03180CC5914}" type="datetimeFigureOut">
              <a:rPr lang="en-GB" smtClean="0"/>
              <a:t>26/06/2024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4E5E4D-6C6E-4A9F-A505-3079E05000D6}" type="slidenum">
              <a:rPr lang="en-GB" smtClean="0"/>
              <a:t>‹#›</a:t>
            </a:fld>
            <a:endParaRPr lang="en-GB"/>
          </a:p>
        </p:txBody>
      </p:sp>
    </p:spTree>
    <p:extLst>
      <p:ext uri="{BB962C8B-B14F-4D97-AF65-F5344CB8AC3E}">
        <p14:creationId xmlns:p14="http://schemas.microsoft.com/office/powerpoint/2010/main" val="519756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B333F9-D518-4725-853D-B03180CC5914}" type="datetimeFigureOut">
              <a:rPr lang="en-GB" smtClean="0"/>
              <a:t>26/06/2024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4E5E4D-6C6E-4A9F-A505-3079E05000D6}" type="slidenum">
              <a:rPr lang="en-GB" smtClean="0"/>
              <a:t>‹#›</a:t>
            </a:fld>
            <a:endParaRPr lang="en-GB"/>
          </a:p>
        </p:txBody>
      </p:sp>
    </p:spTree>
    <p:extLst>
      <p:ext uri="{BB962C8B-B14F-4D97-AF65-F5344CB8AC3E}">
        <p14:creationId xmlns:p14="http://schemas.microsoft.com/office/powerpoint/2010/main" val="2170756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B333F9-D518-4725-853D-B03180CC5914}" type="datetimeFigureOut">
              <a:rPr lang="en-GB" smtClean="0"/>
              <a:t>26/06/2024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4E5E4D-6C6E-4A9F-A505-3079E05000D6}" type="slidenum">
              <a:rPr lang="en-GB" smtClean="0"/>
              <a:t>‹#›</a:t>
            </a:fld>
            <a:endParaRPr lang="en-GB"/>
          </a:p>
        </p:txBody>
      </p:sp>
    </p:spTree>
    <p:extLst>
      <p:ext uri="{BB962C8B-B14F-4D97-AF65-F5344CB8AC3E}">
        <p14:creationId xmlns:p14="http://schemas.microsoft.com/office/powerpoint/2010/main" val="4131333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BD6528-F06B-44FA-AE4B-FB097A70CFE9}" type="datetimeFigureOut">
              <a:rPr lang="en-GB" smtClean="0"/>
              <a:t>26/06/2024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F1A561-7E70-4F13-880B-93149642FB65}" type="slidenum">
              <a:rPr lang="en-GB" smtClean="0"/>
              <a:t>‹#›</a:t>
            </a:fld>
            <a:endParaRPr lang="en-GB"/>
          </a:p>
        </p:txBody>
      </p:sp>
      <p:grpSp>
        <p:nvGrpSpPr>
          <p:cNvPr id="7" name="Google Shape;84;p1">
            <a:extLst>
              <a:ext uri="{FF2B5EF4-FFF2-40B4-BE49-F238E27FC236}">
                <a16:creationId xmlns:a16="http://schemas.microsoft.com/office/drawing/2014/main" id="{43828142-B6E6-1770-80B6-19CEC559ED37}"/>
              </a:ext>
            </a:extLst>
          </p:cNvPr>
          <p:cNvGrpSpPr/>
          <p:nvPr userDrawn="1"/>
        </p:nvGrpSpPr>
        <p:grpSpPr>
          <a:xfrm>
            <a:off x="251520" y="6092665"/>
            <a:ext cx="1462750" cy="637850"/>
            <a:chOff x="0" y="6289125"/>
            <a:chExt cx="1462750" cy="637850"/>
          </a:xfrm>
        </p:grpSpPr>
        <p:pic>
          <p:nvPicPr>
            <p:cNvPr id="8" name="Google Shape;85;p1">
              <a:extLst>
                <a:ext uri="{FF2B5EF4-FFF2-40B4-BE49-F238E27FC236}">
                  <a16:creationId xmlns:a16="http://schemas.microsoft.com/office/drawing/2014/main" id="{74A33954-6A78-47D9-C248-5C74CC26605C}"/>
                </a:ext>
              </a:extLst>
            </p:cNvPr>
            <p:cNvPicPr preferRelativeResize="0"/>
            <p:nvPr/>
          </p:nvPicPr>
          <p:blipFill rotWithShape="1">
            <a:blip r:embed="rId2">
              <a:alphaModFix/>
            </a:blip>
            <a:srcRect l="27377" t="12050" b="-12049"/>
            <a:stretch/>
          </p:blipFill>
          <p:spPr>
            <a:xfrm>
              <a:off x="0" y="6289125"/>
              <a:ext cx="1462750" cy="637850"/>
            </a:xfrm>
            <a:prstGeom prst="rect">
              <a:avLst/>
            </a:prstGeom>
            <a:noFill/>
            <a:ln>
              <a:noFill/>
            </a:ln>
          </p:spPr>
        </p:pic>
        <p:pic>
          <p:nvPicPr>
            <p:cNvPr id="9" name="Google Shape;86;p1">
              <a:extLst>
                <a:ext uri="{FF2B5EF4-FFF2-40B4-BE49-F238E27FC236}">
                  <a16:creationId xmlns:a16="http://schemas.microsoft.com/office/drawing/2014/main" id="{EE4E07CD-6B47-BA9D-C942-1EE9A7ED5918}"/>
                </a:ext>
              </a:extLst>
            </p:cNvPr>
            <p:cNvPicPr preferRelativeResize="0"/>
            <p:nvPr/>
          </p:nvPicPr>
          <p:blipFill rotWithShape="1">
            <a:blip r:embed="rId3">
              <a:alphaModFix/>
            </a:blip>
            <a:srcRect/>
            <a:stretch/>
          </p:blipFill>
          <p:spPr>
            <a:xfrm>
              <a:off x="94337" y="6306500"/>
              <a:ext cx="695687" cy="159600"/>
            </a:xfrm>
            <a:prstGeom prst="rect">
              <a:avLst/>
            </a:prstGeom>
            <a:noFill/>
            <a:ln>
              <a:noFill/>
            </a:ln>
          </p:spPr>
        </p:pic>
      </p:grpSp>
    </p:spTree>
    <p:extLst>
      <p:ext uri="{BB962C8B-B14F-4D97-AF65-F5344CB8AC3E}">
        <p14:creationId xmlns:p14="http://schemas.microsoft.com/office/powerpoint/2010/main" val="2246210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BD6528-F06B-44FA-AE4B-FB097A70CFE9}" type="datetimeFigureOut">
              <a:rPr lang="en-GB" smtClean="0"/>
              <a:t>26/06/2024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F1A561-7E70-4F13-880B-93149642FB65}" type="slidenum">
              <a:rPr lang="en-GB" smtClean="0"/>
              <a:t>‹#›</a:t>
            </a:fld>
            <a:endParaRPr lang="en-GB"/>
          </a:p>
        </p:txBody>
      </p:sp>
      <p:grpSp>
        <p:nvGrpSpPr>
          <p:cNvPr id="7" name="Google Shape;84;p1">
            <a:extLst>
              <a:ext uri="{FF2B5EF4-FFF2-40B4-BE49-F238E27FC236}">
                <a16:creationId xmlns:a16="http://schemas.microsoft.com/office/drawing/2014/main" id="{33763934-1193-DB2B-B737-99FC300F8CCD}"/>
              </a:ext>
            </a:extLst>
          </p:cNvPr>
          <p:cNvGrpSpPr/>
          <p:nvPr userDrawn="1"/>
        </p:nvGrpSpPr>
        <p:grpSpPr>
          <a:xfrm>
            <a:off x="251520" y="6092665"/>
            <a:ext cx="1462750" cy="637850"/>
            <a:chOff x="0" y="6289125"/>
            <a:chExt cx="1462750" cy="637850"/>
          </a:xfrm>
        </p:grpSpPr>
        <p:pic>
          <p:nvPicPr>
            <p:cNvPr id="8" name="Google Shape;85;p1">
              <a:extLst>
                <a:ext uri="{FF2B5EF4-FFF2-40B4-BE49-F238E27FC236}">
                  <a16:creationId xmlns:a16="http://schemas.microsoft.com/office/drawing/2014/main" id="{6CE5CED3-88F6-F3C2-DC87-5D367EC308BC}"/>
                </a:ext>
              </a:extLst>
            </p:cNvPr>
            <p:cNvPicPr preferRelativeResize="0"/>
            <p:nvPr/>
          </p:nvPicPr>
          <p:blipFill rotWithShape="1">
            <a:blip r:embed="rId2">
              <a:alphaModFix/>
            </a:blip>
            <a:srcRect l="27377" t="12050" b="-12049"/>
            <a:stretch/>
          </p:blipFill>
          <p:spPr>
            <a:xfrm>
              <a:off x="0" y="6289125"/>
              <a:ext cx="1462750" cy="637850"/>
            </a:xfrm>
            <a:prstGeom prst="rect">
              <a:avLst/>
            </a:prstGeom>
            <a:noFill/>
            <a:ln>
              <a:noFill/>
            </a:ln>
          </p:spPr>
        </p:pic>
        <p:pic>
          <p:nvPicPr>
            <p:cNvPr id="9" name="Google Shape;86;p1">
              <a:extLst>
                <a:ext uri="{FF2B5EF4-FFF2-40B4-BE49-F238E27FC236}">
                  <a16:creationId xmlns:a16="http://schemas.microsoft.com/office/drawing/2014/main" id="{01382581-ED34-88A5-8D8B-DD2CCE036865}"/>
                </a:ext>
              </a:extLst>
            </p:cNvPr>
            <p:cNvPicPr preferRelativeResize="0"/>
            <p:nvPr/>
          </p:nvPicPr>
          <p:blipFill rotWithShape="1">
            <a:blip r:embed="rId3">
              <a:alphaModFix/>
            </a:blip>
            <a:srcRect/>
            <a:stretch/>
          </p:blipFill>
          <p:spPr>
            <a:xfrm>
              <a:off x="94337" y="6306500"/>
              <a:ext cx="695687" cy="159600"/>
            </a:xfrm>
            <a:prstGeom prst="rect">
              <a:avLst/>
            </a:prstGeom>
            <a:noFill/>
            <a:ln>
              <a:noFill/>
            </a:ln>
          </p:spPr>
        </p:pic>
      </p:grpSp>
    </p:spTree>
    <p:extLst>
      <p:ext uri="{BB962C8B-B14F-4D97-AF65-F5344CB8AC3E}">
        <p14:creationId xmlns:p14="http://schemas.microsoft.com/office/powerpoint/2010/main" val="142674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BD6528-F06B-44FA-AE4B-FB097A70CFE9}" type="datetimeFigureOut">
              <a:rPr lang="en-GB" smtClean="0"/>
              <a:t>26/06/2024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F1A561-7E70-4F13-880B-93149642FB65}" type="slidenum">
              <a:rPr lang="en-GB" smtClean="0"/>
              <a:t>‹#›</a:t>
            </a:fld>
            <a:endParaRPr lang="en-GB"/>
          </a:p>
        </p:txBody>
      </p:sp>
      <p:grpSp>
        <p:nvGrpSpPr>
          <p:cNvPr id="7" name="Google Shape;84;p1">
            <a:extLst>
              <a:ext uri="{FF2B5EF4-FFF2-40B4-BE49-F238E27FC236}">
                <a16:creationId xmlns:a16="http://schemas.microsoft.com/office/drawing/2014/main" id="{A871ACA5-B4E7-4470-88A9-F7DA3DD4670E}"/>
              </a:ext>
            </a:extLst>
          </p:cNvPr>
          <p:cNvGrpSpPr/>
          <p:nvPr userDrawn="1"/>
        </p:nvGrpSpPr>
        <p:grpSpPr>
          <a:xfrm>
            <a:off x="251520" y="6092665"/>
            <a:ext cx="1462750" cy="637850"/>
            <a:chOff x="0" y="6289125"/>
            <a:chExt cx="1462750" cy="637850"/>
          </a:xfrm>
        </p:grpSpPr>
        <p:pic>
          <p:nvPicPr>
            <p:cNvPr id="8" name="Google Shape;85;p1">
              <a:extLst>
                <a:ext uri="{FF2B5EF4-FFF2-40B4-BE49-F238E27FC236}">
                  <a16:creationId xmlns:a16="http://schemas.microsoft.com/office/drawing/2014/main" id="{84F112AF-01EA-EE98-005D-92CFE0118708}"/>
                </a:ext>
              </a:extLst>
            </p:cNvPr>
            <p:cNvPicPr preferRelativeResize="0"/>
            <p:nvPr/>
          </p:nvPicPr>
          <p:blipFill rotWithShape="1">
            <a:blip r:embed="rId2">
              <a:alphaModFix/>
            </a:blip>
            <a:srcRect l="27377" t="12050" b="-12049"/>
            <a:stretch/>
          </p:blipFill>
          <p:spPr>
            <a:xfrm>
              <a:off x="0" y="6289125"/>
              <a:ext cx="1462750" cy="637850"/>
            </a:xfrm>
            <a:prstGeom prst="rect">
              <a:avLst/>
            </a:prstGeom>
            <a:noFill/>
            <a:ln>
              <a:noFill/>
            </a:ln>
          </p:spPr>
        </p:pic>
        <p:pic>
          <p:nvPicPr>
            <p:cNvPr id="9" name="Google Shape;86;p1">
              <a:extLst>
                <a:ext uri="{FF2B5EF4-FFF2-40B4-BE49-F238E27FC236}">
                  <a16:creationId xmlns:a16="http://schemas.microsoft.com/office/drawing/2014/main" id="{387C1603-9EEB-37B9-9BC5-5C48BA9DCDFE}"/>
                </a:ext>
              </a:extLst>
            </p:cNvPr>
            <p:cNvPicPr preferRelativeResize="0"/>
            <p:nvPr/>
          </p:nvPicPr>
          <p:blipFill rotWithShape="1">
            <a:blip r:embed="rId3">
              <a:alphaModFix/>
            </a:blip>
            <a:srcRect/>
            <a:stretch/>
          </p:blipFill>
          <p:spPr>
            <a:xfrm>
              <a:off x="94337" y="6306500"/>
              <a:ext cx="695687" cy="159600"/>
            </a:xfrm>
            <a:prstGeom prst="rect">
              <a:avLst/>
            </a:prstGeom>
            <a:noFill/>
            <a:ln>
              <a:noFill/>
            </a:ln>
          </p:spPr>
        </p:pic>
      </p:grpSp>
    </p:spTree>
    <p:extLst>
      <p:ext uri="{BB962C8B-B14F-4D97-AF65-F5344CB8AC3E}">
        <p14:creationId xmlns:p14="http://schemas.microsoft.com/office/powerpoint/2010/main" val="408278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BD6528-F06B-44FA-AE4B-FB097A70CFE9}" type="datetimeFigureOut">
              <a:rPr lang="en-GB" smtClean="0"/>
              <a:t>26/06/2024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F1A561-7E70-4F13-880B-93149642FB65}" type="slidenum">
              <a:rPr lang="en-GB" smtClean="0"/>
              <a:t>‹#›</a:t>
            </a:fld>
            <a:endParaRPr lang="en-GB"/>
          </a:p>
        </p:txBody>
      </p:sp>
    </p:spTree>
    <p:extLst>
      <p:ext uri="{BB962C8B-B14F-4D97-AF65-F5344CB8AC3E}">
        <p14:creationId xmlns:p14="http://schemas.microsoft.com/office/powerpoint/2010/main" val="1887879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BD6528-F06B-44FA-AE4B-FB097A70CFE9}" type="datetimeFigureOut">
              <a:rPr lang="en-GB" smtClean="0"/>
              <a:t>26/06/2024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F1A561-7E70-4F13-880B-93149642FB65}" type="slidenum">
              <a:rPr lang="en-GB" smtClean="0"/>
              <a:t>‹#›</a:t>
            </a:fld>
            <a:endParaRPr lang="en-GB"/>
          </a:p>
        </p:txBody>
      </p:sp>
    </p:spTree>
    <p:extLst>
      <p:ext uri="{BB962C8B-B14F-4D97-AF65-F5344CB8AC3E}">
        <p14:creationId xmlns:p14="http://schemas.microsoft.com/office/powerpoint/2010/main" val="1573186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BD6528-F06B-44FA-AE4B-FB097A70CFE9}" type="datetimeFigureOut">
              <a:rPr lang="en-GB" smtClean="0"/>
              <a:t>26/06/2024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F1A561-7E70-4F13-880B-93149642FB65}" type="slidenum">
              <a:rPr lang="en-GB" smtClean="0"/>
              <a:t>‹#›</a:t>
            </a:fld>
            <a:endParaRPr lang="en-GB"/>
          </a:p>
        </p:txBody>
      </p:sp>
    </p:spTree>
    <p:extLst>
      <p:ext uri="{BB962C8B-B14F-4D97-AF65-F5344CB8AC3E}">
        <p14:creationId xmlns:p14="http://schemas.microsoft.com/office/powerpoint/2010/main" val="1255946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D6528-F06B-44FA-AE4B-FB097A70CFE9}" type="datetimeFigureOut">
              <a:rPr lang="en-GB" smtClean="0"/>
              <a:t>26/06/2024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F1A561-7E70-4F13-880B-93149642FB65}" type="slidenum">
              <a:rPr lang="en-GB" smtClean="0"/>
              <a:t>‹#›</a:t>
            </a:fld>
            <a:endParaRPr lang="en-GB"/>
          </a:p>
        </p:txBody>
      </p:sp>
    </p:spTree>
    <p:extLst>
      <p:ext uri="{BB962C8B-B14F-4D97-AF65-F5344CB8AC3E}">
        <p14:creationId xmlns:p14="http://schemas.microsoft.com/office/powerpoint/2010/main" val="3710882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BD6528-F06B-44FA-AE4B-FB097A70CFE9}" type="datetimeFigureOut">
              <a:rPr lang="en-GB" smtClean="0"/>
              <a:t>26/06/2024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F1A561-7E70-4F13-880B-93149642FB65}" type="slidenum">
              <a:rPr lang="en-GB" smtClean="0"/>
              <a:t>‹#›</a:t>
            </a:fld>
            <a:endParaRPr lang="en-GB"/>
          </a:p>
        </p:txBody>
      </p:sp>
    </p:spTree>
    <p:extLst>
      <p:ext uri="{BB962C8B-B14F-4D97-AF65-F5344CB8AC3E}">
        <p14:creationId xmlns:p14="http://schemas.microsoft.com/office/powerpoint/2010/main" val="105225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B333F9-D518-4725-853D-B03180CC5914}" type="datetimeFigureOut">
              <a:rPr lang="en-GB" smtClean="0"/>
              <a:t>26/06/2024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4E5E4D-6C6E-4A9F-A505-3079E05000D6}" type="slidenum">
              <a:rPr lang="en-GB" smtClean="0"/>
              <a:t>‹#›</a:t>
            </a:fld>
            <a:endParaRPr lang="en-GB"/>
          </a:p>
        </p:txBody>
      </p:sp>
    </p:spTree>
    <p:extLst>
      <p:ext uri="{BB962C8B-B14F-4D97-AF65-F5344CB8AC3E}">
        <p14:creationId xmlns:p14="http://schemas.microsoft.com/office/powerpoint/2010/main" val="2953661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BD6528-F06B-44FA-AE4B-FB097A70CFE9}" type="datetimeFigureOut">
              <a:rPr lang="en-GB" smtClean="0"/>
              <a:t>26/06/2024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F1A561-7E70-4F13-880B-93149642FB65}" type="slidenum">
              <a:rPr lang="en-GB" smtClean="0"/>
              <a:t>‹#›</a:t>
            </a:fld>
            <a:endParaRPr lang="en-GB"/>
          </a:p>
        </p:txBody>
      </p:sp>
    </p:spTree>
    <p:extLst>
      <p:ext uri="{BB962C8B-B14F-4D97-AF65-F5344CB8AC3E}">
        <p14:creationId xmlns:p14="http://schemas.microsoft.com/office/powerpoint/2010/main" val="3632880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BD6528-F06B-44FA-AE4B-FB097A70CFE9}" type="datetimeFigureOut">
              <a:rPr lang="en-GB" smtClean="0"/>
              <a:t>26/06/2024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F1A561-7E70-4F13-880B-93149642FB65}" type="slidenum">
              <a:rPr lang="en-GB" smtClean="0"/>
              <a:t>‹#›</a:t>
            </a:fld>
            <a:endParaRPr lang="en-GB"/>
          </a:p>
        </p:txBody>
      </p:sp>
    </p:spTree>
    <p:extLst>
      <p:ext uri="{BB962C8B-B14F-4D97-AF65-F5344CB8AC3E}">
        <p14:creationId xmlns:p14="http://schemas.microsoft.com/office/powerpoint/2010/main" val="3554418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BD6528-F06B-44FA-AE4B-FB097A70CFE9}" type="datetimeFigureOut">
              <a:rPr lang="en-GB" smtClean="0"/>
              <a:t>26/06/2024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F1A561-7E70-4F13-880B-93149642FB65}" type="slidenum">
              <a:rPr lang="en-GB" smtClean="0"/>
              <a:t>‹#›</a:t>
            </a:fld>
            <a:endParaRPr lang="en-GB"/>
          </a:p>
        </p:txBody>
      </p:sp>
    </p:spTree>
    <p:extLst>
      <p:ext uri="{BB962C8B-B14F-4D97-AF65-F5344CB8AC3E}">
        <p14:creationId xmlns:p14="http://schemas.microsoft.com/office/powerpoint/2010/main" val="1817792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title / text">
  <p:cSld name="Ttitle / text">
    <p:spTree>
      <p:nvGrpSpPr>
        <p:cNvPr id="1" name="Shape 22"/>
        <p:cNvGrpSpPr/>
        <p:nvPr/>
      </p:nvGrpSpPr>
      <p:grpSpPr>
        <a:xfrm>
          <a:off x="0" y="0"/>
          <a:ext cx="0" cy="0"/>
          <a:chOff x="0" y="0"/>
          <a:chExt cx="0" cy="0"/>
        </a:xfrm>
      </p:grpSpPr>
      <p:sp>
        <p:nvSpPr>
          <p:cNvPr id="23" name="Google Shape;23;p25"/>
          <p:cNvSpPr txBox="1">
            <a:spLocks noGrp="1"/>
          </p:cNvSpPr>
          <p:nvPr>
            <p:ph type="title"/>
          </p:nvPr>
        </p:nvSpPr>
        <p:spPr>
          <a:xfrm>
            <a:off x="386954" y="512765"/>
            <a:ext cx="8370094" cy="542197"/>
          </a:xfrm>
          <a:prstGeom prst="rect">
            <a:avLst/>
          </a:prstGeom>
          <a:noFill/>
          <a:ln>
            <a:noFill/>
          </a:ln>
        </p:spPr>
        <p:txBody>
          <a:bodyPr spcFirstLastPara="1" wrap="square" lIns="0" tIns="46800" rIns="0" bIns="46800" anchor="t" anchorCtr="0">
            <a:noAutofit/>
          </a:bodyPr>
          <a:lstStyle>
            <a:lvl1pPr marR="0" lvl="0" algn="l">
              <a:lnSpc>
                <a:spcPct val="90000"/>
              </a:lnSpc>
              <a:spcBef>
                <a:spcPts val="0"/>
              </a:spcBef>
              <a:spcAft>
                <a:spcPts val="0"/>
              </a:spcAft>
              <a:buClr>
                <a:schemeClr val="dk1"/>
              </a:buClr>
              <a:buSzPts val="4400"/>
              <a:buFont typeface="Calibri"/>
              <a:buNone/>
              <a:defRPr sz="33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a:endParaRPr/>
          </a:p>
        </p:txBody>
      </p:sp>
      <p:sp>
        <p:nvSpPr>
          <p:cNvPr id="24" name="Google Shape;24;p25"/>
          <p:cNvSpPr txBox="1">
            <a:spLocks noGrp="1"/>
          </p:cNvSpPr>
          <p:nvPr>
            <p:ph type="body" idx="1"/>
          </p:nvPr>
        </p:nvSpPr>
        <p:spPr>
          <a:xfrm>
            <a:off x="386953" y="1557339"/>
            <a:ext cx="8370094" cy="413289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dk1"/>
              </a:buClr>
              <a:buSzPts val="2000"/>
              <a:buFont typeface="Arial"/>
              <a:buNone/>
              <a:defRPr sz="1500" b="0" i="0" u="none" strike="noStrike" cap="none">
                <a:solidFill>
                  <a:schemeClr val="dk1"/>
                </a:solidFill>
                <a:latin typeface="Times New Roman"/>
                <a:ea typeface="Times New Roman"/>
                <a:cs typeface="Times New Roman"/>
                <a:sym typeface="Times New Roman"/>
              </a:defRPr>
            </a:lvl1pPr>
            <a:lvl2pPr marL="685800" marR="0" lvl="1" indent="-171450" algn="l"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Times New Roman"/>
                <a:ea typeface="Times New Roman"/>
                <a:cs typeface="Times New Roman"/>
                <a:sym typeface="Times New Roman"/>
              </a:defRPr>
            </a:lvl2pPr>
            <a:lvl3pPr marL="1028700" marR="0" lvl="2" indent="-171450" algn="l"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Times New Roman"/>
                <a:ea typeface="Times New Roman"/>
                <a:cs typeface="Times New Roman"/>
                <a:sym typeface="Times New Roman"/>
              </a:defRPr>
            </a:lvl3pPr>
            <a:lvl4pPr marL="1371600" marR="0" lvl="3" indent="-17145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Times New Roman"/>
                <a:ea typeface="Times New Roman"/>
                <a:cs typeface="Times New Roman"/>
                <a:sym typeface="Times New Roman"/>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Times New Roman"/>
                <a:ea typeface="Times New Roman"/>
                <a:cs typeface="Times New Roman"/>
                <a:sym typeface="Times New Roman"/>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 name="Google Shape;25;p25"/>
          <p:cNvSpPr/>
          <p:nvPr/>
        </p:nvSpPr>
        <p:spPr>
          <a:xfrm>
            <a:off x="0" y="6419654"/>
            <a:ext cx="9144000" cy="438323"/>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pic>
        <p:nvPicPr>
          <p:cNvPr id="26" name="Google Shape;26;p25"/>
          <p:cNvPicPr preferRelativeResize="0"/>
          <p:nvPr/>
        </p:nvPicPr>
        <p:blipFill rotWithShape="1">
          <a:blip r:embed="rId2">
            <a:alphaModFix/>
          </a:blip>
          <a:srcRect/>
          <a:stretch/>
        </p:blipFill>
        <p:spPr>
          <a:xfrm>
            <a:off x="386953" y="6528685"/>
            <a:ext cx="637918" cy="194919"/>
          </a:xfrm>
          <a:prstGeom prst="rect">
            <a:avLst/>
          </a:prstGeom>
          <a:noFill/>
          <a:ln>
            <a:noFill/>
          </a:ln>
        </p:spPr>
      </p:pic>
      <p:sp>
        <p:nvSpPr>
          <p:cNvPr id="27" name="Google Shape;27;p25"/>
          <p:cNvSpPr txBox="1"/>
          <p:nvPr/>
        </p:nvSpPr>
        <p:spPr>
          <a:xfrm>
            <a:off x="4435786" y="6528685"/>
            <a:ext cx="272426" cy="19491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900" b="0" i="0" u="none" strike="noStrike" cap="none">
                <a:solidFill>
                  <a:schemeClr val="lt1"/>
                </a:solidFill>
                <a:latin typeface="Calibri"/>
                <a:ea typeface="Calibri"/>
                <a:cs typeface="Calibri"/>
                <a:sym typeface="Calibri"/>
              </a:rPr>
              <a:pPr marL="0" marR="0" lvl="0" indent="0" algn="ctr" rtl="0">
                <a:lnSpc>
                  <a:spcPct val="100000"/>
                </a:lnSpc>
                <a:spcBef>
                  <a:spcPts val="0"/>
                </a:spcBef>
                <a:spcAft>
                  <a:spcPts val="0"/>
                </a:spcAft>
                <a:buClr>
                  <a:srgbClr val="000000"/>
                </a:buClr>
                <a:buSzPts val="1200"/>
                <a:buFont typeface="Arial"/>
                <a:buNone/>
              </a:pPr>
              <a:t>‹#›</a:t>
            </a:fld>
            <a:endParaRPr sz="9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56606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63F95A2B-2026-472F-9C3C-014E4CCB439C}" type="datetimeFigureOut">
              <a:rPr lang="en-GB" smtClean="0"/>
              <a:t>26/06/2024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9C50B4-FD41-4626-8947-2224378C3054}" type="slidenum">
              <a:rPr lang="en-GB" smtClean="0"/>
              <a:t>‹#›</a:t>
            </a:fld>
            <a:endParaRPr lang="en-GB"/>
          </a:p>
        </p:txBody>
      </p:sp>
    </p:spTree>
    <p:extLst>
      <p:ext uri="{BB962C8B-B14F-4D97-AF65-F5344CB8AC3E}">
        <p14:creationId xmlns:p14="http://schemas.microsoft.com/office/powerpoint/2010/main" val="31480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63F95A2B-2026-472F-9C3C-014E4CCB439C}" type="datetimeFigureOut">
              <a:rPr lang="en-GB" smtClean="0"/>
              <a:t>26/06/2024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9C50B4-FD41-4626-8947-2224378C3054}" type="slidenum">
              <a:rPr lang="en-GB" smtClean="0"/>
              <a:t>‹#›</a:t>
            </a:fld>
            <a:endParaRPr lang="en-GB"/>
          </a:p>
        </p:txBody>
      </p:sp>
    </p:spTree>
    <p:extLst>
      <p:ext uri="{BB962C8B-B14F-4D97-AF65-F5344CB8AC3E}">
        <p14:creationId xmlns:p14="http://schemas.microsoft.com/office/powerpoint/2010/main" val="2954564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63F95A2B-2026-472F-9C3C-014E4CCB439C}" type="datetimeFigureOut">
              <a:rPr lang="en-GB" smtClean="0"/>
              <a:t>26/06/2024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9C50B4-FD41-4626-8947-2224378C3054}" type="slidenum">
              <a:rPr lang="en-GB" smtClean="0"/>
              <a:t>‹#›</a:t>
            </a:fld>
            <a:endParaRPr lang="en-GB"/>
          </a:p>
        </p:txBody>
      </p:sp>
    </p:spTree>
    <p:extLst>
      <p:ext uri="{BB962C8B-B14F-4D97-AF65-F5344CB8AC3E}">
        <p14:creationId xmlns:p14="http://schemas.microsoft.com/office/powerpoint/2010/main" val="323248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63F95A2B-2026-472F-9C3C-014E4CCB439C}" type="datetimeFigureOut">
              <a:rPr lang="en-GB" smtClean="0"/>
              <a:t>26/06/2024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9C50B4-FD41-4626-8947-2224378C3054}" type="slidenum">
              <a:rPr lang="en-GB" smtClean="0"/>
              <a:t>‹#›</a:t>
            </a:fld>
            <a:endParaRPr lang="en-GB"/>
          </a:p>
        </p:txBody>
      </p:sp>
    </p:spTree>
    <p:extLst>
      <p:ext uri="{BB962C8B-B14F-4D97-AF65-F5344CB8AC3E}">
        <p14:creationId xmlns:p14="http://schemas.microsoft.com/office/powerpoint/2010/main" val="495384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63F95A2B-2026-472F-9C3C-014E4CCB439C}" type="datetimeFigureOut">
              <a:rPr lang="en-GB" smtClean="0"/>
              <a:t>26/06/2024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9C50B4-FD41-4626-8947-2224378C3054}" type="slidenum">
              <a:rPr lang="en-GB" smtClean="0"/>
              <a:t>‹#›</a:t>
            </a:fld>
            <a:endParaRPr lang="en-GB"/>
          </a:p>
        </p:txBody>
      </p:sp>
    </p:spTree>
    <p:extLst>
      <p:ext uri="{BB962C8B-B14F-4D97-AF65-F5344CB8AC3E}">
        <p14:creationId xmlns:p14="http://schemas.microsoft.com/office/powerpoint/2010/main" val="22649781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63F95A2B-2026-472F-9C3C-014E4CCB439C}" type="datetimeFigureOut">
              <a:rPr lang="en-GB" smtClean="0"/>
              <a:t>26/06/2024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9C50B4-FD41-4626-8947-2224378C3054}" type="slidenum">
              <a:rPr lang="en-GB" smtClean="0"/>
              <a:t>‹#›</a:t>
            </a:fld>
            <a:endParaRPr lang="en-GB"/>
          </a:p>
        </p:txBody>
      </p:sp>
    </p:spTree>
    <p:extLst>
      <p:ext uri="{BB962C8B-B14F-4D97-AF65-F5344CB8AC3E}">
        <p14:creationId xmlns:p14="http://schemas.microsoft.com/office/powerpoint/2010/main" val="1013120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B333F9-D518-4725-853D-B03180CC5914}" type="datetimeFigureOut">
              <a:rPr lang="en-GB" smtClean="0"/>
              <a:t>26/06/2024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4E5E4D-6C6E-4A9F-A505-3079E05000D6}" type="slidenum">
              <a:rPr lang="en-GB" smtClean="0"/>
              <a:t>‹#›</a:t>
            </a:fld>
            <a:endParaRPr lang="en-GB"/>
          </a:p>
        </p:txBody>
      </p:sp>
    </p:spTree>
    <p:extLst>
      <p:ext uri="{BB962C8B-B14F-4D97-AF65-F5344CB8AC3E}">
        <p14:creationId xmlns:p14="http://schemas.microsoft.com/office/powerpoint/2010/main" val="3468395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63F95A2B-2026-472F-9C3C-014E4CCB439C}" type="datetimeFigureOut">
              <a:rPr lang="en-GB" smtClean="0"/>
              <a:t>26/06/2024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9C50B4-FD41-4626-8947-2224378C3054}" type="slidenum">
              <a:rPr lang="en-GB" smtClean="0"/>
              <a:t>‹#›</a:t>
            </a:fld>
            <a:endParaRPr lang="en-GB"/>
          </a:p>
        </p:txBody>
      </p:sp>
    </p:spTree>
    <p:extLst>
      <p:ext uri="{BB962C8B-B14F-4D97-AF65-F5344CB8AC3E}">
        <p14:creationId xmlns:p14="http://schemas.microsoft.com/office/powerpoint/2010/main" val="998591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63F95A2B-2026-472F-9C3C-014E4CCB439C}" type="datetimeFigureOut">
              <a:rPr lang="en-GB" smtClean="0"/>
              <a:t>26/06/2024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9C50B4-FD41-4626-8947-2224378C3054}" type="slidenum">
              <a:rPr lang="en-GB" smtClean="0"/>
              <a:t>‹#›</a:t>
            </a:fld>
            <a:endParaRPr lang="en-GB"/>
          </a:p>
        </p:txBody>
      </p:sp>
    </p:spTree>
    <p:extLst>
      <p:ext uri="{BB962C8B-B14F-4D97-AF65-F5344CB8AC3E}">
        <p14:creationId xmlns:p14="http://schemas.microsoft.com/office/powerpoint/2010/main" val="3881375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63F95A2B-2026-472F-9C3C-014E4CCB439C}" type="datetimeFigureOut">
              <a:rPr lang="en-GB" smtClean="0"/>
              <a:t>26/06/2024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9C50B4-FD41-4626-8947-2224378C3054}" type="slidenum">
              <a:rPr lang="en-GB" smtClean="0"/>
              <a:t>‹#›</a:t>
            </a:fld>
            <a:endParaRPr lang="en-GB"/>
          </a:p>
        </p:txBody>
      </p:sp>
    </p:spTree>
    <p:extLst>
      <p:ext uri="{BB962C8B-B14F-4D97-AF65-F5344CB8AC3E}">
        <p14:creationId xmlns:p14="http://schemas.microsoft.com/office/powerpoint/2010/main" val="3672172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63F95A2B-2026-472F-9C3C-014E4CCB439C}" type="datetimeFigureOut">
              <a:rPr lang="en-GB" smtClean="0"/>
              <a:t>26/06/2024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9C50B4-FD41-4626-8947-2224378C3054}" type="slidenum">
              <a:rPr lang="en-GB" smtClean="0"/>
              <a:t>‹#›</a:t>
            </a:fld>
            <a:endParaRPr lang="en-GB"/>
          </a:p>
        </p:txBody>
      </p:sp>
    </p:spTree>
    <p:extLst>
      <p:ext uri="{BB962C8B-B14F-4D97-AF65-F5344CB8AC3E}">
        <p14:creationId xmlns:p14="http://schemas.microsoft.com/office/powerpoint/2010/main" val="13515706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63F95A2B-2026-472F-9C3C-014E4CCB439C}" type="datetimeFigureOut">
              <a:rPr lang="en-GB" smtClean="0"/>
              <a:t>26/06/2024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9C50B4-FD41-4626-8947-2224378C3054}" type="slidenum">
              <a:rPr lang="en-GB" smtClean="0"/>
              <a:t>‹#›</a:t>
            </a:fld>
            <a:endParaRPr lang="en-GB"/>
          </a:p>
        </p:txBody>
      </p:sp>
    </p:spTree>
    <p:extLst>
      <p:ext uri="{BB962C8B-B14F-4D97-AF65-F5344CB8AC3E}">
        <p14:creationId xmlns:p14="http://schemas.microsoft.com/office/powerpoint/2010/main" val="3975157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B333F9-D518-4725-853D-B03180CC5914}" type="datetimeFigureOut">
              <a:rPr lang="en-GB" smtClean="0"/>
              <a:t>26/06/2024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4E5E4D-6C6E-4A9F-A505-3079E05000D6}" type="slidenum">
              <a:rPr lang="en-GB" smtClean="0"/>
              <a:t>‹#›</a:t>
            </a:fld>
            <a:endParaRPr lang="en-GB"/>
          </a:p>
        </p:txBody>
      </p:sp>
    </p:spTree>
    <p:extLst>
      <p:ext uri="{BB962C8B-B14F-4D97-AF65-F5344CB8AC3E}">
        <p14:creationId xmlns:p14="http://schemas.microsoft.com/office/powerpoint/2010/main" val="3474349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B333F9-D518-4725-853D-B03180CC5914}" type="datetimeFigureOut">
              <a:rPr lang="en-GB" smtClean="0"/>
              <a:t>26/06/2024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4E5E4D-6C6E-4A9F-A505-3079E05000D6}" type="slidenum">
              <a:rPr lang="en-GB" smtClean="0"/>
              <a:t>‹#›</a:t>
            </a:fld>
            <a:endParaRPr lang="en-GB"/>
          </a:p>
        </p:txBody>
      </p:sp>
    </p:spTree>
    <p:extLst>
      <p:ext uri="{BB962C8B-B14F-4D97-AF65-F5344CB8AC3E}">
        <p14:creationId xmlns:p14="http://schemas.microsoft.com/office/powerpoint/2010/main" val="117283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B333F9-D518-4725-853D-B03180CC5914}" type="datetimeFigureOut">
              <a:rPr lang="en-GB" smtClean="0"/>
              <a:t>26/06/2024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4E5E4D-6C6E-4A9F-A505-3079E05000D6}" type="slidenum">
              <a:rPr lang="en-GB" smtClean="0"/>
              <a:t>‹#›</a:t>
            </a:fld>
            <a:endParaRPr lang="en-GB"/>
          </a:p>
        </p:txBody>
      </p:sp>
    </p:spTree>
    <p:extLst>
      <p:ext uri="{BB962C8B-B14F-4D97-AF65-F5344CB8AC3E}">
        <p14:creationId xmlns:p14="http://schemas.microsoft.com/office/powerpoint/2010/main" val="236963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333F9-D518-4725-853D-B03180CC5914}" type="datetimeFigureOut">
              <a:rPr lang="en-GB" smtClean="0"/>
              <a:t>26/06/2024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4E5E4D-6C6E-4A9F-A505-3079E05000D6}" type="slidenum">
              <a:rPr lang="en-GB" smtClean="0"/>
              <a:t>‹#›</a:t>
            </a:fld>
            <a:endParaRPr lang="en-GB"/>
          </a:p>
        </p:txBody>
      </p:sp>
    </p:spTree>
    <p:extLst>
      <p:ext uri="{BB962C8B-B14F-4D97-AF65-F5344CB8AC3E}">
        <p14:creationId xmlns:p14="http://schemas.microsoft.com/office/powerpoint/2010/main" val="2163962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B333F9-D518-4725-853D-B03180CC5914}" type="datetimeFigureOut">
              <a:rPr lang="en-GB" smtClean="0"/>
              <a:t>26/06/2024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4E5E4D-6C6E-4A9F-A505-3079E05000D6}" type="slidenum">
              <a:rPr lang="en-GB" smtClean="0"/>
              <a:t>‹#›</a:t>
            </a:fld>
            <a:endParaRPr lang="en-GB"/>
          </a:p>
        </p:txBody>
      </p:sp>
    </p:spTree>
    <p:extLst>
      <p:ext uri="{BB962C8B-B14F-4D97-AF65-F5344CB8AC3E}">
        <p14:creationId xmlns:p14="http://schemas.microsoft.com/office/powerpoint/2010/main" val="4001441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B333F9-D518-4725-853D-B03180CC5914}" type="datetimeFigureOut">
              <a:rPr lang="en-GB" smtClean="0"/>
              <a:t>26/06/2024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4E5E4D-6C6E-4A9F-A505-3079E05000D6}" type="slidenum">
              <a:rPr lang="en-GB" smtClean="0"/>
              <a:t>‹#›</a:t>
            </a:fld>
            <a:endParaRPr lang="en-GB"/>
          </a:p>
        </p:txBody>
      </p:sp>
    </p:spTree>
    <p:extLst>
      <p:ext uri="{BB962C8B-B14F-4D97-AF65-F5344CB8AC3E}">
        <p14:creationId xmlns:p14="http://schemas.microsoft.com/office/powerpoint/2010/main" val="4053960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333F9-D518-4725-853D-B03180CC5914}" type="datetimeFigureOut">
              <a:rPr lang="en-GB" smtClean="0"/>
              <a:t>26/06/2024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4E5E4D-6C6E-4A9F-A505-3079E05000D6}" type="slidenum">
              <a:rPr lang="en-GB" smtClean="0"/>
              <a:t>‹#›</a:t>
            </a:fld>
            <a:endParaRPr lang="en-GB"/>
          </a:p>
        </p:txBody>
      </p:sp>
    </p:spTree>
    <p:extLst>
      <p:ext uri="{BB962C8B-B14F-4D97-AF65-F5344CB8AC3E}">
        <p14:creationId xmlns:p14="http://schemas.microsoft.com/office/powerpoint/2010/main" val="2335757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D6528-F06B-44FA-AE4B-FB097A70CFE9}" type="datetimeFigureOut">
              <a:rPr lang="en-GB" smtClean="0"/>
              <a:t>26/06/2024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1A561-7E70-4F13-880B-93149642FB65}" type="slidenum">
              <a:rPr lang="en-GB" smtClean="0"/>
              <a:t>‹#›</a:t>
            </a:fld>
            <a:endParaRPr lang="en-GB"/>
          </a:p>
        </p:txBody>
      </p:sp>
      <p:grpSp>
        <p:nvGrpSpPr>
          <p:cNvPr id="7" name="Google Shape;84;p1">
            <a:extLst>
              <a:ext uri="{FF2B5EF4-FFF2-40B4-BE49-F238E27FC236}">
                <a16:creationId xmlns:a16="http://schemas.microsoft.com/office/drawing/2014/main" id="{B41FC322-A429-295E-C401-9F3C581B8862}"/>
              </a:ext>
            </a:extLst>
          </p:cNvPr>
          <p:cNvGrpSpPr/>
          <p:nvPr userDrawn="1"/>
        </p:nvGrpSpPr>
        <p:grpSpPr>
          <a:xfrm>
            <a:off x="251520" y="6092665"/>
            <a:ext cx="1462750" cy="637850"/>
            <a:chOff x="0" y="6289125"/>
            <a:chExt cx="1462750" cy="637850"/>
          </a:xfrm>
        </p:grpSpPr>
        <p:pic>
          <p:nvPicPr>
            <p:cNvPr id="8" name="Google Shape;85;p1">
              <a:extLst>
                <a:ext uri="{FF2B5EF4-FFF2-40B4-BE49-F238E27FC236}">
                  <a16:creationId xmlns:a16="http://schemas.microsoft.com/office/drawing/2014/main" id="{DE071564-972C-EEBF-5AE1-DD833BB9339A}"/>
                </a:ext>
              </a:extLst>
            </p:cNvPr>
            <p:cNvPicPr preferRelativeResize="0"/>
            <p:nvPr/>
          </p:nvPicPr>
          <p:blipFill rotWithShape="1">
            <a:blip r:embed="rId14">
              <a:alphaModFix/>
            </a:blip>
            <a:srcRect l="27377" t="12050" b="-12049"/>
            <a:stretch/>
          </p:blipFill>
          <p:spPr>
            <a:xfrm>
              <a:off x="0" y="6289125"/>
              <a:ext cx="1462750" cy="637850"/>
            </a:xfrm>
            <a:prstGeom prst="rect">
              <a:avLst/>
            </a:prstGeom>
            <a:noFill/>
            <a:ln>
              <a:noFill/>
            </a:ln>
          </p:spPr>
        </p:pic>
        <p:pic>
          <p:nvPicPr>
            <p:cNvPr id="9" name="Google Shape;86;p1">
              <a:extLst>
                <a:ext uri="{FF2B5EF4-FFF2-40B4-BE49-F238E27FC236}">
                  <a16:creationId xmlns:a16="http://schemas.microsoft.com/office/drawing/2014/main" id="{475CE572-5CAF-96F0-EC9D-1F0AF0AA9F76}"/>
                </a:ext>
              </a:extLst>
            </p:cNvPr>
            <p:cNvPicPr preferRelativeResize="0"/>
            <p:nvPr/>
          </p:nvPicPr>
          <p:blipFill rotWithShape="1">
            <a:blip r:embed="rId15">
              <a:alphaModFix/>
            </a:blip>
            <a:srcRect/>
            <a:stretch/>
          </p:blipFill>
          <p:spPr>
            <a:xfrm>
              <a:off x="94337" y="6306500"/>
              <a:ext cx="695687" cy="159600"/>
            </a:xfrm>
            <a:prstGeom prst="rect">
              <a:avLst/>
            </a:prstGeom>
            <a:noFill/>
            <a:ln>
              <a:noFill/>
            </a:ln>
          </p:spPr>
        </p:pic>
      </p:grpSp>
    </p:spTree>
    <p:extLst>
      <p:ext uri="{BB962C8B-B14F-4D97-AF65-F5344CB8AC3E}">
        <p14:creationId xmlns:p14="http://schemas.microsoft.com/office/powerpoint/2010/main" val="3678758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88640"/>
            <a:ext cx="8229600" cy="79208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0610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accent3"/>
                </a:solidFill>
              </a:defRPr>
            </a:lvl1pPr>
          </a:lstStyle>
          <a:p>
            <a:r>
              <a:rPr lang="en-GB"/>
              <a:t> Page </a:t>
            </a:r>
            <a:fld id="{FD9C50B4-FD41-4626-8947-2224378C3054}" type="slidenum">
              <a:rPr lang="en-GB" smtClean="0"/>
              <a:pPr/>
              <a:t>‹#›</a:t>
            </a:fld>
            <a:endParaRPr lang="en-GB"/>
          </a:p>
        </p:txBody>
      </p:sp>
      <p:pic>
        <p:nvPicPr>
          <p:cNvPr id="7" name="Google Shape;85;p1">
            <a:extLst>
              <a:ext uri="{FF2B5EF4-FFF2-40B4-BE49-F238E27FC236}">
                <a16:creationId xmlns:a16="http://schemas.microsoft.com/office/drawing/2014/main" id="{DEACDFC3-CC63-7D63-D40E-59E8103FC46A}"/>
              </a:ext>
            </a:extLst>
          </p:cNvPr>
          <p:cNvPicPr preferRelativeResize="0"/>
          <p:nvPr/>
        </p:nvPicPr>
        <p:blipFill rotWithShape="1">
          <a:blip r:embed="rId13">
            <a:alphaModFix/>
          </a:blip>
          <a:srcRect l="27377" t="12050" b="-12049"/>
          <a:stretch/>
        </p:blipFill>
        <p:spPr>
          <a:xfrm>
            <a:off x="251520" y="6092665"/>
            <a:ext cx="1462750" cy="637850"/>
          </a:xfrm>
          <a:prstGeom prst="rect">
            <a:avLst/>
          </a:prstGeom>
          <a:noFill/>
          <a:ln>
            <a:noFill/>
          </a:ln>
        </p:spPr>
      </p:pic>
    </p:spTree>
    <p:extLst>
      <p:ext uri="{BB962C8B-B14F-4D97-AF65-F5344CB8AC3E}">
        <p14:creationId xmlns:p14="http://schemas.microsoft.com/office/powerpoint/2010/main" val="35329541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3600"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accent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30.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eg"/><Relationship Id="rId9" Type="http://schemas.openxmlformats.org/officeDocument/2006/relationships/hyperlink" Target="https://helpforce.community/the-back-to-health-pathwa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0.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0.xml"/><Relationship Id="rId5" Type="http://schemas.openxmlformats.org/officeDocument/2006/relationships/image" Target="../media/image12.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2811411-5DF5-400B-AD3A-32A9511BCECC}"/>
              </a:ext>
            </a:extLst>
          </p:cNvPr>
          <p:cNvSpPr txBox="1">
            <a:spLocks noGrp="1"/>
          </p:cNvSpPr>
          <p:nvPr>
            <p:ph idx="1"/>
          </p:nvPr>
        </p:nvSpPr>
        <p:spPr>
          <a:xfrm>
            <a:off x="3476156" y="4493273"/>
            <a:ext cx="5667844" cy="2000548"/>
          </a:xfrm>
          <a:prstGeom prst="rect">
            <a:avLst/>
          </a:prstGeom>
          <a:noFill/>
        </p:spPr>
        <p:txBody>
          <a:bodyPr wrap="square" rtlCol="0">
            <a:spAutoFit/>
          </a:bodyPr>
          <a:lstStyle/>
          <a:p>
            <a:pPr marL="0" lvl="0" indent="0" algn="ctr" defTabSz="457200">
              <a:spcBef>
                <a:spcPct val="0"/>
              </a:spcBef>
              <a:buNone/>
              <a:defRPr/>
            </a:pPr>
            <a:r>
              <a:rPr lang="en-GB" sz="2800" b="1" dirty="0">
                <a:solidFill>
                  <a:srgbClr val="00B050"/>
                </a:solidFill>
                <a:latin typeface="+mj-lt"/>
                <a:cs typeface="Arial" panose="020B0604020202020204" pitchFamily="34" charset="0"/>
              </a:rPr>
              <a:t>Becky Millward</a:t>
            </a:r>
          </a:p>
          <a:p>
            <a:pPr marL="0" lvl="0" indent="0" algn="ctr" defTabSz="457200">
              <a:spcBef>
                <a:spcPct val="0"/>
              </a:spcBef>
              <a:buNone/>
              <a:defRPr/>
            </a:pPr>
            <a:r>
              <a:rPr lang="en-GB" sz="2000" b="1" dirty="0">
                <a:solidFill>
                  <a:srgbClr val="00B050"/>
                </a:solidFill>
                <a:latin typeface="+mj-lt"/>
                <a:cs typeface="Arial" panose="020B0604020202020204" pitchFamily="34" charset="0"/>
              </a:rPr>
              <a:t>Head of Patient Experience &amp; Volunteering</a:t>
            </a:r>
          </a:p>
          <a:p>
            <a:pPr marL="0" lvl="0" indent="0" algn="ctr" defTabSz="457200">
              <a:spcBef>
                <a:spcPct val="0"/>
              </a:spcBef>
              <a:buNone/>
              <a:defRPr/>
            </a:pPr>
            <a:endParaRPr lang="en-GB" sz="2800" b="1" dirty="0">
              <a:solidFill>
                <a:srgbClr val="00B050"/>
              </a:solidFill>
              <a:latin typeface="+mj-lt"/>
              <a:cs typeface="Arial" panose="020B0604020202020204" pitchFamily="34" charset="0"/>
            </a:endParaRPr>
          </a:p>
          <a:p>
            <a:pPr marL="0" lvl="0" indent="0" algn="ctr" defTabSz="457200">
              <a:spcBef>
                <a:spcPct val="0"/>
              </a:spcBef>
              <a:buNone/>
              <a:defRPr/>
            </a:pPr>
            <a:r>
              <a:rPr lang="en-GB" sz="2800" b="1" dirty="0">
                <a:solidFill>
                  <a:srgbClr val="00B050"/>
                </a:solidFill>
                <a:latin typeface="+mj-lt"/>
                <a:cs typeface="Arial" panose="020B0604020202020204" pitchFamily="34" charset="0"/>
              </a:rPr>
              <a:t>Jenni Northcote</a:t>
            </a:r>
          </a:p>
          <a:p>
            <a:pPr marL="0" lvl="0" indent="0" algn="ctr" defTabSz="457200">
              <a:spcBef>
                <a:spcPct val="0"/>
              </a:spcBef>
              <a:buNone/>
              <a:defRPr/>
            </a:pPr>
            <a:r>
              <a:rPr lang="en-GB" sz="2000" b="1" dirty="0">
                <a:solidFill>
                  <a:srgbClr val="00B050"/>
                </a:solidFill>
                <a:latin typeface="+mj-lt"/>
                <a:cs typeface="Arial" panose="020B0604020202020204" pitchFamily="34" charset="0"/>
              </a:rPr>
              <a:t>Chief Strategy, Improvement &amp; Partnerships Officer</a:t>
            </a:r>
          </a:p>
        </p:txBody>
      </p:sp>
      <p:pic>
        <p:nvPicPr>
          <p:cNvPr id="8" name="CEB04430-B9E8-4CBA-9C92-967314964404" descr="CEB04430-B9E8-4CBA-9C92-967314964404">
            <a:extLst>
              <a:ext uri="{FF2B5EF4-FFF2-40B4-BE49-F238E27FC236}">
                <a16:creationId xmlns:a16="http://schemas.microsoft.com/office/drawing/2014/main" id="{F80CBAF2-6EFE-4FA3-A8DA-F28B809D8F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736" y="4077072"/>
            <a:ext cx="3130783"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VOLUNTEER TEAM logo Jan 2020">
            <a:extLst>
              <a:ext uri="{FF2B5EF4-FFF2-40B4-BE49-F238E27FC236}">
                <a16:creationId xmlns:a16="http://schemas.microsoft.com/office/drawing/2014/main" id="{43B33913-E56D-4971-8D24-67994EABA32D}"/>
              </a:ext>
            </a:extLst>
          </p:cNvPr>
          <p:cNvPicPr/>
          <p:nvPr/>
        </p:nvPicPr>
        <p:blipFill>
          <a:blip r:embed="rId4" cstate="print">
            <a:extLst>
              <a:ext uri="{28A0092B-C50C-407E-A947-70E740481C1C}">
                <a14:useLocalDpi xmlns:a14="http://schemas.microsoft.com/office/drawing/2010/main" val="0"/>
              </a:ext>
            </a:extLst>
          </a:blip>
          <a:srcRect t="19547" b="9750"/>
          <a:stretch>
            <a:fillRect/>
          </a:stretch>
        </p:blipFill>
        <p:spPr bwMode="auto">
          <a:xfrm>
            <a:off x="17323" y="-6530"/>
            <a:ext cx="1800201" cy="1342458"/>
          </a:xfrm>
          <a:prstGeom prst="rect">
            <a:avLst/>
          </a:prstGeom>
          <a:noFill/>
          <a:ln>
            <a:noFill/>
          </a:ln>
        </p:spPr>
      </p:pic>
      <p:sp>
        <p:nvSpPr>
          <p:cNvPr id="11" name="TextBox 10">
            <a:extLst>
              <a:ext uri="{FF2B5EF4-FFF2-40B4-BE49-F238E27FC236}">
                <a16:creationId xmlns:a16="http://schemas.microsoft.com/office/drawing/2014/main" id="{63E2E913-2E2E-4CF3-AAA0-A458FC452C80}"/>
              </a:ext>
            </a:extLst>
          </p:cNvPr>
          <p:cNvSpPr txBox="1"/>
          <p:nvPr/>
        </p:nvSpPr>
        <p:spPr>
          <a:xfrm>
            <a:off x="846265" y="2959496"/>
            <a:ext cx="7416824" cy="830997"/>
          </a:xfrm>
          <a:prstGeom prst="rect">
            <a:avLst/>
          </a:prstGeom>
          <a:noFill/>
        </p:spPr>
        <p:txBody>
          <a:bodyPr wrap="square">
            <a:spAutoFit/>
          </a:bodyPr>
          <a:lstStyle/>
          <a:p>
            <a:pPr algn="ctr"/>
            <a:r>
              <a:rPr lang="en-GB" sz="2400" b="1" dirty="0">
                <a:solidFill>
                  <a:srgbClr val="4F81BD">
                    <a:lumMod val="75000"/>
                  </a:srgbClr>
                </a:solidFill>
                <a:latin typeface="+mj-lt"/>
                <a:cs typeface="Arial" panose="020B0604020202020204" pitchFamily="34" charset="0"/>
              </a:rPr>
              <a:t>How volunteers are helping an NHS Trust to tackle some of the biggest challenges faced by the NHS</a:t>
            </a:r>
          </a:p>
        </p:txBody>
      </p:sp>
      <p:grpSp>
        <p:nvGrpSpPr>
          <p:cNvPr id="16" name="Google Shape;109;g101e3f56ff6_0_0">
            <a:extLst>
              <a:ext uri="{FF2B5EF4-FFF2-40B4-BE49-F238E27FC236}">
                <a16:creationId xmlns:a16="http://schemas.microsoft.com/office/drawing/2014/main" id="{35F36A16-6C64-47E0-81A6-F55D366E181D}"/>
              </a:ext>
            </a:extLst>
          </p:cNvPr>
          <p:cNvGrpSpPr/>
          <p:nvPr/>
        </p:nvGrpSpPr>
        <p:grpSpPr>
          <a:xfrm>
            <a:off x="6012160" y="215978"/>
            <a:ext cx="2952329" cy="1231330"/>
            <a:chOff x="0" y="6201850"/>
            <a:chExt cx="1918550" cy="725125"/>
          </a:xfrm>
        </p:grpSpPr>
        <p:pic>
          <p:nvPicPr>
            <p:cNvPr id="17" name="Google Shape;110;g101e3f56ff6_0_0">
              <a:extLst>
                <a:ext uri="{FF2B5EF4-FFF2-40B4-BE49-F238E27FC236}">
                  <a16:creationId xmlns:a16="http://schemas.microsoft.com/office/drawing/2014/main" id="{1321954B-2F89-4FFF-B361-26E8855BC82B}"/>
                </a:ext>
              </a:extLst>
            </p:cNvPr>
            <p:cNvPicPr preferRelativeResize="0"/>
            <p:nvPr/>
          </p:nvPicPr>
          <p:blipFill rotWithShape="1">
            <a:blip r:embed="rId5">
              <a:alphaModFix/>
            </a:blip>
            <a:srcRect l="27377" t="12050" b="-12049"/>
            <a:stretch/>
          </p:blipFill>
          <p:spPr>
            <a:xfrm>
              <a:off x="0" y="6289125"/>
              <a:ext cx="1462750" cy="637850"/>
            </a:xfrm>
            <a:prstGeom prst="rect">
              <a:avLst/>
            </a:prstGeom>
            <a:noFill/>
            <a:ln>
              <a:noFill/>
            </a:ln>
          </p:spPr>
        </p:pic>
        <p:pic>
          <p:nvPicPr>
            <p:cNvPr id="18" name="Google Shape;111;g101e3f56ff6_0_0">
              <a:extLst>
                <a:ext uri="{FF2B5EF4-FFF2-40B4-BE49-F238E27FC236}">
                  <a16:creationId xmlns:a16="http://schemas.microsoft.com/office/drawing/2014/main" id="{112F41EF-5120-41D1-AC51-6D24131233CD}"/>
                </a:ext>
              </a:extLst>
            </p:cNvPr>
            <p:cNvPicPr preferRelativeResize="0"/>
            <p:nvPr/>
          </p:nvPicPr>
          <p:blipFill rotWithShape="1">
            <a:blip r:embed="rId6">
              <a:alphaModFix/>
            </a:blip>
            <a:srcRect/>
            <a:stretch/>
          </p:blipFill>
          <p:spPr>
            <a:xfrm>
              <a:off x="1434050" y="6201850"/>
              <a:ext cx="484500" cy="484500"/>
            </a:xfrm>
            <a:prstGeom prst="rect">
              <a:avLst/>
            </a:prstGeom>
            <a:noFill/>
            <a:ln>
              <a:noFill/>
            </a:ln>
          </p:spPr>
        </p:pic>
        <p:pic>
          <p:nvPicPr>
            <p:cNvPr id="19" name="Google Shape;112;g101e3f56ff6_0_0">
              <a:extLst>
                <a:ext uri="{FF2B5EF4-FFF2-40B4-BE49-F238E27FC236}">
                  <a16:creationId xmlns:a16="http://schemas.microsoft.com/office/drawing/2014/main" id="{660CBA77-45A0-44A0-8318-7D81CF75663D}"/>
                </a:ext>
              </a:extLst>
            </p:cNvPr>
            <p:cNvPicPr preferRelativeResize="0"/>
            <p:nvPr/>
          </p:nvPicPr>
          <p:blipFill rotWithShape="1">
            <a:blip r:embed="rId7">
              <a:alphaModFix/>
            </a:blip>
            <a:srcRect/>
            <a:stretch/>
          </p:blipFill>
          <p:spPr>
            <a:xfrm>
              <a:off x="94337" y="6306500"/>
              <a:ext cx="695687" cy="159600"/>
            </a:xfrm>
            <a:prstGeom prst="rect">
              <a:avLst/>
            </a:prstGeom>
            <a:noFill/>
            <a:ln>
              <a:noFill/>
            </a:ln>
          </p:spPr>
        </p:pic>
      </p:grpSp>
      <p:sp>
        <p:nvSpPr>
          <p:cNvPr id="2" name="Google Shape;134;g12a84b81665_1_0">
            <a:extLst>
              <a:ext uri="{FF2B5EF4-FFF2-40B4-BE49-F238E27FC236}">
                <a16:creationId xmlns:a16="http://schemas.microsoft.com/office/drawing/2014/main" id="{7DBAB74C-A528-EBC8-AB08-E3F40002A87D}"/>
              </a:ext>
            </a:extLst>
          </p:cNvPr>
          <p:cNvSpPr txBox="1">
            <a:spLocks/>
          </p:cNvSpPr>
          <p:nvPr/>
        </p:nvSpPr>
        <p:spPr>
          <a:xfrm>
            <a:off x="0" y="1436606"/>
            <a:ext cx="9144000" cy="1411509"/>
          </a:xfrm>
          <a:prstGeom prst="rect">
            <a:avLst/>
          </a:prstGeom>
          <a:solidFill>
            <a:srgbClr val="7030A0"/>
          </a:solidFill>
          <a:ln>
            <a:noFill/>
          </a:ln>
        </p:spPr>
        <p:txBody>
          <a:bodyPr spcFirstLastPara="1" vert="horz" wrap="square" lIns="68569" tIns="34275" rIns="68569" bIns="3427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a:endParaRPr lang="en-GB" sz="3200" dirty="0">
              <a:solidFill>
                <a:schemeClr val="lt1"/>
              </a:solidFill>
              <a:latin typeface="+mn-lt"/>
              <a:ea typeface="+mn-ea"/>
              <a:cs typeface="+mn-cs"/>
            </a:endParaRPr>
          </a:p>
          <a:p>
            <a:pPr defTabSz="457200"/>
            <a:r>
              <a:rPr lang="en-GB" sz="3200" dirty="0">
                <a:solidFill>
                  <a:schemeClr val="lt1"/>
                </a:solidFill>
              </a:rPr>
              <a:t>Extending volunteering from the hospital into the community</a:t>
            </a:r>
          </a:p>
          <a:p>
            <a:pPr defTabSz="457200"/>
            <a:br>
              <a:rPr lang="en-GB" sz="2400" dirty="0">
                <a:solidFill>
                  <a:schemeClr val="lt1"/>
                </a:solidFill>
                <a:latin typeface="+mn-lt"/>
                <a:ea typeface="+mn-ea"/>
                <a:cs typeface="+mn-cs"/>
              </a:rPr>
            </a:br>
            <a:endParaRPr lang="en-US" sz="1600" dirty="0">
              <a:solidFill>
                <a:schemeClr val="lt1"/>
              </a:solidFill>
              <a:latin typeface="+mn-lt"/>
              <a:ea typeface="+mn-ea"/>
              <a:cs typeface="+mn-cs"/>
            </a:endParaRPr>
          </a:p>
        </p:txBody>
      </p:sp>
    </p:spTree>
    <p:extLst>
      <p:ext uri="{BB962C8B-B14F-4D97-AF65-F5344CB8AC3E}">
        <p14:creationId xmlns:p14="http://schemas.microsoft.com/office/powerpoint/2010/main" val="2092874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2"/>
          <p:cNvSpPr txBox="1">
            <a:spLocks noGrp="1"/>
          </p:cNvSpPr>
          <p:nvPr>
            <p:ph type="title" idx="4294967295"/>
          </p:nvPr>
        </p:nvSpPr>
        <p:spPr>
          <a:xfrm>
            <a:off x="0" y="102415"/>
            <a:ext cx="9144000" cy="670500"/>
          </a:xfrm>
          <a:prstGeom prst="rect">
            <a:avLst/>
          </a:prstGeom>
          <a:solidFill>
            <a:srgbClr val="7030A0"/>
          </a:solidFill>
          <a:ln>
            <a:noFill/>
          </a:ln>
        </p:spPr>
        <p:txBody>
          <a:bodyPr spcFirstLastPara="1" vert="horz" wrap="square" lIns="68569" tIns="34275" rIns="68569" bIns="34275" rtlCol="0" anchor="ctr" anchorCtr="0">
            <a:normAutofit/>
          </a:bodyPr>
          <a:lstStyle/>
          <a:p>
            <a:pPr defTabSz="457200"/>
            <a:r>
              <a:rPr lang="en-GB" sz="3200" dirty="0">
                <a:solidFill>
                  <a:schemeClr val="lt1"/>
                </a:solidFill>
                <a:latin typeface="+mn-lt"/>
                <a:ea typeface="+mn-ea"/>
                <a:cs typeface="+mn-cs"/>
              </a:rPr>
              <a:t>Securing Funding to Develop The Pathway:</a:t>
            </a:r>
            <a:endParaRPr sz="3200" dirty="0">
              <a:solidFill>
                <a:schemeClr val="lt1"/>
              </a:solidFill>
              <a:latin typeface="+mn-lt"/>
              <a:ea typeface="+mn-ea"/>
              <a:cs typeface="+mn-cs"/>
            </a:endParaRPr>
          </a:p>
        </p:txBody>
      </p:sp>
      <p:sp>
        <p:nvSpPr>
          <p:cNvPr id="2" name="TextBox 1">
            <a:extLst>
              <a:ext uri="{FF2B5EF4-FFF2-40B4-BE49-F238E27FC236}">
                <a16:creationId xmlns:a16="http://schemas.microsoft.com/office/drawing/2014/main" id="{845FF3D9-0456-729C-61B1-CFA325049675}"/>
              </a:ext>
            </a:extLst>
          </p:cNvPr>
          <p:cNvSpPr txBox="1"/>
          <p:nvPr/>
        </p:nvSpPr>
        <p:spPr>
          <a:xfrm>
            <a:off x="251520" y="1019607"/>
            <a:ext cx="8208912"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lr>
                <a:srgbClr val="00B050"/>
              </a:buClr>
              <a:buFont typeface="Wingdings" panose="05000000000000000000" pitchFamily="2" charset="2"/>
              <a:buChar char="ü"/>
            </a:pPr>
            <a:r>
              <a:rPr lang="en-GB" sz="2400" b="1" dirty="0">
                <a:solidFill>
                  <a:srgbClr val="002060"/>
                </a:solidFill>
                <a:cs typeface="Calibri"/>
              </a:rPr>
              <a:t>External providers (NHSE, ICB, WN PLACE)</a:t>
            </a:r>
          </a:p>
          <a:p>
            <a:pPr marL="342900" indent="-342900">
              <a:buClr>
                <a:srgbClr val="00B050"/>
              </a:buClr>
              <a:buFont typeface="Wingdings" panose="05000000000000000000" pitchFamily="2" charset="2"/>
              <a:buChar char="ü"/>
            </a:pPr>
            <a:r>
              <a:rPr lang="en-GB" sz="2400" b="1" dirty="0">
                <a:solidFill>
                  <a:srgbClr val="002060"/>
                </a:solidFill>
                <a:cs typeface="Calibri"/>
              </a:rPr>
              <a:t>GEH Charity</a:t>
            </a:r>
          </a:p>
          <a:p>
            <a:pPr marL="342900" indent="-342900">
              <a:buClr>
                <a:srgbClr val="00B050"/>
              </a:buClr>
              <a:buFont typeface="Wingdings" panose="05000000000000000000" pitchFamily="2" charset="2"/>
              <a:buChar char="ü"/>
            </a:pPr>
            <a:r>
              <a:rPr lang="en-GB" sz="2400" b="1" dirty="0">
                <a:solidFill>
                  <a:srgbClr val="002060"/>
                </a:solidFill>
                <a:cs typeface="Calibri"/>
              </a:rPr>
              <a:t>GEH Hospital Trust (business case)</a:t>
            </a:r>
          </a:p>
          <a:p>
            <a:endParaRPr lang="en-GB" sz="1000" b="1" dirty="0">
              <a:solidFill>
                <a:srgbClr val="002060"/>
              </a:solidFill>
              <a:cs typeface="Calibri"/>
            </a:endParaRPr>
          </a:p>
          <a:p>
            <a:endParaRPr lang="en-GB" sz="1000" b="1" dirty="0">
              <a:solidFill>
                <a:srgbClr val="002060"/>
              </a:solidFill>
              <a:cs typeface="Calibri"/>
            </a:endParaRPr>
          </a:p>
          <a:p>
            <a:r>
              <a:rPr lang="en-GB" sz="2400" b="1" dirty="0">
                <a:solidFill>
                  <a:srgbClr val="002060"/>
                </a:solidFill>
                <a:cs typeface="Calibri"/>
              </a:rPr>
              <a:t>Important to:</a:t>
            </a:r>
          </a:p>
          <a:p>
            <a:endParaRPr lang="en-GB" sz="800" b="1" dirty="0">
              <a:solidFill>
                <a:srgbClr val="002060"/>
              </a:solidFill>
              <a:cs typeface="Calibri"/>
            </a:endParaRPr>
          </a:p>
          <a:p>
            <a:pPr marL="342900" indent="-342900">
              <a:buFont typeface="Arial" panose="020B0604020202020204" pitchFamily="34" charset="0"/>
              <a:buChar char="•"/>
            </a:pPr>
            <a:r>
              <a:rPr lang="en-GB" sz="2400" dirty="0">
                <a:solidFill>
                  <a:srgbClr val="002060"/>
                </a:solidFill>
                <a:cs typeface="Calibri"/>
              </a:rPr>
              <a:t>Identify sources of funding</a:t>
            </a:r>
          </a:p>
          <a:p>
            <a:pPr marL="342900" indent="-342900">
              <a:buFont typeface="Arial" panose="020B0604020202020204" pitchFamily="34" charset="0"/>
              <a:buChar char="•"/>
            </a:pPr>
            <a:r>
              <a:rPr lang="en-GB" sz="2400" dirty="0">
                <a:solidFill>
                  <a:srgbClr val="002060"/>
                </a:solidFill>
                <a:cs typeface="Calibri"/>
              </a:rPr>
              <a:t>Identify Project Management support</a:t>
            </a:r>
          </a:p>
          <a:p>
            <a:pPr marL="342900" indent="-342900">
              <a:buFont typeface="Arial" panose="020B0604020202020204" pitchFamily="34" charset="0"/>
              <a:buChar char="•"/>
            </a:pPr>
            <a:r>
              <a:rPr lang="en-GB" sz="2400" dirty="0">
                <a:solidFill>
                  <a:srgbClr val="002060"/>
                </a:solidFill>
                <a:cs typeface="Calibri"/>
              </a:rPr>
              <a:t>Align to Trust objectives and outline ‘estimated financial benefits/added value/impact on patient experience’</a:t>
            </a:r>
          </a:p>
          <a:p>
            <a:pPr marL="342900" indent="-342900">
              <a:buFont typeface="Arial" panose="020B0604020202020204" pitchFamily="34" charset="0"/>
              <a:buChar char="•"/>
            </a:pPr>
            <a:r>
              <a:rPr lang="en-GB" sz="2400" dirty="0">
                <a:solidFill>
                  <a:srgbClr val="002060"/>
                </a:solidFill>
                <a:cs typeface="Calibri"/>
              </a:rPr>
              <a:t>Align to objectives of other organisations (PLACE, ICB)</a:t>
            </a:r>
          </a:p>
          <a:p>
            <a:pPr marL="342900" indent="-342900">
              <a:buFont typeface="Arial" panose="020B0604020202020204" pitchFamily="34" charset="0"/>
              <a:buChar char="•"/>
            </a:pPr>
            <a:r>
              <a:rPr lang="en-GB" sz="2400" dirty="0">
                <a:solidFill>
                  <a:srgbClr val="002060"/>
                </a:solidFill>
                <a:cs typeface="Calibri"/>
              </a:rPr>
              <a:t>Think about how to present case</a:t>
            </a:r>
          </a:p>
          <a:p>
            <a:endParaRPr lang="en-GB" sz="2400" b="1" dirty="0">
              <a:solidFill>
                <a:srgbClr val="002060"/>
              </a:solidFill>
              <a:cs typeface="Calibri"/>
            </a:endParaRPr>
          </a:p>
          <a:p>
            <a:endParaRPr lang="en-GB" dirty="0">
              <a:cs typeface="Calibri"/>
            </a:endParaRPr>
          </a:p>
        </p:txBody>
      </p:sp>
      <p:sp>
        <p:nvSpPr>
          <p:cNvPr id="3" name="TextBox 2">
            <a:extLst>
              <a:ext uri="{FF2B5EF4-FFF2-40B4-BE49-F238E27FC236}">
                <a16:creationId xmlns:a16="http://schemas.microsoft.com/office/drawing/2014/main" id="{A60617DC-CED6-F230-6C68-29D32041799F}"/>
              </a:ext>
            </a:extLst>
          </p:cNvPr>
          <p:cNvSpPr txBox="1"/>
          <p:nvPr/>
        </p:nvSpPr>
        <p:spPr>
          <a:xfrm>
            <a:off x="1678420" y="5396388"/>
            <a:ext cx="7465580" cy="1323439"/>
          </a:xfrm>
          <a:prstGeom prst="rect">
            <a:avLst/>
          </a:prstGeom>
          <a:solidFill>
            <a:schemeClr val="accent6">
              <a:lumMod val="60000"/>
              <a:lumOff val="40000"/>
            </a:schemeClr>
          </a:solidFill>
        </p:spPr>
        <p:txBody>
          <a:bodyPr wrap="square" rtlCol="0">
            <a:spAutoFit/>
          </a:bodyPr>
          <a:lstStyle/>
          <a:p>
            <a:r>
              <a:rPr lang="en-GB" sz="2000" b="1" dirty="0">
                <a:solidFill>
                  <a:srgbClr val="002060"/>
                </a:solidFill>
                <a:cs typeface="Calibri"/>
              </a:rPr>
              <a:t>I wish I had…</a:t>
            </a:r>
          </a:p>
          <a:p>
            <a:pPr marL="342900" indent="-342900">
              <a:buFont typeface="Wingdings" panose="05000000000000000000" pitchFamily="2" charset="2"/>
              <a:buChar char="v"/>
            </a:pPr>
            <a:r>
              <a:rPr lang="en-GB" sz="2000" dirty="0">
                <a:solidFill>
                  <a:srgbClr val="002060"/>
                </a:solidFill>
                <a:cs typeface="Calibri"/>
              </a:rPr>
              <a:t>Carried out more detailed future proofing</a:t>
            </a:r>
          </a:p>
          <a:p>
            <a:pPr marL="342900" indent="-342900">
              <a:buFont typeface="Wingdings" panose="05000000000000000000" pitchFamily="2" charset="2"/>
              <a:buChar char="v"/>
            </a:pPr>
            <a:r>
              <a:rPr lang="en-GB" sz="2000" dirty="0">
                <a:solidFill>
                  <a:srgbClr val="002060"/>
                </a:solidFill>
                <a:cs typeface="Calibri"/>
              </a:rPr>
              <a:t>Better understood process of developing and submitting business cases</a:t>
            </a:r>
          </a:p>
        </p:txBody>
      </p:sp>
    </p:spTree>
    <p:extLst>
      <p:ext uri="{BB962C8B-B14F-4D97-AF65-F5344CB8AC3E}">
        <p14:creationId xmlns:p14="http://schemas.microsoft.com/office/powerpoint/2010/main" val="3209171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2"/>
          <p:cNvSpPr txBox="1">
            <a:spLocks noGrp="1"/>
          </p:cNvSpPr>
          <p:nvPr>
            <p:ph type="title" idx="4294967295"/>
          </p:nvPr>
        </p:nvSpPr>
        <p:spPr>
          <a:xfrm>
            <a:off x="0" y="102415"/>
            <a:ext cx="9144000" cy="670500"/>
          </a:xfrm>
          <a:prstGeom prst="rect">
            <a:avLst/>
          </a:prstGeom>
          <a:solidFill>
            <a:srgbClr val="7030A0"/>
          </a:solidFill>
          <a:ln>
            <a:noFill/>
          </a:ln>
        </p:spPr>
        <p:txBody>
          <a:bodyPr spcFirstLastPara="1" vert="horz" wrap="square" lIns="68569" tIns="34275" rIns="68569" bIns="34275" rtlCol="0" anchor="ctr" anchorCtr="0">
            <a:normAutofit/>
          </a:bodyPr>
          <a:lstStyle/>
          <a:p>
            <a:pPr defTabSz="457200"/>
            <a:r>
              <a:rPr lang="en-GB" sz="3200" dirty="0">
                <a:solidFill>
                  <a:schemeClr val="lt1"/>
                </a:solidFill>
                <a:latin typeface="+mn-lt"/>
                <a:ea typeface="+mn-ea"/>
                <a:cs typeface="+mn-cs"/>
              </a:rPr>
              <a:t>Developing a team of Responder Volunteers: </a:t>
            </a:r>
            <a:endParaRPr sz="2400" dirty="0">
              <a:solidFill>
                <a:schemeClr val="lt1"/>
              </a:solidFill>
              <a:latin typeface="+mn-lt"/>
              <a:ea typeface="+mn-ea"/>
              <a:cs typeface="+mn-cs"/>
            </a:endParaRPr>
          </a:p>
        </p:txBody>
      </p:sp>
      <p:sp>
        <p:nvSpPr>
          <p:cNvPr id="2" name="TextBox 1">
            <a:extLst>
              <a:ext uri="{FF2B5EF4-FFF2-40B4-BE49-F238E27FC236}">
                <a16:creationId xmlns:a16="http://schemas.microsoft.com/office/drawing/2014/main" id="{845FF3D9-0456-729C-61B1-CFA325049675}"/>
              </a:ext>
            </a:extLst>
          </p:cNvPr>
          <p:cNvSpPr txBox="1"/>
          <p:nvPr/>
        </p:nvSpPr>
        <p:spPr>
          <a:xfrm>
            <a:off x="251520" y="980728"/>
            <a:ext cx="6336704" cy="60324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solidFill>
                  <a:srgbClr val="002060"/>
                </a:solidFill>
                <a:cs typeface="Calibri"/>
              </a:rPr>
              <a:t>Important to:</a:t>
            </a:r>
          </a:p>
          <a:p>
            <a:pPr marL="342900" indent="-342900">
              <a:buFont typeface="Wingdings" panose="05000000000000000000" pitchFamily="2" charset="2"/>
              <a:buChar char="ü"/>
            </a:pPr>
            <a:endParaRPr lang="en-GB" sz="2400" dirty="0">
              <a:solidFill>
                <a:srgbClr val="002060"/>
              </a:solidFill>
              <a:cs typeface="Calibri"/>
            </a:endParaRPr>
          </a:p>
          <a:p>
            <a:pPr marL="342900" indent="-342900">
              <a:buClr>
                <a:srgbClr val="00B050"/>
              </a:buClr>
              <a:buFont typeface="Wingdings" panose="05000000000000000000" pitchFamily="2" charset="2"/>
              <a:buChar char="ü"/>
            </a:pPr>
            <a:r>
              <a:rPr lang="en-GB" sz="2400" dirty="0">
                <a:solidFill>
                  <a:srgbClr val="002060"/>
                </a:solidFill>
                <a:cs typeface="Calibri"/>
              </a:rPr>
              <a:t>Connect with frontline nursing staff and huddles for tasks </a:t>
            </a:r>
          </a:p>
          <a:p>
            <a:pPr marL="342900" indent="-342900">
              <a:buClr>
                <a:srgbClr val="00B050"/>
              </a:buClr>
              <a:buFont typeface="Wingdings" panose="05000000000000000000" pitchFamily="2" charset="2"/>
              <a:buChar char="ü"/>
            </a:pPr>
            <a:r>
              <a:rPr lang="en-GB" sz="2400" dirty="0">
                <a:solidFill>
                  <a:srgbClr val="002060"/>
                </a:solidFill>
                <a:cs typeface="Calibri"/>
              </a:rPr>
              <a:t>Recruit a Back to Health nurse/clinical champion </a:t>
            </a:r>
            <a:r>
              <a:rPr lang="en-GB" sz="2000" dirty="0">
                <a:solidFill>
                  <a:srgbClr val="002060"/>
                </a:solidFill>
                <a:cs typeface="Calibri"/>
              </a:rPr>
              <a:t>(clinical connection, by-in and risk management)</a:t>
            </a:r>
          </a:p>
          <a:p>
            <a:pPr marL="342900" indent="-342900">
              <a:buClr>
                <a:srgbClr val="00B050"/>
              </a:buClr>
              <a:buFont typeface="Wingdings" panose="05000000000000000000" pitchFamily="2" charset="2"/>
              <a:buChar char="ü"/>
            </a:pPr>
            <a:r>
              <a:rPr lang="en-GB" sz="2400" dirty="0">
                <a:solidFill>
                  <a:srgbClr val="002060"/>
                </a:solidFill>
                <a:cs typeface="Calibri"/>
              </a:rPr>
              <a:t>Link to command structure </a:t>
            </a:r>
          </a:p>
          <a:p>
            <a:pPr marL="342900" indent="-342900">
              <a:buClr>
                <a:srgbClr val="00B050"/>
              </a:buClr>
              <a:buFont typeface="Wingdings" panose="05000000000000000000" pitchFamily="2" charset="2"/>
              <a:buChar char="ü"/>
            </a:pPr>
            <a:r>
              <a:rPr lang="en-GB" sz="2400" dirty="0">
                <a:solidFill>
                  <a:srgbClr val="002060"/>
                </a:solidFill>
                <a:cs typeface="Calibri"/>
              </a:rPr>
              <a:t>Develop wide variety of tasks across site</a:t>
            </a:r>
          </a:p>
          <a:p>
            <a:pPr marL="342900" indent="-342900">
              <a:buClr>
                <a:srgbClr val="00B050"/>
              </a:buClr>
              <a:buFont typeface="Wingdings" panose="05000000000000000000" pitchFamily="2" charset="2"/>
              <a:buChar char="ü"/>
            </a:pPr>
            <a:r>
              <a:rPr lang="en-GB" sz="2400" dirty="0">
                <a:solidFill>
                  <a:srgbClr val="002060"/>
                </a:solidFill>
                <a:cs typeface="Calibri"/>
              </a:rPr>
              <a:t>Make sure volunteers are visible</a:t>
            </a:r>
          </a:p>
          <a:p>
            <a:pPr marL="342900" indent="-342900">
              <a:buClr>
                <a:srgbClr val="00B050"/>
              </a:buClr>
              <a:buFont typeface="Wingdings" panose="05000000000000000000" pitchFamily="2" charset="2"/>
              <a:buChar char="ü"/>
            </a:pPr>
            <a:r>
              <a:rPr lang="en-GB" sz="2400" dirty="0">
                <a:solidFill>
                  <a:srgbClr val="002060"/>
                </a:solidFill>
                <a:cs typeface="Calibri"/>
              </a:rPr>
              <a:t>Encourage volunteer suggestions (drivers suggested developing OOH service)</a:t>
            </a:r>
          </a:p>
          <a:p>
            <a:endParaRPr lang="en-GB" sz="2400" b="1" dirty="0">
              <a:solidFill>
                <a:srgbClr val="002060"/>
              </a:solidFill>
              <a:cs typeface="Calibri"/>
            </a:endParaRPr>
          </a:p>
          <a:p>
            <a:endParaRPr lang="en-GB" dirty="0">
              <a:solidFill>
                <a:srgbClr val="002060"/>
              </a:solidFill>
              <a:cs typeface="Calibri"/>
            </a:endParaRPr>
          </a:p>
          <a:p>
            <a:endParaRPr lang="en-GB" sz="2400" dirty="0">
              <a:solidFill>
                <a:srgbClr val="002060"/>
              </a:solidFill>
              <a:cs typeface="Calibri"/>
            </a:endParaRPr>
          </a:p>
          <a:p>
            <a:endParaRPr lang="en-GB" dirty="0">
              <a:cs typeface="Calibri"/>
            </a:endParaRPr>
          </a:p>
          <a:p>
            <a:endParaRPr lang="en-GB" dirty="0">
              <a:cs typeface="Calibri"/>
            </a:endParaRPr>
          </a:p>
        </p:txBody>
      </p:sp>
      <p:sp>
        <p:nvSpPr>
          <p:cNvPr id="3" name="TextBox 2">
            <a:extLst>
              <a:ext uri="{FF2B5EF4-FFF2-40B4-BE49-F238E27FC236}">
                <a16:creationId xmlns:a16="http://schemas.microsoft.com/office/drawing/2014/main" id="{194BEDE0-0FB2-7BA2-DFAB-1090833D12A6}"/>
              </a:ext>
            </a:extLst>
          </p:cNvPr>
          <p:cNvSpPr txBox="1"/>
          <p:nvPr/>
        </p:nvSpPr>
        <p:spPr>
          <a:xfrm>
            <a:off x="2339752" y="5658339"/>
            <a:ext cx="6568822" cy="1015663"/>
          </a:xfrm>
          <a:prstGeom prst="rect">
            <a:avLst/>
          </a:prstGeom>
          <a:solidFill>
            <a:schemeClr val="accent6">
              <a:lumMod val="60000"/>
              <a:lumOff val="40000"/>
            </a:schemeClr>
          </a:solidFill>
        </p:spPr>
        <p:txBody>
          <a:bodyPr wrap="square" rtlCol="0">
            <a:spAutoFit/>
          </a:bodyPr>
          <a:lstStyle/>
          <a:p>
            <a:r>
              <a:rPr lang="en-GB" sz="2000" b="1" dirty="0">
                <a:solidFill>
                  <a:srgbClr val="002060"/>
                </a:solidFill>
                <a:cs typeface="Calibri"/>
              </a:rPr>
              <a:t>I wish I had…</a:t>
            </a:r>
          </a:p>
          <a:p>
            <a:pPr marL="342900" indent="-342900">
              <a:buFont typeface="Wingdings" panose="05000000000000000000" pitchFamily="2" charset="2"/>
              <a:buChar char="v"/>
            </a:pPr>
            <a:r>
              <a:rPr lang="en-GB" sz="2000" dirty="0">
                <a:solidFill>
                  <a:srgbClr val="002060"/>
                </a:solidFill>
                <a:cs typeface="Calibri"/>
              </a:rPr>
              <a:t>Developed a better system of communication across all wards (including matron and nursing huddles)</a:t>
            </a:r>
          </a:p>
        </p:txBody>
      </p:sp>
      <p:pic>
        <p:nvPicPr>
          <p:cNvPr id="7" name="Picture 6">
            <a:extLst>
              <a:ext uri="{FF2B5EF4-FFF2-40B4-BE49-F238E27FC236}">
                <a16:creationId xmlns:a16="http://schemas.microsoft.com/office/drawing/2014/main" id="{9EEA2070-92AB-5B70-C0ED-E0DB410E31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031" t="6350" r="13378" b="14647"/>
          <a:stretch/>
        </p:blipFill>
        <p:spPr bwMode="auto">
          <a:xfrm>
            <a:off x="6737473" y="2604905"/>
            <a:ext cx="2162175" cy="284562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1255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2"/>
          <p:cNvSpPr txBox="1">
            <a:spLocks noGrp="1"/>
          </p:cNvSpPr>
          <p:nvPr>
            <p:ph type="title" idx="4294967295"/>
          </p:nvPr>
        </p:nvSpPr>
        <p:spPr>
          <a:xfrm>
            <a:off x="0" y="102415"/>
            <a:ext cx="9144000" cy="670500"/>
          </a:xfrm>
          <a:prstGeom prst="rect">
            <a:avLst/>
          </a:prstGeom>
          <a:solidFill>
            <a:srgbClr val="7030A0"/>
          </a:solidFill>
          <a:ln>
            <a:noFill/>
          </a:ln>
        </p:spPr>
        <p:txBody>
          <a:bodyPr spcFirstLastPara="1" vert="horz" wrap="square" lIns="68569" tIns="34275" rIns="68569" bIns="34275" rtlCol="0" anchor="ctr" anchorCtr="0">
            <a:normAutofit/>
          </a:bodyPr>
          <a:lstStyle/>
          <a:p>
            <a:pPr defTabSz="457200"/>
            <a:r>
              <a:rPr lang="en-GB" sz="3200" dirty="0">
                <a:solidFill>
                  <a:schemeClr val="lt1"/>
                </a:solidFill>
                <a:latin typeface="+mn-lt"/>
                <a:ea typeface="+mn-ea"/>
                <a:cs typeface="+mn-cs"/>
              </a:rPr>
              <a:t>Developing a Volunteer Contact Centre: </a:t>
            </a:r>
            <a:endParaRPr sz="2400" dirty="0">
              <a:solidFill>
                <a:schemeClr val="lt1"/>
              </a:solidFill>
              <a:latin typeface="+mn-lt"/>
              <a:ea typeface="+mn-ea"/>
              <a:cs typeface="+mn-cs"/>
            </a:endParaRPr>
          </a:p>
        </p:txBody>
      </p:sp>
      <p:sp>
        <p:nvSpPr>
          <p:cNvPr id="2" name="TextBox 1">
            <a:extLst>
              <a:ext uri="{FF2B5EF4-FFF2-40B4-BE49-F238E27FC236}">
                <a16:creationId xmlns:a16="http://schemas.microsoft.com/office/drawing/2014/main" id="{845FF3D9-0456-729C-61B1-CFA325049675}"/>
              </a:ext>
            </a:extLst>
          </p:cNvPr>
          <p:cNvSpPr txBox="1"/>
          <p:nvPr/>
        </p:nvSpPr>
        <p:spPr>
          <a:xfrm>
            <a:off x="227142" y="1196752"/>
            <a:ext cx="8689716"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solidFill>
                  <a:srgbClr val="002060"/>
                </a:solidFill>
                <a:cs typeface="Calibri"/>
              </a:rPr>
              <a:t>Important to:</a:t>
            </a:r>
          </a:p>
          <a:p>
            <a:pPr marL="342900" indent="-342900">
              <a:buClr>
                <a:srgbClr val="00B050"/>
              </a:buClr>
              <a:buFont typeface="Wingdings" panose="05000000000000000000" pitchFamily="2" charset="2"/>
              <a:buChar char="ü"/>
            </a:pPr>
            <a:r>
              <a:rPr lang="en-GB" sz="2400" dirty="0">
                <a:solidFill>
                  <a:srgbClr val="002060"/>
                </a:solidFill>
                <a:cs typeface="Calibri"/>
              </a:rPr>
              <a:t>Understand sources and flow of data</a:t>
            </a:r>
          </a:p>
          <a:p>
            <a:pPr marL="342900" indent="-342900">
              <a:buClr>
                <a:srgbClr val="00B050"/>
              </a:buClr>
              <a:buFont typeface="Wingdings" panose="05000000000000000000" pitchFamily="2" charset="2"/>
              <a:buChar char="ü"/>
            </a:pPr>
            <a:r>
              <a:rPr lang="en-GB" sz="2400" dirty="0">
                <a:solidFill>
                  <a:srgbClr val="002060"/>
                </a:solidFill>
                <a:cs typeface="Calibri"/>
              </a:rPr>
              <a:t>Don’t be scared to make changes </a:t>
            </a:r>
          </a:p>
          <a:p>
            <a:pPr marL="342900" indent="-342900">
              <a:buClr>
                <a:srgbClr val="00B050"/>
              </a:buClr>
              <a:buFont typeface="Wingdings" panose="05000000000000000000" pitchFamily="2" charset="2"/>
              <a:buChar char="ü"/>
            </a:pPr>
            <a:r>
              <a:rPr lang="en-GB" sz="2400" dirty="0">
                <a:solidFill>
                  <a:srgbClr val="002060"/>
                </a:solidFill>
                <a:cs typeface="Calibri"/>
              </a:rPr>
              <a:t>Standardise the process</a:t>
            </a:r>
          </a:p>
          <a:p>
            <a:pPr marL="342900" indent="-342900">
              <a:buClr>
                <a:srgbClr val="00B050"/>
              </a:buClr>
              <a:buFont typeface="Wingdings" panose="05000000000000000000" pitchFamily="2" charset="2"/>
              <a:buChar char="ü"/>
            </a:pPr>
            <a:r>
              <a:rPr lang="en-GB" sz="2400" dirty="0">
                <a:solidFill>
                  <a:srgbClr val="002060"/>
                </a:solidFill>
                <a:cs typeface="Calibri"/>
              </a:rPr>
              <a:t>Commitment from the services to regularly provide us with call lists – needed to keep pushing for these</a:t>
            </a:r>
          </a:p>
          <a:p>
            <a:pPr marL="342900" indent="-342900">
              <a:buClr>
                <a:srgbClr val="00B050"/>
              </a:buClr>
              <a:buFont typeface="Wingdings" panose="05000000000000000000" pitchFamily="2" charset="2"/>
              <a:buChar char="ü"/>
            </a:pPr>
            <a:r>
              <a:rPr lang="en-GB" sz="2400" dirty="0">
                <a:solidFill>
                  <a:srgbClr val="002060"/>
                </a:solidFill>
                <a:cs typeface="Calibri"/>
              </a:rPr>
              <a:t>Need to involve the right people</a:t>
            </a:r>
          </a:p>
          <a:p>
            <a:pPr marL="342900" indent="-342900">
              <a:buClr>
                <a:srgbClr val="00B050"/>
              </a:buClr>
              <a:buFont typeface="Wingdings" panose="05000000000000000000" pitchFamily="2" charset="2"/>
              <a:buChar char="ü"/>
            </a:pPr>
            <a:r>
              <a:rPr lang="en-GB" sz="2400" dirty="0">
                <a:solidFill>
                  <a:srgbClr val="002060"/>
                </a:solidFill>
                <a:cs typeface="Calibri"/>
              </a:rPr>
              <a:t>Dedicated space</a:t>
            </a:r>
          </a:p>
          <a:p>
            <a:pPr marL="342900" indent="-342900">
              <a:buClr>
                <a:srgbClr val="00B050"/>
              </a:buClr>
              <a:buFont typeface="Wingdings" panose="05000000000000000000" pitchFamily="2" charset="2"/>
              <a:buChar char="ü"/>
            </a:pPr>
            <a:endParaRPr lang="en-GB" sz="2400" dirty="0">
              <a:solidFill>
                <a:srgbClr val="002060"/>
              </a:solidFill>
              <a:cs typeface="Calibri"/>
            </a:endParaRPr>
          </a:p>
          <a:p>
            <a:endParaRPr lang="en-GB" sz="2400" dirty="0">
              <a:solidFill>
                <a:srgbClr val="002060"/>
              </a:solidFill>
              <a:cs typeface="Calibri"/>
            </a:endParaRPr>
          </a:p>
          <a:p>
            <a:endParaRPr lang="en-GB" sz="2400" dirty="0">
              <a:solidFill>
                <a:srgbClr val="002060"/>
              </a:solidFill>
              <a:cs typeface="Calibri"/>
            </a:endParaRPr>
          </a:p>
          <a:p>
            <a:endParaRPr lang="en-GB" sz="2400" b="1" dirty="0">
              <a:solidFill>
                <a:srgbClr val="002060"/>
              </a:solidFill>
              <a:cs typeface="Calibri"/>
            </a:endParaRPr>
          </a:p>
          <a:p>
            <a:endParaRPr lang="en-GB" dirty="0">
              <a:solidFill>
                <a:srgbClr val="002060"/>
              </a:solidFill>
              <a:cs typeface="Calibri"/>
            </a:endParaRPr>
          </a:p>
          <a:p>
            <a:endParaRPr lang="en-GB" dirty="0">
              <a:cs typeface="Calibri"/>
            </a:endParaRPr>
          </a:p>
          <a:p>
            <a:endParaRPr lang="en-GB" dirty="0">
              <a:cs typeface="Calibri"/>
            </a:endParaRPr>
          </a:p>
        </p:txBody>
      </p:sp>
      <p:sp>
        <p:nvSpPr>
          <p:cNvPr id="3" name="TextBox 2">
            <a:extLst>
              <a:ext uri="{FF2B5EF4-FFF2-40B4-BE49-F238E27FC236}">
                <a16:creationId xmlns:a16="http://schemas.microsoft.com/office/drawing/2014/main" id="{84379B81-EE9F-0D33-30F0-C6D057E01992}"/>
              </a:ext>
            </a:extLst>
          </p:cNvPr>
          <p:cNvSpPr txBox="1"/>
          <p:nvPr/>
        </p:nvSpPr>
        <p:spPr>
          <a:xfrm>
            <a:off x="1835696" y="4816593"/>
            <a:ext cx="7216894" cy="1938992"/>
          </a:xfrm>
          <a:prstGeom prst="rect">
            <a:avLst/>
          </a:prstGeom>
          <a:solidFill>
            <a:schemeClr val="accent6">
              <a:lumMod val="60000"/>
              <a:lumOff val="40000"/>
            </a:schemeClr>
          </a:solidFill>
        </p:spPr>
        <p:txBody>
          <a:bodyPr wrap="square" rtlCol="0">
            <a:spAutoFit/>
          </a:bodyPr>
          <a:lstStyle/>
          <a:p>
            <a:r>
              <a:rPr lang="en-GB" sz="2000" b="1" dirty="0">
                <a:solidFill>
                  <a:srgbClr val="002060"/>
                </a:solidFill>
                <a:cs typeface="Calibri"/>
              </a:rPr>
              <a:t>I wish I had…</a:t>
            </a:r>
          </a:p>
          <a:p>
            <a:pPr marL="342900" indent="-342900">
              <a:buFont typeface="Wingdings" panose="05000000000000000000" pitchFamily="2" charset="2"/>
              <a:buChar char="v"/>
            </a:pPr>
            <a:r>
              <a:rPr lang="en-GB" sz="2000" dirty="0">
                <a:solidFill>
                  <a:srgbClr val="002060"/>
                </a:solidFill>
                <a:cs typeface="Calibri"/>
              </a:rPr>
              <a:t>Become part of the Outpatient Utilisation Group (or any improvement group) earlier</a:t>
            </a:r>
          </a:p>
          <a:p>
            <a:pPr marL="342900" indent="-342900">
              <a:buFont typeface="Wingdings" panose="05000000000000000000" pitchFamily="2" charset="2"/>
              <a:buChar char="v"/>
            </a:pPr>
            <a:r>
              <a:rPr lang="en-GB" sz="2000" dirty="0">
                <a:solidFill>
                  <a:srgbClr val="002060"/>
                </a:solidFill>
                <a:cs typeface="Calibri"/>
              </a:rPr>
              <a:t>Better understood cost saving for new appts versus follow ups</a:t>
            </a:r>
          </a:p>
          <a:p>
            <a:pPr marL="342900" indent="-342900">
              <a:buFont typeface="Wingdings" panose="05000000000000000000" pitchFamily="2" charset="2"/>
              <a:buChar char="v"/>
            </a:pPr>
            <a:r>
              <a:rPr lang="en-GB" sz="2000" dirty="0">
                <a:solidFill>
                  <a:srgbClr val="002060"/>
                </a:solidFill>
                <a:cs typeface="Calibri"/>
              </a:rPr>
              <a:t>Understood appointment utilisation</a:t>
            </a:r>
          </a:p>
          <a:p>
            <a:pPr marL="342900" indent="-342900">
              <a:buFont typeface="Wingdings" panose="05000000000000000000" pitchFamily="2" charset="2"/>
              <a:buChar char="v"/>
            </a:pPr>
            <a:r>
              <a:rPr lang="en-GB" sz="2000" dirty="0">
                <a:solidFill>
                  <a:srgbClr val="002060"/>
                </a:solidFill>
                <a:cs typeface="Calibri"/>
              </a:rPr>
              <a:t>Considered bigger accommodation for the centre a lot earlier </a:t>
            </a:r>
          </a:p>
        </p:txBody>
      </p:sp>
      <p:pic>
        <p:nvPicPr>
          <p:cNvPr id="5" name="Picture 4" descr="A desk with computers and chairs&#10;&#10;Description automatically generated">
            <a:extLst>
              <a:ext uri="{FF2B5EF4-FFF2-40B4-BE49-F238E27FC236}">
                <a16:creationId xmlns:a16="http://schemas.microsoft.com/office/drawing/2014/main" id="{F61FC59B-D751-183B-1667-EB203F57C0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3143" y="966883"/>
            <a:ext cx="2003715" cy="1502786"/>
          </a:xfrm>
          <a:prstGeom prst="rect">
            <a:avLst/>
          </a:prstGeom>
        </p:spPr>
      </p:pic>
    </p:spTree>
    <p:extLst>
      <p:ext uri="{BB962C8B-B14F-4D97-AF65-F5344CB8AC3E}">
        <p14:creationId xmlns:p14="http://schemas.microsoft.com/office/powerpoint/2010/main" val="2826565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2"/>
          <p:cNvSpPr txBox="1">
            <a:spLocks noGrp="1"/>
          </p:cNvSpPr>
          <p:nvPr>
            <p:ph type="title" idx="4294967295"/>
          </p:nvPr>
        </p:nvSpPr>
        <p:spPr>
          <a:xfrm>
            <a:off x="0" y="102415"/>
            <a:ext cx="9144000" cy="670500"/>
          </a:xfrm>
          <a:prstGeom prst="rect">
            <a:avLst/>
          </a:prstGeom>
          <a:solidFill>
            <a:srgbClr val="7030A0"/>
          </a:solidFill>
          <a:ln>
            <a:noFill/>
          </a:ln>
        </p:spPr>
        <p:txBody>
          <a:bodyPr spcFirstLastPara="1" vert="horz" wrap="square" lIns="68569" tIns="34275" rIns="68569" bIns="34275" rtlCol="0" anchor="ctr" anchorCtr="0">
            <a:normAutofit/>
          </a:bodyPr>
          <a:lstStyle/>
          <a:p>
            <a:pPr defTabSz="457200"/>
            <a:r>
              <a:rPr lang="en-GB" sz="3200" dirty="0">
                <a:solidFill>
                  <a:schemeClr val="lt1"/>
                </a:solidFill>
                <a:latin typeface="+mn-lt"/>
                <a:ea typeface="+mn-ea"/>
                <a:cs typeface="+mn-cs"/>
              </a:rPr>
              <a:t>Developing Shape Up For Surgery: </a:t>
            </a:r>
            <a:endParaRPr sz="2400" dirty="0">
              <a:solidFill>
                <a:schemeClr val="lt1"/>
              </a:solidFill>
              <a:latin typeface="+mn-lt"/>
              <a:ea typeface="+mn-ea"/>
              <a:cs typeface="+mn-cs"/>
            </a:endParaRPr>
          </a:p>
        </p:txBody>
      </p:sp>
      <p:sp>
        <p:nvSpPr>
          <p:cNvPr id="2" name="TextBox 1">
            <a:extLst>
              <a:ext uri="{FF2B5EF4-FFF2-40B4-BE49-F238E27FC236}">
                <a16:creationId xmlns:a16="http://schemas.microsoft.com/office/drawing/2014/main" id="{845FF3D9-0456-729C-61B1-CFA325049675}"/>
              </a:ext>
            </a:extLst>
          </p:cNvPr>
          <p:cNvSpPr txBox="1"/>
          <p:nvPr/>
        </p:nvSpPr>
        <p:spPr>
          <a:xfrm>
            <a:off x="475066" y="2204864"/>
            <a:ext cx="868971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solidFill>
                  <a:srgbClr val="002060"/>
                </a:solidFill>
                <a:cs typeface="Calibri"/>
              </a:rPr>
              <a:t>Important to:</a:t>
            </a:r>
          </a:p>
          <a:p>
            <a:pPr marL="342900" indent="-342900">
              <a:buClr>
                <a:srgbClr val="00B050"/>
              </a:buClr>
              <a:buFont typeface="Wingdings" panose="05000000000000000000" pitchFamily="2" charset="2"/>
              <a:buChar char="ü"/>
            </a:pPr>
            <a:r>
              <a:rPr lang="en-GB" sz="2400" dirty="0">
                <a:solidFill>
                  <a:srgbClr val="002060"/>
                </a:solidFill>
                <a:cs typeface="Calibri"/>
              </a:rPr>
              <a:t>Be clear where it fits in the elective surgical pathway</a:t>
            </a:r>
          </a:p>
          <a:p>
            <a:pPr marL="342900" indent="-342900">
              <a:buClr>
                <a:srgbClr val="00B050"/>
              </a:buClr>
              <a:buFont typeface="Wingdings" panose="05000000000000000000" pitchFamily="2" charset="2"/>
              <a:buChar char="ü"/>
            </a:pPr>
            <a:r>
              <a:rPr lang="en-GB" sz="2400" dirty="0">
                <a:solidFill>
                  <a:srgbClr val="002060"/>
                </a:solidFill>
                <a:cs typeface="Calibri"/>
              </a:rPr>
              <a:t>Be clear on objectives </a:t>
            </a:r>
            <a:r>
              <a:rPr lang="en-GB" sz="2000" dirty="0">
                <a:solidFill>
                  <a:srgbClr val="002060"/>
                </a:solidFill>
                <a:cs typeface="Calibri"/>
              </a:rPr>
              <a:t>(optimise patients for surgery to reduce risks)</a:t>
            </a:r>
          </a:p>
          <a:p>
            <a:pPr marL="342900" indent="-342900">
              <a:buClr>
                <a:srgbClr val="00B050"/>
              </a:buClr>
              <a:buFont typeface="Wingdings" panose="05000000000000000000" pitchFamily="2" charset="2"/>
              <a:buChar char="ü"/>
            </a:pPr>
            <a:r>
              <a:rPr lang="en-GB" sz="2400" dirty="0">
                <a:solidFill>
                  <a:srgbClr val="002060"/>
                </a:solidFill>
                <a:cs typeface="Calibri"/>
              </a:rPr>
              <a:t>Develop clear referral criteria</a:t>
            </a:r>
          </a:p>
          <a:p>
            <a:pPr marL="342900" indent="-342900">
              <a:buClr>
                <a:srgbClr val="00B050"/>
              </a:buClr>
              <a:buFont typeface="Wingdings" panose="05000000000000000000" pitchFamily="2" charset="2"/>
              <a:buChar char="ü"/>
            </a:pPr>
            <a:r>
              <a:rPr lang="en-GB" sz="2400" dirty="0">
                <a:solidFill>
                  <a:srgbClr val="002060"/>
                </a:solidFill>
                <a:cs typeface="Calibri"/>
              </a:rPr>
              <a:t>Ensure good communication </a:t>
            </a:r>
            <a:r>
              <a:rPr lang="en-GB" dirty="0">
                <a:solidFill>
                  <a:srgbClr val="002060"/>
                </a:solidFill>
                <a:cs typeface="Calibri"/>
              </a:rPr>
              <a:t>(posters, emails, discussions etc)</a:t>
            </a:r>
          </a:p>
          <a:p>
            <a:endParaRPr lang="en-GB" sz="2400" b="1" dirty="0">
              <a:solidFill>
                <a:srgbClr val="002060"/>
              </a:solidFill>
              <a:cs typeface="Calibri"/>
            </a:endParaRPr>
          </a:p>
          <a:p>
            <a:endParaRPr lang="en-GB" dirty="0">
              <a:cs typeface="Calibri"/>
            </a:endParaRPr>
          </a:p>
          <a:p>
            <a:endParaRPr lang="en-GB" dirty="0">
              <a:cs typeface="Calibri"/>
            </a:endParaRPr>
          </a:p>
        </p:txBody>
      </p:sp>
      <p:sp>
        <p:nvSpPr>
          <p:cNvPr id="3" name="TextBox 2">
            <a:extLst>
              <a:ext uri="{FF2B5EF4-FFF2-40B4-BE49-F238E27FC236}">
                <a16:creationId xmlns:a16="http://schemas.microsoft.com/office/drawing/2014/main" id="{1EE7FE5D-A408-9AE5-A01B-BDFACF6D4D99}"/>
              </a:ext>
            </a:extLst>
          </p:cNvPr>
          <p:cNvSpPr txBox="1"/>
          <p:nvPr/>
        </p:nvSpPr>
        <p:spPr>
          <a:xfrm>
            <a:off x="2123728" y="4941168"/>
            <a:ext cx="6912768" cy="1631216"/>
          </a:xfrm>
          <a:prstGeom prst="rect">
            <a:avLst/>
          </a:prstGeom>
          <a:solidFill>
            <a:schemeClr val="accent6">
              <a:lumMod val="60000"/>
              <a:lumOff val="40000"/>
            </a:schemeClr>
          </a:solidFill>
        </p:spPr>
        <p:txBody>
          <a:bodyPr wrap="square" rtlCol="0">
            <a:spAutoFit/>
          </a:bodyPr>
          <a:lstStyle/>
          <a:p>
            <a:r>
              <a:rPr lang="en-GB" sz="2000" b="1" dirty="0">
                <a:solidFill>
                  <a:srgbClr val="002060"/>
                </a:solidFill>
                <a:cs typeface="Calibri"/>
              </a:rPr>
              <a:t>I wish I had…</a:t>
            </a:r>
          </a:p>
          <a:p>
            <a:pPr marL="342900" indent="-342900">
              <a:buFont typeface="Wingdings" panose="05000000000000000000" pitchFamily="2" charset="2"/>
              <a:buChar char="v"/>
            </a:pPr>
            <a:r>
              <a:rPr lang="en-GB" sz="2000" dirty="0">
                <a:solidFill>
                  <a:srgbClr val="002060"/>
                </a:solidFill>
                <a:cs typeface="Calibri"/>
              </a:rPr>
              <a:t>Increased focus on supporting MH and measuring impact</a:t>
            </a:r>
          </a:p>
          <a:p>
            <a:pPr marL="342900" indent="-342900">
              <a:buFont typeface="Wingdings" panose="05000000000000000000" pitchFamily="2" charset="2"/>
              <a:buChar char="v"/>
            </a:pPr>
            <a:r>
              <a:rPr lang="en-GB" sz="2000" dirty="0">
                <a:solidFill>
                  <a:srgbClr val="002060"/>
                </a:solidFill>
                <a:cs typeface="Calibri"/>
              </a:rPr>
              <a:t>Had better engagement with doctors from the start</a:t>
            </a:r>
          </a:p>
          <a:p>
            <a:pPr marL="342900" indent="-342900">
              <a:buFont typeface="Wingdings" panose="05000000000000000000" pitchFamily="2" charset="2"/>
              <a:buChar char="v"/>
            </a:pPr>
            <a:r>
              <a:rPr lang="en-GB" sz="2000" dirty="0">
                <a:solidFill>
                  <a:srgbClr val="002060"/>
                </a:solidFill>
                <a:cs typeface="Calibri"/>
              </a:rPr>
              <a:t>Aligned to new physiotherapy group ‘pre-</a:t>
            </a:r>
            <a:r>
              <a:rPr lang="en-GB" sz="2000" dirty="0" err="1">
                <a:solidFill>
                  <a:srgbClr val="002060"/>
                </a:solidFill>
                <a:cs typeface="Calibri"/>
              </a:rPr>
              <a:t>hab</a:t>
            </a:r>
            <a:r>
              <a:rPr lang="en-GB" sz="2000" dirty="0">
                <a:solidFill>
                  <a:srgbClr val="002060"/>
                </a:solidFill>
                <a:cs typeface="Calibri"/>
              </a:rPr>
              <a:t>’ sessions</a:t>
            </a:r>
          </a:p>
          <a:p>
            <a:pPr marL="342900" indent="-342900">
              <a:buFont typeface="Wingdings" panose="05000000000000000000" pitchFamily="2" charset="2"/>
              <a:buChar char="v"/>
            </a:pPr>
            <a:r>
              <a:rPr lang="en-GB" sz="2000" dirty="0">
                <a:solidFill>
                  <a:srgbClr val="002060"/>
                </a:solidFill>
                <a:cs typeface="Calibri"/>
              </a:rPr>
              <a:t>Done more to encourage referrals from GPs</a:t>
            </a:r>
          </a:p>
        </p:txBody>
      </p:sp>
      <p:pic>
        <p:nvPicPr>
          <p:cNvPr id="4" name="Picture 3" descr="A group of red square signs&#10;&#10;Description automatically generated">
            <a:extLst>
              <a:ext uri="{FF2B5EF4-FFF2-40B4-BE49-F238E27FC236}">
                <a16:creationId xmlns:a16="http://schemas.microsoft.com/office/drawing/2014/main" id="{889BF585-212E-F7EC-58E0-A237FBAC3D3E}"/>
              </a:ext>
            </a:extLst>
          </p:cNvPr>
          <p:cNvPicPr>
            <a:picLocks noChangeAspect="1"/>
          </p:cNvPicPr>
          <p:nvPr/>
        </p:nvPicPr>
        <p:blipFill rotWithShape="1">
          <a:blip r:embed="rId3"/>
          <a:srcRect l="2703" t="50000" r="51689" b="-413"/>
          <a:stretch/>
        </p:blipFill>
        <p:spPr>
          <a:xfrm>
            <a:off x="7270232" y="971807"/>
            <a:ext cx="1766264" cy="1602017"/>
          </a:xfrm>
          <a:prstGeom prst="rect">
            <a:avLst/>
          </a:prstGeom>
        </p:spPr>
      </p:pic>
    </p:spTree>
    <p:extLst>
      <p:ext uri="{BB962C8B-B14F-4D97-AF65-F5344CB8AC3E}">
        <p14:creationId xmlns:p14="http://schemas.microsoft.com/office/powerpoint/2010/main" val="1626133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2"/>
          <p:cNvSpPr txBox="1">
            <a:spLocks noGrp="1"/>
          </p:cNvSpPr>
          <p:nvPr>
            <p:ph type="title" idx="4294967295"/>
          </p:nvPr>
        </p:nvSpPr>
        <p:spPr>
          <a:xfrm>
            <a:off x="0" y="102415"/>
            <a:ext cx="9144000" cy="670500"/>
          </a:xfrm>
          <a:prstGeom prst="rect">
            <a:avLst/>
          </a:prstGeom>
          <a:solidFill>
            <a:srgbClr val="7030A0"/>
          </a:solidFill>
          <a:ln>
            <a:noFill/>
          </a:ln>
        </p:spPr>
        <p:txBody>
          <a:bodyPr spcFirstLastPara="1" vert="horz" wrap="square" lIns="68569" tIns="34275" rIns="68569" bIns="34275" rtlCol="0" anchor="ctr" anchorCtr="0">
            <a:normAutofit/>
          </a:bodyPr>
          <a:lstStyle/>
          <a:p>
            <a:pPr defTabSz="457200"/>
            <a:r>
              <a:rPr lang="en-GB" sz="3200" dirty="0">
                <a:solidFill>
                  <a:schemeClr val="lt1"/>
                </a:solidFill>
                <a:latin typeface="+mn-lt"/>
                <a:ea typeface="+mn-ea"/>
                <a:cs typeface="+mn-cs"/>
              </a:rPr>
              <a:t>Developing Community Engagement: </a:t>
            </a:r>
            <a:endParaRPr sz="2000" dirty="0">
              <a:solidFill>
                <a:schemeClr val="lt1"/>
              </a:solidFill>
              <a:latin typeface="+mn-lt"/>
              <a:ea typeface="+mn-ea"/>
              <a:cs typeface="+mn-cs"/>
            </a:endParaRPr>
          </a:p>
        </p:txBody>
      </p:sp>
      <p:sp>
        <p:nvSpPr>
          <p:cNvPr id="2" name="TextBox 1">
            <a:extLst>
              <a:ext uri="{FF2B5EF4-FFF2-40B4-BE49-F238E27FC236}">
                <a16:creationId xmlns:a16="http://schemas.microsoft.com/office/drawing/2014/main" id="{845FF3D9-0456-729C-61B1-CFA325049675}"/>
              </a:ext>
            </a:extLst>
          </p:cNvPr>
          <p:cNvSpPr txBox="1"/>
          <p:nvPr/>
        </p:nvSpPr>
        <p:spPr>
          <a:xfrm>
            <a:off x="135211" y="1268760"/>
            <a:ext cx="8689716"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solidFill>
                  <a:srgbClr val="002060"/>
                </a:solidFill>
                <a:cs typeface="Calibri"/>
              </a:rPr>
              <a:t>Important to:</a:t>
            </a:r>
          </a:p>
          <a:p>
            <a:pPr marL="342900" indent="-342900">
              <a:buClr>
                <a:srgbClr val="00B050"/>
              </a:buClr>
              <a:buFont typeface="Wingdings" panose="05000000000000000000" pitchFamily="2" charset="2"/>
              <a:buChar char="ü"/>
            </a:pPr>
            <a:r>
              <a:rPr lang="en-GB" sz="2400" dirty="0">
                <a:solidFill>
                  <a:srgbClr val="002060"/>
                </a:solidFill>
                <a:cs typeface="Calibri"/>
              </a:rPr>
              <a:t>Align to CORE20PLUS5</a:t>
            </a:r>
          </a:p>
          <a:p>
            <a:pPr marL="342900" indent="-342900">
              <a:buClr>
                <a:srgbClr val="00B050"/>
              </a:buClr>
              <a:buFont typeface="Wingdings" panose="05000000000000000000" pitchFamily="2" charset="2"/>
              <a:buChar char="ü"/>
            </a:pPr>
            <a:r>
              <a:rPr lang="en-GB" sz="2400" dirty="0">
                <a:solidFill>
                  <a:srgbClr val="002060"/>
                </a:solidFill>
                <a:cs typeface="Calibri"/>
              </a:rPr>
              <a:t>Talk to ICB about their additional priorities</a:t>
            </a:r>
          </a:p>
          <a:p>
            <a:pPr marL="342900" indent="-342900">
              <a:buClr>
                <a:srgbClr val="00B050"/>
              </a:buClr>
              <a:buFont typeface="Wingdings" panose="05000000000000000000" pitchFamily="2" charset="2"/>
              <a:buChar char="ü"/>
            </a:pPr>
            <a:r>
              <a:rPr lang="en-GB" sz="2400" dirty="0">
                <a:solidFill>
                  <a:srgbClr val="002060"/>
                </a:solidFill>
                <a:cs typeface="Calibri"/>
              </a:rPr>
              <a:t>Give Officers time to develop networks</a:t>
            </a:r>
          </a:p>
          <a:p>
            <a:pPr marL="342900" indent="-342900">
              <a:buClr>
                <a:srgbClr val="00B050"/>
              </a:buClr>
              <a:buFont typeface="Wingdings" panose="05000000000000000000" pitchFamily="2" charset="2"/>
              <a:buChar char="ü"/>
            </a:pPr>
            <a:r>
              <a:rPr lang="en-GB" sz="2400" dirty="0">
                <a:solidFill>
                  <a:srgbClr val="002060"/>
                </a:solidFill>
                <a:cs typeface="Calibri"/>
              </a:rPr>
              <a:t>Recruit people that know local communities</a:t>
            </a:r>
          </a:p>
          <a:p>
            <a:pPr marL="342900" indent="-342900">
              <a:buClr>
                <a:srgbClr val="00B050"/>
              </a:buClr>
              <a:buFont typeface="Wingdings" panose="05000000000000000000" pitchFamily="2" charset="2"/>
              <a:buChar char="ü"/>
            </a:pPr>
            <a:r>
              <a:rPr lang="en-GB" sz="2400" dirty="0">
                <a:solidFill>
                  <a:srgbClr val="002060"/>
                </a:solidFill>
                <a:cs typeface="Calibri"/>
              </a:rPr>
              <a:t>Link with PCNs</a:t>
            </a:r>
          </a:p>
          <a:p>
            <a:pPr marL="342900" indent="-342900">
              <a:buClr>
                <a:srgbClr val="00B050"/>
              </a:buClr>
              <a:buFont typeface="Wingdings" panose="05000000000000000000" pitchFamily="2" charset="2"/>
              <a:buChar char="ü"/>
            </a:pPr>
            <a:r>
              <a:rPr lang="en-GB" sz="2400" dirty="0">
                <a:solidFill>
                  <a:srgbClr val="002060"/>
                </a:solidFill>
                <a:cs typeface="Calibri"/>
              </a:rPr>
              <a:t>Agree how to evidence impact</a:t>
            </a:r>
          </a:p>
          <a:p>
            <a:pPr marL="342900" indent="-342900">
              <a:buClr>
                <a:srgbClr val="00B050"/>
              </a:buClr>
              <a:buFont typeface="Wingdings" panose="05000000000000000000" pitchFamily="2" charset="2"/>
              <a:buChar char="ü"/>
            </a:pPr>
            <a:r>
              <a:rPr lang="en-GB" sz="2400" dirty="0">
                <a:solidFill>
                  <a:srgbClr val="002060"/>
                </a:solidFill>
                <a:cs typeface="Calibri"/>
              </a:rPr>
              <a:t>Link to interpreting and translation</a:t>
            </a:r>
          </a:p>
          <a:p>
            <a:pPr marL="342900" indent="-342900">
              <a:buClr>
                <a:srgbClr val="00B050"/>
              </a:buClr>
              <a:buFont typeface="Wingdings" panose="05000000000000000000" pitchFamily="2" charset="2"/>
              <a:buChar char="ü"/>
            </a:pPr>
            <a:r>
              <a:rPr lang="en-GB" sz="2400" dirty="0">
                <a:solidFill>
                  <a:srgbClr val="002060"/>
                </a:solidFill>
                <a:cs typeface="Calibri"/>
              </a:rPr>
              <a:t>Be prepared to recruit volunteers to support</a:t>
            </a:r>
          </a:p>
          <a:p>
            <a:endParaRPr lang="en-GB" dirty="0">
              <a:cs typeface="Calibri"/>
            </a:endParaRPr>
          </a:p>
          <a:p>
            <a:endParaRPr lang="en-GB" dirty="0">
              <a:cs typeface="Calibri"/>
            </a:endParaRPr>
          </a:p>
        </p:txBody>
      </p:sp>
      <p:sp>
        <p:nvSpPr>
          <p:cNvPr id="3" name="TextBox 2">
            <a:extLst>
              <a:ext uri="{FF2B5EF4-FFF2-40B4-BE49-F238E27FC236}">
                <a16:creationId xmlns:a16="http://schemas.microsoft.com/office/drawing/2014/main" id="{5ABE1561-6361-9498-FFC1-1CD5D56ABC05}"/>
              </a:ext>
            </a:extLst>
          </p:cNvPr>
          <p:cNvSpPr txBox="1"/>
          <p:nvPr/>
        </p:nvSpPr>
        <p:spPr>
          <a:xfrm>
            <a:off x="2483768" y="5074781"/>
            <a:ext cx="6496814" cy="1631216"/>
          </a:xfrm>
          <a:prstGeom prst="rect">
            <a:avLst/>
          </a:prstGeom>
          <a:solidFill>
            <a:schemeClr val="accent6">
              <a:lumMod val="60000"/>
              <a:lumOff val="40000"/>
            </a:schemeClr>
          </a:solidFill>
        </p:spPr>
        <p:txBody>
          <a:bodyPr wrap="square" rtlCol="0">
            <a:spAutoFit/>
          </a:bodyPr>
          <a:lstStyle/>
          <a:p>
            <a:r>
              <a:rPr lang="en-GB" sz="2000" b="1" dirty="0">
                <a:solidFill>
                  <a:srgbClr val="002060"/>
                </a:solidFill>
                <a:cs typeface="Calibri"/>
              </a:rPr>
              <a:t>I wish I had…</a:t>
            </a:r>
          </a:p>
          <a:p>
            <a:pPr marL="342900" indent="-342900">
              <a:buFont typeface="Wingdings" panose="05000000000000000000" pitchFamily="2" charset="2"/>
              <a:buChar char="v"/>
            </a:pPr>
            <a:r>
              <a:rPr lang="en-GB" sz="2000" dirty="0">
                <a:solidFill>
                  <a:srgbClr val="002060"/>
                </a:solidFill>
                <a:cs typeface="Calibri"/>
              </a:rPr>
              <a:t>More robust hospital data about hospital pressures linked to postcodes/areas/specialties at the beginning</a:t>
            </a:r>
          </a:p>
          <a:p>
            <a:pPr marL="342900" indent="-342900">
              <a:buFont typeface="Wingdings" panose="05000000000000000000" pitchFamily="2" charset="2"/>
              <a:buChar char="v"/>
            </a:pPr>
            <a:r>
              <a:rPr lang="en-GB" sz="2000" dirty="0">
                <a:solidFill>
                  <a:srgbClr val="002060"/>
                </a:solidFill>
                <a:cs typeface="Calibri"/>
              </a:rPr>
              <a:t>Better engagement from doctors and medical professionals to help steer community engagement work</a:t>
            </a:r>
          </a:p>
        </p:txBody>
      </p:sp>
      <p:pic>
        <p:nvPicPr>
          <p:cNvPr id="1027" name="Diagram 353695692">
            <a:extLst>
              <a:ext uri="{FF2B5EF4-FFF2-40B4-BE49-F238E27FC236}">
                <a16:creationId xmlns:a16="http://schemas.microsoft.com/office/drawing/2014/main" id="{F44CBBDA-AF73-AC6D-CF28-7ABB7AE7DCC6}"/>
              </a:ext>
            </a:extLst>
          </p:cNvPr>
          <p:cNvPicPr>
            <a:picLocks noChangeArrowheads="1"/>
          </p:cNvPicPr>
          <p:nvPr/>
        </p:nvPicPr>
        <p:blipFill rotWithShape="1">
          <a:blip r:embed="rId3">
            <a:extLst>
              <a:ext uri="{28A0092B-C50C-407E-A947-70E740481C1C}">
                <a14:useLocalDpi xmlns:a14="http://schemas.microsoft.com/office/drawing/2010/main" val="0"/>
              </a:ext>
            </a:extLst>
          </a:blip>
          <a:srcRect l="-2425" r="49722"/>
          <a:stretch/>
        </p:blipFill>
        <p:spPr bwMode="auto">
          <a:xfrm>
            <a:off x="5945018" y="1484784"/>
            <a:ext cx="3175869"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416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2"/>
          <p:cNvSpPr txBox="1">
            <a:spLocks noGrp="1"/>
          </p:cNvSpPr>
          <p:nvPr>
            <p:ph type="title" idx="4294967295"/>
          </p:nvPr>
        </p:nvSpPr>
        <p:spPr>
          <a:xfrm>
            <a:off x="0" y="102415"/>
            <a:ext cx="9144000" cy="670500"/>
          </a:xfrm>
          <a:prstGeom prst="rect">
            <a:avLst/>
          </a:prstGeom>
          <a:solidFill>
            <a:srgbClr val="7030A0"/>
          </a:solidFill>
          <a:ln>
            <a:noFill/>
          </a:ln>
        </p:spPr>
        <p:txBody>
          <a:bodyPr spcFirstLastPara="1" vert="horz" wrap="square" lIns="68569" tIns="34275" rIns="68569" bIns="34275" rtlCol="0" anchor="ctr" anchorCtr="0">
            <a:normAutofit/>
          </a:bodyPr>
          <a:lstStyle/>
          <a:p>
            <a:pPr defTabSz="457200"/>
            <a:r>
              <a:rPr lang="en-GB" sz="3200" dirty="0">
                <a:solidFill>
                  <a:schemeClr val="lt1"/>
                </a:solidFill>
                <a:latin typeface="+mn-lt"/>
                <a:ea typeface="+mn-ea"/>
                <a:cs typeface="+mn-cs"/>
              </a:rPr>
              <a:t>Golden threads that run through the pathway:</a:t>
            </a:r>
          </a:p>
        </p:txBody>
      </p:sp>
      <p:sp>
        <p:nvSpPr>
          <p:cNvPr id="2" name="TextBox 1">
            <a:extLst>
              <a:ext uri="{FF2B5EF4-FFF2-40B4-BE49-F238E27FC236}">
                <a16:creationId xmlns:a16="http://schemas.microsoft.com/office/drawing/2014/main" id="{845FF3D9-0456-729C-61B1-CFA325049675}"/>
              </a:ext>
            </a:extLst>
          </p:cNvPr>
          <p:cNvSpPr txBox="1"/>
          <p:nvPr/>
        </p:nvSpPr>
        <p:spPr>
          <a:xfrm>
            <a:off x="4247456" y="772915"/>
            <a:ext cx="4896544"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solidFill>
                  <a:srgbClr val="002060"/>
                </a:solidFill>
                <a:cs typeface="Calibri"/>
              </a:rPr>
              <a:t>Health Inequalities</a:t>
            </a:r>
          </a:p>
          <a:p>
            <a:pPr marL="342900" indent="-342900">
              <a:buClr>
                <a:srgbClr val="00B050"/>
              </a:buClr>
              <a:buFont typeface="Wingdings" panose="05000000000000000000" pitchFamily="2" charset="2"/>
              <a:buChar char="ü"/>
            </a:pPr>
            <a:r>
              <a:rPr lang="en-GB" sz="2400" dirty="0">
                <a:solidFill>
                  <a:srgbClr val="002060"/>
                </a:solidFill>
                <a:cs typeface="Calibri"/>
              </a:rPr>
              <a:t>Track patients you are supporting</a:t>
            </a:r>
          </a:p>
          <a:p>
            <a:pPr marL="342900" indent="-342900">
              <a:buClr>
                <a:srgbClr val="00B050"/>
              </a:buClr>
              <a:buFont typeface="Wingdings" panose="05000000000000000000" pitchFamily="2" charset="2"/>
              <a:buChar char="ü"/>
            </a:pPr>
            <a:r>
              <a:rPr lang="en-GB" sz="2400" dirty="0">
                <a:solidFill>
                  <a:srgbClr val="002060"/>
                </a:solidFill>
                <a:cs typeface="Calibri"/>
              </a:rPr>
              <a:t>Many sources of funding available</a:t>
            </a:r>
          </a:p>
          <a:p>
            <a:pPr marL="342900" indent="-342900">
              <a:buClr>
                <a:srgbClr val="00B050"/>
              </a:buClr>
              <a:buFont typeface="Wingdings" panose="05000000000000000000" pitchFamily="2" charset="2"/>
              <a:buChar char="ü"/>
            </a:pPr>
            <a:r>
              <a:rPr lang="en-GB" sz="2400" dirty="0">
                <a:solidFill>
                  <a:srgbClr val="002060"/>
                </a:solidFill>
                <a:cs typeface="Calibri"/>
              </a:rPr>
              <a:t>Priority for all</a:t>
            </a:r>
          </a:p>
          <a:p>
            <a:endParaRPr lang="en-GB" sz="2400" b="1" dirty="0">
              <a:solidFill>
                <a:srgbClr val="002060"/>
              </a:solidFill>
              <a:cs typeface="Calibri"/>
            </a:endParaRPr>
          </a:p>
          <a:p>
            <a:r>
              <a:rPr lang="en-GB" sz="2400" b="1" dirty="0">
                <a:solidFill>
                  <a:srgbClr val="002060"/>
                </a:solidFill>
                <a:cs typeface="Calibri"/>
              </a:rPr>
              <a:t>Align to Patient Experience</a:t>
            </a:r>
          </a:p>
          <a:p>
            <a:pPr marL="342900" indent="-342900">
              <a:buClr>
                <a:srgbClr val="00B050"/>
              </a:buClr>
              <a:buFont typeface="Wingdings" panose="05000000000000000000" pitchFamily="2" charset="2"/>
              <a:buChar char="ü"/>
            </a:pPr>
            <a:r>
              <a:rPr lang="en-GB" sz="2400" dirty="0">
                <a:solidFill>
                  <a:srgbClr val="002060"/>
                </a:solidFill>
                <a:cs typeface="Calibri"/>
              </a:rPr>
              <a:t>Use pat exp data to inform and steer</a:t>
            </a:r>
          </a:p>
          <a:p>
            <a:pPr marL="342900" indent="-342900">
              <a:buClr>
                <a:srgbClr val="00B050"/>
              </a:buClr>
              <a:buFont typeface="Wingdings" panose="05000000000000000000" pitchFamily="2" charset="2"/>
              <a:buChar char="ü"/>
            </a:pPr>
            <a:r>
              <a:rPr lang="en-GB" sz="2400" dirty="0">
                <a:solidFill>
                  <a:srgbClr val="002060"/>
                </a:solidFill>
                <a:cs typeface="Calibri"/>
              </a:rPr>
              <a:t>Use pat exp metrics to measure</a:t>
            </a:r>
          </a:p>
          <a:p>
            <a:pPr marL="342900" indent="-342900">
              <a:buClr>
                <a:srgbClr val="00B050"/>
              </a:buClr>
              <a:buFont typeface="Wingdings" panose="05000000000000000000" pitchFamily="2" charset="2"/>
              <a:buChar char="ü"/>
            </a:pPr>
            <a:r>
              <a:rPr lang="en-GB" sz="2400" dirty="0">
                <a:solidFill>
                  <a:srgbClr val="002060"/>
                </a:solidFill>
                <a:cs typeface="Calibri"/>
              </a:rPr>
              <a:t>Use pat exp platforms to engage</a:t>
            </a:r>
          </a:p>
          <a:p>
            <a:endParaRPr lang="en-GB" sz="2400" b="1" dirty="0">
              <a:solidFill>
                <a:srgbClr val="002060"/>
              </a:solidFill>
              <a:cs typeface="Calibri"/>
            </a:endParaRPr>
          </a:p>
          <a:p>
            <a:r>
              <a:rPr lang="en-GB" sz="2400" b="1" dirty="0">
                <a:solidFill>
                  <a:srgbClr val="002060"/>
                </a:solidFill>
                <a:cs typeface="Calibri"/>
              </a:rPr>
              <a:t>Data and relationship with informatics team </a:t>
            </a:r>
          </a:p>
          <a:p>
            <a:pPr marL="342900" indent="-342900">
              <a:buClr>
                <a:srgbClr val="00B050"/>
              </a:buClr>
              <a:buFont typeface="Wingdings" panose="05000000000000000000" pitchFamily="2" charset="2"/>
              <a:buChar char="ü"/>
            </a:pPr>
            <a:r>
              <a:rPr lang="en-GB" sz="2400" dirty="0">
                <a:solidFill>
                  <a:srgbClr val="002060"/>
                </a:solidFill>
                <a:cs typeface="Calibri"/>
              </a:rPr>
              <a:t>Benchmarking</a:t>
            </a:r>
          </a:p>
          <a:p>
            <a:pPr marL="342900" indent="-342900">
              <a:buClr>
                <a:srgbClr val="00B050"/>
              </a:buClr>
              <a:buFont typeface="Wingdings" panose="05000000000000000000" pitchFamily="2" charset="2"/>
              <a:buChar char="ü"/>
            </a:pPr>
            <a:r>
              <a:rPr lang="en-GB" sz="2400" dirty="0">
                <a:solidFill>
                  <a:srgbClr val="002060"/>
                </a:solidFill>
                <a:cs typeface="Calibri"/>
              </a:rPr>
              <a:t>Measuring</a:t>
            </a:r>
          </a:p>
          <a:p>
            <a:pPr marL="342900" indent="-342900">
              <a:buClr>
                <a:srgbClr val="00B050"/>
              </a:buClr>
              <a:buFont typeface="Wingdings" panose="05000000000000000000" pitchFamily="2" charset="2"/>
              <a:buChar char="ü"/>
            </a:pPr>
            <a:r>
              <a:rPr lang="en-GB" sz="2400" dirty="0">
                <a:solidFill>
                  <a:srgbClr val="002060"/>
                </a:solidFill>
                <a:cs typeface="Calibri"/>
              </a:rPr>
              <a:t>Drive</a:t>
            </a:r>
          </a:p>
          <a:p>
            <a:endParaRPr lang="en-GB" dirty="0">
              <a:cs typeface="Calibri"/>
            </a:endParaRPr>
          </a:p>
          <a:p>
            <a:endParaRPr lang="en-GB" dirty="0">
              <a:cs typeface="Calibri"/>
            </a:endParaRPr>
          </a:p>
        </p:txBody>
      </p:sp>
      <p:pic>
        <p:nvPicPr>
          <p:cNvPr id="1026" name="Picture 2" descr="What is your school's golden thread? | News from the Council of  International Schools">
            <a:extLst>
              <a:ext uri="{FF2B5EF4-FFF2-40B4-BE49-F238E27FC236}">
                <a16:creationId xmlns:a16="http://schemas.microsoft.com/office/drawing/2014/main" id="{6B87196D-6598-31E7-91DD-C0FDA4098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204864"/>
            <a:ext cx="3168352" cy="2165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599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2"/>
          <p:cNvSpPr txBox="1">
            <a:spLocks noGrp="1"/>
          </p:cNvSpPr>
          <p:nvPr>
            <p:ph type="title" idx="4294967295"/>
          </p:nvPr>
        </p:nvSpPr>
        <p:spPr>
          <a:xfrm>
            <a:off x="0" y="102415"/>
            <a:ext cx="9144000" cy="670500"/>
          </a:xfrm>
          <a:prstGeom prst="rect">
            <a:avLst/>
          </a:prstGeom>
          <a:solidFill>
            <a:srgbClr val="7030A0"/>
          </a:solidFill>
          <a:ln>
            <a:noFill/>
          </a:ln>
        </p:spPr>
        <p:txBody>
          <a:bodyPr spcFirstLastPara="1" vert="horz" wrap="square" lIns="68569" tIns="34275" rIns="68569" bIns="34275" rtlCol="0" anchor="ctr" anchorCtr="0">
            <a:normAutofit/>
          </a:bodyPr>
          <a:lstStyle/>
          <a:p>
            <a:pPr defTabSz="457200"/>
            <a:r>
              <a:rPr lang="en-GB" sz="3200" dirty="0">
                <a:solidFill>
                  <a:schemeClr val="lt1"/>
                </a:solidFill>
                <a:latin typeface="+mn-lt"/>
                <a:ea typeface="+mn-ea"/>
                <a:cs typeface="+mn-cs"/>
              </a:rPr>
              <a:t>More golden threads…</a:t>
            </a:r>
            <a:endParaRPr sz="3200" dirty="0">
              <a:solidFill>
                <a:schemeClr val="lt1"/>
              </a:solidFill>
              <a:latin typeface="+mn-lt"/>
              <a:ea typeface="+mn-ea"/>
              <a:cs typeface="+mn-cs"/>
            </a:endParaRPr>
          </a:p>
        </p:txBody>
      </p:sp>
      <p:sp>
        <p:nvSpPr>
          <p:cNvPr id="2" name="TextBox 1">
            <a:extLst>
              <a:ext uri="{FF2B5EF4-FFF2-40B4-BE49-F238E27FC236}">
                <a16:creationId xmlns:a16="http://schemas.microsoft.com/office/drawing/2014/main" id="{845FF3D9-0456-729C-61B1-CFA325049675}"/>
              </a:ext>
            </a:extLst>
          </p:cNvPr>
          <p:cNvSpPr txBox="1"/>
          <p:nvPr/>
        </p:nvSpPr>
        <p:spPr>
          <a:xfrm>
            <a:off x="34280" y="1628800"/>
            <a:ext cx="8138120"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solidFill>
                  <a:srgbClr val="002060"/>
                </a:solidFill>
                <a:cs typeface="Calibri"/>
              </a:rPr>
              <a:t>Supporting volunteers</a:t>
            </a:r>
          </a:p>
          <a:p>
            <a:pPr marL="342900" indent="-342900">
              <a:buClr>
                <a:srgbClr val="00B050"/>
              </a:buClr>
              <a:buFont typeface="Wingdings" panose="05000000000000000000" pitchFamily="2" charset="2"/>
              <a:buChar char="ü"/>
            </a:pPr>
            <a:r>
              <a:rPr lang="en-GB" sz="2400" dirty="0">
                <a:solidFill>
                  <a:srgbClr val="002060"/>
                </a:solidFill>
                <a:cs typeface="Calibri"/>
              </a:rPr>
              <a:t>Outline benefits to volunteering - what’s in it for them?</a:t>
            </a:r>
          </a:p>
          <a:p>
            <a:pPr marL="342900" indent="-342900">
              <a:buClr>
                <a:srgbClr val="00B050"/>
              </a:buClr>
              <a:buFont typeface="Wingdings" panose="05000000000000000000" pitchFamily="2" charset="2"/>
              <a:buChar char="ü"/>
            </a:pPr>
            <a:r>
              <a:rPr lang="en-GB" sz="2400" dirty="0">
                <a:solidFill>
                  <a:srgbClr val="002060"/>
                </a:solidFill>
                <a:cs typeface="Calibri"/>
              </a:rPr>
              <a:t>Start by talking about what motivates them to volunteer</a:t>
            </a:r>
          </a:p>
          <a:p>
            <a:pPr marL="342900" indent="-342900">
              <a:buClr>
                <a:srgbClr val="00B050"/>
              </a:buClr>
              <a:buFont typeface="Wingdings" panose="05000000000000000000" pitchFamily="2" charset="2"/>
              <a:buChar char="ü"/>
            </a:pPr>
            <a:r>
              <a:rPr lang="en-GB" sz="2400" dirty="0">
                <a:solidFill>
                  <a:srgbClr val="002060"/>
                </a:solidFill>
                <a:cs typeface="Calibri"/>
              </a:rPr>
              <a:t>Training, support and information</a:t>
            </a:r>
          </a:p>
          <a:p>
            <a:pPr marL="342900" indent="-342900">
              <a:buClr>
                <a:srgbClr val="00B050"/>
              </a:buClr>
              <a:buFont typeface="Wingdings" panose="05000000000000000000" pitchFamily="2" charset="2"/>
              <a:buChar char="ü"/>
            </a:pPr>
            <a:r>
              <a:rPr lang="en-GB" sz="2400" dirty="0">
                <a:solidFill>
                  <a:srgbClr val="002060"/>
                </a:solidFill>
                <a:cs typeface="Calibri"/>
              </a:rPr>
              <a:t>Take time to say thank you</a:t>
            </a:r>
          </a:p>
          <a:p>
            <a:pPr marL="342900" indent="-342900">
              <a:buClr>
                <a:srgbClr val="00B050"/>
              </a:buClr>
              <a:buFont typeface="Wingdings" panose="05000000000000000000" pitchFamily="2" charset="2"/>
              <a:buChar char="ü"/>
            </a:pPr>
            <a:r>
              <a:rPr lang="en-GB" sz="2400" dirty="0">
                <a:solidFill>
                  <a:srgbClr val="002060"/>
                </a:solidFill>
                <a:cs typeface="Calibri"/>
              </a:rPr>
              <a:t>Mix and match roles</a:t>
            </a:r>
          </a:p>
          <a:p>
            <a:pPr marL="342900" indent="-342900">
              <a:buClr>
                <a:srgbClr val="00B050"/>
              </a:buClr>
              <a:buFont typeface="Wingdings" panose="05000000000000000000" pitchFamily="2" charset="2"/>
              <a:buChar char="ü"/>
            </a:pPr>
            <a:r>
              <a:rPr lang="en-GB" sz="2400" dirty="0">
                <a:solidFill>
                  <a:srgbClr val="002060"/>
                </a:solidFill>
                <a:cs typeface="Calibri"/>
              </a:rPr>
              <a:t>Retention</a:t>
            </a:r>
          </a:p>
          <a:p>
            <a:pPr marL="342900" indent="-342900">
              <a:buClr>
                <a:srgbClr val="00B050"/>
              </a:buClr>
              <a:buFont typeface="Wingdings" panose="05000000000000000000" pitchFamily="2" charset="2"/>
              <a:buChar char="ü"/>
            </a:pPr>
            <a:r>
              <a:rPr lang="en-GB" sz="2400" dirty="0">
                <a:solidFill>
                  <a:srgbClr val="002060"/>
                </a:solidFill>
                <a:cs typeface="Calibri"/>
              </a:rPr>
              <a:t>Culture – social element</a:t>
            </a:r>
          </a:p>
          <a:p>
            <a:endParaRPr lang="en-GB" sz="2400" b="1" dirty="0">
              <a:solidFill>
                <a:srgbClr val="002060"/>
              </a:solidFill>
              <a:cs typeface="Calibri"/>
            </a:endParaRPr>
          </a:p>
          <a:p>
            <a:endParaRPr lang="en-GB" sz="2400" b="1" dirty="0">
              <a:solidFill>
                <a:srgbClr val="002060"/>
              </a:solidFill>
              <a:cs typeface="Calibri"/>
            </a:endParaRPr>
          </a:p>
          <a:p>
            <a:endParaRPr lang="en-GB" sz="2400" b="1" dirty="0">
              <a:solidFill>
                <a:srgbClr val="002060"/>
              </a:solidFill>
              <a:cs typeface="Calibri"/>
            </a:endParaRPr>
          </a:p>
          <a:p>
            <a:endParaRPr lang="en-GB" sz="2400" b="1" dirty="0">
              <a:solidFill>
                <a:srgbClr val="002060"/>
              </a:solidFill>
              <a:cs typeface="Calibri"/>
            </a:endParaRPr>
          </a:p>
          <a:p>
            <a:endParaRPr lang="en-GB" dirty="0">
              <a:cs typeface="Calibri"/>
            </a:endParaRPr>
          </a:p>
          <a:p>
            <a:endParaRPr lang="en-GB" dirty="0">
              <a:cs typeface="Calibri"/>
            </a:endParaRPr>
          </a:p>
        </p:txBody>
      </p:sp>
      <p:sp>
        <p:nvSpPr>
          <p:cNvPr id="3" name="TextBox 2">
            <a:extLst>
              <a:ext uri="{FF2B5EF4-FFF2-40B4-BE49-F238E27FC236}">
                <a16:creationId xmlns:a16="http://schemas.microsoft.com/office/drawing/2014/main" id="{A8149DAF-16B9-D405-C9C7-E6C7FBD99B6F}"/>
              </a:ext>
            </a:extLst>
          </p:cNvPr>
          <p:cNvSpPr txBox="1"/>
          <p:nvPr/>
        </p:nvSpPr>
        <p:spPr>
          <a:xfrm>
            <a:off x="2123728" y="5222340"/>
            <a:ext cx="6496814" cy="1323439"/>
          </a:xfrm>
          <a:prstGeom prst="rect">
            <a:avLst/>
          </a:prstGeom>
          <a:solidFill>
            <a:schemeClr val="accent6">
              <a:lumMod val="60000"/>
              <a:lumOff val="40000"/>
            </a:schemeClr>
          </a:solidFill>
        </p:spPr>
        <p:txBody>
          <a:bodyPr wrap="square" rtlCol="0">
            <a:spAutoFit/>
          </a:bodyPr>
          <a:lstStyle/>
          <a:p>
            <a:r>
              <a:rPr lang="en-GB" sz="2000" b="1" dirty="0">
                <a:solidFill>
                  <a:srgbClr val="002060"/>
                </a:solidFill>
                <a:cs typeface="Calibri"/>
              </a:rPr>
              <a:t>I wish I had…</a:t>
            </a:r>
          </a:p>
          <a:p>
            <a:pPr marL="342900" indent="-342900">
              <a:buFont typeface="Wingdings" panose="05000000000000000000" pitchFamily="2" charset="2"/>
              <a:buChar char="v"/>
            </a:pPr>
            <a:r>
              <a:rPr lang="en-GB" sz="2000" dirty="0">
                <a:solidFill>
                  <a:srgbClr val="002060"/>
                </a:solidFill>
                <a:cs typeface="Calibri"/>
              </a:rPr>
              <a:t>Understood PHM as a source of data</a:t>
            </a:r>
          </a:p>
          <a:p>
            <a:pPr marL="342900" indent="-342900">
              <a:buFont typeface="Wingdings" panose="05000000000000000000" pitchFamily="2" charset="2"/>
              <a:buChar char="v"/>
            </a:pPr>
            <a:r>
              <a:rPr lang="en-GB" sz="2000" dirty="0">
                <a:solidFill>
                  <a:srgbClr val="002060"/>
                </a:solidFill>
                <a:cs typeface="Calibri"/>
              </a:rPr>
              <a:t>Linked in with Library and Knowledge services earlier</a:t>
            </a:r>
          </a:p>
          <a:p>
            <a:pPr marL="342900" indent="-342900">
              <a:buFont typeface="Wingdings" panose="05000000000000000000" pitchFamily="2" charset="2"/>
              <a:buChar char="v"/>
            </a:pPr>
            <a:r>
              <a:rPr lang="en-GB" sz="2000" dirty="0">
                <a:solidFill>
                  <a:srgbClr val="002060"/>
                </a:solidFill>
                <a:cs typeface="Calibri"/>
              </a:rPr>
              <a:t>Walked the wards and engaged with frontline staff more</a:t>
            </a:r>
          </a:p>
        </p:txBody>
      </p:sp>
      <p:pic>
        <p:nvPicPr>
          <p:cNvPr id="2050" name="Picture 2" descr="Unity Teaching School Hub - The Golden ...">
            <a:extLst>
              <a:ext uri="{FF2B5EF4-FFF2-40B4-BE49-F238E27FC236}">
                <a16:creationId xmlns:a16="http://schemas.microsoft.com/office/drawing/2014/main" id="{16C153D9-CD95-83EB-CE67-2C816228FA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0" y="853597"/>
            <a:ext cx="4862426" cy="559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677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2"/>
          <p:cNvSpPr txBox="1">
            <a:spLocks noGrp="1"/>
          </p:cNvSpPr>
          <p:nvPr>
            <p:ph type="title" idx="4294967295"/>
          </p:nvPr>
        </p:nvSpPr>
        <p:spPr>
          <a:xfrm>
            <a:off x="0" y="332606"/>
            <a:ext cx="9144000" cy="670500"/>
          </a:xfrm>
          <a:prstGeom prst="rect">
            <a:avLst/>
          </a:prstGeom>
          <a:solidFill>
            <a:srgbClr val="7030A0"/>
          </a:solidFill>
          <a:ln>
            <a:noFill/>
          </a:ln>
        </p:spPr>
        <p:txBody>
          <a:bodyPr spcFirstLastPara="1" vert="horz" wrap="square" lIns="68569" tIns="34275" rIns="68569" bIns="34275" rtlCol="0" anchor="ctr" anchorCtr="0">
            <a:normAutofit/>
          </a:bodyPr>
          <a:lstStyle/>
          <a:p>
            <a:pPr algn="l" defTabSz="457200"/>
            <a:r>
              <a:rPr lang="en-GB" sz="3200" dirty="0">
                <a:solidFill>
                  <a:schemeClr val="lt1"/>
                </a:solidFill>
                <a:latin typeface="+mn-lt"/>
                <a:ea typeface="+mn-ea"/>
                <a:cs typeface="+mn-cs"/>
              </a:rPr>
              <a:t>Help from Helpforce:</a:t>
            </a:r>
          </a:p>
        </p:txBody>
      </p:sp>
      <p:sp>
        <p:nvSpPr>
          <p:cNvPr id="4" name="TextBox 3">
            <a:extLst>
              <a:ext uri="{FF2B5EF4-FFF2-40B4-BE49-F238E27FC236}">
                <a16:creationId xmlns:a16="http://schemas.microsoft.com/office/drawing/2014/main" id="{BF75322F-3D8D-AADD-6C50-F4BB153F6D64}"/>
              </a:ext>
            </a:extLst>
          </p:cNvPr>
          <p:cNvSpPr txBox="1"/>
          <p:nvPr/>
        </p:nvSpPr>
        <p:spPr>
          <a:xfrm>
            <a:off x="469571" y="1700808"/>
            <a:ext cx="8640960" cy="413190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85750" lvl="2" indent="-285750">
              <a:buClr>
                <a:srgbClr val="00B050"/>
              </a:buClr>
              <a:buFont typeface="Wingdings" panose="05000000000000000000" pitchFamily="2" charset="2"/>
              <a:buChar char="ü"/>
            </a:pPr>
            <a:r>
              <a:rPr lang="en-US" sz="2400" dirty="0">
                <a:solidFill>
                  <a:srgbClr val="002060"/>
                </a:solidFill>
                <a:latin typeface="Calibri"/>
                <a:cs typeface="Calibri"/>
              </a:rPr>
              <a:t>Wide range of resources and online discussion forums </a:t>
            </a:r>
          </a:p>
          <a:p>
            <a:pPr marL="285750" lvl="2" indent="-285750">
              <a:buClr>
                <a:srgbClr val="00B050"/>
              </a:buClr>
              <a:buFont typeface="Wingdings" panose="05000000000000000000" pitchFamily="2" charset="2"/>
              <a:buChar char="ü"/>
            </a:pPr>
            <a:r>
              <a:rPr lang="en-US" sz="2400" dirty="0">
                <a:solidFill>
                  <a:srgbClr val="002060"/>
                </a:solidFill>
                <a:latin typeface="Calibri"/>
                <a:cs typeface="Calibri"/>
              </a:rPr>
              <a:t>Project management advice and resources</a:t>
            </a:r>
          </a:p>
          <a:p>
            <a:pPr marL="285750" lvl="2" indent="-285750">
              <a:buClr>
                <a:srgbClr val="00B050"/>
              </a:buClr>
              <a:buFont typeface="Wingdings" panose="05000000000000000000" pitchFamily="2" charset="2"/>
              <a:buChar char="ü"/>
            </a:pPr>
            <a:r>
              <a:rPr lang="en-US" sz="2400" dirty="0">
                <a:solidFill>
                  <a:srgbClr val="002060"/>
                </a:solidFill>
                <a:latin typeface="Calibri"/>
                <a:cs typeface="Calibri"/>
              </a:rPr>
              <a:t>Mentoring, coaching and support</a:t>
            </a:r>
          </a:p>
          <a:p>
            <a:pPr marL="285750" indent="-285750">
              <a:buClr>
                <a:srgbClr val="00B050"/>
              </a:buClr>
              <a:buFont typeface="Wingdings" panose="05000000000000000000" pitchFamily="2" charset="2"/>
              <a:buChar char="ü"/>
            </a:pPr>
            <a:r>
              <a:rPr lang="en-US" sz="2400" dirty="0">
                <a:solidFill>
                  <a:srgbClr val="002060"/>
                </a:solidFill>
                <a:cs typeface="Calibri"/>
              </a:rPr>
              <a:t>Business case development and advice </a:t>
            </a:r>
          </a:p>
          <a:p>
            <a:pPr marL="285750" indent="-285750">
              <a:buClr>
                <a:srgbClr val="00B050"/>
              </a:buClr>
              <a:buFont typeface="Wingdings" panose="05000000000000000000" pitchFamily="2" charset="2"/>
              <a:buChar char="ü"/>
            </a:pPr>
            <a:r>
              <a:rPr lang="en-US" sz="2400" dirty="0">
                <a:solidFill>
                  <a:srgbClr val="002060"/>
                </a:solidFill>
                <a:cs typeface="Calibri"/>
              </a:rPr>
              <a:t>Particularly helpful financial advice; attributing value to volunteering, help with forecasting costing and benefits realisation</a:t>
            </a:r>
          </a:p>
          <a:p>
            <a:pPr marL="285750" indent="-285750">
              <a:buClr>
                <a:srgbClr val="00B050"/>
              </a:buClr>
              <a:buFont typeface="Wingdings" panose="05000000000000000000" pitchFamily="2" charset="2"/>
              <a:buChar char="ü"/>
            </a:pPr>
            <a:r>
              <a:rPr lang="en-US" sz="2400" dirty="0">
                <a:solidFill>
                  <a:srgbClr val="002060"/>
                </a:solidFill>
                <a:latin typeface="Calibri"/>
                <a:cs typeface="Calibri"/>
              </a:rPr>
              <a:t>Essential and outstanding support to help measure the impact of volunteering and understanding the insight</a:t>
            </a:r>
          </a:p>
          <a:p>
            <a:pPr marL="285750" indent="-285750">
              <a:buClr>
                <a:srgbClr val="00B050"/>
              </a:buClr>
              <a:buFont typeface="Wingdings" panose="05000000000000000000" pitchFamily="2" charset="2"/>
              <a:buChar char="ü"/>
            </a:pPr>
            <a:endParaRPr lang="en-US" sz="1600" dirty="0">
              <a:latin typeface="Calibri"/>
            </a:endParaRPr>
          </a:p>
          <a:p>
            <a:pPr marL="285750" indent="-285750">
              <a:buClr>
                <a:srgbClr val="00B050"/>
              </a:buClr>
              <a:buFont typeface="Wingdings" panose="05000000000000000000" pitchFamily="2" charset="2"/>
              <a:buChar char="ü"/>
            </a:pPr>
            <a:endParaRPr lang="en-US" sz="1600" dirty="0">
              <a:latin typeface="Calibri"/>
            </a:endParaRPr>
          </a:p>
          <a:p>
            <a:endParaRPr lang="en-US" sz="1600" dirty="0">
              <a:latin typeface="Calibri"/>
            </a:endParaRPr>
          </a:p>
        </p:txBody>
      </p:sp>
    </p:spTree>
    <p:extLst>
      <p:ext uri="{BB962C8B-B14F-4D97-AF65-F5344CB8AC3E}">
        <p14:creationId xmlns:p14="http://schemas.microsoft.com/office/powerpoint/2010/main" val="3499379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holding a cake&#10;&#10;Description automatically generated">
            <a:extLst>
              <a:ext uri="{FF2B5EF4-FFF2-40B4-BE49-F238E27FC236}">
                <a16:creationId xmlns:a16="http://schemas.microsoft.com/office/drawing/2014/main" id="{865FAD63-B61D-3EF0-308A-D7CC8CE3A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60601"/>
            <a:ext cx="2301720" cy="3068960"/>
          </a:xfrm>
          <a:prstGeom prst="rect">
            <a:avLst/>
          </a:prstGeom>
        </p:spPr>
      </p:pic>
      <p:pic>
        <p:nvPicPr>
          <p:cNvPr id="5" name="Picture 4" descr="A group of people posing for a photo&#10;&#10;Description automatically generated">
            <a:extLst>
              <a:ext uri="{FF2B5EF4-FFF2-40B4-BE49-F238E27FC236}">
                <a16:creationId xmlns:a16="http://schemas.microsoft.com/office/drawing/2014/main" id="{9B217815-2B80-4E1D-36F1-99885E3611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296" r="8464"/>
          <a:stretch/>
        </p:blipFill>
        <p:spPr>
          <a:xfrm>
            <a:off x="4556" y="0"/>
            <a:ext cx="3025301" cy="2000464"/>
          </a:xfrm>
          <a:prstGeom prst="rect">
            <a:avLst/>
          </a:prstGeom>
        </p:spPr>
      </p:pic>
      <p:pic>
        <p:nvPicPr>
          <p:cNvPr id="7" name="Picture 6" descr="A display board with pictures on it&#10;&#10;Description automatically generated">
            <a:extLst>
              <a:ext uri="{FF2B5EF4-FFF2-40B4-BE49-F238E27FC236}">
                <a16:creationId xmlns:a16="http://schemas.microsoft.com/office/drawing/2014/main" id="{6601D5B5-2BEA-FD48-6869-9019504109F6}"/>
              </a:ext>
            </a:extLst>
          </p:cNvPr>
          <p:cNvPicPr>
            <a:picLocks noChangeAspect="1"/>
          </p:cNvPicPr>
          <p:nvPr/>
        </p:nvPicPr>
        <p:blipFill rotWithShape="1">
          <a:blip r:embed="rId5">
            <a:extLst>
              <a:ext uri="{28A0092B-C50C-407E-A947-70E740481C1C}">
                <a14:useLocalDpi xmlns:a14="http://schemas.microsoft.com/office/drawing/2010/main" val="0"/>
              </a:ext>
            </a:extLst>
          </a:blip>
          <a:srcRect l="7010" t="14604" r="1454" b="10314"/>
          <a:stretch/>
        </p:blipFill>
        <p:spPr>
          <a:xfrm>
            <a:off x="5724128" y="0"/>
            <a:ext cx="3417656" cy="2102508"/>
          </a:xfrm>
          <a:prstGeom prst="rect">
            <a:avLst/>
          </a:prstGeom>
        </p:spPr>
      </p:pic>
      <p:pic>
        <p:nvPicPr>
          <p:cNvPr id="9" name="Picture 8" descr="A group of cakes on a table&#10;&#10;Description automatically generated">
            <a:extLst>
              <a:ext uri="{FF2B5EF4-FFF2-40B4-BE49-F238E27FC236}">
                <a16:creationId xmlns:a16="http://schemas.microsoft.com/office/drawing/2014/main" id="{70F5EC0A-1955-3ABA-35D4-A47411E37332}"/>
              </a:ext>
            </a:extLst>
          </p:cNvPr>
          <p:cNvPicPr>
            <a:picLocks noChangeAspect="1"/>
          </p:cNvPicPr>
          <p:nvPr/>
        </p:nvPicPr>
        <p:blipFill rotWithShape="1">
          <a:blip r:embed="rId6">
            <a:extLst>
              <a:ext uri="{28A0092B-C50C-407E-A947-70E740481C1C}">
                <a14:useLocalDpi xmlns:a14="http://schemas.microsoft.com/office/drawing/2010/main" val="0"/>
              </a:ext>
            </a:extLst>
          </a:blip>
          <a:srcRect l="5732" r="7839"/>
          <a:stretch/>
        </p:blipFill>
        <p:spPr>
          <a:xfrm>
            <a:off x="6632915" y="2384283"/>
            <a:ext cx="2407816" cy="2089434"/>
          </a:xfrm>
          <a:prstGeom prst="rect">
            <a:avLst/>
          </a:prstGeom>
        </p:spPr>
      </p:pic>
      <p:pic>
        <p:nvPicPr>
          <p:cNvPr id="11" name="Picture 10" descr="A group of people outside a building&#10;&#10;Description automatically generated">
            <a:extLst>
              <a:ext uri="{FF2B5EF4-FFF2-40B4-BE49-F238E27FC236}">
                <a16:creationId xmlns:a16="http://schemas.microsoft.com/office/drawing/2014/main" id="{2DFF571C-235B-774F-F31D-2404DCE9BF3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0063"/>
          <a:stretch/>
        </p:blipFill>
        <p:spPr>
          <a:xfrm>
            <a:off x="159140" y="2318089"/>
            <a:ext cx="2142580" cy="1123848"/>
          </a:xfrm>
          <a:prstGeom prst="rect">
            <a:avLst/>
          </a:prstGeom>
        </p:spPr>
      </p:pic>
      <p:pic>
        <p:nvPicPr>
          <p:cNvPr id="13" name="Picture 12" descr="A group of people posing for a photo&#10;&#10;Description automatically generated">
            <a:extLst>
              <a:ext uri="{FF2B5EF4-FFF2-40B4-BE49-F238E27FC236}">
                <a16:creationId xmlns:a16="http://schemas.microsoft.com/office/drawing/2014/main" id="{ACFAB15E-943D-C794-659A-F47BF4C88307}"/>
              </a:ext>
            </a:extLst>
          </p:cNvPr>
          <p:cNvPicPr>
            <a:picLocks noChangeAspect="1"/>
          </p:cNvPicPr>
          <p:nvPr/>
        </p:nvPicPr>
        <p:blipFill rotWithShape="1">
          <a:blip r:embed="rId8">
            <a:extLst>
              <a:ext uri="{28A0092B-C50C-407E-A947-70E740481C1C}">
                <a14:useLocalDpi xmlns:a14="http://schemas.microsoft.com/office/drawing/2010/main" val="0"/>
              </a:ext>
            </a:extLst>
          </a:blip>
          <a:srcRect l="3659" t="5030"/>
          <a:stretch/>
        </p:blipFill>
        <p:spPr>
          <a:xfrm>
            <a:off x="6356546" y="4798790"/>
            <a:ext cx="2785238" cy="2059210"/>
          </a:xfrm>
          <a:prstGeom prst="rect">
            <a:avLst/>
          </a:prstGeom>
        </p:spPr>
      </p:pic>
      <p:sp>
        <p:nvSpPr>
          <p:cNvPr id="14" name="TextBox 13">
            <a:extLst>
              <a:ext uri="{FF2B5EF4-FFF2-40B4-BE49-F238E27FC236}">
                <a16:creationId xmlns:a16="http://schemas.microsoft.com/office/drawing/2014/main" id="{599522CD-56F6-49AA-D9C2-6C37A3908F64}"/>
              </a:ext>
            </a:extLst>
          </p:cNvPr>
          <p:cNvSpPr txBox="1"/>
          <p:nvPr/>
        </p:nvSpPr>
        <p:spPr>
          <a:xfrm>
            <a:off x="2301720" y="2151357"/>
            <a:ext cx="4331195" cy="4678204"/>
          </a:xfrm>
          <a:prstGeom prst="rect">
            <a:avLst/>
          </a:prstGeom>
          <a:noFill/>
        </p:spPr>
        <p:txBody>
          <a:bodyPr wrap="square" lIns="91440" tIns="45720" rIns="91440" bIns="45720" rtlCol="0" anchor="t">
            <a:spAutoFit/>
          </a:bodyPr>
          <a:lstStyle/>
          <a:p>
            <a:pPr marL="342900" indent="-342900" algn="ctr">
              <a:buClr>
                <a:srgbClr val="00B050"/>
              </a:buClr>
              <a:buFont typeface="Wingdings" panose="05000000000000000000" pitchFamily="2" charset="2"/>
              <a:buChar char="ü"/>
            </a:pPr>
            <a:r>
              <a:rPr lang="en-GB" sz="4000" dirty="0">
                <a:solidFill>
                  <a:srgbClr val="002060"/>
                </a:solidFill>
                <a:cs typeface="Calibri"/>
              </a:rPr>
              <a:t>Access </a:t>
            </a:r>
            <a:r>
              <a:rPr lang="en-GB" sz="4000" dirty="0">
                <a:solidFill>
                  <a:srgbClr val="002060"/>
                </a:solidFill>
                <a:cs typeface="Calibri"/>
                <a:hlinkClick r:id="rId9"/>
              </a:rPr>
              <a:t>Helpforce report </a:t>
            </a:r>
            <a:r>
              <a:rPr lang="en-GB" sz="4000" dirty="0">
                <a:solidFill>
                  <a:srgbClr val="002060"/>
                </a:solidFill>
                <a:cs typeface="Calibri"/>
              </a:rPr>
              <a:t> on the Back to Health pathway </a:t>
            </a:r>
          </a:p>
          <a:p>
            <a:pPr algn="ctr">
              <a:buClr>
                <a:srgbClr val="00B050"/>
              </a:buClr>
            </a:pPr>
            <a:endParaRPr lang="en-GB" sz="4000" dirty="0">
              <a:solidFill>
                <a:srgbClr val="002060"/>
              </a:solidFill>
              <a:cs typeface="Calibri"/>
            </a:endParaRPr>
          </a:p>
          <a:p>
            <a:pPr marL="342900" indent="-342900" algn="ctr">
              <a:buClr>
                <a:srgbClr val="00B050"/>
              </a:buClr>
              <a:buFont typeface="Wingdings" panose="05000000000000000000" pitchFamily="2" charset="2"/>
              <a:buChar char="ü"/>
            </a:pPr>
            <a:r>
              <a:rPr lang="en-GB" sz="4000" dirty="0">
                <a:solidFill>
                  <a:srgbClr val="002060"/>
                </a:solidFill>
                <a:cs typeface="Calibri"/>
              </a:rPr>
              <a:t>Contact us for help!</a:t>
            </a:r>
          </a:p>
          <a:p>
            <a:endParaRPr lang="en-GB" dirty="0"/>
          </a:p>
        </p:txBody>
      </p:sp>
    </p:spTree>
    <p:extLst>
      <p:ext uri="{BB962C8B-B14F-4D97-AF65-F5344CB8AC3E}">
        <p14:creationId xmlns:p14="http://schemas.microsoft.com/office/powerpoint/2010/main" val="1371420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0364" y="2107681"/>
            <a:ext cx="5832648" cy="4093428"/>
          </a:xfrm>
          <a:prstGeom prst="rect">
            <a:avLst/>
          </a:prstGeom>
          <a:noFill/>
        </p:spPr>
        <p:txBody>
          <a:bodyPr wrap="square" rtlCol="0">
            <a:spAutoFit/>
          </a:bodyPr>
          <a:lstStyle/>
          <a:p>
            <a:pPr marL="457200" lvl="0" indent="-457200" defTabSz="457200">
              <a:spcBef>
                <a:spcPct val="0"/>
              </a:spcBef>
              <a:buClr>
                <a:srgbClr val="00B050"/>
              </a:buClr>
              <a:buFont typeface="Wingdings" pitchFamily="2" charset="2"/>
              <a:buChar char="ü"/>
              <a:defRPr/>
            </a:pPr>
            <a:r>
              <a:rPr lang="en-GB" sz="2800" dirty="0">
                <a:solidFill>
                  <a:schemeClr val="accent1">
                    <a:lumMod val="50000"/>
                  </a:schemeClr>
                </a:solidFill>
                <a:cs typeface="Arial" panose="020B0604020202020204" pitchFamily="34" charset="0"/>
              </a:rPr>
              <a:t>District general hospital providing range of services </a:t>
            </a:r>
            <a:r>
              <a:rPr lang="en-GB" sz="1600" dirty="0">
                <a:solidFill>
                  <a:schemeClr val="accent1">
                    <a:lumMod val="50000"/>
                  </a:schemeClr>
                </a:solidFill>
                <a:cs typeface="Arial" panose="020B0604020202020204" pitchFamily="34" charset="0"/>
              </a:rPr>
              <a:t>including urgent and emergency care, surgical, medical, women’s and children’s, diagnostic and therapeutic care (358 general and acute beds)</a:t>
            </a:r>
          </a:p>
          <a:p>
            <a:pPr marL="457200" lvl="0" indent="-457200" defTabSz="457200">
              <a:spcBef>
                <a:spcPct val="0"/>
              </a:spcBef>
              <a:buClr>
                <a:srgbClr val="00B050"/>
              </a:buClr>
              <a:buFont typeface="Wingdings" pitchFamily="2" charset="2"/>
              <a:buChar char="ü"/>
              <a:defRPr/>
            </a:pPr>
            <a:r>
              <a:rPr lang="en-GB" sz="2800" dirty="0">
                <a:solidFill>
                  <a:schemeClr val="accent1">
                    <a:lumMod val="50000"/>
                  </a:schemeClr>
                </a:solidFill>
                <a:cs typeface="Arial" panose="020B0604020202020204" pitchFamily="34" charset="0"/>
              </a:rPr>
              <a:t>Serves a population of over 300,000 </a:t>
            </a:r>
            <a:r>
              <a:rPr lang="en-GB" sz="1600" dirty="0">
                <a:solidFill>
                  <a:schemeClr val="accent1">
                    <a:lumMod val="50000"/>
                  </a:schemeClr>
                </a:solidFill>
                <a:cs typeface="Arial" panose="020B0604020202020204" pitchFamily="34" charset="0"/>
              </a:rPr>
              <a:t>covering North Warwickshire, South West Leicestershire and North Coventry</a:t>
            </a:r>
          </a:p>
          <a:p>
            <a:pPr marL="457200" lvl="0" indent="-457200" defTabSz="457200">
              <a:spcBef>
                <a:spcPct val="0"/>
              </a:spcBef>
              <a:buClr>
                <a:srgbClr val="00B050"/>
              </a:buClr>
              <a:buFont typeface="Wingdings" pitchFamily="2" charset="2"/>
              <a:buChar char="ü"/>
              <a:defRPr/>
            </a:pPr>
            <a:r>
              <a:rPr lang="en-GB" sz="2800" dirty="0">
                <a:solidFill>
                  <a:schemeClr val="accent1">
                    <a:lumMod val="50000"/>
                  </a:schemeClr>
                </a:solidFill>
                <a:cs typeface="Arial" panose="020B0604020202020204" pitchFamily="34" charset="0"/>
              </a:rPr>
              <a:t>Provide a range of community services </a:t>
            </a:r>
            <a:r>
              <a:rPr lang="en-GB" sz="1600" dirty="0">
                <a:solidFill>
                  <a:schemeClr val="accent1">
                    <a:lumMod val="50000"/>
                  </a:schemeClr>
                </a:solidFill>
                <a:cs typeface="Arial" panose="020B0604020202020204" pitchFamily="34" charset="0"/>
              </a:rPr>
              <a:t>including sexual health, special care dentistry and TB services</a:t>
            </a:r>
          </a:p>
          <a:p>
            <a:pPr marL="457200" lvl="0" indent="-457200" defTabSz="457200">
              <a:spcBef>
                <a:spcPct val="0"/>
              </a:spcBef>
              <a:buClr>
                <a:srgbClr val="00B050"/>
              </a:buClr>
              <a:buFont typeface="Wingdings" pitchFamily="2" charset="2"/>
              <a:buChar char="ü"/>
              <a:defRPr/>
            </a:pPr>
            <a:r>
              <a:rPr lang="en-GB" sz="2800" dirty="0">
                <a:solidFill>
                  <a:schemeClr val="accent1">
                    <a:lumMod val="50000"/>
                  </a:schemeClr>
                </a:solidFill>
                <a:cs typeface="Arial" panose="020B0604020202020204" pitchFamily="34" charset="0"/>
              </a:rPr>
              <a:t>2,600+ staff</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940" y="3289223"/>
            <a:ext cx="3028100" cy="1730343"/>
          </a:xfrm>
          <a:prstGeom prst="rect">
            <a:avLst/>
          </a:prstGeom>
        </p:spPr>
      </p:pic>
      <p:grpSp>
        <p:nvGrpSpPr>
          <p:cNvPr id="9" name="Google Shape;109;g101e3f56ff6_0_0">
            <a:extLst>
              <a:ext uri="{FF2B5EF4-FFF2-40B4-BE49-F238E27FC236}">
                <a16:creationId xmlns:a16="http://schemas.microsoft.com/office/drawing/2014/main" id="{EA8E172B-44FB-4215-8747-99B423C6F592}"/>
              </a:ext>
            </a:extLst>
          </p:cNvPr>
          <p:cNvGrpSpPr/>
          <p:nvPr/>
        </p:nvGrpSpPr>
        <p:grpSpPr>
          <a:xfrm>
            <a:off x="6911751" y="82864"/>
            <a:ext cx="2232249" cy="911622"/>
            <a:chOff x="0" y="6201850"/>
            <a:chExt cx="1918550" cy="725125"/>
          </a:xfrm>
        </p:grpSpPr>
        <p:pic>
          <p:nvPicPr>
            <p:cNvPr id="10" name="Google Shape;110;g101e3f56ff6_0_0">
              <a:extLst>
                <a:ext uri="{FF2B5EF4-FFF2-40B4-BE49-F238E27FC236}">
                  <a16:creationId xmlns:a16="http://schemas.microsoft.com/office/drawing/2014/main" id="{FA21328E-D97A-415D-883A-2129E614D797}"/>
                </a:ext>
              </a:extLst>
            </p:cNvPr>
            <p:cNvPicPr preferRelativeResize="0"/>
            <p:nvPr/>
          </p:nvPicPr>
          <p:blipFill rotWithShape="1">
            <a:blip r:embed="rId4">
              <a:alphaModFix/>
            </a:blip>
            <a:srcRect l="27377" t="12050" b="-12049"/>
            <a:stretch/>
          </p:blipFill>
          <p:spPr>
            <a:xfrm>
              <a:off x="0" y="6289125"/>
              <a:ext cx="1462750" cy="637850"/>
            </a:xfrm>
            <a:prstGeom prst="rect">
              <a:avLst/>
            </a:prstGeom>
            <a:noFill/>
            <a:ln>
              <a:noFill/>
            </a:ln>
          </p:spPr>
        </p:pic>
        <p:pic>
          <p:nvPicPr>
            <p:cNvPr id="11" name="Google Shape;111;g101e3f56ff6_0_0">
              <a:extLst>
                <a:ext uri="{FF2B5EF4-FFF2-40B4-BE49-F238E27FC236}">
                  <a16:creationId xmlns:a16="http://schemas.microsoft.com/office/drawing/2014/main" id="{FB756CF9-66AC-4B4B-8396-4715EEADA3B3}"/>
                </a:ext>
              </a:extLst>
            </p:cNvPr>
            <p:cNvPicPr preferRelativeResize="0"/>
            <p:nvPr/>
          </p:nvPicPr>
          <p:blipFill rotWithShape="1">
            <a:blip r:embed="rId5">
              <a:alphaModFix/>
            </a:blip>
            <a:srcRect/>
            <a:stretch/>
          </p:blipFill>
          <p:spPr>
            <a:xfrm>
              <a:off x="1434050" y="6201850"/>
              <a:ext cx="484500" cy="484500"/>
            </a:xfrm>
            <a:prstGeom prst="rect">
              <a:avLst/>
            </a:prstGeom>
            <a:noFill/>
            <a:ln>
              <a:noFill/>
            </a:ln>
          </p:spPr>
        </p:pic>
        <p:pic>
          <p:nvPicPr>
            <p:cNvPr id="12" name="Google Shape;112;g101e3f56ff6_0_0">
              <a:extLst>
                <a:ext uri="{FF2B5EF4-FFF2-40B4-BE49-F238E27FC236}">
                  <a16:creationId xmlns:a16="http://schemas.microsoft.com/office/drawing/2014/main" id="{74D8E4FE-32AB-4941-A5E1-DA2707D3B9D0}"/>
                </a:ext>
              </a:extLst>
            </p:cNvPr>
            <p:cNvPicPr preferRelativeResize="0"/>
            <p:nvPr/>
          </p:nvPicPr>
          <p:blipFill rotWithShape="1">
            <a:blip r:embed="rId6">
              <a:alphaModFix/>
            </a:blip>
            <a:srcRect/>
            <a:stretch/>
          </p:blipFill>
          <p:spPr>
            <a:xfrm>
              <a:off x="94337" y="6306500"/>
              <a:ext cx="695687" cy="159600"/>
            </a:xfrm>
            <a:prstGeom prst="rect">
              <a:avLst/>
            </a:prstGeom>
            <a:noFill/>
            <a:ln>
              <a:noFill/>
            </a:ln>
          </p:spPr>
        </p:pic>
      </p:grpSp>
      <p:sp>
        <p:nvSpPr>
          <p:cNvPr id="2" name="Google Shape;134;g12a84b81665_1_0">
            <a:extLst>
              <a:ext uri="{FF2B5EF4-FFF2-40B4-BE49-F238E27FC236}">
                <a16:creationId xmlns:a16="http://schemas.microsoft.com/office/drawing/2014/main" id="{61AE8D2E-D0AD-75D6-43C6-3E8C0F823459}"/>
              </a:ext>
            </a:extLst>
          </p:cNvPr>
          <p:cNvSpPr txBox="1">
            <a:spLocks/>
          </p:cNvSpPr>
          <p:nvPr/>
        </p:nvSpPr>
        <p:spPr>
          <a:xfrm>
            <a:off x="0" y="880425"/>
            <a:ext cx="9144000" cy="801899"/>
          </a:xfrm>
          <a:prstGeom prst="rect">
            <a:avLst/>
          </a:prstGeom>
          <a:solidFill>
            <a:srgbClr val="7030A0"/>
          </a:solidFill>
          <a:ln>
            <a:noFill/>
          </a:ln>
        </p:spPr>
        <p:txBody>
          <a:bodyPr spcFirstLastPara="1" vert="horz" wrap="square" lIns="68569" tIns="34275" rIns="68569" bIns="34275"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a:endParaRPr lang="en-GB" sz="2800" dirty="0">
              <a:solidFill>
                <a:schemeClr val="lt1"/>
              </a:solidFill>
              <a:latin typeface="+mn-lt"/>
              <a:ea typeface="+mn-ea"/>
              <a:cs typeface="+mn-cs"/>
            </a:endParaRPr>
          </a:p>
          <a:p>
            <a:pPr marL="216000" defTabSz="457200"/>
            <a:r>
              <a:rPr lang="en-GB" dirty="0">
                <a:solidFill>
                  <a:schemeClr val="lt1"/>
                </a:solidFill>
                <a:latin typeface="+mn-lt"/>
                <a:ea typeface="+mn-ea"/>
                <a:cs typeface="+mn-cs"/>
              </a:rPr>
              <a:t>About George Eliot Hospital</a:t>
            </a:r>
          </a:p>
          <a:p>
            <a:pPr marL="216000" defTabSz="457200"/>
            <a:br>
              <a:rPr lang="en-GB" sz="2400" dirty="0">
                <a:solidFill>
                  <a:schemeClr val="lt1"/>
                </a:solidFill>
                <a:latin typeface="+mn-lt"/>
                <a:ea typeface="+mn-ea"/>
                <a:cs typeface="+mn-cs"/>
              </a:rPr>
            </a:br>
            <a:endParaRPr lang="en-US" sz="1600" dirty="0">
              <a:solidFill>
                <a:schemeClr val="lt1"/>
              </a:solidFill>
              <a:latin typeface="+mn-lt"/>
              <a:ea typeface="+mn-ea"/>
              <a:cs typeface="+mn-cs"/>
            </a:endParaRPr>
          </a:p>
        </p:txBody>
      </p:sp>
    </p:spTree>
    <p:extLst>
      <p:ext uri="{BB962C8B-B14F-4D97-AF65-F5344CB8AC3E}">
        <p14:creationId xmlns:p14="http://schemas.microsoft.com/office/powerpoint/2010/main" val="28641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12a84b81665_1_0"/>
          <p:cNvSpPr/>
          <p:nvPr/>
        </p:nvSpPr>
        <p:spPr>
          <a:xfrm>
            <a:off x="1890566" y="1999548"/>
            <a:ext cx="1638450" cy="698625"/>
          </a:xfrm>
          <a:prstGeom prst="rect">
            <a:avLst/>
          </a:prstGeom>
          <a:noFill/>
          <a:ln w="28575" cap="flat" cmpd="sng">
            <a:solidFill>
              <a:srgbClr val="9ECCF2"/>
            </a:solidFill>
            <a:prstDash val="dash"/>
            <a:round/>
            <a:headEnd type="none" w="sm" len="sm"/>
            <a:tailEnd type="none" w="sm" len="sm"/>
          </a:ln>
        </p:spPr>
        <p:txBody>
          <a:bodyPr spcFirstLastPara="1" wrap="square" lIns="68569" tIns="68569" rIns="68569" bIns="68569"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Pts val="1400"/>
              <a:buFontTx/>
              <a:buNone/>
              <a:tabLst/>
              <a:defRPr/>
            </a:pPr>
            <a:endParaRPr kumimoji="0" sz="105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19" name="Google Shape;119;g12a84b81665_1_0"/>
          <p:cNvSpPr/>
          <p:nvPr/>
        </p:nvSpPr>
        <p:spPr>
          <a:xfrm>
            <a:off x="2096104" y="2176476"/>
            <a:ext cx="1255500" cy="424125"/>
          </a:xfrm>
          <a:prstGeom prst="rect">
            <a:avLst/>
          </a:prstGeom>
          <a:solidFill>
            <a:srgbClr val="00B0F0"/>
          </a:solidFill>
          <a:ln>
            <a:noFill/>
          </a:ln>
        </p:spPr>
        <p:txBody>
          <a:bodyPr spcFirstLastPara="1" wrap="square" lIns="68569" tIns="68569" rIns="68569" bIns="68569"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1800"/>
              <a:buFontTx/>
              <a:buNone/>
              <a:tabLst/>
              <a:defRPr/>
            </a:pPr>
            <a:r>
              <a:rPr kumimoji="0" lang="en-GB" sz="1350" b="0" i="0" u="none" strike="noStrike" kern="1200" cap="none" spc="0" normalizeH="0" baseline="0" noProof="0">
                <a:ln>
                  <a:noFill/>
                </a:ln>
                <a:solidFill>
                  <a:prstClr val="white"/>
                </a:solidFill>
                <a:effectLst/>
                <a:uLnTx/>
                <a:uFillTx/>
                <a:latin typeface="Arial"/>
                <a:ea typeface="Arial"/>
                <a:cs typeface="Arial"/>
                <a:sym typeface="Arial"/>
              </a:rPr>
              <a:t>Getting well</a:t>
            </a:r>
            <a:endParaRPr kumimoji="0" sz="135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120" name="Google Shape;120;g12a84b81665_1_0"/>
          <p:cNvSpPr/>
          <p:nvPr/>
        </p:nvSpPr>
        <p:spPr>
          <a:xfrm>
            <a:off x="159641" y="3305127"/>
            <a:ext cx="1307925" cy="372150"/>
          </a:xfrm>
          <a:prstGeom prst="rect">
            <a:avLst/>
          </a:prstGeom>
          <a:solidFill>
            <a:srgbClr val="92D050"/>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1800"/>
              <a:buFontTx/>
              <a:buNone/>
              <a:tabLst/>
              <a:defRPr/>
            </a:pPr>
            <a:r>
              <a:rPr kumimoji="0" lang="en-GB" sz="1350" b="0" i="0" u="none" strike="noStrike" kern="1200" cap="none" spc="0" normalizeH="0" baseline="0" noProof="0">
                <a:ln>
                  <a:noFill/>
                </a:ln>
                <a:solidFill>
                  <a:prstClr val="black"/>
                </a:solidFill>
                <a:effectLst/>
                <a:uLnTx/>
                <a:uFillTx/>
                <a:latin typeface="Arial"/>
                <a:ea typeface="Arial"/>
                <a:cs typeface="Arial"/>
                <a:sym typeface="Arial"/>
              </a:rPr>
              <a:t>Waiting well</a:t>
            </a:r>
            <a:endParaRPr kumimoji="0" sz="135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21" name="Google Shape;121;g12a84b81665_1_0"/>
          <p:cNvSpPr/>
          <p:nvPr/>
        </p:nvSpPr>
        <p:spPr>
          <a:xfrm>
            <a:off x="2016229" y="4083158"/>
            <a:ext cx="1387125" cy="424125"/>
          </a:xfrm>
          <a:prstGeom prst="rect">
            <a:avLst/>
          </a:prstGeom>
          <a:solidFill>
            <a:srgbClr val="92D050"/>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1800"/>
              <a:buFontTx/>
              <a:buNone/>
              <a:tabLst/>
              <a:defRPr/>
            </a:pPr>
            <a:r>
              <a:rPr kumimoji="0" lang="en-GB" sz="1350" b="0" i="0" u="none" strike="noStrike" kern="1200" cap="none" spc="0" normalizeH="0" baseline="0" noProof="0">
                <a:ln>
                  <a:noFill/>
                </a:ln>
                <a:solidFill>
                  <a:prstClr val="black"/>
                </a:solidFill>
                <a:effectLst/>
                <a:uLnTx/>
                <a:uFillTx/>
                <a:latin typeface="Arial"/>
                <a:ea typeface="Arial"/>
                <a:cs typeface="Arial"/>
                <a:sym typeface="Arial"/>
              </a:rPr>
              <a:t>Living well</a:t>
            </a:r>
            <a:endParaRPr kumimoji="0" sz="135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22" name="Google Shape;122;g12a84b81665_1_0"/>
          <p:cNvSpPr/>
          <p:nvPr/>
        </p:nvSpPr>
        <p:spPr>
          <a:xfrm>
            <a:off x="3713741" y="3305127"/>
            <a:ext cx="1387125" cy="372150"/>
          </a:xfrm>
          <a:prstGeom prst="rect">
            <a:avLst/>
          </a:prstGeom>
          <a:solidFill>
            <a:srgbClr val="92D050"/>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1800"/>
              <a:buFontTx/>
              <a:buNone/>
              <a:tabLst/>
              <a:defRPr/>
            </a:pPr>
            <a:r>
              <a:rPr kumimoji="0" lang="en-GB" sz="1350" b="0" i="0" u="none" strike="noStrike" kern="1200" cap="none" spc="0" normalizeH="0" baseline="0" noProof="0">
                <a:ln>
                  <a:noFill/>
                </a:ln>
                <a:solidFill>
                  <a:prstClr val="black"/>
                </a:solidFill>
                <a:effectLst/>
                <a:uLnTx/>
                <a:uFillTx/>
                <a:latin typeface="Arial"/>
                <a:ea typeface="Arial"/>
                <a:cs typeface="Arial"/>
                <a:sym typeface="Arial"/>
              </a:rPr>
              <a:t>Recovering well</a:t>
            </a:r>
            <a:endParaRPr kumimoji="0" sz="135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123" name="Google Shape;123;g12a84b81665_1_0"/>
          <p:cNvSpPr/>
          <p:nvPr/>
        </p:nvSpPr>
        <p:spPr>
          <a:xfrm rot="5400000">
            <a:off x="3773732" y="2230475"/>
            <a:ext cx="767250" cy="1062225"/>
          </a:xfrm>
          <a:prstGeom prst="bentArrow">
            <a:avLst>
              <a:gd name="adj1" fmla="val 21980"/>
              <a:gd name="adj2" fmla="val 20051"/>
              <a:gd name="adj3" fmla="val 25000"/>
              <a:gd name="adj4" fmla="val 43750"/>
            </a:avLst>
          </a:prstGeom>
          <a:solidFill>
            <a:schemeClr val="accent3"/>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Pts val="1400"/>
              <a:buFontTx/>
              <a:buNone/>
              <a:tabLst/>
              <a:defRPr/>
            </a:pPr>
            <a:endParaRPr kumimoji="0" sz="105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24" name="Google Shape;124;g12a84b81665_1_0"/>
          <p:cNvSpPr/>
          <p:nvPr/>
        </p:nvSpPr>
        <p:spPr>
          <a:xfrm rot="1849">
            <a:off x="643906" y="2390283"/>
            <a:ext cx="1255050" cy="738450"/>
          </a:xfrm>
          <a:prstGeom prst="bentArrow">
            <a:avLst>
              <a:gd name="adj1" fmla="val 17248"/>
              <a:gd name="adj2" fmla="val 16782"/>
              <a:gd name="adj3" fmla="val 25000"/>
              <a:gd name="adj4" fmla="val 50812"/>
            </a:avLst>
          </a:prstGeom>
          <a:solidFill>
            <a:schemeClr val="accent3"/>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Pts val="1400"/>
              <a:buFontTx/>
              <a:buNone/>
              <a:tabLst/>
              <a:defRPr/>
            </a:pPr>
            <a:endParaRPr kumimoji="0" sz="105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25" name="Google Shape;125;g12a84b81665_1_0"/>
          <p:cNvSpPr/>
          <p:nvPr/>
        </p:nvSpPr>
        <p:spPr>
          <a:xfrm rot="16200000">
            <a:off x="924529" y="3468459"/>
            <a:ext cx="624150" cy="1307925"/>
          </a:xfrm>
          <a:prstGeom prst="bentArrow">
            <a:avLst>
              <a:gd name="adj1" fmla="val 25494"/>
              <a:gd name="adj2" fmla="val 20051"/>
              <a:gd name="adj3" fmla="val 25000"/>
              <a:gd name="adj4" fmla="val 43750"/>
            </a:avLst>
          </a:prstGeom>
          <a:solidFill>
            <a:schemeClr val="accent3"/>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Pts val="1400"/>
              <a:buFontTx/>
              <a:buNone/>
              <a:tabLst/>
              <a:defRPr/>
            </a:pPr>
            <a:endParaRPr kumimoji="0" sz="105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26" name="Google Shape;126;g12a84b81665_1_0"/>
          <p:cNvSpPr/>
          <p:nvPr/>
        </p:nvSpPr>
        <p:spPr>
          <a:xfrm rot="10800000">
            <a:off x="3490204" y="3761070"/>
            <a:ext cx="1081800" cy="673425"/>
          </a:xfrm>
          <a:prstGeom prst="bentArrow">
            <a:avLst>
              <a:gd name="adj1" fmla="val 21193"/>
              <a:gd name="adj2" fmla="val 20051"/>
              <a:gd name="adj3" fmla="val 25000"/>
              <a:gd name="adj4" fmla="val 49844"/>
            </a:avLst>
          </a:prstGeom>
          <a:solidFill>
            <a:schemeClr val="accent3"/>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Pts val="1400"/>
              <a:buFontTx/>
              <a:buNone/>
              <a:tabLst/>
              <a:defRPr/>
            </a:pPr>
            <a:endParaRPr kumimoji="0" sz="105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27" name="Google Shape;127;g12a84b81665_1_0"/>
          <p:cNvSpPr txBox="1"/>
          <p:nvPr/>
        </p:nvSpPr>
        <p:spPr>
          <a:xfrm>
            <a:off x="5645948" y="1290707"/>
            <a:ext cx="3320325" cy="1084890"/>
          </a:xfrm>
          <a:prstGeom prst="rect">
            <a:avLst/>
          </a:prstGeom>
          <a:noFill/>
          <a:ln w="28575" cap="flat" cmpd="sng">
            <a:solidFill>
              <a:srgbClr val="9ECCF2"/>
            </a:solidFill>
            <a:prstDash val="dash"/>
            <a:round/>
            <a:headEnd type="none" w="sm" len="sm"/>
            <a:tailEnd type="none" w="sm" len="sm"/>
          </a:ln>
        </p:spPr>
        <p:txBody>
          <a:bodyPr spcFirstLastPara="1" wrap="square" lIns="68569" tIns="68569" rIns="68569" bIns="68569" anchor="t" anchorCtr="0">
            <a:spAutoFit/>
          </a:bodyPr>
          <a:lstStyle/>
          <a:p>
            <a:pPr marL="0" marR="0" lvl="0" indent="0" algn="l" defTabSz="457200" rtl="0" eaLnBrk="1" fontAlgn="auto" latinLnBrk="0" hangingPunct="1">
              <a:lnSpc>
                <a:spcPct val="100000"/>
              </a:lnSpc>
              <a:spcBef>
                <a:spcPts val="0"/>
              </a:spcBef>
              <a:spcAft>
                <a:spcPts val="0"/>
              </a:spcAft>
              <a:buClr>
                <a:srgbClr val="000000"/>
              </a:buClr>
              <a:buSzPts val="1600"/>
              <a:buFontTx/>
              <a:buNone/>
              <a:tabLst/>
              <a:defRPr/>
            </a:pPr>
            <a:r>
              <a:rPr kumimoji="0" lang="en-GB" sz="1350" b="1" i="0" u="sng" strike="noStrike" kern="1200" cap="none" spc="0" normalizeH="0" baseline="0" noProof="0" dirty="0">
                <a:ln>
                  <a:noFill/>
                </a:ln>
                <a:solidFill>
                  <a:prstClr val="black"/>
                </a:solidFill>
                <a:effectLst/>
                <a:uLnTx/>
                <a:uFillTx/>
                <a:latin typeface="Calibri"/>
                <a:ea typeface="Calibri"/>
                <a:cs typeface="Calibri"/>
              </a:rPr>
              <a:t>Volunteers on hospital site</a:t>
            </a:r>
            <a:endParaRPr kumimoji="0" lang="en-US" sz="135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Pts val="1600"/>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a:ea typeface="Calibri"/>
                <a:cs typeface="Calibri"/>
              </a:rPr>
              <a:t>Volunteer contact centre </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71450" marR="0" lvl="0" indent="-171450" algn="l" defTabSz="457200" rtl="0" eaLnBrk="1" fontAlgn="auto" latinLnBrk="0" hangingPunct="1">
              <a:lnSpc>
                <a:spcPct val="100000"/>
              </a:lnSpc>
              <a:spcBef>
                <a:spcPts val="0"/>
              </a:spcBef>
              <a:spcAft>
                <a:spcPts val="0"/>
              </a:spcAft>
              <a:buClrTx/>
              <a:buSzPts val="1600"/>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a:ea typeface="Calibri"/>
                <a:cs typeface="Calibri"/>
              </a:rPr>
              <a:t>Responder volunteer team/OOH volunteer drivers</a:t>
            </a:r>
          </a:p>
          <a:p>
            <a:pPr marL="171450" marR="0" lvl="0" indent="-171450" algn="l" defTabSz="457200" rtl="0" eaLnBrk="1" fontAlgn="auto" latinLnBrk="0" hangingPunct="1">
              <a:lnSpc>
                <a:spcPct val="100000"/>
              </a:lnSpc>
              <a:spcBef>
                <a:spcPts val="0"/>
              </a:spcBef>
              <a:spcAft>
                <a:spcPts val="0"/>
              </a:spcAft>
              <a:buClr>
                <a:srgbClr val="000000"/>
              </a:buClr>
              <a:buSzPts val="1600"/>
              <a:buFont typeface="Arial"/>
              <a:buChar char="•"/>
              <a:tabLst/>
              <a:defRPr/>
            </a:pPr>
            <a:r>
              <a:rPr kumimoji="0" lang="en-GB" sz="1200" b="0" i="0" u="none" strike="noStrike" kern="1200" cap="none" spc="0" normalizeH="0" baseline="0" noProof="0" dirty="0">
                <a:ln>
                  <a:noFill/>
                </a:ln>
                <a:solidFill>
                  <a:srgbClr val="000000"/>
                </a:solidFill>
                <a:effectLst/>
                <a:uLnTx/>
                <a:uFillTx/>
                <a:latin typeface="Calibri"/>
                <a:ea typeface="Calibri"/>
                <a:cs typeface="Calibri"/>
              </a:rPr>
              <a:t>Hospital volunteers</a:t>
            </a:r>
          </a:p>
        </p:txBody>
      </p:sp>
      <p:cxnSp>
        <p:nvCxnSpPr>
          <p:cNvPr id="128" name="Google Shape;128;g12a84b81665_1_0"/>
          <p:cNvCxnSpPr>
            <a:cxnSpLocks/>
          </p:cNvCxnSpPr>
          <p:nvPr/>
        </p:nvCxnSpPr>
        <p:spPr>
          <a:xfrm rot="5400000" flipH="1" flipV="1">
            <a:off x="4048505" y="402106"/>
            <a:ext cx="258729" cy="2936157"/>
          </a:xfrm>
          <a:prstGeom prst="bentConnector2">
            <a:avLst/>
          </a:prstGeom>
          <a:noFill/>
          <a:ln w="28575" cap="flat" cmpd="sng">
            <a:solidFill>
              <a:srgbClr val="9ECCF2"/>
            </a:solidFill>
            <a:prstDash val="dash"/>
            <a:round/>
            <a:headEnd type="none" w="sm" len="sm"/>
            <a:tailEnd type="none" w="sm" len="sm"/>
          </a:ln>
        </p:spPr>
      </p:cxnSp>
      <p:sp>
        <p:nvSpPr>
          <p:cNvPr id="129" name="Google Shape;129;g12a84b81665_1_0"/>
          <p:cNvSpPr txBox="1"/>
          <p:nvPr/>
        </p:nvSpPr>
        <p:spPr>
          <a:xfrm>
            <a:off x="5645948" y="2510244"/>
            <a:ext cx="3320325" cy="1823554"/>
          </a:xfrm>
          <a:prstGeom prst="rect">
            <a:avLst/>
          </a:prstGeom>
          <a:noFill/>
          <a:ln w="28575" cap="flat" cmpd="sng">
            <a:solidFill>
              <a:srgbClr val="FFC000"/>
            </a:solidFill>
            <a:prstDash val="dash"/>
            <a:round/>
            <a:headEnd type="none" w="sm" len="sm"/>
            <a:tailEnd type="none" w="sm" len="sm"/>
          </a:ln>
        </p:spPr>
        <p:txBody>
          <a:bodyPr spcFirstLastPara="1" wrap="square" lIns="68569" tIns="68569" rIns="68569" bIns="68569" anchor="t" anchorCtr="0">
            <a:spAutoFit/>
          </a:bodyPr>
          <a:lstStyle/>
          <a:p>
            <a:pPr marL="0" marR="0" lvl="0" indent="0" algn="l" defTabSz="457200" rtl="0" eaLnBrk="1" fontAlgn="auto" latinLnBrk="0" hangingPunct="1">
              <a:lnSpc>
                <a:spcPct val="100000"/>
              </a:lnSpc>
              <a:spcBef>
                <a:spcPts val="0"/>
              </a:spcBef>
              <a:spcAft>
                <a:spcPts val="0"/>
              </a:spcAft>
              <a:buClr>
                <a:srgbClr val="000000"/>
              </a:buClr>
              <a:buSzPts val="1800"/>
              <a:buFontTx/>
              <a:buNone/>
              <a:tabLst/>
              <a:defRPr/>
            </a:pPr>
            <a:r>
              <a:rPr kumimoji="0" lang="en-GB" sz="1350" b="1" i="0" u="sng" strike="noStrike" kern="1200" cap="none" spc="0" normalizeH="0" baseline="0" noProof="0" dirty="0">
                <a:ln>
                  <a:noFill/>
                </a:ln>
                <a:solidFill>
                  <a:srgbClr val="000000"/>
                </a:solidFill>
                <a:effectLst/>
                <a:uLnTx/>
                <a:uFillTx/>
                <a:latin typeface="Calibri"/>
                <a:ea typeface="Calibri"/>
                <a:cs typeface="Calibri"/>
                <a:sym typeface="Calibri"/>
              </a:rPr>
              <a:t>Community Engagement Officers</a:t>
            </a:r>
            <a:endParaRPr kumimoji="0" sz="1350" b="1" i="0" u="sng" strike="noStrike" kern="1200" cap="none" spc="0" normalizeH="0" baseline="0" noProof="0" dirty="0">
              <a:ln>
                <a:noFill/>
              </a:ln>
              <a:solidFill>
                <a:srgbClr val="000000"/>
              </a:solidFill>
              <a:effectLst/>
              <a:uLnTx/>
              <a:uFillTx/>
              <a:latin typeface="Calibri"/>
              <a:ea typeface="Calibri"/>
              <a:cs typeface="Calibri"/>
              <a:sym typeface="Calibri"/>
            </a:endParaRPr>
          </a:p>
          <a:p>
            <a:pPr marL="171450" marR="0" lvl="0" indent="-171450" algn="l" defTabSz="457200" rtl="0" eaLnBrk="1" fontAlgn="auto" latinLnBrk="0" hangingPunct="1">
              <a:lnSpc>
                <a:spcPct val="100000"/>
              </a:lnSpc>
              <a:spcBef>
                <a:spcPts val="0"/>
              </a:spcBef>
              <a:spcAft>
                <a:spcPts val="0"/>
              </a:spcAft>
              <a:buClr>
                <a:srgbClr val="000000"/>
              </a:buClr>
              <a:buSzPts val="1600"/>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a:ea typeface="Calibri"/>
                <a:cs typeface="Calibri"/>
              </a:rPr>
              <a:t>Aligns to the NHSE CORE20PLUS5 framework to tackle health inequalities</a:t>
            </a:r>
          </a:p>
          <a:p>
            <a:pPr marL="171450" marR="0" lvl="0" indent="-171450" algn="l" defTabSz="457200" rtl="0" eaLnBrk="1" fontAlgn="auto" latinLnBrk="0" hangingPunct="1">
              <a:lnSpc>
                <a:spcPct val="100000"/>
              </a:lnSpc>
              <a:spcBef>
                <a:spcPts val="0"/>
              </a:spcBef>
              <a:spcAft>
                <a:spcPts val="0"/>
              </a:spcAft>
              <a:buClr>
                <a:srgbClr val="000000"/>
              </a:buClr>
              <a:buSzPts val="1600"/>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a:ea typeface="Calibri"/>
                <a:cs typeface="Calibri"/>
              </a:rPr>
              <a:t>Supports the prevention and early identification agenda</a:t>
            </a:r>
          </a:p>
          <a:p>
            <a:pPr marL="171450" marR="0" lvl="0" indent="-171450" algn="l" defTabSz="457200" rtl="0" eaLnBrk="1" fontAlgn="auto" latinLnBrk="0" hangingPunct="1">
              <a:lnSpc>
                <a:spcPct val="100000"/>
              </a:lnSpc>
              <a:spcBef>
                <a:spcPts val="0"/>
              </a:spcBef>
              <a:spcAft>
                <a:spcPts val="0"/>
              </a:spcAft>
              <a:buClr>
                <a:srgbClr val="000000"/>
              </a:buClr>
              <a:buSzPts val="1600"/>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a:ea typeface="Calibri"/>
                <a:cs typeface="Calibri"/>
                <a:sym typeface="Calibri"/>
              </a:rPr>
              <a:t>Strengthen existing volunteering capacity and capability</a:t>
            </a:r>
            <a:endParaRPr kumimoji="0" lang="en-GB" sz="1200" b="0" i="0" u="none" strike="noStrike" kern="1200" cap="none" spc="0" normalizeH="0" baseline="0" noProof="0" dirty="0">
              <a:ln>
                <a:noFill/>
              </a:ln>
              <a:solidFill>
                <a:prstClr val="black"/>
              </a:solidFill>
              <a:effectLst/>
              <a:uLnTx/>
              <a:uFillTx/>
              <a:latin typeface="Calibri"/>
              <a:ea typeface="Calibri"/>
              <a:cs typeface="Calibri"/>
            </a:endParaRPr>
          </a:p>
          <a:p>
            <a:pPr marL="171450" marR="0" lvl="0" indent="-171450" algn="l" defTabSz="457200" rtl="0" eaLnBrk="1" fontAlgn="auto" latinLnBrk="0" hangingPunct="1">
              <a:lnSpc>
                <a:spcPct val="100000"/>
              </a:lnSpc>
              <a:spcBef>
                <a:spcPts val="0"/>
              </a:spcBef>
              <a:spcAft>
                <a:spcPts val="0"/>
              </a:spcAft>
              <a:buClr>
                <a:srgbClr val="000000"/>
              </a:buClr>
              <a:buSzPts val="1600"/>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a:ea typeface="Calibri"/>
                <a:cs typeface="Calibri"/>
              </a:rPr>
              <a:t>Help build resilient communities that put less pressure on the health and care system</a:t>
            </a:r>
          </a:p>
        </p:txBody>
      </p:sp>
      <p:sp>
        <p:nvSpPr>
          <p:cNvPr id="130" name="Google Shape;130;g12a84b81665_1_0"/>
          <p:cNvSpPr/>
          <p:nvPr/>
        </p:nvSpPr>
        <p:spPr>
          <a:xfrm>
            <a:off x="75299" y="3247735"/>
            <a:ext cx="5296500" cy="1346625"/>
          </a:xfrm>
          <a:prstGeom prst="rect">
            <a:avLst/>
          </a:prstGeom>
          <a:noFill/>
          <a:ln w="28575" cap="flat" cmpd="sng">
            <a:solidFill>
              <a:schemeClr val="accent4"/>
            </a:solidFill>
            <a:prstDash val="dash"/>
            <a:round/>
            <a:headEnd type="none" w="sm" len="sm"/>
            <a:tailEnd type="none" w="sm" len="sm"/>
          </a:ln>
        </p:spPr>
        <p:txBody>
          <a:bodyPr spcFirstLastPara="1" wrap="square" lIns="68569" tIns="68569" rIns="68569" bIns="68569"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Pts val="1400"/>
              <a:buFontTx/>
              <a:buNone/>
              <a:tabLst/>
              <a:defRPr/>
            </a:pPr>
            <a:endParaRPr kumimoji="0" sz="1050" b="0" i="0" u="none" strike="noStrike" kern="1200" cap="none" spc="0" normalizeH="0" baseline="0" noProof="0">
              <a:ln>
                <a:noFill/>
              </a:ln>
              <a:solidFill>
                <a:srgbClr val="000000"/>
              </a:solidFill>
              <a:effectLst/>
              <a:uLnTx/>
              <a:uFillTx/>
              <a:latin typeface="Arial"/>
              <a:ea typeface="Arial"/>
              <a:cs typeface="Arial"/>
              <a:sym typeface="Arial"/>
            </a:endParaRPr>
          </a:p>
        </p:txBody>
      </p:sp>
      <p:cxnSp>
        <p:nvCxnSpPr>
          <p:cNvPr id="131" name="Google Shape;131;g12a84b81665_1_0"/>
          <p:cNvCxnSpPr>
            <a:cxnSpLocks/>
          </p:cNvCxnSpPr>
          <p:nvPr/>
        </p:nvCxnSpPr>
        <p:spPr>
          <a:xfrm flipV="1">
            <a:off x="3238954" y="4790569"/>
            <a:ext cx="4228646" cy="16142"/>
          </a:xfrm>
          <a:prstGeom prst="bentConnector3">
            <a:avLst>
              <a:gd name="adj1" fmla="val 50000"/>
            </a:avLst>
          </a:prstGeom>
          <a:noFill/>
          <a:ln w="28575" cap="flat" cmpd="sng">
            <a:solidFill>
              <a:schemeClr val="accent4"/>
            </a:solidFill>
            <a:prstDash val="dash"/>
            <a:round/>
            <a:headEnd type="none" w="sm" len="sm"/>
            <a:tailEnd type="none" w="sm" len="sm"/>
          </a:ln>
        </p:spPr>
      </p:cxnSp>
      <p:sp>
        <p:nvSpPr>
          <p:cNvPr id="132" name="Google Shape;132;g12a84b81665_1_0"/>
          <p:cNvSpPr txBox="1"/>
          <p:nvPr/>
        </p:nvSpPr>
        <p:spPr>
          <a:xfrm>
            <a:off x="2001558" y="1839247"/>
            <a:ext cx="641025" cy="276977"/>
          </a:xfrm>
          <a:prstGeom prst="rect">
            <a:avLst/>
          </a:prstGeom>
          <a:solidFill>
            <a:srgbClr val="00B0F0"/>
          </a:solidFill>
          <a:ln w="28575" cap="flat" cmpd="sng">
            <a:solidFill>
              <a:srgbClr val="9ECCF2"/>
            </a:solidFill>
            <a:prstDash val="dash"/>
            <a:round/>
            <a:headEnd type="none" w="sm" len="sm"/>
            <a:tailEnd type="none" w="sm" len="sm"/>
          </a:ln>
        </p:spPr>
        <p:txBody>
          <a:bodyPr spcFirstLastPara="1" wrap="square" lIns="68569" tIns="68569" rIns="68569" bIns="68569" anchor="t" anchorCtr="0">
            <a:spAutoFit/>
          </a:bodyPr>
          <a:lstStyle/>
          <a:p>
            <a:pPr marL="0" marR="0" lvl="0" indent="0" algn="l" defTabSz="457200" rtl="0" eaLnBrk="1" fontAlgn="auto" latinLnBrk="0" hangingPunct="1">
              <a:lnSpc>
                <a:spcPct val="100000"/>
              </a:lnSpc>
              <a:spcBef>
                <a:spcPts val="0"/>
              </a:spcBef>
              <a:spcAft>
                <a:spcPts val="0"/>
              </a:spcAft>
              <a:buClr>
                <a:srgbClr val="000000"/>
              </a:buClr>
              <a:buSzPts val="1200"/>
              <a:buFontTx/>
              <a:buNone/>
              <a:tabLst/>
              <a:defRPr/>
            </a:pPr>
            <a:r>
              <a:rPr kumimoji="0" lang="en-GB" sz="900" b="0" i="0" u="none" strike="noStrike" kern="1200" cap="none" spc="0" normalizeH="0" baseline="0" noProof="0">
                <a:ln>
                  <a:noFill/>
                </a:ln>
                <a:solidFill>
                  <a:prstClr val="white"/>
                </a:solidFill>
                <a:effectLst/>
                <a:uLnTx/>
                <a:uFillTx/>
                <a:latin typeface="Arial"/>
                <a:ea typeface="Arial"/>
                <a:cs typeface="Arial"/>
                <a:sym typeface="Arial"/>
              </a:rPr>
              <a:t>Hospital</a:t>
            </a:r>
            <a:endParaRPr kumimoji="0" sz="9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133" name="Google Shape;133;g12a84b81665_1_0"/>
          <p:cNvSpPr txBox="1"/>
          <p:nvPr/>
        </p:nvSpPr>
        <p:spPr>
          <a:xfrm>
            <a:off x="2138339" y="3002123"/>
            <a:ext cx="1100615" cy="300060"/>
          </a:xfrm>
          <a:prstGeom prst="rect">
            <a:avLst/>
          </a:prstGeom>
          <a:solidFill>
            <a:srgbClr val="9ECCF2"/>
          </a:solidFill>
          <a:ln w="28575" cap="flat" cmpd="sng">
            <a:solidFill>
              <a:schemeClr val="accent4"/>
            </a:solidFill>
            <a:prstDash val="dash"/>
            <a:round/>
            <a:headEnd type="none" w="sm" len="sm"/>
            <a:tailEnd type="none" w="sm" len="sm"/>
          </a:ln>
        </p:spPr>
        <p:txBody>
          <a:bodyPr spcFirstLastPara="1" wrap="square" lIns="68569" tIns="68569" rIns="68569" bIns="68569" anchor="t" anchorCtr="0">
            <a:spAutoFit/>
          </a:bodyPr>
          <a:lstStyle/>
          <a:p>
            <a:pPr marL="0" marR="0" lvl="0" indent="0" algn="ctr" defTabSz="457200" rtl="0" eaLnBrk="1" fontAlgn="auto" latinLnBrk="0" hangingPunct="1">
              <a:lnSpc>
                <a:spcPct val="100000"/>
              </a:lnSpc>
              <a:spcBef>
                <a:spcPts val="0"/>
              </a:spcBef>
              <a:spcAft>
                <a:spcPts val="0"/>
              </a:spcAft>
              <a:buClr>
                <a:srgbClr val="000000"/>
              </a:buClr>
              <a:buSzPts val="1200"/>
              <a:buFontTx/>
              <a:buNone/>
              <a:tabLst/>
              <a:defRPr/>
            </a:pPr>
            <a:r>
              <a:rPr kumimoji="0" lang="en-GB" sz="1050" b="0" i="0" u="none" strike="noStrike" kern="1200" cap="none" spc="0" normalizeH="0" baseline="0" noProof="0">
                <a:ln>
                  <a:noFill/>
                </a:ln>
                <a:solidFill>
                  <a:srgbClr val="000000"/>
                </a:solidFill>
                <a:effectLst/>
                <a:uLnTx/>
                <a:uFillTx/>
                <a:latin typeface="Arial"/>
                <a:ea typeface="Arial"/>
                <a:cs typeface="Arial"/>
                <a:sym typeface="Arial"/>
              </a:rPr>
              <a:t>Community</a:t>
            </a:r>
            <a:endParaRPr kumimoji="0" lang="en-US" sz="1050" b="0" i="0" u="none" strike="noStrike" kern="1200" cap="none" spc="0" normalizeH="0" baseline="0" noProof="0">
              <a:ln>
                <a:noFill/>
              </a:ln>
              <a:solidFill>
                <a:srgbClr val="000000"/>
              </a:solidFill>
              <a:effectLst/>
              <a:uLnTx/>
              <a:uFillTx/>
              <a:latin typeface="Arial"/>
              <a:ea typeface="Arial"/>
              <a:cs typeface="Arial"/>
            </a:endParaRPr>
          </a:p>
        </p:txBody>
      </p:sp>
      <p:sp>
        <p:nvSpPr>
          <p:cNvPr id="134" name="Google Shape;134;g12a84b81665_1_0"/>
          <p:cNvSpPr txBox="1">
            <a:spLocks noGrp="1"/>
          </p:cNvSpPr>
          <p:nvPr>
            <p:ph type="title" idx="4294967295"/>
          </p:nvPr>
        </p:nvSpPr>
        <p:spPr>
          <a:xfrm>
            <a:off x="2898" y="217105"/>
            <a:ext cx="9144000" cy="670500"/>
          </a:xfrm>
          <a:prstGeom prst="rect">
            <a:avLst/>
          </a:prstGeom>
          <a:solidFill>
            <a:srgbClr val="7030A0"/>
          </a:solidFill>
          <a:ln>
            <a:noFill/>
          </a:ln>
        </p:spPr>
        <p:txBody>
          <a:bodyPr spcFirstLastPara="1" wrap="square" lIns="68569" tIns="34275" rIns="68569" bIns="34275" anchor="ctr" anchorCtr="0">
            <a:noAutofit/>
          </a:bodyPr>
          <a:lstStyle/>
          <a:p>
            <a:pPr algn="ctr" defTabSz="457200"/>
            <a:r>
              <a:rPr lang="en-GB" sz="2800" dirty="0">
                <a:solidFill>
                  <a:schemeClr val="lt1"/>
                </a:solidFill>
                <a:latin typeface="+mn-lt"/>
                <a:ea typeface="+mn-ea"/>
                <a:cs typeface="+mn-cs"/>
              </a:rPr>
              <a:t>The Back to Health Pathway</a:t>
            </a:r>
            <a:br>
              <a:rPr lang="en-GB" sz="2400" dirty="0">
                <a:solidFill>
                  <a:schemeClr val="lt1"/>
                </a:solidFill>
                <a:latin typeface="+mn-lt"/>
                <a:ea typeface="+mn-ea"/>
                <a:cs typeface="+mn-cs"/>
              </a:rPr>
            </a:br>
            <a:r>
              <a:rPr lang="en-GB" sz="1600" dirty="0">
                <a:solidFill>
                  <a:schemeClr val="lt1"/>
                </a:solidFill>
                <a:latin typeface="+mn-lt"/>
                <a:ea typeface="+mn-ea"/>
                <a:cs typeface="+mn-cs"/>
              </a:rPr>
              <a:t>An integrated health and care volunteer supported pathway</a:t>
            </a:r>
            <a:endParaRPr lang="en-US" sz="1600" dirty="0">
              <a:solidFill>
                <a:schemeClr val="lt1"/>
              </a:solidFill>
              <a:latin typeface="+mn-lt"/>
              <a:ea typeface="+mn-ea"/>
              <a:cs typeface="+mn-cs"/>
            </a:endParaRPr>
          </a:p>
        </p:txBody>
      </p:sp>
      <p:sp>
        <p:nvSpPr>
          <p:cNvPr id="3" name="Google Shape;149;g101e3f56ff6_0_0">
            <a:extLst>
              <a:ext uri="{FF2B5EF4-FFF2-40B4-BE49-F238E27FC236}">
                <a16:creationId xmlns:a16="http://schemas.microsoft.com/office/drawing/2014/main" id="{6EBA0504-0255-6DAE-3DF5-DB8522F16F53}"/>
              </a:ext>
            </a:extLst>
          </p:cNvPr>
          <p:cNvSpPr/>
          <p:nvPr/>
        </p:nvSpPr>
        <p:spPr>
          <a:xfrm>
            <a:off x="168684" y="5035205"/>
            <a:ext cx="8806632" cy="1006696"/>
          </a:xfrm>
          <a:prstGeom prst="roundRect">
            <a:avLst>
              <a:gd name="adj" fmla="val 16667"/>
            </a:avLst>
          </a:prstGeom>
          <a:solidFill>
            <a:srgbClr val="00B050"/>
          </a:solidFill>
          <a:ln w="38100" cap="flat" cmpd="sng">
            <a:no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457200" rtl="0" eaLnBrk="1" fontAlgn="auto" latinLnBrk="0" hangingPunct="1">
              <a:lnSpc>
                <a:spcPct val="100000"/>
              </a:lnSpc>
              <a:spcBef>
                <a:spcPts val="0"/>
              </a:spcBef>
              <a:spcAft>
                <a:spcPts val="0"/>
              </a:spcAft>
              <a:buClr>
                <a:srgbClr val="000000"/>
              </a:buClr>
              <a:buSzPts val="1250"/>
              <a:buFontTx/>
              <a:buNone/>
              <a:tabLst/>
              <a:defRPr/>
            </a:pPr>
            <a:r>
              <a:rPr kumimoji="0" lang="en-GB" sz="1600" b="1" i="0" u="none" strike="noStrike" kern="1200" cap="none" spc="0" normalizeH="0" baseline="0" noProof="0" dirty="0">
                <a:ln>
                  <a:noFill/>
                </a:ln>
                <a:solidFill>
                  <a:prstClr val="black"/>
                </a:solidFill>
                <a:effectLst/>
                <a:uLnTx/>
                <a:uFillTx/>
                <a:latin typeface="Calibri"/>
                <a:ea typeface="Arial"/>
                <a:cs typeface="Calibri"/>
                <a:sym typeface="Calibri"/>
              </a:rPr>
              <a:t>Benefits:</a:t>
            </a:r>
            <a:endParaRPr kumimoji="0" lang="en-US" sz="1600" b="1"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457200" rtl="0" eaLnBrk="1" fontAlgn="auto" latinLnBrk="0" hangingPunct="1">
              <a:lnSpc>
                <a:spcPct val="100000"/>
              </a:lnSpc>
              <a:spcBef>
                <a:spcPts val="0"/>
              </a:spcBef>
              <a:spcAft>
                <a:spcPts val="0"/>
              </a:spcAft>
              <a:buClrTx/>
              <a:buSzPts val="1250"/>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Calibri"/>
                <a:sym typeface="Calibri"/>
              </a:rPr>
              <a:t>Reduce pressure on services and increase flow - Improve patient experience and outcomes - Reduce pressure on staff and support staff wellbeing</a:t>
            </a:r>
          </a:p>
          <a:p>
            <a:pPr marL="0" marR="0" lvl="0" indent="0" algn="ctr" defTabSz="457200" rtl="0" eaLnBrk="1" fontAlgn="auto" latinLnBrk="0" hangingPunct="1">
              <a:lnSpc>
                <a:spcPct val="100000"/>
              </a:lnSpc>
              <a:spcBef>
                <a:spcPts val="0"/>
              </a:spcBef>
              <a:spcAft>
                <a:spcPts val="0"/>
              </a:spcAft>
              <a:buClrTx/>
              <a:buSzPts val="1250"/>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Calibri"/>
              </a:rPr>
              <a:t>reduce DNAs – increase appointment utilisation - reduce unnecessary A&amp;E admissions - reduce length of stay – optimise patients for surgery</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 name="Google Shape;131;g12a84b81665_1_0">
            <a:extLst>
              <a:ext uri="{FF2B5EF4-FFF2-40B4-BE49-F238E27FC236}">
                <a16:creationId xmlns:a16="http://schemas.microsoft.com/office/drawing/2014/main" id="{E469A361-D6AA-75CA-5E40-FC7D85A45AB6}"/>
              </a:ext>
            </a:extLst>
          </p:cNvPr>
          <p:cNvCxnSpPr>
            <a:cxnSpLocks/>
          </p:cNvCxnSpPr>
          <p:nvPr/>
        </p:nvCxnSpPr>
        <p:spPr>
          <a:xfrm rot="5400000">
            <a:off x="7247719" y="4502401"/>
            <a:ext cx="414362" cy="12700"/>
          </a:xfrm>
          <a:prstGeom prst="bentConnector3">
            <a:avLst>
              <a:gd name="adj1" fmla="val 50000"/>
            </a:avLst>
          </a:prstGeom>
          <a:noFill/>
          <a:ln w="28575" cap="flat" cmpd="sng">
            <a:solidFill>
              <a:schemeClr val="accent4"/>
            </a:solidFill>
            <a:prstDash val="dash"/>
            <a:round/>
            <a:headEnd type="none" w="sm" len="sm"/>
            <a:tailEnd type="none" w="sm" len="sm"/>
          </a:ln>
        </p:spPr>
      </p:cxnSp>
      <p:sp>
        <p:nvSpPr>
          <p:cNvPr id="16" name="TextBox 15">
            <a:extLst>
              <a:ext uri="{FF2B5EF4-FFF2-40B4-BE49-F238E27FC236}">
                <a16:creationId xmlns:a16="http://schemas.microsoft.com/office/drawing/2014/main" id="{7B1E9354-E53A-FC57-7F8E-685CB8F2B500}"/>
              </a:ext>
            </a:extLst>
          </p:cNvPr>
          <p:cNvSpPr txBox="1"/>
          <p:nvPr/>
        </p:nvSpPr>
        <p:spPr>
          <a:xfrm>
            <a:off x="159641" y="6090475"/>
            <a:ext cx="1560302" cy="5504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925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7DD34-67EB-B5F3-0F50-C678678FEFCA}"/>
            </a:ext>
          </a:extLst>
        </p:cNvPr>
        <p:cNvGrpSpPr/>
        <p:nvPr/>
      </p:nvGrpSpPr>
      <p:grpSpPr>
        <a:xfrm>
          <a:off x="0" y="0"/>
          <a:ext cx="0" cy="0"/>
          <a:chOff x="0" y="0"/>
          <a:chExt cx="0" cy="0"/>
        </a:xfrm>
      </p:grpSpPr>
      <p:sp>
        <p:nvSpPr>
          <p:cNvPr id="4" name="Google Shape;134;g12a84b81665_1_0">
            <a:extLst>
              <a:ext uri="{FF2B5EF4-FFF2-40B4-BE49-F238E27FC236}">
                <a16:creationId xmlns:a16="http://schemas.microsoft.com/office/drawing/2014/main" id="{B1C8F337-7F59-7022-AF86-29FACD44DD23}"/>
              </a:ext>
            </a:extLst>
          </p:cNvPr>
          <p:cNvSpPr txBox="1">
            <a:spLocks/>
          </p:cNvSpPr>
          <p:nvPr/>
        </p:nvSpPr>
        <p:spPr>
          <a:xfrm>
            <a:off x="2898" y="217105"/>
            <a:ext cx="9144000" cy="670500"/>
          </a:xfrm>
          <a:prstGeom prst="rect">
            <a:avLst/>
          </a:prstGeom>
          <a:solidFill>
            <a:srgbClr val="7030A0"/>
          </a:solidFill>
          <a:ln>
            <a:noFill/>
          </a:ln>
        </p:spPr>
        <p:txBody>
          <a:bodyPr spcFirstLastPara="1" vert="horz" wrap="square" lIns="68569" tIns="34275" rIns="68569" bIns="3427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endParaRPr lang="en-GB" sz="2400" dirty="0">
              <a:solidFill>
                <a:schemeClr val="lt1"/>
              </a:solidFill>
              <a:latin typeface="+mn-lt"/>
              <a:ea typeface="+mn-ea"/>
              <a:cs typeface="+mn-cs"/>
            </a:endParaRPr>
          </a:p>
          <a:p>
            <a:pPr defTabSz="457200"/>
            <a:r>
              <a:rPr lang="en-GB" sz="3600" dirty="0">
                <a:solidFill>
                  <a:schemeClr val="lt1"/>
                </a:solidFill>
                <a:latin typeface="+mn-lt"/>
                <a:ea typeface="+mn-ea"/>
                <a:cs typeface="+mn-cs"/>
              </a:rPr>
              <a:t>Volunteer Contact Centre </a:t>
            </a:r>
            <a:r>
              <a:rPr lang="en-GB" sz="2000" dirty="0">
                <a:solidFill>
                  <a:schemeClr val="lt1"/>
                </a:solidFill>
                <a:latin typeface="+mn-lt"/>
                <a:ea typeface="+mn-ea"/>
                <a:cs typeface="+mn-cs"/>
              </a:rPr>
              <a:t>(2023/2024)</a:t>
            </a:r>
            <a:br>
              <a:rPr lang="en-GB" sz="2400" dirty="0">
                <a:solidFill>
                  <a:schemeClr val="lt1"/>
                </a:solidFill>
                <a:latin typeface="+mn-lt"/>
                <a:ea typeface="+mn-ea"/>
                <a:cs typeface="+mn-cs"/>
              </a:rPr>
            </a:br>
            <a:endParaRPr lang="en-GB" sz="2400" dirty="0">
              <a:solidFill>
                <a:schemeClr val="lt1"/>
              </a:solidFill>
              <a:latin typeface="+mn-lt"/>
              <a:ea typeface="+mn-ea"/>
              <a:cs typeface="Calibri"/>
            </a:endParaRPr>
          </a:p>
        </p:txBody>
      </p:sp>
      <p:pic>
        <p:nvPicPr>
          <p:cNvPr id="13" name="Picture 12" descr="A group of red square signs&#10;&#10;Description automatically generated">
            <a:extLst>
              <a:ext uri="{FF2B5EF4-FFF2-40B4-BE49-F238E27FC236}">
                <a16:creationId xmlns:a16="http://schemas.microsoft.com/office/drawing/2014/main" id="{A8F4947E-FD5D-C3D3-BA6C-5280F20BDD9D}"/>
              </a:ext>
            </a:extLst>
          </p:cNvPr>
          <p:cNvPicPr>
            <a:picLocks noChangeAspect="1"/>
          </p:cNvPicPr>
          <p:nvPr/>
        </p:nvPicPr>
        <p:blipFill rotWithShape="1">
          <a:blip r:embed="rId3"/>
          <a:srcRect l="52622" r="2622" b="49315"/>
          <a:stretch/>
        </p:blipFill>
        <p:spPr>
          <a:xfrm>
            <a:off x="3923928" y="4563897"/>
            <a:ext cx="1872208" cy="1739749"/>
          </a:xfrm>
          <a:prstGeom prst="rect">
            <a:avLst/>
          </a:prstGeom>
        </p:spPr>
      </p:pic>
      <p:sp>
        <p:nvSpPr>
          <p:cNvPr id="2" name="TextBox 1">
            <a:extLst>
              <a:ext uri="{FF2B5EF4-FFF2-40B4-BE49-F238E27FC236}">
                <a16:creationId xmlns:a16="http://schemas.microsoft.com/office/drawing/2014/main" id="{BE57888A-1DBD-E083-6878-FF873379BCD0}"/>
              </a:ext>
            </a:extLst>
          </p:cNvPr>
          <p:cNvSpPr txBox="1"/>
          <p:nvPr/>
        </p:nvSpPr>
        <p:spPr>
          <a:xfrm>
            <a:off x="251520" y="1592893"/>
            <a:ext cx="8503924" cy="332398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defRPr/>
            </a:pPr>
            <a:endParaRPr lang="en-US" sz="1400" b="1" i="0" u="none" strike="noStrike" kern="1200" cap="none" spc="0" normalizeH="0" baseline="0" noProof="0" dirty="0">
              <a:ln>
                <a:noFill/>
              </a:ln>
              <a:solidFill>
                <a:srgbClr val="1A3A60"/>
              </a:solidFill>
              <a:effectLst/>
              <a:uLnTx/>
              <a:uFillTx/>
              <a:latin typeface="Calibri"/>
              <a:ea typeface="Calibri" panose="020F0502020204030204" pitchFamily="34" charset="0"/>
              <a:cs typeface="Calibri"/>
            </a:endParaRPr>
          </a:p>
          <a:p>
            <a:pPr marL="285750" indent="-285750" algn="just">
              <a:buClr>
                <a:srgbClr val="00B050"/>
              </a:buClr>
              <a:buFont typeface="Wingdings" panose="05000000000000000000" pitchFamily="2" charset="2"/>
              <a:buChar char="ü"/>
              <a:defRPr/>
            </a:pPr>
            <a:r>
              <a:rPr lang="en-GB" sz="2000" dirty="0">
                <a:solidFill>
                  <a:srgbClr val="1A3A60"/>
                </a:solidFill>
                <a:ea typeface="Calibri" panose="020F0502020204030204" pitchFamily="34" charset="0"/>
                <a:cs typeface="Calibri"/>
              </a:rPr>
              <a:t>Making Comfort Calls to </a:t>
            </a:r>
            <a:r>
              <a:rPr kumimoji="0" lang="en-GB" sz="2000" b="0" i="0" u="none" strike="noStrike" kern="1200" cap="none" spc="0" normalizeH="0" baseline="0" noProof="0" dirty="0">
                <a:ln>
                  <a:noFill/>
                </a:ln>
                <a:solidFill>
                  <a:srgbClr val="1A3A60"/>
                </a:solidFill>
                <a:effectLst/>
                <a:uLnTx/>
                <a:uFillTx/>
                <a:ea typeface="Calibri" panose="020F0502020204030204" pitchFamily="34" charset="0"/>
                <a:cs typeface="Calibri"/>
              </a:rPr>
              <a:t>patients </a:t>
            </a:r>
            <a:r>
              <a:rPr lang="en-GB" sz="2000" dirty="0">
                <a:solidFill>
                  <a:srgbClr val="1A3A60"/>
                </a:solidFill>
                <a:ea typeface="Calibri" panose="020F0502020204030204" pitchFamily="34" charset="0"/>
                <a:cs typeface="Calibri"/>
              </a:rPr>
              <a:t>recently </a:t>
            </a:r>
            <a:r>
              <a:rPr kumimoji="0" lang="en-GB" sz="2000" b="0" i="0" u="none" strike="noStrike" kern="1200" cap="none" spc="0" normalizeH="0" baseline="0" noProof="0" dirty="0">
                <a:ln>
                  <a:noFill/>
                </a:ln>
                <a:solidFill>
                  <a:srgbClr val="1A3A60"/>
                </a:solidFill>
                <a:effectLst/>
                <a:uLnTx/>
                <a:uFillTx/>
                <a:ea typeface="Calibri" panose="020F0502020204030204" pitchFamily="34" charset="0"/>
                <a:cs typeface="Calibri"/>
              </a:rPr>
              <a:t>discharged, referring pat</a:t>
            </a:r>
            <a:r>
              <a:rPr lang="en-GB" sz="2000" dirty="0" err="1">
                <a:solidFill>
                  <a:srgbClr val="1A3A60"/>
                </a:solidFill>
                <a:ea typeface="Calibri" panose="020F0502020204030204" pitchFamily="34" charset="0"/>
                <a:cs typeface="Calibri"/>
              </a:rPr>
              <a:t>ients</a:t>
            </a:r>
            <a:r>
              <a:rPr lang="en-GB" sz="2000" dirty="0">
                <a:solidFill>
                  <a:srgbClr val="1A3A60"/>
                </a:solidFill>
                <a:ea typeface="Calibri" panose="020F0502020204030204" pitchFamily="34" charset="0"/>
                <a:cs typeface="Calibri"/>
              </a:rPr>
              <a:t> to support when needed</a:t>
            </a:r>
            <a:r>
              <a:rPr kumimoji="0" lang="en-GB" sz="2000" b="0" i="0" u="none" strike="noStrike" kern="1200" cap="none" spc="0" normalizeH="0" baseline="0" noProof="0" dirty="0">
                <a:ln>
                  <a:noFill/>
                </a:ln>
                <a:solidFill>
                  <a:srgbClr val="1A3A60"/>
                </a:solidFill>
                <a:effectLst/>
                <a:uLnTx/>
                <a:uFillTx/>
                <a:ea typeface="Calibri" panose="020F0502020204030204" pitchFamily="34" charset="0"/>
                <a:cs typeface="Calibri"/>
              </a:rPr>
              <a:t>.</a:t>
            </a:r>
          </a:p>
          <a:p>
            <a:pPr marL="285750" indent="-285750" algn="just">
              <a:buClr>
                <a:srgbClr val="00B050"/>
              </a:buClr>
              <a:buFont typeface="Wingdings" panose="05000000000000000000" pitchFamily="2" charset="2"/>
              <a:buChar char="ü"/>
              <a:defRPr/>
            </a:pPr>
            <a:r>
              <a:rPr lang="en-GB" sz="2000" dirty="0">
                <a:solidFill>
                  <a:srgbClr val="1A3A60"/>
                </a:solidFill>
                <a:cs typeface="Calibri"/>
                <a:sym typeface="Calibri"/>
              </a:rPr>
              <a:t>Making appointment/procedure reminder calls to patients to encourage attendance and reduce DNAs. (</a:t>
            </a:r>
            <a:r>
              <a:rPr lang="en-GB" sz="2000" dirty="0">
                <a:solidFill>
                  <a:srgbClr val="1A3A60"/>
                </a:solidFill>
                <a:cs typeface="Calibri"/>
              </a:rPr>
              <a:t>7531 patient reminder calls across 15 specialties)  </a:t>
            </a:r>
          </a:p>
          <a:p>
            <a:pPr marL="285750" indent="-285750" algn="just">
              <a:buClr>
                <a:srgbClr val="00B050"/>
              </a:buClr>
              <a:buFont typeface="Wingdings" panose="05000000000000000000" pitchFamily="2" charset="2"/>
              <a:buChar char="ü"/>
              <a:defRPr/>
            </a:pPr>
            <a:r>
              <a:rPr lang="en-GB" sz="2000" dirty="0">
                <a:solidFill>
                  <a:srgbClr val="1A3A60"/>
                </a:solidFill>
                <a:cs typeface="Calibri"/>
                <a:sym typeface="Calibri"/>
              </a:rPr>
              <a:t>Working with Artificial Intelligence firm ‘Deep Medical’ who have developed an algorithm to identify patients most likely to DNA</a:t>
            </a:r>
            <a:endParaRPr lang="en-GB" sz="2000" dirty="0">
              <a:solidFill>
                <a:srgbClr val="1A3A60"/>
              </a:solidFill>
              <a:cs typeface="Calibri"/>
            </a:endParaRPr>
          </a:p>
          <a:p>
            <a:pPr marL="285750" indent="-285750" algn="just">
              <a:buClr>
                <a:srgbClr val="00B050"/>
              </a:buClr>
              <a:buFont typeface="Wingdings" panose="05000000000000000000" pitchFamily="2" charset="2"/>
              <a:buChar char="ü"/>
              <a:defRPr/>
            </a:pPr>
            <a:endParaRPr lang="en-GB" sz="2000" dirty="0">
              <a:solidFill>
                <a:srgbClr val="1A3A60"/>
              </a:solidFill>
              <a:cs typeface="Calibri"/>
            </a:endParaRPr>
          </a:p>
          <a:p>
            <a:pPr marL="285750" indent="-285750" algn="just">
              <a:buClr>
                <a:srgbClr val="00B050"/>
              </a:buClr>
              <a:buFont typeface="Wingdings" panose="05000000000000000000" pitchFamily="2" charset="2"/>
              <a:buChar char="ü"/>
              <a:defRPr/>
            </a:pPr>
            <a:endParaRPr lang="en-GB" sz="2000" dirty="0">
              <a:solidFill>
                <a:srgbClr val="1A3A60"/>
              </a:solidFill>
              <a:ea typeface="Calibri" panose="020F0502020204030204" pitchFamily="34" charset="0"/>
              <a:cs typeface="Calibri"/>
            </a:endParaRPr>
          </a:p>
          <a:p>
            <a:pPr marL="285750" indent="-285750" algn="just">
              <a:buFont typeface="Wingdings" panose="05000000000000000000" pitchFamily="2" charset="2"/>
              <a:buChar char="ü"/>
              <a:defRPr/>
            </a:pPr>
            <a:endParaRPr lang="en-GB" sz="1600" dirty="0">
              <a:solidFill>
                <a:srgbClr val="1A3A60"/>
              </a:solidFill>
              <a:ea typeface="Calibri" panose="020F0502020204030204" pitchFamily="34" charset="0"/>
              <a:cs typeface="Calibri"/>
            </a:endParaRPr>
          </a:p>
        </p:txBody>
      </p:sp>
      <p:pic>
        <p:nvPicPr>
          <p:cNvPr id="5" name="Picture 4" descr="A room with computers and blue chairs&#10;&#10;Description automatically generated">
            <a:extLst>
              <a:ext uri="{FF2B5EF4-FFF2-40B4-BE49-F238E27FC236}">
                <a16:creationId xmlns:a16="http://schemas.microsoft.com/office/drawing/2014/main" id="{511F1F82-7629-8821-89B5-497E64C8D0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509120"/>
            <a:ext cx="3131840" cy="2348880"/>
          </a:xfrm>
          <a:prstGeom prst="rect">
            <a:avLst/>
          </a:prstGeom>
        </p:spPr>
      </p:pic>
      <p:pic>
        <p:nvPicPr>
          <p:cNvPr id="7" name="Picture 6" descr="Two women sitting at a desk&#10;&#10;Description automatically generated">
            <a:extLst>
              <a:ext uri="{FF2B5EF4-FFF2-40B4-BE49-F238E27FC236}">
                <a16:creationId xmlns:a16="http://schemas.microsoft.com/office/drawing/2014/main" id="{81B5B7A8-9DA2-8822-F886-5871654896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5199" y="4365104"/>
            <a:ext cx="2550987" cy="2409000"/>
          </a:xfrm>
          <a:prstGeom prst="rect">
            <a:avLst/>
          </a:prstGeom>
        </p:spPr>
      </p:pic>
    </p:spTree>
    <p:extLst>
      <p:ext uri="{BB962C8B-B14F-4D97-AF65-F5344CB8AC3E}">
        <p14:creationId xmlns:p14="http://schemas.microsoft.com/office/powerpoint/2010/main" val="3433254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10" name="Picture 9">
            <a:extLst>
              <a:ext uri="{FF2B5EF4-FFF2-40B4-BE49-F238E27FC236}">
                <a16:creationId xmlns:a16="http://schemas.microsoft.com/office/drawing/2014/main" id="{468A601C-78CC-C0EC-74C8-CD6AD3471FBE}"/>
              </a:ext>
            </a:extLst>
          </p:cNvPr>
          <p:cNvPicPr>
            <a:picLocks noChangeAspect="1"/>
          </p:cNvPicPr>
          <p:nvPr/>
        </p:nvPicPr>
        <p:blipFill>
          <a:blip r:embed="rId3"/>
          <a:stretch>
            <a:fillRect/>
          </a:stretch>
        </p:blipFill>
        <p:spPr>
          <a:xfrm>
            <a:off x="81280" y="2247279"/>
            <a:ext cx="8981440" cy="3322854"/>
          </a:xfrm>
          <a:prstGeom prst="rect">
            <a:avLst/>
          </a:prstGeom>
        </p:spPr>
      </p:pic>
      <p:sp>
        <p:nvSpPr>
          <p:cNvPr id="7" name="Rectangle 6">
            <a:extLst>
              <a:ext uri="{FF2B5EF4-FFF2-40B4-BE49-F238E27FC236}">
                <a16:creationId xmlns:a16="http://schemas.microsoft.com/office/drawing/2014/main" id="{DEA7AAC6-2369-2906-498D-654566D2ACE4}"/>
              </a:ext>
            </a:extLst>
          </p:cNvPr>
          <p:cNvSpPr/>
          <p:nvPr/>
        </p:nvSpPr>
        <p:spPr>
          <a:xfrm>
            <a:off x="1437730" y="2082060"/>
            <a:ext cx="975361" cy="365329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B77301AA-2826-4F04-C9F2-6DB6DD18B868}"/>
              </a:ext>
            </a:extLst>
          </p:cNvPr>
          <p:cNvSpPr/>
          <p:nvPr/>
        </p:nvSpPr>
        <p:spPr>
          <a:xfrm>
            <a:off x="2413091" y="2076358"/>
            <a:ext cx="6542481" cy="3653291"/>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alibri"/>
              <a:ea typeface="+mn-ea"/>
              <a:cs typeface="+mn-cs"/>
            </a:endParaRPr>
          </a:p>
        </p:txBody>
      </p:sp>
      <p:sp>
        <p:nvSpPr>
          <p:cNvPr id="6" name="Google Shape;92;p2">
            <a:extLst>
              <a:ext uri="{FF2B5EF4-FFF2-40B4-BE49-F238E27FC236}">
                <a16:creationId xmlns:a16="http://schemas.microsoft.com/office/drawing/2014/main" id="{A7B817DA-DA35-39DE-F864-7FCD40EBC054}"/>
              </a:ext>
            </a:extLst>
          </p:cNvPr>
          <p:cNvSpPr txBox="1">
            <a:spLocks/>
          </p:cNvSpPr>
          <p:nvPr/>
        </p:nvSpPr>
        <p:spPr>
          <a:xfrm>
            <a:off x="0" y="452149"/>
            <a:ext cx="9144000" cy="670500"/>
          </a:xfrm>
          <a:prstGeom prst="rect">
            <a:avLst/>
          </a:prstGeom>
          <a:solidFill>
            <a:srgbClr val="7030A0"/>
          </a:solidFill>
          <a:ln>
            <a:noFill/>
          </a:ln>
        </p:spPr>
        <p:txBody>
          <a:bodyPr spcFirstLastPara="1" vert="horz" wrap="square" lIns="68569" tIns="34275" rIns="68569" bIns="34275" rtlCol="0" anchor="ctr" anchorCtr="0">
            <a:normAutofit/>
          </a:bodyPr>
          <a:lstStyle>
            <a:lvl1pPr algn="ctr" defTabSz="914400" rtl="0" eaLnBrk="1" latinLnBrk="0" hangingPunct="1">
              <a:spcBef>
                <a:spcPct val="0"/>
              </a:spcBef>
              <a:buNone/>
              <a:defRPr sz="36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
                <a:prstClr val="black"/>
              </a:buClr>
              <a:buSzPts val="4400"/>
              <a:buFontTx/>
              <a:buNone/>
              <a:tabLst/>
              <a:defRPr/>
            </a:pPr>
            <a:r>
              <a:rPr lang="en-GB" sz="3200" dirty="0">
                <a:solidFill>
                  <a:prstClr val="white"/>
                </a:solidFill>
                <a:latin typeface="Calibri"/>
              </a:rPr>
              <a:t>Reducing DNAs by an average of 20 per month</a:t>
            </a:r>
            <a:endParaRPr kumimoji="0" lang="en-GB" sz="3200" i="0" u="none" strike="noStrike" kern="1200" cap="none" spc="0" normalizeH="0" baseline="0" noProof="0" dirty="0">
              <a:ln>
                <a:noFill/>
              </a:ln>
              <a:solidFill>
                <a:prstClr val="white"/>
              </a:solidFill>
              <a:effectLst/>
              <a:uLnTx/>
              <a:uFillTx/>
              <a:latin typeface="Calibri"/>
              <a:ea typeface="+mj-ea"/>
              <a:cs typeface="+mj-cs"/>
            </a:endParaRPr>
          </a:p>
        </p:txBody>
      </p:sp>
      <p:pic>
        <p:nvPicPr>
          <p:cNvPr id="3" name="Picture 2">
            <a:extLst>
              <a:ext uri="{FF2B5EF4-FFF2-40B4-BE49-F238E27FC236}">
                <a16:creationId xmlns:a16="http://schemas.microsoft.com/office/drawing/2014/main" id="{946ACC00-99F5-CEC9-C534-3F79BD003601}"/>
              </a:ext>
            </a:extLst>
          </p:cNvPr>
          <p:cNvPicPr>
            <a:picLocks noChangeAspect="1"/>
          </p:cNvPicPr>
          <p:nvPr/>
        </p:nvPicPr>
        <p:blipFill>
          <a:blip r:embed="rId4"/>
          <a:stretch>
            <a:fillRect/>
          </a:stretch>
        </p:blipFill>
        <p:spPr>
          <a:xfrm>
            <a:off x="251520" y="5940192"/>
            <a:ext cx="1512168" cy="699021"/>
          </a:xfrm>
          <a:prstGeom prst="rect">
            <a:avLst/>
          </a:prstGeom>
        </p:spPr>
      </p:pic>
    </p:spTree>
    <p:extLst>
      <p:ext uri="{BB962C8B-B14F-4D97-AF65-F5344CB8AC3E}">
        <p14:creationId xmlns:p14="http://schemas.microsoft.com/office/powerpoint/2010/main" val="1412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52DA424B-C69B-5095-7962-02215AFC93C1}"/>
            </a:ext>
          </a:extLst>
        </p:cNvPr>
        <p:cNvGrpSpPr/>
        <p:nvPr/>
      </p:nvGrpSpPr>
      <p:grpSpPr>
        <a:xfrm>
          <a:off x="0" y="0"/>
          <a:ext cx="0" cy="0"/>
          <a:chOff x="0" y="0"/>
          <a:chExt cx="0" cy="0"/>
        </a:xfrm>
      </p:grpSpPr>
      <p:sp>
        <p:nvSpPr>
          <p:cNvPr id="2" name="Google Shape;92;p2">
            <a:extLst>
              <a:ext uri="{FF2B5EF4-FFF2-40B4-BE49-F238E27FC236}">
                <a16:creationId xmlns:a16="http://schemas.microsoft.com/office/drawing/2014/main" id="{5D8B2B88-6F8D-1172-1965-DABC5DEFA90F}"/>
              </a:ext>
            </a:extLst>
          </p:cNvPr>
          <p:cNvSpPr txBox="1">
            <a:spLocks/>
          </p:cNvSpPr>
          <p:nvPr/>
        </p:nvSpPr>
        <p:spPr>
          <a:xfrm>
            <a:off x="0" y="181830"/>
            <a:ext cx="9144000" cy="670500"/>
          </a:xfrm>
          <a:prstGeom prst="rect">
            <a:avLst/>
          </a:prstGeom>
          <a:solidFill>
            <a:srgbClr val="7030A0"/>
          </a:solidFill>
          <a:ln>
            <a:noFill/>
          </a:ln>
        </p:spPr>
        <p:txBody>
          <a:bodyPr spcFirstLastPara="1" vert="horz" wrap="square" lIns="68569" tIns="34275" rIns="68569" bIns="34275" rtlCol="0" anchor="ctr" anchorCtr="0">
            <a:normAutofit/>
          </a:bodyPr>
          <a:lstStyle>
            <a:lvl1pPr algn="ctr" defTabSz="914400" rtl="0" eaLnBrk="1" latinLnBrk="0" hangingPunct="1">
              <a:spcBef>
                <a:spcPct val="0"/>
              </a:spcBef>
              <a:buNone/>
              <a:defRPr sz="36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
                <a:prstClr val="black"/>
              </a:buClr>
              <a:buSzPts val="4400"/>
              <a:buFontTx/>
              <a:buNone/>
              <a:tabLst/>
              <a:defRPr/>
            </a:pPr>
            <a:r>
              <a:rPr kumimoji="0" lang="en-GB" b="0" i="0" u="none" strike="noStrike" kern="1200" cap="none" spc="0" normalizeH="0" baseline="0" noProof="0" dirty="0">
                <a:ln>
                  <a:noFill/>
                </a:ln>
                <a:solidFill>
                  <a:prstClr val="white"/>
                </a:solidFill>
                <a:effectLst/>
                <a:uLnTx/>
                <a:uFillTx/>
                <a:latin typeface="Calibri"/>
                <a:ea typeface="+mj-ea"/>
                <a:cs typeface="+mj-cs"/>
              </a:rPr>
              <a:t>Volunteer Responders </a:t>
            </a:r>
            <a:r>
              <a:rPr kumimoji="0" lang="en-GB" sz="2000" b="0" i="0" u="none" strike="noStrike" kern="1200" cap="none" spc="0" normalizeH="0" baseline="0" noProof="0" dirty="0">
                <a:ln>
                  <a:noFill/>
                </a:ln>
                <a:solidFill>
                  <a:prstClr val="white"/>
                </a:solidFill>
                <a:effectLst/>
                <a:uLnTx/>
                <a:uFillTx/>
                <a:latin typeface="Calibri"/>
                <a:ea typeface="+mj-ea"/>
                <a:cs typeface="+mj-cs"/>
              </a:rPr>
              <a:t>(2023/2024)</a:t>
            </a:r>
          </a:p>
        </p:txBody>
      </p:sp>
      <p:sp>
        <p:nvSpPr>
          <p:cNvPr id="4" name="TextBox 3">
            <a:extLst>
              <a:ext uri="{FF2B5EF4-FFF2-40B4-BE49-F238E27FC236}">
                <a16:creationId xmlns:a16="http://schemas.microsoft.com/office/drawing/2014/main" id="{6A7C7E2C-D8F3-A3D6-7EC2-A0B36DC119BD}"/>
              </a:ext>
            </a:extLst>
          </p:cNvPr>
          <p:cNvSpPr txBox="1"/>
          <p:nvPr/>
        </p:nvSpPr>
        <p:spPr>
          <a:xfrm>
            <a:off x="105569" y="1806219"/>
            <a:ext cx="8719457" cy="2554545"/>
          </a:xfrm>
          <a:prstGeom prst="rect">
            <a:avLst/>
          </a:prstGeom>
          <a:solidFill>
            <a:schemeClr val="bg1"/>
          </a:solid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i="0" u="none" strike="noStrike" kern="1200" cap="none" spc="0" normalizeH="0" baseline="0" noProof="0" dirty="0">
                <a:ln>
                  <a:noFill/>
                </a:ln>
                <a:solidFill>
                  <a:schemeClr val="tx2">
                    <a:lumMod val="50000"/>
                  </a:schemeClr>
                </a:solidFill>
                <a:effectLst/>
                <a:uLnTx/>
                <a:uFillTx/>
                <a:latin typeface="Calibri"/>
                <a:ea typeface="+mn-ea"/>
                <a:cs typeface="+mn-cs"/>
              </a:rPr>
              <a:t>Responder Team</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200" dirty="0">
                <a:solidFill>
                  <a:schemeClr val="tx2">
                    <a:lumMod val="50000"/>
                  </a:schemeClr>
                </a:solidFill>
                <a:latin typeface="Calibri"/>
              </a:rPr>
              <a:t>Out of hours drivers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200" dirty="0">
                <a:solidFill>
                  <a:schemeClr val="tx2">
                    <a:lumMod val="50000"/>
                  </a:schemeClr>
                </a:solidFill>
                <a:latin typeface="Calibri"/>
              </a:rPr>
              <a:t>Supporting Emergency Department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group of red square signs&#10;&#10;Description automatically generated">
            <a:extLst>
              <a:ext uri="{FF2B5EF4-FFF2-40B4-BE49-F238E27FC236}">
                <a16:creationId xmlns:a16="http://schemas.microsoft.com/office/drawing/2014/main" id="{D4FD19A9-16EE-C99A-5D45-C2CB6402608A}"/>
              </a:ext>
            </a:extLst>
          </p:cNvPr>
          <p:cNvPicPr>
            <a:picLocks noChangeAspect="1"/>
          </p:cNvPicPr>
          <p:nvPr/>
        </p:nvPicPr>
        <p:blipFill rotWithShape="1">
          <a:blip r:embed="rId3"/>
          <a:srcRect t="-412" r="49662" b="51190"/>
          <a:stretch/>
        </p:blipFill>
        <p:spPr>
          <a:xfrm>
            <a:off x="6869293" y="4088597"/>
            <a:ext cx="2162175" cy="1734850"/>
          </a:xfrm>
          <a:prstGeom prst="rect">
            <a:avLst/>
          </a:prstGeom>
        </p:spPr>
      </p:pic>
      <p:sp>
        <p:nvSpPr>
          <p:cNvPr id="5" name="Rectangle 4">
            <a:extLst>
              <a:ext uri="{FF2B5EF4-FFF2-40B4-BE49-F238E27FC236}">
                <a16:creationId xmlns:a16="http://schemas.microsoft.com/office/drawing/2014/main" id="{41CF0540-9263-F84C-6AA9-ACAAD366641C}"/>
              </a:ext>
            </a:extLst>
          </p:cNvPr>
          <p:cNvSpPr/>
          <p:nvPr/>
        </p:nvSpPr>
        <p:spPr>
          <a:xfrm>
            <a:off x="2673548" y="4360763"/>
            <a:ext cx="1800200" cy="1342072"/>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t>33</a:t>
            </a:r>
            <a:endParaRPr lang="en-US" dirty="0"/>
          </a:p>
          <a:p>
            <a:pPr algn="ctr"/>
            <a:r>
              <a:rPr lang="en-GB" sz="1400" dirty="0"/>
              <a:t>Average out of hours medicine deliveries per month</a:t>
            </a:r>
            <a:endParaRPr lang="en-US" dirty="0">
              <a:cs typeface="Calibri"/>
            </a:endParaRPr>
          </a:p>
        </p:txBody>
      </p:sp>
      <p:sp>
        <p:nvSpPr>
          <p:cNvPr id="9" name="Rectangle 8">
            <a:extLst>
              <a:ext uri="{FF2B5EF4-FFF2-40B4-BE49-F238E27FC236}">
                <a16:creationId xmlns:a16="http://schemas.microsoft.com/office/drawing/2014/main" id="{E9D6C8E0-8AE6-E23F-6186-E4C2E4BA22CE}"/>
              </a:ext>
            </a:extLst>
          </p:cNvPr>
          <p:cNvSpPr/>
          <p:nvPr/>
        </p:nvSpPr>
        <p:spPr>
          <a:xfrm>
            <a:off x="4473748" y="4360764"/>
            <a:ext cx="2238423" cy="1342071"/>
          </a:xfrm>
          <a:prstGeom prst="rect">
            <a:avLst/>
          </a:prstGeom>
          <a:solidFill>
            <a:srgbClr val="06AAA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t>100</a:t>
            </a:r>
            <a:endParaRPr lang="en-GB" sz="1400" b="1" dirty="0"/>
          </a:p>
          <a:p>
            <a:pPr algn="ctr"/>
            <a:r>
              <a:rPr lang="en-GB" sz="1400" b="1" dirty="0"/>
              <a:t>Average Responder Hours Per Week</a:t>
            </a:r>
          </a:p>
        </p:txBody>
      </p:sp>
      <p:pic>
        <p:nvPicPr>
          <p:cNvPr id="6" name="Picture 5" descr="A person pushing a cart in a hallway&#10;&#10;Description automatically generated">
            <a:extLst>
              <a:ext uri="{FF2B5EF4-FFF2-40B4-BE49-F238E27FC236}">
                <a16:creationId xmlns:a16="http://schemas.microsoft.com/office/drawing/2014/main" id="{FD6150F9-59D1-7454-70F8-4BC0526064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855" t="9629" r="31528" b="16286"/>
          <a:stretch/>
        </p:blipFill>
        <p:spPr bwMode="auto">
          <a:xfrm>
            <a:off x="6876256" y="1156013"/>
            <a:ext cx="2162175" cy="2628900"/>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74AFA669-DC8A-2F2B-219E-911790039B60}"/>
              </a:ext>
            </a:extLst>
          </p:cNvPr>
          <p:cNvPicPr>
            <a:picLocks noChangeAspect="1"/>
          </p:cNvPicPr>
          <p:nvPr/>
        </p:nvPicPr>
        <p:blipFill>
          <a:blip r:embed="rId5"/>
          <a:stretch>
            <a:fillRect/>
          </a:stretch>
        </p:blipFill>
        <p:spPr>
          <a:xfrm>
            <a:off x="179512" y="5949281"/>
            <a:ext cx="1572456" cy="726890"/>
          </a:xfrm>
          <a:prstGeom prst="rect">
            <a:avLst/>
          </a:prstGeom>
        </p:spPr>
      </p:pic>
    </p:spTree>
    <p:extLst>
      <p:ext uri="{BB962C8B-B14F-4D97-AF65-F5344CB8AC3E}">
        <p14:creationId xmlns:p14="http://schemas.microsoft.com/office/powerpoint/2010/main" val="3229143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2;p2">
            <a:extLst>
              <a:ext uri="{FF2B5EF4-FFF2-40B4-BE49-F238E27FC236}">
                <a16:creationId xmlns:a16="http://schemas.microsoft.com/office/drawing/2014/main" id="{589D9DF7-B6AB-7CF7-2B8C-AF2E4168DC54}"/>
              </a:ext>
            </a:extLst>
          </p:cNvPr>
          <p:cNvSpPr txBox="1">
            <a:spLocks/>
          </p:cNvSpPr>
          <p:nvPr/>
        </p:nvSpPr>
        <p:spPr>
          <a:xfrm>
            <a:off x="0" y="102415"/>
            <a:ext cx="9144000" cy="801352"/>
          </a:xfrm>
          <a:prstGeom prst="rect">
            <a:avLst/>
          </a:prstGeom>
          <a:solidFill>
            <a:srgbClr val="7030A0"/>
          </a:solidFill>
          <a:ln>
            <a:noFill/>
          </a:ln>
        </p:spPr>
        <p:txBody>
          <a:bodyPr spcFirstLastPara="1" vert="horz" wrap="square" lIns="68569" tIns="34275" rIns="68569" bIns="34275" rtlCol="0" anchor="ctr" anchorCtr="0">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endParaRPr lang="en-GB" sz="3200" dirty="0">
              <a:solidFill>
                <a:schemeClr val="lt1"/>
              </a:solidFill>
              <a:latin typeface="+mn-lt"/>
              <a:ea typeface="+mn-ea"/>
              <a:cs typeface="+mn-cs"/>
            </a:endParaRPr>
          </a:p>
          <a:p>
            <a:pPr defTabSz="457200"/>
            <a:r>
              <a:rPr lang="en-GB" sz="3200" dirty="0">
                <a:solidFill>
                  <a:schemeClr val="lt1"/>
                </a:solidFill>
                <a:latin typeface="+mn-lt"/>
                <a:ea typeface="+mn-ea"/>
                <a:cs typeface="+mn-cs"/>
              </a:rPr>
              <a:t>Shape Up For Surgery </a:t>
            </a:r>
            <a:r>
              <a:rPr lang="en-GB" sz="2400" dirty="0">
                <a:solidFill>
                  <a:schemeClr val="lt1"/>
                </a:solidFill>
                <a:latin typeface="+mn-lt"/>
                <a:ea typeface="+mn-ea"/>
                <a:cs typeface="+mn-cs"/>
              </a:rPr>
              <a:t>(2023/2024): </a:t>
            </a:r>
            <a:r>
              <a:rPr lang="en-GB" sz="1700" dirty="0">
                <a:solidFill>
                  <a:schemeClr val="lt1"/>
                </a:solidFill>
                <a:latin typeface="+mn-lt"/>
                <a:ea typeface="+mn-ea"/>
                <a:cs typeface="+mn-cs"/>
              </a:rPr>
              <a:t>Helping patients get fit for surgery, impacting positively on their health outcomes and length of stay </a:t>
            </a:r>
            <a:endParaRPr lang="en-GB" sz="3200" dirty="0">
              <a:solidFill>
                <a:schemeClr val="lt1"/>
              </a:solidFill>
              <a:latin typeface="+mn-lt"/>
              <a:ea typeface="+mn-ea"/>
              <a:cs typeface="+mn-cs"/>
            </a:endParaRPr>
          </a:p>
        </p:txBody>
      </p:sp>
      <p:sp>
        <p:nvSpPr>
          <p:cNvPr id="3" name="TextBox 2">
            <a:extLst>
              <a:ext uri="{FF2B5EF4-FFF2-40B4-BE49-F238E27FC236}">
                <a16:creationId xmlns:a16="http://schemas.microsoft.com/office/drawing/2014/main" id="{158A086D-EE45-7113-16AF-14600A60F558}"/>
              </a:ext>
            </a:extLst>
          </p:cNvPr>
          <p:cNvSpPr txBox="1"/>
          <p:nvPr/>
        </p:nvSpPr>
        <p:spPr>
          <a:xfrm>
            <a:off x="3814943" y="3101151"/>
            <a:ext cx="5188709" cy="2369880"/>
          </a:xfrm>
          <a:prstGeom prst="rect">
            <a:avLst/>
          </a:prstGeom>
          <a:noFill/>
        </p:spPr>
        <p:txBody>
          <a:bodyPr wrap="square" rtlCol="0">
            <a:spAutoFit/>
          </a:bodyPr>
          <a:lstStyle/>
          <a:p>
            <a:endParaRPr lang="en-GB" dirty="0">
              <a:latin typeface="Arial" panose="020B0604020202020204" pitchFamily="34" charset="0"/>
              <a:ea typeface="Calibri" panose="020F0502020204030204" pitchFamily="34" charset="0"/>
              <a:cs typeface="Arial" panose="020B0604020202020204" pitchFamily="34" charset="0"/>
            </a:endParaRPr>
          </a:p>
          <a:p>
            <a:r>
              <a:rPr lang="en-GB" sz="2000" b="0" dirty="0">
                <a:solidFill>
                  <a:schemeClr val="accent1">
                    <a:lumMod val="50000"/>
                  </a:schemeClr>
                </a:solidFill>
                <a:effectLst/>
                <a:ea typeface="Calibri" panose="020F0502020204030204" pitchFamily="34" charset="0"/>
                <a:cs typeface="Arial" panose="020B0604020202020204" pitchFamily="34" charset="0"/>
              </a:rPr>
              <a:t>Referrals are being received from Orthopaedics, and General Surgery. </a:t>
            </a:r>
          </a:p>
          <a:p>
            <a:endParaRPr lang="en-GB" sz="2400" dirty="0">
              <a:solidFill>
                <a:schemeClr val="accent1">
                  <a:lumMod val="50000"/>
                </a:schemeClr>
              </a:solidFill>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GB" sz="2200" b="1" dirty="0">
                <a:solidFill>
                  <a:schemeClr val="accent1">
                    <a:lumMod val="50000"/>
                  </a:schemeClr>
                </a:solidFill>
                <a:ea typeface="Calibri" panose="020F0502020204030204" pitchFamily="34" charset="0"/>
                <a:cs typeface="Arial" panose="020B0604020202020204" pitchFamily="34" charset="0"/>
              </a:rPr>
              <a:t>73</a:t>
            </a:r>
            <a:r>
              <a:rPr lang="en-GB" sz="2200" b="1" dirty="0">
                <a:solidFill>
                  <a:schemeClr val="accent1">
                    <a:lumMod val="50000"/>
                  </a:schemeClr>
                </a:solidFill>
                <a:effectLst/>
                <a:ea typeface="Calibri" panose="020F0502020204030204" pitchFamily="34" charset="0"/>
                <a:cs typeface="Arial" panose="020B0604020202020204" pitchFamily="34" charset="0"/>
              </a:rPr>
              <a:t> </a:t>
            </a:r>
            <a:r>
              <a:rPr lang="en-GB" sz="2200" b="1" dirty="0">
                <a:solidFill>
                  <a:schemeClr val="accent1">
                    <a:lumMod val="50000"/>
                  </a:schemeClr>
                </a:solidFill>
                <a:ea typeface="Calibri" panose="020F0502020204030204" pitchFamily="34" charset="0"/>
                <a:cs typeface="Arial" panose="020B0604020202020204" pitchFamily="34" charset="0"/>
              </a:rPr>
              <a:t>patients supported</a:t>
            </a:r>
            <a:endParaRPr lang="en-GB" sz="2200" b="1" dirty="0">
              <a:solidFill>
                <a:schemeClr val="accent1">
                  <a:lumMod val="50000"/>
                </a:schemeClr>
              </a:solidFill>
              <a:effectLst/>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GB" sz="2200" b="1" dirty="0">
                <a:solidFill>
                  <a:schemeClr val="accent1">
                    <a:lumMod val="50000"/>
                  </a:schemeClr>
                </a:solidFill>
                <a:ea typeface="Calibri" panose="020F0502020204030204" pitchFamily="34" charset="0"/>
                <a:cs typeface="Arial" panose="020B0604020202020204" pitchFamily="34" charset="0"/>
              </a:rPr>
              <a:t>65% reduced BMI</a:t>
            </a:r>
          </a:p>
          <a:p>
            <a:pPr marL="342900" indent="-342900">
              <a:buFont typeface="Arial" panose="020B0604020202020204" pitchFamily="34" charset="0"/>
              <a:buChar char="•"/>
            </a:pPr>
            <a:r>
              <a:rPr lang="en-GB" sz="2200" b="1" dirty="0">
                <a:solidFill>
                  <a:schemeClr val="accent1">
                    <a:lumMod val="50000"/>
                  </a:schemeClr>
                </a:solidFill>
                <a:ea typeface="Calibri" panose="020F0502020204030204" pitchFamily="34" charset="0"/>
                <a:cs typeface="Arial" panose="020B0604020202020204" pitchFamily="34" charset="0"/>
              </a:rPr>
              <a:t>68% had an improved wellbeing score </a:t>
            </a:r>
          </a:p>
        </p:txBody>
      </p:sp>
      <p:pic>
        <p:nvPicPr>
          <p:cNvPr id="7" name="Picture 6">
            <a:extLst>
              <a:ext uri="{FF2B5EF4-FFF2-40B4-BE49-F238E27FC236}">
                <a16:creationId xmlns:a16="http://schemas.microsoft.com/office/drawing/2014/main" id="{D5B60792-5726-7AB8-6EC8-D4977118DBC5}"/>
              </a:ext>
            </a:extLst>
          </p:cNvPr>
          <p:cNvPicPr>
            <a:picLocks noChangeAspect="1"/>
          </p:cNvPicPr>
          <p:nvPr/>
        </p:nvPicPr>
        <p:blipFill>
          <a:blip r:embed="rId3"/>
          <a:stretch>
            <a:fillRect/>
          </a:stretch>
        </p:blipFill>
        <p:spPr>
          <a:xfrm>
            <a:off x="58640" y="928242"/>
            <a:ext cx="3838805" cy="5695841"/>
          </a:xfrm>
          <a:prstGeom prst="rect">
            <a:avLst/>
          </a:prstGeom>
        </p:spPr>
      </p:pic>
      <p:sp>
        <p:nvSpPr>
          <p:cNvPr id="5" name="Rectangle 4">
            <a:extLst>
              <a:ext uri="{FF2B5EF4-FFF2-40B4-BE49-F238E27FC236}">
                <a16:creationId xmlns:a16="http://schemas.microsoft.com/office/drawing/2014/main" id="{C962CD83-CAC3-0DCC-B13F-ACA43E582145}"/>
              </a:ext>
            </a:extLst>
          </p:cNvPr>
          <p:cNvSpPr/>
          <p:nvPr/>
        </p:nvSpPr>
        <p:spPr>
          <a:xfrm>
            <a:off x="4321441" y="1277248"/>
            <a:ext cx="2369051" cy="1185317"/>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3200" b="1" dirty="0"/>
              <a:t>245</a:t>
            </a:r>
            <a:endParaRPr lang="en-GB" sz="3200" b="1" dirty="0">
              <a:solidFill>
                <a:srgbClr val="FF0000"/>
              </a:solidFill>
              <a:cs typeface="Calibri"/>
            </a:endParaRPr>
          </a:p>
          <a:p>
            <a:pPr algn="ctr"/>
            <a:r>
              <a:rPr lang="en-GB" sz="1400" dirty="0"/>
              <a:t>Referrals to </a:t>
            </a:r>
            <a:endParaRPr lang="en-GB" sz="1400" dirty="0">
              <a:cs typeface="Calibri"/>
            </a:endParaRPr>
          </a:p>
          <a:p>
            <a:pPr algn="ctr"/>
            <a:r>
              <a:rPr lang="en-GB" dirty="0"/>
              <a:t>Shape up For Surgery</a:t>
            </a:r>
            <a:endParaRPr lang="en-GB" dirty="0">
              <a:cs typeface="Calibri"/>
            </a:endParaRPr>
          </a:p>
        </p:txBody>
      </p:sp>
      <p:pic>
        <p:nvPicPr>
          <p:cNvPr id="8" name="Picture 7" descr="A group of red square signs&#10;&#10;Description automatically generated">
            <a:extLst>
              <a:ext uri="{FF2B5EF4-FFF2-40B4-BE49-F238E27FC236}">
                <a16:creationId xmlns:a16="http://schemas.microsoft.com/office/drawing/2014/main" id="{C9075B8B-34E7-191F-E592-7E138799B8EC}"/>
              </a:ext>
            </a:extLst>
          </p:cNvPr>
          <p:cNvPicPr>
            <a:picLocks noChangeAspect="1"/>
          </p:cNvPicPr>
          <p:nvPr/>
        </p:nvPicPr>
        <p:blipFill rotWithShape="1">
          <a:blip r:embed="rId4"/>
          <a:srcRect l="2703" t="50000" r="51689" b="-413"/>
          <a:stretch/>
        </p:blipFill>
        <p:spPr>
          <a:xfrm>
            <a:off x="7250166" y="1125653"/>
            <a:ext cx="1766264" cy="1602017"/>
          </a:xfrm>
          <a:prstGeom prst="rect">
            <a:avLst/>
          </a:prstGeom>
        </p:spPr>
      </p:pic>
    </p:spTree>
    <p:extLst>
      <p:ext uri="{BB962C8B-B14F-4D97-AF65-F5344CB8AC3E}">
        <p14:creationId xmlns:p14="http://schemas.microsoft.com/office/powerpoint/2010/main" val="1007631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3" name="Picture 2">
            <a:extLst>
              <a:ext uri="{FF2B5EF4-FFF2-40B4-BE49-F238E27FC236}">
                <a16:creationId xmlns:a16="http://schemas.microsoft.com/office/drawing/2014/main" id="{425696F0-6B91-D2FF-61B5-8A37B6EC3B3F}"/>
              </a:ext>
            </a:extLst>
          </p:cNvPr>
          <p:cNvPicPr>
            <a:picLocks noChangeAspect="1"/>
          </p:cNvPicPr>
          <p:nvPr/>
        </p:nvPicPr>
        <p:blipFill>
          <a:blip r:embed="rId3"/>
          <a:stretch>
            <a:fillRect/>
          </a:stretch>
        </p:blipFill>
        <p:spPr>
          <a:xfrm>
            <a:off x="189248" y="937623"/>
            <a:ext cx="8765503" cy="4982754"/>
          </a:xfrm>
          <a:prstGeom prst="rect">
            <a:avLst/>
          </a:prstGeom>
        </p:spPr>
      </p:pic>
      <p:sp>
        <p:nvSpPr>
          <p:cNvPr id="18" name="Rectangle 17">
            <a:extLst>
              <a:ext uri="{FF2B5EF4-FFF2-40B4-BE49-F238E27FC236}">
                <a16:creationId xmlns:a16="http://schemas.microsoft.com/office/drawing/2014/main" id="{A691ED22-44D1-926F-6387-0E4401F70283}"/>
              </a:ext>
            </a:extLst>
          </p:cNvPr>
          <p:cNvSpPr/>
          <p:nvPr/>
        </p:nvSpPr>
        <p:spPr>
          <a:xfrm>
            <a:off x="176185" y="3271520"/>
            <a:ext cx="1953950" cy="838200"/>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We track activity against 20% most deprived areas</a:t>
            </a:r>
          </a:p>
        </p:txBody>
      </p:sp>
      <p:cxnSp>
        <p:nvCxnSpPr>
          <p:cNvPr id="19" name="Straight Arrow Connector 18">
            <a:extLst>
              <a:ext uri="{FF2B5EF4-FFF2-40B4-BE49-F238E27FC236}">
                <a16:creationId xmlns:a16="http://schemas.microsoft.com/office/drawing/2014/main" id="{DE918575-8807-B0E9-EEEE-2DB957F6870D}"/>
              </a:ext>
            </a:extLst>
          </p:cNvPr>
          <p:cNvCxnSpPr>
            <a:cxnSpLocks/>
          </p:cNvCxnSpPr>
          <p:nvPr/>
        </p:nvCxnSpPr>
        <p:spPr>
          <a:xfrm flipV="1">
            <a:off x="1849120" y="3434080"/>
            <a:ext cx="650240" cy="457200"/>
          </a:xfrm>
          <a:prstGeom prst="straightConnector1">
            <a:avLst/>
          </a:prstGeom>
          <a:ln w="539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1C5C1FD8-860C-6577-085D-57CA166F0EFF}"/>
              </a:ext>
            </a:extLst>
          </p:cNvPr>
          <p:cNvSpPr/>
          <p:nvPr/>
        </p:nvSpPr>
        <p:spPr>
          <a:xfrm>
            <a:off x="5181540" y="1885633"/>
            <a:ext cx="1953950" cy="570865"/>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In WN this relates to itinerant communities</a:t>
            </a:r>
          </a:p>
        </p:txBody>
      </p:sp>
      <p:cxnSp>
        <p:nvCxnSpPr>
          <p:cNvPr id="31" name="Straight Arrow Connector 30">
            <a:extLst>
              <a:ext uri="{FF2B5EF4-FFF2-40B4-BE49-F238E27FC236}">
                <a16:creationId xmlns:a16="http://schemas.microsoft.com/office/drawing/2014/main" id="{3D9EFF40-DBB0-F45A-D06B-C5964DC834B2}"/>
              </a:ext>
            </a:extLst>
          </p:cNvPr>
          <p:cNvCxnSpPr>
            <a:cxnSpLocks/>
          </p:cNvCxnSpPr>
          <p:nvPr/>
        </p:nvCxnSpPr>
        <p:spPr>
          <a:xfrm flipH="1">
            <a:off x="5762625" y="2324735"/>
            <a:ext cx="395890" cy="429578"/>
          </a:xfrm>
          <a:prstGeom prst="straightConnector1">
            <a:avLst/>
          </a:prstGeom>
          <a:ln w="539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 name="Google Shape;134;g12a84b81665_1_0">
            <a:extLst>
              <a:ext uri="{FF2B5EF4-FFF2-40B4-BE49-F238E27FC236}">
                <a16:creationId xmlns:a16="http://schemas.microsoft.com/office/drawing/2014/main" id="{163CF65F-F21F-E979-7175-CB5A323EEA10}"/>
              </a:ext>
            </a:extLst>
          </p:cNvPr>
          <p:cNvSpPr txBox="1">
            <a:spLocks/>
          </p:cNvSpPr>
          <p:nvPr/>
        </p:nvSpPr>
        <p:spPr>
          <a:xfrm>
            <a:off x="0" y="97850"/>
            <a:ext cx="9144000" cy="670500"/>
          </a:xfrm>
          <a:prstGeom prst="rect">
            <a:avLst/>
          </a:prstGeom>
          <a:solidFill>
            <a:srgbClr val="7030A0"/>
          </a:solidFill>
          <a:ln>
            <a:noFill/>
          </a:ln>
        </p:spPr>
        <p:txBody>
          <a:bodyPr spcFirstLastPara="1" vert="horz" wrap="square" lIns="68569" tIns="34275" rIns="68569" bIns="34275" rtlCol="0" anchor="ctr" anchorCtr="0">
            <a:normAutofit/>
          </a:bodyPr>
          <a:lstStyle>
            <a:lvl1pPr algn="ctr" defTabSz="914400" rtl="0" eaLnBrk="1" latinLnBrk="0" hangingPunct="1">
              <a:spcBef>
                <a:spcPct val="0"/>
              </a:spcBef>
              <a:buNone/>
              <a:defRPr sz="3600" kern="1200">
                <a:solidFill>
                  <a:schemeClr val="accent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j-ea"/>
                <a:cs typeface="+mj-cs"/>
              </a:rPr>
              <a:t>Community Engagement </a:t>
            </a:r>
            <a:r>
              <a:rPr kumimoji="0" lang="en-GB" sz="2000" b="0" i="0" u="none" strike="noStrike" kern="1200" cap="none" spc="0" normalizeH="0" baseline="0" noProof="0" dirty="0">
                <a:ln>
                  <a:noFill/>
                </a:ln>
                <a:solidFill>
                  <a:prstClr val="white"/>
                </a:solidFill>
                <a:effectLst/>
                <a:uLnTx/>
                <a:uFillTx/>
                <a:latin typeface="Calibri" panose="020F0502020204030204"/>
                <a:ea typeface="+mj-ea"/>
                <a:cs typeface="+mj-cs"/>
              </a:rPr>
              <a:t>(2023/2024):</a:t>
            </a:r>
            <a:endParaRPr kumimoji="0" lang="en-US" sz="2000" b="0"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pic>
        <p:nvPicPr>
          <p:cNvPr id="5" name="Picture 4">
            <a:extLst>
              <a:ext uri="{FF2B5EF4-FFF2-40B4-BE49-F238E27FC236}">
                <a16:creationId xmlns:a16="http://schemas.microsoft.com/office/drawing/2014/main" id="{A025A437-7A08-22EC-B50C-91F6F5148085}"/>
              </a:ext>
            </a:extLst>
          </p:cNvPr>
          <p:cNvPicPr>
            <a:picLocks noChangeAspect="1"/>
          </p:cNvPicPr>
          <p:nvPr/>
        </p:nvPicPr>
        <p:blipFill>
          <a:blip r:embed="rId4"/>
          <a:stretch>
            <a:fillRect/>
          </a:stretch>
        </p:blipFill>
        <p:spPr>
          <a:xfrm>
            <a:off x="189248" y="5909680"/>
            <a:ext cx="1659872" cy="767299"/>
          </a:xfrm>
          <a:prstGeom prst="rect">
            <a:avLst/>
          </a:prstGeom>
        </p:spPr>
      </p:pic>
    </p:spTree>
    <p:extLst>
      <p:ext uri="{BB962C8B-B14F-4D97-AF65-F5344CB8AC3E}">
        <p14:creationId xmlns:p14="http://schemas.microsoft.com/office/powerpoint/2010/main" val="2307120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2" name="Google Shape;92;p2">
            <a:extLst>
              <a:ext uri="{FF2B5EF4-FFF2-40B4-BE49-F238E27FC236}">
                <a16:creationId xmlns:a16="http://schemas.microsoft.com/office/drawing/2014/main" id="{E25C9459-5C18-E00D-3690-0267A3EF698F}"/>
              </a:ext>
            </a:extLst>
          </p:cNvPr>
          <p:cNvSpPr txBox="1">
            <a:spLocks/>
          </p:cNvSpPr>
          <p:nvPr/>
        </p:nvSpPr>
        <p:spPr>
          <a:xfrm>
            <a:off x="0" y="117423"/>
            <a:ext cx="9144000" cy="670500"/>
          </a:xfrm>
          <a:prstGeom prst="rect">
            <a:avLst/>
          </a:prstGeom>
          <a:solidFill>
            <a:srgbClr val="7030A0"/>
          </a:solidFill>
          <a:ln>
            <a:noFill/>
          </a:ln>
        </p:spPr>
        <p:txBody>
          <a:bodyPr spcFirstLastPara="1" vert="horz" wrap="square" lIns="68569" tIns="34275" rIns="68569" bIns="34275" rtlCol="0" anchor="ctr" anchorCtr="0">
            <a:normAutofit/>
          </a:bodyPr>
          <a:lstStyle>
            <a:lvl1pPr algn="ctr" defTabSz="914400" rtl="0" eaLnBrk="1" latinLnBrk="0" hangingPunct="1">
              <a:spcBef>
                <a:spcPct val="0"/>
              </a:spcBef>
              <a:buNone/>
              <a:defRPr sz="3600" kern="1200">
                <a:solidFill>
                  <a:schemeClr val="accent2"/>
                </a:solidFill>
                <a:latin typeface="+mj-lt"/>
                <a:ea typeface="+mj-ea"/>
                <a:cs typeface="+mj-cs"/>
              </a:defRPr>
            </a:lvl1pPr>
          </a:lstStyle>
          <a:p>
            <a:pPr algn="l">
              <a:lnSpc>
                <a:spcPct val="90000"/>
              </a:lnSpc>
              <a:spcBef>
                <a:spcPts val="0"/>
              </a:spcBef>
              <a:buClr>
                <a:schemeClr val="dk1"/>
              </a:buClr>
              <a:buSzPts val="4400"/>
            </a:pPr>
            <a:r>
              <a:rPr lang="en-GB" sz="2400" b="1" dirty="0">
                <a:solidFill>
                  <a:schemeClr val="lt1"/>
                </a:solidFill>
              </a:rPr>
              <a:t>The Back to Health Team</a:t>
            </a:r>
            <a:endParaRPr lang="en-GB" sz="3200" b="1" dirty="0">
              <a:solidFill>
                <a:schemeClr val="lt1"/>
              </a:solidFill>
            </a:endParaRPr>
          </a:p>
        </p:txBody>
      </p:sp>
      <p:sp>
        <p:nvSpPr>
          <p:cNvPr id="6" name="Rectangle 5">
            <a:extLst>
              <a:ext uri="{FF2B5EF4-FFF2-40B4-BE49-F238E27FC236}">
                <a16:creationId xmlns:a16="http://schemas.microsoft.com/office/drawing/2014/main" id="{76CEACD5-E739-4B29-C1C4-DA63B2FF4771}"/>
              </a:ext>
            </a:extLst>
          </p:cNvPr>
          <p:cNvSpPr/>
          <p:nvPr/>
        </p:nvSpPr>
        <p:spPr>
          <a:xfrm>
            <a:off x="249376" y="1731688"/>
            <a:ext cx="2621280" cy="958972"/>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Contact Centre </a:t>
            </a:r>
          </a:p>
          <a:p>
            <a:pPr algn="ctr"/>
            <a:r>
              <a:rPr lang="en-GB" b="1" dirty="0">
                <a:solidFill>
                  <a:schemeClr val="tx1"/>
                </a:solidFill>
              </a:rPr>
              <a:t>Co-ordinator</a:t>
            </a:r>
            <a:endParaRPr lang="en-GB" dirty="0">
              <a:solidFill>
                <a:schemeClr val="tx1"/>
              </a:solidFill>
            </a:endParaRPr>
          </a:p>
        </p:txBody>
      </p:sp>
      <p:sp>
        <p:nvSpPr>
          <p:cNvPr id="7" name="Rectangle 6">
            <a:extLst>
              <a:ext uri="{FF2B5EF4-FFF2-40B4-BE49-F238E27FC236}">
                <a16:creationId xmlns:a16="http://schemas.microsoft.com/office/drawing/2014/main" id="{ED7E36A2-FCD9-84DB-76CE-15C49C7F0055}"/>
              </a:ext>
            </a:extLst>
          </p:cNvPr>
          <p:cNvSpPr/>
          <p:nvPr/>
        </p:nvSpPr>
        <p:spPr>
          <a:xfrm>
            <a:off x="249376" y="3018557"/>
            <a:ext cx="2621280" cy="958972"/>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Community Engagement Officers</a:t>
            </a:r>
            <a:endParaRPr lang="en-GB" dirty="0">
              <a:solidFill>
                <a:schemeClr val="tx1"/>
              </a:solidFill>
            </a:endParaRPr>
          </a:p>
        </p:txBody>
      </p:sp>
      <p:sp>
        <p:nvSpPr>
          <p:cNvPr id="8" name="Rectangle 7">
            <a:extLst>
              <a:ext uri="{FF2B5EF4-FFF2-40B4-BE49-F238E27FC236}">
                <a16:creationId xmlns:a16="http://schemas.microsoft.com/office/drawing/2014/main" id="{22083C25-02AE-C152-10EC-DD4E4CEDF451}"/>
              </a:ext>
            </a:extLst>
          </p:cNvPr>
          <p:cNvSpPr/>
          <p:nvPr/>
        </p:nvSpPr>
        <p:spPr>
          <a:xfrm>
            <a:off x="249376" y="5634227"/>
            <a:ext cx="2621280" cy="958972"/>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Shape Up For Surgery</a:t>
            </a:r>
            <a:endParaRPr lang="en-GB" dirty="0">
              <a:solidFill>
                <a:schemeClr val="tx1"/>
              </a:solidFill>
            </a:endParaRPr>
          </a:p>
        </p:txBody>
      </p:sp>
      <p:sp>
        <p:nvSpPr>
          <p:cNvPr id="9" name="Rectangle 8">
            <a:extLst>
              <a:ext uri="{FF2B5EF4-FFF2-40B4-BE49-F238E27FC236}">
                <a16:creationId xmlns:a16="http://schemas.microsoft.com/office/drawing/2014/main" id="{1224A5F4-1130-16B0-EAE8-47197294E2E2}"/>
              </a:ext>
            </a:extLst>
          </p:cNvPr>
          <p:cNvSpPr/>
          <p:nvPr/>
        </p:nvSpPr>
        <p:spPr>
          <a:xfrm>
            <a:off x="249376" y="4307866"/>
            <a:ext cx="2621280" cy="958972"/>
          </a:xfrm>
          <a:prstGeom prst="rect">
            <a:avLst/>
          </a:prstGeom>
          <a:solidFill>
            <a:srgbClr val="E781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Back to Health Nurse</a:t>
            </a:r>
            <a:endParaRPr lang="en-GB" dirty="0">
              <a:solidFill>
                <a:schemeClr val="tx1"/>
              </a:solidFill>
            </a:endParaRPr>
          </a:p>
        </p:txBody>
      </p:sp>
      <p:sp>
        <p:nvSpPr>
          <p:cNvPr id="15" name="Rectangle 14">
            <a:extLst>
              <a:ext uri="{FF2B5EF4-FFF2-40B4-BE49-F238E27FC236}">
                <a16:creationId xmlns:a16="http://schemas.microsoft.com/office/drawing/2014/main" id="{9162C03E-1629-909D-B92F-646A56806EDA}"/>
              </a:ext>
            </a:extLst>
          </p:cNvPr>
          <p:cNvSpPr/>
          <p:nvPr/>
        </p:nvSpPr>
        <p:spPr>
          <a:xfrm>
            <a:off x="3594458" y="1731688"/>
            <a:ext cx="5242560" cy="958972"/>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Recruiting, training, managing, overseeing and reporting on contact centre activity. Liaises with directorate operational teams re call lists and escalates patients who wish to </a:t>
            </a:r>
            <a:r>
              <a:rPr lang="en-GB" sz="1100" dirty="0">
                <a:solidFill>
                  <a:schemeClr val="tx1"/>
                </a:solidFill>
                <a:latin typeface="Arial" panose="020B0604020202020204" pitchFamily="34" charset="0"/>
              </a:rPr>
              <a:t>cancel</a:t>
            </a:r>
            <a:r>
              <a:rPr lang="en-GB" sz="1400" dirty="0">
                <a:solidFill>
                  <a:schemeClr val="tx1"/>
                </a:solidFill>
              </a:rPr>
              <a:t> or rearrange their appointment so that it can be backfilled</a:t>
            </a:r>
          </a:p>
        </p:txBody>
      </p:sp>
      <p:sp>
        <p:nvSpPr>
          <p:cNvPr id="16" name="Rectangle 15">
            <a:extLst>
              <a:ext uri="{FF2B5EF4-FFF2-40B4-BE49-F238E27FC236}">
                <a16:creationId xmlns:a16="http://schemas.microsoft.com/office/drawing/2014/main" id="{79B43C7F-85EB-2465-B32B-5DE762BB72F1}"/>
              </a:ext>
            </a:extLst>
          </p:cNvPr>
          <p:cNvSpPr/>
          <p:nvPr/>
        </p:nvSpPr>
        <p:spPr>
          <a:xfrm>
            <a:off x="3594458" y="3002387"/>
            <a:ext cx="5242560" cy="958972"/>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Engaging with deprived communities, work aligns to CORE20PLUS5 to reduce health inequalities, prevent ill health by encouraging screening, immunisations and vaccinations. </a:t>
            </a:r>
          </a:p>
        </p:txBody>
      </p:sp>
      <p:sp>
        <p:nvSpPr>
          <p:cNvPr id="17" name="Rectangle 16">
            <a:extLst>
              <a:ext uri="{FF2B5EF4-FFF2-40B4-BE49-F238E27FC236}">
                <a16:creationId xmlns:a16="http://schemas.microsoft.com/office/drawing/2014/main" id="{4BC9C926-F60A-9A83-810B-D3852DE2724C}"/>
              </a:ext>
            </a:extLst>
          </p:cNvPr>
          <p:cNvSpPr/>
          <p:nvPr/>
        </p:nvSpPr>
        <p:spPr>
          <a:xfrm>
            <a:off x="3594458" y="5634227"/>
            <a:ext cx="5242560" cy="958972"/>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a:p>
            <a:pPr algn="ctr"/>
            <a:r>
              <a:rPr lang="en-GB" sz="1400" dirty="0">
                <a:solidFill>
                  <a:schemeClr val="tx1"/>
                </a:solidFill>
              </a:rPr>
              <a:t>Supporting patients to become optimised for surgery aiming to improve patient outcomes and reduce length of hospital stay. Reduced chance of infection because patients are fitter. Readmission risk is lowered.</a:t>
            </a:r>
          </a:p>
          <a:p>
            <a:pPr algn="ctr"/>
            <a:endParaRPr lang="en-GB" sz="1600" dirty="0">
              <a:solidFill>
                <a:schemeClr val="tx1"/>
              </a:solidFill>
            </a:endParaRPr>
          </a:p>
        </p:txBody>
      </p:sp>
      <p:sp>
        <p:nvSpPr>
          <p:cNvPr id="18" name="Rectangle 17">
            <a:extLst>
              <a:ext uri="{FF2B5EF4-FFF2-40B4-BE49-F238E27FC236}">
                <a16:creationId xmlns:a16="http://schemas.microsoft.com/office/drawing/2014/main" id="{8736DC86-2C01-C309-1B3B-2C7DC3BC6EC4}"/>
              </a:ext>
            </a:extLst>
          </p:cNvPr>
          <p:cNvSpPr/>
          <p:nvPr/>
        </p:nvSpPr>
        <p:spPr>
          <a:xfrm>
            <a:off x="3594458" y="4307866"/>
            <a:ext cx="5242560" cy="958972"/>
          </a:xfrm>
          <a:prstGeom prst="rect">
            <a:avLst/>
          </a:prstGeom>
          <a:solidFill>
            <a:srgbClr val="E781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Pts val="1100"/>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Develop bespoke roles for clinical settings designed to meet needs of wards/services, carries out risk assessments and develops training. Oversee Contact Centre and driver service, provide clinical escalation, identifies new responder tasks that increase flow and create capacity. </a:t>
            </a:r>
          </a:p>
        </p:txBody>
      </p:sp>
      <p:sp>
        <p:nvSpPr>
          <p:cNvPr id="4" name="TextBox 3">
            <a:extLst>
              <a:ext uri="{FF2B5EF4-FFF2-40B4-BE49-F238E27FC236}">
                <a16:creationId xmlns:a16="http://schemas.microsoft.com/office/drawing/2014/main" id="{E8BBF874-7906-F525-1DBE-5C7356B1B17E}"/>
              </a:ext>
            </a:extLst>
          </p:cNvPr>
          <p:cNvSpPr txBox="1"/>
          <p:nvPr/>
        </p:nvSpPr>
        <p:spPr>
          <a:xfrm>
            <a:off x="2057400" y="958296"/>
            <a:ext cx="5029200" cy="461665"/>
          </a:xfrm>
          <a:prstGeom prst="rect">
            <a:avLst/>
          </a:prstGeom>
          <a:solidFill>
            <a:srgbClr val="FFCC00"/>
          </a:solidFill>
        </p:spPr>
        <p:txBody>
          <a:bodyPr wrap="square" rtlCol="0">
            <a:spAutoFit/>
          </a:bodyPr>
          <a:lstStyle/>
          <a:p>
            <a:pPr algn="ctr"/>
            <a:r>
              <a:rPr lang="en-GB" sz="2400" dirty="0">
                <a:solidFill>
                  <a:srgbClr val="002060"/>
                </a:solidFill>
                <a:cs typeface="Calibri"/>
              </a:rPr>
              <a:t>   </a:t>
            </a:r>
            <a:r>
              <a:rPr lang="en-GB" sz="2400" b="1" dirty="0">
                <a:solidFill>
                  <a:srgbClr val="002060"/>
                </a:solidFill>
                <a:cs typeface="Calibri"/>
              </a:rPr>
              <a:t>Voluntary Services Manager </a:t>
            </a:r>
          </a:p>
        </p:txBody>
      </p:sp>
    </p:spTree>
    <p:extLst>
      <p:ext uri="{BB962C8B-B14F-4D97-AF65-F5344CB8AC3E}">
        <p14:creationId xmlns:p14="http://schemas.microsoft.com/office/powerpoint/2010/main" val="1234152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2_Office Theme">
  <a:themeElements>
    <a:clrScheme name="Locality Matters">
      <a:dk1>
        <a:sysClr val="windowText" lastClr="000000"/>
      </a:dk1>
      <a:lt1>
        <a:sysClr val="window" lastClr="FFFFFF"/>
      </a:lt1>
      <a:dk2>
        <a:srgbClr val="1F497D"/>
      </a:dk2>
      <a:lt2>
        <a:srgbClr val="EEECE1"/>
      </a:lt2>
      <a:accent1>
        <a:srgbClr val="213435"/>
      </a:accent1>
      <a:accent2>
        <a:srgbClr val="46685B"/>
      </a:accent2>
      <a:accent3>
        <a:srgbClr val="648A64"/>
      </a:accent3>
      <a:accent4>
        <a:srgbClr val="A6B985"/>
      </a:accent4>
      <a:accent5>
        <a:srgbClr val="E1E3AC"/>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D4A9D5CF3465419E6AD8CCF4B9823E" ma:contentTypeVersion="22" ma:contentTypeDescription="Create a new document." ma:contentTypeScope="" ma:versionID="19b4fa0f1d0507848913e792ef2ff109">
  <xsd:schema xmlns:xsd="http://www.w3.org/2001/XMLSchema" xmlns:xs="http://www.w3.org/2001/XMLSchema" xmlns:p="http://schemas.microsoft.com/office/2006/metadata/properties" xmlns:ns2="b09cc5f1-807c-4bf1-b4a4-55f803e2741b" xmlns:ns3="6de0e44f-7103-4968-b029-ab61045137cc" targetNamespace="http://schemas.microsoft.com/office/2006/metadata/properties" ma:root="true" ma:fieldsID="f0d7cdecddc9b4ca5e37f79302eb2ba1" ns2:_="" ns3:_="">
    <xsd:import namespace="b09cc5f1-807c-4bf1-b4a4-55f803e2741b"/>
    <xsd:import namespace="6de0e44f-7103-4968-b029-ab61045137c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2:Statu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_Flow_SignoffStatus" minOccurs="0"/>
                <xsd:element ref="ns2:MediaServiceLocation" minOccurs="0"/>
                <xsd:element ref="ns2:MediaServiceObjectDetectorVersions" minOccurs="0"/>
                <xsd:element ref="ns2:Award" minOccurs="0"/>
                <xsd:element ref="ns2:Contact" minOccurs="0"/>
                <xsd:element ref="ns2:MediaServiceSearchProperties" minOccurs="0"/>
                <xsd:element ref="ns2:Ta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9cc5f1-807c-4bf1-b4a4-55f803e274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Status" ma:index="16" nillable="true" ma:displayName="Status" ma:format="Dropdown" ma:internalName="Status">
      <xsd:simpleType>
        <xsd:restriction base="dms:Choice">
          <xsd:enumeration value="Under Review"/>
          <xsd:enumeration value="Active"/>
          <xsd:enumeration value="Out dated"/>
          <xsd:enumeration value="Inactive"/>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aa280da-1518-41bb-867d-1d4548b8aca0"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_Flow_SignoffStatus" ma:index="23" nillable="true" ma:displayName="Sign-off status" ma:internalName="Sign_x002d_off_x0020_status">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Award" ma:index="26" nillable="true" ma:displayName="Award" ma:format="Dropdown" ma:internalName="Award">
      <xsd:simpleType>
        <xsd:restriction base="dms:Text">
          <xsd:maxLength value="255"/>
        </xsd:restriction>
      </xsd:simpleType>
    </xsd:element>
    <xsd:element name="Contact" ma:index="27" nillable="true" ma:displayName="Contact" ma:description="Helpforce Contact" ma:format="Dropdown" ma:internalName="Contact">
      <xsd:simpleType>
        <xsd:restriction base="dms:Text">
          <xsd:maxLength value="255"/>
        </xsd:restriction>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Tag" ma:index="29" nillable="true" ma:displayName="Tag" ma:format="Dropdown" ma:internalName="Tag">
      <xsd:simpleType>
        <xsd:restriction base="dms:Choice">
          <xsd:enumeration value="Digital"/>
          <xsd:enumeration value="Network"/>
          <xsd:enumeration value="Choice 3"/>
        </xsd:restriction>
      </xsd:simpleType>
    </xsd:element>
  </xsd:schema>
  <xsd:schema xmlns:xsd="http://www.w3.org/2001/XMLSchema" xmlns:xs="http://www.w3.org/2001/XMLSchema" xmlns:dms="http://schemas.microsoft.com/office/2006/documentManagement/types" xmlns:pc="http://schemas.microsoft.com/office/infopath/2007/PartnerControls" targetNamespace="6de0e44f-7103-4968-b029-ab61045137c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45f569b-93f8-44ae-8b69-b0ee6f7925c6}" ma:internalName="TaxCatchAll" ma:showField="CatchAllData" ma:web="6de0e44f-7103-4968-b029-ab61045137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09cc5f1-807c-4bf1-b4a4-55f803e2741b">
      <Terms xmlns="http://schemas.microsoft.com/office/infopath/2007/PartnerControls"/>
    </lcf76f155ced4ddcb4097134ff3c332f>
    <Tag xmlns="b09cc5f1-807c-4bf1-b4a4-55f803e2741b" xsi:nil="true"/>
    <Contact xmlns="b09cc5f1-807c-4bf1-b4a4-55f803e2741b" xsi:nil="true"/>
    <Status xmlns="b09cc5f1-807c-4bf1-b4a4-55f803e2741b" xsi:nil="true"/>
    <TaxCatchAll xmlns="6de0e44f-7103-4968-b029-ab61045137cc" xsi:nil="true"/>
    <_Flow_SignoffStatus xmlns="b09cc5f1-807c-4bf1-b4a4-55f803e2741b" xsi:nil="true"/>
    <Award xmlns="b09cc5f1-807c-4bf1-b4a4-55f803e2741b" xsi:nil="true"/>
  </documentManagement>
</p:properties>
</file>

<file path=customXml/itemProps1.xml><?xml version="1.0" encoding="utf-8"?>
<ds:datastoreItem xmlns:ds="http://schemas.openxmlformats.org/officeDocument/2006/customXml" ds:itemID="{A7D070C0-66A8-4347-BA0F-D469A3B6BACA}"/>
</file>

<file path=customXml/itemProps2.xml><?xml version="1.0" encoding="utf-8"?>
<ds:datastoreItem xmlns:ds="http://schemas.openxmlformats.org/officeDocument/2006/customXml" ds:itemID="{E4E9F09B-9304-4E7B-A8F7-CF3A77F34C10}"/>
</file>

<file path=customXml/itemProps3.xml><?xml version="1.0" encoding="utf-8"?>
<ds:datastoreItem xmlns:ds="http://schemas.openxmlformats.org/officeDocument/2006/customXml" ds:itemID="{02558DD8-861E-44F4-8D74-B91D82CEB29B}"/>
</file>

<file path=docProps/app.xml><?xml version="1.0" encoding="utf-8"?>
<Properties xmlns="http://schemas.openxmlformats.org/officeDocument/2006/extended-properties" xmlns:vt="http://schemas.openxmlformats.org/officeDocument/2006/docPropsVTypes">
  <TotalTime>6805</TotalTime>
  <Words>1338</Words>
  <Application>Microsoft Office PowerPoint</Application>
  <PresentationFormat>On-screen Show (4:3)</PresentationFormat>
  <Paragraphs>221</Paragraphs>
  <Slides>18</Slides>
  <Notes>18</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1_Office Theme</vt:lpstr>
      <vt:lpstr>2_Office Theme</vt:lpstr>
      <vt:lpstr>PowerPoint Presentation</vt:lpstr>
      <vt:lpstr>PowerPoint Presentation</vt:lpstr>
      <vt:lpstr>The Back to Health Pathway An integrated health and care volunteer supported pathway</vt:lpstr>
      <vt:lpstr>PowerPoint Presentation</vt:lpstr>
      <vt:lpstr>PowerPoint Presentation</vt:lpstr>
      <vt:lpstr>PowerPoint Presentation</vt:lpstr>
      <vt:lpstr>PowerPoint Presentation</vt:lpstr>
      <vt:lpstr>PowerPoint Presentation</vt:lpstr>
      <vt:lpstr>PowerPoint Presentation</vt:lpstr>
      <vt:lpstr>Securing Funding to Develop The Pathway:</vt:lpstr>
      <vt:lpstr>Developing a team of Responder Volunteers: </vt:lpstr>
      <vt:lpstr>Developing a Volunteer Contact Centre: </vt:lpstr>
      <vt:lpstr>Developing Shape Up For Surgery: </vt:lpstr>
      <vt:lpstr>Developing Community Engagement: </vt:lpstr>
      <vt:lpstr>Golden threads that run through the pathway:</vt:lpstr>
      <vt:lpstr>More golden threads…</vt:lpstr>
      <vt:lpstr>Help from Helpforce:</vt:lpstr>
      <vt:lpstr>PowerPoint Presentation</vt:lpstr>
    </vt:vector>
  </TitlesOfParts>
  <Company>George Eliot Hospital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Organisational Development</dc:title>
  <dc:creator>belcherc</dc:creator>
  <cp:lastModifiedBy>Millward Becky (RLT) Head of Patient Experience and Volunteering GEH</cp:lastModifiedBy>
  <cp:revision>295</cp:revision>
  <cp:lastPrinted>2020-02-03T14:57:28Z</cp:lastPrinted>
  <dcterms:created xsi:type="dcterms:W3CDTF">2019-11-13T10:46:55Z</dcterms:created>
  <dcterms:modified xsi:type="dcterms:W3CDTF">2024-06-26T09:20:30Z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0x01010082D4A9D5CF3465419E6AD8CCF4B9823E</vt:lpwstr>
  </property>
</Properties>
</file>