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62" r:id="rId2"/>
    <p:sldId id="264" r:id="rId3"/>
    <p:sldId id="274" r:id="rId4"/>
    <p:sldId id="299" r:id="rId5"/>
    <p:sldId id="838839686" r:id="rId6"/>
    <p:sldId id="283" r:id="rId7"/>
    <p:sldId id="276" r:id="rId8"/>
    <p:sldId id="314" r:id="rId9"/>
    <p:sldId id="838839684" r:id="rId10"/>
    <p:sldId id="271"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41CBA5A-D10B-D308-112E-B3C53254CAD0}" name="Tredget, Gracie" initials="TG" userId="S::GTredget@slam.nhs.uk::7e239275-732b-4af7-9716-102ace7ae725"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A00"/>
    <a:srgbClr val="6BB3A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21C8E17-4313-4E87-930E-7B8C2A9BEC7A}" v="8" dt="2023-09-25T08:42:10.74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35" autoAdjust="0"/>
    <p:restoredTop sz="95380" autoAdjust="0"/>
  </p:normalViewPr>
  <p:slideViewPr>
    <p:cSldViewPr snapToGrid="0">
      <p:cViewPr varScale="1">
        <p:scale>
          <a:sx n="108" d="100"/>
          <a:sy n="108" d="100"/>
        </p:scale>
        <p:origin x="17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customXml" Target="../customXml/item2.xml"/><Relationship Id="rId7" Type="http://schemas.openxmlformats.org/officeDocument/2006/relationships/slide" Target="slides/slide6.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20"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19" Type="http://schemas.microsoft.com/office/2018/10/relationships/authors" Targe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 Id="rId22"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ulie Williams" userId="eeddde46-3a4b-43da-8314-b96ff7e32ba6" providerId="ADAL" clId="{E21C8E17-4313-4E87-930E-7B8C2A9BEC7A}"/>
    <pc:docChg chg="custSel addSld delSld modSld sldOrd">
      <pc:chgData name="Julie Williams" userId="eeddde46-3a4b-43da-8314-b96ff7e32ba6" providerId="ADAL" clId="{E21C8E17-4313-4E87-930E-7B8C2A9BEC7A}" dt="2023-09-25T08:42:21.427" v="759" actId="2696"/>
      <pc:docMkLst>
        <pc:docMk/>
      </pc:docMkLst>
      <pc:sldChg chg="modSp mod">
        <pc:chgData name="Julie Williams" userId="eeddde46-3a4b-43da-8314-b96ff7e32ba6" providerId="ADAL" clId="{E21C8E17-4313-4E87-930E-7B8C2A9BEC7A}" dt="2023-09-25T08:35:27.756" v="749" actId="20577"/>
        <pc:sldMkLst>
          <pc:docMk/>
          <pc:sldMk cId="2938627756" sldId="262"/>
        </pc:sldMkLst>
        <pc:spChg chg="mod">
          <ac:chgData name="Julie Williams" userId="eeddde46-3a4b-43da-8314-b96ff7e32ba6" providerId="ADAL" clId="{E21C8E17-4313-4E87-930E-7B8C2A9BEC7A}" dt="2023-09-25T08:35:27.756" v="749" actId="20577"/>
          <ac:spMkLst>
            <pc:docMk/>
            <pc:sldMk cId="2938627756" sldId="262"/>
            <ac:spMk id="2" creationId="{FC940BB8-774A-B1E1-B50D-54518BD0997C}"/>
          </ac:spMkLst>
        </pc:spChg>
      </pc:sldChg>
      <pc:sldChg chg="modSp del mod">
        <pc:chgData name="Julie Williams" userId="eeddde46-3a4b-43da-8314-b96ff7e32ba6" providerId="ADAL" clId="{E21C8E17-4313-4E87-930E-7B8C2A9BEC7A}" dt="2023-09-21T11:35:17.731" v="298" actId="2696"/>
        <pc:sldMkLst>
          <pc:docMk/>
          <pc:sldMk cId="3419330120" sldId="279"/>
        </pc:sldMkLst>
        <pc:spChg chg="mod">
          <ac:chgData name="Julie Williams" userId="eeddde46-3a4b-43da-8314-b96ff7e32ba6" providerId="ADAL" clId="{E21C8E17-4313-4E87-930E-7B8C2A9BEC7A}" dt="2023-09-18T11:58:29.246" v="5" actId="14100"/>
          <ac:spMkLst>
            <pc:docMk/>
            <pc:sldMk cId="3419330120" sldId="279"/>
            <ac:spMk id="8" creationId="{7FB0C0FE-5C79-8DC3-75BD-62AEF57CA97A}"/>
          </ac:spMkLst>
        </pc:spChg>
        <pc:spChg chg="mod">
          <ac:chgData name="Julie Williams" userId="eeddde46-3a4b-43da-8314-b96ff7e32ba6" providerId="ADAL" clId="{E21C8E17-4313-4E87-930E-7B8C2A9BEC7A}" dt="2023-09-18T11:58:24.763" v="4" actId="20577"/>
          <ac:spMkLst>
            <pc:docMk/>
            <pc:sldMk cId="3419330120" sldId="279"/>
            <ac:spMk id="11" creationId="{4696DC20-A290-23C3-8DF1-255B16B86885}"/>
          </ac:spMkLst>
        </pc:spChg>
        <pc:spChg chg="mod">
          <ac:chgData name="Julie Williams" userId="eeddde46-3a4b-43da-8314-b96ff7e32ba6" providerId="ADAL" clId="{E21C8E17-4313-4E87-930E-7B8C2A9BEC7A}" dt="2023-09-18T11:58:39.294" v="6" actId="14100"/>
          <ac:spMkLst>
            <pc:docMk/>
            <pc:sldMk cId="3419330120" sldId="279"/>
            <ac:spMk id="12" creationId="{D56DC652-3266-259A-634F-211ACC830785}"/>
          </ac:spMkLst>
        </pc:spChg>
      </pc:sldChg>
      <pc:sldChg chg="modSp del mod">
        <pc:chgData name="Julie Williams" userId="eeddde46-3a4b-43da-8314-b96ff7e32ba6" providerId="ADAL" clId="{E21C8E17-4313-4E87-930E-7B8C2A9BEC7A}" dt="2023-09-25T08:41:37.074" v="755" actId="2696"/>
        <pc:sldMkLst>
          <pc:docMk/>
          <pc:sldMk cId="4082984892" sldId="281"/>
        </pc:sldMkLst>
        <pc:spChg chg="mod">
          <ac:chgData name="Julie Williams" userId="eeddde46-3a4b-43da-8314-b96ff7e32ba6" providerId="ADAL" clId="{E21C8E17-4313-4E87-930E-7B8C2A9BEC7A}" dt="2023-09-21T11:41:16.908" v="665" actId="5793"/>
          <ac:spMkLst>
            <pc:docMk/>
            <pc:sldMk cId="4082984892" sldId="281"/>
            <ac:spMk id="6" creationId="{48AAC442-32F8-9E34-90C6-043F234739C9}"/>
          </ac:spMkLst>
        </pc:spChg>
        <pc:spChg chg="mod">
          <ac:chgData name="Julie Williams" userId="eeddde46-3a4b-43da-8314-b96ff7e32ba6" providerId="ADAL" clId="{E21C8E17-4313-4E87-930E-7B8C2A9BEC7A}" dt="2023-09-21T11:39:54.067" v="413" actId="6549"/>
          <ac:spMkLst>
            <pc:docMk/>
            <pc:sldMk cId="4082984892" sldId="281"/>
            <ac:spMk id="10" creationId="{333AF789-6570-5E10-5145-9C5923937999}"/>
          </ac:spMkLst>
        </pc:spChg>
      </pc:sldChg>
      <pc:sldChg chg="add del">
        <pc:chgData name="Julie Williams" userId="eeddde46-3a4b-43da-8314-b96ff7e32ba6" providerId="ADAL" clId="{E21C8E17-4313-4E87-930E-7B8C2A9BEC7A}" dt="2023-09-25T08:42:10.745" v="756"/>
        <pc:sldMkLst>
          <pc:docMk/>
          <pc:sldMk cId="1938190655" sldId="283"/>
        </pc:sldMkLst>
      </pc:sldChg>
      <pc:sldChg chg="del">
        <pc:chgData name="Julie Williams" userId="eeddde46-3a4b-43da-8314-b96ff7e32ba6" providerId="ADAL" clId="{E21C8E17-4313-4E87-930E-7B8C2A9BEC7A}" dt="2023-09-18T11:58:59.709" v="7" actId="2696"/>
        <pc:sldMkLst>
          <pc:docMk/>
          <pc:sldMk cId="1108257702" sldId="286"/>
        </pc:sldMkLst>
      </pc:sldChg>
      <pc:sldChg chg="del">
        <pc:chgData name="Julie Williams" userId="eeddde46-3a4b-43da-8314-b96ff7e32ba6" providerId="ADAL" clId="{E21C8E17-4313-4E87-930E-7B8C2A9BEC7A}" dt="2023-09-18T11:59:08.785" v="9" actId="2696"/>
        <pc:sldMkLst>
          <pc:docMk/>
          <pc:sldMk cId="3928454501" sldId="287"/>
        </pc:sldMkLst>
      </pc:sldChg>
      <pc:sldChg chg="del">
        <pc:chgData name="Julie Williams" userId="eeddde46-3a4b-43da-8314-b96ff7e32ba6" providerId="ADAL" clId="{E21C8E17-4313-4E87-930E-7B8C2A9BEC7A}" dt="2023-09-18T11:59:04.581" v="8" actId="2696"/>
        <pc:sldMkLst>
          <pc:docMk/>
          <pc:sldMk cId="2329059022" sldId="288"/>
        </pc:sldMkLst>
      </pc:sldChg>
      <pc:sldChg chg="del">
        <pc:chgData name="Julie Williams" userId="eeddde46-3a4b-43da-8314-b96ff7e32ba6" providerId="ADAL" clId="{E21C8E17-4313-4E87-930E-7B8C2A9BEC7A}" dt="2023-09-18T11:57:48.648" v="0" actId="2696"/>
        <pc:sldMkLst>
          <pc:docMk/>
          <pc:sldMk cId="1390562142" sldId="291"/>
        </pc:sldMkLst>
      </pc:sldChg>
      <pc:sldChg chg="del">
        <pc:chgData name="Julie Williams" userId="eeddde46-3a4b-43da-8314-b96ff7e32ba6" providerId="ADAL" clId="{E21C8E17-4313-4E87-930E-7B8C2A9BEC7A}" dt="2023-09-21T11:38:55.997" v="356" actId="2696"/>
        <pc:sldMkLst>
          <pc:docMk/>
          <pc:sldMk cId="3057670404" sldId="296"/>
        </pc:sldMkLst>
      </pc:sldChg>
      <pc:sldChg chg="del">
        <pc:chgData name="Julie Williams" userId="eeddde46-3a4b-43da-8314-b96ff7e32ba6" providerId="ADAL" clId="{E21C8E17-4313-4E87-930E-7B8C2A9BEC7A}" dt="2023-09-18T12:06:38.162" v="36" actId="2696"/>
        <pc:sldMkLst>
          <pc:docMk/>
          <pc:sldMk cId="3420094365" sldId="297"/>
        </pc:sldMkLst>
      </pc:sldChg>
      <pc:sldChg chg="del">
        <pc:chgData name="Julie Williams" userId="eeddde46-3a4b-43da-8314-b96ff7e32ba6" providerId="ADAL" clId="{E21C8E17-4313-4E87-930E-7B8C2A9BEC7A}" dt="2023-09-25T08:36:42.907" v="750" actId="2696"/>
        <pc:sldMkLst>
          <pc:docMk/>
          <pc:sldMk cId="3313667040" sldId="298"/>
        </pc:sldMkLst>
      </pc:sldChg>
      <pc:sldChg chg="modSp mod">
        <pc:chgData name="Julie Williams" userId="eeddde46-3a4b-43da-8314-b96ff7e32ba6" providerId="ADAL" clId="{E21C8E17-4313-4E87-930E-7B8C2A9BEC7A}" dt="2023-09-21T11:39:18.778" v="373" actId="20577"/>
        <pc:sldMkLst>
          <pc:docMk/>
          <pc:sldMk cId="4222426968" sldId="299"/>
        </pc:sldMkLst>
        <pc:spChg chg="mod">
          <ac:chgData name="Julie Williams" userId="eeddde46-3a4b-43da-8314-b96ff7e32ba6" providerId="ADAL" clId="{E21C8E17-4313-4E87-930E-7B8C2A9BEC7A}" dt="2023-09-21T11:39:18.778" v="373" actId="20577"/>
          <ac:spMkLst>
            <pc:docMk/>
            <pc:sldMk cId="4222426968" sldId="299"/>
            <ac:spMk id="3" creationId="{37F4080C-413B-3635-C7A3-21805700A33B}"/>
          </ac:spMkLst>
        </pc:spChg>
      </pc:sldChg>
      <pc:sldChg chg="modSp del mod">
        <pc:chgData name="Julie Williams" userId="eeddde46-3a4b-43da-8314-b96ff7e32ba6" providerId="ADAL" clId="{E21C8E17-4313-4E87-930E-7B8C2A9BEC7A}" dt="2023-09-18T12:28:21.031" v="297" actId="2696"/>
        <pc:sldMkLst>
          <pc:docMk/>
          <pc:sldMk cId="146199206" sldId="309"/>
        </pc:sldMkLst>
        <pc:spChg chg="mod">
          <ac:chgData name="Julie Williams" userId="eeddde46-3a4b-43da-8314-b96ff7e32ba6" providerId="ADAL" clId="{E21C8E17-4313-4E87-930E-7B8C2A9BEC7A}" dt="2023-09-18T12:02:43.591" v="33" actId="27636"/>
          <ac:spMkLst>
            <pc:docMk/>
            <pc:sldMk cId="146199206" sldId="309"/>
            <ac:spMk id="3" creationId="{723E302C-2BEB-C639-2CDA-1156A33D635C}"/>
          </ac:spMkLst>
        </pc:spChg>
      </pc:sldChg>
      <pc:sldChg chg="modSp del mod">
        <pc:chgData name="Julie Williams" userId="eeddde46-3a4b-43da-8314-b96ff7e32ba6" providerId="ADAL" clId="{E21C8E17-4313-4E87-930E-7B8C2A9BEC7A}" dt="2023-09-18T12:14:34.897" v="147" actId="2696"/>
        <pc:sldMkLst>
          <pc:docMk/>
          <pc:sldMk cId="3849791798" sldId="310"/>
        </pc:sldMkLst>
        <pc:spChg chg="mod">
          <ac:chgData name="Julie Williams" userId="eeddde46-3a4b-43da-8314-b96ff7e32ba6" providerId="ADAL" clId="{E21C8E17-4313-4E87-930E-7B8C2A9BEC7A}" dt="2023-09-18T12:10:17.875" v="121" actId="113"/>
          <ac:spMkLst>
            <pc:docMk/>
            <pc:sldMk cId="3849791798" sldId="310"/>
            <ac:spMk id="2" creationId="{6BD23C9E-9B00-2876-A3A6-64EB7E3F4A12}"/>
          </ac:spMkLst>
        </pc:spChg>
        <pc:spChg chg="mod">
          <ac:chgData name="Julie Williams" userId="eeddde46-3a4b-43da-8314-b96ff7e32ba6" providerId="ADAL" clId="{E21C8E17-4313-4E87-930E-7B8C2A9BEC7A}" dt="2023-09-18T12:09:47.382" v="110" actId="14100"/>
          <ac:spMkLst>
            <pc:docMk/>
            <pc:sldMk cId="3849791798" sldId="310"/>
            <ac:spMk id="3" creationId="{723E302C-2BEB-C639-2CDA-1156A33D635C}"/>
          </ac:spMkLst>
        </pc:spChg>
      </pc:sldChg>
      <pc:sldChg chg="modSp del mod">
        <pc:chgData name="Julie Williams" userId="eeddde46-3a4b-43da-8314-b96ff7e32ba6" providerId="ADAL" clId="{E21C8E17-4313-4E87-930E-7B8C2A9BEC7A}" dt="2023-09-18T12:11:40.873" v="127" actId="2696"/>
        <pc:sldMkLst>
          <pc:docMk/>
          <pc:sldMk cId="1444228938" sldId="311"/>
        </pc:sldMkLst>
        <pc:spChg chg="mod">
          <ac:chgData name="Julie Williams" userId="eeddde46-3a4b-43da-8314-b96ff7e32ba6" providerId="ADAL" clId="{E21C8E17-4313-4E87-930E-7B8C2A9BEC7A}" dt="2023-09-18T12:02:55.078" v="35" actId="113"/>
          <ac:spMkLst>
            <pc:docMk/>
            <pc:sldMk cId="1444228938" sldId="311"/>
            <ac:spMk id="3" creationId="{723E302C-2BEB-C639-2CDA-1156A33D635C}"/>
          </ac:spMkLst>
        </pc:spChg>
      </pc:sldChg>
      <pc:sldChg chg="modSp del mod">
        <pc:chgData name="Julie Williams" userId="eeddde46-3a4b-43da-8314-b96ff7e32ba6" providerId="ADAL" clId="{E21C8E17-4313-4E87-930E-7B8C2A9BEC7A}" dt="2023-09-18T12:11:05.333" v="125" actId="2696"/>
        <pc:sldMkLst>
          <pc:docMk/>
          <pc:sldMk cId="2772724713" sldId="312"/>
        </pc:sldMkLst>
        <pc:spChg chg="mod">
          <ac:chgData name="Julie Williams" userId="eeddde46-3a4b-43da-8314-b96ff7e32ba6" providerId="ADAL" clId="{E21C8E17-4313-4E87-930E-7B8C2A9BEC7A}" dt="2023-09-18T12:02:06.959" v="29" actId="113"/>
          <ac:spMkLst>
            <pc:docMk/>
            <pc:sldMk cId="2772724713" sldId="312"/>
            <ac:spMk id="17" creationId="{3B9B2176-24BE-E319-162D-ABC61C8AB21E}"/>
          </ac:spMkLst>
        </pc:spChg>
      </pc:sldChg>
      <pc:sldChg chg="modSp mod">
        <pc:chgData name="Julie Williams" userId="eeddde46-3a4b-43da-8314-b96ff7e32ba6" providerId="ADAL" clId="{E21C8E17-4313-4E87-930E-7B8C2A9BEC7A}" dt="2023-09-21T11:36:24.187" v="320" actId="6549"/>
        <pc:sldMkLst>
          <pc:docMk/>
          <pc:sldMk cId="2916955946" sldId="314"/>
        </pc:sldMkLst>
        <pc:spChg chg="mod">
          <ac:chgData name="Julie Williams" userId="eeddde46-3a4b-43da-8314-b96ff7e32ba6" providerId="ADAL" clId="{E21C8E17-4313-4E87-930E-7B8C2A9BEC7A}" dt="2023-09-21T11:35:41.576" v="312" actId="20577"/>
          <ac:spMkLst>
            <pc:docMk/>
            <pc:sldMk cId="2916955946" sldId="314"/>
            <ac:spMk id="4" creationId="{4C0FFB16-A8A9-D134-51B7-9F1625834E8D}"/>
          </ac:spMkLst>
        </pc:spChg>
        <pc:spChg chg="mod">
          <ac:chgData name="Julie Williams" userId="eeddde46-3a4b-43da-8314-b96ff7e32ba6" providerId="ADAL" clId="{E21C8E17-4313-4E87-930E-7B8C2A9BEC7A}" dt="2023-09-21T11:36:24.187" v="320" actId="6549"/>
          <ac:spMkLst>
            <pc:docMk/>
            <pc:sldMk cId="2916955946" sldId="314"/>
            <ac:spMk id="17" creationId="{3B9B2176-24BE-E319-162D-ABC61C8AB21E}"/>
          </ac:spMkLst>
        </pc:spChg>
      </pc:sldChg>
      <pc:sldChg chg="modSp del mod">
        <pc:chgData name="Julie Williams" userId="eeddde46-3a4b-43da-8314-b96ff7e32ba6" providerId="ADAL" clId="{E21C8E17-4313-4E87-930E-7B8C2A9BEC7A}" dt="2023-09-21T11:36:30.683" v="321" actId="2696"/>
        <pc:sldMkLst>
          <pc:docMk/>
          <pc:sldMk cId="168144238" sldId="315"/>
        </pc:sldMkLst>
        <pc:spChg chg="mod">
          <ac:chgData name="Julie Williams" userId="eeddde46-3a4b-43da-8314-b96ff7e32ba6" providerId="ADAL" clId="{E21C8E17-4313-4E87-930E-7B8C2A9BEC7A}" dt="2023-09-18T12:09:33.233" v="109" actId="2711"/>
          <ac:spMkLst>
            <pc:docMk/>
            <pc:sldMk cId="168144238" sldId="315"/>
            <ac:spMk id="2" creationId="{8B163115-8BC5-9E86-6788-63D65E494244}"/>
          </ac:spMkLst>
        </pc:spChg>
      </pc:sldChg>
      <pc:sldChg chg="modSp del mod">
        <pc:chgData name="Julie Williams" userId="eeddde46-3a4b-43da-8314-b96ff7e32ba6" providerId="ADAL" clId="{E21C8E17-4313-4E87-930E-7B8C2A9BEC7A}" dt="2023-09-18T12:14:21.472" v="146" actId="2696"/>
        <pc:sldMkLst>
          <pc:docMk/>
          <pc:sldMk cId="583527417" sldId="838839683"/>
        </pc:sldMkLst>
        <pc:spChg chg="mod">
          <ac:chgData name="Julie Williams" userId="eeddde46-3a4b-43da-8314-b96ff7e32ba6" providerId="ADAL" clId="{E21C8E17-4313-4E87-930E-7B8C2A9BEC7A}" dt="2023-09-18T12:01:45.237" v="25" actId="113"/>
          <ac:spMkLst>
            <pc:docMk/>
            <pc:sldMk cId="583527417" sldId="838839683"/>
            <ac:spMk id="3" creationId="{723E302C-2BEB-C639-2CDA-1156A33D635C}"/>
          </ac:spMkLst>
        </pc:spChg>
      </pc:sldChg>
      <pc:sldChg chg="modSp add mod ord">
        <pc:chgData name="Julie Williams" userId="eeddde46-3a4b-43da-8314-b96ff7e32ba6" providerId="ADAL" clId="{E21C8E17-4313-4E87-930E-7B8C2A9BEC7A}" dt="2023-09-21T11:38:35.617" v="354" actId="20577"/>
        <pc:sldMkLst>
          <pc:docMk/>
          <pc:sldMk cId="811220329" sldId="838839684"/>
        </pc:sldMkLst>
        <pc:spChg chg="mod">
          <ac:chgData name="Julie Williams" userId="eeddde46-3a4b-43da-8314-b96ff7e32ba6" providerId="ADAL" clId="{E21C8E17-4313-4E87-930E-7B8C2A9BEC7A}" dt="2023-09-21T11:38:35.617" v="354" actId="20577"/>
          <ac:spMkLst>
            <pc:docMk/>
            <pc:sldMk cId="811220329" sldId="838839684"/>
            <ac:spMk id="2" creationId="{8B163115-8BC5-9E86-6788-63D65E494244}"/>
          </ac:spMkLst>
        </pc:spChg>
        <pc:spChg chg="mod">
          <ac:chgData name="Julie Williams" userId="eeddde46-3a4b-43da-8314-b96ff7e32ba6" providerId="ADAL" clId="{E21C8E17-4313-4E87-930E-7B8C2A9BEC7A}" dt="2023-09-21T11:36:47.227" v="338" actId="20577"/>
          <ac:spMkLst>
            <pc:docMk/>
            <pc:sldMk cId="811220329" sldId="838839684"/>
            <ac:spMk id="4" creationId="{4C0FFB16-A8A9-D134-51B7-9F1625834E8D}"/>
          </ac:spMkLst>
        </pc:spChg>
      </pc:sldChg>
      <pc:sldChg chg="add del ord">
        <pc:chgData name="Julie Williams" userId="eeddde46-3a4b-43da-8314-b96ff7e32ba6" providerId="ADAL" clId="{E21C8E17-4313-4E87-930E-7B8C2A9BEC7A}" dt="2023-09-25T08:42:21.427" v="759" actId="2696"/>
        <pc:sldMkLst>
          <pc:docMk/>
          <pc:sldMk cId="3176210852" sldId="838839685"/>
        </pc:sldMkLst>
      </pc:sldChg>
      <pc:sldChg chg="modSp add del mod ord">
        <pc:chgData name="Julie Williams" userId="eeddde46-3a4b-43da-8314-b96ff7e32ba6" providerId="ADAL" clId="{E21C8E17-4313-4E87-930E-7B8C2A9BEC7A}" dt="2023-09-21T11:37:04.883" v="341" actId="2696"/>
        <pc:sldMkLst>
          <pc:docMk/>
          <pc:sldMk cId="3760527886" sldId="838839685"/>
        </pc:sldMkLst>
        <pc:spChg chg="mod">
          <ac:chgData name="Julie Williams" userId="eeddde46-3a4b-43da-8314-b96ff7e32ba6" providerId="ADAL" clId="{E21C8E17-4313-4E87-930E-7B8C2A9BEC7A}" dt="2023-09-18T12:26:15.524" v="204" actId="6549"/>
          <ac:spMkLst>
            <pc:docMk/>
            <pc:sldMk cId="3760527886" sldId="838839685"/>
            <ac:spMk id="2" creationId="{8B163115-8BC5-9E86-6788-63D65E494244}"/>
          </ac:spMkLst>
        </pc:spChg>
        <pc:spChg chg="mod">
          <ac:chgData name="Julie Williams" userId="eeddde46-3a4b-43da-8314-b96ff7e32ba6" providerId="ADAL" clId="{E21C8E17-4313-4E87-930E-7B8C2A9BEC7A}" dt="2023-09-18T12:26:10.195" v="203" actId="20577"/>
          <ac:spMkLst>
            <pc:docMk/>
            <pc:sldMk cId="3760527886" sldId="838839685"/>
            <ac:spMk id="4" creationId="{4C0FFB16-A8A9-D134-51B7-9F1625834E8D}"/>
          </ac:spMkLst>
        </pc:spChg>
      </pc:sldChg>
      <pc:sldChg chg="modSp add del mod">
        <pc:chgData name="Julie Williams" userId="eeddde46-3a4b-43da-8314-b96ff7e32ba6" providerId="ADAL" clId="{E21C8E17-4313-4E87-930E-7B8C2A9BEC7A}" dt="2023-09-21T11:38:44.843" v="355" actId="2696"/>
        <pc:sldMkLst>
          <pc:docMk/>
          <pc:sldMk cId="2305351788" sldId="838839686"/>
        </pc:sldMkLst>
        <pc:spChg chg="mod">
          <ac:chgData name="Julie Williams" userId="eeddde46-3a4b-43da-8314-b96ff7e32ba6" providerId="ADAL" clId="{E21C8E17-4313-4E87-930E-7B8C2A9BEC7A}" dt="2023-09-18T12:28:16.250" v="296" actId="6549"/>
          <ac:spMkLst>
            <pc:docMk/>
            <pc:sldMk cId="2305351788" sldId="838839686"/>
            <ac:spMk id="2" creationId="{8B163115-8BC5-9E86-6788-63D65E494244}"/>
          </ac:spMkLst>
        </pc:spChg>
      </pc:sldChg>
      <pc:sldChg chg="add ord">
        <pc:chgData name="Julie Williams" userId="eeddde46-3a4b-43da-8314-b96ff7e32ba6" providerId="ADAL" clId="{E21C8E17-4313-4E87-930E-7B8C2A9BEC7A}" dt="2023-09-25T08:41:28.313" v="754"/>
        <pc:sldMkLst>
          <pc:docMk/>
          <pc:sldMk cId="2577343397" sldId="838839686"/>
        </pc:sldMkLst>
      </pc:sldChg>
    </pc:docChg>
  </pc:docChgLst>
</pc:chgInfo>
</file>

<file path=ppt/diagrams/_rels/data1.xml.rels><?xml version="1.0" encoding="UTF-8" standalone="yes"?>
<Relationships xmlns="http://schemas.openxmlformats.org/package/2006/relationships"><Relationship Id="rId8" Type="http://schemas.openxmlformats.org/officeDocument/2006/relationships/image" Target="../media/image20.svg"/><Relationship Id="rId3" Type="http://schemas.openxmlformats.org/officeDocument/2006/relationships/image" Target="../media/image15.png"/><Relationship Id="rId7" Type="http://schemas.openxmlformats.org/officeDocument/2006/relationships/image" Target="../media/image19.png"/><Relationship Id="rId2" Type="http://schemas.openxmlformats.org/officeDocument/2006/relationships/image" Target="../media/image14.svg"/><Relationship Id="rId1" Type="http://schemas.openxmlformats.org/officeDocument/2006/relationships/image" Target="../media/image13.png"/><Relationship Id="rId6" Type="http://schemas.openxmlformats.org/officeDocument/2006/relationships/image" Target="../media/image18.svg"/><Relationship Id="rId5" Type="http://schemas.openxmlformats.org/officeDocument/2006/relationships/image" Target="../media/image17.png"/><Relationship Id="rId4" Type="http://schemas.openxmlformats.org/officeDocument/2006/relationships/image" Target="../media/image16.svg"/></Relationships>
</file>

<file path=ppt/diagrams/_rels/drawing1.xml.rels><?xml version="1.0" encoding="UTF-8" standalone="yes"?>
<Relationships xmlns="http://schemas.openxmlformats.org/package/2006/relationships"><Relationship Id="rId8" Type="http://schemas.openxmlformats.org/officeDocument/2006/relationships/image" Target="../media/image20.svg"/><Relationship Id="rId3" Type="http://schemas.openxmlformats.org/officeDocument/2006/relationships/image" Target="../media/image15.png"/><Relationship Id="rId7" Type="http://schemas.openxmlformats.org/officeDocument/2006/relationships/image" Target="../media/image19.png"/><Relationship Id="rId2" Type="http://schemas.openxmlformats.org/officeDocument/2006/relationships/image" Target="../media/image14.svg"/><Relationship Id="rId1" Type="http://schemas.openxmlformats.org/officeDocument/2006/relationships/image" Target="../media/image13.png"/><Relationship Id="rId6" Type="http://schemas.openxmlformats.org/officeDocument/2006/relationships/image" Target="../media/image18.svg"/><Relationship Id="rId5" Type="http://schemas.openxmlformats.org/officeDocument/2006/relationships/image" Target="../media/image17.png"/><Relationship Id="rId4" Type="http://schemas.openxmlformats.org/officeDocument/2006/relationships/image" Target="../media/image16.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5DCF6BB-542C-4AF5-BFB1-2B3A9956E75C}" type="doc">
      <dgm:prSet loTypeId="urn:microsoft.com/office/officeart/2018/5/layout/IconCircleLabelList" loCatId="icon" qsTypeId="urn:microsoft.com/office/officeart/2005/8/quickstyle/simple1" qsCatId="simple" csTypeId="urn:microsoft.com/office/officeart/2005/8/colors/accent1_2" csCatId="accent1" phldr="1"/>
      <dgm:spPr/>
      <dgm:t>
        <a:bodyPr/>
        <a:lstStyle/>
        <a:p>
          <a:endParaRPr lang="en-US"/>
        </a:p>
      </dgm:t>
    </dgm:pt>
    <dgm:pt modelId="{18BE2937-8480-4F2D-BCE4-063FE04D5414}">
      <dgm:prSet/>
      <dgm:spPr/>
      <dgm:t>
        <a:bodyPr/>
        <a:lstStyle/>
        <a:p>
          <a:pPr>
            <a:lnSpc>
              <a:spcPct val="100000"/>
            </a:lnSpc>
            <a:defRPr cap="all"/>
          </a:pPr>
          <a:r>
            <a:rPr lang="en-GB" dirty="0"/>
            <a:t>27 randomised to the intervention group, 21 to control group</a:t>
          </a:r>
          <a:endParaRPr lang="en-US" dirty="0"/>
        </a:p>
      </dgm:t>
    </dgm:pt>
    <dgm:pt modelId="{2CB71F50-E17D-47F0-825C-2F92C39B50B5}" type="parTrans" cxnId="{25844235-C092-4CA2-B5B2-C74519FAFE5B}">
      <dgm:prSet/>
      <dgm:spPr/>
      <dgm:t>
        <a:bodyPr/>
        <a:lstStyle/>
        <a:p>
          <a:endParaRPr lang="en-US"/>
        </a:p>
      </dgm:t>
    </dgm:pt>
    <dgm:pt modelId="{E6CBD7FF-B942-4158-B590-A8F658B2AEC3}" type="sibTrans" cxnId="{25844235-C092-4CA2-B5B2-C74519FAFE5B}">
      <dgm:prSet/>
      <dgm:spPr/>
      <dgm:t>
        <a:bodyPr/>
        <a:lstStyle/>
        <a:p>
          <a:endParaRPr lang="en-US"/>
        </a:p>
      </dgm:t>
    </dgm:pt>
    <dgm:pt modelId="{103973B5-A83E-42F9-9775-EAFEAEB47ACB}">
      <dgm:prSet/>
      <dgm:spPr/>
      <dgm:t>
        <a:bodyPr/>
        <a:lstStyle/>
        <a:p>
          <a:pPr>
            <a:lnSpc>
              <a:spcPct val="100000"/>
            </a:lnSpc>
            <a:defRPr cap="all"/>
          </a:pPr>
          <a:r>
            <a:rPr lang="en-GB"/>
            <a:t>21 matched with a Health Champion</a:t>
          </a:r>
          <a:endParaRPr lang="en-US"/>
        </a:p>
      </dgm:t>
    </dgm:pt>
    <dgm:pt modelId="{281AF2D6-0B09-4784-A6D3-35B764E8D62C}" type="parTrans" cxnId="{A42D6D0B-2301-485E-ADA0-18393EFBB71F}">
      <dgm:prSet/>
      <dgm:spPr/>
      <dgm:t>
        <a:bodyPr/>
        <a:lstStyle/>
        <a:p>
          <a:endParaRPr lang="en-US"/>
        </a:p>
      </dgm:t>
    </dgm:pt>
    <dgm:pt modelId="{EAE402FC-7719-43DC-8AEA-4A25DF2AF7D1}" type="sibTrans" cxnId="{A42D6D0B-2301-485E-ADA0-18393EFBB71F}">
      <dgm:prSet/>
      <dgm:spPr/>
      <dgm:t>
        <a:bodyPr/>
        <a:lstStyle/>
        <a:p>
          <a:endParaRPr lang="en-US"/>
        </a:p>
      </dgm:t>
    </dgm:pt>
    <dgm:pt modelId="{B906C943-C19C-46AC-9596-09D85BAC63FE}">
      <dgm:prSet/>
      <dgm:spPr/>
      <dgm:t>
        <a:bodyPr/>
        <a:lstStyle/>
        <a:p>
          <a:pPr>
            <a:lnSpc>
              <a:spcPct val="100000"/>
            </a:lnSpc>
            <a:defRPr cap="all"/>
          </a:pPr>
          <a:r>
            <a:rPr lang="en-GB"/>
            <a:t>14 (58%) completed at least 8 months</a:t>
          </a:r>
          <a:endParaRPr lang="en-US"/>
        </a:p>
      </dgm:t>
    </dgm:pt>
    <dgm:pt modelId="{3EF42011-BA37-4DB7-BE5A-F1B761917DDB}" type="parTrans" cxnId="{8FAB8F9F-2779-48F8-9485-DC59343CC372}">
      <dgm:prSet/>
      <dgm:spPr/>
      <dgm:t>
        <a:bodyPr/>
        <a:lstStyle/>
        <a:p>
          <a:endParaRPr lang="en-US"/>
        </a:p>
      </dgm:t>
    </dgm:pt>
    <dgm:pt modelId="{5928433B-3918-4B69-A7F7-A5B415BD81A5}" type="sibTrans" cxnId="{8FAB8F9F-2779-48F8-9485-DC59343CC372}">
      <dgm:prSet/>
      <dgm:spPr/>
      <dgm:t>
        <a:bodyPr/>
        <a:lstStyle/>
        <a:p>
          <a:endParaRPr lang="en-US"/>
        </a:p>
      </dgm:t>
    </dgm:pt>
    <dgm:pt modelId="{C83B52BD-7DD3-4303-BE23-31DEE68F918F}">
      <dgm:prSet/>
      <dgm:spPr/>
      <dgm:t>
        <a:bodyPr/>
        <a:lstStyle/>
        <a:p>
          <a:pPr>
            <a:lnSpc>
              <a:spcPct val="100000"/>
            </a:lnSpc>
            <a:defRPr cap="all"/>
          </a:pPr>
          <a:r>
            <a:rPr lang="en-GB"/>
            <a:t>Number of sessions ranged from 3 to 32 (mean 20 sessions)</a:t>
          </a:r>
          <a:endParaRPr lang="en-US"/>
        </a:p>
      </dgm:t>
    </dgm:pt>
    <dgm:pt modelId="{A7618297-699E-46E7-9345-CA8ED5BE90B4}" type="parTrans" cxnId="{72ACF75B-5436-4F4A-A88C-0FB0F86549D0}">
      <dgm:prSet/>
      <dgm:spPr/>
      <dgm:t>
        <a:bodyPr/>
        <a:lstStyle/>
        <a:p>
          <a:endParaRPr lang="en-US"/>
        </a:p>
      </dgm:t>
    </dgm:pt>
    <dgm:pt modelId="{35543D2A-4A45-4661-A6FD-FE65D327FE9E}" type="sibTrans" cxnId="{72ACF75B-5436-4F4A-A88C-0FB0F86549D0}">
      <dgm:prSet/>
      <dgm:spPr/>
      <dgm:t>
        <a:bodyPr/>
        <a:lstStyle/>
        <a:p>
          <a:endParaRPr lang="en-US"/>
        </a:p>
      </dgm:t>
    </dgm:pt>
    <dgm:pt modelId="{A1219DE7-86FF-4D8C-90DC-E574470AB692}" type="pres">
      <dgm:prSet presAssocID="{05DCF6BB-542C-4AF5-BFB1-2B3A9956E75C}" presName="root" presStyleCnt="0">
        <dgm:presLayoutVars>
          <dgm:dir/>
          <dgm:resizeHandles val="exact"/>
        </dgm:presLayoutVars>
      </dgm:prSet>
      <dgm:spPr/>
    </dgm:pt>
    <dgm:pt modelId="{EA92689C-9D72-438B-A972-E92E062AA9CA}" type="pres">
      <dgm:prSet presAssocID="{18BE2937-8480-4F2D-BCE4-063FE04D5414}" presName="compNode" presStyleCnt="0"/>
      <dgm:spPr/>
    </dgm:pt>
    <dgm:pt modelId="{D4F6C62C-BBC1-47A2-97EF-0344404EB504}" type="pres">
      <dgm:prSet presAssocID="{18BE2937-8480-4F2D-BCE4-063FE04D5414}" presName="iconBgRect" presStyleLbl="bgShp" presStyleIdx="0" presStyleCnt="4"/>
      <dgm:spPr/>
    </dgm:pt>
    <dgm:pt modelId="{862F1853-CDA4-412D-B02F-9FE055740C25}" type="pres">
      <dgm:prSet presAssocID="{18BE2937-8480-4F2D-BCE4-063FE04D5414}"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Group"/>
        </a:ext>
      </dgm:extLst>
    </dgm:pt>
    <dgm:pt modelId="{6765B467-65E8-4426-A7E0-264A3A1B6B51}" type="pres">
      <dgm:prSet presAssocID="{18BE2937-8480-4F2D-BCE4-063FE04D5414}" presName="spaceRect" presStyleCnt="0"/>
      <dgm:spPr/>
    </dgm:pt>
    <dgm:pt modelId="{2587B6B4-2A4D-46FF-A531-D2D539A4BA73}" type="pres">
      <dgm:prSet presAssocID="{18BE2937-8480-4F2D-BCE4-063FE04D5414}" presName="textRect" presStyleLbl="revTx" presStyleIdx="0" presStyleCnt="4">
        <dgm:presLayoutVars>
          <dgm:chMax val="1"/>
          <dgm:chPref val="1"/>
        </dgm:presLayoutVars>
      </dgm:prSet>
      <dgm:spPr/>
    </dgm:pt>
    <dgm:pt modelId="{53E55AC9-87C8-45A5-939A-82C3B2EA28A9}" type="pres">
      <dgm:prSet presAssocID="{E6CBD7FF-B942-4158-B590-A8F658B2AEC3}" presName="sibTrans" presStyleCnt="0"/>
      <dgm:spPr/>
    </dgm:pt>
    <dgm:pt modelId="{6DD28899-C3D0-41EC-BD0E-A8F7257B4303}" type="pres">
      <dgm:prSet presAssocID="{103973B5-A83E-42F9-9775-EAFEAEB47ACB}" presName="compNode" presStyleCnt="0"/>
      <dgm:spPr/>
    </dgm:pt>
    <dgm:pt modelId="{F9D7BD2B-8F34-49BF-8D69-87C23F0E8BE3}" type="pres">
      <dgm:prSet presAssocID="{103973B5-A83E-42F9-9775-EAFEAEB47ACB}" presName="iconBgRect" presStyleLbl="bgShp" presStyleIdx="1" presStyleCnt="4"/>
      <dgm:spPr/>
    </dgm:pt>
    <dgm:pt modelId="{E4722093-B222-46F4-B59F-83EF8A292F0A}" type="pres">
      <dgm:prSet presAssocID="{103973B5-A83E-42F9-9775-EAFEAEB47ACB}" presName="iconRect" presStyleLbl="node1" presStyleIdx="1" presStyleCnt="4"/>
      <dgm:spPr>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dgm:spPr>
      <dgm:extLst>
        <a:ext uri="{E40237B7-FDA0-4F09-8148-C483321AD2D9}">
          <dgm14:cNvPr xmlns:dgm14="http://schemas.microsoft.com/office/drawing/2010/diagram" id="0" name="" descr="Two women with solid fill"/>
        </a:ext>
      </dgm:extLst>
    </dgm:pt>
    <dgm:pt modelId="{ACACA452-FD4B-4A75-9577-B4F6D202C558}" type="pres">
      <dgm:prSet presAssocID="{103973B5-A83E-42F9-9775-EAFEAEB47ACB}" presName="spaceRect" presStyleCnt="0"/>
      <dgm:spPr/>
    </dgm:pt>
    <dgm:pt modelId="{A43F5647-6C89-4DAB-B695-8485D95A0581}" type="pres">
      <dgm:prSet presAssocID="{103973B5-A83E-42F9-9775-EAFEAEB47ACB}" presName="textRect" presStyleLbl="revTx" presStyleIdx="1" presStyleCnt="4">
        <dgm:presLayoutVars>
          <dgm:chMax val="1"/>
          <dgm:chPref val="1"/>
        </dgm:presLayoutVars>
      </dgm:prSet>
      <dgm:spPr/>
    </dgm:pt>
    <dgm:pt modelId="{082BCA0F-71C2-4620-94C8-BEC71C2CBC1D}" type="pres">
      <dgm:prSet presAssocID="{EAE402FC-7719-43DC-8AEA-4A25DF2AF7D1}" presName="sibTrans" presStyleCnt="0"/>
      <dgm:spPr/>
    </dgm:pt>
    <dgm:pt modelId="{29390497-6A2E-4386-8BC4-F7E32001AFB0}" type="pres">
      <dgm:prSet presAssocID="{B906C943-C19C-46AC-9596-09D85BAC63FE}" presName="compNode" presStyleCnt="0"/>
      <dgm:spPr/>
    </dgm:pt>
    <dgm:pt modelId="{A5B8D540-5B8B-4E23-83CD-A8B57E57EDBA}" type="pres">
      <dgm:prSet presAssocID="{B906C943-C19C-46AC-9596-09D85BAC63FE}" presName="iconBgRect" presStyleLbl="bgShp" presStyleIdx="2" presStyleCnt="4"/>
      <dgm:spPr/>
    </dgm:pt>
    <dgm:pt modelId="{44397255-4D12-4FAA-A197-FC8F17931436}" type="pres">
      <dgm:prSet presAssocID="{B906C943-C19C-46AC-9596-09D85BAC63FE}"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Checkmark"/>
        </a:ext>
      </dgm:extLst>
    </dgm:pt>
    <dgm:pt modelId="{F98821E6-C8A7-4925-95EF-440AA072451E}" type="pres">
      <dgm:prSet presAssocID="{B906C943-C19C-46AC-9596-09D85BAC63FE}" presName="spaceRect" presStyleCnt="0"/>
      <dgm:spPr/>
    </dgm:pt>
    <dgm:pt modelId="{AD966846-903F-4481-BAE2-EDC80A5FDA79}" type="pres">
      <dgm:prSet presAssocID="{B906C943-C19C-46AC-9596-09D85BAC63FE}" presName="textRect" presStyleLbl="revTx" presStyleIdx="2" presStyleCnt="4">
        <dgm:presLayoutVars>
          <dgm:chMax val="1"/>
          <dgm:chPref val="1"/>
        </dgm:presLayoutVars>
      </dgm:prSet>
      <dgm:spPr/>
    </dgm:pt>
    <dgm:pt modelId="{7C4F9C67-1965-4BDE-A57A-1E21E3D7180F}" type="pres">
      <dgm:prSet presAssocID="{5928433B-3918-4B69-A7F7-A5B415BD81A5}" presName="sibTrans" presStyleCnt="0"/>
      <dgm:spPr/>
    </dgm:pt>
    <dgm:pt modelId="{3494799F-E21C-48D6-A427-C6E841EE3A64}" type="pres">
      <dgm:prSet presAssocID="{C83B52BD-7DD3-4303-BE23-31DEE68F918F}" presName="compNode" presStyleCnt="0"/>
      <dgm:spPr/>
    </dgm:pt>
    <dgm:pt modelId="{87D38585-D6AA-4EFF-89DB-0EAD40180956}" type="pres">
      <dgm:prSet presAssocID="{C83B52BD-7DD3-4303-BE23-31DEE68F918F}" presName="iconBgRect" presStyleLbl="bgShp" presStyleIdx="3" presStyleCnt="4"/>
      <dgm:spPr/>
    </dgm:pt>
    <dgm:pt modelId="{8E48906A-C04F-409B-B207-D1024746CCFA}" type="pres">
      <dgm:prSet presAssocID="{C83B52BD-7DD3-4303-BE23-31DEE68F918F}"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Target Audience"/>
        </a:ext>
      </dgm:extLst>
    </dgm:pt>
    <dgm:pt modelId="{85A774A3-E615-4877-89D2-8FCA6BC76230}" type="pres">
      <dgm:prSet presAssocID="{C83B52BD-7DD3-4303-BE23-31DEE68F918F}" presName="spaceRect" presStyleCnt="0"/>
      <dgm:spPr/>
    </dgm:pt>
    <dgm:pt modelId="{C26D05C4-3973-4C13-9ACA-7B72FDBF82E7}" type="pres">
      <dgm:prSet presAssocID="{C83B52BD-7DD3-4303-BE23-31DEE68F918F}" presName="textRect" presStyleLbl="revTx" presStyleIdx="3" presStyleCnt="4">
        <dgm:presLayoutVars>
          <dgm:chMax val="1"/>
          <dgm:chPref val="1"/>
        </dgm:presLayoutVars>
      </dgm:prSet>
      <dgm:spPr/>
    </dgm:pt>
  </dgm:ptLst>
  <dgm:cxnLst>
    <dgm:cxn modelId="{A42D6D0B-2301-485E-ADA0-18393EFBB71F}" srcId="{05DCF6BB-542C-4AF5-BFB1-2B3A9956E75C}" destId="{103973B5-A83E-42F9-9775-EAFEAEB47ACB}" srcOrd="1" destOrd="0" parTransId="{281AF2D6-0B09-4784-A6D3-35B764E8D62C}" sibTransId="{EAE402FC-7719-43DC-8AEA-4A25DF2AF7D1}"/>
    <dgm:cxn modelId="{21E20021-5DE0-43C1-88E2-AE05DAB9D0B8}" type="presOf" srcId="{B906C943-C19C-46AC-9596-09D85BAC63FE}" destId="{AD966846-903F-4481-BAE2-EDC80A5FDA79}" srcOrd="0" destOrd="0" presId="urn:microsoft.com/office/officeart/2018/5/layout/IconCircleLabelList"/>
    <dgm:cxn modelId="{25844235-C092-4CA2-B5B2-C74519FAFE5B}" srcId="{05DCF6BB-542C-4AF5-BFB1-2B3A9956E75C}" destId="{18BE2937-8480-4F2D-BCE4-063FE04D5414}" srcOrd="0" destOrd="0" parTransId="{2CB71F50-E17D-47F0-825C-2F92C39B50B5}" sibTransId="{E6CBD7FF-B942-4158-B590-A8F658B2AEC3}"/>
    <dgm:cxn modelId="{72ACF75B-5436-4F4A-A88C-0FB0F86549D0}" srcId="{05DCF6BB-542C-4AF5-BFB1-2B3A9956E75C}" destId="{C83B52BD-7DD3-4303-BE23-31DEE68F918F}" srcOrd="3" destOrd="0" parTransId="{A7618297-699E-46E7-9345-CA8ED5BE90B4}" sibTransId="{35543D2A-4A45-4661-A6FD-FE65D327FE9E}"/>
    <dgm:cxn modelId="{7A61377A-128E-4E44-BD1F-368F42061C8F}" type="presOf" srcId="{103973B5-A83E-42F9-9775-EAFEAEB47ACB}" destId="{A43F5647-6C89-4DAB-B695-8485D95A0581}" srcOrd="0" destOrd="0" presId="urn:microsoft.com/office/officeart/2018/5/layout/IconCircleLabelList"/>
    <dgm:cxn modelId="{8FAB8F9F-2779-48F8-9485-DC59343CC372}" srcId="{05DCF6BB-542C-4AF5-BFB1-2B3A9956E75C}" destId="{B906C943-C19C-46AC-9596-09D85BAC63FE}" srcOrd="2" destOrd="0" parTransId="{3EF42011-BA37-4DB7-BE5A-F1B761917DDB}" sibTransId="{5928433B-3918-4B69-A7F7-A5B415BD81A5}"/>
    <dgm:cxn modelId="{CEECF0A0-E978-4995-9A35-4326F847A8DA}" type="presOf" srcId="{18BE2937-8480-4F2D-BCE4-063FE04D5414}" destId="{2587B6B4-2A4D-46FF-A531-D2D539A4BA73}" srcOrd="0" destOrd="0" presId="urn:microsoft.com/office/officeart/2018/5/layout/IconCircleLabelList"/>
    <dgm:cxn modelId="{9D51B6B5-E5BD-4491-94CF-6B1200E702B2}" type="presOf" srcId="{C83B52BD-7DD3-4303-BE23-31DEE68F918F}" destId="{C26D05C4-3973-4C13-9ACA-7B72FDBF82E7}" srcOrd="0" destOrd="0" presId="urn:microsoft.com/office/officeart/2018/5/layout/IconCircleLabelList"/>
    <dgm:cxn modelId="{D5AD90D5-C52A-4D15-A757-0FA640DA4982}" type="presOf" srcId="{05DCF6BB-542C-4AF5-BFB1-2B3A9956E75C}" destId="{A1219DE7-86FF-4D8C-90DC-E574470AB692}" srcOrd="0" destOrd="0" presId="urn:microsoft.com/office/officeart/2018/5/layout/IconCircleLabelList"/>
    <dgm:cxn modelId="{651DBB84-D760-480F-B0FA-C4B3B37CA5AF}" type="presParOf" srcId="{A1219DE7-86FF-4D8C-90DC-E574470AB692}" destId="{EA92689C-9D72-438B-A972-E92E062AA9CA}" srcOrd="0" destOrd="0" presId="urn:microsoft.com/office/officeart/2018/5/layout/IconCircleLabelList"/>
    <dgm:cxn modelId="{8E5B4A32-A2E7-4137-8C78-7C2722D87112}" type="presParOf" srcId="{EA92689C-9D72-438B-A972-E92E062AA9CA}" destId="{D4F6C62C-BBC1-47A2-97EF-0344404EB504}" srcOrd="0" destOrd="0" presId="urn:microsoft.com/office/officeart/2018/5/layout/IconCircleLabelList"/>
    <dgm:cxn modelId="{3D9C636C-D37F-4A93-838A-7FAEADB71B3E}" type="presParOf" srcId="{EA92689C-9D72-438B-A972-E92E062AA9CA}" destId="{862F1853-CDA4-412D-B02F-9FE055740C25}" srcOrd="1" destOrd="0" presId="urn:microsoft.com/office/officeart/2018/5/layout/IconCircleLabelList"/>
    <dgm:cxn modelId="{DE031450-5467-426C-A1C7-0D3B85F8C424}" type="presParOf" srcId="{EA92689C-9D72-438B-A972-E92E062AA9CA}" destId="{6765B467-65E8-4426-A7E0-264A3A1B6B51}" srcOrd="2" destOrd="0" presId="urn:microsoft.com/office/officeart/2018/5/layout/IconCircleLabelList"/>
    <dgm:cxn modelId="{C7C273F5-CEC5-4060-9C69-079141546D57}" type="presParOf" srcId="{EA92689C-9D72-438B-A972-E92E062AA9CA}" destId="{2587B6B4-2A4D-46FF-A531-D2D539A4BA73}" srcOrd="3" destOrd="0" presId="urn:microsoft.com/office/officeart/2018/5/layout/IconCircleLabelList"/>
    <dgm:cxn modelId="{EC44CD42-65D4-4EB9-B8A8-436B57B177C7}" type="presParOf" srcId="{A1219DE7-86FF-4D8C-90DC-E574470AB692}" destId="{53E55AC9-87C8-45A5-939A-82C3B2EA28A9}" srcOrd="1" destOrd="0" presId="urn:microsoft.com/office/officeart/2018/5/layout/IconCircleLabelList"/>
    <dgm:cxn modelId="{33C3ED14-5FE3-4A63-B2AF-A3DE9B9C4C16}" type="presParOf" srcId="{A1219DE7-86FF-4D8C-90DC-E574470AB692}" destId="{6DD28899-C3D0-41EC-BD0E-A8F7257B4303}" srcOrd="2" destOrd="0" presId="urn:microsoft.com/office/officeart/2018/5/layout/IconCircleLabelList"/>
    <dgm:cxn modelId="{90DDC09F-3B17-44C2-AC9F-AE603A8DCEE9}" type="presParOf" srcId="{6DD28899-C3D0-41EC-BD0E-A8F7257B4303}" destId="{F9D7BD2B-8F34-49BF-8D69-87C23F0E8BE3}" srcOrd="0" destOrd="0" presId="urn:microsoft.com/office/officeart/2018/5/layout/IconCircleLabelList"/>
    <dgm:cxn modelId="{9E6C1AFB-AC2E-4C60-9AB7-63EF27B96577}" type="presParOf" srcId="{6DD28899-C3D0-41EC-BD0E-A8F7257B4303}" destId="{E4722093-B222-46F4-B59F-83EF8A292F0A}" srcOrd="1" destOrd="0" presId="urn:microsoft.com/office/officeart/2018/5/layout/IconCircleLabelList"/>
    <dgm:cxn modelId="{A15F0328-E76F-446E-B55C-098E43C804CA}" type="presParOf" srcId="{6DD28899-C3D0-41EC-BD0E-A8F7257B4303}" destId="{ACACA452-FD4B-4A75-9577-B4F6D202C558}" srcOrd="2" destOrd="0" presId="urn:microsoft.com/office/officeart/2018/5/layout/IconCircleLabelList"/>
    <dgm:cxn modelId="{0A072305-A144-43A3-8E87-24B2A6D6EE6E}" type="presParOf" srcId="{6DD28899-C3D0-41EC-BD0E-A8F7257B4303}" destId="{A43F5647-6C89-4DAB-B695-8485D95A0581}" srcOrd="3" destOrd="0" presId="urn:microsoft.com/office/officeart/2018/5/layout/IconCircleLabelList"/>
    <dgm:cxn modelId="{D3AB57BB-6290-4844-AA24-E4128316E666}" type="presParOf" srcId="{A1219DE7-86FF-4D8C-90DC-E574470AB692}" destId="{082BCA0F-71C2-4620-94C8-BEC71C2CBC1D}" srcOrd="3" destOrd="0" presId="urn:microsoft.com/office/officeart/2018/5/layout/IconCircleLabelList"/>
    <dgm:cxn modelId="{6AE374A7-2B0F-4F45-A5E8-AA8FC453B996}" type="presParOf" srcId="{A1219DE7-86FF-4D8C-90DC-E574470AB692}" destId="{29390497-6A2E-4386-8BC4-F7E32001AFB0}" srcOrd="4" destOrd="0" presId="urn:microsoft.com/office/officeart/2018/5/layout/IconCircleLabelList"/>
    <dgm:cxn modelId="{AD50347D-4F8F-470F-8B5C-9764832F232D}" type="presParOf" srcId="{29390497-6A2E-4386-8BC4-F7E32001AFB0}" destId="{A5B8D540-5B8B-4E23-83CD-A8B57E57EDBA}" srcOrd="0" destOrd="0" presId="urn:microsoft.com/office/officeart/2018/5/layout/IconCircleLabelList"/>
    <dgm:cxn modelId="{16782072-F769-4562-B94B-C30DF151E65F}" type="presParOf" srcId="{29390497-6A2E-4386-8BC4-F7E32001AFB0}" destId="{44397255-4D12-4FAA-A197-FC8F17931436}" srcOrd="1" destOrd="0" presId="urn:microsoft.com/office/officeart/2018/5/layout/IconCircleLabelList"/>
    <dgm:cxn modelId="{A4E25A6F-0744-4F2A-835F-55EAF0BA00CA}" type="presParOf" srcId="{29390497-6A2E-4386-8BC4-F7E32001AFB0}" destId="{F98821E6-C8A7-4925-95EF-440AA072451E}" srcOrd="2" destOrd="0" presId="urn:microsoft.com/office/officeart/2018/5/layout/IconCircleLabelList"/>
    <dgm:cxn modelId="{CC95A0A0-987B-4384-9764-82E238A4992E}" type="presParOf" srcId="{29390497-6A2E-4386-8BC4-F7E32001AFB0}" destId="{AD966846-903F-4481-BAE2-EDC80A5FDA79}" srcOrd="3" destOrd="0" presId="urn:microsoft.com/office/officeart/2018/5/layout/IconCircleLabelList"/>
    <dgm:cxn modelId="{7870220E-1A2E-4AC2-9462-7DECDD17E98A}" type="presParOf" srcId="{A1219DE7-86FF-4D8C-90DC-E574470AB692}" destId="{7C4F9C67-1965-4BDE-A57A-1E21E3D7180F}" srcOrd="5" destOrd="0" presId="urn:microsoft.com/office/officeart/2018/5/layout/IconCircleLabelList"/>
    <dgm:cxn modelId="{C18956B7-5D4E-47B4-BD33-65AA1A6DBD53}" type="presParOf" srcId="{A1219DE7-86FF-4D8C-90DC-E574470AB692}" destId="{3494799F-E21C-48D6-A427-C6E841EE3A64}" srcOrd="6" destOrd="0" presId="urn:microsoft.com/office/officeart/2018/5/layout/IconCircleLabelList"/>
    <dgm:cxn modelId="{846CA74D-67FD-4C28-971F-B8F88955F4E5}" type="presParOf" srcId="{3494799F-E21C-48D6-A427-C6E841EE3A64}" destId="{87D38585-D6AA-4EFF-89DB-0EAD40180956}" srcOrd="0" destOrd="0" presId="urn:microsoft.com/office/officeart/2018/5/layout/IconCircleLabelList"/>
    <dgm:cxn modelId="{F347C94C-CB9C-4262-8C0F-A11D540D47B4}" type="presParOf" srcId="{3494799F-E21C-48D6-A427-C6E841EE3A64}" destId="{8E48906A-C04F-409B-B207-D1024746CCFA}" srcOrd="1" destOrd="0" presId="urn:microsoft.com/office/officeart/2018/5/layout/IconCircleLabelList"/>
    <dgm:cxn modelId="{5F9B2B9F-11DD-40D7-8EFE-5E66B5489135}" type="presParOf" srcId="{3494799F-E21C-48D6-A427-C6E841EE3A64}" destId="{85A774A3-E615-4877-89D2-8FCA6BC76230}" srcOrd="2" destOrd="0" presId="urn:microsoft.com/office/officeart/2018/5/layout/IconCircleLabelList"/>
    <dgm:cxn modelId="{409949B6-632D-4E07-8CD7-545F569AC0B4}" type="presParOf" srcId="{3494799F-E21C-48D6-A427-C6E841EE3A64}" destId="{C26D05C4-3973-4C13-9ACA-7B72FDBF82E7}" srcOrd="3" destOrd="0" presId="urn:microsoft.com/office/officeart/2018/5/layout/IconCircleLabel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F6C62C-BBC1-47A2-97EF-0344404EB504}">
      <dsp:nvSpPr>
        <dsp:cNvPr id="0" name=""/>
        <dsp:cNvSpPr/>
      </dsp:nvSpPr>
      <dsp:spPr>
        <a:xfrm>
          <a:off x="1193575" y="2040"/>
          <a:ext cx="1040097" cy="1040097"/>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62F1853-CDA4-412D-B02F-9FE055740C25}">
      <dsp:nvSpPr>
        <dsp:cNvPr id="0" name=""/>
        <dsp:cNvSpPr/>
      </dsp:nvSpPr>
      <dsp:spPr>
        <a:xfrm>
          <a:off x="1415235" y="223701"/>
          <a:ext cx="596777" cy="59677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587B6B4-2A4D-46FF-A531-D2D539A4BA73}">
      <dsp:nvSpPr>
        <dsp:cNvPr id="0" name=""/>
        <dsp:cNvSpPr/>
      </dsp:nvSpPr>
      <dsp:spPr>
        <a:xfrm>
          <a:off x="861085" y="1366103"/>
          <a:ext cx="1705078" cy="6820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77850">
            <a:lnSpc>
              <a:spcPct val="100000"/>
            </a:lnSpc>
            <a:spcBef>
              <a:spcPct val="0"/>
            </a:spcBef>
            <a:spcAft>
              <a:spcPct val="35000"/>
            </a:spcAft>
            <a:buNone/>
            <a:defRPr cap="all"/>
          </a:pPr>
          <a:r>
            <a:rPr lang="en-GB" sz="1300" kern="1200" dirty="0"/>
            <a:t>27 randomised to the intervention group, 21 to control group</a:t>
          </a:r>
          <a:endParaRPr lang="en-US" sz="1300" kern="1200" dirty="0"/>
        </a:p>
      </dsp:txBody>
      <dsp:txXfrm>
        <a:off x="861085" y="1366103"/>
        <a:ext cx="1705078" cy="682031"/>
      </dsp:txXfrm>
    </dsp:sp>
    <dsp:sp modelId="{F9D7BD2B-8F34-49BF-8D69-87C23F0E8BE3}">
      <dsp:nvSpPr>
        <dsp:cNvPr id="0" name=""/>
        <dsp:cNvSpPr/>
      </dsp:nvSpPr>
      <dsp:spPr>
        <a:xfrm>
          <a:off x="3197042" y="2040"/>
          <a:ext cx="1040097" cy="1040097"/>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4722093-B222-46F4-B59F-83EF8A292F0A}">
      <dsp:nvSpPr>
        <dsp:cNvPr id="0" name=""/>
        <dsp:cNvSpPr/>
      </dsp:nvSpPr>
      <dsp:spPr>
        <a:xfrm>
          <a:off x="3418702" y="223701"/>
          <a:ext cx="596777" cy="596777"/>
        </a:xfrm>
        <a:prstGeom prst="rect">
          <a:avLst/>
        </a:prstGeom>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43F5647-6C89-4DAB-B695-8485D95A0581}">
      <dsp:nvSpPr>
        <dsp:cNvPr id="0" name=""/>
        <dsp:cNvSpPr/>
      </dsp:nvSpPr>
      <dsp:spPr>
        <a:xfrm>
          <a:off x="2864551" y="1366103"/>
          <a:ext cx="1705078" cy="6820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77850">
            <a:lnSpc>
              <a:spcPct val="100000"/>
            </a:lnSpc>
            <a:spcBef>
              <a:spcPct val="0"/>
            </a:spcBef>
            <a:spcAft>
              <a:spcPct val="35000"/>
            </a:spcAft>
            <a:buNone/>
            <a:defRPr cap="all"/>
          </a:pPr>
          <a:r>
            <a:rPr lang="en-GB" sz="1300" kern="1200"/>
            <a:t>21 matched with a Health Champion</a:t>
          </a:r>
          <a:endParaRPr lang="en-US" sz="1300" kern="1200"/>
        </a:p>
      </dsp:txBody>
      <dsp:txXfrm>
        <a:off x="2864551" y="1366103"/>
        <a:ext cx="1705078" cy="682031"/>
      </dsp:txXfrm>
    </dsp:sp>
    <dsp:sp modelId="{A5B8D540-5B8B-4E23-83CD-A8B57E57EDBA}">
      <dsp:nvSpPr>
        <dsp:cNvPr id="0" name=""/>
        <dsp:cNvSpPr/>
      </dsp:nvSpPr>
      <dsp:spPr>
        <a:xfrm>
          <a:off x="1193575" y="2474404"/>
          <a:ext cx="1040097" cy="1040097"/>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4397255-4D12-4FAA-A197-FC8F17931436}">
      <dsp:nvSpPr>
        <dsp:cNvPr id="0" name=""/>
        <dsp:cNvSpPr/>
      </dsp:nvSpPr>
      <dsp:spPr>
        <a:xfrm>
          <a:off x="1415235" y="2696064"/>
          <a:ext cx="596777" cy="59677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D966846-903F-4481-BAE2-EDC80A5FDA79}">
      <dsp:nvSpPr>
        <dsp:cNvPr id="0" name=""/>
        <dsp:cNvSpPr/>
      </dsp:nvSpPr>
      <dsp:spPr>
        <a:xfrm>
          <a:off x="861085" y="3838466"/>
          <a:ext cx="1705078" cy="6820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77850">
            <a:lnSpc>
              <a:spcPct val="100000"/>
            </a:lnSpc>
            <a:spcBef>
              <a:spcPct val="0"/>
            </a:spcBef>
            <a:spcAft>
              <a:spcPct val="35000"/>
            </a:spcAft>
            <a:buNone/>
            <a:defRPr cap="all"/>
          </a:pPr>
          <a:r>
            <a:rPr lang="en-GB" sz="1300" kern="1200"/>
            <a:t>14 (58%) completed at least 8 months</a:t>
          </a:r>
          <a:endParaRPr lang="en-US" sz="1300" kern="1200"/>
        </a:p>
      </dsp:txBody>
      <dsp:txXfrm>
        <a:off x="861085" y="3838466"/>
        <a:ext cx="1705078" cy="682031"/>
      </dsp:txXfrm>
    </dsp:sp>
    <dsp:sp modelId="{87D38585-D6AA-4EFF-89DB-0EAD40180956}">
      <dsp:nvSpPr>
        <dsp:cNvPr id="0" name=""/>
        <dsp:cNvSpPr/>
      </dsp:nvSpPr>
      <dsp:spPr>
        <a:xfrm>
          <a:off x="3197042" y="2474404"/>
          <a:ext cx="1040097" cy="1040097"/>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E48906A-C04F-409B-B207-D1024746CCFA}">
      <dsp:nvSpPr>
        <dsp:cNvPr id="0" name=""/>
        <dsp:cNvSpPr/>
      </dsp:nvSpPr>
      <dsp:spPr>
        <a:xfrm>
          <a:off x="3418702" y="2696064"/>
          <a:ext cx="596777" cy="596777"/>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26D05C4-3973-4C13-9ACA-7B72FDBF82E7}">
      <dsp:nvSpPr>
        <dsp:cNvPr id="0" name=""/>
        <dsp:cNvSpPr/>
      </dsp:nvSpPr>
      <dsp:spPr>
        <a:xfrm>
          <a:off x="2864551" y="3838466"/>
          <a:ext cx="1705078" cy="6820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77850">
            <a:lnSpc>
              <a:spcPct val="100000"/>
            </a:lnSpc>
            <a:spcBef>
              <a:spcPct val="0"/>
            </a:spcBef>
            <a:spcAft>
              <a:spcPct val="35000"/>
            </a:spcAft>
            <a:buNone/>
            <a:defRPr cap="all"/>
          </a:pPr>
          <a:r>
            <a:rPr lang="en-GB" sz="1300" kern="1200"/>
            <a:t>Number of sessions ranged from 3 to 32 (mean 20 sessions)</a:t>
          </a:r>
          <a:endParaRPr lang="en-US" sz="1300" kern="1200"/>
        </a:p>
      </dsp:txBody>
      <dsp:txXfrm>
        <a:off x="2864551" y="3838466"/>
        <a:ext cx="1705078" cy="682031"/>
      </dsp:txXfrm>
    </dsp:sp>
  </dsp:spTree>
</dsp:drawing>
</file>

<file path=ppt/diagrams/layout1.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0229AB-AA66-4B8D-807A-E14F8534206F}" type="datetimeFigureOut">
              <a:rPr lang="en-GB" smtClean="0"/>
              <a:t>25/09/2023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F33E4FE-F634-44A1-8735-1312C39DFFE8}" type="slidenum">
              <a:rPr lang="en-GB" smtClean="0"/>
              <a:t>‹#›</a:t>
            </a:fld>
            <a:endParaRPr lang="en-GB"/>
          </a:p>
        </p:txBody>
      </p:sp>
    </p:spTree>
    <p:extLst>
      <p:ext uri="{BB962C8B-B14F-4D97-AF65-F5344CB8AC3E}">
        <p14:creationId xmlns:p14="http://schemas.microsoft.com/office/powerpoint/2010/main" val="35671609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www.gov.uk/government/publications/premature-mortality-in-adults-with-severe-mental-illness/premature-mortality-in-adults-with-severe-mental-illness-smi"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Hi everyone, my name is Julie and in this presentation I am going to tell you about the new intervention that our team developed called Health Champions and describe the study we undertook to evaluate Health Champions focussing on the implementation of the intervention and our learning</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F32D296-E9E3-4825-AACD-999C80AEEC73}"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869644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F32D296-E9E3-4825-AACD-999C80AEEC73}"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968187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endParaRPr lang="en-GB" dirty="0"/>
          </a:p>
          <a:p>
            <a:pPr algn="l" fontAlgn="base"/>
            <a:r>
              <a:rPr lang="en-GB" dirty="0"/>
              <a:t>The intervention was designed for people using mental health services with a diagnosis of severe mental illness such as schizophrenia and bipolar disorder. We know that this group have worse physical health than the general population-as you can see they have higher rates of pretty much all physical health conditions. The reasons for this inequality are complex and can  be seen at different levels such as society, health service and individual levels and need to be addressed at all of these levels. The Health Champions intervention is targeting the individual level by matching a volunteer to someone diagnosed with a severe mental illness or SMI to support them with their physical health.</a:t>
            </a:r>
            <a:br>
              <a:rPr lang="en-GB" dirty="0"/>
            </a:br>
            <a:endParaRPr lang="en-GB" dirty="0">
              <a:hlinkClick r:id="rId3"/>
            </a:endParaRPr>
          </a:p>
          <a:p>
            <a:pPr algn="l"/>
            <a:endParaRPr lang="en-GB" b="0" i="0" dirty="0">
              <a:solidFill>
                <a:srgbClr val="0B0C0C"/>
              </a:solidFill>
              <a:effectLst/>
              <a:latin typeface="GDS Transport"/>
            </a:endParaRPr>
          </a:p>
          <a:p>
            <a:pPr algn="l"/>
            <a:endParaRPr lang="en-GB" b="0" i="0" dirty="0">
              <a:solidFill>
                <a:srgbClr val="0B0C0C"/>
              </a:solidFill>
              <a:effectLst/>
              <a:latin typeface="GDS Transport"/>
            </a:endParaRPr>
          </a:p>
          <a:p>
            <a:pPr algn="l"/>
            <a:endParaRPr lang="en-GB" b="1" i="0" dirty="0">
              <a:solidFill>
                <a:srgbClr val="0B0C0C"/>
              </a:solidFill>
              <a:effectLst/>
              <a:latin typeface="GDS Transport"/>
            </a:endParaRPr>
          </a:p>
          <a:p>
            <a:endParaRPr lang="en-GB" b="0" i="0" dirty="0">
              <a:solidFill>
                <a:srgbClr val="0B0C0C"/>
              </a:solidFill>
              <a:effectLst/>
              <a:latin typeface="GDS Transport"/>
            </a:endParaRPr>
          </a:p>
          <a:p>
            <a:endParaRPr lang="en-GB" b="0" i="0" dirty="0">
              <a:solidFill>
                <a:srgbClr val="0B0C0C"/>
              </a:solidFill>
              <a:effectLst/>
              <a:latin typeface="GDS Transport"/>
            </a:endParaRPr>
          </a:p>
          <a:p>
            <a:pPr algn="l">
              <a:buFont typeface="Arial" panose="020B0604020202020204" pitchFamily="34" charset="0"/>
              <a:buNone/>
            </a:pPr>
            <a:endParaRPr lang="en-GB" b="0" i="0" dirty="0">
              <a:solidFill>
                <a:srgbClr val="0B0C0C"/>
              </a:solidFill>
              <a:effectLst/>
              <a:latin typeface="GDS Transport"/>
            </a:endParaRPr>
          </a:p>
          <a:p>
            <a:pPr algn="l">
              <a:buFont typeface="Arial" panose="020B0604020202020204" pitchFamily="34" charset="0"/>
              <a:buChar char="•"/>
            </a:pPr>
            <a:endParaRPr lang="en-GB" b="0" i="0" dirty="0">
              <a:solidFill>
                <a:srgbClr val="0B0C0C"/>
              </a:solidFill>
              <a:effectLst/>
              <a:latin typeface="GDS Transport"/>
            </a:endParaRPr>
          </a:p>
          <a:p>
            <a:pPr algn="l">
              <a:buFont typeface="Arial" panose="020B0604020202020204" pitchFamily="34" charset="0"/>
              <a:buNone/>
            </a:pPr>
            <a:endParaRPr lang="en-GB" b="0" i="0" dirty="0">
              <a:solidFill>
                <a:srgbClr val="0B0C0C"/>
              </a:solidFill>
              <a:effectLst/>
              <a:latin typeface="GDS Transport"/>
            </a:endParaRPr>
          </a:p>
          <a:p>
            <a:pPr algn="l"/>
            <a:endParaRPr lang="en-GB" b="0" i="0" dirty="0">
              <a:solidFill>
                <a:srgbClr val="0B0C0C"/>
              </a:solidFill>
              <a:effectLst/>
              <a:latin typeface="GDS Transport"/>
            </a:endParaRPr>
          </a:p>
          <a:p>
            <a:pPr algn="l"/>
            <a:endParaRPr lang="en-GB" b="0" i="0" dirty="0">
              <a:solidFill>
                <a:srgbClr val="0B0C0C"/>
              </a:solidFill>
              <a:effectLst/>
              <a:latin typeface="GDS Transport"/>
            </a:endParaRPr>
          </a:p>
          <a:p>
            <a:br>
              <a:rPr lang="en-GB" dirty="0"/>
            </a:br>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F32D296-E9E3-4825-AACD-999C80AEEC73}"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746548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There is evidence that volunteers can offer </a:t>
            </a:r>
            <a:r>
              <a:rPr lang="en-GB" dirty="0" err="1"/>
              <a:t>effecitve</a:t>
            </a:r>
            <a:r>
              <a:rPr lang="en-GB" dirty="0"/>
              <a:t> support to people with SMI for their mental health but there is little literature about how best to recruit, train and manage volunteers in these roles. As far as we know this is the first intervention to focus on volunteers supporting this group with their physical health and to evaluate the implementation</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F32D296-E9E3-4825-AACD-999C80AEEC73}"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349302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Health Champions is a new intervention developed by a </a:t>
            </a:r>
            <a:r>
              <a:rPr lang="en-GB" dirty="0" err="1"/>
              <a:t>multidispilinary</a:t>
            </a:r>
            <a:r>
              <a:rPr lang="en-GB" dirty="0"/>
              <a:t> team. In the intervention volunteers called HCs work one to one with someone with an SMI to support them to manage their physical health. We used a hybrid design to evaluate implementation, clinical effectiveness and cost </a:t>
            </a:r>
            <a:r>
              <a:rPr lang="en-GB" dirty="0" err="1"/>
              <a:t>effectvieness</a:t>
            </a:r>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F32D296-E9E3-4825-AACD-999C80AEEC73}"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423080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Health Champion role was to support people with the physical health goals that were important to them so it would be individual to that person. We did not prescribe what that support should be – it would very much depend on what the person wanted, and Health Champions were not expected to be experts in physical or mental health. We provided support for the Health Champions from a volunteer coordinator that included monthly group supervision, individual support and support from the organisation.</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F32D296-E9E3-4825-AACD-999C80AEEC73}"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688053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participants were recruited from community mental health teams in slam. They had to have a SMI diagnosis and had to want to make a change to their physical health. They were matched with a Health Champion based on their location-we were not sure how to match people and there is very little written about this-as SLaM is a large Trust this was the most practical way of doing it. The idea was that they would meet once a month for nine months. We had planned the intervention before COVID and were just going to start to recruit in March 2020 when the first UK lockdown happened. We then had to decided whether to wait until we could do it face to face or change the intervention so that it could be done remotely-we decided to do this and had to make changes to our processes so that we could recruit, collect data and implement the intervention remotely and we started recruiting properly in August 2020. This photo is stock slam photo but this lady here is Lorraine, one of our lovely health champions</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F32D296-E9E3-4825-AACD-999C80AEEC73}"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998887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 these were our results. Firstly we recruited 48 participants-obviously not as many as we had planned. We had problems in recruiting </a:t>
            </a:r>
            <a:r>
              <a:rPr lang="en-GB" dirty="0" err="1"/>
              <a:t>particpants</a:t>
            </a:r>
            <a:r>
              <a:rPr lang="en-GB" dirty="0"/>
              <a:t> and I will discuss this later in the presentation. 21 people were matched with a HC, and 58% completed at least 8 months and the mean number of sessions was 20. and to give you some demographics-you can see that just over half were male, mixed ethnicity, 48% lived alone and the median age was 41</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F32D296-E9E3-4825-AACD-999C80AEEC73}"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558125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 these were our results. Firstly we recruited 48 participants-obviously not as many as we had planned. We had problems in recruiting </a:t>
            </a:r>
            <a:r>
              <a:rPr lang="en-GB" dirty="0" err="1"/>
              <a:t>particpants</a:t>
            </a:r>
            <a:r>
              <a:rPr lang="en-GB" dirty="0"/>
              <a:t> and I will discuss this later in the presentation. 21 people were matched with a HC, and 58% completed at least 8 months and the mean number of sessions was 20. and to give you some demographics-you can see that just over half were male, mixed ethnicity, 48% lived alone and the median age was 41</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F32D296-E9E3-4825-AACD-999C80AEEC73}"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887860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 these were our results. Firstly we recruited 48 participants-obviously not as many as we had planned. We had problems in recruiting </a:t>
            </a:r>
            <a:r>
              <a:rPr lang="en-GB" dirty="0" err="1"/>
              <a:t>particpants</a:t>
            </a:r>
            <a:r>
              <a:rPr lang="en-GB" dirty="0"/>
              <a:t> and I will discuss this later in the presentation. 21 people were matched with a HC, and 58% completed at least 8 months and the mean number of sessions was 20. and to give you some demographics-you can see that just over half were male, mixed ethnicity, 48% lived alone and the median age was 41</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F32D296-E9E3-4825-AACD-999C80AEEC73}"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734759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4C00E8-5F46-71EC-19FF-8A161A497B2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CFF5D553-4505-ABC9-553D-9BBA037B2C3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920E1B2-38F0-B4DA-BC68-52B18771759B}"/>
              </a:ext>
            </a:extLst>
          </p:cNvPr>
          <p:cNvSpPr>
            <a:spLocks noGrp="1"/>
          </p:cNvSpPr>
          <p:nvPr>
            <p:ph type="dt" sz="half" idx="10"/>
          </p:nvPr>
        </p:nvSpPr>
        <p:spPr/>
        <p:txBody>
          <a:bodyPr/>
          <a:lstStyle/>
          <a:p>
            <a:fld id="{FDF07B6E-109C-4A01-BB4D-55E5604AE69D}" type="datetimeFigureOut">
              <a:rPr lang="en-GB" smtClean="0"/>
              <a:t>25/09/2023</a:t>
            </a:fld>
            <a:endParaRPr lang="en-GB"/>
          </a:p>
        </p:txBody>
      </p:sp>
      <p:sp>
        <p:nvSpPr>
          <p:cNvPr id="5" name="Footer Placeholder 4">
            <a:extLst>
              <a:ext uri="{FF2B5EF4-FFF2-40B4-BE49-F238E27FC236}">
                <a16:creationId xmlns:a16="http://schemas.microsoft.com/office/drawing/2014/main" id="{1B552350-DA5A-37F9-7107-A84CAA076F2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5328039-1E50-59EC-AAC0-6AF447F9309A}"/>
              </a:ext>
            </a:extLst>
          </p:cNvPr>
          <p:cNvSpPr>
            <a:spLocks noGrp="1"/>
          </p:cNvSpPr>
          <p:nvPr>
            <p:ph type="sldNum" sz="quarter" idx="12"/>
          </p:nvPr>
        </p:nvSpPr>
        <p:spPr/>
        <p:txBody>
          <a:bodyPr/>
          <a:lstStyle/>
          <a:p>
            <a:fld id="{C81B6056-01B9-4B94-8668-B763E53B3F67}" type="slidenum">
              <a:rPr lang="en-GB" smtClean="0"/>
              <a:t>‹#›</a:t>
            </a:fld>
            <a:endParaRPr lang="en-GB"/>
          </a:p>
        </p:txBody>
      </p:sp>
    </p:spTree>
    <p:extLst>
      <p:ext uri="{BB962C8B-B14F-4D97-AF65-F5344CB8AC3E}">
        <p14:creationId xmlns:p14="http://schemas.microsoft.com/office/powerpoint/2010/main" val="19610514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11379A-B103-9C33-69C7-DC45C192675C}"/>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56DF169-3E82-A86F-5D13-7B2BB053F08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E12CCA7-9119-6358-AC69-4D657F6FE680}"/>
              </a:ext>
            </a:extLst>
          </p:cNvPr>
          <p:cNvSpPr>
            <a:spLocks noGrp="1"/>
          </p:cNvSpPr>
          <p:nvPr>
            <p:ph type="dt" sz="half" idx="10"/>
          </p:nvPr>
        </p:nvSpPr>
        <p:spPr/>
        <p:txBody>
          <a:bodyPr/>
          <a:lstStyle/>
          <a:p>
            <a:fld id="{FDF07B6E-109C-4A01-BB4D-55E5604AE69D}" type="datetimeFigureOut">
              <a:rPr lang="en-GB" smtClean="0"/>
              <a:t>25/09/2023</a:t>
            </a:fld>
            <a:endParaRPr lang="en-GB"/>
          </a:p>
        </p:txBody>
      </p:sp>
      <p:sp>
        <p:nvSpPr>
          <p:cNvPr id="5" name="Footer Placeholder 4">
            <a:extLst>
              <a:ext uri="{FF2B5EF4-FFF2-40B4-BE49-F238E27FC236}">
                <a16:creationId xmlns:a16="http://schemas.microsoft.com/office/drawing/2014/main" id="{72763798-022B-7684-425B-4A89DF3C07F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7A3C19D-EAFE-8560-C3BF-BDDC1EFF9271}"/>
              </a:ext>
            </a:extLst>
          </p:cNvPr>
          <p:cNvSpPr>
            <a:spLocks noGrp="1"/>
          </p:cNvSpPr>
          <p:nvPr>
            <p:ph type="sldNum" sz="quarter" idx="12"/>
          </p:nvPr>
        </p:nvSpPr>
        <p:spPr/>
        <p:txBody>
          <a:bodyPr/>
          <a:lstStyle/>
          <a:p>
            <a:fld id="{C81B6056-01B9-4B94-8668-B763E53B3F67}" type="slidenum">
              <a:rPr lang="en-GB" smtClean="0"/>
              <a:t>‹#›</a:t>
            </a:fld>
            <a:endParaRPr lang="en-GB"/>
          </a:p>
        </p:txBody>
      </p:sp>
    </p:spTree>
    <p:extLst>
      <p:ext uri="{BB962C8B-B14F-4D97-AF65-F5344CB8AC3E}">
        <p14:creationId xmlns:p14="http://schemas.microsoft.com/office/powerpoint/2010/main" val="40237074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0AE1FEA-336D-0F55-8F6F-A8A67A7439C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E61F609-FA20-1FDE-703E-4B573B81996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13458C9-CC5F-4BDE-5377-B273A8155076}"/>
              </a:ext>
            </a:extLst>
          </p:cNvPr>
          <p:cNvSpPr>
            <a:spLocks noGrp="1"/>
          </p:cNvSpPr>
          <p:nvPr>
            <p:ph type="dt" sz="half" idx="10"/>
          </p:nvPr>
        </p:nvSpPr>
        <p:spPr/>
        <p:txBody>
          <a:bodyPr/>
          <a:lstStyle/>
          <a:p>
            <a:fld id="{FDF07B6E-109C-4A01-BB4D-55E5604AE69D}" type="datetimeFigureOut">
              <a:rPr lang="en-GB" smtClean="0"/>
              <a:t>25/09/2023</a:t>
            </a:fld>
            <a:endParaRPr lang="en-GB"/>
          </a:p>
        </p:txBody>
      </p:sp>
      <p:sp>
        <p:nvSpPr>
          <p:cNvPr id="5" name="Footer Placeholder 4">
            <a:extLst>
              <a:ext uri="{FF2B5EF4-FFF2-40B4-BE49-F238E27FC236}">
                <a16:creationId xmlns:a16="http://schemas.microsoft.com/office/drawing/2014/main" id="{4C8A279F-FDF0-F860-21B2-433654C3BE2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B998BCC-CA27-BC48-2180-02212BC17E8D}"/>
              </a:ext>
            </a:extLst>
          </p:cNvPr>
          <p:cNvSpPr>
            <a:spLocks noGrp="1"/>
          </p:cNvSpPr>
          <p:nvPr>
            <p:ph type="sldNum" sz="quarter" idx="12"/>
          </p:nvPr>
        </p:nvSpPr>
        <p:spPr/>
        <p:txBody>
          <a:bodyPr/>
          <a:lstStyle/>
          <a:p>
            <a:fld id="{C81B6056-01B9-4B94-8668-B763E53B3F67}" type="slidenum">
              <a:rPr lang="en-GB" smtClean="0"/>
              <a:t>‹#›</a:t>
            </a:fld>
            <a:endParaRPr lang="en-GB"/>
          </a:p>
        </p:txBody>
      </p:sp>
    </p:spTree>
    <p:extLst>
      <p:ext uri="{BB962C8B-B14F-4D97-AF65-F5344CB8AC3E}">
        <p14:creationId xmlns:p14="http://schemas.microsoft.com/office/powerpoint/2010/main" val="31302742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2A27BE-78E6-22F6-8930-CDFA3415520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6749D15-888E-B0F5-9E70-9C06AD59A83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766870A-A8B1-B071-24C6-B5140473A9EA}"/>
              </a:ext>
            </a:extLst>
          </p:cNvPr>
          <p:cNvSpPr>
            <a:spLocks noGrp="1"/>
          </p:cNvSpPr>
          <p:nvPr>
            <p:ph type="dt" sz="half" idx="10"/>
          </p:nvPr>
        </p:nvSpPr>
        <p:spPr/>
        <p:txBody>
          <a:bodyPr/>
          <a:lstStyle/>
          <a:p>
            <a:fld id="{FDF07B6E-109C-4A01-BB4D-55E5604AE69D}" type="datetimeFigureOut">
              <a:rPr lang="en-GB" smtClean="0"/>
              <a:t>25/09/2023</a:t>
            </a:fld>
            <a:endParaRPr lang="en-GB"/>
          </a:p>
        </p:txBody>
      </p:sp>
      <p:sp>
        <p:nvSpPr>
          <p:cNvPr id="5" name="Footer Placeholder 4">
            <a:extLst>
              <a:ext uri="{FF2B5EF4-FFF2-40B4-BE49-F238E27FC236}">
                <a16:creationId xmlns:a16="http://schemas.microsoft.com/office/drawing/2014/main" id="{8E2C4721-8E66-20E7-C346-EDEC2D4588D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C40D146-29D1-C108-8969-174EC7FD7C28}"/>
              </a:ext>
            </a:extLst>
          </p:cNvPr>
          <p:cNvSpPr>
            <a:spLocks noGrp="1"/>
          </p:cNvSpPr>
          <p:nvPr>
            <p:ph type="sldNum" sz="quarter" idx="12"/>
          </p:nvPr>
        </p:nvSpPr>
        <p:spPr/>
        <p:txBody>
          <a:bodyPr/>
          <a:lstStyle/>
          <a:p>
            <a:fld id="{C81B6056-01B9-4B94-8668-B763E53B3F67}" type="slidenum">
              <a:rPr lang="en-GB" smtClean="0"/>
              <a:t>‹#›</a:t>
            </a:fld>
            <a:endParaRPr lang="en-GB"/>
          </a:p>
        </p:txBody>
      </p:sp>
    </p:spTree>
    <p:extLst>
      <p:ext uri="{BB962C8B-B14F-4D97-AF65-F5344CB8AC3E}">
        <p14:creationId xmlns:p14="http://schemas.microsoft.com/office/powerpoint/2010/main" val="22380643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A40F22-2188-A406-E165-F075F0D6F7C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636799F3-1372-AE63-51C6-DD0AB3123B6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F03FC12-8903-FB29-E54A-418F728C616B}"/>
              </a:ext>
            </a:extLst>
          </p:cNvPr>
          <p:cNvSpPr>
            <a:spLocks noGrp="1"/>
          </p:cNvSpPr>
          <p:nvPr>
            <p:ph type="dt" sz="half" idx="10"/>
          </p:nvPr>
        </p:nvSpPr>
        <p:spPr/>
        <p:txBody>
          <a:bodyPr/>
          <a:lstStyle/>
          <a:p>
            <a:fld id="{FDF07B6E-109C-4A01-BB4D-55E5604AE69D}" type="datetimeFigureOut">
              <a:rPr lang="en-GB" smtClean="0"/>
              <a:t>25/09/2023</a:t>
            </a:fld>
            <a:endParaRPr lang="en-GB"/>
          </a:p>
        </p:txBody>
      </p:sp>
      <p:sp>
        <p:nvSpPr>
          <p:cNvPr id="5" name="Footer Placeholder 4">
            <a:extLst>
              <a:ext uri="{FF2B5EF4-FFF2-40B4-BE49-F238E27FC236}">
                <a16:creationId xmlns:a16="http://schemas.microsoft.com/office/drawing/2014/main" id="{15571B10-FF88-B33B-C5B5-15F7DB9D70E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EA1CC97-CA1F-A4FA-91BB-3456B278E3B0}"/>
              </a:ext>
            </a:extLst>
          </p:cNvPr>
          <p:cNvSpPr>
            <a:spLocks noGrp="1"/>
          </p:cNvSpPr>
          <p:nvPr>
            <p:ph type="sldNum" sz="quarter" idx="12"/>
          </p:nvPr>
        </p:nvSpPr>
        <p:spPr/>
        <p:txBody>
          <a:bodyPr/>
          <a:lstStyle/>
          <a:p>
            <a:fld id="{C81B6056-01B9-4B94-8668-B763E53B3F67}" type="slidenum">
              <a:rPr lang="en-GB" smtClean="0"/>
              <a:t>‹#›</a:t>
            </a:fld>
            <a:endParaRPr lang="en-GB"/>
          </a:p>
        </p:txBody>
      </p:sp>
    </p:spTree>
    <p:extLst>
      <p:ext uri="{BB962C8B-B14F-4D97-AF65-F5344CB8AC3E}">
        <p14:creationId xmlns:p14="http://schemas.microsoft.com/office/powerpoint/2010/main" val="6781081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6439AD-741F-220A-B2E7-394DABD024B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EAAC4FD-FB86-F776-7CBD-374D587E71C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B3FB4304-BB2B-A698-138C-8D422B4946D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924D0827-9302-7909-7C1A-91E8CF2C583F}"/>
              </a:ext>
            </a:extLst>
          </p:cNvPr>
          <p:cNvSpPr>
            <a:spLocks noGrp="1"/>
          </p:cNvSpPr>
          <p:nvPr>
            <p:ph type="dt" sz="half" idx="10"/>
          </p:nvPr>
        </p:nvSpPr>
        <p:spPr/>
        <p:txBody>
          <a:bodyPr/>
          <a:lstStyle/>
          <a:p>
            <a:fld id="{FDF07B6E-109C-4A01-BB4D-55E5604AE69D}" type="datetimeFigureOut">
              <a:rPr lang="en-GB" smtClean="0"/>
              <a:t>25/09/2023</a:t>
            </a:fld>
            <a:endParaRPr lang="en-GB"/>
          </a:p>
        </p:txBody>
      </p:sp>
      <p:sp>
        <p:nvSpPr>
          <p:cNvPr id="6" name="Footer Placeholder 5">
            <a:extLst>
              <a:ext uri="{FF2B5EF4-FFF2-40B4-BE49-F238E27FC236}">
                <a16:creationId xmlns:a16="http://schemas.microsoft.com/office/drawing/2014/main" id="{7AA2D4C6-4566-AEE1-5ABF-3AD38750F7E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FB7D6D8-DCD0-3C86-BA85-479F25B5FA19}"/>
              </a:ext>
            </a:extLst>
          </p:cNvPr>
          <p:cNvSpPr>
            <a:spLocks noGrp="1"/>
          </p:cNvSpPr>
          <p:nvPr>
            <p:ph type="sldNum" sz="quarter" idx="12"/>
          </p:nvPr>
        </p:nvSpPr>
        <p:spPr/>
        <p:txBody>
          <a:bodyPr/>
          <a:lstStyle/>
          <a:p>
            <a:fld id="{C81B6056-01B9-4B94-8668-B763E53B3F67}" type="slidenum">
              <a:rPr lang="en-GB" smtClean="0"/>
              <a:t>‹#›</a:t>
            </a:fld>
            <a:endParaRPr lang="en-GB"/>
          </a:p>
        </p:txBody>
      </p:sp>
    </p:spTree>
    <p:extLst>
      <p:ext uri="{BB962C8B-B14F-4D97-AF65-F5344CB8AC3E}">
        <p14:creationId xmlns:p14="http://schemas.microsoft.com/office/powerpoint/2010/main" val="19870913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09590C-9D37-6FB5-6549-93A442ED68A5}"/>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8B1294A-E646-83A2-E5F6-2EA299B83AD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E349B3E-9139-42F8-31B5-DE3C1CB1EE5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FBAB9E18-A945-464B-7BD2-0A91BE1A37F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FD076A4-ED90-79E5-2259-D9FCD050818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D761593-301A-8B3C-B56F-29364A9D5F5F}"/>
              </a:ext>
            </a:extLst>
          </p:cNvPr>
          <p:cNvSpPr>
            <a:spLocks noGrp="1"/>
          </p:cNvSpPr>
          <p:nvPr>
            <p:ph type="dt" sz="half" idx="10"/>
          </p:nvPr>
        </p:nvSpPr>
        <p:spPr/>
        <p:txBody>
          <a:bodyPr/>
          <a:lstStyle/>
          <a:p>
            <a:fld id="{FDF07B6E-109C-4A01-BB4D-55E5604AE69D}" type="datetimeFigureOut">
              <a:rPr lang="en-GB" smtClean="0"/>
              <a:t>25/09/2023</a:t>
            </a:fld>
            <a:endParaRPr lang="en-GB"/>
          </a:p>
        </p:txBody>
      </p:sp>
      <p:sp>
        <p:nvSpPr>
          <p:cNvPr id="8" name="Footer Placeholder 7">
            <a:extLst>
              <a:ext uri="{FF2B5EF4-FFF2-40B4-BE49-F238E27FC236}">
                <a16:creationId xmlns:a16="http://schemas.microsoft.com/office/drawing/2014/main" id="{A08ED27C-40BE-5BE5-07D6-72688F4C57DC}"/>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3F4C4642-0A20-56FE-06CA-E96E8AE2CAD1}"/>
              </a:ext>
            </a:extLst>
          </p:cNvPr>
          <p:cNvSpPr>
            <a:spLocks noGrp="1"/>
          </p:cNvSpPr>
          <p:nvPr>
            <p:ph type="sldNum" sz="quarter" idx="12"/>
          </p:nvPr>
        </p:nvSpPr>
        <p:spPr/>
        <p:txBody>
          <a:bodyPr/>
          <a:lstStyle/>
          <a:p>
            <a:fld id="{C81B6056-01B9-4B94-8668-B763E53B3F67}" type="slidenum">
              <a:rPr lang="en-GB" smtClean="0"/>
              <a:t>‹#›</a:t>
            </a:fld>
            <a:endParaRPr lang="en-GB"/>
          </a:p>
        </p:txBody>
      </p:sp>
    </p:spTree>
    <p:extLst>
      <p:ext uri="{BB962C8B-B14F-4D97-AF65-F5344CB8AC3E}">
        <p14:creationId xmlns:p14="http://schemas.microsoft.com/office/powerpoint/2010/main" val="39625740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EB607E-42CA-E5A1-1C07-2D99EF6199D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FB2AF149-EEB9-3421-0BF2-0FCF0F3E3BA1}"/>
              </a:ext>
            </a:extLst>
          </p:cNvPr>
          <p:cNvSpPr>
            <a:spLocks noGrp="1"/>
          </p:cNvSpPr>
          <p:nvPr>
            <p:ph type="dt" sz="half" idx="10"/>
          </p:nvPr>
        </p:nvSpPr>
        <p:spPr/>
        <p:txBody>
          <a:bodyPr/>
          <a:lstStyle/>
          <a:p>
            <a:fld id="{FDF07B6E-109C-4A01-BB4D-55E5604AE69D}" type="datetimeFigureOut">
              <a:rPr lang="en-GB" smtClean="0"/>
              <a:t>25/09/2023</a:t>
            </a:fld>
            <a:endParaRPr lang="en-GB"/>
          </a:p>
        </p:txBody>
      </p:sp>
      <p:sp>
        <p:nvSpPr>
          <p:cNvPr id="4" name="Footer Placeholder 3">
            <a:extLst>
              <a:ext uri="{FF2B5EF4-FFF2-40B4-BE49-F238E27FC236}">
                <a16:creationId xmlns:a16="http://schemas.microsoft.com/office/drawing/2014/main" id="{5AA7D4EA-760F-F901-78AC-6D7989602E42}"/>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E6F18685-6D72-EDA6-B8A3-15BFFF98D5C2}"/>
              </a:ext>
            </a:extLst>
          </p:cNvPr>
          <p:cNvSpPr>
            <a:spLocks noGrp="1"/>
          </p:cNvSpPr>
          <p:nvPr>
            <p:ph type="sldNum" sz="quarter" idx="12"/>
          </p:nvPr>
        </p:nvSpPr>
        <p:spPr/>
        <p:txBody>
          <a:bodyPr/>
          <a:lstStyle/>
          <a:p>
            <a:fld id="{C81B6056-01B9-4B94-8668-B763E53B3F67}" type="slidenum">
              <a:rPr lang="en-GB" smtClean="0"/>
              <a:t>‹#›</a:t>
            </a:fld>
            <a:endParaRPr lang="en-GB"/>
          </a:p>
        </p:txBody>
      </p:sp>
    </p:spTree>
    <p:extLst>
      <p:ext uri="{BB962C8B-B14F-4D97-AF65-F5344CB8AC3E}">
        <p14:creationId xmlns:p14="http://schemas.microsoft.com/office/powerpoint/2010/main" val="17696315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BADC36-0786-3295-CBD9-6373B04875F9}"/>
              </a:ext>
            </a:extLst>
          </p:cNvPr>
          <p:cNvSpPr>
            <a:spLocks noGrp="1"/>
          </p:cNvSpPr>
          <p:nvPr>
            <p:ph type="dt" sz="half" idx="10"/>
          </p:nvPr>
        </p:nvSpPr>
        <p:spPr/>
        <p:txBody>
          <a:bodyPr/>
          <a:lstStyle/>
          <a:p>
            <a:fld id="{FDF07B6E-109C-4A01-BB4D-55E5604AE69D}" type="datetimeFigureOut">
              <a:rPr lang="en-GB" smtClean="0"/>
              <a:t>25/09/2023</a:t>
            </a:fld>
            <a:endParaRPr lang="en-GB"/>
          </a:p>
        </p:txBody>
      </p:sp>
      <p:sp>
        <p:nvSpPr>
          <p:cNvPr id="3" name="Footer Placeholder 2">
            <a:extLst>
              <a:ext uri="{FF2B5EF4-FFF2-40B4-BE49-F238E27FC236}">
                <a16:creationId xmlns:a16="http://schemas.microsoft.com/office/drawing/2014/main" id="{4CAE2A63-D30A-11FA-C9EC-E5310FEC6384}"/>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56A67FEB-BBE5-AA83-595B-DF2748335E64}"/>
              </a:ext>
            </a:extLst>
          </p:cNvPr>
          <p:cNvSpPr>
            <a:spLocks noGrp="1"/>
          </p:cNvSpPr>
          <p:nvPr>
            <p:ph type="sldNum" sz="quarter" idx="12"/>
          </p:nvPr>
        </p:nvSpPr>
        <p:spPr/>
        <p:txBody>
          <a:bodyPr/>
          <a:lstStyle/>
          <a:p>
            <a:fld id="{C81B6056-01B9-4B94-8668-B763E53B3F67}" type="slidenum">
              <a:rPr lang="en-GB" smtClean="0"/>
              <a:t>‹#›</a:t>
            </a:fld>
            <a:endParaRPr lang="en-GB"/>
          </a:p>
        </p:txBody>
      </p:sp>
    </p:spTree>
    <p:extLst>
      <p:ext uri="{BB962C8B-B14F-4D97-AF65-F5344CB8AC3E}">
        <p14:creationId xmlns:p14="http://schemas.microsoft.com/office/powerpoint/2010/main" val="29335325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151332-BF8A-9105-1946-FF72EFA18DA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3D20274-4A4B-BA54-D5F7-817EC4156FB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6D2C6E1F-7F04-123F-F004-EC74CCFE170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E0F6977-8FFD-BB19-4F56-452EB1833FA3}"/>
              </a:ext>
            </a:extLst>
          </p:cNvPr>
          <p:cNvSpPr>
            <a:spLocks noGrp="1"/>
          </p:cNvSpPr>
          <p:nvPr>
            <p:ph type="dt" sz="half" idx="10"/>
          </p:nvPr>
        </p:nvSpPr>
        <p:spPr/>
        <p:txBody>
          <a:bodyPr/>
          <a:lstStyle/>
          <a:p>
            <a:fld id="{FDF07B6E-109C-4A01-BB4D-55E5604AE69D}" type="datetimeFigureOut">
              <a:rPr lang="en-GB" smtClean="0"/>
              <a:t>25/09/2023</a:t>
            </a:fld>
            <a:endParaRPr lang="en-GB"/>
          </a:p>
        </p:txBody>
      </p:sp>
      <p:sp>
        <p:nvSpPr>
          <p:cNvPr id="6" name="Footer Placeholder 5">
            <a:extLst>
              <a:ext uri="{FF2B5EF4-FFF2-40B4-BE49-F238E27FC236}">
                <a16:creationId xmlns:a16="http://schemas.microsoft.com/office/drawing/2014/main" id="{1C573C0A-36F2-0A45-95E2-8161C2ECC89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AE10DC3-E6CE-CDB1-E308-1CEFB48B465C}"/>
              </a:ext>
            </a:extLst>
          </p:cNvPr>
          <p:cNvSpPr>
            <a:spLocks noGrp="1"/>
          </p:cNvSpPr>
          <p:nvPr>
            <p:ph type="sldNum" sz="quarter" idx="12"/>
          </p:nvPr>
        </p:nvSpPr>
        <p:spPr/>
        <p:txBody>
          <a:bodyPr/>
          <a:lstStyle/>
          <a:p>
            <a:fld id="{C81B6056-01B9-4B94-8668-B763E53B3F67}" type="slidenum">
              <a:rPr lang="en-GB" smtClean="0"/>
              <a:t>‹#›</a:t>
            </a:fld>
            <a:endParaRPr lang="en-GB"/>
          </a:p>
        </p:txBody>
      </p:sp>
    </p:spTree>
    <p:extLst>
      <p:ext uri="{BB962C8B-B14F-4D97-AF65-F5344CB8AC3E}">
        <p14:creationId xmlns:p14="http://schemas.microsoft.com/office/powerpoint/2010/main" val="19681758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DB07BD-2BF9-9ED6-0074-CC131B88A74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A8705261-0CD5-26A7-BA10-69A28FAC078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F309CAA-0428-915F-EDAA-E397033A393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D09B19F-D087-2CCA-63D2-38BA89D28E31}"/>
              </a:ext>
            </a:extLst>
          </p:cNvPr>
          <p:cNvSpPr>
            <a:spLocks noGrp="1"/>
          </p:cNvSpPr>
          <p:nvPr>
            <p:ph type="dt" sz="half" idx="10"/>
          </p:nvPr>
        </p:nvSpPr>
        <p:spPr/>
        <p:txBody>
          <a:bodyPr/>
          <a:lstStyle/>
          <a:p>
            <a:fld id="{FDF07B6E-109C-4A01-BB4D-55E5604AE69D}" type="datetimeFigureOut">
              <a:rPr lang="en-GB" smtClean="0"/>
              <a:t>25/09/2023</a:t>
            </a:fld>
            <a:endParaRPr lang="en-GB"/>
          </a:p>
        </p:txBody>
      </p:sp>
      <p:sp>
        <p:nvSpPr>
          <p:cNvPr id="6" name="Footer Placeholder 5">
            <a:extLst>
              <a:ext uri="{FF2B5EF4-FFF2-40B4-BE49-F238E27FC236}">
                <a16:creationId xmlns:a16="http://schemas.microsoft.com/office/drawing/2014/main" id="{D3656AA9-AB14-64A0-0C0C-269F45FC169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719522B-CC59-A6A0-B0C5-7958E63BD9CB}"/>
              </a:ext>
            </a:extLst>
          </p:cNvPr>
          <p:cNvSpPr>
            <a:spLocks noGrp="1"/>
          </p:cNvSpPr>
          <p:nvPr>
            <p:ph type="sldNum" sz="quarter" idx="12"/>
          </p:nvPr>
        </p:nvSpPr>
        <p:spPr/>
        <p:txBody>
          <a:bodyPr/>
          <a:lstStyle/>
          <a:p>
            <a:fld id="{C81B6056-01B9-4B94-8668-B763E53B3F67}" type="slidenum">
              <a:rPr lang="en-GB" smtClean="0"/>
              <a:t>‹#›</a:t>
            </a:fld>
            <a:endParaRPr lang="en-GB"/>
          </a:p>
        </p:txBody>
      </p:sp>
    </p:spTree>
    <p:extLst>
      <p:ext uri="{BB962C8B-B14F-4D97-AF65-F5344CB8AC3E}">
        <p14:creationId xmlns:p14="http://schemas.microsoft.com/office/powerpoint/2010/main" val="29781815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02989B9-7396-03FD-E91A-ADA9FD39972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6B128B3-2461-FB5F-9016-C1070874A03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AADC252-3016-58C0-8055-9744A1A8791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F07B6E-109C-4A01-BB4D-55E5604AE69D}" type="datetimeFigureOut">
              <a:rPr lang="en-GB" smtClean="0"/>
              <a:t>25/09/2023</a:t>
            </a:fld>
            <a:endParaRPr lang="en-GB"/>
          </a:p>
        </p:txBody>
      </p:sp>
      <p:sp>
        <p:nvSpPr>
          <p:cNvPr id="5" name="Footer Placeholder 4">
            <a:extLst>
              <a:ext uri="{FF2B5EF4-FFF2-40B4-BE49-F238E27FC236}">
                <a16:creationId xmlns:a16="http://schemas.microsoft.com/office/drawing/2014/main" id="{B94AFD12-77C4-CC74-1CD9-B3927D92EA6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33D268D-7E3E-B4EC-5E44-DF252583669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1B6056-01B9-4B94-8668-B763E53B3F67}" type="slidenum">
              <a:rPr lang="en-GB" smtClean="0"/>
              <a:t>‹#›</a:t>
            </a:fld>
            <a:endParaRPr lang="en-GB"/>
          </a:p>
        </p:txBody>
      </p:sp>
    </p:spTree>
    <p:extLst>
      <p:ext uri="{BB962C8B-B14F-4D97-AF65-F5344CB8AC3E}">
        <p14:creationId xmlns:p14="http://schemas.microsoft.com/office/powerpoint/2010/main" val="22981211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mailto:Julie.Williams@kcl.ac.uk" TargetMode="External"/></Relationships>
</file>

<file path=ppt/slides/_rels/slide10.xml.rels><?xml version="1.0" encoding="UTF-8" standalone="yes"?>
<Relationships xmlns="http://schemas.openxmlformats.org/package/2006/relationships"><Relationship Id="rId8" Type="http://schemas.openxmlformats.org/officeDocument/2006/relationships/hyperlink" Target="https://twitter.com/MindandBody_KHP" TargetMode="External"/><Relationship Id="rId3" Type="http://schemas.openxmlformats.org/officeDocument/2006/relationships/image" Target="../media/image1.jpeg"/><Relationship Id="rId7" Type="http://schemas.openxmlformats.org/officeDocument/2006/relationships/hyperlink" Target="mailto:imphs@slam.nhs.uk"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image" Target="../media/image23.png"/><Relationship Id="rId5" Type="http://schemas.openxmlformats.org/officeDocument/2006/relationships/image" Target="../media/image22.png"/><Relationship Id="rId4" Type="http://schemas.openxmlformats.org/officeDocument/2006/relationships/image" Target="../media/image21.png"/><Relationship Id="rId9" Type="http://schemas.openxmlformats.org/officeDocument/2006/relationships/hyperlink" Target="http://www.kingshealthpartners.org/our-work/mind-and-body"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https://www.gov.uk/government/publications/severe-mental-illness-smi-physical-health-inequalities/severe-mental-illness-and-physical-health-inequalities-briefing" TargetMode="Externa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9.png"/><Relationship Id="rId4" Type="http://schemas.openxmlformats.org/officeDocument/2006/relationships/image" Target="../media/image8.jpeg"/></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11.jpeg"/><Relationship Id="rId4" Type="http://schemas.openxmlformats.org/officeDocument/2006/relationships/image" Target="../media/image10.jpeg"/></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12.png"/></Relationships>
</file>

<file path=ppt/slides/_rels/slide7.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jpeg"/><Relationship Id="rId7" Type="http://schemas.openxmlformats.org/officeDocument/2006/relationships/diagramColors" Target="../diagrams/colors1.xm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9A55A4B-0527-0696-8E76-80CB7756625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57506" y="203182"/>
            <a:ext cx="7019109" cy="539931"/>
          </a:xfrm>
          <a:prstGeom prst="rect">
            <a:avLst/>
          </a:prstGeom>
        </p:spPr>
      </p:pic>
      <p:cxnSp>
        <p:nvCxnSpPr>
          <p:cNvPr id="7" name="Straight Connector 6">
            <a:extLst>
              <a:ext uri="{FF2B5EF4-FFF2-40B4-BE49-F238E27FC236}">
                <a16:creationId xmlns:a16="http://schemas.microsoft.com/office/drawing/2014/main" id="{4124F31B-DE69-1CA8-0CC0-059076FD8682}"/>
              </a:ext>
            </a:extLst>
          </p:cNvPr>
          <p:cNvCxnSpPr>
            <a:cxnSpLocks/>
          </p:cNvCxnSpPr>
          <p:nvPr/>
        </p:nvCxnSpPr>
        <p:spPr>
          <a:xfrm>
            <a:off x="0" y="1010092"/>
            <a:ext cx="12192000" cy="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FC940BB8-774A-B1E1-B50D-54518BD0997C}"/>
              </a:ext>
            </a:extLst>
          </p:cNvPr>
          <p:cNvSpPr txBox="1"/>
          <p:nvPr/>
        </p:nvSpPr>
        <p:spPr>
          <a:xfrm>
            <a:off x="457680" y="1506426"/>
            <a:ext cx="11276639" cy="4678204"/>
          </a:xfrm>
          <a:prstGeom prst="rect">
            <a:avLst/>
          </a:prstGeom>
          <a:noFill/>
        </p:spPr>
        <p:txBody>
          <a:bodyPr wrap="square" rtlCol="0">
            <a:spAutoFit/>
          </a:bodyPr>
          <a:lstStyle/>
          <a:p>
            <a:pPr algn="ctr"/>
            <a:r>
              <a:rPr lang="en-GB" sz="3600" b="1" dirty="0">
                <a:solidFill>
                  <a:srgbClr val="242424"/>
                </a:solidFill>
              </a:rPr>
              <a:t>Health Champions: Volunteers supporting the physical health of people using mental health services</a:t>
            </a:r>
          </a:p>
          <a:p>
            <a:pPr algn="ctr"/>
            <a:endParaRPr lang="en-GB" sz="3600" b="1" dirty="0">
              <a:solidFill>
                <a:srgbClr val="242424"/>
              </a:solidFill>
            </a:endParaRPr>
          </a:p>
          <a:p>
            <a:pPr algn="ctr"/>
            <a:r>
              <a:rPr lang="en-GB" sz="2400" dirty="0">
                <a:solidFill>
                  <a:srgbClr val="242424"/>
                </a:solidFill>
              </a:rPr>
              <a:t>Wednesday 27</a:t>
            </a:r>
            <a:r>
              <a:rPr lang="en-GB" sz="2400" baseline="30000" dirty="0">
                <a:solidFill>
                  <a:srgbClr val="242424"/>
                </a:solidFill>
              </a:rPr>
              <a:t>th</a:t>
            </a:r>
            <a:r>
              <a:rPr lang="en-GB" sz="2400" dirty="0">
                <a:solidFill>
                  <a:srgbClr val="242424"/>
                </a:solidFill>
              </a:rPr>
              <a:t> September 2023 Helpforce Webinar</a:t>
            </a:r>
            <a:endParaRPr lang="en-GB" sz="2400" dirty="0"/>
          </a:p>
          <a:p>
            <a:pPr algn="ctr"/>
            <a:endParaRPr lang="en-GB" sz="3600" b="1" dirty="0">
              <a:solidFill>
                <a:srgbClr val="242424"/>
              </a:solidFill>
            </a:endParaRPr>
          </a:p>
          <a:p>
            <a:endParaRPr lang="en-GB" sz="1400" dirty="0">
              <a:solidFill>
                <a:srgbClr val="242424"/>
              </a:solidFill>
            </a:endParaRPr>
          </a:p>
          <a:p>
            <a:endParaRPr lang="en-GB" sz="1400" dirty="0">
              <a:solidFill>
                <a:srgbClr val="242424"/>
              </a:solidFill>
            </a:endParaRPr>
          </a:p>
          <a:p>
            <a:endParaRPr lang="en-GB" dirty="0">
              <a:solidFill>
                <a:srgbClr val="242424"/>
              </a:solidFill>
            </a:endParaRPr>
          </a:p>
          <a:p>
            <a:r>
              <a:rPr lang="en-GB" sz="1400" dirty="0">
                <a:solidFill>
                  <a:srgbClr val="242424"/>
                </a:solidFill>
                <a:latin typeface="Montserrat-Medium"/>
              </a:rPr>
              <a:t>Dr Julie Williams</a:t>
            </a:r>
          </a:p>
          <a:p>
            <a:r>
              <a:rPr lang="en-GB" sz="1400" dirty="0">
                <a:solidFill>
                  <a:srgbClr val="242424"/>
                </a:solidFill>
                <a:latin typeface="Montserrat-Medium"/>
              </a:rPr>
              <a:t>Post Doctoral Researcher, Centre for Implementation Science and </a:t>
            </a:r>
          </a:p>
          <a:p>
            <a:r>
              <a:rPr lang="en-GB" sz="1400" dirty="0">
                <a:solidFill>
                  <a:srgbClr val="242424"/>
                </a:solidFill>
                <a:latin typeface="Montserrat-Medium"/>
              </a:rPr>
              <a:t>Mind &amp; Body Programme, King’s Health Partners</a:t>
            </a:r>
          </a:p>
          <a:p>
            <a:r>
              <a:rPr lang="en-GB" sz="1400" dirty="0">
                <a:solidFill>
                  <a:srgbClr val="242424"/>
                </a:solidFill>
                <a:latin typeface="Montserrat-Medium"/>
                <a:hlinkClick r:id="rId4"/>
              </a:rPr>
              <a:t>Julie.Williams@kcl.ac.uk</a:t>
            </a:r>
            <a:endParaRPr lang="en-GB" sz="1400" dirty="0">
              <a:solidFill>
                <a:srgbClr val="242424"/>
              </a:solidFill>
              <a:latin typeface="Montserrat-Medium"/>
            </a:endParaRPr>
          </a:p>
          <a:p>
            <a:endParaRPr lang="en-GB" sz="1400" dirty="0">
              <a:solidFill>
                <a:srgbClr val="242424"/>
              </a:solidFill>
              <a:latin typeface="Montserrat-Medium"/>
            </a:endParaRPr>
          </a:p>
          <a:p>
            <a:endParaRPr lang="en-GB" sz="1400" dirty="0">
              <a:solidFill>
                <a:srgbClr val="242424"/>
              </a:solidFill>
              <a:latin typeface="Montserrat-Medium"/>
            </a:endParaRPr>
          </a:p>
        </p:txBody>
      </p:sp>
      <p:pic>
        <p:nvPicPr>
          <p:cNvPr id="4" name="Picture 3" descr="Text">
            <a:extLst>
              <a:ext uri="{FF2B5EF4-FFF2-40B4-BE49-F238E27FC236}">
                <a16:creationId xmlns:a16="http://schemas.microsoft.com/office/drawing/2014/main" id="{F4A801AD-FD61-57A1-D4C6-F6A4D12009F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865322" y="5504694"/>
            <a:ext cx="1912008" cy="1051605"/>
          </a:xfrm>
          <a:prstGeom prst="rect">
            <a:avLst/>
          </a:prstGeom>
        </p:spPr>
      </p:pic>
    </p:spTree>
    <p:extLst>
      <p:ext uri="{BB962C8B-B14F-4D97-AF65-F5344CB8AC3E}">
        <p14:creationId xmlns:p14="http://schemas.microsoft.com/office/powerpoint/2010/main" val="2938627756"/>
      </p:ext>
    </p:extLst>
  </p:cSld>
  <p:clrMapOvr>
    <a:masterClrMapping/>
  </p:clrMapOvr>
  <mc:AlternateContent xmlns:mc="http://schemas.openxmlformats.org/markup-compatibility/2006" xmlns:p14="http://schemas.microsoft.com/office/powerpoint/2010/main">
    <mc:Choice Requires="p14">
      <p:transition spd="slow" p14:dur="2000" advTm="16756"/>
    </mc:Choice>
    <mc:Fallback xmlns="">
      <p:transition spd="slow" advTm="16756"/>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9A55A4B-0527-0696-8E76-80CB7756625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57506" y="203182"/>
            <a:ext cx="7019109" cy="539931"/>
          </a:xfrm>
          <a:prstGeom prst="rect">
            <a:avLst/>
          </a:prstGeom>
        </p:spPr>
      </p:pic>
      <p:cxnSp>
        <p:nvCxnSpPr>
          <p:cNvPr id="7" name="Straight Connector 6">
            <a:extLst>
              <a:ext uri="{FF2B5EF4-FFF2-40B4-BE49-F238E27FC236}">
                <a16:creationId xmlns:a16="http://schemas.microsoft.com/office/drawing/2014/main" id="{4124F31B-DE69-1CA8-0CC0-059076FD8682}"/>
              </a:ext>
            </a:extLst>
          </p:cNvPr>
          <p:cNvCxnSpPr>
            <a:cxnSpLocks/>
          </p:cNvCxnSpPr>
          <p:nvPr/>
        </p:nvCxnSpPr>
        <p:spPr>
          <a:xfrm>
            <a:off x="0" y="1010092"/>
            <a:ext cx="12192000" cy="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FC940BB8-774A-B1E1-B50D-54518BD0997C}"/>
              </a:ext>
            </a:extLst>
          </p:cNvPr>
          <p:cNvSpPr txBox="1"/>
          <p:nvPr/>
        </p:nvSpPr>
        <p:spPr>
          <a:xfrm>
            <a:off x="457680" y="1277072"/>
            <a:ext cx="11276639" cy="1415772"/>
          </a:xfrm>
          <a:prstGeom prst="rect">
            <a:avLst/>
          </a:prstGeom>
          <a:noFill/>
        </p:spPr>
        <p:txBody>
          <a:bodyPr wrap="square" rtlCol="0">
            <a:spAutoFit/>
          </a:bodyPr>
          <a:lstStyle/>
          <a:p>
            <a:r>
              <a:rPr lang="en-GB" sz="2400" b="1" dirty="0">
                <a:solidFill>
                  <a:srgbClr val="242424"/>
                </a:solidFill>
                <a:latin typeface="Montserrat-Medium"/>
              </a:rPr>
              <a:t>Thank you for listening</a:t>
            </a:r>
          </a:p>
          <a:p>
            <a:endParaRPr lang="en-GB" sz="2400" dirty="0">
              <a:solidFill>
                <a:srgbClr val="242424"/>
              </a:solidFill>
              <a:latin typeface="Montserrat-Medium"/>
            </a:endParaRPr>
          </a:p>
          <a:p>
            <a:endParaRPr lang="en-GB" sz="2400" dirty="0">
              <a:solidFill>
                <a:srgbClr val="242424"/>
              </a:solidFill>
              <a:latin typeface="Montserrat-Medium"/>
            </a:endParaRPr>
          </a:p>
          <a:p>
            <a:endParaRPr lang="en-GB" sz="1400" dirty="0">
              <a:solidFill>
                <a:srgbClr val="242424"/>
              </a:solidFill>
              <a:latin typeface="Montserrat-Medium"/>
            </a:endParaRPr>
          </a:p>
        </p:txBody>
      </p:sp>
      <p:pic>
        <p:nvPicPr>
          <p:cNvPr id="3" name="Picture 2" descr="Logo, company name&#10;&#10;Description automatically generated">
            <a:extLst>
              <a:ext uri="{FF2B5EF4-FFF2-40B4-BE49-F238E27FC236}">
                <a16:creationId xmlns:a16="http://schemas.microsoft.com/office/drawing/2014/main" id="{26223B0B-EBE3-931D-19C8-264046F89ED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599041" y="5580928"/>
            <a:ext cx="1248456" cy="986503"/>
          </a:xfrm>
          <a:prstGeom prst="rect">
            <a:avLst/>
          </a:prstGeom>
        </p:spPr>
      </p:pic>
      <p:pic>
        <p:nvPicPr>
          <p:cNvPr id="6" name="Picture 5" descr="A blue text on a black background&#10;&#10;Description automatically generated with low confidence">
            <a:extLst>
              <a:ext uri="{FF2B5EF4-FFF2-40B4-BE49-F238E27FC236}">
                <a16:creationId xmlns:a16="http://schemas.microsoft.com/office/drawing/2014/main" id="{C96F3742-2F9F-8312-2B19-A3AFE43EAE5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951571" y="5752996"/>
            <a:ext cx="1782748" cy="780196"/>
          </a:xfrm>
          <a:prstGeom prst="rect">
            <a:avLst/>
          </a:prstGeom>
        </p:spPr>
      </p:pic>
      <p:pic>
        <p:nvPicPr>
          <p:cNvPr id="1026" name="Picture 2">
            <a:extLst>
              <a:ext uri="{FF2B5EF4-FFF2-40B4-BE49-F238E27FC236}">
                <a16:creationId xmlns:a16="http://schemas.microsoft.com/office/drawing/2014/main" id="{4A2D7E21-05A3-59DC-C44F-A936128951AE}"/>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246511" y="5720348"/>
            <a:ext cx="1248456" cy="811984"/>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F10ED851-F046-96DA-BA05-3831354F1FC4}"/>
              </a:ext>
            </a:extLst>
          </p:cNvPr>
          <p:cNvSpPr txBox="1"/>
          <p:nvPr/>
        </p:nvSpPr>
        <p:spPr>
          <a:xfrm>
            <a:off x="457680" y="1997996"/>
            <a:ext cx="11080604" cy="4031873"/>
          </a:xfrm>
          <a:prstGeom prst="rect">
            <a:avLst/>
          </a:prstGeom>
          <a:noFill/>
        </p:spPr>
        <p:txBody>
          <a:bodyPr wrap="square" rtlCol="0">
            <a:spAutoFit/>
          </a:bodyPr>
          <a:lstStyle/>
          <a:p>
            <a:endParaRPr lang="en-GB" sz="1600" dirty="0">
              <a:latin typeface="Montserrat-Medium"/>
            </a:endParaRPr>
          </a:p>
          <a:p>
            <a:r>
              <a:rPr lang="en-GB" sz="1600" dirty="0">
                <a:latin typeface="Montserrat-Medium"/>
              </a:rPr>
              <a:t>If you want to hear more about this work please get in touch: </a:t>
            </a:r>
          </a:p>
          <a:p>
            <a:pPr marL="0" indent="0">
              <a:buNone/>
            </a:pPr>
            <a:endParaRPr lang="en-GB" sz="1600" dirty="0">
              <a:latin typeface="Montserrat-Medium"/>
            </a:endParaRPr>
          </a:p>
          <a:p>
            <a:r>
              <a:rPr lang="en-GB" sz="1600" b="1" dirty="0">
                <a:latin typeface="Montserrat-Medium"/>
              </a:rPr>
              <a:t>Email: </a:t>
            </a:r>
            <a:r>
              <a:rPr lang="en-GB" sz="1600" dirty="0">
                <a:latin typeface="Montserrat-Medium"/>
                <a:hlinkClick r:id="rId7"/>
              </a:rPr>
              <a:t>mindandbody@slam.nhs.uk</a:t>
            </a:r>
            <a:r>
              <a:rPr lang="en-GB" sz="1600" dirty="0">
                <a:latin typeface="Montserrat-Medium"/>
              </a:rPr>
              <a:t> </a:t>
            </a:r>
          </a:p>
          <a:p>
            <a:r>
              <a:rPr lang="en-GB" sz="1600" b="1" dirty="0">
                <a:latin typeface="Montserrat-Medium"/>
              </a:rPr>
              <a:t>Twitter: </a:t>
            </a:r>
            <a:r>
              <a:rPr lang="en-GB" sz="1600" dirty="0">
                <a:latin typeface="Montserrat-Medium"/>
                <a:hlinkClick r:id="rId8"/>
              </a:rPr>
              <a:t>@mindandbody_khp </a:t>
            </a:r>
            <a:endParaRPr lang="en-GB" sz="1600" dirty="0">
              <a:latin typeface="Montserrat-Medium"/>
            </a:endParaRPr>
          </a:p>
          <a:p>
            <a:r>
              <a:rPr lang="en-GB" sz="1600" b="1" dirty="0">
                <a:latin typeface="Montserrat-Medium"/>
              </a:rPr>
              <a:t>Website: </a:t>
            </a:r>
            <a:r>
              <a:rPr lang="en-GB" sz="1600" dirty="0">
                <a:latin typeface="Montserrat-Medium"/>
                <a:hlinkClick r:id="rId9"/>
              </a:rPr>
              <a:t>www.kingshealthpartners.org/our-work/mind-and-body</a:t>
            </a:r>
            <a:r>
              <a:rPr lang="en-GB" sz="1600" dirty="0">
                <a:latin typeface="Montserrat-Medium"/>
              </a:rPr>
              <a:t> </a:t>
            </a:r>
          </a:p>
          <a:p>
            <a:endParaRPr lang="en-GB" sz="1600" dirty="0">
              <a:latin typeface="Montserrat-Medium"/>
            </a:endParaRPr>
          </a:p>
          <a:p>
            <a:endParaRPr lang="en-GB" sz="1600" dirty="0">
              <a:latin typeface="Montserrat-Medium"/>
            </a:endParaRPr>
          </a:p>
          <a:p>
            <a:endParaRPr lang="en-GB" sz="1600" dirty="0">
              <a:latin typeface="Montserrat-Medium"/>
            </a:endParaRPr>
          </a:p>
          <a:p>
            <a:endParaRPr lang="en-GB" sz="1600" dirty="0">
              <a:latin typeface="Montserrat-Medium"/>
            </a:endParaRPr>
          </a:p>
          <a:p>
            <a:r>
              <a:rPr lang="en-GB" sz="1600" b="1" dirty="0">
                <a:latin typeface="Montserrat-Medium"/>
              </a:rPr>
              <a:t>Presenter details:</a:t>
            </a:r>
          </a:p>
          <a:p>
            <a:endParaRPr lang="en-GB" sz="1600" dirty="0">
              <a:solidFill>
                <a:srgbClr val="242424"/>
              </a:solidFill>
              <a:latin typeface="Montserrat-Medium"/>
            </a:endParaRPr>
          </a:p>
          <a:p>
            <a:r>
              <a:rPr lang="en-GB" sz="1600" dirty="0">
                <a:solidFill>
                  <a:srgbClr val="242424"/>
                </a:solidFill>
                <a:latin typeface="Montserrat-Medium"/>
              </a:rPr>
              <a:t>Dr Julie Williams</a:t>
            </a:r>
          </a:p>
          <a:p>
            <a:r>
              <a:rPr lang="en-GB" sz="1600" dirty="0">
                <a:solidFill>
                  <a:srgbClr val="242424"/>
                </a:solidFill>
                <a:latin typeface="Montserrat-Medium"/>
              </a:rPr>
              <a:t>Post Doctoral Researcher, Centre for Implementation Science</a:t>
            </a:r>
          </a:p>
          <a:p>
            <a:r>
              <a:rPr lang="en-GB" sz="1600" dirty="0">
                <a:solidFill>
                  <a:srgbClr val="242424"/>
                </a:solidFill>
                <a:latin typeface="Montserrat-Medium"/>
              </a:rPr>
              <a:t>Evaluation Lead, Mind &amp; Body Programme, King’s Health Partners</a:t>
            </a:r>
          </a:p>
          <a:p>
            <a:r>
              <a:rPr lang="en-GB" sz="1600" dirty="0"/>
              <a:t>julie.williams@kcl.ac.uk</a:t>
            </a:r>
          </a:p>
        </p:txBody>
      </p:sp>
    </p:spTree>
    <p:extLst>
      <p:ext uri="{BB962C8B-B14F-4D97-AF65-F5344CB8AC3E}">
        <p14:creationId xmlns:p14="http://schemas.microsoft.com/office/powerpoint/2010/main" val="39896770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9A55A4B-0527-0696-8E76-80CB7756625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57506" y="203182"/>
            <a:ext cx="7019109" cy="539931"/>
          </a:xfrm>
          <a:prstGeom prst="rect">
            <a:avLst/>
          </a:prstGeom>
        </p:spPr>
      </p:pic>
      <p:cxnSp>
        <p:nvCxnSpPr>
          <p:cNvPr id="7" name="Straight Connector 6">
            <a:extLst>
              <a:ext uri="{FF2B5EF4-FFF2-40B4-BE49-F238E27FC236}">
                <a16:creationId xmlns:a16="http://schemas.microsoft.com/office/drawing/2014/main" id="{4124F31B-DE69-1CA8-0CC0-059076FD8682}"/>
              </a:ext>
            </a:extLst>
          </p:cNvPr>
          <p:cNvCxnSpPr>
            <a:cxnSpLocks/>
          </p:cNvCxnSpPr>
          <p:nvPr/>
        </p:nvCxnSpPr>
        <p:spPr>
          <a:xfrm>
            <a:off x="0" y="1010092"/>
            <a:ext cx="12192000" cy="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0466260E-B17F-F8B3-D37B-3100BFB612BD}"/>
              </a:ext>
            </a:extLst>
          </p:cNvPr>
          <p:cNvSpPr txBox="1"/>
          <p:nvPr/>
        </p:nvSpPr>
        <p:spPr>
          <a:xfrm>
            <a:off x="246499" y="1347793"/>
            <a:ext cx="5975008" cy="4678204"/>
          </a:xfrm>
          <a:prstGeom prst="rect">
            <a:avLst/>
          </a:prstGeom>
          <a:noFill/>
        </p:spPr>
        <p:txBody>
          <a:bodyPr wrap="square">
            <a:spAutoFit/>
          </a:bodyPr>
          <a:lstStyle/>
          <a:p>
            <a:pPr algn="ctr"/>
            <a:r>
              <a:rPr lang="en-GB" sz="2800" b="1" dirty="0">
                <a:solidFill>
                  <a:srgbClr val="0B0C0C"/>
                </a:solidFill>
                <a:latin typeface="Calibri" panose="020F0502020204030204" pitchFamily="34" charset="0"/>
                <a:cs typeface="Calibri" panose="020F0502020204030204" pitchFamily="34" charset="0"/>
              </a:rPr>
              <a:t>The problem we are addressing</a:t>
            </a:r>
          </a:p>
          <a:p>
            <a:pPr marL="285750" indent="-285750">
              <a:buFont typeface="Arial" panose="020B0604020202020204" pitchFamily="34" charset="0"/>
              <a:buChar char="•"/>
            </a:pPr>
            <a:r>
              <a:rPr lang="en-GB" sz="2800" dirty="0"/>
              <a:t>People with severe mental illness have worse physical health and are 5 times more likely to die prematurely </a:t>
            </a:r>
          </a:p>
          <a:p>
            <a:pPr marL="285750" indent="-285750">
              <a:buFont typeface="Arial" panose="020B0604020202020204" pitchFamily="34" charset="0"/>
              <a:buChar char="•"/>
            </a:pPr>
            <a:r>
              <a:rPr lang="en-GB" sz="2800" dirty="0"/>
              <a:t>There are many and complex reasons for this </a:t>
            </a:r>
          </a:p>
          <a:p>
            <a:pPr marL="285750" indent="-285750">
              <a:buFont typeface="Arial" panose="020B0604020202020204" pitchFamily="34" charset="0"/>
              <a:buChar char="•"/>
            </a:pPr>
            <a:r>
              <a:rPr lang="en-GB" sz="2800" dirty="0"/>
              <a:t>At the individual level people are isolated and dealing with symptoms that can make it difficult to manage their physical health</a:t>
            </a:r>
          </a:p>
          <a:p>
            <a:endParaRPr lang="en-GB" dirty="0">
              <a:solidFill>
                <a:srgbClr val="0B0C0C"/>
              </a:solidFill>
              <a:latin typeface="Montserrat-Medium"/>
            </a:endParaRPr>
          </a:p>
        </p:txBody>
      </p:sp>
      <p:pic>
        <p:nvPicPr>
          <p:cNvPr id="3" name="Picture 2" descr="Figure 3 shows the prevalence of the 10 physical health conditions in the patient population aged 15 to 74 years with each, comparing SMI patients with all patients">
            <a:extLst>
              <a:ext uri="{FF2B5EF4-FFF2-40B4-BE49-F238E27FC236}">
                <a16:creationId xmlns:a16="http://schemas.microsoft.com/office/drawing/2014/main" id="{41F6E665-B7B3-8CC5-CAE0-42D38FF676A3}"/>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6172199" y="1994125"/>
            <a:ext cx="5898809" cy="3967763"/>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78139EE7-79C6-78E3-334D-F7C4CFCB92A5}"/>
              </a:ext>
            </a:extLst>
          </p:cNvPr>
          <p:cNvSpPr txBox="1"/>
          <p:nvPr/>
        </p:nvSpPr>
        <p:spPr>
          <a:xfrm>
            <a:off x="6172199" y="1347794"/>
            <a:ext cx="5751577" cy="646331"/>
          </a:xfrm>
          <a:prstGeom prst="rect">
            <a:avLst/>
          </a:prstGeom>
          <a:noFill/>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0B0C0C"/>
                </a:solidFill>
                <a:effectLst/>
                <a:latin typeface="Calibri" panose="020F0502020204030204" pitchFamily="34" charset="0"/>
                <a:cs typeface="Calibri" panose="020F0502020204030204" pitchFamily="34" charset="0"/>
              </a:rPr>
              <a:t>Prevalence of physical health conditions for severe mental illness (SMI) and all patients aged 15 to 74</a:t>
            </a:r>
          </a:p>
        </p:txBody>
      </p:sp>
      <p:sp>
        <p:nvSpPr>
          <p:cNvPr id="12" name="TextBox 11">
            <a:extLst>
              <a:ext uri="{FF2B5EF4-FFF2-40B4-BE49-F238E27FC236}">
                <a16:creationId xmlns:a16="http://schemas.microsoft.com/office/drawing/2014/main" id="{73947D16-7420-BC5C-B712-E2278B39ED58}"/>
              </a:ext>
            </a:extLst>
          </p:cNvPr>
          <p:cNvSpPr txBox="1"/>
          <p:nvPr/>
        </p:nvSpPr>
        <p:spPr>
          <a:xfrm>
            <a:off x="6096000" y="5961888"/>
            <a:ext cx="5983224" cy="707886"/>
          </a:xfrm>
          <a:prstGeom prst="rect">
            <a:avLst/>
          </a:prstGeom>
          <a:noFill/>
        </p:spPr>
        <p:txBody>
          <a:bodyPr wrap="square">
            <a:spAutoFit/>
          </a:bodyPr>
          <a:lstStyle/>
          <a:p>
            <a:pPr algn="ctr"/>
            <a:r>
              <a:rPr lang="en-GB" sz="1000" b="0" dirty="0">
                <a:effectLst/>
                <a:latin typeface="GDS Transport"/>
              </a:rPr>
              <a:t>The Health Improvement Network (THIN), Active patients in England; data extracted May 2018 in </a:t>
            </a:r>
            <a:r>
              <a:rPr lang="en-GB" sz="1000" dirty="0"/>
              <a:t>Public Health England (2018). Severe mental illness (SMI) and physical health inequalities: Briefing. </a:t>
            </a:r>
            <a:r>
              <a:rPr lang="en-GB" sz="1000" dirty="0">
                <a:hlinkClick r:id="rId5"/>
              </a:rPr>
              <a:t>https://www.gov.uk/government/publications/severe-mental-illness-smi-physical-health-inequalities/severe-mental-illness-and-physical-health-inequalities-briefing</a:t>
            </a:r>
            <a:r>
              <a:rPr lang="en-GB" sz="1000" dirty="0"/>
              <a:t>. Accessed 30.01.2023.  </a:t>
            </a:r>
          </a:p>
        </p:txBody>
      </p:sp>
    </p:spTree>
    <p:extLst>
      <p:ext uri="{BB962C8B-B14F-4D97-AF65-F5344CB8AC3E}">
        <p14:creationId xmlns:p14="http://schemas.microsoft.com/office/powerpoint/2010/main" val="173752408"/>
      </p:ext>
    </p:extLst>
  </p:cSld>
  <p:clrMapOvr>
    <a:masterClrMapping/>
  </p:clrMapOvr>
  <mc:AlternateContent xmlns:mc="http://schemas.openxmlformats.org/markup-compatibility/2006" xmlns:p14="http://schemas.microsoft.com/office/powerpoint/2010/main">
    <mc:Choice Requires="p14">
      <p:transition spd="slow" p14:dur="2000" advTm="42425"/>
    </mc:Choice>
    <mc:Fallback xmlns="">
      <p:transition spd="slow" advTm="42425"/>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9A55A4B-0527-0696-8E76-80CB7756625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57506" y="203182"/>
            <a:ext cx="7019109" cy="539931"/>
          </a:xfrm>
          <a:prstGeom prst="rect">
            <a:avLst/>
          </a:prstGeom>
        </p:spPr>
      </p:pic>
      <p:cxnSp>
        <p:nvCxnSpPr>
          <p:cNvPr id="7" name="Straight Connector 6">
            <a:extLst>
              <a:ext uri="{FF2B5EF4-FFF2-40B4-BE49-F238E27FC236}">
                <a16:creationId xmlns:a16="http://schemas.microsoft.com/office/drawing/2014/main" id="{4124F31B-DE69-1CA8-0CC0-059076FD8682}"/>
              </a:ext>
            </a:extLst>
          </p:cNvPr>
          <p:cNvCxnSpPr>
            <a:cxnSpLocks/>
          </p:cNvCxnSpPr>
          <p:nvPr/>
        </p:nvCxnSpPr>
        <p:spPr>
          <a:xfrm>
            <a:off x="0" y="1010092"/>
            <a:ext cx="12192000" cy="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FC940BB8-774A-B1E1-B50D-54518BD0997C}"/>
              </a:ext>
            </a:extLst>
          </p:cNvPr>
          <p:cNvSpPr txBox="1"/>
          <p:nvPr/>
        </p:nvSpPr>
        <p:spPr>
          <a:xfrm>
            <a:off x="215385" y="334738"/>
            <a:ext cx="11276639" cy="800219"/>
          </a:xfrm>
          <a:prstGeom prst="rect">
            <a:avLst/>
          </a:prstGeom>
          <a:noFill/>
        </p:spPr>
        <p:txBody>
          <a:bodyPr wrap="square" rtlCol="0">
            <a:spAutoFit/>
          </a:bodyPr>
          <a:lstStyle/>
          <a:p>
            <a:endParaRPr lang="en-GB" sz="3200" dirty="0"/>
          </a:p>
          <a:p>
            <a:endParaRPr lang="en-GB" sz="1400" dirty="0">
              <a:solidFill>
                <a:srgbClr val="242424"/>
              </a:solidFill>
              <a:latin typeface="Montserrat-Medium"/>
            </a:endParaRPr>
          </a:p>
        </p:txBody>
      </p:sp>
      <p:sp>
        <p:nvSpPr>
          <p:cNvPr id="9" name="TextBox 8">
            <a:extLst>
              <a:ext uri="{FF2B5EF4-FFF2-40B4-BE49-F238E27FC236}">
                <a16:creationId xmlns:a16="http://schemas.microsoft.com/office/drawing/2014/main" id="{5A664E0D-5501-0A6D-075F-8CC40E632F42}"/>
              </a:ext>
            </a:extLst>
          </p:cNvPr>
          <p:cNvSpPr txBox="1"/>
          <p:nvPr/>
        </p:nvSpPr>
        <p:spPr>
          <a:xfrm>
            <a:off x="422031" y="1134958"/>
            <a:ext cx="11429999" cy="2954655"/>
          </a:xfrm>
          <a:prstGeom prst="rect">
            <a:avLst/>
          </a:prstGeom>
          <a:noFill/>
        </p:spPr>
        <p:txBody>
          <a:bodyPr wrap="square" rtlCol="0">
            <a:spAutoFit/>
          </a:bodyPr>
          <a:lstStyle/>
          <a:p>
            <a:pPr algn="ctr"/>
            <a:r>
              <a:rPr lang="en-GB" sz="2400" b="1" dirty="0"/>
              <a:t>Developing the intervention-</a:t>
            </a:r>
          </a:p>
          <a:p>
            <a:pPr algn="ctr"/>
            <a:r>
              <a:rPr lang="en-GB" sz="2400" b="1" dirty="0"/>
              <a:t>Volunteers supporting people with mental health diagnoses</a:t>
            </a:r>
          </a:p>
          <a:p>
            <a:pPr algn="ctr"/>
            <a:endParaRPr lang="en-GB" sz="2400" b="1" dirty="0"/>
          </a:p>
          <a:p>
            <a:pPr algn="ctr"/>
            <a:endParaRPr lang="en-GB" sz="2400" b="1" dirty="0"/>
          </a:p>
          <a:p>
            <a:pPr algn="ctr"/>
            <a:endParaRPr lang="en-GB" sz="2400" b="1" dirty="0"/>
          </a:p>
          <a:p>
            <a:pPr algn="ctr"/>
            <a:endParaRPr lang="en-GB" sz="2400" b="1" dirty="0"/>
          </a:p>
          <a:p>
            <a:r>
              <a:rPr lang="en-GB" sz="2400" b="1" dirty="0"/>
              <a:t> </a:t>
            </a:r>
          </a:p>
          <a:p>
            <a:endParaRPr lang="en-GB" dirty="0"/>
          </a:p>
        </p:txBody>
      </p:sp>
      <p:pic>
        <p:nvPicPr>
          <p:cNvPr id="12" name="Picture 11">
            <a:extLst>
              <a:ext uri="{FF2B5EF4-FFF2-40B4-BE49-F238E27FC236}">
                <a16:creationId xmlns:a16="http://schemas.microsoft.com/office/drawing/2014/main" id="{9494556E-8C80-6FEA-C765-0C27FB61EE52}"/>
              </a:ext>
            </a:extLst>
          </p:cNvPr>
          <p:cNvPicPr>
            <a:picLocks noChangeAspect="1"/>
          </p:cNvPicPr>
          <p:nvPr/>
        </p:nvPicPr>
        <p:blipFill>
          <a:blip r:embed="rId4"/>
          <a:stretch>
            <a:fillRect/>
          </a:stretch>
        </p:blipFill>
        <p:spPr>
          <a:xfrm>
            <a:off x="485769" y="4214478"/>
            <a:ext cx="6627849" cy="2341799"/>
          </a:xfrm>
          <a:prstGeom prst="rect">
            <a:avLst/>
          </a:prstGeom>
        </p:spPr>
      </p:pic>
      <p:pic>
        <p:nvPicPr>
          <p:cNvPr id="14" name="Picture 13">
            <a:extLst>
              <a:ext uri="{FF2B5EF4-FFF2-40B4-BE49-F238E27FC236}">
                <a16:creationId xmlns:a16="http://schemas.microsoft.com/office/drawing/2014/main" id="{9A8D9EEB-3362-CE43-0AB6-8221493B196F}"/>
              </a:ext>
            </a:extLst>
          </p:cNvPr>
          <p:cNvPicPr>
            <a:picLocks noChangeAspect="1"/>
          </p:cNvPicPr>
          <p:nvPr/>
        </p:nvPicPr>
        <p:blipFill>
          <a:blip r:embed="rId5"/>
          <a:stretch>
            <a:fillRect/>
          </a:stretch>
        </p:blipFill>
        <p:spPr>
          <a:xfrm>
            <a:off x="7181306" y="2185273"/>
            <a:ext cx="5010694" cy="2087789"/>
          </a:xfrm>
          <a:prstGeom prst="rect">
            <a:avLst/>
          </a:prstGeom>
        </p:spPr>
      </p:pic>
      <p:pic>
        <p:nvPicPr>
          <p:cNvPr id="16" name="Picture 15">
            <a:extLst>
              <a:ext uri="{FF2B5EF4-FFF2-40B4-BE49-F238E27FC236}">
                <a16:creationId xmlns:a16="http://schemas.microsoft.com/office/drawing/2014/main" id="{D0A98EE5-AFAE-FD05-22F5-0BDF1624F441}"/>
              </a:ext>
            </a:extLst>
          </p:cNvPr>
          <p:cNvPicPr>
            <a:picLocks noChangeAspect="1"/>
          </p:cNvPicPr>
          <p:nvPr/>
        </p:nvPicPr>
        <p:blipFill>
          <a:blip r:embed="rId6"/>
          <a:stretch>
            <a:fillRect/>
          </a:stretch>
        </p:blipFill>
        <p:spPr>
          <a:xfrm>
            <a:off x="7251642" y="4436902"/>
            <a:ext cx="5010695" cy="2143125"/>
          </a:xfrm>
          <a:prstGeom prst="rect">
            <a:avLst/>
          </a:prstGeom>
        </p:spPr>
      </p:pic>
      <p:pic>
        <p:nvPicPr>
          <p:cNvPr id="4" name="Picture 3">
            <a:extLst>
              <a:ext uri="{FF2B5EF4-FFF2-40B4-BE49-F238E27FC236}">
                <a16:creationId xmlns:a16="http://schemas.microsoft.com/office/drawing/2014/main" id="{1B493FBD-5CFB-BF38-2ECD-BEFFE99DF0DA}"/>
              </a:ext>
            </a:extLst>
          </p:cNvPr>
          <p:cNvPicPr>
            <a:picLocks noChangeAspect="1"/>
          </p:cNvPicPr>
          <p:nvPr/>
        </p:nvPicPr>
        <p:blipFill>
          <a:blip r:embed="rId7"/>
          <a:stretch>
            <a:fillRect/>
          </a:stretch>
        </p:blipFill>
        <p:spPr>
          <a:xfrm>
            <a:off x="215385" y="2185272"/>
            <a:ext cx="6898233" cy="1570585"/>
          </a:xfrm>
          <a:prstGeom prst="rect">
            <a:avLst/>
          </a:prstGeom>
        </p:spPr>
      </p:pic>
    </p:spTree>
    <p:extLst>
      <p:ext uri="{BB962C8B-B14F-4D97-AF65-F5344CB8AC3E}">
        <p14:creationId xmlns:p14="http://schemas.microsoft.com/office/powerpoint/2010/main" val="976881840"/>
      </p:ext>
    </p:extLst>
  </p:cSld>
  <p:clrMapOvr>
    <a:masterClrMapping/>
  </p:clrMapOvr>
  <mc:AlternateContent xmlns:mc="http://schemas.openxmlformats.org/markup-compatibility/2006" xmlns:p14="http://schemas.microsoft.com/office/powerpoint/2010/main">
    <mc:Choice Requires="p14">
      <p:transition spd="slow" p14:dur="2000" advTm="24332"/>
    </mc:Choice>
    <mc:Fallback xmlns="">
      <p:transition spd="slow" advTm="24332"/>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9A55A4B-0527-0696-8E76-80CB7756625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57506" y="203182"/>
            <a:ext cx="7019109" cy="539931"/>
          </a:xfrm>
          <a:prstGeom prst="rect">
            <a:avLst/>
          </a:prstGeom>
        </p:spPr>
      </p:pic>
      <p:cxnSp>
        <p:nvCxnSpPr>
          <p:cNvPr id="7" name="Straight Connector 6">
            <a:extLst>
              <a:ext uri="{FF2B5EF4-FFF2-40B4-BE49-F238E27FC236}">
                <a16:creationId xmlns:a16="http://schemas.microsoft.com/office/drawing/2014/main" id="{4124F31B-DE69-1CA8-0CC0-059076FD8682}"/>
              </a:ext>
            </a:extLst>
          </p:cNvPr>
          <p:cNvCxnSpPr>
            <a:cxnSpLocks/>
          </p:cNvCxnSpPr>
          <p:nvPr/>
        </p:nvCxnSpPr>
        <p:spPr>
          <a:xfrm>
            <a:off x="0" y="1010092"/>
            <a:ext cx="12192000" cy="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FC940BB8-774A-B1E1-B50D-54518BD0997C}"/>
              </a:ext>
            </a:extLst>
          </p:cNvPr>
          <p:cNvSpPr txBox="1"/>
          <p:nvPr/>
        </p:nvSpPr>
        <p:spPr>
          <a:xfrm>
            <a:off x="215385" y="334738"/>
            <a:ext cx="11276639" cy="800219"/>
          </a:xfrm>
          <a:prstGeom prst="rect">
            <a:avLst/>
          </a:prstGeom>
          <a:noFill/>
        </p:spPr>
        <p:txBody>
          <a:bodyPr wrap="square" rtlCol="0">
            <a:spAutoFit/>
          </a:bodyPr>
          <a:lstStyle/>
          <a:p>
            <a:endParaRPr lang="en-GB" sz="3200" dirty="0"/>
          </a:p>
          <a:p>
            <a:endParaRPr lang="en-GB" sz="1400" dirty="0">
              <a:solidFill>
                <a:srgbClr val="242424"/>
              </a:solidFill>
              <a:latin typeface="Montserrat-Medium"/>
            </a:endParaRPr>
          </a:p>
        </p:txBody>
      </p:sp>
      <p:sp>
        <p:nvSpPr>
          <p:cNvPr id="9" name="TextBox 8">
            <a:extLst>
              <a:ext uri="{FF2B5EF4-FFF2-40B4-BE49-F238E27FC236}">
                <a16:creationId xmlns:a16="http://schemas.microsoft.com/office/drawing/2014/main" id="{5A664E0D-5501-0A6D-075F-8CC40E632F42}"/>
              </a:ext>
            </a:extLst>
          </p:cNvPr>
          <p:cNvSpPr txBox="1"/>
          <p:nvPr/>
        </p:nvSpPr>
        <p:spPr>
          <a:xfrm>
            <a:off x="422031" y="1134958"/>
            <a:ext cx="11429999" cy="2215991"/>
          </a:xfrm>
          <a:prstGeom prst="rect">
            <a:avLst/>
          </a:prstGeom>
          <a:noFill/>
        </p:spPr>
        <p:txBody>
          <a:bodyPr wrap="square" rtlCol="0">
            <a:spAutoFit/>
          </a:bodyPr>
          <a:lstStyle/>
          <a:p>
            <a:pPr algn="ctr"/>
            <a:r>
              <a:rPr lang="en-GB" sz="2400" b="1" dirty="0"/>
              <a:t>The Health Champions intervention</a:t>
            </a:r>
          </a:p>
          <a:p>
            <a:pPr algn="ctr"/>
            <a:endParaRPr lang="en-GB" sz="2400" b="1" dirty="0"/>
          </a:p>
          <a:p>
            <a:pPr algn="ctr"/>
            <a:endParaRPr lang="en-GB" sz="2400" b="1" dirty="0"/>
          </a:p>
          <a:p>
            <a:pPr algn="ctr"/>
            <a:endParaRPr lang="en-GB" sz="2400" b="1" dirty="0"/>
          </a:p>
          <a:p>
            <a:r>
              <a:rPr lang="en-GB" sz="2400" b="1" dirty="0"/>
              <a:t> </a:t>
            </a:r>
          </a:p>
          <a:p>
            <a:endParaRPr lang="en-GB" dirty="0"/>
          </a:p>
        </p:txBody>
      </p:sp>
      <p:sp>
        <p:nvSpPr>
          <p:cNvPr id="3" name="TextBox 2">
            <a:extLst>
              <a:ext uri="{FF2B5EF4-FFF2-40B4-BE49-F238E27FC236}">
                <a16:creationId xmlns:a16="http://schemas.microsoft.com/office/drawing/2014/main" id="{37F4080C-413B-3635-C7A3-21805700A33B}"/>
              </a:ext>
            </a:extLst>
          </p:cNvPr>
          <p:cNvSpPr txBox="1"/>
          <p:nvPr/>
        </p:nvSpPr>
        <p:spPr>
          <a:xfrm>
            <a:off x="422031" y="2215662"/>
            <a:ext cx="5310554" cy="4524315"/>
          </a:xfrm>
          <a:prstGeom prst="rect">
            <a:avLst/>
          </a:prstGeom>
          <a:noFill/>
        </p:spPr>
        <p:txBody>
          <a:bodyPr wrap="square" rtlCol="0">
            <a:spAutoFit/>
          </a:bodyPr>
          <a:lstStyle/>
          <a:p>
            <a:r>
              <a:rPr lang="en-GB" sz="2400" dirty="0"/>
              <a:t>New intervention developed by the team that included clinicians, academics, volunteer service and people with lived experience</a:t>
            </a:r>
          </a:p>
          <a:p>
            <a:endParaRPr lang="en-GB" sz="2400" dirty="0"/>
          </a:p>
          <a:p>
            <a:r>
              <a:rPr lang="en-GB" sz="2400" dirty="0"/>
              <a:t>Volunteers called Health Champions would support people with a serious mental illness to manage their physical health over nine months</a:t>
            </a:r>
          </a:p>
          <a:p>
            <a:endParaRPr lang="en-GB" sz="2400" dirty="0"/>
          </a:p>
          <a:p>
            <a:r>
              <a:rPr lang="en-GB" sz="2400" dirty="0"/>
              <a:t>We evaluated if it could be implemented and the clinical and cost effectiveness</a:t>
            </a:r>
          </a:p>
        </p:txBody>
      </p:sp>
      <p:pic>
        <p:nvPicPr>
          <p:cNvPr id="6" name="Content Placeholder 3" descr="A person holding another person's hand">
            <a:extLst>
              <a:ext uri="{FF2B5EF4-FFF2-40B4-BE49-F238E27FC236}">
                <a16:creationId xmlns:a16="http://schemas.microsoft.com/office/drawing/2014/main" id="{D19175F8-4B9E-89F6-2EDA-1AFBECAC165A}"/>
              </a:ext>
            </a:extLst>
          </p:cNvPr>
          <p:cNvPicPr>
            <a:picLocks noChangeAspect="1"/>
          </p:cNvPicPr>
          <p:nvPr/>
        </p:nvPicPr>
        <p:blipFill rotWithShape="1">
          <a:blip r:embed="rId4">
            <a:extLst>
              <a:ext uri="{28A0092B-C50C-407E-A947-70E740481C1C}">
                <a14:useLocalDpi xmlns:a14="http://schemas.microsoft.com/office/drawing/2010/main" val="0"/>
              </a:ext>
            </a:extLst>
          </a:blip>
          <a:srcRect r="240"/>
          <a:stretch/>
        </p:blipFill>
        <p:spPr>
          <a:xfrm>
            <a:off x="9513870" y="5052624"/>
            <a:ext cx="2678130" cy="1805375"/>
          </a:xfrm>
          <a:prstGeom prst="rect">
            <a:avLst/>
          </a:prstGeom>
        </p:spPr>
      </p:pic>
      <p:pic>
        <p:nvPicPr>
          <p:cNvPr id="10" name="Picture 9">
            <a:extLst>
              <a:ext uri="{FF2B5EF4-FFF2-40B4-BE49-F238E27FC236}">
                <a16:creationId xmlns:a16="http://schemas.microsoft.com/office/drawing/2014/main" id="{A91C1427-134E-BB56-CF22-C79564BDB335}"/>
              </a:ext>
            </a:extLst>
          </p:cNvPr>
          <p:cNvPicPr>
            <a:picLocks noChangeAspect="1"/>
          </p:cNvPicPr>
          <p:nvPr/>
        </p:nvPicPr>
        <p:blipFill>
          <a:blip r:embed="rId5"/>
          <a:stretch>
            <a:fillRect/>
          </a:stretch>
        </p:blipFill>
        <p:spPr>
          <a:xfrm>
            <a:off x="6698244" y="1685446"/>
            <a:ext cx="5493756" cy="3174229"/>
          </a:xfrm>
          <a:prstGeom prst="rect">
            <a:avLst/>
          </a:prstGeom>
        </p:spPr>
      </p:pic>
    </p:spTree>
    <p:extLst>
      <p:ext uri="{BB962C8B-B14F-4D97-AF65-F5344CB8AC3E}">
        <p14:creationId xmlns:p14="http://schemas.microsoft.com/office/powerpoint/2010/main" val="4222426968"/>
      </p:ext>
    </p:extLst>
  </p:cSld>
  <p:clrMapOvr>
    <a:masterClrMapping/>
  </p:clrMapOvr>
  <mc:AlternateContent xmlns:mc="http://schemas.openxmlformats.org/markup-compatibility/2006" xmlns:p14="http://schemas.microsoft.com/office/powerpoint/2010/main">
    <mc:Choice Requires="p14">
      <p:transition spd="slow" p14:dur="2000" advTm="32192"/>
    </mc:Choice>
    <mc:Fallback xmlns="">
      <p:transition spd="slow" advTm="32192"/>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9A55A4B-0527-0696-8E76-80CB7756625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57506" y="203182"/>
            <a:ext cx="7019109" cy="539931"/>
          </a:xfrm>
          <a:prstGeom prst="rect">
            <a:avLst/>
          </a:prstGeom>
        </p:spPr>
      </p:pic>
      <p:cxnSp>
        <p:nvCxnSpPr>
          <p:cNvPr id="7" name="Straight Connector 6">
            <a:extLst>
              <a:ext uri="{FF2B5EF4-FFF2-40B4-BE49-F238E27FC236}">
                <a16:creationId xmlns:a16="http://schemas.microsoft.com/office/drawing/2014/main" id="{4124F31B-DE69-1CA8-0CC0-059076FD8682}"/>
              </a:ext>
            </a:extLst>
          </p:cNvPr>
          <p:cNvCxnSpPr>
            <a:cxnSpLocks/>
          </p:cNvCxnSpPr>
          <p:nvPr/>
        </p:nvCxnSpPr>
        <p:spPr>
          <a:xfrm>
            <a:off x="0" y="1010092"/>
            <a:ext cx="12192000" cy="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333AF789-6570-5E10-5145-9C5923937999}"/>
              </a:ext>
            </a:extLst>
          </p:cNvPr>
          <p:cNvSpPr txBox="1"/>
          <p:nvPr/>
        </p:nvSpPr>
        <p:spPr>
          <a:xfrm>
            <a:off x="414670" y="1277072"/>
            <a:ext cx="5535194" cy="5632311"/>
          </a:xfrm>
          <a:prstGeom prst="rect">
            <a:avLst/>
          </a:prstGeom>
          <a:noFill/>
        </p:spPr>
        <p:txBody>
          <a:bodyPr wrap="square">
            <a:spAutoFit/>
          </a:bodyPr>
          <a:lstStyle/>
          <a:p>
            <a:pPr algn="ctr" rtl="0" fontAlgn="base"/>
            <a:r>
              <a:rPr lang="en-GB" sz="2800" b="1" dirty="0">
                <a:solidFill>
                  <a:srgbClr val="0B0C0C"/>
                </a:solidFill>
                <a:latin typeface="Calibri" panose="020F0502020204030204" pitchFamily="34" charset="0"/>
                <a:cs typeface="Calibri" panose="020F0502020204030204" pitchFamily="34" charset="0"/>
              </a:rPr>
              <a:t>Health Champion Role</a:t>
            </a:r>
          </a:p>
          <a:p>
            <a:pPr algn="l" rtl="0" fontAlgn="base"/>
            <a:endParaRPr lang="en-GB" sz="2800" dirty="0">
              <a:solidFill>
                <a:srgbClr val="0B0C0C"/>
              </a:solidFill>
              <a:latin typeface="Montserrat-Medium"/>
            </a:endParaRPr>
          </a:p>
          <a:p>
            <a:pPr marL="457200" indent="-457200">
              <a:buFont typeface="Arial" panose="020B0604020202020204" pitchFamily="34" charset="0"/>
              <a:buChar char="•"/>
            </a:pPr>
            <a:r>
              <a:rPr lang="en-GB" sz="2800" dirty="0"/>
              <a:t>To support people using mental health services with their own physical health goals</a:t>
            </a:r>
          </a:p>
          <a:p>
            <a:pPr marL="457200" indent="-457200">
              <a:buFont typeface="Arial" panose="020B0604020202020204" pitchFamily="34" charset="0"/>
              <a:buChar char="•"/>
            </a:pPr>
            <a:r>
              <a:rPr lang="en-GB" sz="2800" dirty="0"/>
              <a:t>No prescribed way of doing this-depended on what each person wanted</a:t>
            </a:r>
          </a:p>
          <a:p>
            <a:pPr marL="457200" indent="-457200">
              <a:buFont typeface="Arial" panose="020B0604020202020204" pitchFamily="34" charset="0"/>
              <a:buChar char="•"/>
            </a:pPr>
            <a:r>
              <a:rPr lang="en-GB" sz="2800" dirty="0"/>
              <a:t>Not expected to be experts</a:t>
            </a:r>
          </a:p>
          <a:p>
            <a:pPr algn="l" rtl="0" fontAlgn="base"/>
            <a:endParaRPr lang="en-GB" dirty="0">
              <a:solidFill>
                <a:srgbClr val="0B0C0C"/>
              </a:solidFill>
              <a:latin typeface="Montserrat-Medium"/>
            </a:endParaRPr>
          </a:p>
          <a:p>
            <a:pPr algn="l" rtl="0" fontAlgn="base"/>
            <a:endParaRPr lang="en-GB" dirty="0">
              <a:solidFill>
                <a:srgbClr val="0B0C0C"/>
              </a:solidFill>
              <a:latin typeface="Montserrat-Medium"/>
            </a:endParaRPr>
          </a:p>
          <a:p>
            <a:pPr algn="l" rtl="0" fontAlgn="base"/>
            <a:endParaRPr lang="en-GB" dirty="0">
              <a:solidFill>
                <a:srgbClr val="0B0C0C"/>
              </a:solidFill>
              <a:latin typeface="Montserrat-Medium"/>
            </a:endParaRPr>
          </a:p>
          <a:p>
            <a:pPr marL="285750" indent="-285750" algn="l" rtl="0" fontAlgn="base">
              <a:buFont typeface="Arial" panose="020B0604020202020204" pitchFamily="34" charset="0"/>
              <a:buChar char="•"/>
            </a:pPr>
            <a:endParaRPr lang="en-GB" dirty="0">
              <a:solidFill>
                <a:srgbClr val="0B0C0C"/>
              </a:solidFill>
              <a:latin typeface="Montserrat-Medium"/>
            </a:endParaRPr>
          </a:p>
          <a:p>
            <a:pPr algn="l" rtl="0" fontAlgn="base"/>
            <a:endParaRPr lang="en-GB" b="0" i="0" dirty="0">
              <a:solidFill>
                <a:srgbClr val="242424"/>
              </a:solidFill>
              <a:effectLst/>
              <a:latin typeface="Montserrat-Medium"/>
            </a:endParaRPr>
          </a:p>
          <a:p>
            <a:pPr algn="l" rtl="0" fontAlgn="base"/>
            <a:endParaRPr lang="en-GB" b="0" i="0" dirty="0">
              <a:solidFill>
                <a:srgbClr val="000000"/>
              </a:solidFill>
              <a:effectLst/>
              <a:latin typeface="Arial" panose="020B0604020202020204" pitchFamily="34" charset="0"/>
            </a:endParaRPr>
          </a:p>
        </p:txBody>
      </p:sp>
      <p:pic>
        <p:nvPicPr>
          <p:cNvPr id="3" name="Picture 4" descr="Free vector elder sister giving flower to girl. love, kid, happiness flat  illustration. cartoon illustration">
            <a:extLst>
              <a:ext uri="{FF2B5EF4-FFF2-40B4-BE49-F238E27FC236}">
                <a16:creationId xmlns:a16="http://schemas.microsoft.com/office/drawing/2014/main" id="{C9545230-50F1-CE86-81A2-9FBA41DD1B1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5223099"/>
            <a:ext cx="2424417" cy="1634901"/>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48AAC442-32F8-9E34-90C6-043F234739C9}"/>
              </a:ext>
            </a:extLst>
          </p:cNvPr>
          <p:cNvSpPr txBox="1"/>
          <p:nvPr/>
        </p:nvSpPr>
        <p:spPr>
          <a:xfrm>
            <a:off x="6364534" y="1277072"/>
            <a:ext cx="5707304" cy="5262979"/>
          </a:xfrm>
          <a:prstGeom prst="rect">
            <a:avLst/>
          </a:prstGeom>
          <a:noFill/>
        </p:spPr>
        <p:txBody>
          <a:bodyPr wrap="square" rtlCol="0">
            <a:spAutoFit/>
          </a:bodyPr>
          <a:lstStyle/>
          <a:p>
            <a:pPr algn="ctr"/>
            <a:r>
              <a:rPr lang="en-GB" sz="2800" b="1" dirty="0"/>
              <a:t>Support for Health Champions</a:t>
            </a:r>
          </a:p>
          <a:p>
            <a:pPr algn="ctr"/>
            <a:endParaRPr lang="en-GB" sz="2800" b="1" dirty="0"/>
          </a:p>
          <a:p>
            <a:pPr marL="457200" indent="-457200">
              <a:buFont typeface="Arial" panose="020B0604020202020204" pitchFamily="34" charset="0"/>
              <a:buChar char="•"/>
            </a:pPr>
            <a:r>
              <a:rPr lang="en-GB" sz="2800" dirty="0"/>
              <a:t>Training</a:t>
            </a:r>
          </a:p>
          <a:p>
            <a:pPr marL="457200" indent="-457200">
              <a:buFont typeface="Arial" panose="020B0604020202020204" pitchFamily="34" charset="0"/>
              <a:buChar char="•"/>
            </a:pPr>
            <a:endParaRPr lang="en-GB" sz="2800" dirty="0"/>
          </a:p>
          <a:p>
            <a:pPr marL="457200" indent="-457200">
              <a:buFont typeface="Arial" panose="020B0604020202020204" pitchFamily="34" charset="0"/>
              <a:buChar char="•"/>
            </a:pPr>
            <a:r>
              <a:rPr lang="en-GB" sz="2800" dirty="0"/>
              <a:t>Volunteer coordinator</a:t>
            </a:r>
          </a:p>
          <a:p>
            <a:pPr marL="457200" indent="-457200">
              <a:buFont typeface="Arial" panose="020B0604020202020204" pitchFamily="34" charset="0"/>
              <a:buChar char="•"/>
            </a:pPr>
            <a:endParaRPr lang="en-GB" sz="2800" dirty="0"/>
          </a:p>
          <a:p>
            <a:pPr marL="457200" indent="-457200">
              <a:buFont typeface="Arial" panose="020B0604020202020204" pitchFamily="34" charset="0"/>
              <a:buChar char="•"/>
            </a:pPr>
            <a:r>
              <a:rPr lang="en-GB" sz="2800" dirty="0"/>
              <a:t>Monthly supervision</a:t>
            </a:r>
          </a:p>
          <a:p>
            <a:pPr marL="457200" indent="-457200">
              <a:buFont typeface="Arial" panose="020B0604020202020204" pitchFamily="34" charset="0"/>
              <a:buChar char="•"/>
            </a:pPr>
            <a:endParaRPr lang="en-GB" sz="2800" dirty="0"/>
          </a:p>
          <a:p>
            <a:pPr marL="457200" indent="-457200">
              <a:buFont typeface="Arial" panose="020B0604020202020204" pitchFamily="34" charset="0"/>
              <a:buChar char="•"/>
            </a:pPr>
            <a:r>
              <a:rPr lang="en-GB" sz="2800" dirty="0"/>
              <a:t>Individual support</a:t>
            </a:r>
          </a:p>
          <a:p>
            <a:pPr marL="457200" indent="-457200">
              <a:buFont typeface="Arial" panose="020B0604020202020204" pitchFamily="34" charset="0"/>
              <a:buChar char="•"/>
            </a:pPr>
            <a:endParaRPr lang="en-GB" sz="2800" dirty="0"/>
          </a:p>
          <a:p>
            <a:endParaRPr lang="en-GB" sz="2800" dirty="0"/>
          </a:p>
          <a:p>
            <a:r>
              <a:rPr lang="en-GB" sz="2800" dirty="0"/>
              <a:t> </a:t>
            </a:r>
          </a:p>
        </p:txBody>
      </p:sp>
      <p:pic>
        <p:nvPicPr>
          <p:cNvPr id="9" name="Picture 2" descr="Free vector business people illustration">
            <a:extLst>
              <a:ext uri="{FF2B5EF4-FFF2-40B4-BE49-F238E27FC236}">
                <a16:creationId xmlns:a16="http://schemas.microsoft.com/office/drawing/2014/main" id="{93BCD0B5-F4F0-2212-6A98-D5762298931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928141" y="5223099"/>
            <a:ext cx="2242942" cy="16535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77343397"/>
      </p:ext>
    </p:extLst>
  </p:cSld>
  <p:clrMapOvr>
    <a:masterClrMapping/>
  </p:clrMapOvr>
  <mc:AlternateContent xmlns:mc="http://schemas.openxmlformats.org/markup-compatibility/2006" xmlns:p14="http://schemas.microsoft.com/office/powerpoint/2010/main">
    <mc:Choice Requires="p14">
      <p:transition spd="slow" p14:dur="2000" advTm="31333"/>
    </mc:Choice>
    <mc:Fallback xmlns="">
      <p:transition spd="slow" advTm="31333"/>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9A55A4B-0527-0696-8E76-80CB7756625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57506" y="203182"/>
            <a:ext cx="7019109" cy="539931"/>
          </a:xfrm>
          <a:prstGeom prst="rect">
            <a:avLst/>
          </a:prstGeom>
        </p:spPr>
      </p:pic>
      <p:cxnSp>
        <p:nvCxnSpPr>
          <p:cNvPr id="7" name="Straight Connector 6">
            <a:extLst>
              <a:ext uri="{FF2B5EF4-FFF2-40B4-BE49-F238E27FC236}">
                <a16:creationId xmlns:a16="http://schemas.microsoft.com/office/drawing/2014/main" id="{4124F31B-DE69-1CA8-0CC0-059076FD8682}"/>
              </a:ext>
            </a:extLst>
          </p:cNvPr>
          <p:cNvCxnSpPr>
            <a:cxnSpLocks/>
          </p:cNvCxnSpPr>
          <p:nvPr/>
        </p:nvCxnSpPr>
        <p:spPr>
          <a:xfrm>
            <a:off x="0" y="1010092"/>
            <a:ext cx="12192000" cy="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333AF789-6570-5E10-5145-9C5923937999}"/>
              </a:ext>
            </a:extLst>
          </p:cNvPr>
          <p:cNvSpPr txBox="1"/>
          <p:nvPr/>
        </p:nvSpPr>
        <p:spPr>
          <a:xfrm>
            <a:off x="414670" y="1277072"/>
            <a:ext cx="5535194" cy="6771084"/>
          </a:xfrm>
          <a:prstGeom prst="rect">
            <a:avLst/>
          </a:prstGeom>
          <a:noFill/>
        </p:spPr>
        <p:txBody>
          <a:bodyPr wrap="square">
            <a:spAutoFit/>
          </a:bodyPr>
          <a:lstStyle/>
          <a:p>
            <a:pPr algn="ctr" rtl="0" fontAlgn="base"/>
            <a:r>
              <a:rPr lang="en-GB" sz="2800" b="1" dirty="0">
                <a:solidFill>
                  <a:srgbClr val="0B0C0C"/>
                </a:solidFill>
                <a:latin typeface="Calibri" panose="020F0502020204030204" pitchFamily="34" charset="0"/>
                <a:cs typeface="Calibri" panose="020F0502020204030204" pitchFamily="34" charset="0"/>
              </a:rPr>
              <a:t>Participants</a:t>
            </a:r>
          </a:p>
          <a:p>
            <a:pPr algn="l" rtl="0" fontAlgn="base"/>
            <a:endParaRPr lang="en-GB" b="1" dirty="0">
              <a:solidFill>
                <a:srgbClr val="0B0C0C"/>
              </a:solidFill>
              <a:latin typeface="Montserrat-Medium"/>
            </a:endParaRPr>
          </a:p>
          <a:p>
            <a:pPr marL="285750" indent="-285750">
              <a:buFont typeface="Arial" panose="020B0604020202020204" pitchFamily="34" charset="0"/>
              <a:buChar char="•"/>
            </a:pPr>
            <a:r>
              <a:rPr lang="en-GB" sz="2400" dirty="0"/>
              <a:t>People using community mental health services with a SMI diagnosis</a:t>
            </a:r>
          </a:p>
          <a:p>
            <a:pPr marL="285750" indent="-285750">
              <a:buFont typeface="Arial" panose="020B0604020202020204" pitchFamily="34" charset="0"/>
              <a:buChar char="•"/>
            </a:pPr>
            <a:r>
              <a:rPr lang="en-GB" sz="2400" dirty="0"/>
              <a:t>Wanting to make changes to their physical health</a:t>
            </a:r>
          </a:p>
          <a:p>
            <a:pPr marL="285750" indent="-285750">
              <a:buFont typeface="Arial" panose="020B0604020202020204" pitchFamily="34" charset="0"/>
              <a:buChar char="•"/>
            </a:pPr>
            <a:r>
              <a:rPr lang="en-GB" sz="2400" dirty="0"/>
              <a:t>Matched with a Health Champion based on location</a:t>
            </a:r>
          </a:p>
          <a:p>
            <a:pPr marL="0" indent="0">
              <a:buNone/>
            </a:pPr>
            <a:endParaRPr lang="en-GB" sz="1800" dirty="0"/>
          </a:p>
          <a:p>
            <a:pPr marL="0" indent="0" algn="ctr">
              <a:buNone/>
            </a:pPr>
            <a:r>
              <a:rPr lang="en-GB" sz="2800" b="1" dirty="0"/>
              <a:t>Process</a:t>
            </a:r>
          </a:p>
          <a:p>
            <a:pPr marL="0" indent="0">
              <a:buNone/>
            </a:pPr>
            <a:endParaRPr lang="en-GB" sz="1800" dirty="0"/>
          </a:p>
          <a:p>
            <a:pPr marL="285750" indent="-285750">
              <a:buFont typeface="Arial" panose="020B0604020202020204" pitchFamily="34" charset="0"/>
              <a:buChar char="•"/>
            </a:pPr>
            <a:r>
              <a:rPr lang="en-GB" sz="2400" dirty="0"/>
              <a:t>Worked together for nine months</a:t>
            </a:r>
          </a:p>
          <a:p>
            <a:pPr marL="285750" indent="-285750">
              <a:buFont typeface="Arial" panose="020B0604020202020204" pitchFamily="34" charset="0"/>
              <a:buChar char="•"/>
            </a:pPr>
            <a:r>
              <a:rPr lang="en-GB" sz="2400" dirty="0"/>
              <a:t>Meeting once a week</a:t>
            </a:r>
          </a:p>
          <a:p>
            <a:pPr marL="285750" indent="-285750">
              <a:buFont typeface="Arial" panose="020B0604020202020204" pitchFamily="34" charset="0"/>
              <a:buChar char="•"/>
            </a:pPr>
            <a:r>
              <a:rPr lang="en-GB" sz="2400" dirty="0"/>
              <a:t>Met remotely at first then face to face</a:t>
            </a:r>
          </a:p>
          <a:p>
            <a:pPr algn="l" rtl="0" fontAlgn="base"/>
            <a:endParaRPr lang="en-GB" b="1" dirty="0">
              <a:solidFill>
                <a:srgbClr val="0B0C0C"/>
              </a:solidFill>
              <a:latin typeface="Montserrat-Medium"/>
            </a:endParaRPr>
          </a:p>
          <a:p>
            <a:pPr algn="l" rtl="0" fontAlgn="base"/>
            <a:endParaRPr lang="en-GB" b="1" dirty="0">
              <a:solidFill>
                <a:srgbClr val="0B0C0C"/>
              </a:solidFill>
              <a:latin typeface="Montserrat-Medium"/>
            </a:endParaRPr>
          </a:p>
          <a:p>
            <a:pPr algn="l" rtl="0" fontAlgn="base"/>
            <a:r>
              <a:rPr lang="en-GB" b="1" dirty="0">
                <a:solidFill>
                  <a:srgbClr val="0B0C0C"/>
                </a:solidFill>
                <a:latin typeface="Montserrat-Medium"/>
              </a:rPr>
              <a:t> </a:t>
            </a:r>
          </a:p>
          <a:p>
            <a:pPr marL="285750" indent="-285750" algn="l" rtl="0" fontAlgn="base">
              <a:buFont typeface="Arial" panose="020B0604020202020204" pitchFamily="34" charset="0"/>
              <a:buChar char="•"/>
            </a:pPr>
            <a:endParaRPr lang="en-GB" dirty="0">
              <a:solidFill>
                <a:srgbClr val="0B0C0C"/>
              </a:solidFill>
              <a:latin typeface="Montserrat-Medium"/>
            </a:endParaRPr>
          </a:p>
          <a:p>
            <a:pPr algn="l" rtl="0" fontAlgn="base"/>
            <a:endParaRPr lang="en-GB" b="0" i="0" dirty="0">
              <a:solidFill>
                <a:srgbClr val="242424"/>
              </a:solidFill>
              <a:effectLst/>
              <a:latin typeface="Montserrat-Medium"/>
            </a:endParaRPr>
          </a:p>
          <a:p>
            <a:pPr algn="l" rtl="0" fontAlgn="base"/>
            <a:endParaRPr lang="en-GB" b="0" i="0" dirty="0">
              <a:solidFill>
                <a:srgbClr val="000000"/>
              </a:solidFill>
              <a:effectLst/>
              <a:latin typeface="Arial" panose="020B0604020202020204" pitchFamily="34" charset="0"/>
            </a:endParaRPr>
          </a:p>
        </p:txBody>
      </p:sp>
      <p:pic>
        <p:nvPicPr>
          <p:cNvPr id="13" name="Picture 12">
            <a:extLst>
              <a:ext uri="{FF2B5EF4-FFF2-40B4-BE49-F238E27FC236}">
                <a16:creationId xmlns:a16="http://schemas.microsoft.com/office/drawing/2014/main" id="{186F29EE-1F1E-DF7D-C1FE-CE9B0B3E9B35}"/>
              </a:ext>
            </a:extLst>
          </p:cNvPr>
          <p:cNvPicPr>
            <a:picLocks noChangeAspect="1"/>
          </p:cNvPicPr>
          <p:nvPr/>
        </p:nvPicPr>
        <p:blipFill rotWithShape="1">
          <a:blip r:embed="rId4"/>
          <a:srcRect l="20681" r="18752" b="2"/>
          <a:stretch/>
        </p:blipFill>
        <p:spPr>
          <a:xfrm>
            <a:off x="7473462" y="1843285"/>
            <a:ext cx="3880336" cy="4300269"/>
          </a:xfrm>
          <a:prstGeom prst="rect">
            <a:avLst/>
          </a:prstGeom>
        </p:spPr>
      </p:pic>
    </p:spTree>
    <p:extLst>
      <p:ext uri="{BB962C8B-B14F-4D97-AF65-F5344CB8AC3E}">
        <p14:creationId xmlns:p14="http://schemas.microsoft.com/office/powerpoint/2010/main" val="1938190655"/>
      </p:ext>
    </p:extLst>
  </p:cSld>
  <p:clrMapOvr>
    <a:masterClrMapping/>
  </p:clrMapOvr>
  <mc:AlternateContent xmlns:mc="http://schemas.openxmlformats.org/markup-compatibility/2006" xmlns:p14="http://schemas.microsoft.com/office/powerpoint/2010/main">
    <mc:Choice Requires="p14">
      <p:transition spd="slow" p14:dur="2000" advTm="68950"/>
    </mc:Choice>
    <mc:Fallback xmlns="">
      <p:transition spd="slow" advTm="6895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9A55A4B-0527-0696-8E76-80CB7756625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57506" y="203182"/>
            <a:ext cx="7019109" cy="539931"/>
          </a:xfrm>
          <a:prstGeom prst="rect">
            <a:avLst/>
          </a:prstGeom>
        </p:spPr>
      </p:pic>
      <p:cxnSp>
        <p:nvCxnSpPr>
          <p:cNvPr id="7" name="Straight Connector 6">
            <a:extLst>
              <a:ext uri="{FF2B5EF4-FFF2-40B4-BE49-F238E27FC236}">
                <a16:creationId xmlns:a16="http://schemas.microsoft.com/office/drawing/2014/main" id="{4124F31B-DE69-1CA8-0CC0-059076FD8682}"/>
              </a:ext>
            </a:extLst>
          </p:cNvPr>
          <p:cNvCxnSpPr>
            <a:cxnSpLocks/>
          </p:cNvCxnSpPr>
          <p:nvPr/>
        </p:nvCxnSpPr>
        <p:spPr>
          <a:xfrm>
            <a:off x="0" y="1010092"/>
            <a:ext cx="12192000" cy="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4C0FFB16-A8A9-D134-51B7-9F1625834E8D}"/>
              </a:ext>
            </a:extLst>
          </p:cNvPr>
          <p:cNvSpPr txBox="1"/>
          <p:nvPr/>
        </p:nvSpPr>
        <p:spPr>
          <a:xfrm>
            <a:off x="1521070" y="1151793"/>
            <a:ext cx="8554916" cy="523220"/>
          </a:xfrm>
          <a:prstGeom prst="rect">
            <a:avLst/>
          </a:prstGeom>
          <a:noFill/>
        </p:spPr>
        <p:txBody>
          <a:bodyPr wrap="square" rtlCol="0">
            <a:spAutoFit/>
          </a:bodyPr>
          <a:lstStyle/>
          <a:p>
            <a:pPr algn="ctr"/>
            <a:r>
              <a:rPr lang="en-GB" sz="2800" b="1" dirty="0"/>
              <a:t>Results</a:t>
            </a:r>
          </a:p>
        </p:txBody>
      </p:sp>
      <p:graphicFrame>
        <p:nvGraphicFramePr>
          <p:cNvPr id="16" name="Content Placeholder 2">
            <a:extLst>
              <a:ext uri="{FF2B5EF4-FFF2-40B4-BE49-F238E27FC236}">
                <a16:creationId xmlns:a16="http://schemas.microsoft.com/office/drawing/2014/main" id="{79640ED8-1BA2-1F69-A8BF-402FCE42A021}"/>
              </a:ext>
            </a:extLst>
          </p:cNvPr>
          <p:cNvGraphicFramePr>
            <a:graphicFrameLocks/>
          </p:cNvGraphicFramePr>
          <p:nvPr>
            <p:extLst>
              <p:ext uri="{D42A27DB-BD31-4B8C-83A1-F6EECF244321}">
                <p14:modId xmlns:p14="http://schemas.microsoft.com/office/powerpoint/2010/main" val="2831287641"/>
              </p:ext>
            </p:extLst>
          </p:nvPr>
        </p:nvGraphicFramePr>
        <p:xfrm>
          <a:off x="589085" y="1816712"/>
          <a:ext cx="5430715" cy="452253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7" name="TextBox 16">
            <a:extLst>
              <a:ext uri="{FF2B5EF4-FFF2-40B4-BE49-F238E27FC236}">
                <a16:creationId xmlns:a16="http://schemas.microsoft.com/office/drawing/2014/main" id="{3B9B2176-24BE-E319-162D-ABC61C8AB21E}"/>
              </a:ext>
            </a:extLst>
          </p:cNvPr>
          <p:cNvSpPr txBox="1"/>
          <p:nvPr/>
        </p:nvSpPr>
        <p:spPr>
          <a:xfrm>
            <a:off x="6019801" y="1816712"/>
            <a:ext cx="5146430" cy="2954655"/>
          </a:xfrm>
          <a:prstGeom prst="rect">
            <a:avLst/>
          </a:prstGeom>
          <a:noFill/>
        </p:spPr>
        <p:txBody>
          <a:bodyPr wrap="square" rtlCol="0">
            <a:spAutoFit/>
          </a:bodyPr>
          <a:lstStyle/>
          <a:p>
            <a:r>
              <a:rPr lang="en-GB" sz="2800" dirty="0"/>
              <a:t>Participant demographics</a:t>
            </a:r>
          </a:p>
          <a:p>
            <a:endParaRPr lang="en-GB" sz="2800" dirty="0"/>
          </a:p>
          <a:p>
            <a:r>
              <a:rPr lang="en-GB" sz="2800" dirty="0"/>
              <a:t>52% male</a:t>
            </a:r>
          </a:p>
          <a:p>
            <a:r>
              <a:rPr lang="en-GB" sz="2800" dirty="0"/>
              <a:t>44% White, 37% Black</a:t>
            </a:r>
          </a:p>
          <a:p>
            <a:r>
              <a:rPr lang="en-GB" sz="2800" dirty="0"/>
              <a:t>48% lived alone</a:t>
            </a:r>
          </a:p>
          <a:p>
            <a:r>
              <a:rPr lang="en-GB" sz="2800" dirty="0"/>
              <a:t>Median age 41</a:t>
            </a:r>
          </a:p>
          <a:p>
            <a:endParaRPr lang="en-GB" dirty="0"/>
          </a:p>
        </p:txBody>
      </p:sp>
    </p:spTree>
    <p:extLst>
      <p:ext uri="{BB962C8B-B14F-4D97-AF65-F5344CB8AC3E}">
        <p14:creationId xmlns:p14="http://schemas.microsoft.com/office/powerpoint/2010/main" val="2593411190"/>
      </p:ext>
    </p:extLst>
  </p:cSld>
  <p:clrMapOvr>
    <a:masterClrMapping/>
  </p:clrMapOvr>
  <mc:AlternateContent xmlns:mc="http://schemas.openxmlformats.org/markup-compatibility/2006" xmlns:p14="http://schemas.microsoft.com/office/powerpoint/2010/main">
    <mc:Choice Requires="p14">
      <p:transition spd="slow" p14:dur="2000" advTm="35909"/>
    </mc:Choice>
    <mc:Fallback xmlns="">
      <p:transition spd="slow" advTm="35909"/>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9A55A4B-0527-0696-8E76-80CB7756625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57506" y="203182"/>
            <a:ext cx="7019109" cy="539931"/>
          </a:xfrm>
          <a:prstGeom prst="rect">
            <a:avLst/>
          </a:prstGeom>
        </p:spPr>
      </p:pic>
      <p:cxnSp>
        <p:nvCxnSpPr>
          <p:cNvPr id="7" name="Straight Connector 6">
            <a:extLst>
              <a:ext uri="{FF2B5EF4-FFF2-40B4-BE49-F238E27FC236}">
                <a16:creationId xmlns:a16="http://schemas.microsoft.com/office/drawing/2014/main" id="{4124F31B-DE69-1CA8-0CC0-059076FD8682}"/>
              </a:ext>
            </a:extLst>
          </p:cNvPr>
          <p:cNvCxnSpPr>
            <a:cxnSpLocks/>
          </p:cNvCxnSpPr>
          <p:nvPr/>
        </p:nvCxnSpPr>
        <p:spPr>
          <a:xfrm>
            <a:off x="0" y="1010092"/>
            <a:ext cx="12192000" cy="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4C0FFB16-A8A9-D134-51B7-9F1625834E8D}"/>
              </a:ext>
            </a:extLst>
          </p:cNvPr>
          <p:cNvSpPr txBox="1"/>
          <p:nvPr/>
        </p:nvSpPr>
        <p:spPr>
          <a:xfrm>
            <a:off x="1521070" y="1151793"/>
            <a:ext cx="8554916" cy="523220"/>
          </a:xfrm>
          <a:prstGeom prst="rect">
            <a:avLst/>
          </a:prstGeom>
          <a:noFill/>
        </p:spPr>
        <p:txBody>
          <a:bodyPr wrap="square" rtlCol="0">
            <a:spAutoFit/>
          </a:bodyPr>
          <a:lstStyle/>
          <a:p>
            <a:pPr algn="ctr"/>
            <a:r>
              <a:rPr lang="en-GB" sz="2800" b="1" dirty="0"/>
              <a:t>Results-Service users</a:t>
            </a:r>
          </a:p>
        </p:txBody>
      </p:sp>
      <p:sp>
        <p:nvSpPr>
          <p:cNvPr id="17" name="TextBox 16">
            <a:extLst>
              <a:ext uri="{FF2B5EF4-FFF2-40B4-BE49-F238E27FC236}">
                <a16:creationId xmlns:a16="http://schemas.microsoft.com/office/drawing/2014/main" id="{3B9B2176-24BE-E319-162D-ABC61C8AB21E}"/>
              </a:ext>
            </a:extLst>
          </p:cNvPr>
          <p:cNvSpPr txBox="1"/>
          <p:nvPr/>
        </p:nvSpPr>
        <p:spPr>
          <a:xfrm>
            <a:off x="665826" y="1606860"/>
            <a:ext cx="10500406" cy="4216539"/>
          </a:xfrm>
          <a:prstGeom prst="rect">
            <a:avLst/>
          </a:prstGeom>
          <a:noFill/>
        </p:spPr>
        <p:txBody>
          <a:bodyPr wrap="square" rtlCol="0">
            <a:spAutoFit/>
          </a:bodyPr>
          <a:lstStyle/>
          <a:p>
            <a:pPr marL="0" indent="0" algn="ctr">
              <a:buNone/>
            </a:pPr>
            <a:endParaRPr lang="en-GB" sz="2800" b="1" dirty="0"/>
          </a:p>
          <a:p>
            <a:r>
              <a:rPr lang="en-GB" sz="2400" b="1" i="0" u="none" strike="noStrike" baseline="0" dirty="0">
                <a:latin typeface="Calibri" panose="020F0502020204030204" pitchFamily="34" charset="0"/>
                <a:cs typeface="Calibri" panose="020F0502020204030204" pitchFamily="34" charset="0"/>
              </a:rPr>
              <a:t>‘they give good advice, they give practical things that you can do.  The one I had was very cheerful, makes you feel good</a:t>
            </a:r>
            <a:r>
              <a:rPr lang="en-GB" sz="2400" b="1" dirty="0">
                <a:latin typeface="Calibri" panose="020F0502020204030204" pitchFamily="34" charset="0"/>
                <a:cs typeface="Calibri" panose="020F0502020204030204" pitchFamily="34" charset="0"/>
              </a:rPr>
              <a:t>’</a:t>
            </a:r>
          </a:p>
          <a:p>
            <a:endParaRPr lang="en-GB" sz="2400" b="1" dirty="0">
              <a:latin typeface="Calibri" panose="020F0502020204030204" pitchFamily="34" charset="0"/>
              <a:cs typeface="Calibri" panose="020F0502020204030204" pitchFamily="34" charset="0"/>
            </a:endParaRPr>
          </a:p>
          <a:p>
            <a:pPr marL="0" indent="0">
              <a:buNone/>
            </a:pPr>
            <a:r>
              <a:rPr lang="en-GB" sz="2400" b="1" kern="0" dirty="0">
                <a:effectLst/>
                <a:latin typeface="Calibri" panose="020F0502020204030204" pitchFamily="34" charset="0"/>
                <a:ea typeface="Calibri" panose="020F0502020204030204" pitchFamily="34" charset="0"/>
                <a:cs typeface="Calibri" panose="020F0502020204030204" pitchFamily="34" charset="0"/>
              </a:rPr>
              <a:t>‘She helped me with certain things I needed to find out or if I needed to do to any certain things’</a:t>
            </a:r>
            <a:endParaRPr lang="en-GB" sz="2400" b="1" dirty="0">
              <a:latin typeface="Calibri" panose="020F0502020204030204" pitchFamily="34" charset="0"/>
              <a:cs typeface="Calibri" panose="020F0502020204030204" pitchFamily="34" charset="0"/>
            </a:endParaRPr>
          </a:p>
          <a:p>
            <a:endParaRPr lang="en-GB" sz="2400" b="1" i="0" u="none" strike="noStrike" baseline="0" dirty="0">
              <a:latin typeface="Calibri" panose="020F0502020204030204" pitchFamily="34" charset="0"/>
              <a:cs typeface="Calibri" panose="020F0502020204030204" pitchFamily="34" charset="0"/>
            </a:endParaRPr>
          </a:p>
          <a:p>
            <a:r>
              <a:rPr lang="en-GB" sz="2400" b="1" kern="0" dirty="0">
                <a:ea typeface="Calibri" panose="020F0502020204030204" pitchFamily="34" charset="0"/>
              </a:rPr>
              <a:t>‘it’s good to have somebody neutral, so you’re not afraid of saying things to them.  Some things you wouldn’t say to your friends, whereas I can say them to my health champion and we can start exploring and looking at things’</a:t>
            </a:r>
          </a:p>
          <a:p>
            <a:endParaRPr lang="en-GB" sz="2400" b="1" i="0" u="none" strike="noStrike" baseline="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16955946"/>
      </p:ext>
    </p:extLst>
  </p:cSld>
  <p:clrMapOvr>
    <a:masterClrMapping/>
  </p:clrMapOvr>
  <mc:AlternateContent xmlns:mc="http://schemas.openxmlformats.org/markup-compatibility/2006" xmlns:p14="http://schemas.microsoft.com/office/powerpoint/2010/main">
    <mc:Choice Requires="p14">
      <p:transition spd="slow" p14:dur="2000" advTm="35909"/>
    </mc:Choice>
    <mc:Fallback xmlns="">
      <p:transition spd="slow" advTm="35909"/>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9A55A4B-0527-0696-8E76-80CB7756625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57506" y="203182"/>
            <a:ext cx="7019109" cy="539931"/>
          </a:xfrm>
          <a:prstGeom prst="rect">
            <a:avLst/>
          </a:prstGeom>
        </p:spPr>
      </p:pic>
      <p:cxnSp>
        <p:nvCxnSpPr>
          <p:cNvPr id="7" name="Straight Connector 6">
            <a:extLst>
              <a:ext uri="{FF2B5EF4-FFF2-40B4-BE49-F238E27FC236}">
                <a16:creationId xmlns:a16="http://schemas.microsoft.com/office/drawing/2014/main" id="{4124F31B-DE69-1CA8-0CC0-059076FD8682}"/>
              </a:ext>
            </a:extLst>
          </p:cNvPr>
          <p:cNvCxnSpPr>
            <a:cxnSpLocks/>
          </p:cNvCxnSpPr>
          <p:nvPr/>
        </p:nvCxnSpPr>
        <p:spPr>
          <a:xfrm>
            <a:off x="0" y="1010092"/>
            <a:ext cx="12192000" cy="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4C0FFB16-A8A9-D134-51B7-9F1625834E8D}"/>
              </a:ext>
            </a:extLst>
          </p:cNvPr>
          <p:cNvSpPr txBox="1"/>
          <p:nvPr/>
        </p:nvSpPr>
        <p:spPr>
          <a:xfrm>
            <a:off x="1521070" y="1151793"/>
            <a:ext cx="8554916" cy="523220"/>
          </a:xfrm>
          <a:prstGeom prst="rect">
            <a:avLst/>
          </a:prstGeom>
          <a:noFill/>
        </p:spPr>
        <p:txBody>
          <a:bodyPr wrap="square" rtlCol="0">
            <a:spAutoFit/>
          </a:bodyPr>
          <a:lstStyle/>
          <a:p>
            <a:pPr algn="ctr"/>
            <a:r>
              <a:rPr lang="en-GB" sz="2800" b="1" dirty="0"/>
              <a:t>Results-Health Champions</a:t>
            </a:r>
          </a:p>
        </p:txBody>
      </p:sp>
      <p:sp>
        <p:nvSpPr>
          <p:cNvPr id="2" name="TextBox 1">
            <a:extLst>
              <a:ext uri="{FF2B5EF4-FFF2-40B4-BE49-F238E27FC236}">
                <a16:creationId xmlns:a16="http://schemas.microsoft.com/office/drawing/2014/main" id="{8B163115-8BC5-9E86-6788-63D65E494244}"/>
              </a:ext>
            </a:extLst>
          </p:cNvPr>
          <p:cNvSpPr txBox="1"/>
          <p:nvPr/>
        </p:nvSpPr>
        <p:spPr>
          <a:xfrm>
            <a:off x="727969" y="1606862"/>
            <a:ext cx="10564727" cy="5170646"/>
          </a:xfrm>
          <a:prstGeom prst="rect">
            <a:avLst/>
          </a:prstGeom>
          <a:noFill/>
        </p:spPr>
        <p:txBody>
          <a:bodyPr wrap="square" rtlCol="0">
            <a:spAutoFit/>
          </a:bodyPr>
          <a:lstStyle/>
          <a:p>
            <a:pPr marL="0" indent="0">
              <a:buNone/>
            </a:pPr>
            <a:endParaRPr lang="en-GB" sz="2400" b="1" dirty="0">
              <a:latin typeface="Calibri" panose="020F0502020204030204" pitchFamily="34" charset="0"/>
              <a:ea typeface="Arial" panose="020B0604020202020204" pitchFamily="34" charset="0"/>
              <a:cs typeface="Calibri" panose="020F0502020204030204" pitchFamily="34" charset="0"/>
            </a:endParaRPr>
          </a:p>
          <a:p>
            <a:pPr marL="0" indent="0">
              <a:buNone/>
            </a:pPr>
            <a:r>
              <a:rPr lang="en-GB" sz="2400" b="1" dirty="0">
                <a:latin typeface="Calibri" panose="020F0502020204030204" pitchFamily="34" charset="0"/>
                <a:ea typeface="Arial" panose="020B0604020202020204" pitchFamily="34" charset="0"/>
                <a:cs typeface="Calibri" panose="020F0502020204030204" pitchFamily="34" charset="0"/>
              </a:rPr>
              <a:t>‘it was a big learning experience.  I learnt more about mental health illness...I learnt more about people who are actually going through it and how it’s affected them’</a:t>
            </a:r>
          </a:p>
          <a:p>
            <a:pPr marL="0" indent="0">
              <a:buNone/>
            </a:pPr>
            <a:endParaRPr lang="en-GB" sz="2400" b="1" dirty="0">
              <a:latin typeface="Calibri" panose="020F0502020204030204" pitchFamily="34" charset="0"/>
              <a:ea typeface="Arial" panose="020B0604020202020204" pitchFamily="34" charset="0"/>
              <a:cs typeface="Calibri" panose="020F0502020204030204" pitchFamily="34" charset="0"/>
            </a:endParaRPr>
          </a:p>
          <a:p>
            <a:pPr marL="0" indent="0">
              <a:buNone/>
            </a:pPr>
            <a:r>
              <a:rPr lang="en-GB" sz="2400" b="1" i="0" u="none" strike="noStrike" baseline="0" dirty="0">
                <a:latin typeface="Calibri" panose="020F0502020204030204" pitchFamily="34" charset="0"/>
                <a:cs typeface="Calibri" panose="020F0502020204030204" pitchFamily="34" charset="0"/>
              </a:rPr>
              <a:t>‘Well, being special.  You want to make a difference, don’t you?  But sometimes, in making a difference, we do it for ourselves.  But he made me feel special just by, ‘Are you alright, Jenny?’ </a:t>
            </a:r>
          </a:p>
          <a:p>
            <a:pPr marL="0" indent="0">
              <a:buNone/>
            </a:pPr>
            <a:endParaRPr lang="en-GB" sz="2400" b="1" dirty="0">
              <a:latin typeface="Calibri" panose="020F0502020204030204" pitchFamily="34" charset="0"/>
              <a:cs typeface="Calibri" panose="020F0502020204030204" pitchFamily="34" charset="0"/>
            </a:endParaRPr>
          </a:p>
          <a:p>
            <a:pPr marL="0" indent="0">
              <a:buNone/>
            </a:pPr>
            <a:r>
              <a:rPr lang="en-GB" sz="2400" b="1" i="0" u="none" strike="noStrike" baseline="0" dirty="0">
                <a:latin typeface="Calibri" panose="020F0502020204030204" pitchFamily="34" charset="0"/>
                <a:cs typeface="Calibri" panose="020F0502020204030204" pitchFamily="34" charset="0"/>
              </a:rPr>
              <a:t>‘I definitely felt supported throughout.  I knew that, when I did start to think, ‘This is getting a bit too much,’ I felt like I could approach everyone’</a:t>
            </a:r>
          </a:p>
          <a:p>
            <a:pPr marL="0" indent="0">
              <a:buNone/>
            </a:pPr>
            <a:endParaRPr lang="en-GB" sz="2400" b="1" i="0" u="none" strike="noStrike" baseline="0" dirty="0">
              <a:latin typeface="Calibri" panose="020F0502020204030204" pitchFamily="34" charset="0"/>
              <a:cs typeface="Calibri" panose="020F0502020204030204" pitchFamily="34" charset="0"/>
            </a:endParaRPr>
          </a:p>
          <a:p>
            <a:pPr marL="0" indent="0">
              <a:buNone/>
            </a:pPr>
            <a:endParaRPr lang="en-GB" sz="2400" b="1" i="0" u="none" strike="noStrike" baseline="0" dirty="0">
              <a:latin typeface="Calibri" panose="020F0502020204030204" pitchFamily="34" charset="0"/>
              <a:cs typeface="Calibri" panose="020F0502020204030204" pitchFamily="34" charset="0"/>
            </a:endParaRPr>
          </a:p>
          <a:p>
            <a:pPr marL="0" indent="0">
              <a:buNone/>
            </a:pPr>
            <a:endParaRPr lang="en-GB" sz="1800" kern="0" dirty="0">
              <a:effectLst/>
              <a:latin typeface="Arial" panose="020B0604020202020204" pitchFamily="34" charset="0"/>
              <a:ea typeface="Calibri" panose="020F0502020204030204" pitchFamily="34" charset="0"/>
            </a:endParaRPr>
          </a:p>
        </p:txBody>
      </p:sp>
    </p:spTree>
    <p:extLst>
      <p:ext uri="{BB962C8B-B14F-4D97-AF65-F5344CB8AC3E}">
        <p14:creationId xmlns:p14="http://schemas.microsoft.com/office/powerpoint/2010/main" val="811220329"/>
      </p:ext>
    </p:extLst>
  </p:cSld>
  <p:clrMapOvr>
    <a:masterClrMapping/>
  </p:clrMapOvr>
  <mc:AlternateContent xmlns:mc="http://schemas.openxmlformats.org/markup-compatibility/2006" xmlns:p14="http://schemas.microsoft.com/office/powerpoint/2010/main">
    <mc:Choice Requires="p14">
      <p:transition spd="slow" p14:dur="2000" advTm="35909"/>
    </mc:Choice>
    <mc:Fallback xmlns="">
      <p:transition spd="slow" advTm="35909"/>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2D4A9D5CF3465419E6AD8CCF4B9823E" ma:contentTypeVersion="19" ma:contentTypeDescription="Create a new document." ma:contentTypeScope="" ma:versionID="6409950f4073b7d0da8745e5caad9443">
  <xsd:schema xmlns:xsd="http://www.w3.org/2001/XMLSchema" xmlns:xs="http://www.w3.org/2001/XMLSchema" xmlns:p="http://schemas.microsoft.com/office/2006/metadata/properties" xmlns:ns2="b09cc5f1-807c-4bf1-b4a4-55f803e2741b" xmlns:ns3="6de0e44f-7103-4968-b029-ab61045137cc" targetNamespace="http://schemas.microsoft.com/office/2006/metadata/properties" ma:root="true" ma:fieldsID="46b86a8514185c24ffe6a1048c023a34" ns2:_="" ns3:_="">
    <xsd:import namespace="b09cc5f1-807c-4bf1-b4a4-55f803e2741b"/>
    <xsd:import namespace="6de0e44f-7103-4968-b029-ab61045137cc"/>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3:SharedWithUsers" minOccurs="0"/>
                <xsd:element ref="ns3:SharedWithDetails" minOccurs="0"/>
                <xsd:element ref="ns2:MediaServiceAutoKeyPoints" minOccurs="0"/>
                <xsd:element ref="ns2:MediaServiceKeyPoints" minOccurs="0"/>
                <xsd:element ref="ns2:Status"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2:_Flow_SignoffStatus" minOccurs="0"/>
                <xsd:element ref="ns2:MediaServiceLocation" minOccurs="0"/>
                <xsd:element ref="ns2:MediaServiceObjectDetectorVersions" minOccurs="0"/>
                <xsd:element ref="ns2:Awar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09cc5f1-807c-4bf1-b4a4-55f803e2741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Status" ma:index="16" nillable="true" ma:displayName="Status" ma:format="Dropdown" ma:internalName="Status">
      <xsd:simpleType>
        <xsd:restriction base="dms:Choice">
          <xsd:enumeration value="Under Review"/>
          <xsd:enumeration value="Active"/>
          <xsd:enumeration value="Out dated"/>
          <xsd:enumeration value="Inactive"/>
        </xsd:restriction>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5aa280da-1518-41bb-867d-1d4548b8aca0" ma:termSetId="09814cd3-568e-fe90-9814-8d621ff8fb84" ma:anchorId="fba54fb3-c3e1-fe81-a776-ca4b69148c4d" ma:open="true" ma:isKeyword="false">
      <xsd:complexType>
        <xsd:sequence>
          <xsd:element ref="pc:Terms" minOccurs="0" maxOccurs="1"/>
        </xsd:sequence>
      </xsd:complex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MediaServiceOCR" ma:index="22" nillable="true" ma:displayName="Extracted Text" ma:internalName="MediaServiceOCR" ma:readOnly="true">
      <xsd:simpleType>
        <xsd:restriction base="dms:Note">
          <xsd:maxLength value="255"/>
        </xsd:restriction>
      </xsd:simpleType>
    </xsd:element>
    <xsd:element name="_Flow_SignoffStatus" ma:index="23" nillable="true" ma:displayName="Sign-off status" ma:internalName="Sign_x002d_off_x0020_status">
      <xsd:simpleType>
        <xsd:restriction base="dms:Text"/>
      </xsd:simpleType>
    </xsd:element>
    <xsd:element name="MediaServiceLocation" ma:index="24" nillable="true" ma:displayName="Location" ma:indexed="true" ma:internalName="MediaServiceLocation" ma:readOnly="true">
      <xsd:simpleType>
        <xsd:restriction base="dms:Text"/>
      </xsd:simple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element name="Award" ma:index="26" nillable="true" ma:displayName="Award" ma:format="Dropdown" ma:internalName="Award">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de0e44f-7103-4968-b029-ab61045137cc"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9" nillable="true" ma:displayName="Taxonomy Catch All Column" ma:hidden="true" ma:list="{345f569b-93f8-44ae-8b69-b0ee6f7925c6}" ma:internalName="TaxCatchAll" ma:showField="CatchAllData" ma:web="6de0e44f-7103-4968-b029-ab61045137c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b09cc5f1-807c-4bf1-b4a4-55f803e2741b">
      <Terms xmlns="http://schemas.microsoft.com/office/infopath/2007/PartnerControls"/>
    </lcf76f155ced4ddcb4097134ff3c332f>
    <Status xmlns="b09cc5f1-807c-4bf1-b4a4-55f803e2741b" xsi:nil="true"/>
    <TaxCatchAll xmlns="6de0e44f-7103-4968-b029-ab61045137cc" xsi:nil="true"/>
    <_Flow_SignoffStatus xmlns="b09cc5f1-807c-4bf1-b4a4-55f803e2741b" xsi:nil="true"/>
    <Award xmlns="b09cc5f1-807c-4bf1-b4a4-55f803e2741b" xsi:nil="true"/>
  </documentManagement>
</p:properties>
</file>

<file path=customXml/itemProps1.xml><?xml version="1.0" encoding="utf-8"?>
<ds:datastoreItem xmlns:ds="http://schemas.openxmlformats.org/officeDocument/2006/customXml" ds:itemID="{C5D3EE6D-8883-4FDA-9EEB-5B03AC08A4F3}"/>
</file>

<file path=customXml/itemProps2.xml><?xml version="1.0" encoding="utf-8"?>
<ds:datastoreItem xmlns:ds="http://schemas.openxmlformats.org/officeDocument/2006/customXml" ds:itemID="{BAE3E0D5-90D1-421D-BE8D-ECA648623BAE}"/>
</file>

<file path=customXml/itemProps3.xml><?xml version="1.0" encoding="utf-8"?>
<ds:datastoreItem xmlns:ds="http://schemas.openxmlformats.org/officeDocument/2006/customXml" ds:itemID="{8C59716A-B4A3-44F1-BEA9-4C622BA6B02E}"/>
</file>

<file path=docProps/app.xml><?xml version="1.0" encoding="utf-8"?>
<Properties xmlns="http://schemas.openxmlformats.org/officeDocument/2006/extended-properties" xmlns:vt="http://schemas.openxmlformats.org/officeDocument/2006/docPropsVTypes">
  <TotalTime>2979</TotalTime>
  <Words>1517</Words>
  <Application>Microsoft Office PowerPoint</Application>
  <PresentationFormat>Widescreen</PresentationFormat>
  <Paragraphs>145</Paragraphs>
  <Slides>10</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Calibri Light</vt:lpstr>
      <vt:lpstr>GDS Transport</vt:lpstr>
      <vt:lpstr>Montserrat-Medium</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Tredget, Gracie</dc:creator>
  <cp:lastModifiedBy>Julie Williams</cp:lastModifiedBy>
  <cp:revision>48</cp:revision>
  <dcterms:created xsi:type="dcterms:W3CDTF">2023-06-16T09:58:44Z</dcterms:created>
  <dcterms:modified xsi:type="dcterms:W3CDTF">2023-09-25T08:42:30Z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0x01010082D4A9D5CF3465419E6AD8CCF4B9823E</vt:lpwstr>
  </property>
</Properties>
</file>