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34fee7ce6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34fee7ce6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a34fee7ce6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34fee7ce6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 name="Google Shape;96;ga34fee7ce6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a34fee7ce6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34fee7ce6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a34fee7ce6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34fee7ce6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a34fee7ce6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34fee7ce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34fee7ce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a34fee7ce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34fee7ce6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34fee7ce6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a34fee7ce6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p:cSld name="Logo slide">
    <p:bg>
      <p:bgPr>
        <a:solidFill>
          <a:schemeClr val="dk1"/>
        </a:solidFill>
      </p:bgPr>
    </p:bg>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674088" y="2873979"/>
            <a:ext cx="4843824" cy="11100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tle / text">
  <p:cSld name="Ttitle / text">
    <p:spTree>
      <p:nvGrpSpPr>
        <p:cNvPr id="72" name="Shape 72"/>
        <p:cNvGrpSpPr/>
        <p:nvPr/>
      </p:nvGrpSpPr>
      <p:grpSpPr>
        <a:xfrm>
          <a:off x="0" y="0"/>
          <a:ext cx="0" cy="0"/>
          <a:chOff x="0" y="0"/>
          <a:chExt cx="0" cy="0"/>
        </a:xfrm>
      </p:grpSpPr>
      <p:sp>
        <p:nvSpPr>
          <p:cNvPr id="73" name="Google Shape;73;p11"/>
          <p:cNvSpPr txBox="1"/>
          <p:nvPr>
            <p:ph type="title"/>
          </p:nvPr>
        </p:nvSpPr>
        <p:spPr>
          <a:xfrm>
            <a:off x="515938" y="512764"/>
            <a:ext cx="11160125" cy="542197"/>
          </a:xfrm>
          <a:prstGeom prst="rect">
            <a:avLst/>
          </a:prstGeom>
          <a:noFill/>
          <a:ln>
            <a:noFill/>
          </a:ln>
        </p:spPr>
        <p:txBody>
          <a:bodyPr anchorCtr="0" anchor="t" bIns="46800" lIns="0" spcFirstLastPara="1" rIns="0" wrap="square" tIns="468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a:off x="515937" y="1557339"/>
            <a:ext cx="11160125" cy="41328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 name="Google Shape;76;p11"/>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77" name="Google Shape;77;p11"/>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78" name="Google Shape;78;p11"/>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79" name="Shape 79"/>
        <p:cNvGrpSpPr/>
        <p:nvPr/>
      </p:nvGrpSpPr>
      <p:grpSpPr>
        <a:xfrm>
          <a:off x="0" y="0"/>
          <a:ext cx="0" cy="0"/>
          <a:chOff x="0" y="0"/>
          <a:chExt cx="0" cy="0"/>
        </a:xfrm>
      </p:grpSpPr>
      <p:sp>
        <p:nvSpPr>
          <p:cNvPr id="80" name="Google Shape;80;p12"/>
          <p:cNvSpPr/>
          <p:nvPr/>
        </p:nvSpPr>
        <p:spPr>
          <a:xfrm>
            <a:off x="413526" y="6225236"/>
            <a:ext cx="1064144" cy="44622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1" name="Google Shape;81;p12"/>
          <p:cNvPicPr preferRelativeResize="0"/>
          <p:nvPr/>
        </p:nvPicPr>
        <p:blipFill rotWithShape="1">
          <a:blip r:embed="rId2">
            <a:alphaModFix/>
          </a:blip>
          <a:srcRect b="0" l="0" r="0" t="0"/>
          <a:stretch/>
        </p:blipFill>
        <p:spPr>
          <a:xfrm>
            <a:off x="1774825" y="1690851"/>
            <a:ext cx="4843824" cy="1110043"/>
          </a:xfrm>
          <a:prstGeom prst="rect">
            <a:avLst/>
          </a:prstGeom>
          <a:noFill/>
          <a:ln>
            <a:noFill/>
          </a:ln>
        </p:spPr>
      </p:pic>
      <p:sp>
        <p:nvSpPr>
          <p:cNvPr id="82" name="Google Shape;82;p12"/>
          <p:cNvSpPr txBox="1"/>
          <p:nvPr/>
        </p:nvSpPr>
        <p:spPr>
          <a:xfrm>
            <a:off x="1774825" y="3305520"/>
            <a:ext cx="4681538" cy="1768846"/>
          </a:xfrm>
          <a:prstGeom prst="rect">
            <a:avLst/>
          </a:prstGeom>
          <a:noFill/>
          <a:ln>
            <a:noFill/>
          </a:ln>
        </p:spPr>
        <p:txBody>
          <a:bodyPr anchorCtr="0" anchor="t" bIns="45700" lIns="0" spcFirstLastPara="1" rIns="0" wrap="square" tIns="46800">
            <a:noAutofit/>
          </a:bodyPr>
          <a:lstStyle/>
          <a:p>
            <a:pPr indent="0" lvl="0" marL="0" marR="0" rtl="0" algn="l">
              <a:lnSpc>
                <a:spcPct val="100000"/>
              </a:lnSpc>
              <a:spcBef>
                <a:spcPts val="0"/>
              </a:spcBef>
              <a:spcAft>
                <a:spcPts val="0"/>
              </a:spcAft>
              <a:buClr>
                <a:schemeClr val="lt1"/>
              </a:buClr>
              <a:buSzPts val="4200"/>
              <a:buFont typeface="Calibri"/>
              <a:buNone/>
            </a:pPr>
            <a:r>
              <a:rPr b="1" i="0" lang="en-US" sz="4200" u="none" cap="none" strike="noStrike">
                <a:solidFill>
                  <a:schemeClr val="lt1"/>
                </a:solidFill>
                <a:latin typeface="Calibri"/>
                <a:ea typeface="Calibri"/>
                <a:cs typeface="Calibri"/>
                <a:sym typeface="Calibri"/>
              </a:rPr>
              <a:t>Thank you</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600"/>
              <a:buFont typeface="Times New Roman"/>
              <a:buNone/>
            </a:pPr>
            <a:r>
              <a:rPr b="0" i="0" lang="en-US" sz="1600" u="none" cap="none" strike="noStrike">
                <a:solidFill>
                  <a:schemeClr val="lt1"/>
                </a:solidFill>
                <a:latin typeface="Times New Roman"/>
                <a:ea typeface="Times New Roman"/>
                <a:cs typeface="Times New Roman"/>
                <a:sym typeface="Times New Roman"/>
              </a:rPr>
              <a:t>help@helpforce.community</a:t>
            </a:r>
            <a:endParaRPr b="0" i="0" sz="1600" u="none" cap="none" strike="noStrike">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1600" u="none" cap="none" strike="noStrike">
                <a:solidFill>
                  <a:schemeClr val="lt1"/>
                </a:solidFill>
                <a:latin typeface="Times New Roman"/>
                <a:ea typeface="Times New Roman"/>
                <a:cs typeface="Times New Roman"/>
                <a:sym typeface="Times New Roman"/>
              </a:rPr>
              <a:t>www.helpforce.community</a:t>
            </a:r>
            <a:endParaRPr b="0" i="0" sz="16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image">
  <p:cSld name="Full-image">
    <p:spTree>
      <p:nvGrpSpPr>
        <p:cNvPr id="83" name="Shape 83"/>
        <p:cNvGrpSpPr/>
        <p:nvPr/>
      </p:nvGrpSpPr>
      <p:grpSpPr>
        <a:xfrm>
          <a:off x="0" y="0"/>
          <a:ext cx="0" cy="0"/>
          <a:chOff x="0" y="0"/>
          <a:chExt cx="0" cy="0"/>
        </a:xfrm>
      </p:grpSpPr>
      <p:sp>
        <p:nvSpPr>
          <p:cNvPr id="84" name="Google Shape;84;p13"/>
          <p:cNvSpPr/>
          <p:nvPr>
            <p:ph idx="2" type="pic"/>
          </p:nvPr>
        </p:nvSpPr>
        <p:spPr>
          <a:xfrm>
            <a:off x="0" y="0"/>
            <a:ext cx="12192000" cy="6008077"/>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3"/>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6" name="Google Shape;86;p13"/>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87" name="Google Shape;87;p13"/>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a:solidFill>
                  <a:schemeClr val="lt1"/>
                </a:solidFill>
                <a:latin typeface="Calibri"/>
                <a:ea typeface="Calibri"/>
                <a:cs typeface="Calibri"/>
                <a:sym typeface="Calibri"/>
              </a:rPr>
              <a:t>‹#›</a:t>
            </a:fld>
            <a:endParaRPr b="0" i="0" sz="1200">
              <a:solidFill>
                <a:schemeClr val="lt1"/>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p3"/>
          <p:cNvSpPr txBox="1"/>
          <p:nvPr>
            <p:ph type="ctrTitle"/>
          </p:nvPr>
        </p:nvSpPr>
        <p:spPr>
          <a:xfrm>
            <a:off x="1774824" y="1557337"/>
            <a:ext cx="8642351" cy="1568635"/>
          </a:xfrm>
          <a:prstGeom prst="rect">
            <a:avLst/>
          </a:prstGeom>
          <a:noFill/>
          <a:ln>
            <a:noFill/>
          </a:ln>
        </p:spPr>
        <p:txBody>
          <a:bodyPr anchorCtr="0" anchor="b" bIns="46800" lIns="0" spcFirstLastPara="1" rIns="0" wrap="square" tIns="46800">
            <a:noAutofit/>
          </a:bodyPr>
          <a:lstStyle>
            <a:lvl1pPr lvl="0" marR="0" rtl="0" algn="ctr">
              <a:lnSpc>
                <a:spcPct val="90000"/>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
          <p:cNvSpPr txBox="1"/>
          <p:nvPr>
            <p:ph idx="1" type="subTitle"/>
          </p:nvPr>
        </p:nvSpPr>
        <p:spPr>
          <a:xfrm>
            <a:off x="1774823" y="3429000"/>
            <a:ext cx="8642351" cy="173672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6" name="Google Shape;16;p3"/>
          <p:cNvPicPr preferRelativeResize="0"/>
          <p:nvPr/>
        </p:nvPicPr>
        <p:blipFill rotWithShape="1">
          <a:blip r:embed="rId2">
            <a:alphaModFix/>
          </a:blip>
          <a:srcRect b="0" l="0" r="0" t="0"/>
          <a:stretch/>
        </p:blipFill>
        <p:spPr>
          <a:xfrm>
            <a:off x="515938" y="6340147"/>
            <a:ext cx="850557" cy="194919"/>
          </a:xfrm>
          <a:prstGeom prst="rect">
            <a:avLst/>
          </a:prstGeom>
          <a:noFill/>
          <a:ln>
            <a:noFill/>
          </a:ln>
        </p:spPr>
      </p:pic>
      <p:pic>
        <p:nvPicPr>
          <p:cNvPr id="17" name="Google Shape;17;p3"/>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image + title">
  <p:cSld name="Full-image + title">
    <p:spTree>
      <p:nvGrpSpPr>
        <p:cNvPr id="18" name="Shape 18"/>
        <p:cNvGrpSpPr/>
        <p:nvPr/>
      </p:nvGrpSpPr>
      <p:grpSpPr>
        <a:xfrm>
          <a:off x="0" y="0"/>
          <a:ext cx="0" cy="0"/>
          <a:chOff x="0" y="0"/>
          <a:chExt cx="0" cy="0"/>
        </a:xfrm>
      </p:grpSpPr>
      <p:sp>
        <p:nvSpPr>
          <p:cNvPr id="19" name="Google Shape;19;p4"/>
          <p:cNvSpPr/>
          <p:nvPr>
            <p:ph idx="2" type="pic"/>
          </p:nvPr>
        </p:nvSpPr>
        <p:spPr>
          <a:xfrm>
            <a:off x="0" y="0"/>
            <a:ext cx="12192000" cy="6008077"/>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type="ctrTitle"/>
          </p:nvPr>
        </p:nvSpPr>
        <p:spPr>
          <a:xfrm>
            <a:off x="515938" y="1"/>
            <a:ext cx="4125731" cy="6008076"/>
          </a:xfrm>
          <a:prstGeom prst="rect">
            <a:avLst/>
          </a:prstGeom>
          <a:noFill/>
          <a:ln>
            <a:noFill/>
          </a:ln>
        </p:spPr>
        <p:txBody>
          <a:bodyPr anchorCtr="0" anchor="ctr" bIns="46800" lIns="0" spcFirstLastPara="1" rIns="0" wrap="square" tIns="46800">
            <a:noAutofit/>
          </a:bodyPr>
          <a:lstStyle>
            <a:lvl1pPr lvl="0" marR="0" rtl="0" algn="l">
              <a:lnSpc>
                <a:spcPct val="91666"/>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4"/>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 name="Google Shape;22;p4"/>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23" name="Google Shape;23;p4"/>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4" name="Google Shape;24;p4"/>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lpfor slide">
  <p:cSld name="Helpfor slide">
    <p:bg>
      <p:bgPr>
        <a:solidFill>
          <a:schemeClr val="dk1"/>
        </a:solidFill>
      </p:bgPr>
    </p:bg>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0" r="0" t="0"/>
          <a:stretch/>
        </p:blipFill>
        <p:spPr>
          <a:xfrm>
            <a:off x="6076350" y="2477386"/>
            <a:ext cx="8304994" cy="1903228"/>
          </a:xfrm>
          <a:prstGeom prst="rect">
            <a:avLst/>
          </a:prstGeom>
          <a:noFill/>
          <a:ln>
            <a:noFill/>
          </a:ln>
        </p:spPr>
      </p:pic>
      <p:pic>
        <p:nvPicPr>
          <p:cNvPr id="27" name="Google Shape;27;p5"/>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28" name="Google Shape;28;p5"/>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9" name="Google Shape;29;p5"/>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30" name="Shape 30"/>
        <p:cNvGrpSpPr/>
        <p:nvPr/>
      </p:nvGrpSpPr>
      <p:grpSpPr>
        <a:xfrm>
          <a:off x="0" y="0"/>
          <a:ext cx="0" cy="0"/>
          <a:chOff x="0" y="0"/>
          <a:chExt cx="0" cy="0"/>
        </a:xfrm>
      </p:grpSpPr>
      <p:sp>
        <p:nvSpPr>
          <p:cNvPr id="31" name="Google Shape;31;p6"/>
          <p:cNvSpPr/>
          <p:nvPr>
            <p:ph idx="2" type="pic"/>
          </p:nvPr>
        </p:nvSpPr>
        <p:spPr>
          <a:xfrm>
            <a:off x="6096000" y="0"/>
            <a:ext cx="6096000" cy="6008077"/>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6"/>
          <p:cNvSpPr txBox="1"/>
          <p:nvPr>
            <p:ph type="title"/>
          </p:nvPr>
        </p:nvSpPr>
        <p:spPr>
          <a:xfrm>
            <a:off x="515938" y="512763"/>
            <a:ext cx="5219700" cy="1199079"/>
          </a:xfrm>
          <a:prstGeom prst="rect">
            <a:avLst/>
          </a:prstGeom>
          <a:noFill/>
          <a:ln>
            <a:noFill/>
          </a:ln>
        </p:spPr>
        <p:txBody>
          <a:bodyPr anchorCtr="0" anchor="t" bIns="46800" lIns="0" spcFirstLastPara="1" rIns="0" wrap="square" tIns="468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6"/>
          <p:cNvSpPr txBox="1"/>
          <p:nvPr>
            <p:ph idx="1" type="body"/>
          </p:nvPr>
        </p:nvSpPr>
        <p:spPr>
          <a:xfrm>
            <a:off x="515938" y="1952625"/>
            <a:ext cx="5219700" cy="388937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6"/>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5" name="Google Shape;35;p6"/>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36" name="Google Shape;36;p6"/>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37" name="Google Shape;37;p6"/>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ext">
  <p:cSld name="Image / Text">
    <p:spTree>
      <p:nvGrpSpPr>
        <p:cNvPr id="38" name="Shape 38"/>
        <p:cNvGrpSpPr/>
        <p:nvPr/>
      </p:nvGrpSpPr>
      <p:grpSpPr>
        <a:xfrm>
          <a:off x="0" y="0"/>
          <a:ext cx="0" cy="0"/>
          <a:chOff x="0" y="0"/>
          <a:chExt cx="0" cy="0"/>
        </a:xfrm>
      </p:grpSpPr>
      <p:sp>
        <p:nvSpPr>
          <p:cNvPr id="39" name="Google Shape;39;p7"/>
          <p:cNvSpPr/>
          <p:nvPr>
            <p:ph idx="2" type="pic"/>
          </p:nvPr>
        </p:nvSpPr>
        <p:spPr>
          <a:xfrm>
            <a:off x="0" y="0"/>
            <a:ext cx="6096000" cy="6008077"/>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7"/>
          <p:cNvSpPr txBox="1"/>
          <p:nvPr>
            <p:ph type="title"/>
          </p:nvPr>
        </p:nvSpPr>
        <p:spPr>
          <a:xfrm>
            <a:off x="6456363" y="512763"/>
            <a:ext cx="5219700" cy="1199079"/>
          </a:xfrm>
          <a:prstGeom prst="rect">
            <a:avLst/>
          </a:prstGeom>
          <a:noFill/>
          <a:ln>
            <a:noFill/>
          </a:ln>
        </p:spPr>
        <p:txBody>
          <a:bodyPr anchorCtr="0" anchor="t" bIns="46800" lIns="0" spcFirstLastPara="1" rIns="0" wrap="square" tIns="468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7"/>
          <p:cNvSpPr txBox="1"/>
          <p:nvPr>
            <p:ph idx="1" type="body"/>
          </p:nvPr>
        </p:nvSpPr>
        <p:spPr>
          <a:xfrm>
            <a:off x="6456363" y="1952625"/>
            <a:ext cx="5219700" cy="388937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7"/>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 name="Google Shape;43;p7"/>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44" name="Google Shape;44;p7"/>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45" name="Google Shape;45;p7"/>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p:cSld name="3 Images">
    <p:spTree>
      <p:nvGrpSpPr>
        <p:cNvPr id="46" name="Shape 46"/>
        <p:cNvGrpSpPr/>
        <p:nvPr/>
      </p:nvGrpSpPr>
      <p:grpSpPr>
        <a:xfrm>
          <a:off x="0" y="0"/>
          <a:ext cx="0" cy="0"/>
          <a:chOff x="0" y="0"/>
          <a:chExt cx="0" cy="0"/>
        </a:xfrm>
      </p:grpSpPr>
      <p:sp>
        <p:nvSpPr>
          <p:cNvPr id="47" name="Google Shape;47;p8"/>
          <p:cNvSpPr/>
          <p:nvPr>
            <p:ph idx="2" type="pic"/>
          </p:nvPr>
        </p:nvSpPr>
        <p:spPr>
          <a:xfrm>
            <a:off x="4360087" y="1952624"/>
            <a:ext cx="3471826" cy="3737609"/>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8"/>
          <p:cNvSpPr/>
          <p:nvPr>
            <p:ph idx="3" type="pic"/>
          </p:nvPr>
        </p:nvSpPr>
        <p:spPr>
          <a:xfrm>
            <a:off x="515938" y="1952624"/>
            <a:ext cx="3471826" cy="3737609"/>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8"/>
          <p:cNvSpPr/>
          <p:nvPr>
            <p:ph idx="4" type="pic"/>
          </p:nvPr>
        </p:nvSpPr>
        <p:spPr>
          <a:xfrm>
            <a:off x="8204237" y="1952624"/>
            <a:ext cx="3471826" cy="3737609"/>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type="title"/>
          </p:nvPr>
        </p:nvSpPr>
        <p:spPr>
          <a:xfrm>
            <a:off x="515938" y="512763"/>
            <a:ext cx="11160125" cy="1044575"/>
          </a:xfrm>
          <a:prstGeom prst="rect">
            <a:avLst/>
          </a:prstGeom>
          <a:noFill/>
          <a:ln>
            <a:noFill/>
          </a:ln>
        </p:spPr>
        <p:txBody>
          <a:bodyPr anchorCtr="0" anchor="t" bIns="46800" lIns="0" spcFirstLastPara="1" rIns="0" wrap="square" tIns="468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2" name="Google Shape;52;p8"/>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53" name="Google Shape;53;p8"/>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54" name="Google Shape;54;p8"/>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 Half">
  <p:cSld name="Half / Half">
    <p:spTree>
      <p:nvGrpSpPr>
        <p:cNvPr id="55" name="Shape 55"/>
        <p:cNvGrpSpPr/>
        <p:nvPr/>
      </p:nvGrpSpPr>
      <p:grpSpPr>
        <a:xfrm>
          <a:off x="0" y="0"/>
          <a:ext cx="0" cy="0"/>
          <a:chOff x="0" y="0"/>
          <a:chExt cx="0" cy="0"/>
        </a:xfrm>
      </p:grpSpPr>
      <p:sp>
        <p:nvSpPr>
          <p:cNvPr id="56" name="Google Shape;56;p9"/>
          <p:cNvSpPr txBox="1"/>
          <p:nvPr>
            <p:ph type="title"/>
          </p:nvPr>
        </p:nvSpPr>
        <p:spPr>
          <a:xfrm>
            <a:off x="515937" y="512764"/>
            <a:ext cx="11160125" cy="646186"/>
          </a:xfrm>
          <a:prstGeom prst="rect">
            <a:avLst/>
          </a:prstGeom>
          <a:noFill/>
          <a:ln>
            <a:noFill/>
          </a:ln>
        </p:spPr>
        <p:txBody>
          <a:bodyPr anchorCtr="0" anchor="t" bIns="46800" lIns="0" spcFirstLastPara="1" rIns="0" wrap="square" tIns="468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9"/>
          <p:cNvSpPr txBox="1"/>
          <p:nvPr>
            <p:ph idx="1" type="body"/>
          </p:nvPr>
        </p:nvSpPr>
        <p:spPr>
          <a:xfrm>
            <a:off x="515938" y="1557339"/>
            <a:ext cx="5219700" cy="4132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9"/>
          <p:cNvSpPr txBox="1"/>
          <p:nvPr>
            <p:ph idx="2" type="body"/>
          </p:nvPr>
        </p:nvSpPr>
        <p:spPr>
          <a:xfrm>
            <a:off x="6463893" y="1557339"/>
            <a:ext cx="5219700" cy="41328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9"/>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0" name="Google Shape;60;p9"/>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61" name="Google Shape;61;p9"/>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62" name="Google Shape;62;p9"/>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 bullet point">
  <p:cSld name="2 Images / bullet point">
    <p:spTree>
      <p:nvGrpSpPr>
        <p:cNvPr id="63" name="Shape 63"/>
        <p:cNvGrpSpPr/>
        <p:nvPr/>
      </p:nvGrpSpPr>
      <p:grpSpPr>
        <a:xfrm>
          <a:off x="0" y="0"/>
          <a:ext cx="0" cy="0"/>
          <a:chOff x="0" y="0"/>
          <a:chExt cx="0" cy="0"/>
        </a:xfrm>
      </p:grpSpPr>
      <p:sp>
        <p:nvSpPr>
          <p:cNvPr id="64" name="Google Shape;64;p10"/>
          <p:cNvSpPr/>
          <p:nvPr>
            <p:ph idx="2" type="pic"/>
          </p:nvPr>
        </p:nvSpPr>
        <p:spPr>
          <a:xfrm>
            <a:off x="0" y="3130062"/>
            <a:ext cx="6096000" cy="2878015"/>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 type="body"/>
          </p:nvPr>
        </p:nvSpPr>
        <p:spPr>
          <a:xfrm>
            <a:off x="6456363" y="521472"/>
            <a:ext cx="5219700" cy="201460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3" type="body"/>
          </p:nvPr>
        </p:nvSpPr>
        <p:spPr>
          <a:xfrm>
            <a:off x="6456363" y="3432528"/>
            <a:ext cx="5219700" cy="202103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0"/>
          <p:cNvSpPr/>
          <p:nvPr/>
        </p:nvSpPr>
        <p:spPr>
          <a:xfrm>
            <a:off x="0" y="6008077"/>
            <a:ext cx="12192000" cy="8499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8" name="Google Shape;68;p10"/>
          <p:cNvPicPr preferRelativeResize="0"/>
          <p:nvPr/>
        </p:nvPicPr>
        <p:blipFill rotWithShape="1">
          <a:blip r:embed="rId2">
            <a:alphaModFix/>
          </a:blip>
          <a:srcRect b="0" l="0" r="0" t="0"/>
          <a:stretch/>
        </p:blipFill>
        <p:spPr>
          <a:xfrm>
            <a:off x="515938" y="6345238"/>
            <a:ext cx="850557" cy="194919"/>
          </a:xfrm>
          <a:prstGeom prst="rect">
            <a:avLst/>
          </a:prstGeom>
          <a:noFill/>
          <a:ln>
            <a:noFill/>
          </a:ln>
        </p:spPr>
      </p:pic>
      <p:sp>
        <p:nvSpPr>
          <p:cNvPr id="69" name="Google Shape;69;p10"/>
          <p:cNvSpPr txBox="1"/>
          <p:nvPr/>
        </p:nvSpPr>
        <p:spPr>
          <a:xfrm>
            <a:off x="5914383" y="6345237"/>
            <a:ext cx="363234" cy="19491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70" name="Google Shape;70;p10"/>
          <p:cNvSpPr/>
          <p:nvPr>
            <p:ph idx="4" type="pic"/>
          </p:nvPr>
        </p:nvSpPr>
        <p:spPr>
          <a:xfrm>
            <a:off x="0" y="0"/>
            <a:ext cx="6096000" cy="2878015"/>
          </a:xfrm>
          <a:prstGeom prst="rect">
            <a:avLst/>
          </a:prstGeom>
          <a:solidFill>
            <a:schemeClr val="lt1"/>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1" name="Google Shape;71;p10"/>
          <p:cNvPicPr preferRelativeResize="0"/>
          <p:nvPr/>
        </p:nvPicPr>
        <p:blipFill rotWithShape="1">
          <a:blip r:embed="rId3">
            <a:alphaModFix/>
          </a:blip>
          <a:srcRect b="0" l="0" r="0" t="0"/>
          <a:stretch/>
        </p:blipFill>
        <p:spPr>
          <a:xfrm>
            <a:off x="10178006" y="6325545"/>
            <a:ext cx="1521868" cy="2241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15938" y="512764"/>
            <a:ext cx="11160125" cy="542197"/>
          </a:xfrm>
          <a:prstGeom prst="rect">
            <a:avLst/>
          </a:prstGeom>
          <a:noFill/>
          <a:ln>
            <a:noFill/>
          </a:ln>
        </p:spPr>
        <p:txBody>
          <a:bodyPr anchorCtr="0" anchor="t" bIns="46800" lIns="0" spcFirstLastPara="1" rIns="0" wrap="square" tIns="468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997">
          <p15:clr>
            <a:srgbClr val="F26B43"/>
          </p15:clr>
        </p15:guide>
        <p15:guide id="2" pos="7355">
          <p15:clr>
            <a:srgbClr val="F26B43"/>
          </p15:clr>
        </p15:guide>
        <p15:guide id="3" pos="325">
          <p15:clr>
            <a:srgbClr val="F26B43"/>
          </p15:clr>
        </p15:guide>
        <p15:guide id="4" orient="horz" pos="323">
          <p15:clr>
            <a:srgbClr val="F26B43"/>
          </p15:clr>
        </p15:guide>
        <p15:guide id="5" pos="3840">
          <p15:clr>
            <a:srgbClr val="F26B43"/>
          </p15:clr>
        </p15:guide>
        <p15:guide id="6" orient="horz" pos="2160">
          <p15:clr>
            <a:srgbClr val="F26B43"/>
          </p15:clr>
        </p15:guide>
        <p15:guide id="7" pos="1118">
          <p15:clr>
            <a:srgbClr val="F26B43"/>
          </p15:clr>
        </p15:guide>
        <p15:guide id="8" pos="6562">
          <p15:clr>
            <a:srgbClr val="F26B43"/>
          </p15:clr>
        </p15:guide>
        <p15:guide id="9" orient="horz" pos="3680">
          <p15:clr>
            <a:srgbClr val="F26B43"/>
          </p15:clr>
        </p15:guide>
        <p15:guide id="10" orient="horz" pos="981">
          <p15:clr>
            <a:srgbClr val="F26B43"/>
          </p15:clr>
        </p15:guide>
        <p15:guide id="11" pos="3613">
          <p15:clr>
            <a:srgbClr val="F26B43"/>
          </p15:clr>
        </p15:guide>
        <p15:guide id="12" pos="4067">
          <p15:clr>
            <a:srgbClr val="F26B43"/>
          </p15:clr>
        </p15:guide>
        <p15:guide id="13" orient="horz" pos="1230">
          <p15:clr>
            <a:srgbClr val="F26B43"/>
          </p15:clr>
        </p15:guide>
        <p15:guide id="14" orient="horz" pos="2047">
          <p15:clr>
            <a:srgbClr val="F26B43"/>
          </p15:clr>
        </p15:guide>
        <p15:guide id="15" orient="horz" pos="227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storage.googleapis.com/helpforce/publications/Copy-of-Volunteering-Service-Guide_-Active-Response-Barts.pdf?mtime=20201103194854&amp;focal=none#page=nul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s://helpforce.community/connect/resources/risk-assessment-template-an-example-at-sussex-community-nhs-foundation-trust" TargetMode="External"/><Relationship Id="rId5" Type="http://schemas.openxmlformats.org/officeDocument/2006/relationships/hyperlink" Target="https://helpforce.community/connecting/news-stories/how-our-volunteering-team-responded-to-covid-19-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1774824" y="2465312"/>
            <a:ext cx="8642400" cy="1568700"/>
          </a:xfrm>
          <a:prstGeom prst="rect">
            <a:avLst/>
          </a:prstGeom>
          <a:noFill/>
          <a:ln>
            <a:noFill/>
          </a:ln>
        </p:spPr>
        <p:txBody>
          <a:bodyPr anchorCtr="0" anchor="b" bIns="46800" lIns="0" spcFirstLastPara="1" rIns="0" wrap="square" tIns="46800">
            <a:noAutofit/>
          </a:bodyPr>
          <a:lstStyle/>
          <a:p>
            <a:pPr indent="0" lvl="0" marL="0" marR="0" rtl="0" algn="ctr">
              <a:lnSpc>
                <a:spcPct val="90000"/>
              </a:lnSpc>
              <a:spcBef>
                <a:spcPts val="0"/>
              </a:spcBef>
              <a:spcAft>
                <a:spcPts val="0"/>
              </a:spcAft>
              <a:buClr>
                <a:schemeClr val="lt1"/>
              </a:buClr>
              <a:buSzPts val="6000"/>
              <a:buFont typeface="Calibri"/>
              <a:buNone/>
            </a:pPr>
            <a:r>
              <a:rPr lang="en-US"/>
              <a:t>How volunteers can support NHS Trusts throughout this winter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545676" y="325275"/>
            <a:ext cx="11216400" cy="1199100"/>
          </a:xfrm>
          <a:prstGeom prst="rect">
            <a:avLst/>
          </a:prstGeom>
        </p:spPr>
        <p:txBody>
          <a:bodyPr anchorCtr="0" anchor="t" bIns="46800" lIns="0" spcFirstLastPara="1" rIns="0" wrap="square" tIns="46800">
            <a:noAutofit/>
          </a:bodyPr>
          <a:lstStyle/>
          <a:p>
            <a:pPr indent="0" lvl="0" marL="0" rtl="0" algn="l">
              <a:spcBef>
                <a:spcPts val="0"/>
              </a:spcBef>
              <a:spcAft>
                <a:spcPts val="0"/>
              </a:spcAft>
              <a:buNone/>
            </a:pPr>
            <a:r>
              <a:rPr lang="en-US"/>
              <a:t>Case study</a:t>
            </a:r>
            <a:endParaRPr/>
          </a:p>
          <a:p>
            <a:pPr indent="0" lvl="0" marL="0" rtl="0" algn="l">
              <a:spcBef>
                <a:spcPts val="0"/>
              </a:spcBef>
              <a:spcAft>
                <a:spcPts val="0"/>
              </a:spcAft>
              <a:buNone/>
            </a:pPr>
            <a:r>
              <a:rPr lang="en-US" sz="3800"/>
              <a:t>Active Response Volunteers at Barts Health NHS Trust</a:t>
            </a:r>
            <a:endParaRPr sz="3800"/>
          </a:p>
        </p:txBody>
      </p:sp>
      <p:sp>
        <p:nvSpPr>
          <p:cNvPr id="169" name="Google Shape;169;p23"/>
          <p:cNvSpPr txBox="1"/>
          <p:nvPr>
            <p:ph idx="1" type="body"/>
          </p:nvPr>
        </p:nvSpPr>
        <p:spPr>
          <a:xfrm>
            <a:off x="545675" y="1124050"/>
            <a:ext cx="6805800" cy="4668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US" sz="1100">
                <a:solidFill>
                  <a:schemeClr val="dk2"/>
                </a:solidFill>
                <a:latin typeface="Arial"/>
                <a:ea typeface="Arial"/>
                <a:cs typeface="Arial"/>
                <a:sym typeface="Arial"/>
              </a:rPr>
              <a:t>Between 2018 - 2020, Helpforce funded and supported the Volunteering service at Barts Health NHS Trust to develop and run the Active Response Volunteering (ARV) model as part of the Volunteering Innovators Programme.</a:t>
            </a:r>
            <a:endParaRPr sz="1100">
              <a:solidFill>
                <a:schemeClr val="dk2"/>
              </a:solidFill>
              <a:latin typeface="Arial"/>
              <a:ea typeface="Arial"/>
              <a:cs typeface="Arial"/>
              <a:sym typeface="Arial"/>
            </a:endParaRPr>
          </a:p>
          <a:p>
            <a:pPr indent="0" lvl="0" marL="0" rtl="0" algn="l">
              <a:lnSpc>
                <a:spcPct val="115000"/>
              </a:lnSpc>
              <a:spcBef>
                <a:spcPts val="1200"/>
              </a:spcBef>
              <a:spcAft>
                <a:spcPts val="0"/>
              </a:spcAft>
              <a:buNone/>
            </a:pPr>
            <a:r>
              <a:rPr lang="en-US" sz="1100">
                <a:solidFill>
                  <a:schemeClr val="dk2"/>
                </a:solidFill>
                <a:latin typeface="Arial"/>
                <a:ea typeface="Arial"/>
                <a:cs typeface="Arial"/>
                <a:sym typeface="Arial"/>
              </a:rPr>
              <a:t>During the Covid-19 pandemic, the Active Response Volunteering (ARV) model has been pivotal in being able to quickly adapt to changing requirements and create a flexible service that could support staff and patients.</a:t>
            </a:r>
            <a:endParaRPr sz="1100">
              <a:solidFill>
                <a:schemeClr val="dk2"/>
              </a:solidFill>
              <a:latin typeface="Arial"/>
              <a:ea typeface="Arial"/>
              <a:cs typeface="Arial"/>
              <a:sym typeface="Arial"/>
            </a:endParaRPr>
          </a:p>
          <a:p>
            <a:pPr indent="0" lvl="0" marL="0" rtl="0" algn="l">
              <a:lnSpc>
                <a:spcPct val="115000"/>
              </a:lnSpc>
              <a:spcBef>
                <a:spcPts val="1200"/>
              </a:spcBef>
              <a:spcAft>
                <a:spcPts val="0"/>
              </a:spcAft>
              <a:buNone/>
            </a:pPr>
            <a:r>
              <a:rPr lang="en-US" sz="1100">
                <a:solidFill>
                  <a:schemeClr val="dk2"/>
                </a:solidFill>
                <a:latin typeface="Arial"/>
                <a:ea typeface="Arial"/>
                <a:cs typeface="Arial"/>
                <a:sym typeface="Arial"/>
              </a:rPr>
              <a:t>The roles of the Covid-19 response volunteers included:</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Distributing donation of food to staff </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Supporting staff wellbeing hubs</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Managing the front hubs for visitor requests including taking items dropped by visitors up to the patients </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Laminating and taking up messages from a loved one to patients who have not been allowed to see visitors</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Helping to collect deceased patient belongings from wards and organising collection with the next of kin</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Volunteers supporting front door assessment of visitors e.g. temperature check and mask wearing</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Helping with fit testing</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Donning and Doffing area support</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Administration tasks</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Supporting hospital ward moves</a:t>
            </a:r>
            <a:endParaRPr sz="1100">
              <a:solidFill>
                <a:schemeClr val="dk2"/>
              </a:solidFill>
              <a:latin typeface="Arial"/>
              <a:ea typeface="Arial"/>
              <a:cs typeface="Arial"/>
              <a:sym typeface="Arial"/>
            </a:endParaRPr>
          </a:p>
          <a:p>
            <a:pPr indent="0" lvl="0" marL="0" rtl="0" algn="l">
              <a:lnSpc>
                <a:spcPct val="115000"/>
              </a:lnSpc>
              <a:spcBef>
                <a:spcPts val="1200"/>
              </a:spcBef>
              <a:spcAft>
                <a:spcPts val="1200"/>
              </a:spcAft>
              <a:buNone/>
            </a:pPr>
            <a:r>
              <a:t/>
            </a:r>
            <a:endParaRPr sz="1200">
              <a:solidFill>
                <a:srgbClr val="000000"/>
              </a:solidFill>
              <a:latin typeface="Arial"/>
              <a:ea typeface="Arial"/>
              <a:cs typeface="Arial"/>
              <a:sym typeface="Arial"/>
            </a:endParaRPr>
          </a:p>
        </p:txBody>
      </p:sp>
      <p:sp>
        <p:nvSpPr>
          <p:cNvPr id="170" name="Google Shape;170;p23"/>
          <p:cNvSpPr txBox="1"/>
          <p:nvPr>
            <p:ph idx="1" type="body"/>
          </p:nvPr>
        </p:nvSpPr>
        <p:spPr>
          <a:xfrm>
            <a:off x="7647400" y="1513599"/>
            <a:ext cx="4233300" cy="38895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100">
                <a:solidFill>
                  <a:schemeClr val="dk2"/>
                </a:solidFill>
                <a:latin typeface="Arial"/>
                <a:ea typeface="Arial"/>
                <a:cs typeface="Arial"/>
                <a:sym typeface="Arial"/>
              </a:rPr>
              <a:t>There is strong recognition of the adaptability and flexibility that the ARV model was able to achieve in a short space of time and the resultant support volunteers were able to provide during this difficult time.</a:t>
            </a:r>
            <a:endParaRPr sz="1100">
              <a:solidFill>
                <a:schemeClr val="dk2"/>
              </a:solidFill>
              <a:latin typeface="Arial"/>
              <a:ea typeface="Arial"/>
              <a:cs typeface="Arial"/>
              <a:sym typeface="Arial"/>
            </a:endParaRPr>
          </a:p>
          <a:p>
            <a:pPr indent="0" lvl="0" marL="0" rtl="0" algn="l">
              <a:lnSpc>
                <a:spcPct val="115000"/>
              </a:lnSpc>
              <a:spcBef>
                <a:spcPts val="1200"/>
              </a:spcBef>
              <a:spcAft>
                <a:spcPts val="0"/>
              </a:spcAft>
              <a:buNone/>
            </a:pPr>
            <a:r>
              <a:rPr lang="en-US" sz="1100">
                <a:solidFill>
                  <a:schemeClr val="dk2"/>
                </a:solidFill>
                <a:latin typeface="Arial"/>
                <a:ea typeface="Arial"/>
                <a:cs typeface="Arial"/>
                <a:sym typeface="Arial"/>
              </a:rPr>
              <a:t>Some of the key achievements included:</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45,000 meals given to staff not able to leave Covid wards</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Staff Well-being hubs entirely run by the volunteers who responded efficiently to staff requirements</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Over 1,750 items taken up to patients from visitors</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350 Items belonging to deceased patients returned to next of kin</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5,000 scrubs organised in preparation for the Nightingale</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8 ward moves supported by volunteers including two brand new Covid wards at Royal London Hospital</a:t>
            </a:r>
            <a:endParaRPr sz="1100">
              <a:solidFill>
                <a:schemeClr val="dk2"/>
              </a:solidFill>
              <a:latin typeface="Arial"/>
              <a:ea typeface="Arial"/>
              <a:cs typeface="Arial"/>
              <a:sym typeface="Arial"/>
            </a:endParaRPr>
          </a:p>
          <a:p>
            <a:pPr indent="-298450" lvl="0" marL="457200" rtl="0" algn="l">
              <a:lnSpc>
                <a:spcPct val="115000"/>
              </a:lnSpc>
              <a:spcBef>
                <a:spcPts val="0"/>
              </a:spcBef>
              <a:spcAft>
                <a:spcPts val="0"/>
              </a:spcAft>
              <a:buClr>
                <a:schemeClr val="dk2"/>
              </a:buClr>
              <a:buSzPts val="1100"/>
              <a:buChar char="●"/>
            </a:pPr>
            <a:r>
              <a:rPr lang="en-US" sz="1100">
                <a:solidFill>
                  <a:schemeClr val="dk2"/>
                </a:solidFill>
                <a:latin typeface="Arial"/>
                <a:ea typeface="Arial"/>
                <a:cs typeface="Arial"/>
                <a:sym typeface="Arial"/>
              </a:rPr>
              <a:t>TTA deliveries</a:t>
            </a:r>
            <a:endParaRPr sz="1100">
              <a:solidFill>
                <a:schemeClr val="dk2"/>
              </a:solidFill>
              <a:latin typeface="Arial"/>
              <a:ea typeface="Arial"/>
              <a:cs typeface="Arial"/>
              <a:sym typeface="Arial"/>
            </a:endParaRPr>
          </a:p>
          <a:p>
            <a:pPr indent="0" lvl="0" marL="0" rtl="0" algn="l">
              <a:lnSpc>
                <a:spcPct val="115000"/>
              </a:lnSpc>
              <a:spcBef>
                <a:spcPts val="1200"/>
              </a:spcBef>
              <a:spcAft>
                <a:spcPts val="0"/>
              </a:spcAft>
              <a:buNone/>
            </a:pPr>
            <a:r>
              <a:rPr lang="en-US" sz="1100">
                <a:solidFill>
                  <a:schemeClr val="dk2"/>
                </a:solidFill>
                <a:latin typeface="Arial"/>
                <a:ea typeface="Arial"/>
                <a:cs typeface="Arial"/>
                <a:sym typeface="Arial"/>
              </a:rPr>
              <a:t>You can also visit this </a:t>
            </a:r>
            <a:r>
              <a:rPr b="1" lang="en-US" sz="1100" u="sng">
                <a:solidFill>
                  <a:schemeClr val="dk2"/>
                </a:solidFill>
                <a:latin typeface="Arial"/>
                <a:ea typeface="Arial"/>
                <a:cs typeface="Arial"/>
                <a:sym typeface="Arial"/>
                <a:hlinkClick r:id="rId3">
                  <a:extLst>
                    <a:ext uri="{A12FA001-AC4F-418D-AE19-62706E023703}">
                      <ahyp:hlinkClr val="tx"/>
                    </a:ext>
                  </a:extLst>
                </a:hlinkClick>
              </a:rPr>
              <a:t>link</a:t>
            </a:r>
            <a:r>
              <a:rPr b="1" lang="en-US" sz="1100">
                <a:solidFill>
                  <a:schemeClr val="dk2"/>
                </a:solidFill>
                <a:latin typeface="Arial"/>
                <a:ea typeface="Arial"/>
                <a:cs typeface="Arial"/>
                <a:sym typeface="Arial"/>
              </a:rPr>
              <a:t> </a:t>
            </a:r>
            <a:r>
              <a:rPr lang="en-US" sz="1100">
                <a:solidFill>
                  <a:schemeClr val="dk2"/>
                </a:solidFill>
                <a:latin typeface="Arial"/>
                <a:ea typeface="Arial"/>
                <a:cs typeface="Arial"/>
                <a:sym typeface="Arial"/>
              </a:rPr>
              <a:t>to learn more about the model and download materials to help you adopt and adapt this service. </a:t>
            </a:r>
            <a:endParaRPr b="1" sz="1100">
              <a:solidFill>
                <a:schemeClr val="dk2"/>
              </a:solidFill>
              <a:latin typeface="Arial"/>
              <a:ea typeface="Arial"/>
              <a:cs typeface="Arial"/>
              <a:sym typeface="Arial"/>
            </a:endParaRPr>
          </a:p>
          <a:p>
            <a:pPr indent="0" lvl="0" marL="0" rtl="0" algn="l">
              <a:lnSpc>
                <a:spcPct val="115000"/>
              </a:lnSpc>
              <a:spcBef>
                <a:spcPts val="1200"/>
              </a:spcBef>
              <a:spcAft>
                <a:spcPts val="0"/>
              </a:spcAft>
              <a:buNone/>
            </a:pPr>
            <a:r>
              <a:rPr b="1" lang="en-US" sz="1100">
                <a:solidFill>
                  <a:schemeClr val="dk2"/>
                </a:solidFill>
                <a:latin typeface="Arial"/>
                <a:ea typeface="Arial"/>
                <a:cs typeface="Arial"/>
                <a:sym typeface="Arial"/>
              </a:rPr>
              <a:t>If you would like to adapt the Response volunteering model at your Trust, please email us at help@helpforce.community.</a:t>
            </a:r>
            <a:r>
              <a:rPr b="1" lang="en-US" sz="1100">
                <a:solidFill>
                  <a:srgbClr val="000000"/>
                </a:solidFill>
                <a:latin typeface="Arial"/>
                <a:ea typeface="Arial"/>
                <a:cs typeface="Arial"/>
                <a:sym typeface="Arial"/>
              </a:rPr>
              <a:t>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200"/>
              </a:spcBef>
              <a:spcAft>
                <a:spcPts val="1200"/>
              </a:spcAft>
              <a:buNone/>
            </a:pPr>
            <a:r>
              <a:t/>
            </a:r>
            <a:endParaRPr sz="11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515962" y="512775"/>
            <a:ext cx="10456800" cy="1199100"/>
          </a:xfrm>
          <a:prstGeom prst="rect">
            <a:avLst/>
          </a:prstGeom>
        </p:spPr>
        <p:txBody>
          <a:bodyPr anchorCtr="0" anchor="t" bIns="46800" lIns="0" spcFirstLastPara="1" rIns="0" wrap="square" tIns="46800">
            <a:noAutofit/>
          </a:bodyPr>
          <a:lstStyle/>
          <a:p>
            <a:pPr indent="0" lvl="0" marL="0" rtl="0" algn="l">
              <a:spcBef>
                <a:spcPts val="0"/>
              </a:spcBef>
              <a:spcAft>
                <a:spcPts val="0"/>
              </a:spcAft>
              <a:buNone/>
            </a:pPr>
            <a:r>
              <a:rPr lang="en-US"/>
              <a:t>What you will find in this document:</a:t>
            </a:r>
            <a:endParaRPr/>
          </a:p>
        </p:txBody>
      </p:sp>
      <p:sp>
        <p:nvSpPr>
          <p:cNvPr id="100" name="Google Shape;100;p15"/>
          <p:cNvSpPr txBox="1"/>
          <p:nvPr/>
        </p:nvSpPr>
        <p:spPr>
          <a:xfrm>
            <a:off x="2003125" y="1588700"/>
            <a:ext cx="8525700" cy="3503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Challenges that NHS Trusts are now facing</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How volunteers could be part of the solutions</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What stops Trusts from bringing volunteers back</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How some Trusts are overcoming the barriers to bring volunteers back</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How Helpforce can help Trusts to maximise the impact of volunteering</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List of Trusts that have successfully brought volunteers back</a:t>
            </a:r>
            <a:endParaRPr sz="2400">
              <a:solidFill>
                <a:schemeClr val="dk2"/>
              </a:solidFill>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AutoNum type="arabicPeriod"/>
            </a:pPr>
            <a:r>
              <a:rPr lang="en-US" sz="2400">
                <a:solidFill>
                  <a:schemeClr val="dk2"/>
                </a:solidFill>
                <a:latin typeface="Calibri"/>
                <a:ea typeface="Calibri"/>
                <a:cs typeface="Calibri"/>
                <a:sym typeface="Calibri"/>
              </a:rPr>
              <a:t>Case study</a:t>
            </a:r>
            <a:endParaRPr sz="24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6"/>
          <p:cNvPicPr preferRelativeResize="0"/>
          <p:nvPr>
            <p:ph idx="2" type="pic"/>
          </p:nvPr>
        </p:nvPicPr>
        <p:blipFill rotWithShape="1">
          <a:blip r:embed="rId3">
            <a:alphaModFix/>
          </a:blip>
          <a:srcRect b="17152" l="0" r="0" t="17152"/>
          <a:stretch/>
        </p:blipFill>
        <p:spPr>
          <a:xfrm>
            <a:off x="6096000" y="0"/>
            <a:ext cx="6096000" cy="6008100"/>
          </a:xfrm>
          <a:prstGeom prst="rect">
            <a:avLst/>
          </a:prstGeom>
          <a:solidFill>
            <a:schemeClr val="lt1"/>
          </a:solidFill>
          <a:ln>
            <a:noFill/>
          </a:ln>
        </p:spPr>
      </p:pic>
      <p:sp>
        <p:nvSpPr>
          <p:cNvPr id="106" name="Google Shape;106;p16"/>
          <p:cNvSpPr txBox="1"/>
          <p:nvPr>
            <p:ph type="title"/>
          </p:nvPr>
        </p:nvSpPr>
        <p:spPr>
          <a:xfrm>
            <a:off x="515938" y="285813"/>
            <a:ext cx="5219700" cy="1199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US"/>
              <a:t>Challenges currently faced by NHS Trust</a:t>
            </a:r>
            <a:endParaRPr/>
          </a:p>
        </p:txBody>
      </p:sp>
      <p:sp>
        <p:nvSpPr>
          <p:cNvPr id="107" name="Google Shape;107;p16"/>
          <p:cNvSpPr txBox="1"/>
          <p:nvPr>
            <p:ph idx="1" type="body"/>
          </p:nvPr>
        </p:nvSpPr>
        <p:spPr>
          <a:xfrm>
            <a:off x="515938" y="1663650"/>
            <a:ext cx="5219700" cy="38895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1200"/>
              </a:spcBef>
              <a:spcAft>
                <a:spcPts val="0"/>
              </a:spcAft>
              <a:buClr>
                <a:schemeClr val="dk2"/>
              </a:buClr>
              <a:buSzPts val="1700"/>
              <a:buChar char="❖"/>
            </a:pPr>
            <a:r>
              <a:rPr lang="en-US" sz="1700">
                <a:solidFill>
                  <a:schemeClr val="dk2"/>
                </a:solidFill>
                <a:latin typeface="Calibri"/>
                <a:ea typeface="Calibri"/>
                <a:cs typeface="Calibri"/>
                <a:sym typeface="Calibri"/>
              </a:rPr>
              <a:t>Potential </a:t>
            </a:r>
            <a:r>
              <a:rPr b="1" lang="en-US" sz="1700">
                <a:solidFill>
                  <a:schemeClr val="dk2"/>
                </a:solidFill>
                <a:latin typeface="Calibri"/>
                <a:ea typeface="Calibri"/>
                <a:cs typeface="Calibri"/>
                <a:sym typeface="Calibri"/>
              </a:rPr>
              <a:t>shortage of beds</a:t>
            </a:r>
            <a:r>
              <a:rPr lang="en-US" sz="1700">
                <a:solidFill>
                  <a:schemeClr val="dk2"/>
                </a:solidFill>
                <a:latin typeface="Calibri"/>
                <a:ea typeface="Calibri"/>
                <a:cs typeface="Calibri"/>
                <a:sym typeface="Calibri"/>
              </a:rPr>
              <a:t> for non-covid patients as there is an increasing rate of covid bed occupancy across Trusts</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Char char="❖"/>
            </a:pPr>
            <a:r>
              <a:rPr b="1" lang="en-US" sz="1700">
                <a:solidFill>
                  <a:schemeClr val="dk2"/>
                </a:solidFill>
                <a:latin typeface="Calibri"/>
                <a:ea typeface="Calibri"/>
                <a:cs typeface="Calibri"/>
                <a:sym typeface="Calibri"/>
              </a:rPr>
              <a:t>Increased pressure at A&amp;E </a:t>
            </a:r>
            <a:r>
              <a:rPr lang="en-US" sz="1700">
                <a:solidFill>
                  <a:schemeClr val="dk2"/>
                </a:solidFill>
                <a:latin typeface="Calibri"/>
                <a:ea typeface="Calibri"/>
                <a:cs typeface="Calibri"/>
                <a:sym typeface="Calibri"/>
              </a:rPr>
              <a:t>departments with some Covid patients having to wait up to 40 hours for a bed</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Char char="❖"/>
            </a:pPr>
            <a:r>
              <a:rPr b="1" lang="en-US" sz="1700">
                <a:solidFill>
                  <a:schemeClr val="dk2"/>
                </a:solidFill>
                <a:latin typeface="Calibri"/>
                <a:ea typeface="Calibri"/>
                <a:cs typeface="Calibri"/>
                <a:sym typeface="Calibri"/>
              </a:rPr>
              <a:t>Huge backlogs</a:t>
            </a:r>
            <a:r>
              <a:rPr lang="en-US" sz="1700">
                <a:solidFill>
                  <a:schemeClr val="dk2"/>
                </a:solidFill>
                <a:latin typeface="Calibri"/>
                <a:ea typeface="Calibri"/>
                <a:cs typeface="Calibri"/>
                <a:sym typeface="Calibri"/>
              </a:rPr>
              <a:t> in treatment, with many Trusts  cancelling elective surgeries</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Char char="❖"/>
            </a:pPr>
            <a:r>
              <a:rPr b="1" lang="en-US" sz="1700">
                <a:solidFill>
                  <a:schemeClr val="dk2"/>
                </a:solidFill>
                <a:latin typeface="Calibri"/>
                <a:ea typeface="Calibri"/>
                <a:cs typeface="Calibri"/>
                <a:sym typeface="Calibri"/>
              </a:rPr>
              <a:t>Detrimental impact</a:t>
            </a:r>
            <a:r>
              <a:rPr lang="en-US" sz="1700">
                <a:solidFill>
                  <a:schemeClr val="dk2"/>
                </a:solidFill>
                <a:latin typeface="Calibri"/>
                <a:ea typeface="Calibri"/>
                <a:cs typeface="Calibri"/>
                <a:sym typeface="Calibri"/>
              </a:rPr>
              <a:t> on the health and wellbeing of NHS staff because of Covid</a:t>
            </a:r>
            <a:r>
              <a:rPr lang="en-US" sz="1700">
                <a:solidFill>
                  <a:schemeClr val="dk2"/>
                </a:solidFill>
                <a:latin typeface="Calibri"/>
                <a:ea typeface="Calibri"/>
                <a:cs typeface="Calibri"/>
                <a:sym typeface="Calibri"/>
              </a:rPr>
              <a:t>-19</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Char char="❖"/>
            </a:pPr>
            <a:r>
              <a:rPr b="1" lang="en-US" sz="1700">
                <a:solidFill>
                  <a:schemeClr val="dk2"/>
                </a:solidFill>
                <a:latin typeface="Calibri"/>
                <a:ea typeface="Calibri"/>
                <a:cs typeface="Calibri"/>
                <a:sym typeface="Calibri"/>
              </a:rPr>
              <a:t>Delayed patient discharge</a:t>
            </a:r>
            <a:r>
              <a:rPr lang="en-US" sz="1700">
                <a:solidFill>
                  <a:schemeClr val="dk2"/>
                </a:solidFill>
                <a:latin typeface="Calibri"/>
                <a:ea typeface="Calibri"/>
                <a:cs typeface="Calibri"/>
                <a:sym typeface="Calibri"/>
              </a:rPr>
              <a:t> affecting patient flow </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Char char="❖"/>
            </a:pPr>
            <a:r>
              <a:rPr lang="en-US" sz="1700">
                <a:solidFill>
                  <a:schemeClr val="dk2"/>
                </a:solidFill>
                <a:latin typeface="Calibri"/>
                <a:ea typeface="Calibri"/>
                <a:cs typeface="Calibri"/>
                <a:sym typeface="Calibri"/>
              </a:rPr>
              <a:t>Increased needs to </a:t>
            </a:r>
            <a:r>
              <a:rPr b="1" lang="en-US" sz="1700">
                <a:solidFill>
                  <a:schemeClr val="dk2"/>
                </a:solidFill>
                <a:latin typeface="Calibri"/>
                <a:ea typeface="Calibri"/>
                <a:cs typeface="Calibri"/>
                <a:sym typeface="Calibri"/>
              </a:rPr>
              <a:t>support patients with mental health issues</a:t>
            </a:r>
            <a:endParaRPr b="1" sz="26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ph idx="2" type="pic"/>
          </p:nvPr>
        </p:nvPicPr>
        <p:blipFill rotWithShape="1">
          <a:blip r:embed="rId3">
            <a:alphaModFix/>
          </a:blip>
          <a:srcRect b="0" l="20820" r="3081" t="0"/>
          <a:stretch/>
        </p:blipFill>
        <p:spPr>
          <a:xfrm>
            <a:off x="0" y="0"/>
            <a:ext cx="6096000" cy="6008100"/>
          </a:xfrm>
          <a:prstGeom prst="rect">
            <a:avLst/>
          </a:prstGeom>
          <a:solidFill>
            <a:schemeClr val="lt1"/>
          </a:solidFill>
          <a:ln>
            <a:noFill/>
          </a:ln>
        </p:spPr>
      </p:pic>
      <p:sp>
        <p:nvSpPr>
          <p:cNvPr id="113" name="Google Shape;113;p17"/>
          <p:cNvSpPr txBox="1"/>
          <p:nvPr>
            <p:ph type="title"/>
          </p:nvPr>
        </p:nvSpPr>
        <p:spPr>
          <a:xfrm>
            <a:off x="6456363" y="512763"/>
            <a:ext cx="5219700" cy="1199079"/>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US"/>
              <a:t>But volunteers can help by:</a:t>
            </a:r>
            <a:endParaRPr/>
          </a:p>
        </p:txBody>
      </p:sp>
      <p:sp>
        <p:nvSpPr>
          <p:cNvPr id="114" name="Google Shape;114;p17"/>
          <p:cNvSpPr txBox="1"/>
          <p:nvPr>
            <p:ph idx="1" type="body"/>
          </p:nvPr>
        </p:nvSpPr>
        <p:spPr>
          <a:xfrm>
            <a:off x="6456363" y="1952625"/>
            <a:ext cx="5219700" cy="3889376"/>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1200"/>
              </a:spcBef>
              <a:spcAft>
                <a:spcPts val="0"/>
              </a:spcAft>
              <a:buClr>
                <a:schemeClr val="dk2"/>
              </a:buClr>
              <a:buSzPts val="1700"/>
              <a:buFont typeface="Calibri"/>
              <a:buChar char="●"/>
            </a:pPr>
            <a:r>
              <a:rPr b="1" lang="en-US" sz="1700">
                <a:solidFill>
                  <a:schemeClr val="dk2"/>
                </a:solidFill>
                <a:latin typeface="Calibri"/>
                <a:ea typeface="Calibri"/>
                <a:cs typeface="Calibri"/>
                <a:sym typeface="Calibri"/>
              </a:rPr>
              <a:t>Quickly responding </a:t>
            </a:r>
            <a:r>
              <a:rPr lang="en-US" sz="1700">
                <a:solidFill>
                  <a:schemeClr val="dk2"/>
                </a:solidFill>
                <a:latin typeface="Calibri"/>
                <a:ea typeface="Calibri"/>
                <a:cs typeface="Calibri"/>
                <a:sym typeface="Calibri"/>
              </a:rPr>
              <a:t>to help requests from staff and patients, giving staff the extra time to care for patients so that they can be discharged quicker, potentially reducing bed occupancy</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Font typeface="Calibri"/>
              <a:buChar char="●"/>
            </a:pPr>
            <a:r>
              <a:rPr b="1" lang="en-US" sz="1700">
                <a:solidFill>
                  <a:schemeClr val="dk2"/>
                </a:solidFill>
                <a:latin typeface="Calibri"/>
                <a:ea typeface="Calibri"/>
                <a:cs typeface="Calibri"/>
                <a:sym typeface="Calibri"/>
              </a:rPr>
              <a:t>Giving patients the right amount of time</a:t>
            </a:r>
            <a:r>
              <a:rPr lang="en-US" sz="1700">
                <a:solidFill>
                  <a:schemeClr val="dk2"/>
                </a:solidFill>
                <a:latin typeface="Calibri"/>
                <a:ea typeface="Calibri"/>
                <a:cs typeface="Calibri"/>
                <a:sym typeface="Calibri"/>
              </a:rPr>
              <a:t> and attention, supporting patients’ mental health and wellbeing, which can then contribute to their speed of recovery </a:t>
            </a:r>
            <a:endParaRPr sz="1700">
              <a:solidFill>
                <a:schemeClr val="dk2"/>
              </a:solidFill>
              <a:latin typeface="Calibri"/>
              <a:ea typeface="Calibri"/>
              <a:cs typeface="Calibri"/>
              <a:sym typeface="Calibri"/>
            </a:endParaRPr>
          </a:p>
          <a:p>
            <a:pPr indent="-336550" lvl="0" marL="457200" rtl="0" algn="l">
              <a:lnSpc>
                <a:spcPct val="115000"/>
              </a:lnSpc>
              <a:spcBef>
                <a:spcPts val="0"/>
              </a:spcBef>
              <a:spcAft>
                <a:spcPts val="0"/>
              </a:spcAft>
              <a:buClr>
                <a:schemeClr val="dk2"/>
              </a:buClr>
              <a:buSzPts val="1700"/>
              <a:buFont typeface="Calibri"/>
              <a:buChar char="●"/>
            </a:pPr>
            <a:r>
              <a:rPr b="1" lang="en-US" sz="1700">
                <a:solidFill>
                  <a:schemeClr val="dk2"/>
                </a:solidFill>
                <a:latin typeface="Calibri"/>
                <a:ea typeface="Calibri"/>
                <a:cs typeface="Calibri"/>
                <a:sym typeface="Calibri"/>
              </a:rPr>
              <a:t>Releasing staff from other duties </a:t>
            </a:r>
            <a:r>
              <a:rPr lang="en-US" sz="1700">
                <a:solidFill>
                  <a:schemeClr val="dk2"/>
                </a:solidFill>
                <a:latin typeface="Calibri"/>
                <a:ea typeface="Calibri"/>
                <a:cs typeface="Calibri"/>
                <a:sym typeface="Calibri"/>
              </a:rPr>
              <a:t>(such as making beds, feeding, escorting patients to appointments, etc.) so staff can use that extra time to recharge or spend the time on patients who need additional care </a:t>
            </a:r>
            <a:endParaRPr sz="26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8"/>
          <p:cNvPicPr preferRelativeResize="0"/>
          <p:nvPr>
            <p:ph idx="2" type="pic"/>
          </p:nvPr>
        </p:nvPicPr>
        <p:blipFill rotWithShape="1">
          <a:blip r:embed="rId3">
            <a:alphaModFix/>
          </a:blip>
          <a:srcRect b="0" l="16184" r="16184" t="0"/>
          <a:stretch/>
        </p:blipFill>
        <p:spPr>
          <a:xfrm>
            <a:off x="0" y="0"/>
            <a:ext cx="6096000" cy="6008100"/>
          </a:xfrm>
          <a:prstGeom prst="rect">
            <a:avLst/>
          </a:prstGeom>
          <a:solidFill>
            <a:schemeClr val="lt1"/>
          </a:solidFill>
          <a:ln>
            <a:noFill/>
          </a:ln>
        </p:spPr>
      </p:pic>
      <p:sp>
        <p:nvSpPr>
          <p:cNvPr id="120" name="Google Shape;120;p18"/>
          <p:cNvSpPr txBox="1"/>
          <p:nvPr>
            <p:ph type="title"/>
          </p:nvPr>
        </p:nvSpPr>
        <p:spPr>
          <a:xfrm>
            <a:off x="6303902" y="167400"/>
            <a:ext cx="5888100" cy="1199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US"/>
              <a:t>Yet, some Trusts hesitate to bring volunteers back, because:</a:t>
            </a:r>
            <a:endParaRPr/>
          </a:p>
        </p:txBody>
      </p:sp>
      <p:sp>
        <p:nvSpPr>
          <p:cNvPr id="121" name="Google Shape;121;p18"/>
          <p:cNvSpPr txBox="1"/>
          <p:nvPr>
            <p:ph idx="1" type="body"/>
          </p:nvPr>
        </p:nvSpPr>
        <p:spPr>
          <a:xfrm>
            <a:off x="6347826" y="1952625"/>
            <a:ext cx="5700600" cy="3889500"/>
          </a:xfrm>
          <a:prstGeom prst="rect">
            <a:avLst/>
          </a:prstGeom>
          <a:noFill/>
          <a:ln>
            <a:noFill/>
          </a:ln>
        </p:spPr>
        <p:txBody>
          <a:bodyPr anchorCtr="0" anchor="t" bIns="45700" lIns="91425" spcFirstLastPara="1" rIns="91425" wrap="square" tIns="45700">
            <a:noAutofit/>
          </a:bodyPr>
          <a:lstStyle/>
          <a:p>
            <a:pPr indent="-323850" lvl="0" marL="457200" rtl="0" algn="l">
              <a:lnSpc>
                <a:spcPct val="115000"/>
              </a:lnSpc>
              <a:spcBef>
                <a:spcPts val="1200"/>
              </a:spcBef>
              <a:spcAft>
                <a:spcPts val="0"/>
              </a:spcAft>
              <a:buClr>
                <a:schemeClr val="dk2"/>
              </a:buClr>
              <a:buSzPts val="1500"/>
              <a:buFont typeface="Calibri"/>
              <a:buChar char="●"/>
            </a:pPr>
            <a:r>
              <a:rPr lang="en-US" sz="1500">
                <a:solidFill>
                  <a:schemeClr val="dk2"/>
                </a:solidFill>
                <a:latin typeface="Calibri"/>
                <a:ea typeface="Calibri"/>
                <a:cs typeface="Calibri"/>
                <a:sym typeface="Calibri"/>
              </a:rPr>
              <a:t>If visitors are not allowed to come back, why should volunteers be?</a:t>
            </a:r>
            <a:endParaRPr sz="1500">
              <a:solidFill>
                <a:schemeClr val="dk2"/>
              </a:solidFill>
              <a:latin typeface="Calibri"/>
              <a:ea typeface="Calibri"/>
              <a:cs typeface="Calibri"/>
              <a:sym typeface="Calibri"/>
            </a:endParaRPr>
          </a:p>
          <a:p>
            <a:pPr indent="-323850" lvl="0" marL="457200" rtl="0" algn="l">
              <a:lnSpc>
                <a:spcPct val="115000"/>
              </a:lnSpc>
              <a:spcBef>
                <a:spcPts val="0"/>
              </a:spcBef>
              <a:spcAft>
                <a:spcPts val="0"/>
              </a:spcAft>
              <a:buClr>
                <a:schemeClr val="dk2"/>
              </a:buClr>
              <a:buSzPts val="1500"/>
              <a:buFont typeface="Calibri"/>
              <a:buChar char="●"/>
            </a:pPr>
            <a:r>
              <a:rPr lang="en-US" sz="1500">
                <a:solidFill>
                  <a:schemeClr val="dk2"/>
                </a:solidFill>
                <a:latin typeface="Calibri"/>
                <a:ea typeface="Calibri"/>
                <a:cs typeface="Calibri"/>
                <a:sym typeface="Calibri"/>
              </a:rPr>
              <a:t>With volunteers on site, there is a higher risk of virus transmission, which could be a health risk for staff, patients and volunteers themselves.</a:t>
            </a:r>
            <a:endParaRPr sz="1500">
              <a:solidFill>
                <a:schemeClr val="dk2"/>
              </a:solidFill>
              <a:latin typeface="Calibri"/>
              <a:ea typeface="Calibri"/>
              <a:cs typeface="Calibri"/>
              <a:sym typeface="Calibri"/>
            </a:endParaRPr>
          </a:p>
          <a:p>
            <a:pPr indent="-323850" lvl="0" marL="457200" rtl="0" algn="l">
              <a:lnSpc>
                <a:spcPct val="115000"/>
              </a:lnSpc>
              <a:spcBef>
                <a:spcPts val="0"/>
              </a:spcBef>
              <a:spcAft>
                <a:spcPts val="0"/>
              </a:spcAft>
              <a:buClr>
                <a:schemeClr val="dk2"/>
              </a:buClr>
              <a:buSzPts val="1500"/>
              <a:buFont typeface="Calibri"/>
              <a:buChar char="●"/>
            </a:pPr>
            <a:r>
              <a:rPr lang="en-US" sz="1500">
                <a:solidFill>
                  <a:schemeClr val="dk2"/>
                </a:solidFill>
                <a:latin typeface="Calibri"/>
                <a:ea typeface="Calibri"/>
                <a:cs typeface="Calibri"/>
                <a:sym typeface="Calibri"/>
              </a:rPr>
              <a:t>Staff may have to spend an amount of time on training volunteers, potentially taking their time away from caring for patients </a:t>
            </a:r>
            <a:endParaRPr sz="1500">
              <a:solidFill>
                <a:schemeClr val="dk2"/>
              </a:solidFill>
              <a:latin typeface="Calibri"/>
              <a:ea typeface="Calibri"/>
              <a:cs typeface="Calibri"/>
              <a:sym typeface="Calibri"/>
            </a:endParaRPr>
          </a:p>
          <a:p>
            <a:pPr indent="-323850" lvl="0" marL="457200" rtl="0" algn="l">
              <a:lnSpc>
                <a:spcPct val="115000"/>
              </a:lnSpc>
              <a:spcBef>
                <a:spcPts val="0"/>
              </a:spcBef>
              <a:spcAft>
                <a:spcPts val="0"/>
              </a:spcAft>
              <a:buClr>
                <a:schemeClr val="dk2"/>
              </a:buClr>
              <a:buSzPts val="1500"/>
              <a:buFont typeface="Calibri"/>
              <a:buChar char="●"/>
            </a:pPr>
            <a:r>
              <a:rPr lang="en-US" sz="1500">
                <a:solidFill>
                  <a:schemeClr val="dk2"/>
                </a:solidFill>
                <a:latin typeface="Calibri"/>
                <a:ea typeface="Calibri"/>
                <a:cs typeface="Calibri"/>
                <a:sym typeface="Calibri"/>
              </a:rPr>
              <a:t>Some Trusts haven’t been able to develop specific new roles or don’t have resources to implement new roles (e.g. fast track onboarding process, virtual training programmes, etc.)</a:t>
            </a:r>
            <a:endParaRPr sz="1500">
              <a:solidFill>
                <a:schemeClr val="dk2"/>
              </a:solidFill>
              <a:latin typeface="Calibri"/>
              <a:ea typeface="Calibri"/>
              <a:cs typeface="Calibri"/>
              <a:sym typeface="Calibri"/>
            </a:endParaRPr>
          </a:p>
          <a:p>
            <a:pPr indent="-323850" lvl="0" marL="457200" rtl="0" algn="l">
              <a:lnSpc>
                <a:spcPct val="115000"/>
              </a:lnSpc>
              <a:spcBef>
                <a:spcPts val="0"/>
              </a:spcBef>
              <a:spcAft>
                <a:spcPts val="0"/>
              </a:spcAft>
              <a:buClr>
                <a:schemeClr val="dk2"/>
              </a:buClr>
              <a:buSzPts val="1500"/>
              <a:buFont typeface="Calibri"/>
              <a:buChar char="●"/>
            </a:pPr>
            <a:r>
              <a:rPr lang="en-US" sz="1500">
                <a:solidFill>
                  <a:schemeClr val="dk2"/>
                </a:solidFill>
                <a:latin typeface="Calibri"/>
                <a:ea typeface="Calibri"/>
                <a:cs typeface="Calibri"/>
                <a:sym typeface="Calibri"/>
              </a:rPr>
              <a:t>Senior leaders are not yet confident about the impact of volunteers and therefore are reluctant to giving their full support to the service  </a:t>
            </a:r>
            <a:endParaRPr sz="1500">
              <a:solidFill>
                <a:schemeClr val="dk2"/>
              </a:solidFill>
              <a:latin typeface="Calibri"/>
              <a:ea typeface="Calibri"/>
              <a:cs typeface="Calibri"/>
              <a:sym typeface="Calibri"/>
            </a:endParaRPr>
          </a:p>
          <a:p>
            <a:pPr indent="0" lvl="0" marL="0" rtl="0" algn="l">
              <a:lnSpc>
                <a:spcPct val="115000"/>
              </a:lnSpc>
              <a:spcBef>
                <a:spcPts val="1200"/>
              </a:spcBef>
              <a:spcAft>
                <a:spcPts val="1200"/>
              </a:spcAft>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9"/>
          <p:cNvPicPr preferRelativeResize="0"/>
          <p:nvPr>
            <p:ph idx="2" type="pic"/>
          </p:nvPr>
        </p:nvPicPr>
        <p:blipFill rotWithShape="1">
          <a:blip r:embed="rId3">
            <a:alphaModFix/>
          </a:blip>
          <a:srcRect b="13039" l="0" r="0" t="13039"/>
          <a:stretch/>
        </p:blipFill>
        <p:spPr>
          <a:xfrm>
            <a:off x="6096000" y="0"/>
            <a:ext cx="6096000" cy="6008100"/>
          </a:xfrm>
          <a:prstGeom prst="rect">
            <a:avLst/>
          </a:prstGeom>
          <a:solidFill>
            <a:schemeClr val="lt1"/>
          </a:solidFill>
          <a:ln>
            <a:noFill/>
          </a:ln>
        </p:spPr>
      </p:pic>
      <p:sp>
        <p:nvSpPr>
          <p:cNvPr id="127" name="Google Shape;127;p19"/>
          <p:cNvSpPr txBox="1"/>
          <p:nvPr>
            <p:ph type="title"/>
          </p:nvPr>
        </p:nvSpPr>
        <p:spPr>
          <a:xfrm>
            <a:off x="515950" y="206900"/>
            <a:ext cx="5375100" cy="1199100"/>
          </a:xfrm>
          <a:prstGeom prst="rect">
            <a:avLst/>
          </a:prstGeom>
          <a:noFill/>
          <a:ln>
            <a:noFill/>
          </a:ln>
        </p:spPr>
        <p:txBody>
          <a:bodyPr anchorCtr="0" anchor="t" bIns="46800" lIns="0" spcFirstLastPara="1" rIns="0" wrap="square" tIns="46800">
            <a:noAutofit/>
          </a:bodyPr>
          <a:lstStyle/>
          <a:p>
            <a:pPr indent="0" lvl="0" marL="0" marR="0" rtl="0" algn="l">
              <a:lnSpc>
                <a:spcPct val="90000"/>
              </a:lnSpc>
              <a:spcBef>
                <a:spcPts val="0"/>
              </a:spcBef>
              <a:spcAft>
                <a:spcPts val="0"/>
              </a:spcAft>
              <a:buClr>
                <a:schemeClr val="dk1"/>
              </a:buClr>
              <a:buSzPts val="4400"/>
              <a:buFont typeface="Calibri"/>
              <a:buNone/>
            </a:pPr>
            <a:r>
              <a:rPr lang="en-US"/>
              <a:t>How some Trusts are overcoming those challenges:</a:t>
            </a:r>
            <a:endParaRPr/>
          </a:p>
        </p:txBody>
      </p:sp>
      <p:sp>
        <p:nvSpPr>
          <p:cNvPr id="128" name="Google Shape;128;p19"/>
          <p:cNvSpPr txBox="1"/>
          <p:nvPr>
            <p:ph idx="1" type="body"/>
          </p:nvPr>
        </p:nvSpPr>
        <p:spPr>
          <a:xfrm>
            <a:off x="515938" y="1952625"/>
            <a:ext cx="5219700" cy="38895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1200"/>
              </a:spcBef>
              <a:spcAft>
                <a:spcPts val="0"/>
              </a:spcAft>
              <a:buClr>
                <a:schemeClr val="dk2"/>
              </a:buClr>
              <a:buSzPts val="1200"/>
              <a:buFont typeface="Calibri"/>
              <a:buChar char="❏"/>
            </a:pPr>
            <a:r>
              <a:rPr lang="en-US" sz="1200">
                <a:solidFill>
                  <a:schemeClr val="dk2"/>
                </a:solidFill>
                <a:latin typeface="Calibri"/>
                <a:ea typeface="Calibri"/>
                <a:cs typeface="Calibri"/>
                <a:sym typeface="Calibri"/>
              </a:rPr>
              <a:t>Having a thorough </a:t>
            </a:r>
            <a:r>
              <a:rPr b="1" lang="en-US" sz="1200">
                <a:solidFill>
                  <a:schemeClr val="dk2"/>
                </a:solidFill>
                <a:latin typeface="Calibri"/>
                <a:ea typeface="Calibri"/>
                <a:cs typeface="Calibri"/>
                <a:sym typeface="Calibri"/>
              </a:rPr>
              <a:t>risk assessment</a:t>
            </a:r>
            <a:r>
              <a:rPr lang="en-US" sz="1200">
                <a:solidFill>
                  <a:schemeClr val="dk2"/>
                </a:solidFill>
                <a:latin typeface="Calibri"/>
                <a:ea typeface="Calibri"/>
                <a:cs typeface="Calibri"/>
                <a:sym typeface="Calibri"/>
              </a:rPr>
              <a:t> for volunteers, treating them as if they are staff, so that they can have the right PPE and training to keep themselves, staff and patients safe. (Examples of risk assessments for volunteers can be found </a:t>
            </a:r>
            <a:r>
              <a:rPr lang="en-US" sz="1200" u="sng">
                <a:solidFill>
                  <a:schemeClr val="dk2"/>
                </a:solidFill>
                <a:latin typeface="Calibri"/>
                <a:ea typeface="Calibri"/>
                <a:cs typeface="Calibri"/>
                <a:sym typeface="Calibri"/>
                <a:hlinkClick r:id="rId4">
                  <a:extLst>
                    <a:ext uri="{A12FA001-AC4F-418D-AE19-62706E023703}">
                      <ahyp:hlinkClr val="tx"/>
                    </a:ext>
                  </a:extLst>
                </a:hlinkClick>
              </a:rPr>
              <a:t>here</a:t>
            </a:r>
            <a:r>
              <a:rPr lang="en-US" sz="1200">
                <a:solidFill>
                  <a:schemeClr val="dk2"/>
                </a:solidFill>
                <a:latin typeface="Calibri"/>
                <a:ea typeface="Calibri"/>
                <a:cs typeface="Calibri"/>
                <a:sym typeface="Calibri"/>
              </a:rPr>
              <a:t>)</a:t>
            </a:r>
            <a:endParaRPr sz="1200">
              <a:solidFill>
                <a:schemeClr val="dk2"/>
              </a:solidFill>
              <a:latin typeface="Calibri"/>
              <a:ea typeface="Calibri"/>
              <a:cs typeface="Calibri"/>
              <a:sym typeface="Calibri"/>
            </a:endParaRPr>
          </a:p>
          <a:p>
            <a:pPr indent="-304800" lvl="0" marL="457200" rtl="0" algn="l">
              <a:lnSpc>
                <a:spcPct val="115000"/>
              </a:lnSpc>
              <a:spcBef>
                <a:spcPts val="0"/>
              </a:spcBef>
              <a:spcAft>
                <a:spcPts val="0"/>
              </a:spcAft>
              <a:buClr>
                <a:schemeClr val="dk2"/>
              </a:buClr>
              <a:buSzPts val="1200"/>
              <a:buFont typeface="Calibri"/>
              <a:buChar char="❏"/>
            </a:pPr>
            <a:r>
              <a:rPr b="1" lang="en-US" sz="1200">
                <a:solidFill>
                  <a:schemeClr val="dk2"/>
                </a:solidFill>
                <a:latin typeface="Calibri"/>
                <a:ea typeface="Calibri"/>
                <a:cs typeface="Calibri"/>
                <a:sym typeface="Calibri"/>
              </a:rPr>
              <a:t>Volunteers are considered as a key support</a:t>
            </a:r>
            <a:r>
              <a:rPr lang="en-US" sz="1200">
                <a:solidFill>
                  <a:schemeClr val="dk2"/>
                </a:solidFill>
                <a:latin typeface="Calibri"/>
                <a:ea typeface="Calibri"/>
                <a:cs typeface="Calibri"/>
                <a:sym typeface="Calibri"/>
              </a:rPr>
              <a:t> to the workforce they have all received mandatory training and have DBS checks.</a:t>
            </a:r>
            <a:endParaRPr sz="1200">
              <a:solidFill>
                <a:schemeClr val="dk2"/>
              </a:solidFill>
              <a:latin typeface="Calibri"/>
              <a:ea typeface="Calibri"/>
              <a:cs typeface="Calibri"/>
              <a:sym typeface="Calibri"/>
            </a:endParaRPr>
          </a:p>
          <a:p>
            <a:pPr indent="-304800" lvl="0" marL="457200" rtl="0" algn="l">
              <a:lnSpc>
                <a:spcPct val="115000"/>
              </a:lnSpc>
              <a:spcBef>
                <a:spcPts val="0"/>
              </a:spcBef>
              <a:spcAft>
                <a:spcPts val="0"/>
              </a:spcAft>
              <a:buClr>
                <a:schemeClr val="dk2"/>
              </a:buClr>
              <a:buSzPts val="1200"/>
              <a:buFont typeface="Calibri"/>
              <a:buChar char="❏"/>
            </a:pPr>
            <a:r>
              <a:rPr lang="en-US" sz="1200">
                <a:solidFill>
                  <a:schemeClr val="dk2"/>
                </a:solidFill>
                <a:latin typeface="Calibri"/>
                <a:ea typeface="Calibri"/>
                <a:cs typeface="Calibri"/>
                <a:sym typeface="Calibri"/>
              </a:rPr>
              <a:t>Setting up a </a:t>
            </a:r>
            <a:r>
              <a:rPr b="1" lang="en-US" sz="1200">
                <a:solidFill>
                  <a:schemeClr val="dk2"/>
                </a:solidFill>
                <a:latin typeface="Calibri"/>
                <a:ea typeface="Calibri"/>
                <a:cs typeface="Calibri"/>
                <a:sym typeface="Calibri"/>
              </a:rPr>
              <a:t>volunteering hub</a:t>
            </a:r>
            <a:r>
              <a:rPr lang="en-US" sz="1200">
                <a:solidFill>
                  <a:schemeClr val="dk2"/>
                </a:solidFill>
                <a:latin typeface="Calibri"/>
                <a:ea typeface="Calibri"/>
                <a:cs typeface="Calibri"/>
                <a:sym typeface="Calibri"/>
              </a:rPr>
              <a:t> that is visible for staff, volunteers and visitors. The hub can act as a central point to coordinate tasks for volunteers, deliver volunteer training, raise the service’s profile, and engage with staff. (Example of how West Hertfordshire Hospitals NHS Trust set up their volunteering hub can be found </a:t>
            </a:r>
            <a:r>
              <a:rPr lang="en-US" sz="1200" u="sng">
                <a:solidFill>
                  <a:schemeClr val="dk2"/>
                </a:solidFill>
                <a:latin typeface="Calibri"/>
                <a:ea typeface="Calibri"/>
                <a:cs typeface="Calibri"/>
                <a:sym typeface="Calibri"/>
                <a:hlinkClick r:id="rId5">
                  <a:extLst>
                    <a:ext uri="{A12FA001-AC4F-418D-AE19-62706E023703}">
                      <ahyp:hlinkClr val="tx"/>
                    </a:ext>
                  </a:extLst>
                </a:hlinkClick>
              </a:rPr>
              <a:t>here</a:t>
            </a:r>
            <a:r>
              <a:rPr lang="en-US" sz="1200">
                <a:solidFill>
                  <a:schemeClr val="dk2"/>
                </a:solidFill>
                <a:latin typeface="Calibri"/>
                <a:ea typeface="Calibri"/>
                <a:cs typeface="Calibri"/>
                <a:sym typeface="Calibri"/>
              </a:rPr>
              <a:t>)</a:t>
            </a:r>
            <a:endParaRPr sz="1200">
              <a:solidFill>
                <a:schemeClr val="dk2"/>
              </a:solidFill>
              <a:latin typeface="Calibri"/>
              <a:ea typeface="Calibri"/>
              <a:cs typeface="Calibri"/>
              <a:sym typeface="Calibri"/>
            </a:endParaRPr>
          </a:p>
          <a:p>
            <a:pPr indent="-304800" lvl="0" marL="457200" rtl="0" algn="l">
              <a:lnSpc>
                <a:spcPct val="115000"/>
              </a:lnSpc>
              <a:spcBef>
                <a:spcPts val="0"/>
              </a:spcBef>
              <a:spcAft>
                <a:spcPts val="0"/>
              </a:spcAft>
              <a:buClr>
                <a:schemeClr val="dk2"/>
              </a:buClr>
              <a:buSzPts val="1200"/>
              <a:buFont typeface="Calibri"/>
              <a:buChar char="❏"/>
            </a:pPr>
            <a:r>
              <a:rPr b="1" lang="en-US" sz="1200">
                <a:solidFill>
                  <a:schemeClr val="dk2"/>
                </a:solidFill>
                <a:latin typeface="Calibri"/>
                <a:ea typeface="Calibri"/>
                <a:cs typeface="Calibri"/>
                <a:sym typeface="Calibri"/>
              </a:rPr>
              <a:t>Engaging with ward staff and clinicians</a:t>
            </a:r>
            <a:r>
              <a:rPr lang="en-US" sz="1200">
                <a:solidFill>
                  <a:schemeClr val="dk2"/>
                </a:solidFill>
                <a:latin typeface="Calibri"/>
                <a:ea typeface="Calibri"/>
                <a:cs typeface="Calibri"/>
                <a:sym typeface="Calibri"/>
              </a:rPr>
              <a:t> to identify the needs and how volunteers can step in to help.</a:t>
            </a:r>
            <a:endParaRPr sz="1200">
              <a:solidFill>
                <a:schemeClr val="dk2"/>
              </a:solidFill>
              <a:latin typeface="Calibri"/>
              <a:ea typeface="Calibri"/>
              <a:cs typeface="Calibri"/>
              <a:sym typeface="Calibri"/>
            </a:endParaRPr>
          </a:p>
          <a:p>
            <a:pPr indent="-304800" lvl="0" marL="457200" rtl="0" algn="l">
              <a:lnSpc>
                <a:spcPct val="115000"/>
              </a:lnSpc>
              <a:spcBef>
                <a:spcPts val="0"/>
              </a:spcBef>
              <a:spcAft>
                <a:spcPts val="0"/>
              </a:spcAft>
              <a:buClr>
                <a:schemeClr val="dk2"/>
              </a:buClr>
              <a:buSzPts val="1200"/>
              <a:buFont typeface="Calibri"/>
              <a:buChar char="❏"/>
            </a:pPr>
            <a:r>
              <a:rPr b="1" lang="en-US" sz="1200">
                <a:solidFill>
                  <a:schemeClr val="dk2"/>
                </a:solidFill>
                <a:latin typeface="Calibri"/>
                <a:ea typeface="Calibri"/>
                <a:cs typeface="Calibri"/>
                <a:sym typeface="Calibri"/>
              </a:rPr>
              <a:t>Focusing on the middle part of patients’ journey</a:t>
            </a:r>
            <a:r>
              <a:rPr lang="en-US" sz="1200">
                <a:solidFill>
                  <a:schemeClr val="dk2"/>
                </a:solidFill>
                <a:latin typeface="Calibri"/>
                <a:ea typeface="Calibri"/>
                <a:cs typeface="Calibri"/>
                <a:sym typeface="Calibri"/>
              </a:rPr>
              <a:t> and identifying how volunteers can help, so that patients can quickly move to the discharge phase (At Northampton General Hospital, volunteers support patients with mealtime and therapies, so that patients can get recovered quicker to be safely discharged.)</a:t>
            </a:r>
            <a:endParaRPr sz="160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545676" y="325275"/>
            <a:ext cx="11216400" cy="1199100"/>
          </a:xfrm>
          <a:prstGeom prst="rect">
            <a:avLst/>
          </a:prstGeom>
        </p:spPr>
        <p:txBody>
          <a:bodyPr anchorCtr="0" anchor="t" bIns="46800" lIns="0" spcFirstLastPara="1" rIns="0" wrap="square" tIns="46800">
            <a:noAutofit/>
          </a:bodyPr>
          <a:lstStyle/>
          <a:p>
            <a:pPr indent="0" lvl="0" marL="0" rtl="0" algn="l">
              <a:spcBef>
                <a:spcPts val="0"/>
              </a:spcBef>
              <a:spcAft>
                <a:spcPts val="0"/>
              </a:spcAft>
              <a:buNone/>
            </a:pPr>
            <a:r>
              <a:rPr lang="en-US"/>
              <a:t>Examples of how volunteers can help in hospital</a:t>
            </a:r>
            <a:endParaRPr/>
          </a:p>
        </p:txBody>
      </p:sp>
      <p:sp>
        <p:nvSpPr>
          <p:cNvPr id="135" name="Google Shape;135;p20"/>
          <p:cNvSpPr txBox="1"/>
          <p:nvPr>
            <p:ph idx="1" type="body"/>
          </p:nvPr>
        </p:nvSpPr>
        <p:spPr>
          <a:xfrm>
            <a:off x="0" y="1173400"/>
            <a:ext cx="8397300" cy="4668600"/>
          </a:xfrm>
          <a:prstGeom prst="rect">
            <a:avLst/>
          </a:prstGeom>
        </p:spPr>
        <p:txBody>
          <a:bodyPr anchorCtr="0" anchor="t" bIns="45700" lIns="91425" spcFirstLastPara="1" rIns="91425" wrap="square" tIns="45700">
            <a:noAutofit/>
          </a:bodyPr>
          <a:lstStyle/>
          <a:p>
            <a:pPr indent="-311150" lvl="1" marL="914400" rtl="0" algn="l">
              <a:lnSpc>
                <a:spcPct val="115000"/>
              </a:lnSpc>
              <a:spcBef>
                <a:spcPts val="120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Delivering medicines and samples</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Encouraging patients to fill out patient survey,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Keeping patients flow within the ED department,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Changing beds, keeping the wards tidy, restocking</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Distributing donations and face masks,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Encouraging members of the public to wash hands,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Dropping off patients’ belongings</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Running staff wellbeing hub: ensuring staff have plenty of refreshments and encouraging staff to take breaks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Keeping patients updated with their clinical appointments</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Meeting and greeting patients when they arrive at the hospital, escorting them to clinics</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Mealtime assistance: Helping patients with hydration and nutrition needs</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Helping patients to stay in touch with their loved ones: Deliver laminated letters from a loved one to patients, helpings patients to use ipads to communicate with their loved ones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Buggy drivers: volunteers use buggies to take patients to their appointments in the hospital</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Animation therapy: Volunteers engage patients in meaningful therapy activities to help them rehabilitate</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Bereavement support: volunteers make follow up phone calls to support bereaved families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Discharge follow up: Volunteers phone patients to ensure patients are settling in when they are discharged </a:t>
            </a:r>
            <a:endParaRPr sz="1300">
              <a:solidFill>
                <a:schemeClr val="dk2"/>
              </a:solidFill>
              <a:latin typeface="Calibri"/>
              <a:ea typeface="Calibri"/>
              <a:cs typeface="Calibri"/>
              <a:sym typeface="Calibri"/>
            </a:endParaRPr>
          </a:p>
          <a:p>
            <a:pPr indent="-311150" lvl="1" marL="914400" rtl="0" algn="l">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Virtual volunteering roles: Volunteers deliver storytelling sessions or craft activities over Zoom for patients </a:t>
            </a:r>
            <a:endParaRPr sz="1300">
              <a:solidFill>
                <a:schemeClr val="dk2"/>
              </a:solidFill>
              <a:latin typeface="Calibri"/>
              <a:ea typeface="Calibri"/>
              <a:cs typeface="Calibri"/>
              <a:sym typeface="Calibri"/>
            </a:endParaRPr>
          </a:p>
        </p:txBody>
      </p:sp>
      <p:pic>
        <p:nvPicPr>
          <p:cNvPr id="136" name="Google Shape;136;p20"/>
          <p:cNvPicPr preferRelativeResize="0"/>
          <p:nvPr/>
        </p:nvPicPr>
        <p:blipFill>
          <a:blip r:embed="rId3">
            <a:alphaModFix/>
          </a:blip>
          <a:stretch>
            <a:fillRect/>
          </a:stretch>
        </p:blipFill>
        <p:spPr>
          <a:xfrm>
            <a:off x="8732850" y="992625"/>
            <a:ext cx="3224075" cy="4849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515945" y="322400"/>
            <a:ext cx="5631600" cy="1199100"/>
          </a:xfrm>
          <a:prstGeom prst="rect">
            <a:avLst/>
          </a:prstGeom>
        </p:spPr>
        <p:txBody>
          <a:bodyPr anchorCtr="0" anchor="t" bIns="46800" lIns="0" spcFirstLastPara="1" rIns="0" wrap="square" tIns="46800">
            <a:noAutofit/>
          </a:bodyPr>
          <a:lstStyle/>
          <a:p>
            <a:pPr indent="0" lvl="0" marL="0" rtl="0" algn="l">
              <a:lnSpc>
                <a:spcPct val="115000"/>
              </a:lnSpc>
              <a:spcBef>
                <a:spcPts val="1200"/>
              </a:spcBef>
              <a:spcAft>
                <a:spcPts val="1200"/>
              </a:spcAft>
              <a:buNone/>
            </a:pPr>
            <a:r>
              <a:rPr lang="en-US" sz="4100">
                <a:solidFill>
                  <a:schemeClr val="dk2"/>
                </a:solidFill>
              </a:rPr>
              <a:t>How can Helpforce help NHS Trusts to maximise the impact of volunteering during this challenging winter?</a:t>
            </a:r>
            <a:endParaRPr sz="4100">
              <a:solidFill>
                <a:schemeClr val="dk2"/>
              </a:solidFill>
            </a:endParaRPr>
          </a:p>
        </p:txBody>
      </p:sp>
      <p:grpSp>
        <p:nvGrpSpPr>
          <p:cNvPr id="143" name="Google Shape;143;p21"/>
          <p:cNvGrpSpPr/>
          <p:nvPr/>
        </p:nvGrpSpPr>
        <p:grpSpPr>
          <a:xfrm>
            <a:off x="6926817" y="345352"/>
            <a:ext cx="5012486" cy="1103826"/>
            <a:chOff x="6956675" y="858499"/>
            <a:chExt cx="4835040" cy="1103826"/>
          </a:xfrm>
        </p:grpSpPr>
        <p:sp>
          <p:nvSpPr>
            <p:cNvPr id="144" name="Google Shape;144;p21"/>
            <p:cNvSpPr/>
            <p:nvPr/>
          </p:nvSpPr>
          <p:spPr>
            <a:xfrm>
              <a:off x="7321774" y="1016375"/>
              <a:ext cx="4401000" cy="896700"/>
            </a:xfrm>
            <a:prstGeom prst="rect">
              <a:avLst/>
            </a:prstGeom>
            <a:solidFill>
              <a:schemeClr val="dk2"/>
            </a:solidFill>
            <a:ln>
              <a:noFill/>
            </a:ln>
          </p:spPr>
          <p:txBody>
            <a:bodyPr anchorCtr="0" anchor="ctr" bIns="91425" lIns="91425" spcFirstLastPara="1" rIns="91425" wrap="square" tIns="91425">
              <a:noAutofit/>
            </a:bodyPr>
            <a:lstStyle/>
            <a:p>
              <a:pPr indent="-298450" lvl="0" marL="457200" rtl="0" algn="l">
                <a:lnSpc>
                  <a:spcPct val="115000"/>
                </a:lnSpc>
                <a:spcBef>
                  <a:spcPts val="1200"/>
                </a:spcBef>
                <a:spcAft>
                  <a:spcPts val="0"/>
                </a:spcAft>
                <a:buClr>
                  <a:srgbClr val="FFFFFF"/>
                </a:buClr>
                <a:buSzPts val="1100"/>
                <a:buAutoNum type="arabicPeriod"/>
              </a:pPr>
              <a:r>
                <a:t/>
              </a:r>
              <a:endParaRPr>
                <a:solidFill>
                  <a:srgbClr val="FFFFFF"/>
                </a:solidFill>
              </a:endParaRPr>
            </a:p>
          </p:txBody>
        </p:sp>
        <p:sp>
          <p:nvSpPr>
            <p:cNvPr id="145" name="Google Shape;145;p21"/>
            <p:cNvSpPr/>
            <p:nvPr/>
          </p:nvSpPr>
          <p:spPr>
            <a:xfrm>
              <a:off x="6956675" y="996625"/>
              <a:ext cx="1065600" cy="965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txBox="1"/>
            <p:nvPr/>
          </p:nvSpPr>
          <p:spPr>
            <a:xfrm>
              <a:off x="8071715" y="858499"/>
              <a:ext cx="3720000" cy="6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US" sz="1500">
                  <a:solidFill>
                    <a:srgbClr val="FFFFFF"/>
                  </a:solidFill>
                  <a:latin typeface="Calibri"/>
                  <a:ea typeface="Calibri"/>
                  <a:cs typeface="Calibri"/>
                  <a:sym typeface="Calibri"/>
                </a:rPr>
                <a:t>Co-design </a:t>
              </a:r>
              <a:r>
                <a:rPr lang="en-US" sz="1500">
                  <a:solidFill>
                    <a:srgbClr val="FFFFFF"/>
                  </a:solidFill>
                  <a:latin typeface="Calibri"/>
                  <a:ea typeface="Calibri"/>
                  <a:cs typeface="Calibri"/>
                  <a:sym typeface="Calibri"/>
                </a:rPr>
                <a:t>volunteering interventions to enable volunteers to be part of the Trust’s solution for challenges posed by the pandemic</a:t>
              </a:r>
              <a:endParaRPr sz="1800">
                <a:solidFill>
                  <a:srgbClr val="FFFFFF"/>
                </a:solidFill>
                <a:latin typeface="Calibri"/>
                <a:ea typeface="Calibri"/>
                <a:cs typeface="Calibri"/>
                <a:sym typeface="Calibri"/>
              </a:endParaRPr>
            </a:p>
          </p:txBody>
        </p:sp>
      </p:grpSp>
      <p:grpSp>
        <p:nvGrpSpPr>
          <p:cNvPr id="147" name="Google Shape;147;p21"/>
          <p:cNvGrpSpPr/>
          <p:nvPr/>
        </p:nvGrpSpPr>
        <p:grpSpPr>
          <a:xfrm>
            <a:off x="6927090" y="1853301"/>
            <a:ext cx="5012486" cy="1103826"/>
            <a:chOff x="6956675" y="858499"/>
            <a:chExt cx="4835040" cy="1103826"/>
          </a:xfrm>
        </p:grpSpPr>
        <p:sp>
          <p:nvSpPr>
            <p:cNvPr id="148" name="Google Shape;148;p21"/>
            <p:cNvSpPr/>
            <p:nvPr/>
          </p:nvSpPr>
          <p:spPr>
            <a:xfrm>
              <a:off x="7321774" y="1016375"/>
              <a:ext cx="4401000" cy="896700"/>
            </a:xfrm>
            <a:prstGeom prst="rect">
              <a:avLst/>
            </a:prstGeom>
            <a:solidFill>
              <a:schemeClr val="dk2"/>
            </a:solidFill>
            <a:ln>
              <a:noFill/>
            </a:ln>
          </p:spPr>
          <p:txBody>
            <a:bodyPr anchorCtr="0" anchor="ctr" bIns="91425" lIns="91425" spcFirstLastPara="1" rIns="91425" wrap="square" tIns="91425">
              <a:noAutofit/>
            </a:bodyPr>
            <a:lstStyle/>
            <a:p>
              <a:pPr indent="-298450" lvl="0" marL="457200" rtl="0" algn="l">
                <a:lnSpc>
                  <a:spcPct val="115000"/>
                </a:lnSpc>
                <a:spcBef>
                  <a:spcPts val="1200"/>
                </a:spcBef>
                <a:spcAft>
                  <a:spcPts val="0"/>
                </a:spcAft>
                <a:buClr>
                  <a:srgbClr val="FFFFFF"/>
                </a:buClr>
                <a:buSzPts val="1100"/>
                <a:buAutoNum type="arabicPeriod"/>
              </a:pPr>
              <a:r>
                <a:t/>
              </a:r>
              <a:endParaRPr>
                <a:solidFill>
                  <a:srgbClr val="FFFFFF"/>
                </a:solidFill>
              </a:endParaRPr>
            </a:p>
          </p:txBody>
        </p:sp>
        <p:sp>
          <p:nvSpPr>
            <p:cNvPr id="149" name="Google Shape;149;p21"/>
            <p:cNvSpPr/>
            <p:nvPr/>
          </p:nvSpPr>
          <p:spPr>
            <a:xfrm>
              <a:off x="6956675" y="996625"/>
              <a:ext cx="1065600" cy="965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txBox="1"/>
            <p:nvPr/>
          </p:nvSpPr>
          <p:spPr>
            <a:xfrm>
              <a:off x="8071715" y="858499"/>
              <a:ext cx="3720000" cy="6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US" sz="1500">
                  <a:solidFill>
                    <a:srgbClr val="FFFFFF"/>
                  </a:solidFill>
                  <a:latin typeface="Calibri"/>
                  <a:ea typeface="Calibri"/>
                  <a:cs typeface="Calibri"/>
                  <a:sym typeface="Calibri"/>
                </a:rPr>
                <a:t>Evidence </a:t>
              </a:r>
              <a:r>
                <a:rPr lang="en-US" sz="1500">
                  <a:solidFill>
                    <a:srgbClr val="FFFFFF"/>
                  </a:solidFill>
                  <a:latin typeface="Calibri"/>
                  <a:ea typeface="Calibri"/>
                  <a:cs typeface="Calibri"/>
                  <a:sym typeface="Calibri"/>
                </a:rPr>
                <a:t>the impact of the Trust’s volunteer services through a structured impact measurement process </a:t>
              </a:r>
              <a:endParaRPr sz="1500">
                <a:solidFill>
                  <a:srgbClr val="FFFFFF"/>
                </a:solidFill>
                <a:latin typeface="Calibri"/>
                <a:ea typeface="Calibri"/>
                <a:cs typeface="Calibri"/>
                <a:sym typeface="Calibri"/>
              </a:endParaRPr>
            </a:p>
          </p:txBody>
        </p:sp>
      </p:grpSp>
      <p:grpSp>
        <p:nvGrpSpPr>
          <p:cNvPr id="151" name="Google Shape;151;p21"/>
          <p:cNvGrpSpPr/>
          <p:nvPr/>
        </p:nvGrpSpPr>
        <p:grpSpPr>
          <a:xfrm>
            <a:off x="7030135" y="3525325"/>
            <a:ext cx="4909440" cy="1054499"/>
            <a:chOff x="6956675" y="907826"/>
            <a:chExt cx="4909440" cy="1054499"/>
          </a:xfrm>
        </p:grpSpPr>
        <p:sp>
          <p:nvSpPr>
            <p:cNvPr id="152" name="Google Shape;152;p21"/>
            <p:cNvSpPr/>
            <p:nvPr/>
          </p:nvSpPr>
          <p:spPr>
            <a:xfrm>
              <a:off x="7321774" y="1016375"/>
              <a:ext cx="4401000" cy="896700"/>
            </a:xfrm>
            <a:prstGeom prst="rect">
              <a:avLst/>
            </a:prstGeom>
            <a:solidFill>
              <a:schemeClr val="dk2"/>
            </a:solidFill>
            <a:ln>
              <a:noFill/>
            </a:ln>
          </p:spPr>
          <p:txBody>
            <a:bodyPr anchorCtr="0" anchor="ctr" bIns="91425" lIns="91425" spcFirstLastPara="1" rIns="91425" wrap="square" tIns="91425">
              <a:noAutofit/>
            </a:bodyPr>
            <a:lstStyle/>
            <a:p>
              <a:pPr indent="-298450" lvl="0" marL="457200" rtl="0" algn="l">
                <a:lnSpc>
                  <a:spcPct val="115000"/>
                </a:lnSpc>
                <a:spcBef>
                  <a:spcPts val="1200"/>
                </a:spcBef>
                <a:spcAft>
                  <a:spcPts val="0"/>
                </a:spcAft>
                <a:buClr>
                  <a:srgbClr val="FFFFFF"/>
                </a:buClr>
                <a:buSzPts val="1100"/>
                <a:buAutoNum type="arabicPeriod"/>
              </a:pPr>
              <a:r>
                <a:t/>
              </a:r>
              <a:endParaRPr>
                <a:solidFill>
                  <a:srgbClr val="FFFFFF"/>
                </a:solidFill>
              </a:endParaRPr>
            </a:p>
          </p:txBody>
        </p:sp>
        <p:sp>
          <p:nvSpPr>
            <p:cNvPr id="153" name="Google Shape;153;p21"/>
            <p:cNvSpPr/>
            <p:nvPr/>
          </p:nvSpPr>
          <p:spPr>
            <a:xfrm>
              <a:off x="6956675" y="996625"/>
              <a:ext cx="1065600" cy="965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txBox="1"/>
            <p:nvPr/>
          </p:nvSpPr>
          <p:spPr>
            <a:xfrm>
              <a:off x="8071715" y="907826"/>
              <a:ext cx="3794400" cy="6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US" sz="1600">
                  <a:solidFill>
                    <a:srgbClr val="FFFFFF"/>
                  </a:solidFill>
                  <a:latin typeface="Calibri"/>
                  <a:ea typeface="Calibri"/>
                  <a:cs typeface="Calibri"/>
                  <a:sym typeface="Calibri"/>
                </a:rPr>
                <a:t>Connect </a:t>
              </a:r>
              <a:r>
                <a:rPr lang="en-US" sz="1600">
                  <a:solidFill>
                    <a:srgbClr val="FFFFFF"/>
                  </a:solidFill>
                  <a:latin typeface="Calibri"/>
                  <a:ea typeface="Calibri"/>
                  <a:cs typeface="Calibri"/>
                  <a:sym typeface="Calibri"/>
                </a:rPr>
                <a:t>NHS Trusts with others as part of peer learning and support</a:t>
              </a:r>
              <a:endParaRPr sz="1800">
                <a:solidFill>
                  <a:srgbClr val="FFFFFF"/>
                </a:solidFill>
                <a:latin typeface="Calibri"/>
                <a:ea typeface="Calibri"/>
                <a:cs typeface="Calibri"/>
                <a:sym typeface="Calibri"/>
              </a:endParaRPr>
            </a:p>
          </p:txBody>
        </p:sp>
      </p:grpSp>
      <p:sp>
        <p:nvSpPr>
          <p:cNvPr id="155" name="Google Shape;155;p21"/>
          <p:cNvSpPr txBox="1"/>
          <p:nvPr/>
        </p:nvSpPr>
        <p:spPr>
          <a:xfrm>
            <a:off x="3325400" y="5148000"/>
            <a:ext cx="48942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t>Contact us at </a:t>
            </a:r>
            <a:r>
              <a:rPr b="1" lang="en-US" sz="1600" u="sng"/>
              <a:t>help@helpforce.community</a:t>
            </a:r>
            <a:endParaRPr b="1" sz="1600"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2"/>
          <p:cNvPicPr preferRelativeResize="0"/>
          <p:nvPr>
            <p:ph idx="2" type="pic"/>
          </p:nvPr>
        </p:nvPicPr>
        <p:blipFill rotWithShape="1">
          <a:blip r:embed="rId3">
            <a:alphaModFix/>
          </a:blip>
          <a:srcRect b="6354" l="0" r="0" t="6354"/>
          <a:stretch/>
        </p:blipFill>
        <p:spPr>
          <a:xfrm>
            <a:off x="0" y="3130062"/>
            <a:ext cx="6096000" cy="2877900"/>
          </a:xfrm>
          <a:prstGeom prst="rect">
            <a:avLst/>
          </a:prstGeom>
          <a:solidFill>
            <a:schemeClr val="lt1"/>
          </a:solidFill>
          <a:ln>
            <a:noFill/>
          </a:ln>
        </p:spPr>
      </p:pic>
      <p:sp>
        <p:nvSpPr>
          <p:cNvPr id="161" name="Google Shape;161;p22"/>
          <p:cNvSpPr txBox="1"/>
          <p:nvPr>
            <p:ph idx="1" type="body"/>
          </p:nvPr>
        </p:nvSpPr>
        <p:spPr>
          <a:xfrm>
            <a:off x="6456363" y="431760"/>
            <a:ext cx="5219700" cy="2014500"/>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0"/>
              </a:spcBef>
              <a:spcAft>
                <a:spcPts val="0"/>
              </a:spcAft>
              <a:buNone/>
            </a:pPr>
            <a:r>
              <a:rPr b="1" lang="en-US" sz="2900">
                <a:solidFill>
                  <a:schemeClr val="dk2"/>
                </a:solidFill>
                <a:latin typeface="Calibri"/>
                <a:ea typeface="Calibri"/>
                <a:cs typeface="Calibri"/>
                <a:sym typeface="Calibri"/>
              </a:rPr>
              <a:t>Trusts who have been able to mobilise volunteers in hospital:</a:t>
            </a:r>
            <a:endParaRPr b="1" sz="2900">
              <a:solidFill>
                <a:schemeClr val="dk2"/>
              </a:solidFill>
              <a:latin typeface="Calibri"/>
              <a:ea typeface="Calibri"/>
              <a:cs typeface="Calibri"/>
              <a:sym typeface="Calibri"/>
            </a:endParaRPr>
          </a:p>
          <a:p>
            <a:pPr indent="-342900" lvl="0" marL="457200" rtl="0" algn="l">
              <a:lnSpc>
                <a:spcPct val="115000"/>
              </a:lnSpc>
              <a:spcBef>
                <a:spcPts val="120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Barts Health NHS Trust </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Chelsea and Westminster Hospitals NHS Trust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East Sussex Healthcare NHS Trust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Northampton General Hospital NHS Trust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Sandwell and West Birmingham Hospitals NHS Trust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Liverpool University Hospitals NHS Foundation Trust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Leeds Teaching Hospitals NHS Trust </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South Tees Hospitals NHS Foundation Trust</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West Hertfordshire Hospitals NHS Trust </a:t>
            </a:r>
            <a:endParaRPr sz="1800">
              <a:solidFill>
                <a:schemeClr val="dk2"/>
              </a:solidFill>
              <a:latin typeface="Calibri"/>
              <a:ea typeface="Calibri"/>
              <a:cs typeface="Calibri"/>
              <a:sym typeface="Calibri"/>
            </a:endParaRPr>
          </a:p>
          <a:p>
            <a:pPr indent="-342900" lvl="0" marL="457200" rtl="0" algn="l">
              <a:lnSpc>
                <a:spcPct val="115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Sussex Community NHS Foundation Trust</a:t>
            </a:r>
            <a:endParaRPr sz="2700">
              <a:solidFill>
                <a:schemeClr val="dk2"/>
              </a:solidFill>
              <a:latin typeface="Calibri"/>
              <a:ea typeface="Calibri"/>
              <a:cs typeface="Calibri"/>
              <a:sym typeface="Calibri"/>
            </a:endParaRPr>
          </a:p>
        </p:txBody>
      </p:sp>
      <p:pic>
        <p:nvPicPr>
          <p:cNvPr id="162" name="Google Shape;162;p22"/>
          <p:cNvPicPr preferRelativeResize="0"/>
          <p:nvPr>
            <p:ph idx="4" type="pic"/>
          </p:nvPr>
        </p:nvPicPr>
        <p:blipFill rotWithShape="1">
          <a:blip r:embed="rId4">
            <a:alphaModFix/>
          </a:blip>
          <a:srcRect b="8032" l="0" r="0" t="8032"/>
          <a:stretch/>
        </p:blipFill>
        <p:spPr>
          <a:xfrm>
            <a:off x="0" y="0"/>
            <a:ext cx="6096000" cy="2877900"/>
          </a:xfrm>
          <a:prstGeom prst="rect">
            <a:avLst/>
          </a:prstGeom>
          <a:solidFill>
            <a:schemeClr val="lt1"/>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Helpforce">
      <a:dk1>
        <a:srgbClr val="1A3A60"/>
      </a:dk1>
      <a:lt1>
        <a:srgbClr val="FFFFFF"/>
      </a:lt1>
      <a:dk2>
        <a:srgbClr val="1A3A60"/>
      </a:dk2>
      <a:lt2>
        <a:srgbClr val="FFFFFF"/>
      </a:lt2>
      <a:accent1>
        <a:srgbClr val="FF4B4E"/>
      </a:accent1>
      <a:accent2>
        <a:srgbClr val="1A3A60"/>
      </a:accent2>
      <a:accent3>
        <a:srgbClr val="B1E0D8"/>
      </a:accent3>
      <a:accent4>
        <a:srgbClr val="FDC300"/>
      </a:accent4>
      <a:accent5>
        <a:srgbClr val="51565C"/>
      </a:accent5>
      <a:accent6>
        <a:srgbClr val="D6D8D5"/>
      </a:accent6>
      <a:hlink>
        <a:srgbClr val="FF4B4E"/>
      </a:hlink>
      <a:folHlink>
        <a:srgbClr val="FDC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