
<file path=[Content_Types].xml><?xml version="1.0" encoding="utf-8"?>
<Types xmlns="http://schemas.openxmlformats.org/package/2006/content-types">
  <Default Extension="emf" ContentType="image/x-emf"/>
  <Default Extension="fntdata" ContentType="application/x-fontdata"/>
  <Default Extension="gif"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 id="2147483691" r:id="rId3"/>
  </p:sldMasterIdLst>
  <p:notesMasterIdLst>
    <p:notesMasterId r:id="rId19"/>
  </p:notesMasterIdLst>
  <p:sldIdLst>
    <p:sldId id="256" r:id="rId4"/>
    <p:sldId id="257" r:id="rId5"/>
    <p:sldId id="258" r:id="rId6"/>
    <p:sldId id="410" r:id="rId7"/>
    <p:sldId id="338" r:id="rId8"/>
    <p:sldId id="389" r:id="rId9"/>
    <p:sldId id="342" r:id="rId10"/>
    <p:sldId id="393" r:id="rId11"/>
    <p:sldId id="398" r:id="rId12"/>
    <p:sldId id="416" r:id="rId13"/>
    <p:sldId id="408" r:id="rId14"/>
    <p:sldId id="343" r:id="rId15"/>
    <p:sldId id="363" r:id="rId16"/>
    <p:sldId id="370" r:id="rId17"/>
    <p:sldId id="260"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iaceBeKUSM90cYnrDoyd/qlRY2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926" autoAdjust="0"/>
  </p:normalViewPr>
  <p:slideViewPr>
    <p:cSldViewPr snapToGrid="0">
      <p:cViewPr varScale="1">
        <p:scale>
          <a:sx n="99" d="100"/>
          <a:sy n="99"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F6915B-3A0E-42B9-9EC7-C1F689D953F1}" type="doc">
      <dgm:prSet loTypeId="urn:microsoft.com/office/officeart/2005/8/layout/arrow2" loCatId="process" qsTypeId="urn:microsoft.com/office/officeart/2005/8/quickstyle/simple1" qsCatId="simple" csTypeId="urn:microsoft.com/office/officeart/2005/8/colors/accent1_2" csCatId="accent1" phldr="1"/>
      <dgm:spPr/>
    </dgm:pt>
    <dgm:pt modelId="{75762F5A-BEF6-467D-810E-D07AE06075C2}">
      <dgm:prSet phldrT="[Text]" custT="1"/>
      <dgm:spPr/>
      <dgm:t>
        <a:bodyPr/>
        <a:lstStyle/>
        <a:p>
          <a:r>
            <a:rPr lang="en-GB" sz="1600" dirty="0"/>
            <a:t>More </a:t>
          </a:r>
          <a:r>
            <a:rPr lang="en-GB" sz="1600" b="1" dirty="0"/>
            <a:t>evaluation</a:t>
          </a:r>
        </a:p>
      </dgm:t>
    </dgm:pt>
    <dgm:pt modelId="{50CAB75F-7890-498A-A62E-BAC471721881}" type="parTrans" cxnId="{F99538D3-B3B7-4A97-A9C0-4C9C1F8B4410}">
      <dgm:prSet/>
      <dgm:spPr/>
      <dgm:t>
        <a:bodyPr/>
        <a:lstStyle/>
        <a:p>
          <a:endParaRPr lang="en-GB"/>
        </a:p>
      </dgm:t>
    </dgm:pt>
    <dgm:pt modelId="{B134F3BC-938F-43D5-B4A5-6120E7B2308B}" type="sibTrans" cxnId="{F99538D3-B3B7-4A97-A9C0-4C9C1F8B4410}">
      <dgm:prSet/>
      <dgm:spPr/>
      <dgm:t>
        <a:bodyPr/>
        <a:lstStyle/>
        <a:p>
          <a:endParaRPr lang="en-GB"/>
        </a:p>
      </dgm:t>
    </dgm:pt>
    <dgm:pt modelId="{BB510B5B-1567-43CA-B3BF-6F4689216DE0}">
      <dgm:prSet phldrT="[Text]" custT="1"/>
      <dgm:spPr/>
      <dgm:t>
        <a:bodyPr/>
        <a:lstStyle/>
        <a:p>
          <a:r>
            <a:rPr lang="en-GB" sz="1800" dirty="0"/>
            <a:t>More </a:t>
          </a:r>
          <a:r>
            <a:rPr lang="en-GB" sz="1800" b="1" dirty="0"/>
            <a:t>data</a:t>
          </a:r>
        </a:p>
      </dgm:t>
    </dgm:pt>
    <dgm:pt modelId="{DC71D97B-57B0-46F8-ADC8-206056EFE3BA}" type="parTrans" cxnId="{DDFC41D1-FB80-4F7F-BDB7-111F4DB0285B}">
      <dgm:prSet/>
      <dgm:spPr/>
      <dgm:t>
        <a:bodyPr/>
        <a:lstStyle/>
        <a:p>
          <a:endParaRPr lang="en-GB"/>
        </a:p>
      </dgm:t>
    </dgm:pt>
    <dgm:pt modelId="{8F4750A0-B2B7-4425-BC14-960341C46A11}" type="sibTrans" cxnId="{DDFC41D1-FB80-4F7F-BDB7-111F4DB0285B}">
      <dgm:prSet/>
      <dgm:spPr/>
      <dgm:t>
        <a:bodyPr/>
        <a:lstStyle/>
        <a:p>
          <a:endParaRPr lang="en-GB"/>
        </a:p>
      </dgm:t>
    </dgm:pt>
    <dgm:pt modelId="{CD07C2E5-6158-4B82-AADA-71ED93A2278C}">
      <dgm:prSet phldrT="[Text]" custT="1"/>
      <dgm:spPr/>
      <dgm:t>
        <a:bodyPr/>
        <a:lstStyle/>
        <a:p>
          <a:r>
            <a:rPr lang="en-GB" sz="2000" dirty="0"/>
            <a:t>More </a:t>
          </a:r>
          <a:r>
            <a:rPr lang="en-GB" sz="2000" b="1" dirty="0"/>
            <a:t>evidence</a:t>
          </a:r>
        </a:p>
      </dgm:t>
    </dgm:pt>
    <dgm:pt modelId="{C52B8865-25BF-4EBE-8C47-F3804B85D051}" type="parTrans" cxnId="{18C695F5-893F-409F-8961-16A04FE80380}">
      <dgm:prSet/>
      <dgm:spPr/>
      <dgm:t>
        <a:bodyPr/>
        <a:lstStyle/>
        <a:p>
          <a:endParaRPr lang="en-GB"/>
        </a:p>
      </dgm:t>
    </dgm:pt>
    <dgm:pt modelId="{A5712BD1-AE0A-4A9B-A266-D9F1FBFC6C43}" type="sibTrans" cxnId="{18C695F5-893F-409F-8961-16A04FE80380}">
      <dgm:prSet/>
      <dgm:spPr/>
      <dgm:t>
        <a:bodyPr/>
        <a:lstStyle/>
        <a:p>
          <a:endParaRPr lang="en-GB"/>
        </a:p>
      </dgm:t>
    </dgm:pt>
    <dgm:pt modelId="{615087AF-D20D-43EF-8BA2-BFD09487C836}">
      <dgm:prSet phldrT="[Text]" custT="1"/>
      <dgm:spPr/>
      <dgm:t>
        <a:bodyPr/>
        <a:lstStyle/>
        <a:p>
          <a:pPr algn="ctr"/>
          <a:r>
            <a:rPr lang="en-GB" sz="2200" dirty="0"/>
            <a:t>Greater </a:t>
          </a:r>
          <a:r>
            <a:rPr lang="en-GB" sz="2200" b="1" dirty="0"/>
            <a:t>impact of volunteering</a:t>
          </a:r>
        </a:p>
      </dgm:t>
    </dgm:pt>
    <dgm:pt modelId="{961EAAFC-DA2B-4A98-8C15-6CE80B57D7DC}" type="parTrans" cxnId="{FC7F468C-E646-4738-8349-9E7415D358A7}">
      <dgm:prSet/>
      <dgm:spPr/>
      <dgm:t>
        <a:bodyPr/>
        <a:lstStyle/>
        <a:p>
          <a:endParaRPr lang="en-GB"/>
        </a:p>
      </dgm:t>
    </dgm:pt>
    <dgm:pt modelId="{9299167C-BCA1-4221-8EC4-9B441D45681E}" type="sibTrans" cxnId="{FC7F468C-E646-4738-8349-9E7415D358A7}">
      <dgm:prSet/>
      <dgm:spPr/>
      <dgm:t>
        <a:bodyPr/>
        <a:lstStyle/>
        <a:p>
          <a:endParaRPr lang="en-GB"/>
        </a:p>
      </dgm:t>
    </dgm:pt>
    <dgm:pt modelId="{166C08B0-EBED-4D14-9A7B-675432AFBDD8}" type="pres">
      <dgm:prSet presAssocID="{9CF6915B-3A0E-42B9-9EC7-C1F689D953F1}" presName="arrowDiagram" presStyleCnt="0">
        <dgm:presLayoutVars>
          <dgm:chMax val="5"/>
          <dgm:dir/>
          <dgm:resizeHandles val="exact"/>
        </dgm:presLayoutVars>
      </dgm:prSet>
      <dgm:spPr/>
    </dgm:pt>
    <dgm:pt modelId="{E50E76CE-E437-4612-8114-72E220D5365C}" type="pres">
      <dgm:prSet presAssocID="{9CF6915B-3A0E-42B9-9EC7-C1F689D953F1}" presName="arrow" presStyleLbl="bgShp" presStyleIdx="0" presStyleCnt="1"/>
      <dgm:spPr/>
    </dgm:pt>
    <dgm:pt modelId="{9BAB658F-F075-4D37-AEDC-83C2D99C936F}" type="pres">
      <dgm:prSet presAssocID="{9CF6915B-3A0E-42B9-9EC7-C1F689D953F1}" presName="arrowDiagram4" presStyleCnt="0"/>
      <dgm:spPr/>
    </dgm:pt>
    <dgm:pt modelId="{6DC1EDB1-4F88-4D28-AB5A-353CE124C551}" type="pres">
      <dgm:prSet presAssocID="{75762F5A-BEF6-467D-810E-D07AE06075C2}" presName="bullet4a" presStyleLbl="node1" presStyleIdx="0" presStyleCnt="4"/>
      <dgm:spPr/>
    </dgm:pt>
    <dgm:pt modelId="{20FA38C8-5917-4D61-BBA4-8D15C250854E}" type="pres">
      <dgm:prSet presAssocID="{75762F5A-BEF6-467D-810E-D07AE06075C2}" presName="textBox4a" presStyleLbl="revTx" presStyleIdx="0" presStyleCnt="4" custLinFactNeighborX="6910" custLinFactNeighborY="-19433">
        <dgm:presLayoutVars>
          <dgm:bulletEnabled val="1"/>
        </dgm:presLayoutVars>
      </dgm:prSet>
      <dgm:spPr/>
    </dgm:pt>
    <dgm:pt modelId="{5D6B00FC-FFA8-4D81-B3A7-1809018880E2}" type="pres">
      <dgm:prSet presAssocID="{BB510B5B-1567-43CA-B3BF-6F4689216DE0}" presName="bullet4b" presStyleLbl="node1" presStyleIdx="1" presStyleCnt="4" custLinFactX="43321" custLinFactNeighborX="100000" custLinFactNeighborY="-86448"/>
      <dgm:spPr/>
    </dgm:pt>
    <dgm:pt modelId="{7479B0EC-B471-46A5-A467-97CD4EDA1B37}" type="pres">
      <dgm:prSet presAssocID="{BB510B5B-1567-43CA-B3BF-6F4689216DE0}" presName="textBox4b" presStyleLbl="revTx" presStyleIdx="1" presStyleCnt="4" custScaleX="66195" custLinFactNeighborX="14299" custLinFactNeighborY="-23257">
        <dgm:presLayoutVars>
          <dgm:bulletEnabled val="1"/>
        </dgm:presLayoutVars>
      </dgm:prSet>
      <dgm:spPr/>
    </dgm:pt>
    <dgm:pt modelId="{117EF44A-FC0E-4E70-BF7B-E81BFA190241}" type="pres">
      <dgm:prSet presAssocID="{CD07C2E5-6158-4B82-AADA-71ED93A2278C}" presName="bullet4c" presStyleLbl="node1" presStyleIdx="2" presStyleCnt="4" custLinFactX="100000" custLinFactNeighborX="123030" custLinFactNeighborY="-65243"/>
      <dgm:spPr/>
    </dgm:pt>
    <dgm:pt modelId="{80C462B0-92B7-4276-B6A4-D507A35507C7}" type="pres">
      <dgm:prSet presAssocID="{CD07C2E5-6158-4B82-AADA-71ED93A2278C}" presName="textBox4c" presStyleLbl="revTx" presStyleIdx="2" presStyleCnt="4" custLinFactNeighborX="60013" custLinFactNeighborY="-18142">
        <dgm:presLayoutVars>
          <dgm:bulletEnabled val="1"/>
        </dgm:presLayoutVars>
      </dgm:prSet>
      <dgm:spPr/>
    </dgm:pt>
    <dgm:pt modelId="{FBAC54A4-1E93-40B1-B335-A3027A7A2284}" type="pres">
      <dgm:prSet presAssocID="{615087AF-D20D-43EF-8BA2-BFD09487C836}" presName="bullet4d" presStyleLbl="node1" presStyleIdx="3" presStyleCnt="4" custScaleX="210621" custScaleY="188508" custLinFactX="200000" custLinFactNeighborX="285485" custLinFactNeighborY="-82025"/>
      <dgm:spPr/>
    </dgm:pt>
    <dgm:pt modelId="{BF88D655-3688-4E1B-A3F7-CE9F7A693F3D}" type="pres">
      <dgm:prSet presAssocID="{615087AF-D20D-43EF-8BA2-BFD09487C836}" presName="textBox4d" presStyleLbl="revTx" presStyleIdx="3" presStyleCnt="4" custScaleX="125010" custScaleY="90473" custLinFactX="2095" custLinFactNeighborX="100000" custLinFactNeighborY="-1015">
        <dgm:presLayoutVars>
          <dgm:bulletEnabled val="1"/>
        </dgm:presLayoutVars>
      </dgm:prSet>
      <dgm:spPr/>
    </dgm:pt>
  </dgm:ptLst>
  <dgm:cxnLst>
    <dgm:cxn modelId="{39B9BA25-6861-4277-9960-678C73EEEEEA}" type="presOf" srcId="{9CF6915B-3A0E-42B9-9EC7-C1F689D953F1}" destId="{166C08B0-EBED-4D14-9A7B-675432AFBDD8}" srcOrd="0" destOrd="0" presId="urn:microsoft.com/office/officeart/2005/8/layout/arrow2"/>
    <dgm:cxn modelId="{B511F252-769E-4D1C-A920-AC434E63D2D1}" type="presOf" srcId="{75762F5A-BEF6-467D-810E-D07AE06075C2}" destId="{20FA38C8-5917-4D61-BBA4-8D15C250854E}" srcOrd="0" destOrd="0" presId="urn:microsoft.com/office/officeart/2005/8/layout/arrow2"/>
    <dgm:cxn modelId="{B6CF0A86-9BED-4D71-BE56-EC37EECD36EA}" type="presOf" srcId="{BB510B5B-1567-43CA-B3BF-6F4689216DE0}" destId="{7479B0EC-B471-46A5-A467-97CD4EDA1B37}" srcOrd="0" destOrd="0" presId="urn:microsoft.com/office/officeart/2005/8/layout/arrow2"/>
    <dgm:cxn modelId="{FC7F468C-E646-4738-8349-9E7415D358A7}" srcId="{9CF6915B-3A0E-42B9-9EC7-C1F689D953F1}" destId="{615087AF-D20D-43EF-8BA2-BFD09487C836}" srcOrd="3" destOrd="0" parTransId="{961EAAFC-DA2B-4A98-8C15-6CE80B57D7DC}" sibTransId="{9299167C-BCA1-4221-8EC4-9B441D45681E}"/>
    <dgm:cxn modelId="{CCC7EAA3-1A43-404E-AF43-E468870F1BD1}" type="presOf" srcId="{CD07C2E5-6158-4B82-AADA-71ED93A2278C}" destId="{80C462B0-92B7-4276-B6A4-D507A35507C7}" srcOrd="0" destOrd="0" presId="urn:microsoft.com/office/officeart/2005/8/layout/arrow2"/>
    <dgm:cxn modelId="{DDFC41D1-FB80-4F7F-BDB7-111F4DB0285B}" srcId="{9CF6915B-3A0E-42B9-9EC7-C1F689D953F1}" destId="{BB510B5B-1567-43CA-B3BF-6F4689216DE0}" srcOrd="1" destOrd="0" parTransId="{DC71D97B-57B0-46F8-ADC8-206056EFE3BA}" sibTransId="{8F4750A0-B2B7-4425-BC14-960341C46A11}"/>
    <dgm:cxn modelId="{F99538D3-B3B7-4A97-A9C0-4C9C1F8B4410}" srcId="{9CF6915B-3A0E-42B9-9EC7-C1F689D953F1}" destId="{75762F5A-BEF6-467D-810E-D07AE06075C2}" srcOrd="0" destOrd="0" parTransId="{50CAB75F-7890-498A-A62E-BAC471721881}" sibTransId="{B134F3BC-938F-43D5-B4A5-6120E7B2308B}"/>
    <dgm:cxn modelId="{2F96F5EA-1D25-45FB-8345-8B309B807C03}" type="presOf" srcId="{615087AF-D20D-43EF-8BA2-BFD09487C836}" destId="{BF88D655-3688-4E1B-A3F7-CE9F7A693F3D}" srcOrd="0" destOrd="0" presId="urn:microsoft.com/office/officeart/2005/8/layout/arrow2"/>
    <dgm:cxn modelId="{18C695F5-893F-409F-8961-16A04FE80380}" srcId="{9CF6915B-3A0E-42B9-9EC7-C1F689D953F1}" destId="{CD07C2E5-6158-4B82-AADA-71ED93A2278C}" srcOrd="2" destOrd="0" parTransId="{C52B8865-25BF-4EBE-8C47-F3804B85D051}" sibTransId="{A5712BD1-AE0A-4A9B-A266-D9F1FBFC6C43}"/>
    <dgm:cxn modelId="{AF6AD94B-38DC-4CD7-835A-ECB9401916E3}" type="presParOf" srcId="{166C08B0-EBED-4D14-9A7B-675432AFBDD8}" destId="{E50E76CE-E437-4612-8114-72E220D5365C}" srcOrd="0" destOrd="0" presId="urn:microsoft.com/office/officeart/2005/8/layout/arrow2"/>
    <dgm:cxn modelId="{73C7E4F9-1406-4F20-ACDC-F0622F3CABFB}" type="presParOf" srcId="{166C08B0-EBED-4D14-9A7B-675432AFBDD8}" destId="{9BAB658F-F075-4D37-AEDC-83C2D99C936F}" srcOrd="1" destOrd="0" presId="urn:microsoft.com/office/officeart/2005/8/layout/arrow2"/>
    <dgm:cxn modelId="{BA46A7E4-3033-41CC-93BE-F0C07AAFE355}" type="presParOf" srcId="{9BAB658F-F075-4D37-AEDC-83C2D99C936F}" destId="{6DC1EDB1-4F88-4D28-AB5A-353CE124C551}" srcOrd="0" destOrd="0" presId="urn:microsoft.com/office/officeart/2005/8/layout/arrow2"/>
    <dgm:cxn modelId="{BFF1DAC0-51ED-448F-B05C-4226568284F8}" type="presParOf" srcId="{9BAB658F-F075-4D37-AEDC-83C2D99C936F}" destId="{20FA38C8-5917-4D61-BBA4-8D15C250854E}" srcOrd="1" destOrd="0" presId="urn:microsoft.com/office/officeart/2005/8/layout/arrow2"/>
    <dgm:cxn modelId="{002BE268-A504-45E1-BE4B-43AA78AB9BE1}" type="presParOf" srcId="{9BAB658F-F075-4D37-AEDC-83C2D99C936F}" destId="{5D6B00FC-FFA8-4D81-B3A7-1809018880E2}" srcOrd="2" destOrd="0" presId="urn:microsoft.com/office/officeart/2005/8/layout/arrow2"/>
    <dgm:cxn modelId="{EE99CFC7-5E26-4CB8-B6B6-1B861AEAC73F}" type="presParOf" srcId="{9BAB658F-F075-4D37-AEDC-83C2D99C936F}" destId="{7479B0EC-B471-46A5-A467-97CD4EDA1B37}" srcOrd="3" destOrd="0" presId="urn:microsoft.com/office/officeart/2005/8/layout/arrow2"/>
    <dgm:cxn modelId="{6CD8FED7-31D1-4B33-83AC-762C113289EE}" type="presParOf" srcId="{9BAB658F-F075-4D37-AEDC-83C2D99C936F}" destId="{117EF44A-FC0E-4E70-BF7B-E81BFA190241}" srcOrd="4" destOrd="0" presId="urn:microsoft.com/office/officeart/2005/8/layout/arrow2"/>
    <dgm:cxn modelId="{5B105DE2-F430-4BB3-B523-DCCD264E043A}" type="presParOf" srcId="{9BAB658F-F075-4D37-AEDC-83C2D99C936F}" destId="{80C462B0-92B7-4276-B6A4-D507A35507C7}" srcOrd="5" destOrd="0" presId="urn:microsoft.com/office/officeart/2005/8/layout/arrow2"/>
    <dgm:cxn modelId="{3FAF1441-3EC2-4E50-92C2-DF93FDDA7CFC}" type="presParOf" srcId="{9BAB658F-F075-4D37-AEDC-83C2D99C936F}" destId="{FBAC54A4-1E93-40B1-B335-A3027A7A2284}" srcOrd="6" destOrd="0" presId="urn:microsoft.com/office/officeart/2005/8/layout/arrow2"/>
    <dgm:cxn modelId="{87E1C12D-5B51-4012-8B33-C96ED6606CEE}" type="presParOf" srcId="{9BAB658F-F075-4D37-AEDC-83C2D99C936F}" destId="{BF88D655-3688-4E1B-A3F7-CE9F7A693F3D}"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E76CE-E437-4612-8114-72E220D5365C}">
      <dsp:nvSpPr>
        <dsp:cNvPr id="0" name=""/>
        <dsp:cNvSpPr/>
      </dsp:nvSpPr>
      <dsp:spPr>
        <a:xfrm>
          <a:off x="1545291" y="0"/>
          <a:ext cx="7766099" cy="4853811"/>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C1EDB1-4F88-4D28-AB5A-353CE124C551}">
      <dsp:nvSpPr>
        <dsp:cNvPr id="0" name=""/>
        <dsp:cNvSpPr/>
      </dsp:nvSpPr>
      <dsp:spPr>
        <a:xfrm>
          <a:off x="2310252" y="3609294"/>
          <a:ext cx="178620" cy="1786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FA38C8-5917-4D61-BBA4-8D15C250854E}">
      <dsp:nvSpPr>
        <dsp:cNvPr id="0" name=""/>
        <dsp:cNvSpPr/>
      </dsp:nvSpPr>
      <dsp:spPr>
        <a:xfrm>
          <a:off x="2491327" y="3474113"/>
          <a:ext cx="1328002" cy="1155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647" tIns="0" rIns="0" bIns="0" numCol="1" spcCol="1270" anchor="t" anchorCtr="0">
          <a:noAutofit/>
        </a:bodyPr>
        <a:lstStyle/>
        <a:p>
          <a:pPr marL="0" lvl="0" indent="0" algn="l" defTabSz="711200">
            <a:lnSpc>
              <a:spcPct val="90000"/>
            </a:lnSpc>
            <a:spcBef>
              <a:spcPct val="0"/>
            </a:spcBef>
            <a:spcAft>
              <a:spcPct val="35000"/>
            </a:spcAft>
            <a:buNone/>
          </a:pPr>
          <a:r>
            <a:rPr lang="en-GB" sz="1600" kern="1200" dirty="0"/>
            <a:t>More </a:t>
          </a:r>
          <a:r>
            <a:rPr lang="en-GB" sz="1600" b="1" kern="1200" dirty="0"/>
            <a:t>evaluation</a:t>
          </a:r>
        </a:p>
      </dsp:txBody>
      <dsp:txXfrm>
        <a:off x="2491327" y="3474113"/>
        <a:ext cx="1328002" cy="1155207"/>
      </dsp:txXfrm>
    </dsp:sp>
    <dsp:sp modelId="{5D6B00FC-FFA8-4D81-B3A7-1809018880E2}">
      <dsp:nvSpPr>
        <dsp:cNvPr id="0" name=""/>
        <dsp:cNvSpPr/>
      </dsp:nvSpPr>
      <dsp:spPr>
        <a:xfrm>
          <a:off x="4017461" y="2211752"/>
          <a:ext cx="310643" cy="3106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79B0EC-B471-46A5-A467-97CD4EDA1B37}">
      <dsp:nvSpPr>
        <dsp:cNvPr id="0" name=""/>
        <dsp:cNvSpPr/>
      </dsp:nvSpPr>
      <dsp:spPr>
        <a:xfrm>
          <a:off x="4236424" y="2119734"/>
          <a:ext cx="1079561" cy="2218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604" tIns="0" rIns="0" bIns="0" numCol="1" spcCol="1270" anchor="t" anchorCtr="0">
          <a:noAutofit/>
        </a:bodyPr>
        <a:lstStyle/>
        <a:p>
          <a:pPr marL="0" lvl="0" indent="0" algn="l" defTabSz="800100">
            <a:lnSpc>
              <a:spcPct val="90000"/>
            </a:lnSpc>
            <a:spcBef>
              <a:spcPct val="0"/>
            </a:spcBef>
            <a:spcAft>
              <a:spcPct val="35000"/>
            </a:spcAft>
            <a:buNone/>
          </a:pPr>
          <a:r>
            <a:rPr lang="en-GB" sz="1800" kern="1200" dirty="0"/>
            <a:t>More </a:t>
          </a:r>
          <a:r>
            <a:rPr lang="en-GB" sz="1800" b="1" kern="1200" dirty="0"/>
            <a:t>data</a:t>
          </a:r>
        </a:p>
      </dsp:txBody>
      <dsp:txXfrm>
        <a:off x="4236424" y="2119734"/>
        <a:ext cx="1079561" cy="2218192"/>
      </dsp:txXfrm>
    </dsp:sp>
    <dsp:sp modelId="{117EF44A-FC0E-4E70-BF7B-E81BFA190241}">
      <dsp:nvSpPr>
        <dsp:cNvPr id="0" name=""/>
        <dsp:cNvSpPr/>
      </dsp:nvSpPr>
      <dsp:spPr>
        <a:xfrm>
          <a:off x="6101707" y="1379812"/>
          <a:ext cx="411603" cy="4116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C462B0-92B7-4276-B6A4-D507A35507C7}">
      <dsp:nvSpPr>
        <dsp:cNvPr id="0" name=""/>
        <dsp:cNvSpPr/>
      </dsp:nvSpPr>
      <dsp:spPr>
        <a:xfrm>
          <a:off x="6368251" y="1309958"/>
          <a:ext cx="1630880" cy="2999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100" tIns="0" rIns="0" bIns="0" numCol="1" spcCol="1270" anchor="t" anchorCtr="0">
          <a:noAutofit/>
        </a:bodyPr>
        <a:lstStyle/>
        <a:p>
          <a:pPr marL="0" lvl="0" indent="0" algn="l" defTabSz="889000">
            <a:lnSpc>
              <a:spcPct val="90000"/>
            </a:lnSpc>
            <a:spcBef>
              <a:spcPct val="0"/>
            </a:spcBef>
            <a:spcAft>
              <a:spcPct val="35000"/>
            </a:spcAft>
            <a:buNone/>
          </a:pPr>
          <a:r>
            <a:rPr lang="en-GB" sz="2000" kern="1200" dirty="0"/>
            <a:t>More </a:t>
          </a:r>
          <a:r>
            <a:rPr lang="en-GB" sz="2000" b="1" kern="1200" dirty="0"/>
            <a:t>evidence</a:t>
          </a:r>
        </a:p>
      </dsp:txBody>
      <dsp:txXfrm>
        <a:off x="6368251" y="1309958"/>
        <a:ext cx="1630880" cy="2999655"/>
      </dsp:txXfrm>
    </dsp:sp>
    <dsp:sp modelId="{FBAC54A4-1E93-40B1-B335-A3027A7A2284}">
      <dsp:nvSpPr>
        <dsp:cNvPr id="0" name=""/>
        <dsp:cNvSpPr/>
      </dsp:nvSpPr>
      <dsp:spPr>
        <a:xfrm>
          <a:off x="9310799" y="401638"/>
          <a:ext cx="1161349" cy="10394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88D655-3688-4E1B-A3F7-CE9F7A693F3D}">
      <dsp:nvSpPr>
        <dsp:cNvPr id="0" name=""/>
        <dsp:cNvSpPr/>
      </dsp:nvSpPr>
      <dsp:spPr>
        <a:xfrm>
          <a:off x="8675649" y="1504083"/>
          <a:ext cx="2038764" cy="3148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72" tIns="0" rIns="0" bIns="0" numCol="1" spcCol="1270" anchor="t" anchorCtr="0">
          <a:noAutofit/>
        </a:bodyPr>
        <a:lstStyle/>
        <a:p>
          <a:pPr marL="0" lvl="0" indent="0" algn="ctr" defTabSz="977900">
            <a:lnSpc>
              <a:spcPct val="90000"/>
            </a:lnSpc>
            <a:spcBef>
              <a:spcPct val="0"/>
            </a:spcBef>
            <a:spcAft>
              <a:spcPct val="35000"/>
            </a:spcAft>
            <a:buNone/>
          </a:pPr>
          <a:r>
            <a:rPr lang="en-GB" sz="2200" kern="1200" dirty="0"/>
            <a:t>Greater </a:t>
          </a:r>
          <a:r>
            <a:rPr lang="en-GB" sz="2200" b="1" kern="1200" dirty="0"/>
            <a:t>impact of volunteering</a:t>
          </a:r>
        </a:p>
      </dsp:txBody>
      <dsp:txXfrm>
        <a:off x="8675649" y="1504083"/>
        <a:ext cx="2038764" cy="314862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GB" sz="1400" dirty="0">
                <a:solidFill>
                  <a:srgbClr val="1A3A60"/>
                </a:solidFill>
              </a:rPr>
              <a:t>Commentary:</a:t>
            </a:r>
            <a:endParaRPr sz="1400" dirty="0">
              <a:solidFill>
                <a:srgbClr val="1A3A60"/>
              </a:solidFill>
            </a:endParaRPr>
          </a:p>
          <a:p>
            <a:pPr marL="457200" lvl="0" indent="-317500" algn="l" rtl="0">
              <a:lnSpc>
                <a:spcPct val="90000"/>
              </a:lnSpc>
              <a:spcBef>
                <a:spcPts val="1000"/>
              </a:spcBef>
              <a:spcAft>
                <a:spcPts val="0"/>
              </a:spcAft>
              <a:buClr>
                <a:srgbClr val="1A3A60"/>
              </a:buClr>
              <a:buSzPts val="1400"/>
              <a:buFont typeface="Calibri"/>
              <a:buChar char="●"/>
            </a:pPr>
            <a:r>
              <a:rPr lang="en-GB" sz="1400" dirty="0">
                <a:solidFill>
                  <a:srgbClr val="1A3A60"/>
                </a:solidFill>
              </a:rPr>
              <a:t>In this series we will hear from different perspectives that will help you all: collect more data, improve your volunteering service, and prove its impact</a:t>
            </a:r>
            <a:endParaRPr sz="1400" dirty="0">
              <a:solidFill>
                <a:srgbClr val="1A3A60"/>
              </a:solidFill>
            </a:endParaRPr>
          </a:p>
          <a:p>
            <a:pPr marL="457200" lvl="0" indent="-317500" algn="l" rtl="0">
              <a:lnSpc>
                <a:spcPct val="90000"/>
              </a:lnSpc>
              <a:spcBef>
                <a:spcPts val="0"/>
              </a:spcBef>
              <a:spcAft>
                <a:spcPts val="0"/>
              </a:spcAft>
              <a:buClr>
                <a:srgbClr val="1A3A60"/>
              </a:buClr>
              <a:buSzPts val="1400"/>
              <a:buFont typeface="Calibri"/>
              <a:buChar char="●"/>
            </a:pPr>
            <a:r>
              <a:rPr lang="en-GB" sz="1400" dirty="0">
                <a:solidFill>
                  <a:srgbClr val="1A3A60"/>
                </a:solidFill>
              </a:rPr>
              <a:t>In today’s session, Nuffield Trust will share highlights from a new guide produced to assist volunteer managers with evaluation</a:t>
            </a:r>
            <a:endParaRPr sz="1400" dirty="0">
              <a:solidFill>
                <a:srgbClr val="1A3A60"/>
              </a:solidFill>
            </a:endParaRPr>
          </a:p>
          <a:p>
            <a:pPr marL="457200" lvl="0" indent="-317500" algn="l" rtl="0">
              <a:lnSpc>
                <a:spcPct val="90000"/>
              </a:lnSpc>
              <a:spcBef>
                <a:spcPts val="0"/>
              </a:spcBef>
              <a:spcAft>
                <a:spcPts val="0"/>
              </a:spcAft>
              <a:buClr>
                <a:srgbClr val="1A3A60"/>
              </a:buClr>
              <a:buSzPts val="1400"/>
              <a:buChar char="●"/>
            </a:pPr>
            <a:r>
              <a:rPr lang="en-GB" sz="1400" dirty="0">
                <a:solidFill>
                  <a:srgbClr val="1A3A60"/>
                </a:solidFill>
              </a:rPr>
              <a:t>On day 2, next week, we will be joined by PPL to share learning from the Volunteering Innovators Programme, with a focus on some of the typical barriers and how these can be addressed</a:t>
            </a:r>
            <a:endParaRPr sz="1400" dirty="0">
              <a:solidFill>
                <a:srgbClr val="1A3A60"/>
              </a:solidFill>
            </a:endParaRPr>
          </a:p>
          <a:p>
            <a:pPr marL="457200" lvl="0" indent="-317500" algn="l" rtl="0">
              <a:lnSpc>
                <a:spcPct val="90000"/>
              </a:lnSpc>
              <a:spcBef>
                <a:spcPts val="0"/>
              </a:spcBef>
              <a:spcAft>
                <a:spcPts val="0"/>
              </a:spcAft>
              <a:buClr>
                <a:srgbClr val="1A3A60"/>
              </a:buClr>
              <a:buSzPts val="1400"/>
              <a:buFont typeface="Calibri"/>
              <a:buChar char="●"/>
            </a:pPr>
            <a:r>
              <a:rPr lang="en-GB" sz="1400" dirty="0">
                <a:solidFill>
                  <a:srgbClr val="1A3A60"/>
                </a:solidFill>
              </a:rPr>
              <a:t>On day 3 you will hear about </a:t>
            </a:r>
            <a:r>
              <a:rPr lang="en-GB" sz="1400" dirty="0" err="1">
                <a:solidFill>
                  <a:srgbClr val="1A3A60"/>
                </a:solidFill>
              </a:rPr>
              <a:t>Helpforce’s</a:t>
            </a:r>
            <a:r>
              <a:rPr lang="en-GB" sz="1400" dirty="0">
                <a:solidFill>
                  <a:srgbClr val="1A3A60"/>
                </a:solidFill>
              </a:rPr>
              <a:t> new </a:t>
            </a:r>
            <a:r>
              <a:rPr lang="en-GB" sz="1400" i="1" dirty="0">
                <a:solidFill>
                  <a:srgbClr val="1A3A60"/>
                </a:solidFill>
              </a:rPr>
              <a:t>Insight &amp; Impact service</a:t>
            </a:r>
            <a:r>
              <a:rPr lang="en-GB" sz="1400" dirty="0">
                <a:solidFill>
                  <a:srgbClr val="1A3A60"/>
                </a:solidFill>
              </a:rPr>
              <a:t> that provides another option for managers of volunteers, which we hope will provide hands-on support for evaluation</a:t>
            </a:r>
            <a:endParaRPr sz="1400" dirty="0">
              <a:solidFill>
                <a:srgbClr val="1A3A60"/>
              </a:solidFill>
            </a:endParaRPr>
          </a:p>
          <a:p>
            <a:pPr marL="0" lvl="0" indent="0" algn="l" rtl="0">
              <a:lnSpc>
                <a:spcPct val="100000"/>
              </a:lnSpc>
              <a:spcBef>
                <a:spcPts val="0"/>
              </a:spcBef>
              <a:spcAft>
                <a:spcPts val="0"/>
              </a:spcAft>
              <a:buSzPts val="1400"/>
              <a:buNone/>
            </a:pPr>
            <a:endParaRPr dirty="0"/>
          </a:p>
        </p:txBody>
      </p:sp>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3A978E-F5FD-6747-B790-3CF629D26B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9215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3A978E-F5FD-6747-B790-3CF629D26B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1936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3A978E-F5FD-6747-B790-3CF629D26B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9613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3A978E-F5FD-6747-B790-3CF629D26B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0379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af318c116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39700" lvl="0" indent="0" algn="l" rtl="0">
              <a:lnSpc>
                <a:spcPct val="90000"/>
              </a:lnSpc>
              <a:spcBef>
                <a:spcPts val="1000"/>
              </a:spcBef>
              <a:spcAft>
                <a:spcPts val="0"/>
              </a:spcAft>
              <a:buSzPts val="1400"/>
              <a:buFont typeface="Calibri"/>
              <a:buNone/>
            </a:pPr>
            <a:endParaRPr lang="en-GB" sz="1400" dirty="0">
              <a:latin typeface="Calibri"/>
              <a:ea typeface="Calibri"/>
              <a:cs typeface="Calibri"/>
              <a:sym typeface="Calibri"/>
            </a:endParaRPr>
          </a:p>
        </p:txBody>
      </p:sp>
      <p:sp>
        <p:nvSpPr>
          <p:cNvPr id="112" name="Google Shape;112;g7af318c116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af318c116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g7af318c116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3A978E-F5FD-6747-B790-3CF629D26B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287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3A978E-F5FD-6747-B790-3CF629D26B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8018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3A978E-F5FD-6747-B790-3CF629D26B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0908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3A978E-F5FD-6747-B790-3CF629D26B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6646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3A978E-F5FD-6747-B790-3CF629D26B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5935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3A978E-F5FD-6747-B790-3CF629D26B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1467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774824" y="1557337"/>
            <a:ext cx="8642351" cy="1568635"/>
          </a:xfrm>
          <a:prstGeom prst="rect">
            <a:avLst/>
          </a:prstGeom>
          <a:noFill/>
          <a:ln>
            <a:noFill/>
          </a:ln>
        </p:spPr>
        <p:txBody>
          <a:bodyPr spcFirstLastPara="1" wrap="square" lIns="0" tIns="46800" rIns="0" bIns="46800" anchor="b" anchorCtr="0">
            <a:noAutofit/>
          </a:bodyPr>
          <a:lstStyle>
            <a:lvl1pPr marR="0" lvl="0" algn="ctr">
              <a:lnSpc>
                <a:spcPct val="90000"/>
              </a:lnSpc>
              <a:spcBef>
                <a:spcPts val="0"/>
              </a:spcBef>
              <a:spcAft>
                <a:spcPts val="0"/>
              </a:spcAft>
              <a:buClr>
                <a:schemeClr val="lt1"/>
              </a:buClr>
              <a:buSzPts val="6000"/>
              <a:buFont typeface="Calibri"/>
              <a:buNone/>
              <a:defRPr sz="6000" b="1"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 name="Google Shape;13;p19"/>
          <p:cNvSpPr txBox="1">
            <a:spLocks noGrp="1"/>
          </p:cNvSpPr>
          <p:nvPr>
            <p:ph type="subTitle" idx="1"/>
          </p:nvPr>
        </p:nvSpPr>
        <p:spPr>
          <a:xfrm>
            <a:off x="1774823" y="3429000"/>
            <a:ext cx="8642351" cy="1736725"/>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14" name="Google Shape;14;p19"/>
          <p:cNvPicPr preferRelativeResize="0"/>
          <p:nvPr/>
        </p:nvPicPr>
        <p:blipFill rotWithShape="1">
          <a:blip r:embed="rId2">
            <a:alphaModFix/>
          </a:blip>
          <a:srcRect/>
          <a:stretch/>
        </p:blipFill>
        <p:spPr>
          <a:xfrm>
            <a:off x="515938" y="6340147"/>
            <a:ext cx="850557" cy="194919"/>
          </a:xfrm>
          <a:prstGeom prst="rect">
            <a:avLst/>
          </a:prstGeom>
          <a:noFill/>
          <a:ln>
            <a:noFill/>
          </a:ln>
        </p:spPr>
      </p:pic>
      <p:pic>
        <p:nvPicPr>
          <p:cNvPr id="15" name="Google Shape;15;p19"/>
          <p:cNvPicPr preferRelativeResize="0"/>
          <p:nvPr/>
        </p:nvPicPr>
        <p:blipFill>
          <a:blip r:embed="rId3">
            <a:alphaModFix/>
          </a:blip>
          <a:stretch>
            <a:fillRect/>
          </a:stretch>
        </p:blipFill>
        <p:spPr>
          <a:xfrm>
            <a:off x="10683675" y="6210200"/>
            <a:ext cx="1127675" cy="4548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Images / bullet point">
  <p:cSld name="2 Images / bullet point">
    <p:spTree>
      <p:nvGrpSpPr>
        <p:cNvPr id="1" name="Shape 74"/>
        <p:cNvGrpSpPr/>
        <p:nvPr/>
      </p:nvGrpSpPr>
      <p:grpSpPr>
        <a:xfrm>
          <a:off x="0" y="0"/>
          <a:ext cx="0" cy="0"/>
          <a:chOff x="0" y="0"/>
          <a:chExt cx="0" cy="0"/>
        </a:xfrm>
      </p:grpSpPr>
      <p:sp>
        <p:nvSpPr>
          <p:cNvPr id="75" name="Google Shape;75;p29"/>
          <p:cNvSpPr>
            <a:spLocks noGrp="1"/>
          </p:cNvSpPr>
          <p:nvPr>
            <p:ph type="pic" idx="2"/>
          </p:nvPr>
        </p:nvSpPr>
        <p:spPr>
          <a:xfrm>
            <a:off x="0" y="3130062"/>
            <a:ext cx="6096000" cy="2878015"/>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29"/>
          <p:cNvSpPr txBox="1">
            <a:spLocks noGrp="1"/>
          </p:cNvSpPr>
          <p:nvPr>
            <p:ph type="body" idx="1"/>
          </p:nvPr>
        </p:nvSpPr>
        <p:spPr>
          <a:xfrm>
            <a:off x="6456363" y="521472"/>
            <a:ext cx="5219700" cy="2014606"/>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29"/>
          <p:cNvSpPr txBox="1">
            <a:spLocks noGrp="1"/>
          </p:cNvSpPr>
          <p:nvPr>
            <p:ph type="body" idx="3"/>
          </p:nvPr>
        </p:nvSpPr>
        <p:spPr>
          <a:xfrm>
            <a:off x="6456363" y="3432528"/>
            <a:ext cx="5219700" cy="2021037"/>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29"/>
          <p:cNvSpPr/>
          <p:nvPr/>
        </p:nvSpPr>
        <p:spPr>
          <a:xfrm>
            <a:off x="0" y="6008077"/>
            <a:ext cx="12192000" cy="84992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9" name="Google Shape;79;p29"/>
          <p:cNvPicPr preferRelativeResize="0"/>
          <p:nvPr/>
        </p:nvPicPr>
        <p:blipFill rotWithShape="1">
          <a:blip r:embed="rId2">
            <a:alphaModFix/>
          </a:blip>
          <a:srcRect/>
          <a:stretch/>
        </p:blipFill>
        <p:spPr>
          <a:xfrm>
            <a:off x="515938" y="6345238"/>
            <a:ext cx="850557" cy="194919"/>
          </a:xfrm>
          <a:prstGeom prst="rect">
            <a:avLst/>
          </a:prstGeom>
          <a:noFill/>
          <a:ln>
            <a:noFill/>
          </a:ln>
        </p:spPr>
      </p:pic>
      <p:sp>
        <p:nvSpPr>
          <p:cNvPr id="80" name="Google Shape;80;p29"/>
          <p:cNvSpPr txBox="1"/>
          <p:nvPr/>
        </p:nvSpPr>
        <p:spPr>
          <a:xfrm>
            <a:off x="5914383" y="6345237"/>
            <a:ext cx="363234" cy="19491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sp>
        <p:nvSpPr>
          <p:cNvPr id="81" name="Google Shape;81;p29"/>
          <p:cNvSpPr>
            <a:spLocks noGrp="1"/>
          </p:cNvSpPr>
          <p:nvPr>
            <p:ph type="pic" idx="4"/>
          </p:nvPr>
        </p:nvSpPr>
        <p:spPr>
          <a:xfrm>
            <a:off x="0" y="0"/>
            <a:ext cx="6096000" cy="2878015"/>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2" name="Google Shape;82;p29"/>
          <p:cNvPicPr preferRelativeResize="0"/>
          <p:nvPr/>
        </p:nvPicPr>
        <p:blipFill>
          <a:blip r:embed="rId3">
            <a:alphaModFix/>
          </a:blip>
          <a:stretch>
            <a:fillRect/>
          </a:stretch>
        </p:blipFill>
        <p:spPr>
          <a:xfrm>
            <a:off x="10683675" y="6210200"/>
            <a:ext cx="1127675" cy="4548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 cover">
  <p:cSld name="Back cover">
    <p:bg>
      <p:bgPr>
        <a:solidFill>
          <a:schemeClr val="dk1"/>
        </a:solidFill>
        <a:effectLst/>
      </p:bgPr>
    </p:bg>
    <p:spTree>
      <p:nvGrpSpPr>
        <p:cNvPr id="1" name="Shape 83"/>
        <p:cNvGrpSpPr/>
        <p:nvPr/>
      </p:nvGrpSpPr>
      <p:grpSpPr>
        <a:xfrm>
          <a:off x="0" y="0"/>
          <a:ext cx="0" cy="0"/>
          <a:chOff x="0" y="0"/>
          <a:chExt cx="0" cy="0"/>
        </a:xfrm>
      </p:grpSpPr>
      <p:sp>
        <p:nvSpPr>
          <p:cNvPr id="84" name="Google Shape;84;p30"/>
          <p:cNvSpPr/>
          <p:nvPr/>
        </p:nvSpPr>
        <p:spPr>
          <a:xfrm>
            <a:off x="413526" y="6225236"/>
            <a:ext cx="1064144" cy="44622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5" name="Google Shape;85;p30"/>
          <p:cNvPicPr preferRelativeResize="0"/>
          <p:nvPr/>
        </p:nvPicPr>
        <p:blipFill rotWithShape="1">
          <a:blip r:embed="rId2">
            <a:alphaModFix/>
          </a:blip>
          <a:srcRect/>
          <a:stretch/>
        </p:blipFill>
        <p:spPr>
          <a:xfrm>
            <a:off x="1774825" y="1690851"/>
            <a:ext cx="4843824" cy="1110043"/>
          </a:xfrm>
          <a:prstGeom prst="rect">
            <a:avLst/>
          </a:prstGeom>
          <a:noFill/>
          <a:ln>
            <a:noFill/>
          </a:ln>
        </p:spPr>
      </p:pic>
      <p:sp>
        <p:nvSpPr>
          <p:cNvPr id="86" name="Google Shape;86;p30"/>
          <p:cNvSpPr txBox="1"/>
          <p:nvPr/>
        </p:nvSpPr>
        <p:spPr>
          <a:xfrm>
            <a:off x="1774825" y="3305520"/>
            <a:ext cx="4681538" cy="1768846"/>
          </a:xfrm>
          <a:prstGeom prst="rect">
            <a:avLst/>
          </a:prstGeom>
          <a:noFill/>
          <a:ln>
            <a:noFill/>
          </a:ln>
        </p:spPr>
        <p:txBody>
          <a:bodyPr spcFirstLastPara="1" wrap="square" lIns="0" tIns="46800" rIns="0" bIns="45700" anchor="t" anchorCtr="0">
            <a:noAutofit/>
          </a:bodyPr>
          <a:lstStyle/>
          <a:p>
            <a:pPr marL="0" marR="0" lvl="0" indent="0" algn="l" rtl="0">
              <a:lnSpc>
                <a:spcPct val="100000"/>
              </a:lnSpc>
              <a:spcBef>
                <a:spcPts val="0"/>
              </a:spcBef>
              <a:spcAft>
                <a:spcPts val="0"/>
              </a:spcAft>
              <a:buClr>
                <a:schemeClr val="lt1"/>
              </a:buClr>
              <a:buSzPts val="4200"/>
              <a:buFont typeface="Calibri"/>
              <a:buNone/>
            </a:pPr>
            <a:r>
              <a:rPr lang="en-GB" sz="4200" b="1" i="0" u="none" strike="noStrike" cap="none">
                <a:solidFill>
                  <a:schemeClr val="lt1"/>
                </a:solidFill>
                <a:latin typeface="Calibri"/>
                <a:ea typeface="Calibri"/>
                <a:cs typeface="Calibri"/>
                <a:sym typeface="Calibri"/>
              </a:rPr>
              <a:t>Thank you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ts val="1600"/>
              <a:buFont typeface="Times New Roman"/>
              <a:buNone/>
            </a:pPr>
            <a:r>
              <a:rPr lang="en-GB" sz="1600" b="0" i="0" u="none" strike="noStrike" cap="none">
                <a:solidFill>
                  <a:schemeClr val="lt1"/>
                </a:solidFill>
                <a:latin typeface="Times New Roman"/>
                <a:ea typeface="Times New Roman"/>
                <a:cs typeface="Times New Roman"/>
                <a:sym typeface="Times New Roman"/>
              </a:rPr>
              <a:t>help@helpforce.community</a:t>
            </a:r>
            <a:endParaRPr sz="1600" b="0"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lt1"/>
                </a:solidFill>
                <a:latin typeface="Times New Roman"/>
                <a:ea typeface="Times New Roman"/>
                <a:cs typeface="Times New Roman"/>
                <a:sym typeface="Times New Roman"/>
              </a:rPr>
              <a:t>www.helpforce.community</a:t>
            </a:r>
            <a:endParaRPr sz="16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ull-image">
  <p:cSld name="Full-image">
    <p:spTree>
      <p:nvGrpSpPr>
        <p:cNvPr id="1" name="Shape 87"/>
        <p:cNvGrpSpPr/>
        <p:nvPr/>
      </p:nvGrpSpPr>
      <p:grpSpPr>
        <a:xfrm>
          <a:off x="0" y="0"/>
          <a:ext cx="0" cy="0"/>
          <a:chOff x="0" y="0"/>
          <a:chExt cx="0" cy="0"/>
        </a:xfrm>
      </p:grpSpPr>
      <p:sp>
        <p:nvSpPr>
          <p:cNvPr id="88" name="Google Shape;88;p31"/>
          <p:cNvSpPr>
            <a:spLocks noGrp="1"/>
          </p:cNvSpPr>
          <p:nvPr>
            <p:ph type="pic" idx="2"/>
          </p:nvPr>
        </p:nvSpPr>
        <p:spPr>
          <a:xfrm>
            <a:off x="0" y="0"/>
            <a:ext cx="12192000" cy="6008077"/>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31"/>
          <p:cNvSpPr/>
          <p:nvPr/>
        </p:nvSpPr>
        <p:spPr>
          <a:xfrm>
            <a:off x="0" y="6008077"/>
            <a:ext cx="12192000" cy="84992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0" name="Google Shape;90;p31"/>
          <p:cNvPicPr preferRelativeResize="0"/>
          <p:nvPr/>
        </p:nvPicPr>
        <p:blipFill rotWithShape="1">
          <a:blip r:embed="rId2">
            <a:alphaModFix/>
          </a:blip>
          <a:srcRect/>
          <a:stretch/>
        </p:blipFill>
        <p:spPr>
          <a:xfrm>
            <a:off x="515938" y="6345238"/>
            <a:ext cx="850557" cy="194919"/>
          </a:xfrm>
          <a:prstGeom prst="rect">
            <a:avLst/>
          </a:prstGeom>
          <a:noFill/>
          <a:ln>
            <a:noFill/>
          </a:ln>
        </p:spPr>
      </p:pic>
      <p:sp>
        <p:nvSpPr>
          <p:cNvPr id="91" name="Google Shape;91;p31"/>
          <p:cNvSpPr txBox="1"/>
          <p:nvPr/>
        </p:nvSpPr>
        <p:spPr>
          <a:xfrm>
            <a:off x="5914383" y="6345237"/>
            <a:ext cx="363234" cy="19491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92" name="Google Shape;92;p31"/>
          <p:cNvPicPr preferRelativeResize="0"/>
          <p:nvPr/>
        </p:nvPicPr>
        <p:blipFill>
          <a:blip r:embed="rId3">
            <a:alphaModFix/>
          </a:blip>
          <a:stretch>
            <a:fillRect/>
          </a:stretch>
        </p:blipFill>
        <p:spPr>
          <a:xfrm>
            <a:off x="10683675" y="6210200"/>
            <a:ext cx="1127675" cy="4548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074" name="Picture 2" descr="X:\Communications\Digital\Website upgrade project\Branding\Office templates\FINAL\cover-new.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1"/>
            <a:ext cx="12192000" cy="243416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 Placeholder 7"/>
          <p:cNvSpPr>
            <a:spLocks noGrp="1"/>
          </p:cNvSpPr>
          <p:nvPr>
            <p:ph type="body" sz="quarter" idx="12" hasCustomPrompt="1"/>
          </p:nvPr>
        </p:nvSpPr>
        <p:spPr>
          <a:xfrm>
            <a:off x="582717" y="5094171"/>
            <a:ext cx="8696748" cy="529533"/>
          </a:xfrm>
          <a:prstGeom prst="rect">
            <a:avLst/>
          </a:prstGeom>
        </p:spPr>
        <p:txBody>
          <a:bodyPr anchor="t"/>
          <a:lstStyle>
            <a:lvl1pPr marL="0" indent="0">
              <a:buNone/>
              <a:defRPr>
                <a:solidFill>
                  <a:schemeClr val="bg2"/>
                </a:solidFill>
              </a:defRPr>
            </a:lvl1pPr>
          </a:lstStyle>
          <a:p>
            <a:pPr lvl="0"/>
            <a:r>
              <a:rPr lang="en-GB" dirty="0"/>
              <a:t>Click to edit master text styles</a:t>
            </a:r>
          </a:p>
        </p:txBody>
      </p:sp>
      <p:sp>
        <p:nvSpPr>
          <p:cNvPr id="9" name="Text Placeholder 2"/>
          <p:cNvSpPr>
            <a:spLocks noGrp="1"/>
          </p:cNvSpPr>
          <p:nvPr>
            <p:ph type="body" sz="quarter" idx="13" hasCustomPrompt="1"/>
          </p:nvPr>
        </p:nvSpPr>
        <p:spPr>
          <a:xfrm>
            <a:off x="582083" y="2434167"/>
            <a:ext cx="8697383" cy="1504972"/>
          </a:xfrm>
        </p:spPr>
        <p:txBody>
          <a:bodyPr anchor="t">
            <a:normAutofit/>
          </a:bodyPr>
          <a:lstStyle>
            <a:lvl1pPr marL="0" indent="0">
              <a:buNone/>
              <a:defRPr sz="4667" b="1" baseline="0">
                <a:solidFill>
                  <a:schemeClr val="bg2"/>
                </a:solidFill>
                <a:latin typeface="+mj-lt"/>
              </a:defRPr>
            </a:lvl1pPr>
          </a:lstStyle>
          <a:p>
            <a:pPr lvl="0"/>
            <a:r>
              <a:rPr lang="en-GB" dirty="0"/>
              <a:t>Click to edit Master title style (maximum two lines)</a:t>
            </a:r>
            <a:endParaRPr lang="en-US" dirty="0"/>
          </a:p>
        </p:txBody>
      </p:sp>
      <p:sp>
        <p:nvSpPr>
          <p:cNvPr id="10" name="Text Placeholder 17"/>
          <p:cNvSpPr>
            <a:spLocks noGrp="1"/>
          </p:cNvSpPr>
          <p:nvPr>
            <p:ph type="body" sz="quarter" idx="15" hasCustomPrompt="1"/>
          </p:nvPr>
        </p:nvSpPr>
        <p:spPr>
          <a:xfrm>
            <a:off x="582085" y="4074584"/>
            <a:ext cx="8697383" cy="700616"/>
          </a:xfrm>
        </p:spPr>
        <p:txBody>
          <a:bodyPr anchor="t">
            <a:normAutofit/>
          </a:bodyPr>
          <a:lstStyle>
            <a:lvl1pPr marL="0" indent="0">
              <a:buNone/>
              <a:defRPr sz="4000">
                <a:solidFill>
                  <a:schemeClr val="bg2"/>
                </a:solidFill>
                <a:latin typeface="+mj-lt"/>
              </a:defRPr>
            </a:lvl1pPr>
          </a:lstStyle>
          <a:p>
            <a:pPr lvl="0"/>
            <a:r>
              <a:rPr lang="en-GB" dirty="0"/>
              <a:t>Click to edit Master subtitle style</a:t>
            </a:r>
            <a:endParaRPr lang="en-US" dirty="0"/>
          </a:p>
        </p:txBody>
      </p:sp>
      <p:pic>
        <p:nvPicPr>
          <p:cNvPr id="11" name="Picture 10" descr="nuffieldtrust-01.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72000" y="6053677"/>
            <a:ext cx="1920000" cy="804324"/>
          </a:xfrm>
          <a:prstGeom prst="rect">
            <a:avLst/>
          </a:prstGeom>
        </p:spPr>
      </p:pic>
    </p:spTree>
    <p:extLst>
      <p:ext uri="{BB962C8B-B14F-4D97-AF65-F5344CB8AC3E}">
        <p14:creationId xmlns:p14="http://schemas.microsoft.com/office/powerpoint/2010/main" val="3746701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 (maximum of two lines)</a:t>
            </a:r>
            <a:endParaRPr lang="en-US" dirty="0"/>
          </a:p>
        </p:txBody>
      </p:sp>
      <p:sp>
        <p:nvSpPr>
          <p:cNvPr id="3" name="Footer Placeholder 2"/>
          <p:cNvSpPr>
            <a:spLocks noGrp="1"/>
          </p:cNvSpPr>
          <p:nvPr>
            <p:ph type="ftr" sz="quarter" idx="10"/>
          </p:nvPr>
        </p:nvSpPr>
        <p:spPr/>
        <p:txBody>
          <a:bodyPr/>
          <a:lstStyle>
            <a:lvl1pPr>
              <a:defRPr/>
            </a:lvl1pPr>
          </a:lstStyle>
          <a:p>
            <a:r>
              <a:rPr lang="en-US" dirty="0"/>
              <a:t>Rapid evaluation in healthcare - 29 Jan 2019</a:t>
            </a:r>
          </a:p>
        </p:txBody>
      </p:sp>
      <p:sp>
        <p:nvSpPr>
          <p:cNvPr id="8" name="Text Placeholder 6"/>
          <p:cNvSpPr>
            <a:spLocks noGrp="1"/>
          </p:cNvSpPr>
          <p:nvPr>
            <p:ph type="body" sz="quarter" idx="12"/>
          </p:nvPr>
        </p:nvSpPr>
        <p:spPr>
          <a:xfrm>
            <a:off x="609600" y="2009423"/>
            <a:ext cx="10972800" cy="4116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5626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Sub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 (maximum of two lines)</a:t>
            </a:r>
            <a:endParaRPr lang="en-US" dirty="0"/>
          </a:p>
        </p:txBody>
      </p:sp>
      <p:sp>
        <p:nvSpPr>
          <p:cNvPr id="3" name="Footer Placeholder 2"/>
          <p:cNvSpPr>
            <a:spLocks noGrp="1"/>
          </p:cNvSpPr>
          <p:nvPr>
            <p:ph type="ftr" sz="quarter" idx="10"/>
          </p:nvPr>
        </p:nvSpPr>
        <p:spPr/>
        <p:txBody>
          <a:bodyPr/>
          <a:lstStyle/>
          <a:p>
            <a:r>
              <a:rPr lang="en-US" dirty="0"/>
              <a:t>Rapid evaluation in healthcare - 29 Jan 2019</a:t>
            </a:r>
          </a:p>
        </p:txBody>
      </p:sp>
      <p:sp>
        <p:nvSpPr>
          <p:cNvPr id="9" name="Text Placeholder 7"/>
          <p:cNvSpPr>
            <a:spLocks noGrp="1"/>
          </p:cNvSpPr>
          <p:nvPr>
            <p:ph type="body" sz="quarter" idx="16" hasCustomPrompt="1"/>
          </p:nvPr>
        </p:nvSpPr>
        <p:spPr>
          <a:xfrm>
            <a:off x="582085" y="1930401"/>
            <a:ext cx="11000316" cy="700617"/>
          </a:xfrm>
        </p:spPr>
        <p:txBody>
          <a:bodyPr anchor="ctr">
            <a:noAutofit/>
          </a:bodyPr>
          <a:lstStyle>
            <a:lvl1pPr>
              <a:defRPr sz="4000">
                <a:latin typeface="+mj-lt"/>
              </a:defRPr>
            </a:lvl1pPr>
          </a:lstStyle>
          <a:p>
            <a:pPr lvl="0"/>
            <a:r>
              <a:rPr lang="en-GB" dirty="0"/>
              <a:t>Click to edit Master subtitle style</a:t>
            </a:r>
            <a:endParaRPr lang="en-US" dirty="0"/>
          </a:p>
        </p:txBody>
      </p:sp>
      <p:sp>
        <p:nvSpPr>
          <p:cNvPr id="11" name="Text Placeholder 6"/>
          <p:cNvSpPr>
            <a:spLocks noGrp="1"/>
          </p:cNvSpPr>
          <p:nvPr>
            <p:ph type="body" sz="quarter" idx="12"/>
          </p:nvPr>
        </p:nvSpPr>
        <p:spPr>
          <a:xfrm>
            <a:off x="609600" y="2845507"/>
            <a:ext cx="10972800" cy="32801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0071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Content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 (maximum of two lines)</a:t>
            </a:r>
            <a:endParaRPr lang="en-US" dirty="0"/>
          </a:p>
        </p:txBody>
      </p:sp>
      <p:sp>
        <p:nvSpPr>
          <p:cNvPr id="3" name="Footer Placeholder 2"/>
          <p:cNvSpPr>
            <a:spLocks noGrp="1"/>
          </p:cNvSpPr>
          <p:nvPr>
            <p:ph type="ftr" sz="quarter" idx="10"/>
          </p:nvPr>
        </p:nvSpPr>
        <p:spPr/>
        <p:txBody>
          <a:bodyPr/>
          <a:lstStyle/>
          <a:p>
            <a:r>
              <a:rPr lang="en-US" dirty="0"/>
              <a:t>Rapid evaluation in healthcare - 29 Jan 2019</a:t>
            </a:r>
          </a:p>
        </p:txBody>
      </p:sp>
      <p:sp>
        <p:nvSpPr>
          <p:cNvPr id="8" name="Text Placeholder 6"/>
          <p:cNvSpPr>
            <a:spLocks noGrp="1"/>
          </p:cNvSpPr>
          <p:nvPr>
            <p:ph type="body" sz="quarter" idx="13" hasCustomPrompt="1"/>
          </p:nvPr>
        </p:nvSpPr>
        <p:spPr>
          <a:xfrm>
            <a:off x="6158400" y="2009423"/>
            <a:ext cx="5424000" cy="4116211"/>
          </a:xfrm>
        </p:spPr>
        <p:txBody>
          <a:bodyPr/>
          <a:lstStyle>
            <a:lvl1pPr marL="609585" indent="-609585">
              <a:buFont typeface="Wingdings" charset="2"/>
              <a:buAutoNum type="arabicPlain"/>
              <a:defRPr/>
            </a:lvl1pPr>
          </a:lstStyle>
          <a:p>
            <a:pPr lvl="0"/>
            <a:r>
              <a:rPr lang="en-GB" dirty="0"/>
              <a:t>Bullet points</a:t>
            </a:r>
          </a:p>
          <a:p>
            <a:pPr lvl="0"/>
            <a:r>
              <a:rPr lang="en-GB" dirty="0"/>
              <a:t>Bullet points</a:t>
            </a:r>
          </a:p>
          <a:p>
            <a:pPr lvl="0"/>
            <a:r>
              <a:rPr lang="en-GB" dirty="0"/>
              <a:t>Bullet points</a:t>
            </a:r>
            <a:endParaRPr lang="en-US" dirty="0"/>
          </a:p>
        </p:txBody>
      </p:sp>
      <p:sp>
        <p:nvSpPr>
          <p:cNvPr id="10" name="Text Placeholder 6"/>
          <p:cNvSpPr>
            <a:spLocks noGrp="1"/>
          </p:cNvSpPr>
          <p:nvPr>
            <p:ph type="body" sz="quarter" idx="14" hasCustomPrompt="1"/>
          </p:nvPr>
        </p:nvSpPr>
        <p:spPr>
          <a:xfrm>
            <a:off x="609600" y="2009423"/>
            <a:ext cx="5376000" cy="4116211"/>
          </a:xfrm>
        </p:spPr>
        <p:txBody>
          <a:bodyPr/>
          <a:lstStyle>
            <a:lvl1pPr marL="609585" indent="-609585">
              <a:buFont typeface="Wingdings" charset="2"/>
              <a:buAutoNum type="arabicPlain"/>
              <a:defRPr/>
            </a:lvl1pPr>
          </a:lstStyle>
          <a:p>
            <a:pPr lvl="0"/>
            <a:r>
              <a:rPr lang="en-GB" dirty="0"/>
              <a:t>Bullet points</a:t>
            </a:r>
          </a:p>
          <a:p>
            <a:pPr lvl="0"/>
            <a:r>
              <a:rPr lang="en-GB" dirty="0"/>
              <a:t>Bullet points</a:t>
            </a:r>
          </a:p>
          <a:p>
            <a:pPr lvl="0"/>
            <a:r>
              <a:rPr lang="en-GB" dirty="0"/>
              <a:t>Bullet points</a:t>
            </a:r>
            <a:endParaRPr lang="en-US" dirty="0"/>
          </a:p>
        </p:txBody>
      </p:sp>
    </p:spTree>
    <p:extLst>
      <p:ext uri="{BB962C8B-B14F-4D97-AF65-F5344CB8AC3E}">
        <p14:creationId xmlns:p14="http://schemas.microsoft.com/office/powerpoint/2010/main" val="3483800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 (maximum of two lines)</a:t>
            </a:r>
            <a:endParaRPr lang="en-US" dirty="0"/>
          </a:p>
        </p:txBody>
      </p:sp>
      <p:sp>
        <p:nvSpPr>
          <p:cNvPr id="3" name="Footer Placeholder 2"/>
          <p:cNvSpPr>
            <a:spLocks noGrp="1"/>
          </p:cNvSpPr>
          <p:nvPr>
            <p:ph type="ftr" sz="quarter" idx="10"/>
          </p:nvPr>
        </p:nvSpPr>
        <p:spPr/>
        <p:txBody>
          <a:bodyPr/>
          <a:lstStyle/>
          <a:p>
            <a:r>
              <a:rPr lang="en-US" dirty="0"/>
              <a:t>Rapid evaluation in healthcare - 29 Jan 2019</a:t>
            </a:r>
          </a:p>
        </p:txBody>
      </p:sp>
      <p:sp>
        <p:nvSpPr>
          <p:cNvPr id="8" name="Chart Placeholder 6"/>
          <p:cNvSpPr>
            <a:spLocks noGrp="1"/>
          </p:cNvSpPr>
          <p:nvPr>
            <p:ph type="chart" sz="quarter" idx="13"/>
          </p:nvPr>
        </p:nvSpPr>
        <p:spPr>
          <a:xfrm>
            <a:off x="609600" y="2009423"/>
            <a:ext cx="10972800" cy="4116211"/>
          </a:xfrm>
        </p:spPr>
        <p:txBody>
          <a:bodyPr/>
          <a:lstStyle/>
          <a:p>
            <a:r>
              <a:rPr lang="en-US"/>
              <a:t>Click icon to add chart</a:t>
            </a:r>
          </a:p>
        </p:txBody>
      </p:sp>
    </p:spTree>
    <p:extLst>
      <p:ext uri="{BB962C8B-B14F-4D97-AF65-F5344CB8AC3E}">
        <p14:creationId xmlns:p14="http://schemas.microsoft.com/office/powerpoint/2010/main" val="2182246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 (maximum of two lines)</a:t>
            </a:r>
            <a:endParaRPr lang="en-US" dirty="0"/>
          </a:p>
        </p:txBody>
      </p:sp>
      <p:sp>
        <p:nvSpPr>
          <p:cNvPr id="3" name="Footer Placeholder 2"/>
          <p:cNvSpPr>
            <a:spLocks noGrp="1"/>
          </p:cNvSpPr>
          <p:nvPr>
            <p:ph type="ftr" sz="quarter" idx="10"/>
          </p:nvPr>
        </p:nvSpPr>
        <p:spPr/>
        <p:txBody>
          <a:bodyPr/>
          <a:lstStyle/>
          <a:p>
            <a:r>
              <a:rPr lang="en-US" dirty="0"/>
              <a:t>Rapid evaluation in healthcare - 29 Jan 2019</a:t>
            </a:r>
          </a:p>
        </p:txBody>
      </p:sp>
      <p:sp>
        <p:nvSpPr>
          <p:cNvPr id="8" name="Table Placeholder 6"/>
          <p:cNvSpPr>
            <a:spLocks noGrp="1"/>
          </p:cNvSpPr>
          <p:nvPr>
            <p:ph type="tbl" sz="quarter" idx="13"/>
          </p:nvPr>
        </p:nvSpPr>
        <p:spPr>
          <a:xfrm>
            <a:off x="609600" y="2009423"/>
            <a:ext cx="10972800" cy="4116211"/>
          </a:xfrm>
        </p:spPr>
        <p:txBody>
          <a:bodyPr/>
          <a:lstStyle/>
          <a:p>
            <a:r>
              <a:rPr lang="en-US"/>
              <a:t>Click icon to add table</a:t>
            </a:r>
          </a:p>
        </p:txBody>
      </p:sp>
    </p:spTree>
    <p:extLst>
      <p:ext uri="{BB962C8B-B14F-4D97-AF65-F5344CB8AC3E}">
        <p14:creationId xmlns:p14="http://schemas.microsoft.com/office/powerpoint/2010/main" val="3063514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Content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 (maximum of two lines)</a:t>
            </a:r>
            <a:endParaRPr lang="en-US" dirty="0"/>
          </a:p>
        </p:txBody>
      </p:sp>
      <p:sp>
        <p:nvSpPr>
          <p:cNvPr id="3" name="Footer Placeholder 2"/>
          <p:cNvSpPr>
            <a:spLocks noGrp="1"/>
          </p:cNvSpPr>
          <p:nvPr>
            <p:ph type="ftr" sz="quarter" idx="10"/>
          </p:nvPr>
        </p:nvSpPr>
        <p:spPr/>
        <p:txBody>
          <a:bodyPr/>
          <a:lstStyle/>
          <a:p>
            <a:r>
              <a:rPr lang="en-US" dirty="0"/>
              <a:t>Rapid evaluation in healthcare - 29 Jan 2019</a:t>
            </a:r>
          </a:p>
        </p:txBody>
      </p:sp>
      <p:sp>
        <p:nvSpPr>
          <p:cNvPr id="9" name="Text Placeholder 7"/>
          <p:cNvSpPr>
            <a:spLocks noGrp="1"/>
          </p:cNvSpPr>
          <p:nvPr>
            <p:ph type="body" sz="quarter" idx="15"/>
          </p:nvPr>
        </p:nvSpPr>
        <p:spPr>
          <a:xfrm>
            <a:off x="609600" y="2008718"/>
            <a:ext cx="5376333" cy="4116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0"/>
          <p:cNvSpPr>
            <a:spLocks noGrp="1"/>
          </p:cNvSpPr>
          <p:nvPr>
            <p:ph type="pic" sz="quarter" idx="16"/>
          </p:nvPr>
        </p:nvSpPr>
        <p:spPr>
          <a:xfrm>
            <a:off x="6157384" y="2257777"/>
            <a:ext cx="5425016" cy="3867856"/>
          </a:xfrm>
        </p:spPr>
        <p:txBody>
          <a:bodyPr/>
          <a:lstStyle/>
          <a:p>
            <a:r>
              <a:rPr lang="en-US"/>
              <a:t>Click icon to add picture</a:t>
            </a:r>
          </a:p>
        </p:txBody>
      </p:sp>
    </p:spTree>
    <p:extLst>
      <p:ext uri="{BB962C8B-B14F-4D97-AF65-F5344CB8AC3E}">
        <p14:creationId xmlns:p14="http://schemas.microsoft.com/office/powerpoint/2010/main" val="451822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title / text">
  <p:cSld name="Ttitle / text">
    <p:spTree>
      <p:nvGrpSpPr>
        <p:cNvPr id="1" name="Shape 24"/>
        <p:cNvGrpSpPr/>
        <p:nvPr/>
      </p:nvGrpSpPr>
      <p:grpSpPr>
        <a:xfrm>
          <a:off x="0" y="0"/>
          <a:ext cx="0" cy="0"/>
          <a:chOff x="0" y="0"/>
          <a:chExt cx="0" cy="0"/>
        </a:xfrm>
      </p:grpSpPr>
      <p:sp>
        <p:nvSpPr>
          <p:cNvPr id="25" name="Google Shape;25;p21"/>
          <p:cNvSpPr txBox="1">
            <a:spLocks noGrp="1"/>
          </p:cNvSpPr>
          <p:nvPr>
            <p:ph type="title"/>
          </p:nvPr>
        </p:nvSpPr>
        <p:spPr>
          <a:xfrm>
            <a:off x="515938" y="512764"/>
            <a:ext cx="11160125" cy="542197"/>
          </a:xfrm>
          <a:prstGeom prst="rect">
            <a:avLst/>
          </a:prstGeom>
          <a:noFill/>
          <a:ln>
            <a:noFill/>
          </a:ln>
        </p:spPr>
        <p:txBody>
          <a:bodyPr spcFirstLastPara="1" wrap="square" lIns="0" tIns="46800" rIns="0" bIns="46800" anchor="t" anchorCtr="0">
            <a:noAutofit/>
          </a:bodyPr>
          <a:lstStyle>
            <a:lvl1pPr marR="0" lvl="0" algn="l">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6" name="Google Shape;26;p21"/>
          <p:cNvSpPr txBox="1">
            <a:spLocks noGrp="1"/>
          </p:cNvSpPr>
          <p:nvPr>
            <p:ph type="body" idx="1"/>
          </p:nvPr>
        </p:nvSpPr>
        <p:spPr>
          <a:xfrm>
            <a:off x="515937" y="1557339"/>
            <a:ext cx="11160125" cy="413289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21"/>
          <p:cNvSpPr/>
          <p:nvPr/>
        </p:nvSpPr>
        <p:spPr>
          <a:xfrm>
            <a:off x="0" y="6008077"/>
            <a:ext cx="12192000" cy="84992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 name="Google Shape;28;p21"/>
          <p:cNvPicPr preferRelativeResize="0"/>
          <p:nvPr/>
        </p:nvPicPr>
        <p:blipFill rotWithShape="1">
          <a:blip r:embed="rId2">
            <a:alphaModFix/>
          </a:blip>
          <a:srcRect/>
          <a:stretch/>
        </p:blipFill>
        <p:spPr>
          <a:xfrm>
            <a:off x="515938" y="6345238"/>
            <a:ext cx="850557" cy="194919"/>
          </a:xfrm>
          <a:prstGeom prst="rect">
            <a:avLst/>
          </a:prstGeom>
          <a:noFill/>
          <a:ln>
            <a:noFill/>
          </a:ln>
        </p:spPr>
      </p:pic>
      <p:sp>
        <p:nvSpPr>
          <p:cNvPr id="29" name="Google Shape;29;p21"/>
          <p:cNvSpPr txBox="1"/>
          <p:nvPr/>
        </p:nvSpPr>
        <p:spPr>
          <a:xfrm>
            <a:off x="5914383" y="6345237"/>
            <a:ext cx="363234" cy="19491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30" name="Google Shape;30;p21"/>
          <p:cNvPicPr preferRelativeResize="0"/>
          <p:nvPr/>
        </p:nvPicPr>
        <p:blipFill>
          <a:blip r:embed="rId3">
            <a:alphaModFix/>
          </a:blip>
          <a:stretch>
            <a:fillRect/>
          </a:stretch>
        </p:blipFill>
        <p:spPr>
          <a:xfrm>
            <a:off x="10683675" y="6210200"/>
            <a:ext cx="1127675" cy="4548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_Short - Gree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Report title</a:t>
            </a:r>
            <a:endParaRPr lang="en-US" dirty="0"/>
          </a:p>
        </p:txBody>
      </p:sp>
      <p:sp>
        <p:nvSpPr>
          <p:cNvPr id="4" name="Slide Number Placeholder 3"/>
          <p:cNvSpPr>
            <a:spLocks noGrp="1"/>
          </p:cNvSpPr>
          <p:nvPr>
            <p:ph type="sldNum" sz="quarter" idx="11"/>
          </p:nvPr>
        </p:nvSpPr>
        <p:spPr>
          <a:xfrm>
            <a:off x="8884361" y="6356351"/>
            <a:ext cx="2844800" cy="366183"/>
          </a:xfrm>
          <a:prstGeom prst="rect">
            <a:avLst/>
          </a:prstGeom>
        </p:spPr>
        <p:txBody>
          <a:bodyPr/>
          <a:lstStyle/>
          <a:p>
            <a:fld id="{21071A8C-5F9A-4D4E-80A0-8A0A131F074E}" type="slidenum">
              <a:rPr lang="en-US" smtClean="0"/>
              <a:pPr/>
              <a:t>‹#›</a:t>
            </a:fld>
            <a:endParaRPr lang="en-US"/>
          </a:p>
        </p:txBody>
      </p:sp>
      <p:cxnSp>
        <p:nvCxnSpPr>
          <p:cNvPr id="5" name="Straight Connector 4"/>
          <p:cNvCxnSpPr/>
          <p:nvPr userDrawn="1"/>
        </p:nvCxnSpPr>
        <p:spPr>
          <a:xfrm>
            <a:off x="462265" y="2146232"/>
            <a:ext cx="717173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462839" y="4441053"/>
            <a:ext cx="7171160" cy="0"/>
          </a:xfrm>
          <a:prstGeom prst="line">
            <a:avLst/>
          </a:prstGeom>
          <a:ln>
            <a:solidFill>
              <a:srgbClr val="00C27A"/>
            </a:solidFill>
          </a:ln>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8" hasCustomPrompt="1"/>
          </p:nvPr>
        </p:nvSpPr>
        <p:spPr>
          <a:xfrm>
            <a:off x="462839" y="2314220"/>
            <a:ext cx="7172884" cy="1477433"/>
          </a:xfrm>
        </p:spPr>
        <p:txBody>
          <a:bodyPr anchor="ctr"/>
          <a:lstStyle>
            <a:lvl1pPr>
              <a:defRPr sz="2400" b="0" baseline="0">
                <a:solidFill>
                  <a:srgbClr val="00C27A"/>
                </a:solidFill>
                <a:latin typeface="+mn-lt"/>
              </a:defRPr>
            </a:lvl1pPr>
          </a:lstStyle>
          <a:p>
            <a:pPr lvl="0"/>
            <a:r>
              <a:rPr lang="en-GB" dirty="0"/>
              <a:t>Click to edit small quote of about 4 lines Click to edit small quote of about 4 lines Click to edit small quote of about 4 lines Click to edit small quote Click to edit small quote of about 4 lines </a:t>
            </a:r>
            <a:endParaRPr lang="en-US" dirty="0"/>
          </a:p>
        </p:txBody>
      </p:sp>
      <p:sp>
        <p:nvSpPr>
          <p:cNvPr id="8" name="Text Placeholder 2"/>
          <p:cNvSpPr>
            <a:spLocks noGrp="1"/>
          </p:cNvSpPr>
          <p:nvPr>
            <p:ph type="body" sz="quarter" idx="14" hasCustomPrompt="1"/>
          </p:nvPr>
        </p:nvSpPr>
        <p:spPr>
          <a:xfrm>
            <a:off x="463414" y="3875994"/>
            <a:ext cx="3977217" cy="337276"/>
          </a:xfrm>
        </p:spPr>
        <p:txBody>
          <a:bodyPr anchor="ctr"/>
          <a:lstStyle>
            <a:lvl1pPr>
              <a:defRPr sz="2400" baseline="0">
                <a:solidFill>
                  <a:srgbClr val="00C27A"/>
                </a:solidFill>
              </a:defRPr>
            </a:lvl1pPr>
          </a:lstStyle>
          <a:p>
            <a:pPr lvl="0"/>
            <a:r>
              <a:rPr lang="en-US" dirty="0"/>
              <a:t>− Click to insert source</a:t>
            </a:r>
          </a:p>
        </p:txBody>
      </p:sp>
    </p:spTree>
    <p:extLst>
      <p:ext uri="{BB962C8B-B14F-4D97-AF65-F5344CB8AC3E}">
        <p14:creationId xmlns:p14="http://schemas.microsoft.com/office/powerpoint/2010/main" val="3360966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_Short - Blu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Report title</a:t>
            </a:r>
            <a:endParaRPr lang="en-US" dirty="0"/>
          </a:p>
        </p:txBody>
      </p:sp>
      <p:sp>
        <p:nvSpPr>
          <p:cNvPr id="4" name="Slide Number Placeholder 3"/>
          <p:cNvSpPr>
            <a:spLocks noGrp="1"/>
          </p:cNvSpPr>
          <p:nvPr>
            <p:ph type="sldNum" sz="quarter" idx="11"/>
          </p:nvPr>
        </p:nvSpPr>
        <p:spPr>
          <a:xfrm>
            <a:off x="8884361" y="6356351"/>
            <a:ext cx="2844800" cy="366183"/>
          </a:xfrm>
          <a:prstGeom prst="rect">
            <a:avLst/>
          </a:prstGeom>
        </p:spPr>
        <p:txBody>
          <a:bodyPr/>
          <a:lstStyle/>
          <a:p>
            <a:fld id="{21071A8C-5F9A-4D4E-80A0-8A0A131F074E}" type="slidenum">
              <a:rPr lang="en-US" smtClean="0"/>
              <a:pPr/>
              <a:t>‹#›</a:t>
            </a:fld>
            <a:endParaRPr lang="en-US"/>
          </a:p>
        </p:txBody>
      </p:sp>
      <p:cxnSp>
        <p:nvCxnSpPr>
          <p:cNvPr id="5" name="Straight Connector 4"/>
          <p:cNvCxnSpPr/>
          <p:nvPr userDrawn="1"/>
        </p:nvCxnSpPr>
        <p:spPr>
          <a:xfrm>
            <a:off x="460801" y="2146232"/>
            <a:ext cx="7171735"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460800" y="4441053"/>
            <a:ext cx="717116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8" hasCustomPrompt="1"/>
          </p:nvPr>
        </p:nvSpPr>
        <p:spPr>
          <a:xfrm>
            <a:off x="460801" y="2314220"/>
            <a:ext cx="7172884" cy="1477433"/>
          </a:xfrm>
        </p:spPr>
        <p:txBody>
          <a:bodyPr anchor="ctr"/>
          <a:lstStyle>
            <a:lvl1pPr>
              <a:defRPr sz="2400" b="0" baseline="0">
                <a:solidFill>
                  <a:schemeClr val="accent3"/>
                </a:solidFill>
                <a:latin typeface="+mn-lt"/>
              </a:defRPr>
            </a:lvl1pPr>
          </a:lstStyle>
          <a:p>
            <a:pPr lvl="0"/>
            <a:r>
              <a:rPr lang="en-GB" dirty="0"/>
              <a:t>Click to edit small quote of about 4 lines Click to edit small quote of about 4 lines Click to edit small quote of about 4 lines Click to edit small quote Click to edit small quote of about 4 lines </a:t>
            </a:r>
            <a:endParaRPr lang="en-US" dirty="0"/>
          </a:p>
        </p:txBody>
      </p:sp>
      <p:sp>
        <p:nvSpPr>
          <p:cNvPr id="8" name="Text Placeholder 2"/>
          <p:cNvSpPr>
            <a:spLocks noGrp="1"/>
          </p:cNvSpPr>
          <p:nvPr>
            <p:ph type="body" sz="quarter" idx="14" hasCustomPrompt="1"/>
          </p:nvPr>
        </p:nvSpPr>
        <p:spPr>
          <a:xfrm>
            <a:off x="460801" y="3875994"/>
            <a:ext cx="3977217" cy="337276"/>
          </a:xfrm>
        </p:spPr>
        <p:txBody>
          <a:bodyPr anchor="ctr"/>
          <a:lstStyle>
            <a:lvl1pPr>
              <a:defRPr sz="2400" baseline="0">
                <a:solidFill>
                  <a:schemeClr val="accent3"/>
                </a:solidFill>
              </a:defRPr>
            </a:lvl1pPr>
          </a:lstStyle>
          <a:p>
            <a:pPr lvl="0"/>
            <a:r>
              <a:rPr lang="en-US" dirty="0"/>
              <a:t>− Click to insert source</a:t>
            </a:r>
          </a:p>
        </p:txBody>
      </p:sp>
    </p:spTree>
    <p:extLst>
      <p:ext uri="{BB962C8B-B14F-4D97-AF65-F5344CB8AC3E}">
        <p14:creationId xmlns:p14="http://schemas.microsoft.com/office/powerpoint/2010/main" val="3449071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_Short - Yellow">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Report title</a:t>
            </a:r>
            <a:endParaRPr lang="en-US" dirty="0"/>
          </a:p>
        </p:txBody>
      </p:sp>
      <p:sp>
        <p:nvSpPr>
          <p:cNvPr id="4" name="Slide Number Placeholder 3"/>
          <p:cNvSpPr>
            <a:spLocks noGrp="1"/>
          </p:cNvSpPr>
          <p:nvPr>
            <p:ph type="sldNum" sz="quarter" idx="11"/>
          </p:nvPr>
        </p:nvSpPr>
        <p:spPr>
          <a:xfrm>
            <a:off x="8884361" y="6356351"/>
            <a:ext cx="2844800" cy="366183"/>
          </a:xfrm>
          <a:prstGeom prst="rect">
            <a:avLst/>
          </a:prstGeom>
        </p:spPr>
        <p:txBody>
          <a:bodyPr/>
          <a:lstStyle/>
          <a:p>
            <a:fld id="{21071A8C-5F9A-4D4E-80A0-8A0A131F074E}" type="slidenum">
              <a:rPr lang="en-US" smtClean="0"/>
              <a:pPr/>
              <a:t>‹#›</a:t>
            </a:fld>
            <a:endParaRPr lang="en-US"/>
          </a:p>
        </p:txBody>
      </p:sp>
      <p:cxnSp>
        <p:nvCxnSpPr>
          <p:cNvPr id="5" name="Straight Connector 4"/>
          <p:cNvCxnSpPr/>
          <p:nvPr userDrawn="1"/>
        </p:nvCxnSpPr>
        <p:spPr>
          <a:xfrm>
            <a:off x="460801" y="2146232"/>
            <a:ext cx="7171735"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460800" y="4441053"/>
            <a:ext cx="7171160"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8" hasCustomPrompt="1"/>
          </p:nvPr>
        </p:nvSpPr>
        <p:spPr>
          <a:xfrm>
            <a:off x="460801" y="2314220"/>
            <a:ext cx="7172884" cy="1477433"/>
          </a:xfrm>
        </p:spPr>
        <p:txBody>
          <a:bodyPr anchor="ctr"/>
          <a:lstStyle>
            <a:lvl1pPr>
              <a:defRPr sz="2400" b="0" baseline="0">
                <a:solidFill>
                  <a:schemeClr val="accent4"/>
                </a:solidFill>
                <a:latin typeface="+mn-lt"/>
              </a:defRPr>
            </a:lvl1pPr>
          </a:lstStyle>
          <a:p>
            <a:pPr lvl="0"/>
            <a:r>
              <a:rPr lang="en-GB" dirty="0"/>
              <a:t>Click to edit small quote of about 4 lines Click to edit small quote of about 4 lines Click to edit small quote of about 4 lines Click to edit small quote Click to edit small quote of about 4 lines </a:t>
            </a:r>
            <a:endParaRPr lang="en-US" dirty="0"/>
          </a:p>
        </p:txBody>
      </p:sp>
      <p:sp>
        <p:nvSpPr>
          <p:cNvPr id="8" name="Text Placeholder 2"/>
          <p:cNvSpPr>
            <a:spLocks noGrp="1"/>
          </p:cNvSpPr>
          <p:nvPr>
            <p:ph type="body" sz="quarter" idx="14" hasCustomPrompt="1"/>
          </p:nvPr>
        </p:nvSpPr>
        <p:spPr>
          <a:xfrm>
            <a:off x="460801" y="3875994"/>
            <a:ext cx="3977217" cy="337276"/>
          </a:xfrm>
        </p:spPr>
        <p:txBody>
          <a:bodyPr anchor="ctr"/>
          <a:lstStyle>
            <a:lvl1pPr>
              <a:defRPr sz="2400" baseline="0">
                <a:solidFill>
                  <a:schemeClr val="accent4"/>
                </a:solidFill>
              </a:defRPr>
            </a:lvl1pPr>
          </a:lstStyle>
          <a:p>
            <a:pPr lvl="0"/>
            <a:r>
              <a:rPr lang="en-US" dirty="0"/>
              <a:t>− Click to insert source</a:t>
            </a:r>
          </a:p>
        </p:txBody>
      </p:sp>
    </p:spTree>
    <p:extLst>
      <p:ext uri="{BB962C8B-B14F-4D97-AF65-F5344CB8AC3E}">
        <p14:creationId xmlns:p14="http://schemas.microsoft.com/office/powerpoint/2010/main" val="3009667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_Short - R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Report title</a:t>
            </a:r>
            <a:endParaRPr lang="en-US" dirty="0"/>
          </a:p>
        </p:txBody>
      </p:sp>
      <p:sp>
        <p:nvSpPr>
          <p:cNvPr id="4" name="Slide Number Placeholder 3"/>
          <p:cNvSpPr>
            <a:spLocks noGrp="1"/>
          </p:cNvSpPr>
          <p:nvPr>
            <p:ph type="sldNum" sz="quarter" idx="11"/>
          </p:nvPr>
        </p:nvSpPr>
        <p:spPr>
          <a:xfrm>
            <a:off x="8884361" y="6356351"/>
            <a:ext cx="2844800" cy="366183"/>
          </a:xfrm>
          <a:prstGeom prst="rect">
            <a:avLst/>
          </a:prstGeom>
        </p:spPr>
        <p:txBody>
          <a:bodyPr/>
          <a:lstStyle/>
          <a:p>
            <a:fld id="{21071A8C-5F9A-4D4E-80A0-8A0A131F074E}" type="slidenum">
              <a:rPr lang="en-US" smtClean="0"/>
              <a:pPr/>
              <a:t>‹#›</a:t>
            </a:fld>
            <a:endParaRPr lang="en-US"/>
          </a:p>
        </p:txBody>
      </p:sp>
      <p:cxnSp>
        <p:nvCxnSpPr>
          <p:cNvPr id="5" name="Straight Connector 4"/>
          <p:cNvCxnSpPr/>
          <p:nvPr userDrawn="1"/>
        </p:nvCxnSpPr>
        <p:spPr>
          <a:xfrm>
            <a:off x="460801" y="2146232"/>
            <a:ext cx="7171735"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460800" y="4441053"/>
            <a:ext cx="7171160"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8" hasCustomPrompt="1"/>
          </p:nvPr>
        </p:nvSpPr>
        <p:spPr>
          <a:xfrm>
            <a:off x="460801" y="2314220"/>
            <a:ext cx="7172884" cy="1477433"/>
          </a:xfrm>
        </p:spPr>
        <p:txBody>
          <a:bodyPr anchor="ctr"/>
          <a:lstStyle>
            <a:lvl1pPr>
              <a:defRPr sz="2400" b="0" baseline="0">
                <a:solidFill>
                  <a:schemeClr val="accent5"/>
                </a:solidFill>
                <a:latin typeface="+mn-lt"/>
              </a:defRPr>
            </a:lvl1pPr>
          </a:lstStyle>
          <a:p>
            <a:pPr lvl="0"/>
            <a:r>
              <a:rPr lang="en-GB" dirty="0"/>
              <a:t>Click to edit small quote of about 4 lines Click to edit small quote of about 4 lines Click to edit small quote of about 4 lines Click to edit small quote Click to edit small quote of about 4 lines </a:t>
            </a:r>
            <a:endParaRPr lang="en-US" dirty="0"/>
          </a:p>
        </p:txBody>
      </p:sp>
      <p:sp>
        <p:nvSpPr>
          <p:cNvPr id="8" name="Text Placeholder 2"/>
          <p:cNvSpPr>
            <a:spLocks noGrp="1"/>
          </p:cNvSpPr>
          <p:nvPr>
            <p:ph type="body" sz="quarter" idx="14" hasCustomPrompt="1"/>
          </p:nvPr>
        </p:nvSpPr>
        <p:spPr>
          <a:xfrm>
            <a:off x="460801" y="3875994"/>
            <a:ext cx="3977217" cy="337276"/>
          </a:xfrm>
        </p:spPr>
        <p:txBody>
          <a:bodyPr anchor="ctr"/>
          <a:lstStyle>
            <a:lvl1pPr>
              <a:defRPr sz="2400" baseline="0">
                <a:solidFill>
                  <a:schemeClr val="accent5"/>
                </a:solidFill>
              </a:defRPr>
            </a:lvl1pPr>
          </a:lstStyle>
          <a:p>
            <a:pPr lvl="0"/>
            <a:r>
              <a:rPr lang="en-US" dirty="0"/>
              <a:t>− Click to insert source</a:t>
            </a:r>
          </a:p>
        </p:txBody>
      </p:sp>
    </p:spTree>
    <p:extLst>
      <p:ext uri="{BB962C8B-B14F-4D97-AF65-F5344CB8AC3E}">
        <p14:creationId xmlns:p14="http://schemas.microsoft.com/office/powerpoint/2010/main" val="2350738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_Short - Cya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Report title</a:t>
            </a:r>
            <a:endParaRPr lang="en-US" dirty="0"/>
          </a:p>
        </p:txBody>
      </p:sp>
      <p:sp>
        <p:nvSpPr>
          <p:cNvPr id="4" name="Slide Number Placeholder 3"/>
          <p:cNvSpPr>
            <a:spLocks noGrp="1"/>
          </p:cNvSpPr>
          <p:nvPr>
            <p:ph type="sldNum" sz="quarter" idx="11"/>
          </p:nvPr>
        </p:nvSpPr>
        <p:spPr>
          <a:xfrm>
            <a:off x="8884361" y="6356351"/>
            <a:ext cx="2844800" cy="366183"/>
          </a:xfrm>
          <a:prstGeom prst="rect">
            <a:avLst/>
          </a:prstGeom>
        </p:spPr>
        <p:txBody>
          <a:bodyPr/>
          <a:lstStyle/>
          <a:p>
            <a:fld id="{21071A8C-5F9A-4D4E-80A0-8A0A131F074E}" type="slidenum">
              <a:rPr lang="en-US" smtClean="0"/>
              <a:pPr/>
              <a:t>‹#›</a:t>
            </a:fld>
            <a:endParaRPr lang="en-US"/>
          </a:p>
        </p:txBody>
      </p:sp>
      <p:cxnSp>
        <p:nvCxnSpPr>
          <p:cNvPr id="5" name="Straight Connector 4"/>
          <p:cNvCxnSpPr/>
          <p:nvPr userDrawn="1"/>
        </p:nvCxnSpPr>
        <p:spPr>
          <a:xfrm>
            <a:off x="460801" y="2146232"/>
            <a:ext cx="7171735"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460800" y="4441053"/>
            <a:ext cx="717116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8" hasCustomPrompt="1"/>
          </p:nvPr>
        </p:nvSpPr>
        <p:spPr>
          <a:xfrm>
            <a:off x="460801" y="2314220"/>
            <a:ext cx="7172884" cy="1477433"/>
          </a:xfrm>
        </p:spPr>
        <p:txBody>
          <a:bodyPr anchor="ctr"/>
          <a:lstStyle>
            <a:lvl1pPr>
              <a:defRPr sz="2400" b="0" baseline="0">
                <a:solidFill>
                  <a:schemeClr val="accent6"/>
                </a:solidFill>
                <a:latin typeface="+mn-lt"/>
              </a:defRPr>
            </a:lvl1pPr>
          </a:lstStyle>
          <a:p>
            <a:pPr lvl="0"/>
            <a:r>
              <a:rPr lang="en-GB" dirty="0"/>
              <a:t>Click to edit small quote of about 4 lines Click to edit small quote of about 4 lines Click to edit small quote of about 4 lines Click to edit small quote Click to edit small quote of about 4 lines </a:t>
            </a:r>
            <a:endParaRPr lang="en-US" dirty="0"/>
          </a:p>
        </p:txBody>
      </p:sp>
      <p:sp>
        <p:nvSpPr>
          <p:cNvPr id="8" name="Text Placeholder 2"/>
          <p:cNvSpPr>
            <a:spLocks noGrp="1"/>
          </p:cNvSpPr>
          <p:nvPr>
            <p:ph type="body" sz="quarter" idx="14" hasCustomPrompt="1"/>
          </p:nvPr>
        </p:nvSpPr>
        <p:spPr>
          <a:xfrm>
            <a:off x="460801" y="3875994"/>
            <a:ext cx="3977217" cy="337276"/>
          </a:xfrm>
        </p:spPr>
        <p:txBody>
          <a:bodyPr anchor="ctr"/>
          <a:lstStyle>
            <a:lvl1pPr>
              <a:defRPr sz="2400" baseline="0">
                <a:solidFill>
                  <a:schemeClr val="accent6"/>
                </a:solidFill>
              </a:defRPr>
            </a:lvl1pPr>
          </a:lstStyle>
          <a:p>
            <a:pPr lvl="0"/>
            <a:r>
              <a:rPr lang="en-US" dirty="0"/>
              <a:t>− Click to insert source</a:t>
            </a:r>
          </a:p>
        </p:txBody>
      </p:sp>
    </p:spTree>
    <p:extLst>
      <p:ext uri="{BB962C8B-B14F-4D97-AF65-F5344CB8AC3E}">
        <p14:creationId xmlns:p14="http://schemas.microsoft.com/office/powerpoint/2010/main" val="1490185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_Short - Purp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Report title</a:t>
            </a:r>
            <a:endParaRPr lang="en-US" dirty="0"/>
          </a:p>
        </p:txBody>
      </p:sp>
      <p:sp>
        <p:nvSpPr>
          <p:cNvPr id="4" name="Slide Number Placeholder 3"/>
          <p:cNvSpPr>
            <a:spLocks noGrp="1"/>
          </p:cNvSpPr>
          <p:nvPr>
            <p:ph type="sldNum" sz="quarter" idx="11"/>
          </p:nvPr>
        </p:nvSpPr>
        <p:spPr>
          <a:xfrm>
            <a:off x="8884361" y="6356351"/>
            <a:ext cx="2844800" cy="366183"/>
          </a:xfrm>
          <a:prstGeom prst="rect">
            <a:avLst/>
          </a:prstGeom>
        </p:spPr>
        <p:txBody>
          <a:bodyPr/>
          <a:lstStyle/>
          <a:p>
            <a:fld id="{21071A8C-5F9A-4D4E-80A0-8A0A131F074E}" type="slidenum">
              <a:rPr lang="en-US" smtClean="0"/>
              <a:pPr/>
              <a:t>‹#›</a:t>
            </a:fld>
            <a:endParaRPr lang="en-US"/>
          </a:p>
        </p:txBody>
      </p:sp>
      <p:cxnSp>
        <p:nvCxnSpPr>
          <p:cNvPr id="5" name="Straight Connector 4"/>
          <p:cNvCxnSpPr/>
          <p:nvPr userDrawn="1"/>
        </p:nvCxnSpPr>
        <p:spPr>
          <a:xfrm>
            <a:off x="460801" y="2146232"/>
            <a:ext cx="7171735" cy="0"/>
          </a:xfrm>
          <a:prstGeom prst="line">
            <a:avLst/>
          </a:prstGeom>
          <a:ln>
            <a:solidFill>
              <a:srgbClr val="9F67FF"/>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460800" y="4441053"/>
            <a:ext cx="7171160" cy="0"/>
          </a:xfrm>
          <a:prstGeom prst="line">
            <a:avLst/>
          </a:prstGeom>
          <a:ln>
            <a:solidFill>
              <a:srgbClr val="9F67FF"/>
            </a:solidFill>
          </a:ln>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8" hasCustomPrompt="1"/>
          </p:nvPr>
        </p:nvSpPr>
        <p:spPr>
          <a:xfrm>
            <a:off x="460801" y="2314220"/>
            <a:ext cx="7172884" cy="1477433"/>
          </a:xfrm>
        </p:spPr>
        <p:txBody>
          <a:bodyPr anchor="ctr"/>
          <a:lstStyle>
            <a:lvl1pPr>
              <a:defRPr sz="2400" b="0" baseline="0">
                <a:solidFill>
                  <a:srgbClr val="9F67FF"/>
                </a:solidFill>
                <a:latin typeface="+mn-lt"/>
              </a:defRPr>
            </a:lvl1pPr>
          </a:lstStyle>
          <a:p>
            <a:pPr lvl="0"/>
            <a:r>
              <a:rPr lang="en-GB" dirty="0"/>
              <a:t>Click to edit small quote of about 4 lines Click to edit small quote of about 4 lines Click to edit small quote of about 4 lines Click to edit small quote Click to edit small quote of about 4 lines </a:t>
            </a:r>
            <a:endParaRPr lang="en-US" dirty="0"/>
          </a:p>
        </p:txBody>
      </p:sp>
      <p:sp>
        <p:nvSpPr>
          <p:cNvPr id="8" name="Text Placeholder 2"/>
          <p:cNvSpPr>
            <a:spLocks noGrp="1"/>
          </p:cNvSpPr>
          <p:nvPr>
            <p:ph type="body" sz="quarter" idx="14" hasCustomPrompt="1"/>
          </p:nvPr>
        </p:nvSpPr>
        <p:spPr>
          <a:xfrm>
            <a:off x="460801" y="3875994"/>
            <a:ext cx="3977217" cy="337276"/>
          </a:xfrm>
        </p:spPr>
        <p:txBody>
          <a:bodyPr anchor="ctr"/>
          <a:lstStyle>
            <a:lvl1pPr>
              <a:defRPr sz="2400" baseline="0">
                <a:solidFill>
                  <a:srgbClr val="9F67FF"/>
                </a:solidFill>
              </a:defRPr>
            </a:lvl1pPr>
          </a:lstStyle>
          <a:p>
            <a:pPr lvl="0"/>
            <a:r>
              <a:rPr lang="en-US" dirty="0"/>
              <a:t>− Click to insert source</a:t>
            </a:r>
          </a:p>
        </p:txBody>
      </p:sp>
    </p:spTree>
    <p:extLst>
      <p:ext uri="{BB962C8B-B14F-4D97-AF65-F5344CB8AC3E}">
        <p14:creationId xmlns:p14="http://schemas.microsoft.com/office/powerpoint/2010/main" val="1801019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_Medium - Gree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Report title</a:t>
            </a:r>
            <a:endParaRPr lang="en-US" dirty="0"/>
          </a:p>
        </p:txBody>
      </p:sp>
      <p:sp>
        <p:nvSpPr>
          <p:cNvPr id="4" name="Slide Number Placeholder 3"/>
          <p:cNvSpPr>
            <a:spLocks noGrp="1"/>
          </p:cNvSpPr>
          <p:nvPr>
            <p:ph type="sldNum" sz="quarter" idx="11"/>
          </p:nvPr>
        </p:nvSpPr>
        <p:spPr>
          <a:xfrm>
            <a:off x="8884361" y="6356351"/>
            <a:ext cx="2844800" cy="366183"/>
          </a:xfrm>
          <a:prstGeom prst="rect">
            <a:avLst/>
          </a:prstGeom>
        </p:spPr>
        <p:txBody>
          <a:bodyPr/>
          <a:lstStyle/>
          <a:p>
            <a:fld id="{21071A8C-5F9A-4D4E-80A0-8A0A131F074E}" type="slidenum">
              <a:rPr lang="en-US" smtClean="0"/>
              <a:pPr/>
              <a:t>‹#›</a:t>
            </a:fld>
            <a:endParaRPr lang="en-US"/>
          </a:p>
        </p:txBody>
      </p:sp>
      <p:cxnSp>
        <p:nvCxnSpPr>
          <p:cNvPr id="5" name="Straight Connector 4"/>
          <p:cNvCxnSpPr/>
          <p:nvPr userDrawn="1"/>
        </p:nvCxnSpPr>
        <p:spPr>
          <a:xfrm>
            <a:off x="460801" y="1727197"/>
            <a:ext cx="717173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 Placeholder 2"/>
          <p:cNvSpPr>
            <a:spLocks noGrp="1"/>
          </p:cNvSpPr>
          <p:nvPr>
            <p:ph type="body" sz="quarter" idx="13" hasCustomPrompt="1"/>
          </p:nvPr>
        </p:nvSpPr>
        <p:spPr>
          <a:xfrm>
            <a:off x="462839" y="1896210"/>
            <a:ext cx="7172309" cy="2380137"/>
          </a:xfrm>
        </p:spPr>
        <p:txBody>
          <a:bodyPr anchor="ctr"/>
          <a:lstStyle>
            <a:lvl1pPr marL="0" marR="0" indent="0" algn="l" defTabSz="609585" rtl="0" eaLnBrk="1" fontAlgn="auto" latinLnBrk="0" hangingPunct="1">
              <a:lnSpc>
                <a:spcPct val="100000"/>
              </a:lnSpc>
              <a:spcBef>
                <a:spcPct val="20000"/>
              </a:spcBef>
              <a:spcAft>
                <a:spcPts val="0"/>
              </a:spcAft>
              <a:buClrTx/>
              <a:buSzTx/>
              <a:buFont typeface="Arial"/>
              <a:buNone/>
              <a:tabLst/>
              <a:defRPr sz="2400" b="0" baseline="0">
                <a:solidFill>
                  <a:schemeClr val="accent2"/>
                </a:solidFill>
                <a:latin typeface="+mj-lt"/>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dirty="0"/>
              <a:t>Click to edit medium quote of about 6 lines Click to edit medium quote of about 6 lines Click to edit medium quote of about 6 lines Click to edit medium quote of about 6 lines Click to edit medium quote of about 6 lines Click to edit medium quote of about 6 lines Click to edit medium quote of about 6 lines</a:t>
            </a:r>
            <a:endParaRPr lang="en-US" dirty="0"/>
          </a:p>
        </p:txBody>
      </p:sp>
      <p:cxnSp>
        <p:nvCxnSpPr>
          <p:cNvPr id="7" name="Straight Connector 6"/>
          <p:cNvCxnSpPr/>
          <p:nvPr userDrawn="1"/>
        </p:nvCxnSpPr>
        <p:spPr>
          <a:xfrm>
            <a:off x="460800" y="4925631"/>
            <a:ext cx="7171160" cy="0"/>
          </a:xfrm>
          <a:prstGeom prst="line">
            <a:avLst/>
          </a:prstGeom>
          <a:ln>
            <a:solidFill>
              <a:srgbClr val="00C27A"/>
            </a:solidFill>
          </a:ln>
          <a:effectLst/>
        </p:spPr>
        <p:style>
          <a:lnRef idx="2">
            <a:schemeClr val="accent1"/>
          </a:lnRef>
          <a:fillRef idx="0">
            <a:schemeClr val="accent1"/>
          </a:fillRef>
          <a:effectRef idx="1">
            <a:schemeClr val="accent1"/>
          </a:effectRef>
          <a:fontRef idx="minor">
            <a:schemeClr val="tx1"/>
          </a:fontRef>
        </p:style>
      </p:cxnSp>
      <p:sp>
        <p:nvSpPr>
          <p:cNvPr id="8" name="Text Placeholder 2"/>
          <p:cNvSpPr>
            <a:spLocks noGrp="1"/>
          </p:cNvSpPr>
          <p:nvPr>
            <p:ph type="body" sz="quarter" idx="17" hasCustomPrompt="1"/>
          </p:nvPr>
        </p:nvSpPr>
        <p:spPr>
          <a:xfrm>
            <a:off x="463989" y="4360689"/>
            <a:ext cx="3977217" cy="337276"/>
          </a:xfrm>
        </p:spPr>
        <p:txBody>
          <a:bodyPr anchor="ctr"/>
          <a:lstStyle>
            <a:lvl1pPr>
              <a:defRPr sz="2400" baseline="0">
                <a:solidFill>
                  <a:srgbClr val="00C27A"/>
                </a:solidFill>
              </a:defRPr>
            </a:lvl1pPr>
          </a:lstStyle>
          <a:p>
            <a:pPr lvl="0"/>
            <a:r>
              <a:rPr lang="en-US" dirty="0"/>
              <a:t>− Click to insert source</a:t>
            </a:r>
          </a:p>
        </p:txBody>
      </p:sp>
    </p:spTree>
    <p:extLst>
      <p:ext uri="{BB962C8B-B14F-4D97-AF65-F5344CB8AC3E}">
        <p14:creationId xmlns:p14="http://schemas.microsoft.com/office/powerpoint/2010/main" val="532797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_Medium - Blu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Report title</a:t>
            </a:r>
            <a:endParaRPr lang="en-US" dirty="0"/>
          </a:p>
        </p:txBody>
      </p:sp>
      <p:sp>
        <p:nvSpPr>
          <p:cNvPr id="4" name="Slide Number Placeholder 3"/>
          <p:cNvSpPr>
            <a:spLocks noGrp="1"/>
          </p:cNvSpPr>
          <p:nvPr>
            <p:ph type="sldNum" sz="quarter" idx="11"/>
          </p:nvPr>
        </p:nvSpPr>
        <p:spPr>
          <a:xfrm>
            <a:off x="8884361" y="6356351"/>
            <a:ext cx="2844800" cy="366183"/>
          </a:xfrm>
          <a:prstGeom prst="rect">
            <a:avLst/>
          </a:prstGeom>
        </p:spPr>
        <p:txBody>
          <a:bodyPr/>
          <a:lstStyle/>
          <a:p>
            <a:fld id="{21071A8C-5F9A-4D4E-80A0-8A0A131F074E}" type="slidenum">
              <a:rPr lang="en-US" smtClean="0"/>
              <a:pPr/>
              <a:t>‹#›</a:t>
            </a:fld>
            <a:endParaRPr lang="en-US"/>
          </a:p>
        </p:txBody>
      </p:sp>
      <p:cxnSp>
        <p:nvCxnSpPr>
          <p:cNvPr id="9" name="Straight Connector 8"/>
          <p:cNvCxnSpPr/>
          <p:nvPr userDrawn="1"/>
        </p:nvCxnSpPr>
        <p:spPr>
          <a:xfrm>
            <a:off x="461690" y="1732388"/>
            <a:ext cx="7171735"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61689" y="4922707"/>
            <a:ext cx="717116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sz="quarter" idx="19" hasCustomPrompt="1"/>
          </p:nvPr>
        </p:nvSpPr>
        <p:spPr>
          <a:xfrm>
            <a:off x="462265" y="1900375"/>
            <a:ext cx="7172884" cy="2375972"/>
          </a:xfrm>
        </p:spPr>
        <p:txBody>
          <a:bodyPr anchor="ctr"/>
          <a:lstStyle>
            <a:lvl1pPr marL="0" marR="0" indent="0" algn="l" defTabSz="609585" rtl="0" eaLnBrk="1" fontAlgn="auto" latinLnBrk="0" hangingPunct="1">
              <a:lnSpc>
                <a:spcPct val="100000"/>
              </a:lnSpc>
              <a:spcBef>
                <a:spcPct val="20000"/>
              </a:spcBef>
              <a:spcAft>
                <a:spcPts val="533"/>
              </a:spcAft>
              <a:buClrTx/>
              <a:buSzTx/>
              <a:buFont typeface="Arial"/>
              <a:buNone/>
              <a:tabLst/>
              <a:defRPr sz="2400" b="0" baseline="0">
                <a:solidFill>
                  <a:schemeClr val="accent3"/>
                </a:solidFill>
                <a:latin typeface="+mn-lt"/>
              </a:defRPr>
            </a:lvl1pPr>
          </a:lstStyle>
          <a:p>
            <a:pPr marL="0" marR="0" lvl="0" indent="0" algn="l" defTabSz="609585" rtl="0" eaLnBrk="1" fontAlgn="auto" latinLnBrk="0" hangingPunct="1">
              <a:lnSpc>
                <a:spcPct val="100000"/>
              </a:lnSpc>
              <a:spcBef>
                <a:spcPct val="20000"/>
              </a:spcBef>
              <a:spcAft>
                <a:spcPts val="533"/>
              </a:spcAft>
              <a:buClrTx/>
              <a:buSzTx/>
              <a:buFont typeface="Arial"/>
              <a:buNone/>
              <a:tabLst/>
              <a:defRPr/>
            </a:pPr>
            <a:r>
              <a:rPr lang="en-GB" dirty="0"/>
              <a:t>Click to edit small quote of about 6 lines Click to edit small quote of about 6 lines Click to edit small quote of about 6 lines Click to edit small quote Click to edit small quote of about 6 lines Click to edit small quote of about 6 lines Click to edit small quote of about 6 lines</a:t>
            </a:r>
            <a:endParaRPr lang="en-US" dirty="0"/>
          </a:p>
        </p:txBody>
      </p:sp>
      <p:sp>
        <p:nvSpPr>
          <p:cNvPr id="12" name="Text Placeholder 2"/>
          <p:cNvSpPr>
            <a:spLocks noGrp="1"/>
          </p:cNvSpPr>
          <p:nvPr>
            <p:ph type="body" sz="quarter" idx="20" hasCustomPrompt="1"/>
          </p:nvPr>
        </p:nvSpPr>
        <p:spPr>
          <a:xfrm>
            <a:off x="463989" y="4360689"/>
            <a:ext cx="3977217" cy="337276"/>
          </a:xfrm>
        </p:spPr>
        <p:txBody>
          <a:bodyPr anchor="ctr"/>
          <a:lstStyle>
            <a:lvl1pPr>
              <a:defRPr sz="2400" baseline="0">
                <a:solidFill>
                  <a:schemeClr val="accent3"/>
                </a:solidFill>
              </a:defRPr>
            </a:lvl1pPr>
          </a:lstStyle>
          <a:p>
            <a:pPr lvl="0"/>
            <a:r>
              <a:rPr lang="en-US" dirty="0"/>
              <a:t>− Click to insert source</a:t>
            </a:r>
          </a:p>
        </p:txBody>
      </p:sp>
    </p:spTree>
    <p:extLst>
      <p:ext uri="{BB962C8B-B14F-4D97-AF65-F5344CB8AC3E}">
        <p14:creationId xmlns:p14="http://schemas.microsoft.com/office/powerpoint/2010/main" val="2179354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_Medium - R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Report title</a:t>
            </a:r>
            <a:endParaRPr lang="en-US" dirty="0"/>
          </a:p>
        </p:txBody>
      </p:sp>
      <p:sp>
        <p:nvSpPr>
          <p:cNvPr id="4" name="Slide Number Placeholder 3"/>
          <p:cNvSpPr>
            <a:spLocks noGrp="1"/>
          </p:cNvSpPr>
          <p:nvPr>
            <p:ph type="sldNum" sz="quarter" idx="11"/>
          </p:nvPr>
        </p:nvSpPr>
        <p:spPr>
          <a:xfrm>
            <a:off x="8884361" y="6356351"/>
            <a:ext cx="2844800" cy="366183"/>
          </a:xfrm>
          <a:prstGeom prst="rect">
            <a:avLst/>
          </a:prstGeom>
        </p:spPr>
        <p:txBody>
          <a:bodyPr/>
          <a:lstStyle/>
          <a:p>
            <a:fld id="{21071A8C-5F9A-4D4E-80A0-8A0A131F074E}" type="slidenum">
              <a:rPr lang="en-US" smtClean="0"/>
              <a:pPr/>
              <a:t>‹#›</a:t>
            </a:fld>
            <a:endParaRPr lang="en-US"/>
          </a:p>
        </p:txBody>
      </p:sp>
      <p:cxnSp>
        <p:nvCxnSpPr>
          <p:cNvPr id="9" name="Straight Connector 8"/>
          <p:cNvCxnSpPr/>
          <p:nvPr userDrawn="1"/>
        </p:nvCxnSpPr>
        <p:spPr>
          <a:xfrm>
            <a:off x="461690" y="1732388"/>
            <a:ext cx="7171735"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61689" y="4922707"/>
            <a:ext cx="7171160"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sz="quarter" idx="19" hasCustomPrompt="1"/>
          </p:nvPr>
        </p:nvSpPr>
        <p:spPr>
          <a:xfrm>
            <a:off x="462265" y="1900375"/>
            <a:ext cx="7172884" cy="2375972"/>
          </a:xfrm>
        </p:spPr>
        <p:txBody>
          <a:bodyPr anchor="ctr"/>
          <a:lstStyle>
            <a:lvl1pPr marL="0" marR="0" indent="0" algn="l" defTabSz="609585" rtl="0" eaLnBrk="1" fontAlgn="auto" latinLnBrk="0" hangingPunct="1">
              <a:lnSpc>
                <a:spcPct val="100000"/>
              </a:lnSpc>
              <a:spcBef>
                <a:spcPct val="20000"/>
              </a:spcBef>
              <a:spcAft>
                <a:spcPts val="533"/>
              </a:spcAft>
              <a:buClrTx/>
              <a:buSzTx/>
              <a:buFont typeface="Arial"/>
              <a:buNone/>
              <a:tabLst/>
              <a:defRPr sz="2400" b="0" baseline="0">
                <a:solidFill>
                  <a:schemeClr val="accent5"/>
                </a:solidFill>
                <a:latin typeface="+mn-lt"/>
              </a:defRPr>
            </a:lvl1pPr>
          </a:lstStyle>
          <a:p>
            <a:pPr marL="0" marR="0" lvl="0" indent="0" algn="l" defTabSz="609585" rtl="0" eaLnBrk="1" fontAlgn="auto" latinLnBrk="0" hangingPunct="1">
              <a:lnSpc>
                <a:spcPct val="100000"/>
              </a:lnSpc>
              <a:spcBef>
                <a:spcPct val="20000"/>
              </a:spcBef>
              <a:spcAft>
                <a:spcPts val="533"/>
              </a:spcAft>
              <a:buClrTx/>
              <a:buSzTx/>
              <a:buFont typeface="Arial"/>
              <a:buNone/>
              <a:tabLst/>
              <a:defRPr/>
            </a:pPr>
            <a:r>
              <a:rPr lang="en-GB" dirty="0"/>
              <a:t>Click to edit small quote of about 6 lines Click to edit small quote of about 6 lines Click to edit small quote of about 6 lines Click to edit small quote Click to edit small quote of about 6 lines Click to edit small quote of about 6 lines Click to edit small quote of about 6 lines </a:t>
            </a:r>
            <a:endParaRPr lang="en-US" dirty="0"/>
          </a:p>
        </p:txBody>
      </p:sp>
      <p:sp>
        <p:nvSpPr>
          <p:cNvPr id="12" name="Text Placeholder 2"/>
          <p:cNvSpPr>
            <a:spLocks noGrp="1"/>
          </p:cNvSpPr>
          <p:nvPr>
            <p:ph type="body" sz="quarter" idx="20" hasCustomPrompt="1"/>
          </p:nvPr>
        </p:nvSpPr>
        <p:spPr>
          <a:xfrm>
            <a:off x="463989" y="4360689"/>
            <a:ext cx="3977217" cy="337276"/>
          </a:xfrm>
        </p:spPr>
        <p:txBody>
          <a:bodyPr anchor="ctr"/>
          <a:lstStyle>
            <a:lvl1pPr>
              <a:defRPr sz="2400" baseline="0">
                <a:solidFill>
                  <a:schemeClr val="accent5"/>
                </a:solidFill>
              </a:defRPr>
            </a:lvl1pPr>
          </a:lstStyle>
          <a:p>
            <a:pPr lvl="0"/>
            <a:r>
              <a:rPr lang="en-US" dirty="0"/>
              <a:t>− Click to insert source</a:t>
            </a:r>
          </a:p>
        </p:txBody>
      </p:sp>
    </p:spTree>
    <p:extLst>
      <p:ext uri="{BB962C8B-B14F-4D97-AF65-F5344CB8AC3E}">
        <p14:creationId xmlns:p14="http://schemas.microsoft.com/office/powerpoint/2010/main" val="3148640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_Medium - Yellow">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Report title</a:t>
            </a:r>
            <a:endParaRPr lang="en-US" dirty="0"/>
          </a:p>
        </p:txBody>
      </p:sp>
      <p:sp>
        <p:nvSpPr>
          <p:cNvPr id="4" name="Slide Number Placeholder 3"/>
          <p:cNvSpPr>
            <a:spLocks noGrp="1"/>
          </p:cNvSpPr>
          <p:nvPr>
            <p:ph type="sldNum" sz="quarter" idx="11"/>
          </p:nvPr>
        </p:nvSpPr>
        <p:spPr>
          <a:xfrm>
            <a:off x="8884361" y="6356351"/>
            <a:ext cx="2844800" cy="366183"/>
          </a:xfrm>
          <a:prstGeom prst="rect">
            <a:avLst/>
          </a:prstGeom>
        </p:spPr>
        <p:txBody>
          <a:bodyPr/>
          <a:lstStyle/>
          <a:p>
            <a:fld id="{21071A8C-5F9A-4D4E-80A0-8A0A131F074E}" type="slidenum">
              <a:rPr lang="en-US" smtClean="0"/>
              <a:pPr/>
              <a:t>‹#›</a:t>
            </a:fld>
            <a:endParaRPr lang="en-US"/>
          </a:p>
        </p:txBody>
      </p:sp>
      <p:cxnSp>
        <p:nvCxnSpPr>
          <p:cNvPr id="9" name="Straight Connector 8"/>
          <p:cNvCxnSpPr/>
          <p:nvPr userDrawn="1"/>
        </p:nvCxnSpPr>
        <p:spPr>
          <a:xfrm>
            <a:off x="461690" y="1732388"/>
            <a:ext cx="7171735"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61689" y="4922707"/>
            <a:ext cx="7171160"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sz="quarter" idx="19" hasCustomPrompt="1"/>
          </p:nvPr>
        </p:nvSpPr>
        <p:spPr>
          <a:xfrm>
            <a:off x="462265" y="1900375"/>
            <a:ext cx="7172884" cy="2375972"/>
          </a:xfrm>
        </p:spPr>
        <p:txBody>
          <a:bodyPr anchor="ctr"/>
          <a:lstStyle>
            <a:lvl1pPr>
              <a:defRPr sz="2400" b="0" baseline="0">
                <a:solidFill>
                  <a:schemeClr val="accent4"/>
                </a:solidFill>
                <a:latin typeface="+mn-lt"/>
              </a:defRPr>
            </a:lvl1pPr>
          </a:lstStyle>
          <a:p>
            <a:pPr lvl="0"/>
            <a:r>
              <a:rPr lang="en-GB" dirty="0"/>
              <a:t>Click to edit small quote of about 4 lines Click to edit small quote of about 4 lines Click to edit small quote of about 4 lines Click to edit small quote Click to edit small quote of about 4 lines </a:t>
            </a:r>
            <a:endParaRPr lang="en-US" dirty="0"/>
          </a:p>
        </p:txBody>
      </p:sp>
      <p:sp>
        <p:nvSpPr>
          <p:cNvPr id="12" name="Text Placeholder 2"/>
          <p:cNvSpPr>
            <a:spLocks noGrp="1"/>
          </p:cNvSpPr>
          <p:nvPr>
            <p:ph type="body" sz="quarter" idx="20" hasCustomPrompt="1"/>
          </p:nvPr>
        </p:nvSpPr>
        <p:spPr>
          <a:xfrm>
            <a:off x="463989" y="4360689"/>
            <a:ext cx="3977217" cy="337276"/>
          </a:xfrm>
        </p:spPr>
        <p:txBody>
          <a:bodyPr anchor="ctr"/>
          <a:lstStyle>
            <a:lvl1pPr>
              <a:defRPr sz="2400" baseline="0">
                <a:solidFill>
                  <a:schemeClr val="accent4"/>
                </a:solidFill>
              </a:defRPr>
            </a:lvl1pPr>
          </a:lstStyle>
          <a:p>
            <a:pPr lvl="0"/>
            <a:r>
              <a:rPr lang="en-US" dirty="0"/>
              <a:t>− Click to insert source</a:t>
            </a:r>
          </a:p>
        </p:txBody>
      </p:sp>
    </p:spTree>
    <p:extLst>
      <p:ext uri="{BB962C8B-B14F-4D97-AF65-F5344CB8AC3E}">
        <p14:creationId xmlns:p14="http://schemas.microsoft.com/office/powerpoint/2010/main" val="167072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415600" y="593367"/>
            <a:ext cx="11360700" cy="763500"/>
          </a:xfrm>
          <a:prstGeom prst="rect">
            <a:avLst/>
          </a:prstGeom>
          <a:noFill/>
          <a:ln>
            <a:noFill/>
          </a:ln>
        </p:spPr>
        <p:txBody>
          <a:bodyPr spcFirstLastPara="1" wrap="square" lIns="0" tIns="46800" rIns="0" bIns="46800" anchor="t"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ctr" anchorCtr="0">
            <a:noAutofit/>
          </a:bodyPr>
          <a:lstStyle>
            <a:lvl1pPr marL="457200" marR="0" lvl="0"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1pPr>
            <a:lvl2pPr marL="914400" marR="0" lvl="1"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2pPr>
            <a:lvl3pPr marL="1371600" marR="0" lvl="2"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6pPr>
            <a:lvl7pPr marL="3200400" marR="0" lvl="6"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7pPr>
            <a:lvl8pPr marL="3657600" marR="0" lvl="7"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8pPr>
            <a:lvl9pPr marL="4114800" marR="0" lvl="8"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9pPr>
          </a:lstStyle>
          <a:p>
            <a:endParaRPr/>
          </a:p>
        </p:txBody>
      </p:sp>
      <p:sp>
        <p:nvSpPr>
          <p:cNvPr id="34" name="Google Shape;34;p2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_Medium - Cya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Report title</a:t>
            </a:r>
            <a:endParaRPr lang="en-US" dirty="0"/>
          </a:p>
        </p:txBody>
      </p:sp>
      <p:sp>
        <p:nvSpPr>
          <p:cNvPr id="4" name="Slide Number Placeholder 3"/>
          <p:cNvSpPr>
            <a:spLocks noGrp="1"/>
          </p:cNvSpPr>
          <p:nvPr>
            <p:ph type="sldNum" sz="quarter" idx="11"/>
          </p:nvPr>
        </p:nvSpPr>
        <p:spPr>
          <a:xfrm>
            <a:off x="8884361" y="6356351"/>
            <a:ext cx="2844800" cy="366183"/>
          </a:xfrm>
          <a:prstGeom prst="rect">
            <a:avLst/>
          </a:prstGeom>
        </p:spPr>
        <p:txBody>
          <a:bodyPr/>
          <a:lstStyle/>
          <a:p>
            <a:fld id="{21071A8C-5F9A-4D4E-80A0-8A0A131F074E}" type="slidenum">
              <a:rPr lang="en-US" smtClean="0"/>
              <a:pPr/>
              <a:t>‹#›</a:t>
            </a:fld>
            <a:endParaRPr lang="en-US"/>
          </a:p>
        </p:txBody>
      </p:sp>
      <p:cxnSp>
        <p:nvCxnSpPr>
          <p:cNvPr id="9" name="Straight Connector 8"/>
          <p:cNvCxnSpPr/>
          <p:nvPr userDrawn="1"/>
        </p:nvCxnSpPr>
        <p:spPr>
          <a:xfrm>
            <a:off x="461690" y="1732388"/>
            <a:ext cx="7171735"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61689" y="4922707"/>
            <a:ext cx="717116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sz="quarter" idx="19" hasCustomPrompt="1"/>
          </p:nvPr>
        </p:nvSpPr>
        <p:spPr>
          <a:xfrm>
            <a:off x="462265" y="1900375"/>
            <a:ext cx="7172884" cy="2375972"/>
          </a:xfrm>
        </p:spPr>
        <p:txBody>
          <a:bodyPr anchor="ctr"/>
          <a:lstStyle>
            <a:lvl1pPr>
              <a:defRPr sz="2400" b="0" baseline="0">
                <a:solidFill>
                  <a:schemeClr val="accent6"/>
                </a:solidFill>
                <a:latin typeface="+mn-lt"/>
              </a:defRPr>
            </a:lvl1pPr>
          </a:lstStyle>
          <a:p>
            <a:pPr lvl="0"/>
            <a:r>
              <a:rPr lang="en-GB" dirty="0"/>
              <a:t>Click to edit small quote of about 4 lines Click to edit small quote of about 4 lines Click to edit small quote of about 4 lines Click to edit small quote Click to edit small quote of about 4 lines </a:t>
            </a:r>
            <a:endParaRPr lang="en-US" dirty="0"/>
          </a:p>
        </p:txBody>
      </p:sp>
      <p:sp>
        <p:nvSpPr>
          <p:cNvPr id="12" name="Text Placeholder 2"/>
          <p:cNvSpPr>
            <a:spLocks noGrp="1"/>
          </p:cNvSpPr>
          <p:nvPr>
            <p:ph type="body" sz="quarter" idx="20" hasCustomPrompt="1"/>
          </p:nvPr>
        </p:nvSpPr>
        <p:spPr>
          <a:xfrm>
            <a:off x="463989" y="4360689"/>
            <a:ext cx="3977217" cy="337276"/>
          </a:xfrm>
        </p:spPr>
        <p:txBody>
          <a:bodyPr anchor="ctr"/>
          <a:lstStyle>
            <a:lvl1pPr>
              <a:defRPr sz="2400" baseline="0">
                <a:solidFill>
                  <a:schemeClr val="accent6"/>
                </a:solidFill>
              </a:defRPr>
            </a:lvl1pPr>
          </a:lstStyle>
          <a:p>
            <a:pPr lvl="0"/>
            <a:r>
              <a:rPr lang="en-US" dirty="0"/>
              <a:t>− Click to insert source</a:t>
            </a:r>
          </a:p>
        </p:txBody>
      </p:sp>
    </p:spTree>
    <p:extLst>
      <p:ext uri="{BB962C8B-B14F-4D97-AF65-F5344CB8AC3E}">
        <p14:creationId xmlns:p14="http://schemas.microsoft.com/office/powerpoint/2010/main" val="812726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_Medium - Purp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Report title</a:t>
            </a:r>
            <a:endParaRPr lang="en-US" dirty="0"/>
          </a:p>
        </p:txBody>
      </p:sp>
      <p:sp>
        <p:nvSpPr>
          <p:cNvPr id="4" name="Slide Number Placeholder 3"/>
          <p:cNvSpPr>
            <a:spLocks noGrp="1"/>
          </p:cNvSpPr>
          <p:nvPr>
            <p:ph type="sldNum" sz="quarter" idx="11"/>
          </p:nvPr>
        </p:nvSpPr>
        <p:spPr>
          <a:xfrm>
            <a:off x="8884361" y="6356351"/>
            <a:ext cx="2844800" cy="366183"/>
          </a:xfrm>
          <a:prstGeom prst="rect">
            <a:avLst/>
          </a:prstGeom>
        </p:spPr>
        <p:txBody>
          <a:bodyPr/>
          <a:lstStyle/>
          <a:p>
            <a:fld id="{21071A8C-5F9A-4D4E-80A0-8A0A131F074E}" type="slidenum">
              <a:rPr lang="en-US" smtClean="0"/>
              <a:pPr/>
              <a:t>‹#›</a:t>
            </a:fld>
            <a:endParaRPr lang="en-US"/>
          </a:p>
        </p:txBody>
      </p:sp>
      <p:cxnSp>
        <p:nvCxnSpPr>
          <p:cNvPr id="9" name="Straight Connector 8"/>
          <p:cNvCxnSpPr/>
          <p:nvPr userDrawn="1"/>
        </p:nvCxnSpPr>
        <p:spPr>
          <a:xfrm>
            <a:off x="461690" y="1732388"/>
            <a:ext cx="7171735" cy="0"/>
          </a:xfrm>
          <a:prstGeom prst="line">
            <a:avLst/>
          </a:prstGeom>
          <a:ln>
            <a:solidFill>
              <a:srgbClr val="9F67FF"/>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61689" y="4922707"/>
            <a:ext cx="7171160" cy="0"/>
          </a:xfrm>
          <a:prstGeom prst="line">
            <a:avLst/>
          </a:prstGeom>
          <a:ln>
            <a:solidFill>
              <a:srgbClr val="9F67FF"/>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sz="quarter" idx="19" hasCustomPrompt="1"/>
          </p:nvPr>
        </p:nvSpPr>
        <p:spPr>
          <a:xfrm>
            <a:off x="462265" y="1900375"/>
            <a:ext cx="7172884" cy="2375972"/>
          </a:xfrm>
        </p:spPr>
        <p:txBody>
          <a:bodyPr anchor="ctr"/>
          <a:lstStyle>
            <a:lvl1pPr marL="0" marR="0" indent="0" algn="l" defTabSz="609585" rtl="0" eaLnBrk="1" fontAlgn="auto" latinLnBrk="0" hangingPunct="1">
              <a:lnSpc>
                <a:spcPct val="100000"/>
              </a:lnSpc>
              <a:spcBef>
                <a:spcPct val="20000"/>
              </a:spcBef>
              <a:spcAft>
                <a:spcPts val="533"/>
              </a:spcAft>
              <a:buClrTx/>
              <a:buSzTx/>
              <a:buFont typeface="Arial"/>
              <a:buNone/>
              <a:tabLst/>
              <a:defRPr sz="2400" b="0" baseline="0">
                <a:solidFill>
                  <a:srgbClr val="9F67FF"/>
                </a:solidFill>
                <a:latin typeface="+mn-lt"/>
              </a:defRPr>
            </a:lvl1pPr>
          </a:lstStyle>
          <a:p>
            <a:pPr marL="0" marR="0" lvl="0" indent="0" algn="l" defTabSz="609585" rtl="0" eaLnBrk="1" fontAlgn="auto" latinLnBrk="0" hangingPunct="1">
              <a:lnSpc>
                <a:spcPct val="100000"/>
              </a:lnSpc>
              <a:spcBef>
                <a:spcPct val="20000"/>
              </a:spcBef>
              <a:spcAft>
                <a:spcPts val="533"/>
              </a:spcAft>
              <a:buClrTx/>
              <a:buSzTx/>
              <a:buFont typeface="Arial"/>
              <a:buNone/>
              <a:tabLst/>
              <a:defRPr/>
            </a:pPr>
            <a:r>
              <a:rPr lang="en-GB" dirty="0"/>
              <a:t>Click to edit small quote of about 6 lines Click to edit small quote of about 6 lines Click to edit small quote of about 6 lines Click to edit small quote Click to edit small quote of about 6 lines Click to edit small quote of about 6 lines Click to edit small quote of about 6 lines </a:t>
            </a:r>
            <a:endParaRPr lang="en-US" dirty="0"/>
          </a:p>
        </p:txBody>
      </p:sp>
      <p:sp>
        <p:nvSpPr>
          <p:cNvPr id="12" name="Text Placeholder 2"/>
          <p:cNvSpPr>
            <a:spLocks noGrp="1"/>
          </p:cNvSpPr>
          <p:nvPr>
            <p:ph type="body" sz="quarter" idx="20" hasCustomPrompt="1"/>
          </p:nvPr>
        </p:nvSpPr>
        <p:spPr>
          <a:xfrm>
            <a:off x="463989" y="4360689"/>
            <a:ext cx="3977217" cy="337276"/>
          </a:xfrm>
        </p:spPr>
        <p:txBody>
          <a:bodyPr anchor="ctr"/>
          <a:lstStyle>
            <a:lvl1pPr>
              <a:defRPr sz="2400" baseline="0">
                <a:solidFill>
                  <a:srgbClr val="9F67FF"/>
                </a:solidFill>
              </a:defRPr>
            </a:lvl1pPr>
          </a:lstStyle>
          <a:p>
            <a:pPr lvl="0"/>
            <a:r>
              <a:rPr lang="en-US" dirty="0"/>
              <a:t>− Click to insert source</a:t>
            </a:r>
          </a:p>
        </p:txBody>
      </p:sp>
    </p:spTree>
    <p:extLst>
      <p:ext uri="{BB962C8B-B14F-4D97-AF65-F5344CB8AC3E}">
        <p14:creationId xmlns:p14="http://schemas.microsoft.com/office/powerpoint/2010/main" val="3462703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_Long - Gree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Report title</a:t>
            </a:r>
            <a:endParaRPr lang="en-US" dirty="0"/>
          </a:p>
        </p:txBody>
      </p:sp>
      <p:sp>
        <p:nvSpPr>
          <p:cNvPr id="4" name="Slide Number Placeholder 3"/>
          <p:cNvSpPr>
            <a:spLocks noGrp="1"/>
          </p:cNvSpPr>
          <p:nvPr>
            <p:ph type="sldNum" sz="quarter" idx="11"/>
          </p:nvPr>
        </p:nvSpPr>
        <p:spPr>
          <a:xfrm>
            <a:off x="8884361" y="6356351"/>
            <a:ext cx="2844800" cy="366183"/>
          </a:xfrm>
          <a:prstGeom prst="rect">
            <a:avLst/>
          </a:prstGeom>
        </p:spPr>
        <p:txBody>
          <a:bodyPr/>
          <a:lstStyle/>
          <a:p>
            <a:fld id="{21071A8C-5F9A-4D4E-80A0-8A0A131F074E}" type="slidenum">
              <a:rPr lang="en-US" smtClean="0"/>
              <a:pPr/>
              <a:t>‹#›</a:t>
            </a:fld>
            <a:endParaRPr lang="en-US"/>
          </a:p>
        </p:txBody>
      </p:sp>
      <p:cxnSp>
        <p:nvCxnSpPr>
          <p:cNvPr id="5" name="Straight Connector 4"/>
          <p:cNvCxnSpPr/>
          <p:nvPr userDrawn="1"/>
        </p:nvCxnSpPr>
        <p:spPr>
          <a:xfrm>
            <a:off x="462265" y="1277995"/>
            <a:ext cx="717173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462839" y="5361567"/>
            <a:ext cx="717116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8" hasCustomPrompt="1"/>
          </p:nvPr>
        </p:nvSpPr>
        <p:spPr>
          <a:xfrm>
            <a:off x="462841" y="4813229"/>
            <a:ext cx="3977217" cy="337276"/>
          </a:xfrm>
        </p:spPr>
        <p:txBody>
          <a:bodyPr anchor="ctr"/>
          <a:lstStyle>
            <a:lvl1pPr>
              <a:defRPr sz="2400" baseline="0">
                <a:solidFill>
                  <a:schemeClr val="accent2"/>
                </a:solidFill>
              </a:defRPr>
            </a:lvl1pPr>
          </a:lstStyle>
          <a:p>
            <a:pPr lvl="0"/>
            <a:r>
              <a:rPr lang="en-US" dirty="0"/>
              <a:t>− Click to insert source</a:t>
            </a:r>
          </a:p>
        </p:txBody>
      </p:sp>
      <p:sp>
        <p:nvSpPr>
          <p:cNvPr id="8" name="Text Placeholder 2"/>
          <p:cNvSpPr>
            <a:spLocks noGrp="1"/>
          </p:cNvSpPr>
          <p:nvPr>
            <p:ph type="body" sz="quarter" idx="19" hasCustomPrompt="1"/>
          </p:nvPr>
        </p:nvSpPr>
        <p:spPr>
          <a:xfrm>
            <a:off x="462839" y="1445938"/>
            <a:ext cx="7171735" cy="3282949"/>
          </a:xfrm>
        </p:spPr>
        <p:txBody>
          <a:bodyPr anchor="ctr"/>
          <a:lstStyle>
            <a:lvl1pPr marL="0" marR="0" indent="0" algn="l" defTabSz="609585" rtl="0" eaLnBrk="1" fontAlgn="auto" latinLnBrk="0" hangingPunct="1">
              <a:lnSpc>
                <a:spcPct val="100000"/>
              </a:lnSpc>
              <a:spcBef>
                <a:spcPct val="20000"/>
              </a:spcBef>
              <a:spcAft>
                <a:spcPts val="0"/>
              </a:spcAft>
              <a:buClrTx/>
              <a:buSzTx/>
              <a:buFont typeface="Arial"/>
              <a:buNone/>
              <a:tabLst/>
              <a:defRPr sz="2400" b="0" baseline="0">
                <a:solidFill>
                  <a:schemeClr val="accent2"/>
                </a:solidFill>
                <a:latin typeface="+mn-lt"/>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dirty="0"/>
              <a:t>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Click to edit long quote of about 8 lines</a:t>
            </a:r>
            <a:endParaRPr lang="en-US" dirty="0"/>
          </a:p>
        </p:txBody>
      </p:sp>
    </p:spTree>
    <p:extLst>
      <p:ext uri="{BB962C8B-B14F-4D97-AF65-F5344CB8AC3E}">
        <p14:creationId xmlns:p14="http://schemas.microsoft.com/office/powerpoint/2010/main" val="1189412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_Long - Blu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Report title</a:t>
            </a:r>
            <a:endParaRPr lang="en-US" dirty="0"/>
          </a:p>
        </p:txBody>
      </p:sp>
      <p:sp>
        <p:nvSpPr>
          <p:cNvPr id="4" name="Slide Number Placeholder 3"/>
          <p:cNvSpPr>
            <a:spLocks noGrp="1"/>
          </p:cNvSpPr>
          <p:nvPr>
            <p:ph type="sldNum" sz="quarter" idx="11"/>
          </p:nvPr>
        </p:nvSpPr>
        <p:spPr>
          <a:xfrm>
            <a:off x="8884361" y="6356351"/>
            <a:ext cx="2844800" cy="366183"/>
          </a:xfrm>
          <a:prstGeom prst="rect">
            <a:avLst/>
          </a:prstGeom>
        </p:spPr>
        <p:txBody>
          <a:bodyPr/>
          <a:lstStyle/>
          <a:p>
            <a:fld id="{21071A8C-5F9A-4D4E-80A0-8A0A131F074E}" type="slidenum">
              <a:rPr lang="en-US" smtClean="0"/>
              <a:pPr/>
              <a:t>‹#›</a:t>
            </a:fld>
            <a:endParaRPr lang="en-US"/>
          </a:p>
        </p:txBody>
      </p:sp>
      <p:cxnSp>
        <p:nvCxnSpPr>
          <p:cNvPr id="5" name="Straight Connector 4"/>
          <p:cNvCxnSpPr/>
          <p:nvPr userDrawn="1"/>
        </p:nvCxnSpPr>
        <p:spPr>
          <a:xfrm>
            <a:off x="462265" y="1277995"/>
            <a:ext cx="7171735"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462839" y="5361567"/>
            <a:ext cx="717116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8" hasCustomPrompt="1"/>
          </p:nvPr>
        </p:nvSpPr>
        <p:spPr>
          <a:xfrm>
            <a:off x="462841" y="4813229"/>
            <a:ext cx="3977217" cy="337276"/>
          </a:xfrm>
        </p:spPr>
        <p:txBody>
          <a:bodyPr anchor="ctr"/>
          <a:lstStyle>
            <a:lvl1pPr>
              <a:defRPr sz="2400" baseline="0">
                <a:solidFill>
                  <a:schemeClr val="accent3"/>
                </a:solidFill>
              </a:defRPr>
            </a:lvl1pPr>
          </a:lstStyle>
          <a:p>
            <a:pPr lvl="0"/>
            <a:r>
              <a:rPr lang="en-US" dirty="0"/>
              <a:t>− Click to insert source</a:t>
            </a:r>
          </a:p>
        </p:txBody>
      </p:sp>
      <p:sp>
        <p:nvSpPr>
          <p:cNvPr id="8" name="Text Placeholder 2"/>
          <p:cNvSpPr>
            <a:spLocks noGrp="1"/>
          </p:cNvSpPr>
          <p:nvPr>
            <p:ph type="body" sz="quarter" idx="19" hasCustomPrompt="1"/>
          </p:nvPr>
        </p:nvSpPr>
        <p:spPr>
          <a:xfrm>
            <a:off x="462839" y="1445938"/>
            <a:ext cx="7171735" cy="3282949"/>
          </a:xfrm>
        </p:spPr>
        <p:txBody>
          <a:bodyPr anchor="ctr"/>
          <a:lstStyle>
            <a:lvl1pPr marL="0" marR="0" indent="0" algn="l" defTabSz="609585" rtl="0" eaLnBrk="1" fontAlgn="auto" latinLnBrk="0" hangingPunct="1">
              <a:lnSpc>
                <a:spcPct val="100000"/>
              </a:lnSpc>
              <a:spcBef>
                <a:spcPct val="20000"/>
              </a:spcBef>
              <a:spcAft>
                <a:spcPts val="0"/>
              </a:spcAft>
              <a:buClrTx/>
              <a:buSzTx/>
              <a:buFont typeface="Arial"/>
              <a:buNone/>
              <a:tabLst/>
              <a:defRPr sz="2400" b="0" baseline="0">
                <a:solidFill>
                  <a:schemeClr val="accent3"/>
                </a:solidFill>
                <a:latin typeface="+mn-lt"/>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dirty="0"/>
              <a:t>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Click to edit long quote of about 8 lines</a:t>
            </a:r>
            <a:endParaRPr lang="en-US" dirty="0"/>
          </a:p>
        </p:txBody>
      </p:sp>
    </p:spTree>
    <p:extLst>
      <p:ext uri="{BB962C8B-B14F-4D97-AF65-F5344CB8AC3E}">
        <p14:creationId xmlns:p14="http://schemas.microsoft.com/office/powerpoint/2010/main" val="38594924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_Long - Yellow">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Report title</a:t>
            </a:r>
            <a:endParaRPr lang="en-US" dirty="0"/>
          </a:p>
        </p:txBody>
      </p:sp>
      <p:sp>
        <p:nvSpPr>
          <p:cNvPr id="4" name="Slide Number Placeholder 3"/>
          <p:cNvSpPr>
            <a:spLocks noGrp="1"/>
          </p:cNvSpPr>
          <p:nvPr>
            <p:ph type="sldNum" sz="quarter" idx="11"/>
          </p:nvPr>
        </p:nvSpPr>
        <p:spPr>
          <a:xfrm>
            <a:off x="8884361" y="6356351"/>
            <a:ext cx="2844800" cy="366183"/>
          </a:xfrm>
          <a:prstGeom prst="rect">
            <a:avLst/>
          </a:prstGeom>
        </p:spPr>
        <p:txBody>
          <a:bodyPr/>
          <a:lstStyle/>
          <a:p>
            <a:fld id="{21071A8C-5F9A-4D4E-80A0-8A0A131F074E}" type="slidenum">
              <a:rPr lang="en-US" smtClean="0"/>
              <a:pPr/>
              <a:t>‹#›</a:t>
            </a:fld>
            <a:endParaRPr lang="en-US"/>
          </a:p>
        </p:txBody>
      </p:sp>
      <p:cxnSp>
        <p:nvCxnSpPr>
          <p:cNvPr id="5" name="Straight Connector 4"/>
          <p:cNvCxnSpPr/>
          <p:nvPr userDrawn="1"/>
        </p:nvCxnSpPr>
        <p:spPr>
          <a:xfrm>
            <a:off x="462265" y="1277995"/>
            <a:ext cx="7171735"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462839" y="5361567"/>
            <a:ext cx="7171160"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8" hasCustomPrompt="1"/>
          </p:nvPr>
        </p:nvSpPr>
        <p:spPr>
          <a:xfrm>
            <a:off x="462841" y="4813229"/>
            <a:ext cx="3977217" cy="337276"/>
          </a:xfrm>
        </p:spPr>
        <p:txBody>
          <a:bodyPr anchor="ctr"/>
          <a:lstStyle>
            <a:lvl1pPr>
              <a:defRPr sz="2400" baseline="0">
                <a:solidFill>
                  <a:schemeClr val="accent4"/>
                </a:solidFill>
              </a:defRPr>
            </a:lvl1pPr>
          </a:lstStyle>
          <a:p>
            <a:pPr lvl="0"/>
            <a:r>
              <a:rPr lang="en-US" dirty="0"/>
              <a:t>− Click to insert source</a:t>
            </a:r>
          </a:p>
        </p:txBody>
      </p:sp>
      <p:sp>
        <p:nvSpPr>
          <p:cNvPr id="8" name="Text Placeholder 2"/>
          <p:cNvSpPr>
            <a:spLocks noGrp="1"/>
          </p:cNvSpPr>
          <p:nvPr>
            <p:ph type="body" sz="quarter" idx="19" hasCustomPrompt="1"/>
          </p:nvPr>
        </p:nvSpPr>
        <p:spPr>
          <a:xfrm>
            <a:off x="462839" y="1445938"/>
            <a:ext cx="7171735" cy="3282949"/>
          </a:xfrm>
        </p:spPr>
        <p:txBody>
          <a:bodyPr anchor="ctr"/>
          <a:lstStyle>
            <a:lvl1pPr marL="0" marR="0" indent="0" algn="l" defTabSz="609585" rtl="0" eaLnBrk="1" fontAlgn="auto" latinLnBrk="0" hangingPunct="1">
              <a:lnSpc>
                <a:spcPct val="100000"/>
              </a:lnSpc>
              <a:spcBef>
                <a:spcPct val="20000"/>
              </a:spcBef>
              <a:spcAft>
                <a:spcPts val="0"/>
              </a:spcAft>
              <a:buClrTx/>
              <a:buSzTx/>
              <a:buFont typeface="Arial"/>
              <a:buNone/>
              <a:tabLst/>
              <a:defRPr sz="2400" b="0" baseline="0">
                <a:solidFill>
                  <a:schemeClr val="accent4"/>
                </a:solidFill>
                <a:latin typeface="+mn-lt"/>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dirty="0"/>
              <a:t>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Click to edit long quote of about 8 lines</a:t>
            </a:r>
            <a:endParaRPr lang="en-US" dirty="0"/>
          </a:p>
        </p:txBody>
      </p:sp>
    </p:spTree>
    <p:extLst>
      <p:ext uri="{BB962C8B-B14F-4D97-AF65-F5344CB8AC3E}">
        <p14:creationId xmlns:p14="http://schemas.microsoft.com/office/powerpoint/2010/main" val="3757487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_Long - R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Report title</a:t>
            </a:r>
            <a:endParaRPr lang="en-US" dirty="0"/>
          </a:p>
        </p:txBody>
      </p:sp>
      <p:sp>
        <p:nvSpPr>
          <p:cNvPr id="4" name="Slide Number Placeholder 3"/>
          <p:cNvSpPr>
            <a:spLocks noGrp="1"/>
          </p:cNvSpPr>
          <p:nvPr>
            <p:ph type="sldNum" sz="quarter" idx="11"/>
          </p:nvPr>
        </p:nvSpPr>
        <p:spPr>
          <a:xfrm>
            <a:off x="8884361" y="6356351"/>
            <a:ext cx="2844800" cy="366183"/>
          </a:xfrm>
          <a:prstGeom prst="rect">
            <a:avLst/>
          </a:prstGeom>
        </p:spPr>
        <p:txBody>
          <a:bodyPr/>
          <a:lstStyle/>
          <a:p>
            <a:fld id="{21071A8C-5F9A-4D4E-80A0-8A0A131F074E}" type="slidenum">
              <a:rPr lang="en-US" smtClean="0"/>
              <a:pPr/>
              <a:t>‹#›</a:t>
            </a:fld>
            <a:endParaRPr lang="en-US"/>
          </a:p>
        </p:txBody>
      </p:sp>
      <p:cxnSp>
        <p:nvCxnSpPr>
          <p:cNvPr id="5" name="Straight Connector 4"/>
          <p:cNvCxnSpPr/>
          <p:nvPr userDrawn="1"/>
        </p:nvCxnSpPr>
        <p:spPr>
          <a:xfrm>
            <a:off x="462265" y="1277995"/>
            <a:ext cx="7171735"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462839" y="5361567"/>
            <a:ext cx="7171160"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8" hasCustomPrompt="1"/>
          </p:nvPr>
        </p:nvSpPr>
        <p:spPr>
          <a:xfrm>
            <a:off x="462841" y="4813229"/>
            <a:ext cx="3977217" cy="337276"/>
          </a:xfrm>
        </p:spPr>
        <p:txBody>
          <a:bodyPr anchor="ctr"/>
          <a:lstStyle>
            <a:lvl1pPr>
              <a:defRPr sz="2400" baseline="0">
                <a:solidFill>
                  <a:schemeClr val="accent5"/>
                </a:solidFill>
              </a:defRPr>
            </a:lvl1pPr>
          </a:lstStyle>
          <a:p>
            <a:pPr lvl="0"/>
            <a:r>
              <a:rPr lang="en-US" dirty="0"/>
              <a:t>− Click to insert source</a:t>
            </a:r>
          </a:p>
        </p:txBody>
      </p:sp>
      <p:sp>
        <p:nvSpPr>
          <p:cNvPr id="8" name="Text Placeholder 2"/>
          <p:cNvSpPr>
            <a:spLocks noGrp="1"/>
          </p:cNvSpPr>
          <p:nvPr>
            <p:ph type="body" sz="quarter" idx="19" hasCustomPrompt="1"/>
          </p:nvPr>
        </p:nvSpPr>
        <p:spPr>
          <a:xfrm>
            <a:off x="462839" y="1445938"/>
            <a:ext cx="7171735" cy="3282949"/>
          </a:xfrm>
        </p:spPr>
        <p:txBody>
          <a:bodyPr anchor="ctr"/>
          <a:lstStyle>
            <a:lvl1pPr marL="0" marR="0" indent="0" algn="l" defTabSz="609585" rtl="0" eaLnBrk="1" fontAlgn="auto" latinLnBrk="0" hangingPunct="1">
              <a:lnSpc>
                <a:spcPct val="100000"/>
              </a:lnSpc>
              <a:spcBef>
                <a:spcPct val="20000"/>
              </a:spcBef>
              <a:spcAft>
                <a:spcPts val="0"/>
              </a:spcAft>
              <a:buClrTx/>
              <a:buSzTx/>
              <a:buFont typeface="Arial"/>
              <a:buNone/>
              <a:tabLst/>
              <a:defRPr sz="2400" b="0" baseline="0">
                <a:solidFill>
                  <a:schemeClr val="accent5"/>
                </a:solidFill>
                <a:latin typeface="+mn-lt"/>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dirty="0"/>
              <a:t>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Click to edit long quote of about 8 lines</a:t>
            </a:r>
            <a:endParaRPr lang="en-US" dirty="0"/>
          </a:p>
        </p:txBody>
      </p:sp>
    </p:spTree>
    <p:extLst>
      <p:ext uri="{BB962C8B-B14F-4D97-AF65-F5344CB8AC3E}">
        <p14:creationId xmlns:p14="http://schemas.microsoft.com/office/powerpoint/2010/main" val="1128336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_Long - Cya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Report title</a:t>
            </a:r>
            <a:endParaRPr lang="en-US" dirty="0"/>
          </a:p>
        </p:txBody>
      </p:sp>
      <p:sp>
        <p:nvSpPr>
          <p:cNvPr id="4" name="Slide Number Placeholder 3"/>
          <p:cNvSpPr>
            <a:spLocks noGrp="1"/>
          </p:cNvSpPr>
          <p:nvPr>
            <p:ph type="sldNum" sz="quarter" idx="11"/>
          </p:nvPr>
        </p:nvSpPr>
        <p:spPr>
          <a:xfrm>
            <a:off x="8884361" y="6356351"/>
            <a:ext cx="2844800" cy="366183"/>
          </a:xfrm>
          <a:prstGeom prst="rect">
            <a:avLst/>
          </a:prstGeom>
        </p:spPr>
        <p:txBody>
          <a:bodyPr/>
          <a:lstStyle/>
          <a:p>
            <a:fld id="{21071A8C-5F9A-4D4E-80A0-8A0A131F074E}" type="slidenum">
              <a:rPr lang="en-US" smtClean="0"/>
              <a:pPr/>
              <a:t>‹#›</a:t>
            </a:fld>
            <a:endParaRPr lang="en-US"/>
          </a:p>
        </p:txBody>
      </p:sp>
      <p:cxnSp>
        <p:nvCxnSpPr>
          <p:cNvPr id="5" name="Straight Connector 4"/>
          <p:cNvCxnSpPr/>
          <p:nvPr userDrawn="1"/>
        </p:nvCxnSpPr>
        <p:spPr>
          <a:xfrm>
            <a:off x="462265" y="1277995"/>
            <a:ext cx="7171735"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462839" y="5361567"/>
            <a:ext cx="717116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8" hasCustomPrompt="1"/>
          </p:nvPr>
        </p:nvSpPr>
        <p:spPr>
          <a:xfrm>
            <a:off x="462841" y="4813229"/>
            <a:ext cx="3977217" cy="337276"/>
          </a:xfrm>
        </p:spPr>
        <p:txBody>
          <a:bodyPr anchor="ctr"/>
          <a:lstStyle>
            <a:lvl1pPr>
              <a:defRPr sz="2400" baseline="0">
                <a:solidFill>
                  <a:schemeClr val="accent6"/>
                </a:solidFill>
              </a:defRPr>
            </a:lvl1pPr>
          </a:lstStyle>
          <a:p>
            <a:pPr lvl="0"/>
            <a:r>
              <a:rPr lang="en-US" dirty="0"/>
              <a:t>− Click to insert source</a:t>
            </a:r>
          </a:p>
        </p:txBody>
      </p:sp>
      <p:sp>
        <p:nvSpPr>
          <p:cNvPr id="8" name="Text Placeholder 2"/>
          <p:cNvSpPr>
            <a:spLocks noGrp="1"/>
          </p:cNvSpPr>
          <p:nvPr>
            <p:ph type="body" sz="quarter" idx="19" hasCustomPrompt="1"/>
          </p:nvPr>
        </p:nvSpPr>
        <p:spPr>
          <a:xfrm>
            <a:off x="462839" y="1445938"/>
            <a:ext cx="7171735" cy="3282949"/>
          </a:xfrm>
        </p:spPr>
        <p:txBody>
          <a:bodyPr anchor="ctr"/>
          <a:lstStyle>
            <a:lvl1pPr marL="0" marR="0" indent="0" algn="l" defTabSz="609585" rtl="0" eaLnBrk="1" fontAlgn="auto" latinLnBrk="0" hangingPunct="1">
              <a:lnSpc>
                <a:spcPct val="100000"/>
              </a:lnSpc>
              <a:spcBef>
                <a:spcPct val="20000"/>
              </a:spcBef>
              <a:spcAft>
                <a:spcPts val="0"/>
              </a:spcAft>
              <a:buClrTx/>
              <a:buSzTx/>
              <a:buFont typeface="Arial"/>
              <a:buNone/>
              <a:tabLst/>
              <a:defRPr sz="2400" b="0" baseline="0">
                <a:solidFill>
                  <a:schemeClr val="accent6"/>
                </a:solidFill>
                <a:latin typeface="+mn-lt"/>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dirty="0"/>
              <a:t>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Click to edit long quote of about 8 lines</a:t>
            </a:r>
            <a:endParaRPr lang="en-US" dirty="0"/>
          </a:p>
        </p:txBody>
      </p:sp>
    </p:spTree>
    <p:extLst>
      <p:ext uri="{BB962C8B-B14F-4D97-AF65-F5344CB8AC3E}">
        <p14:creationId xmlns:p14="http://schemas.microsoft.com/office/powerpoint/2010/main" val="2119720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Quote_Lon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Report title</a:t>
            </a:r>
            <a:endParaRPr lang="en-US" dirty="0"/>
          </a:p>
        </p:txBody>
      </p:sp>
      <p:sp>
        <p:nvSpPr>
          <p:cNvPr id="4" name="Slide Number Placeholder 3"/>
          <p:cNvSpPr>
            <a:spLocks noGrp="1"/>
          </p:cNvSpPr>
          <p:nvPr>
            <p:ph type="sldNum" sz="quarter" idx="11"/>
          </p:nvPr>
        </p:nvSpPr>
        <p:spPr>
          <a:xfrm>
            <a:off x="8884361" y="6356351"/>
            <a:ext cx="2844800" cy="366183"/>
          </a:xfrm>
          <a:prstGeom prst="rect">
            <a:avLst/>
          </a:prstGeom>
        </p:spPr>
        <p:txBody>
          <a:bodyPr/>
          <a:lstStyle/>
          <a:p>
            <a:fld id="{21071A8C-5F9A-4D4E-80A0-8A0A131F074E}" type="slidenum">
              <a:rPr lang="en-US" smtClean="0"/>
              <a:pPr/>
              <a:t>‹#›</a:t>
            </a:fld>
            <a:endParaRPr lang="en-US"/>
          </a:p>
        </p:txBody>
      </p:sp>
      <p:cxnSp>
        <p:nvCxnSpPr>
          <p:cNvPr id="5" name="Straight Connector 4"/>
          <p:cNvCxnSpPr/>
          <p:nvPr userDrawn="1"/>
        </p:nvCxnSpPr>
        <p:spPr>
          <a:xfrm>
            <a:off x="462265" y="1277995"/>
            <a:ext cx="7171735" cy="0"/>
          </a:xfrm>
          <a:prstGeom prst="line">
            <a:avLst/>
          </a:prstGeom>
          <a:ln>
            <a:solidFill>
              <a:srgbClr val="9F67FF"/>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462839" y="5361567"/>
            <a:ext cx="7171160" cy="0"/>
          </a:xfrm>
          <a:prstGeom prst="line">
            <a:avLst/>
          </a:prstGeom>
          <a:ln>
            <a:solidFill>
              <a:srgbClr val="9F67FF"/>
            </a:solidFill>
          </a:ln>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8" hasCustomPrompt="1"/>
          </p:nvPr>
        </p:nvSpPr>
        <p:spPr>
          <a:xfrm>
            <a:off x="462841" y="4813229"/>
            <a:ext cx="3977217" cy="337276"/>
          </a:xfrm>
        </p:spPr>
        <p:txBody>
          <a:bodyPr anchor="ctr"/>
          <a:lstStyle>
            <a:lvl1pPr>
              <a:defRPr sz="2400" baseline="0">
                <a:solidFill>
                  <a:srgbClr val="9F67FF"/>
                </a:solidFill>
              </a:defRPr>
            </a:lvl1pPr>
          </a:lstStyle>
          <a:p>
            <a:pPr lvl="0"/>
            <a:r>
              <a:rPr lang="en-US" dirty="0"/>
              <a:t>− Click to insert source</a:t>
            </a:r>
          </a:p>
        </p:txBody>
      </p:sp>
      <p:sp>
        <p:nvSpPr>
          <p:cNvPr id="8" name="Text Placeholder 2"/>
          <p:cNvSpPr>
            <a:spLocks noGrp="1"/>
          </p:cNvSpPr>
          <p:nvPr>
            <p:ph type="body" sz="quarter" idx="19" hasCustomPrompt="1"/>
          </p:nvPr>
        </p:nvSpPr>
        <p:spPr>
          <a:xfrm>
            <a:off x="462839" y="1445938"/>
            <a:ext cx="7171735" cy="3282949"/>
          </a:xfrm>
        </p:spPr>
        <p:txBody>
          <a:bodyPr anchor="ctr"/>
          <a:lstStyle>
            <a:lvl1pPr marL="0" marR="0" indent="0" algn="l" defTabSz="609585" rtl="0" eaLnBrk="1" fontAlgn="auto" latinLnBrk="0" hangingPunct="1">
              <a:lnSpc>
                <a:spcPct val="100000"/>
              </a:lnSpc>
              <a:spcBef>
                <a:spcPct val="20000"/>
              </a:spcBef>
              <a:spcAft>
                <a:spcPts val="0"/>
              </a:spcAft>
              <a:buClrTx/>
              <a:buSzTx/>
              <a:buFont typeface="Arial"/>
              <a:buNone/>
              <a:tabLst/>
              <a:defRPr sz="2400" b="0" baseline="0">
                <a:solidFill>
                  <a:srgbClr val="9F67FF"/>
                </a:solidFill>
                <a:latin typeface="+mn-lt"/>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dirty="0"/>
              <a:t>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Click to edit long quote of about 8 lines</a:t>
            </a:r>
            <a:endParaRPr lang="en-US" dirty="0"/>
          </a:p>
        </p:txBody>
      </p:sp>
    </p:spTree>
    <p:extLst>
      <p:ext uri="{BB962C8B-B14F-4D97-AF65-F5344CB8AC3E}">
        <p14:creationId xmlns:p14="http://schemas.microsoft.com/office/powerpoint/2010/main" val="6495705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027" name="Picture 3" descr="X:\Communications\Digital\Website upgrade project\Branding\Office templates\FINAL\cover-new-2.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hasCustomPrompt="1"/>
          </p:nvPr>
        </p:nvSpPr>
        <p:spPr>
          <a:xfrm>
            <a:off x="733778" y="1802864"/>
            <a:ext cx="8410223" cy="1429457"/>
          </a:xfrm>
        </p:spPr>
        <p:txBody>
          <a:bodyPr/>
          <a:lstStyle>
            <a:lvl1pPr>
              <a:defRPr sz="4800">
                <a:solidFill>
                  <a:schemeClr val="tx1"/>
                </a:solidFill>
              </a:defRPr>
            </a:lvl1pPr>
          </a:lstStyle>
          <a:p>
            <a:r>
              <a:rPr lang="en-GB" dirty="0"/>
              <a:t>Click to edit Master title style (maximum</a:t>
            </a:r>
            <a:r>
              <a:rPr lang="en-GB" sz="3467" b="0" i="0" dirty="0">
                <a:solidFill>
                  <a:srgbClr val="000000"/>
                </a:solidFill>
                <a:latin typeface="Lucida Grande"/>
                <a:ea typeface="Lucida Grande"/>
                <a:cs typeface="Lucida Grande"/>
              </a:rPr>
              <a:t> </a:t>
            </a:r>
            <a:r>
              <a:rPr lang="en-GB" dirty="0"/>
              <a:t>two lines)</a:t>
            </a:r>
            <a:endParaRPr lang="en-US" dirty="0"/>
          </a:p>
        </p:txBody>
      </p:sp>
      <p:sp>
        <p:nvSpPr>
          <p:cNvPr id="7" name="Text Placeholder 7"/>
          <p:cNvSpPr>
            <a:spLocks noGrp="1"/>
          </p:cNvSpPr>
          <p:nvPr>
            <p:ph type="body" sz="quarter" idx="12" hasCustomPrompt="1"/>
          </p:nvPr>
        </p:nvSpPr>
        <p:spPr>
          <a:xfrm>
            <a:off x="734410" y="4658322"/>
            <a:ext cx="8409591" cy="529533"/>
          </a:xfrm>
          <a:prstGeom prst="rect">
            <a:avLst/>
          </a:prstGeom>
        </p:spPr>
        <p:txBody>
          <a:bodyPr anchor="t"/>
          <a:lstStyle>
            <a:lvl1pPr marL="0" indent="0">
              <a:buNone/>
              <a:defRPr>
                <a:solidFill>
                  <a:schemeClr val="tx1"/>
                </a:solidFill>
              </a:defRPr>
            </a:lvl1pPr>
          </a:lstStyle>
          <a:p>
            <a:pPr lvl="0"/>
            <a:r>
              <a:rPr lang="en-GB" dirty="0"/>
              <a:t>Click to edit master text styles</a:t>
            </a:r>
          </a:p>
        </p:txBody>
      </p:sp>
      <p:sp>
        <p:nvSpPr>
          <p:cNvPr id="8" name="Text Placeholder 17"/>
          <p:cNvSpPr>
            <a:spLocks noGrp="1"/>
          </p:cNvSpPr>
          <p:nvPr>
            <p:ph type="body" sz="quarter" idx="15" hasCustomPrompt="1"/>
          </p:nvPr>
        </p:nvSpPr>
        <p:spPr>
          <a:xfrm>
            <a:off x="733778" y="3373968"/>
            <a:ext cx="8410223" cy="700616"/>
          </a:xfrm>
        </p:spPr>
        <p:txBody>
          <a:bodyPr anchor="t">
            <a:normAutofit/>
          </a:bodyPr>
          <a:lstStyle>
            <a:lvl1pPr marL="0" indent="0">
              <a:buNone/>
              <a:defRPr sz="4000">
                <a:solidFill>
                  <a:schemeClr val="tx1"/>
                </a:solidFill>
                <a:latin typeface="+mj-lt"/>
              </a:defRPr>
            </a:lvl1pPr>
          </a:lstStyle>
          <a:p>
            <a:pPr lvl="0"/>
            <a:r>
              <a:rPr lang="en-GB" dirty="0"/>
              <a:t>Click to edit Master subtitle style</a:t>
            </a:r>
            <a:endParaRPr lang="en-US" dirty="0"/>
          </a:p>
        </p:txBody>
      </p:sp>
      <p:pic>
        <p:nvPicPr>
          <p:cNvPr id="10" name="Picture 9" descr="nuffieldtrust-01.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61688" y="716319"/>
            <a:ext cx="1920000" cy="804323"/>
          </a:xfrm>
          <a:prstGeom prst="rect">
            <a:avLst/>
          </a:prstGeom>
        </p:spPr>
      </p:pic>
    </p:spTree>
    <p:extLst>
      <p:ext uri="{BB962C8B-B14F-4D97-AF65-F5344CB8AC3E}">
        <p14:creationId xmlns:p14="http://schemas.microsoft.com/office/powerpoint/2010/main" val="7856957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480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ogo slide">
  <p:cSld name="Logo slide">
    <p:bg>
      <p:bgPr>
        <a:solidFill>
          <a:schemeClr val="dk1"/>
        </a:solidFill>
        <a:effectLst/>
      </p:bgPr>
    </p:bg>
    <p:spTree>
      <p:nvGrpSpPr>
        <p:cNvPr id="1" name="Shape 35"/>
        <p:cNvGrpSpPr/>
        <p:nvPr/>
      </p:nvGrpSpPr>
      <p:grpSpPr>
        <a:xfrm>
          <a:off x="0" y="0"/>
          <a:ext cx="0" cy="0"/>
          <a:chOff x="0" y="0"/>
          <a:chExt cx="0" cy="0"/>
        </a:xfrm>
      </p:grpSpPr>
      <p:pic>
        <p:nvPicPr>
          <p:cNvPr id="36" name="Google Shape;36;p23"/>
          <p:cNvPicPr preferRelativeResize="0"/>
          <p:nvPr/>
        </p:nvPicPr>
        <p:blipFill rotWithShape="1">
          <a:blip r:embed="rId2">
            <a:alphaModFix/>
          </a:blip>
          <a:srcRect/>
          <a:stretch/>
        </p:blipFill>
        <p:spPr>
          <a:xfrm>
            <a:off x="3674088" y="2873979"/>
            <a:ext cx="4843824" cy="111004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2050" name="Picture 2" descr="X:\Communications\Digital\Website upgrade project\Branding\Office templates\FINAL\cover-new-3.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2192000" cy="4301067"/>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descr="nuffieldtrust-01.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72000" y="6053677"/>
            <a:ext cx="1920000" cy="804324"/>
          </a:xfrm>
          <a:prstGeom prst="rect">
            <a:avLst/>
          </a:prstGeom>
        </p:spPr>
      </p:pic>
      <p:pic>
        <p:nvPicPr>
          <p:cNvPr id="7" name="Picture 6" descr="Powerpoint_Icons.ai"/>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7673" y="4511033"/>
            <a:ext cx="384000" cy="384000"/>
          </a:xfrm>
          <a:prstGeom prst="rect">
            <a:avLst/>
          </a:prstGeom>
        </p:spPr>
      </p:pic>
      <p:sp>
        <p:nvSpPr>
          <p:cNvPr id="8" name="TextBox 7"/>
          <p:cNvSpPr txBox="1"/>
          <p:nvPr userDrawn="1"/>
        </p:nvSpPr>
        <p:spPr>
          <a:xfrm>
            <a:off x="1128379" y="4532539"/>
            <a:ext cx="3064792" cy="340991"/>
          </a:xfrm>
          <a:prstGeom prst="rect">
            <a:avLst/>
          </a:prstGeom>
          <a:noFill/>
        </p:spPr>
        <p:txBody>
          <a:bodyPr wrap="square" rtlCol="0" anchor="ctr">
            <a:spAutoFit/>
          </a:bodyPr>
          <a:lstStyle/>
          <a:p>
            <a:pPr>
              <a:lnSpc>
                <a:spcPts val="2133"/>
              </a:lnSpc>
              <a:spcBef>
                <a:spcPct val="30000"/>
              </a:spcBef>
            </a:pPr>
            <a:r>
              <a:rPr lang="en-US" sz="1600" dirty="0" err="1">
                <a:solidFill>
                  <a:srgbClr val="271544"/>
                </a:solidFill>
                <a:latin typeface="+mn-lt"/>
                <a:cs typeface="Georgia"/>
              </a:rPr>
              <a:t>www.nuffieldtrust.org.uk</a:t>
            </a:r>
            <a:endParaRPr lang="en-US" sz="1600" dirty="0">
              <a:solidFill>
                <a:srgbClr val="271544"/>
              </a:solidFill>
              <a:latin typeface="+mn-lt"/>
              <a:cs typeface="Georgia"/>
            </a:endParaRPr>
          </a:p>
        </p:txBody>
      </p:sp>
      <p:pic>
        <p:nvPicPr>
          <p:cNvPr id="9" name="Picture 8" descr="Powerpoint_Icons.ai"/>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27673" y="5089328"/>
            <a:ext cx="384000" cy="384000"/>
          </a:xfrm>
          <a:prstGeom prst="rect">
            <a:avLst/>
          </a:prstGeom>
        </p:spPr>
      </p:pic>
      <p:sp>
        <p:nvSpPr>
          <p:cNvPr id="10" name="TextBox 9"/>
          <p:cNvSpPr txBox="1"/>
          <p:nvPr userDrawn="1"/>
        </p:nvSpPr>
        <p:spPr>
          <a:xfrm>
            <a:off x="1128378" y="5110834"/>
            <a:ext cx="5770641" cy="340991"/>
          </a:xfrm>
          <a:prstGeom prst="rect">
            <a:avLst/>
          </a:prstGeom>
          <a:noFill/>
        </p:spPr>
        <p:txBody>
          <a:bodyPr wrap="square" rtlCol="0" anchor="ctr">
            <a:spAutoFit/>
          </a:bodyPr>
          <a:lstStyle/>
          <a:p>
            <a:pPr>
              <a:lnSpc>
                <a:spcPts val="2133"/>
              </a:lnSpc>
              <a:spcBef>
                <a:spcPct val="30000"/>
              </a:spcBef>
            </a:pPr>
            <a:r>
              <a:rPr lang="en-US" sz="1600" dirty="0">
                <a:solidFill>
                  <a:srgbClr val="271544"/>
                </a:solidFill>
                <a:latin typeface="+mn-lt"/>
                <a:cs typeface="Georgia"/>
              </a:rPr>
              <a:t>Follow us</a:t>
            </a:r>
            <a:r>
              <a:rPr lang="en-US" sz="1600" baseline="0" dirty="0">
                <a:solidFill>
                  <a:srgbClr val="271544"/>
                </a:solidFill>
                <a:latin typeface="+mn-lt"/>
                <a:cs typeface="Georgia"/>
              </a:rPr>
              <a:t> on Twitter – twitter.com/</a:t>
            </a:r>
            <a:r>
              <a:rPr lang="en-US" sz="1600" baseline="0" dirty="0" err="1">
                <a:solidFill>
                  <a:srgbClr val="271544"/>
                </a:solidFill>
                <a:latin typeface="+mn-lt"/>
                <a:cs typeface="Georgia"/>
              </a:rPr>
              <a:t>NuffieldTrust</a:t>
            </a:r>
            <a:endParaRPr lang="en-US" sz="1600" dirty="0">
              <a:solidFill>
                <a:srgbClr val="271544"/>
              </a:solidFill>
              <a:latin typeface="+mn-lt"/>
              <a:cs typeface="Georgia"/>
            </a:endParaRPr>
          </a:p>
        </p:txBody>
      </p:sp>
      <p:sp>
        <p:nvSpPr>
          <p:cNvPr id="11" name="TextBox 10"/>
          <p:cNvSpPr txBox="1"/>
          <p:nvPr userDrawn="1"/>
        </p:nvSpPr>
        <p:spPr>
          <a:xfrm>
            <a:off x="1128379" y="5690446"/>
            <a:ext cx="6615800" cy="340991"/>
          </a:xfrm>
          <a:prstGeom prst="rect">
            <a:avLst/>
          </a:prstGeom>
          <a:noFill/>
        </p:spPr>
        <p:txBody>
          <a:bodyPr wrap="square" rtlCol="0" anchor="ctr">
            <a:spAutoFit/>
          </a:bodyPr>
          <a:lstStyle/>
          <a:p>
            <a:pPr>
              <a:lnSpc>
                <a:spcPts val="2133"/>
              </a:lnSpc>
              <a:spcBef>
                <a:spcPct val="30000"/>
              </a:spcBef>
            </a:pPr>
            <a:r>
              <a:rPr lang="en-US" sz="1600" dirty="0">
                <a:solidFill>
                  <a:schemeClr val="bg2"/>
                </a:solidFill>
                <a:latin typeface="+mn-lt"/>
                <a:cs typeface="Georgia"/>
              </a:rPr>
              <a:t>Sign up for</a:t>
            </a:r>
            <a:r>
              <a:rPr lang="en-US" sz="1600" baseline="0" dirty="0">
                <a:solidFill>
                  <a:schemeClr val="bg2"/>
                </a:solidFill>
                <a:latin typeface="+mn-lt"/>
                <a:cs typeface="Georgia"/>
              </a:rPr>
              <a:t> our newsletter – </a:t>
            </a:r>
            <a:r>
              <a:rPr lang="en-US" sz="1600" baseline="0" dirty="0" err="1">
                <a:solidFill>
                  <a:schemeClr val="bg2"/>
                </a:solidFill>
                <a:latin typeface="+mn-lt"/>
                <a:cs typeface="Georgia"/>
              </a:rPr>
              <a:t>www.nuffieldtrust.org.uk</a:t>
            </a:r>
            <a:r>
              <a:rPr lang="en-US" sz="1600" baseline="0" dirty="0">
                <a:solidFill>
                  <a:schemeClr val="bg2"/>
                </a:solidFill>
                <a:latin typeface="+mn-lt"/>
                <a:cs typeface="Georgia"/>
              </a:rPr>
              <a:t>/newsletter-signup</a:t>
            </a:r>
          </a:p>
        </p:txBody>
      </p:sp>
      <p:pic>
        <p:nvPicPr>
          <p:cNvPr id="12" name="Picture 11" descr="Powerpoint_Icons.ai"/>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27673" y="5668704"/>
            <a:ext cx="384000" cy="384000"/>
          </a:xfrm>
          <a:prstGeom prst="rect">
            <a:avLst/>
          </a:prstGeom>
        </p:spPr>
      </p:pic>
    </p:spTree>
    <p:extLst>
      <p:ext uri="{BB962C8B-B14F-4D97-AF65-F5344CB8AC3E}">
        <p14:creationId xmlns:p14="http://schemas.microsoft.com/office/powerpoint/2010/main" val="202023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_Short_Green">
    <p:bg>
      <p:bgPr>
        <a:solidFill>
          <a:srgbClr val="9F67FF"/>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609601" y="2146232"/>
            <a:ext cx="717173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610175" y="4441053"/>
            <a:ext cx="717116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 Placeholder 2"/>
          <p:cNvSpPr>
            <a:spLocks noGrp="1"/>
          </p:cNvSpPr>
          <p:nvPr>
            <p:ph type="body" sz="quarter" idx="18" hasCustomPrompt="1"/>
          </p:nvPr>
        </p:nvSpPr>
        <p:spPr>
          <a:xfrm>
            <a:off x="610175" y="2314220"/>
            <a:ext cx="7172884" cy="1477433"/>
          </a:xfrm>
        </p:spPr>
        <p:txBody>
          <a:bodyPr anchor="ctr"/>
          <a:lstStyle>
            <a:lvl1pPr>
              <a:defRPr sz="2400" b="0" baseline="0">
                <a:solidFill>
                  <a:srgbClr val="F4F4F4"/>
                </a:solidFill>
                <a:latin typeface="+mn-lt"/>
              </a:defRPr>
            </a:lvl1pPr>
          </a:lstStyle>
          <a:p>
            <a:pPr lvl="0"/>
            <a:r>
              <a:rPr lang="en-GB" dirty="0"/>
              <a:t>Click to edit small quote of about 4 lines Click to edit small quote of about 4 lines Click to edit small quote of about 4 lines Click to edit small quote Click to edit small quote of about 4 lines </a:t>
            </a:r>
            <a:endParaRPr lang="en-US" dirty="0"/>
          </a:p>
        </p:txBody>
      </p:sp>
      <p:sp>
        <p:nvSpPr>
          <p:cNvPr id="6" name="Text Placeholder 2"/>
          <p:cNvSpPr>
            <a:spLocks noGrp="1"/>
          </p:cNvSpPr>
          <p:nvPr>
            <p:ph type="body" sz="quarter" idx="14" hasCustomPrompt="1"/>
          </p:nvPr>
        </p:nvSpPr>
        <p:spPr>
          <a:xfrm>
            <a:off x="610750" y="3875994"/>
            <a:ext cx="3977217" cy="337276"/>
          </a:xfrm>
        </p:spPr>
        <p:txBody>
          <a:bodyPr anchor="ctr"/>
          <a:lstStyle>
            <a:lvl1pPr>
              <a:defRPr sz="2400" baseline="0">
                <a:solidFill>
                  <a:srgbClr val="F4F4F4"/>
                </a:solidFill>
              </a:defRPr>
            </a:lvl1pPr>
          </a:lstStyle>
          <a:p>
            <a:pPr lvl="0"/>
            <a:r>
              <a:rPr lang="en-US" dirty="0"/>
              <a:t>− Click to insert source</a:t>
            </a:r>
          </a:p>
        </p:txBody>
      </p:sp>
    </p:spTree>
    <p:extLst>
      <p:ext uri="{BB962C8B-B14F-4D97-AF65-F5344CB8AC3E}">
        <p14:creationId xmlns:p14="http://schemas.microsoft.com/office/powerpoint/2010/main" val="4136544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_Medium_Green">
    <p:bg>
      <p:bgPr>
        <a:solidFill>
          <a:srgbClr val="9F67FF"/>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463414" y="1727197"/>
            <a:ext cx="7171735" cy="0"/>
          </a:xfrm>
          <a:prstGeom prst="line">
            <a:avLst/>
          </a:prstGeom>
          <a:ln>
            <a:solidFill>
              <a:srgbClr val="F4F4F4"/>
            </a:solidFill>
          </a:ln>
          <a:effectLst/>
        </p:spPr>
        <p:style>
          <a:lnRef idx="2">
            <a:schemeClr val="accent1"/>
          </a:lnRef>
          <a:fillRef idx="0">
            <a:schemeClr val="accent1"/>
          </a:fillRef>
          <a:effectRef idx="1">
            <a:schemeClr val="accent1"/>
          </a:effectRef>
          <a:fontRef idx="minor">
            <a:schemeClr val="tx1"/>
          </a:fontRef>
        </p:style>
      </p:cxnSp>
      <p:sp>
        <p:nvSpPr>
          <p:cNvPr id="4" name="Text Placeholder 2"/>
          <p:cNvSpPr>
            <a:spLocks noGrp="1"/>
          </p:cNvSpPr>
          <p:nvPr>
            <p:ph type="body" sz="quarter" idx="13" hasCustomPrompt="1"/>
          </p:nvPr>
        </p:nvSpPr>
        <p:spPr>
          <a:xfrm>
            <a:off x="462839" y="1896210"/>
            <a:ext cx="7172309" cy="2380137"/>
          </a:xfrm>
        </p:spPr>
        <p:txBody>
          <a:bodyPr anchor="ctr"/>
          <a:lstStyle>
            <a:lvl1pPr marL="0" marR="0" indent="0" algn="l" defTabSz="609585" rtl="0" eaLnBrk="1" fontAlgn="auto" latinLnBrk="0" hangingPunct="1">
              <a:lnSpc>
                <a:spcPct val="100000"/>
              </a:lnSpc>
              <a:spcBef>
                <a:spcPct val="20000"/>
              </a:spcBef>
              <a:spcAft>
                <a:spcPts val="0"/>
              </a:spcAft>
              <a:buClrTx/>
              <a:buSzTx/>
              <a:buFont typeface="Arial"/>
              <a:buNone/>
              <a:tabLst/>
              <a:defRPr sz="2400" b="0" baseline="0">
                <a:solidFill>
                  <a:srgbClr val="F4F4F4"/>
                </a:solidFill>
                <a:latin typeface="+mj-lt"/>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dirty="0"/>
              <a:t>Click to edit medium quote of about 6 lines Click to edit medium quote of about 6 lines Click to edit medium quote of about 6 lines Click to edit medium quote of about 6 lines Click to edit medium quote of about 6 lines Click to edit medium quote of about 6 lines Click to edit medium quote of about 6 lines</a:t>
            </a:r>
            <a:endParaRPr lang="en-US" dirty="0"/>
          </a:p>
        </p:txBody>
      </p:sp>
      <p:cxnSp>
        <p:nvCxnSpPr>
          <p:cNvPr id="5" name="Straight Connector 4"/>
          <p:cNvCxnSpPr/>
          <p:nvPr userDrawn="1"/>
        </p:nvCxnSpPr>
        <p:spPr>
          <a:xfrm>
            <a:off x="463988" y="4925631"/>
            <a:ext cx="7171160" cy="0"/>
          </a:xfrm>
          <a:prstGeom prst="line">
            <a:avLst/>
          </a:prstGeom>
          <a:ln>
            <a:solidFill>
              <a:srgbClr val="F4F4F4"/>
            </a:solidFill>
          </a:ln>
          <a:effectLst/>
        </p:spPr>
        <p:style>
          <a:lnRef idx="2">
            <a:schemeClr val="accent1"/>
          </a:lnRef>
          <a:fillRef idx="0">
            <a:schemeClr val="accent1"/>
          </a:fillRef>
          <a:effectRef idx="1">
            <a:schemeClr val="accent1"/>
          </a:effectRef>
          <a:fontRef idx="minor">
            <a:schemeClr val="tx1"/>
          </a:fontRef>
        </p:style>
      </p:cxnSp>
      <p:sp>
        <p:nvSpPr>
          <p:cNvPr id="6" name="Text Placeholder 2"/>
          <p:cNvSpPr>
            <a:spLocks noGrp="1"/>
          </p:cNvSpPr>
          <p:nvPr>
            <p:ph type="body" sz="quarter" idx="17" hasCustomPrompt="1"/>
          </p:nvPr>
        </p:nvSpPr>
        <p:spPr>
          <a:xfrm>
            <a:off x="463989" y="4360689"/>
            <a:ext cx="3977217" cy="337276"/>
          </a:xfrm>
        </p:spPr>
        <p:txBody>
          <a:bodyPr anchor="ctr"/>
          <a:lstStyle>
            <a:lvl1pPr>
              <a:defRPr sz="2400" baseline="0">
                <a:solidFill>
                  <a:srgbClr val="F4F4F4"/>
                </a:solidFill>
              </a:defRPr>
            </a:lvl1pPr>
          </a:lstStyle>
          <a:p>
            <a:pPr lvl="0"/>
            <a:r>
              <a:rPr lang="en-US" dirty="0"/>
              <a:t>− Click to insert source</a:t>
            </a:r>
          </a:p>
        </p:txBody>
      </p:sp>
    </p:spTree>
    <p:extLst>
      <p:ext uri="{BB962C8B-B14F-4D97-AF65-F5344CB8AC3E}">
        <p14:creationId xmlns:p14="http://schemas.microsoft.com/office/powerpoint/2010/main" val="22896943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_Long_Green">
    <p:bg>
      <p:bgPr>
        <a:solidFill>
          <a:srgbClr val="9F67FF"/>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462265" y="1277995"/>
            <a:ext cx="7171735" cy="0"/>
          </a:xfrm>
          <a:prstGeom prst="line">
            <a:avLst/>
          </a:prstGeom>
          <a:ln>
            <a:solidFill>
              <a:srgbClr val="F4F4F4"/>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462839" y="5361567"/>
            <a:ext cx="7171160" cy="0"/>
          </a:xfrm>
          <a:prstGeom prst="line">
            <a:avLst/>
          </a:prstGeom>
          <a:ln>
            <a:solidFill>
              <a:srgbClr val="F4F4F4"/>
            </a:solidFill>
          </a:ln>
          <a:effectLst/>
        </p:spPr>
        <p:style>
          <a:lnRef idx="2">
            <a:schemeClr val="accent1"/>
          </a:lnRef>
          <a:fillRef idx="0">
            <a:schemeClr val="accent1"/>
          </a:fillRef>
          <a:effectRef idx="1">
            <a:schemeClr val="accent1"/>
          </a:effectRef>
          <a:fontRef idx="minor">
            <a:schemeClr val="tx1"/>
          </a:fontRef>
        </p:style>
      </p:cxnSp>
      <p:sp>
        <p:nvSpPr>
          <p:cNvPr id="5" name="Text Placeholder 2"/>
          <p:cNvSpPr>
            <a:spLocks noGrp="1"/>
          </p:cNvSpPr>
          <p:nvPr>
            <p:ph type="body" sz="quarter" idx="18" hasCustomPrompt="1"/>
          </p:nvPr>
        </p:nvSpPr>
        <p:spPr>
          <a:xfrm>
            <a:off x="462841" y="4813229"/>
            <a:ext cx="3977217" cy="337276"/>
          </a:xfrm>
        </p:spPr>
        <p:txBody>
          <a:bodyPr anchor="ctr"/>
          <a:lstStyle>
            <a:lvl1pPr>
              <a:defRPr sz="2400" baseline="0">
                <a:solidFill>
                  <a:srgbClr val="F4F4F4"/>
                </a:solidFill>
              </a:defRPr>
            </a:lvl1pPr>
          </a:lstStyle>
          <a:p>
            <a:pPr lvl="0"/>
            <a:r>
              <a:rPr lang="en-US" dirty="0"/>
              <a:t>− Click to insert source</a:t>
            </a:r>
          </a:p>
        </p:txBody>
      </p:sp>
      <p:sp>
        <p:nvSpPr>
          <p:cNvPr id="6" name="Text Placeholder 2"/>
          <p:cNvSpPr>
            <a:spLocks noGrp="1"/>
          </p:cNvSpPr>
          <p:nvPr>
            <p:ph type="body" sz="quarter" idx="19" hasCustomPrompt="1"/>
          </p:nvPr>
        </p:nvSpPr>
        <p:spPr>
          <a:xfrm>
            <a:off x="462839" y="1445938"/>
            <a:ext cx="7171735" cy="3282949"/>
          </a:xfrm>
        </p:spPr>
        <p:txBody>
          <a:bodyPr anchor="ctr"/>
          <a:lstStyle>
            <a:lvl1pPr marL="0" marR="0" indent="0" algn="l" defTabSz="609585" rtl="0" eaLnBrk="1" fontAlgn="auto" latinLnBrk="0" hangingPunct="1">
              <a:lnSpc>
                <a:spcPct val="100000"/>
              </a:lnSpc>
              <a:spcBef>
                <a:spcPct val="20000"/>
              </a:spcBef>
              <a:spcAft>
                <a:spcPts val="0"/>
              </a:spcAft>
              <a:buClrTx/>
              <a:buSzTx/>
              <a:buFont typeface="Arial"/>
              <a:buNone/>
              <a:tabLst/>
              <a:defRPr sz="2400" b="0" baseline="0">
                <a:solidFill>
                  <a:srgbClr val="F4F4F4"/>
                </a:solidFill>
                <a:latin typeface="+mn-lt"/>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dirty="0"/>
              <a:t>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Click to edit long quote of about 8 lines</a:t>
            </a:r>
            <a:endParaRPr lang="en-US" dirty="0"/>
          </a:p>
        </p:txBody>
      </p:sp>
    </p:spTree>
    <p:extLst>
      <p:ext uri="{BB962C8B-B14F-4D97-AF65-F5344CB8AC3E}">
        <p14:creationId xmlns:p14="http://schemas.microsoft.com/office/powerpoint/2010/main" val="36125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ull-image + title">
  <p:cSld name="Full-image + title">
    <p:spTree>
      <p:nvGrpSpPr>
        <p:cNvPr id="1" name="Shape 37"/>
        <p:cNvGrpSpPr/>
        <p:nvPr/>
      </p:nvGrpSpPr>
      <p:grpSpPr>
        <a:xfrm>
          <a:off x="0" y="0"/>
          <a:ext cx="0" cy="0"/>
          <a:chOff x="0" y="0"/>
          <a:chExt cx="0" cy="0"/>
        </a:xfrm>
      </p:grpSpPr>
      <p:sp>
        <p:nvSpPr>
          <p:cNvPr id="38" name="Google Shape;38;p24"/>
          <p:cNvSpPr>
            <a:spLocks noGrp="1"/>
          </p:cNvSpPr>
          <p:nvPr>
            <p:ph type="pic" idx="2"/>
          </p:nvPr>
        </p:nvSpPr>
        <p:spPr>
          <a:xfrm>
            <a:off x="0" y="0"/>
            <a:ext cx="12192000" cy="6008077"/>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24"/>
          <p:cNvSpPr txBox="1">
            <a:spLocks noGrp="1"/>
          </p:cNvSpPr>
          <p:nvPr>
            <p:ph type="ctrTitle"/>
          </p:nvPr>
        </p:nvSpPr>
        <p:spPr>
          <a:xfrm>
            <a:off x="515938" y="1"/>
            <a:ext cx="4125731" cy="6008076"/>
          </a:xfrm>
          <a:prstGeom prst="rect">
            <a:avLst/>
          </a:prstGeom>
          <a:noFill/>
          <a:ln>
            <a:noFill/>
          </a:ln>
        </p:spPr>
        <p:txBody>
          <a:bodyPr spcFirstLastPara="1" wrap="square" lIns="0" tIns="46800" rIns="0" bIns="46800" anchor="ctr" anchorCtr="0">
            <a:noAutofit/>
          </a:bodyPr>
          <a:lstStyle>
            <a:lvl1pPr marR="0" lvl="0" algn="l">
              <a:lnSpc>
                <a:spcPct val="91666"/>
              </a:lnSpc>
              <a:spcBef>
                <a:spcPts val="0"/>
              </a:spcBef>
              <a:spcAft>
                <a:spcPts val="0"/>
              </a:spcAft>
              <a:buClr>
                <a:schemeClr val="lt1"/>
              </a:buClr>
              <a:buSzPts val="6000"/>
              <a:buFont typeface="Calibri"/>
              <a:buNone/>
              <a:defRPr sz="6000" b="1"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0" name="Google Shape;40;p24"/>
          <p:cNvSpPr/>
          <p:nvPr/>
        </p:nvSpPr>
        <p:spPr>
          <a:xfrm>
            <a:off x="0" y="6008077"/>
            <a:ext cx="12192000" cy="84992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 name="Google Shape;41;p24"/>
          <p:cNvPicPr preferRelativeResize="0"/>
          <p:nvPr/>
        </p:nvPicPr>
        <p:blipFill rotWithShape="1">
          <a:blip r:embed="rId2">
            <a:alphaModFix/>
          </a:blip>
          <a:srcRect/>
          <a:stretch/>
        </p:blipFill>
        <p:spPr>
          <a:xfrm>
            <a:off x="515938" y="6345238"/>
            <a:ext cx="850557" cy="194919"/>
          </a:xfrm>
          <a:prstGeom prst="rect">
            <a:avLst/>
          </a:prstGeom>
          <a:noFill/>
          <a:ln>
            <a:noFill/>
          </a:ln>
        </p:spPr>
      </p:pic>
      <p:sp>
        <p:nvSpPr>
          <p:cNvPr id="42" name="Google Shape;42;p24"/>
          <p:cNvSpPr txBox="1"/>
          <p:nvPr/>
        </p:nvSpPr>
        <p:spPr>
          <a:xfrm>
            <a:off x="5914383" y="6345237"/>
            <a:ext cx="363234" cy="19491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43" name="Google Shape;43;p24"/>
          <p:cNvPicPr preferRelativeResize="0"/>
          <p:nvPr/>
        </p:nvPicPr>
        <p:blipFill>
          <a:blip r:embed="rId3">
            <a:alphaModFix/>
          </a:blip>
          <a:stretch>
            <a:fillRect/>
          </a:stretch>
        </p:blipFill>
        <p:spPr>
          <a:xfrm>
            <a:off x="10683675" y="6210200"/>
            <a:ext cx="1127675" cy="4548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lpfor slide">
  <p:cSld name="Helpfor slide">
    <p:bg>
      <p:bgPr>
        <a:solidFill>
          <a:schemeClr val="dk1"/>
        </a:solidFill>
        <a:effectLst/>
      </p:bgPr>
    </p:bg>
    <p:spTree>
      <p:nvGrpSpPr>
        <p:cNvPr id="1" name="Shape 44"/>
        <p:cNvGrpSpPr/>
        <p:nvPr/>
      </p:nvGrpSpPr>
      <p:grpSpPr>
        <a:xfrm>
          <a:off x="0" y="0"/>
          <a:ext cx="0" cy="0"/>
          <a:chOff x="0" y="0"/>
          <a:chExt cx="0" cy="0"/>
        </a:xfrm>
      </p:grpSpPr>
      <p:pic>
        <p:nvPicPr>
          <p:cNvPr id="45" name="Google Shape;45;p25"/>
          <p:cNvPicPr preferRelativeResize="0"/>
          <p:nvPr/>
        </p:nvPicPr>
        <p:blipFill rotWithShape="1">
          <a:blip r:embed="rId2">
            <a:alphaModFix/>
          </a:blip>
          <a:srcRect/>
          <a:stretch/>
        </p:blipFill>
        <p:spPr>
          <a:xfrm>
            <a:off x="6076350" y="2477386"/>
            <a:ext cx="8304994" cy="1903228"/>
          </a:xfrm>
          <a:prstGeom prst="rect">
            <a:avLst/>
          </a:prstGeom>
          <a:noFill/>
          <a:ln>
            <a:noFill/>
          </a:ln>
        </p:spPr>
      </p:pic>
      <p:pic>
        <p:nvPicPr>
          <p:cNvPr id="46" name="Google Shape;46;p25"/>
          <p:cNvPicPr preferRelativeResize="0"/>
          <p:nvPr/>
        </p:nvPicPr>
        <p:blipFill rotWithShape="1">
          <a:blip r:embed="rId2">
            <a:alphaModFix/>
          </a:blip>
          <a:srcRect/>
          <a:stretch/>
        </p:blipFill>
        <p:spPr>
          <a:xfrm>
            <a:off x="515938" y="6345238"/>
            <a:ext cx="850557" cy="194919"/>
          </a:xfrm>
          <a:prstGeom prst="rect">
            <a:avLst/>
          </a:prstGeom>
          <a:noFill/>
          <a:ln>
            <a:noFill/>
          </a:ln>
        </p:spPr>
      </p:pic>
      <p:sp>
        <p:nvSpPr>
          <p:cNvPr id="47" name="Google Shape;47;p25"/>
          <p:cNvSpPr txBox="1"/>
          <p:nvPr/>
        </p:nvSpPr>
        <p:spPr>
          <a:xfrm>
            <a:off x="5914383" y="6345237"/>
            <a:ext cx="363234" cy="19491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48" name="Google Shape;48;p25"/>
          <p:cNvPicPr preferRelativeResize="0"/>
          <p:nvPr/>
        </p:nvPicPr>
        <p:blipFill>
          <a:blip r:embed="rId3">
            <a:alphaModFix/>
          </a:blip>
          <a:stretch>
            <a:fillRect/>
          </a:stretch>
        </p:blipFill>
        <p:spPr>
          <a:xfrm>
            <a:off x="10683675" y="6210200"/>
            <a:ext cx="1127675" cy="4548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 Image">
  <p:cSld name="Text / Image">
    <p:spTree>
      <p:nvGrpSpPr>
        <p:cNvPr id="1" name="Shape 49"/>
        <p:cNvGrpSpPr/>
        <p:nvPr/>
      </p:nvGrpSpPr>
      <p:grpSpPr>
        <a:xfrm>
          <a:off x="0" y="0"/>
          <a:ext cx="0" cy="0"/>
          <a:chOff x="0" y="0"/>
          <a:chExt cx="0" cy="0"/>
        </a:xfrm>
      </p:grpSpPr>
      <p:sp>
        <p:nvSpPr>
          <p:cNvPr id="50" name="Google Shape;50;p26"/>
          <p:cNvSpPr>
            <a:spLocks noGrp="1"/>
          </p:cNvSpPr>
          <p:nvPr>
            <p:ph type="pic" idx="2"/>
          </p:nvPr>
        </p:nvSpPr>
        <p:spPr>
          <a:xfrm>
            <a:off x="6096000" y="0"/>
            <a:ext cx="6096000" cy="6008077"/>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26"/>
          <p:cNvSpPr txBox="1">
            <a:spLocks noGrp="1"/>
          </p:cNvSpPr>
          <p:nvPr>
            <p:ph type="title"/>
          </p:nvPr>
        </p:nvSpPr>
        <p:spPr>
          <a:xfrm>
            <a:off x="515938" y="512763"/>
            <a:ext cx="5219700" cy="1199079"/>
          </a:xfrm>
          <a:prstGeom prst="rect">
            <a:avLst/>
          </a:prstGeom>
          <a:noFill/>
          <a:ln>
            <a:noFill/>
          </a:ln>
        </p:spPr>
        <p:txBody>
          <a:bodyPr spcFirstLastPara="1" wrap="square" lIns="0" tIns="46800" rIns="0" bIns="46800" anchor="t" anchorCtr="0">
            <a:noAutofit/>
          </a:bodyPr>
          <a:lstStyle>
            <a:lvl1pPr marR="0" lvl="0" algn="l">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2" name="Google Shape;52;p26"/>
          <p:cNvSpPr txBox="1">
            <a:spLocks noGrp="1"/>
          </p:cNvSpPr>
          <p:nvPr>
            <p:ph type="body" idx="1"/>
          </p:nvPr>
        </p:nvSpPr>
        <p:spPr>
          <a:xfrm>
            <a:off x="515938" y="1952625"/>
            <a:ext cx="5219700" cy="38893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26"/>
          <p:cNvSpPr/>
          <p:nvPr/>
        </p:nvSpPr>
        <p:spPr>
          <a:xfrm>
            <a:off x="0" y="6008077"/>
            <a:ext cx="12192000" cy="84992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4" name="Google Shape;54;p26"/>
          <p:cNvPicPr preferRelativeResize="0"/>
          <p:nvPr/>
        </p:nvPicPr>
        <p:blipFill rotWithShape="1">
          <a:blip r:embed="rId2">
            <a:alphaModFix/>
          </a:blip>
          <a:srcRect/>
          <a:stretch/>
        </p:blipFill>
        <p:spPr>
          <a:xfrm>
            <a:off x="515938" y="6345238"/>
            <a:ext cx="850557" cy="194919"/>
          </a:xfrm>
          <a:prstGeom prst="rect">
            <a:avLst/>
          </a:prstGeom>
          <a:noFill/>
          <a:ln>
            <a:noFill/>
          </a:ln>
        </p:spPr>
      </p:pic>
      <p:sp>
        <p:nvSpPr>
          <p:cNvPr id="55" name="Google Shape;55;p26"/>
          <p:cNvSpPr txBox="1"/>
          <p:nvPr/>
        </p:nvSpPr>
        <p:spPr>
          <a:xfrm>
            <a:off x="5914383" y="6345237"/>
            <a:ext cx="363234" cy="19491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56" name="Google Shape;56;p26"/>
          <p:cNvPicPr preferRelativeResize="0"/>
          <p:nvPr/>
        </p:nvPicPr>
        <p:blipFill>
          <a:blip r:embed="rId3">
            <a:alphaModFix/>
          </a:blip>
          <a:stretch>
            <a:fillRect/>
          </a:stretch>
        </p:blipFill>
        <p:spPr>
          <a:xfrm>
            <a:off x="10683675" y="6210200"/>
            <a:ext cx="1127675" cy="4548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 Images">
  <p:cSld name="3 Images">
    <p:spTree>
      <p:nvGrpSpPr>
        <p:cNvPr id="1" name="Shape 57"/>
        <p:cNvGrpSpPr/>
        <p:nvPr/>
      </p:nvGrpSpPr>
      <p:grpSpPr>
        <a:xfrm>
          <a:off x="0" y="0"/>
          <a:ext cx="0" cy="0"/>
          <a:chOff x="0" y="0"/>
          <a:chExt cx="0" cy="0"/>
        </a:xfrm>
      </p:grpSpPr>
      <p:sp>
        <p:nvSpPr>
          <p:cNvPr id="58" name="Google Shape;58;p27"/>
          <p:cNvSpPr>
            <a:spLocks noGrp="1"/>
          </p:cNvSpPr>
          <p:nvPr>
            <p:ph type="pic" idx="2"/>
          </p:nvPr>
        </p:nvSpPr>
        <p:spPr>
          <a:xfrm>
            <a:off x="4360087" y="1952624"/>
            <a:ext cx="3471826" cy="3737609"/>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27"/>
          <p:cNvSpPr>
            <a:spLocks noGrp="1"/>
          </p:cNvSpPr>
          <p:nvPr>
            <p:ph type="pic" idx="3"/>
          </p:nvPr>
        </p:nvSpPr>
        <p:spPr>
          <a:xfrm>
            <a:off x="515938" y="1952624"/>
            <a:ext cx="3471826" cy="3737609"/>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27"/>
          <p:cNvSpPr>
            <a:spLocks noGrp="1"/>
          </p:cNvSpPr>
          <p:nvPr>
            <p:ph type="pic" idx="4"/>
          </p:nvPr>
        </p:nvSpPr>
        <p:spPr>
          <a:xfrm>
            <a:off x="8204237" y="1952624"/>
            <a:ext cx="3471826" cy="3737609"/>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27"/>
          <p:cNvSpPr txBox="1">
            <a:spLocks noGrp="1"/>
          </p:cNvSpPr>
          <p:nvPr>
            <p:ph type="title"/>
          </p:nvPr>
        </p:nvSpPr>
        <p:spPr>
          <a:xfrm>
            <a:off x="515938" y="512763"/>
            <a:ext cx="11160125" cy="1044575"/>
          </a:xfrm>
          <a:prstGeom prst="rect">
            <a:avLst/>
          </a:prstGeom>
          <a:noFill/>
          <a:ln>
            <a:noFill/>
          </a:ln>
        </p:spPr>
        <p:txBody>
          <a:bodyPr spcFirstLastPara="1" wrap="square" lIns="0" tIns="46800" rIns="0" bIns="46800" anchor="t" anchorCtr="0">
            <a:noAutofit/>
          </a:bodyPr>
          <a:lstStyle>
            <a:lvl1pPr marR="0" lvl="0" algn="l">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 name="Google Shape;62;p27"/>
          <p:cNvSpPr/>
          <p:nvPr/>
        </p:nvSpPr>
        <p:spPr>
          <a:xfrm>
            <a:off x="0" y="6008077"/>
            <a:ext cx="12192000" cy="84992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3" name="Google Shape;63;p27"/>
          <p:cNvPicPr preferRelativeResize="0"/>
          <p:nvPr/>
        </p:nvPicPr>
        <p:blipFill rotWithShape="1">
          <a:blip r:embed="rId2">
            <a:alphaModFix/>
          </a:blip>
          <a:srcRect/>
          <a:stretch/>
        </p:blipFill>
        <p:spPr>
          <a:xfrm>
            <a:off x="515938" y="6345238"/>
            <a:ext cx="850557" cy="194919"/>
          </a:xfrm>
          <a:prstGeom prst="rect">
            <a:avLst/>
          </a:prstGeom>
          <a:noFill/>
          <a:ln>
            <a:noFill/>
          </a:ln>
        </p:spPr>
      </p:pic>
      <p:sp>
        <p:nvSpPr>
          <p:cNvPr id="64" name="Google Shape;64;p27"/>
          <p:cNvSpPr txBox="1"/>
          <p:nvPr/>
        </p:nvSpPr>
        <p:spPr>
          <a:xfrm>
            <a:off x="5914383" y="6345237"/>
            <a:ext cx="363234" cy="19491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65" name="Google Shape;65;p27"/>
          <p:cNvPicPr preferRelativeResize="0"/>
          <p:nvPr/>
        </p:nvPicPr>
        <p:blipFill>
          <a:blip r:embed="rId3">
            <a:alphaModFix/>
          </a:blip>
          <a:stretch>
            <a:fillRect/>
          </a:stretch>
        </p:blipFill>
        <p:spPr>
          <a:xfrm>
            <a:off x="10683675" y="6210200"/>
            <a:ext cx="1127675" cy="4548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alf / Half">
  <p:cSld name="Half / Half">
    <p:spTree>
      <p:nvGrpSpPr>
        <p:cNvPr id="1" name="Shape 66"/>
        <p:cNvGrpSpPr/>
        <p:nvPr/>
      </p:nvGrpSpPr>
      <p:grpSpPr>
        <a:xfrm>
          <a:off x="0" y="0"/>
          <a:ext cx="0" cy="0"/>
          <a:chOff x="0" y="0"/>
          <a:chExt cx="0" cy="0"/>
        </a:xfrm>
      </p:grpSpPr>
      <p:sp>
        <p:nvSpPr>
          <p:cNvPr id="67" name="Google Shape;67;p28"/>
          <p:cNvSpPr txBox="1">
            <a:spLocks noGrp="1"/>
          </p:cNvSpPr>
          <p:nvPr>
            <p:ph type="title"/>
          </p:nvPr>
        </p:nvSpPr>
        <p:spPr>
          <a:xfrm>
            <a:off x="515937" y="512764"/>
            <a:ext cx="11160125" cy="646186"/>
          </a:xfrm>
          <a:prstGeom prst="rect">
            <a:avLst/>
          </a:prstGeom>
          <a:noFill/>
          <a:ln>
            <a:noFill/>
          </a:ln>
        </p:spPr>
        <p:txBody>
          <a:bodyPr spcFirstLastPara="1" wrap="square" lIns="0" tIns="46800" rIns="0" bIns="46800" anchor="t" anchorCtr="0">
            <a:noAutofit/>
          </a:bodyPr>
          <a:lstStyle>
            <a:lvl1pPr marR="0" lvl="0" algn="l">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8" name="Google Shape;68;p28"/>
          <p:cNvSpPr txBox="1">
            <a:spLocks noGrp="1"/>
          </p:cNvSpPr>
          <p:nvPr>
            <p:ph type="body" idx="1"/>
          </p:nvPr>
        </p:nvSpPr>
        <p:spPr>
          <a:xfrm>
            <a:off x="515938" y="1557339"/>
            <a:ext cx="5219700" cy="413289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28"/>
          <p:cNvSpPr txBox="1">
            <a:spLocks noGrp="1"/>
          </p:cNvSpPr>
          <p:nvPr>
            <p:ph type="body" idx="2"/>
          </p:nvPr>
        </p:nvSpPr>
        <p:spPr>
          <a:xfrm>
            <a:off x="6463893" y="1557339"/>
            <a:ext cx="5219700" cy="413289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8"/>
          <p:cNvSpPr/>
          <p:nvPr/>
        </p:nvSpPr>
        <p:spPr>
          <a:xfrm>
            <a:off x="0" y="6008077"/>
            <a:ext cx="12192000" cy="84992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1" name="Google Shape;71;p28"/>
          <p:cNvPicPr preferRelativeResize="0"/>
          <p:nvPr/>
        </p:nvPicPr>
        <p:blipFill rotWithShape="1">
          <a:blip r:embed="rId2">
            <a:alphaModFix/>
          </a:blip>
          <a:srcRect/>
          <a:stretch/>
        </p:blipFill>
        <p:spPr>
          <a:xfrm>
            <a:off x="515938" y="6345238"/>
            <a:ext cx="850557" cy="194919"/>
          </a:xfrm>
          <a:prstGeom prst="rect">
            <a:avLst/>
          </a:prstGeom>
          <a:noFill/>
          <a:ln>
            <a:noFill/>
          </a:ln>
        </p:spPr>
      </p:pic>
      <p:sp>
        <p:nvSpPr>
          <p:cNvPr id="72" name="Google Shape;72;p28"/>
          <p:cNvSpPr txBox="1"/>
          <p:nvPr/>
        </p:nvSpPr>
        <p:spPr>
          <a:xfrm>
            <a:off x="5914383" y="6345237"/>
            <a:ext cx="363234" cy="19491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73" name="Google Shape;73;p28"/>
          <p:cNvPicPr preferRelativeResize="0"/>
          <p:nvPr/>
        </p:nvPicPr>
        <p:blipFill>
          <a:blip r:embed="rId3">
            <a:alphaModFix/>
          </a:blip>
          <a:stretch>
            <a:fillRect/>
          </a:stretch>
        </p:blipFill>
        <p:spPr>
          <a:xfrm>
            <a:off x="10683675" y="6210200"/>
            <a:ext cx="1127675" cy="4548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515938" y="512764"/>
            <a:ext cx="11160125" cy="542197"/>
          </a:xfrm>
          <a:prstGeom prst="rect">
            <a:avLst/>
          </a:prstGeom>
          <a:noFill/>
          <a:ln>
            <a:noFill/>
          </a:ln>
        </p:spPr>
        <p:txBody>
          <a:bodyPr spcFirstLastPara="1" wrap="square" lIns="0" tIns="46800" rIns="0" bIns="46800" anchor="t"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997">
          <p15:clr>
            <a:srgbClr val="F26B43"/>
          </p15:clr>
        </p15:guide>
        <p15:guide id="2" pos="7355">
          <p15:clr>
            <a:srgbClr val="F26B43"/>
          </p15:clr>
        </p15:guide>
        <p15:guide id="3" pos="325">
          <p15:clr>
            <a:srgbClr val="F26B43"/>
          </p15:clr>
        </p15:guide>
        <p15:guide id="4" orient="horz" pos="323">
          <p15:clr>
            <a:srgbClr val="F26B43"/>
          </p15:clr>
        </p15:guide>
        <p15:guide id="5" pos="3840">
          <p15:clr>
            <a:srgbClr val="F26B43"/>
          </p15:clr>
        </p15:guide>
        <p15:guide id="6" orient="horz" pos="2160">
          <p15:clr>
            <a:srgbClr val="F26B43"/>
          </p15:clr>
        </p15:guide>
        <p15:guide id="7" pos="1118">
          <p15:clr>
            <a:srgbClr val="F26B43"/>
          </p15:clr>
        </p15:guide>
        <p15:guide id="8" pos="6562">
          <p15:clr>
            <a:srgbClr val="F26B43"/>
          </p15:clr>
        </p15:guide>
        <p15:guide id="9" orient="horz" pos="3680">
          <p15:clr>
            <a:srgbClr val="F26B43"/>
          </p15:clr>
        </p15:guide>
        <p15:guide id="10" orient="horz" pos="981">
          <p15:clr>
            <a:srgbClr val="F26B43"/>
          </p15:clr>
        </p15:guide>
        <p15:guide id="11" pos="3613">
          <p15:clr>
            <a:srgbClr val="F26B43"/>
          </p15:clr>
        </p15:guide>
        <p15:guide id="12" pos="4067">
          <p15:clr>
            <a:srgbClr val="F26B43"/>
          </p15:clr>
        </p15:guide>
        <p15:guide id="13" orient="horz" pos="1230">
          <p15:clr>
            <a:srgbClr val="F26B43"/>
          </p15:clr>
        </p15:guide>
        <p15:guide id="14" orient="horz" pos="2047">
          <p15:clr>
            <a:srgbClr val="F26B43"/>
          </p15:clr>
        </p15:guide>
        <p15:guide id="15" orient="horz" pos="227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5477"/>
            <a:ext cx="10972800" cy="1429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600" y="2009423"/>
            <a:ext cx="10972800" cy="41162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62839" y="6356351"/>
            <a:ext cx="3860800" cy="366183"/>
          </a:xfrm>
          <a:prstGeom prst="rect">
            <a:avLst/>
          </a:prstGeom>
        </p:spPr>
        <p:txBody>
          <a:bodyPr vert="horz" lIns="91440" tIns="45720" rIns="91440" bIns="45720" rtlCol="0" anchor="ctr"/>
          <a:lstStyle>
            <a:lvl1pPr algn="l">
              <a:defRPr sz="1333">
                <a:solidFill>
                  <a:schemeClr val="bg2"/>
                </a:solidFill>
              </a:defRPr>
            </a:lvl1pPr>
          </a:lstStyle>
          <a:p>
            <a:r>
              <a:rPr lang="en-US" dirty="0"/>
              <a:t>Report title</a:t>
            </a:r>
          </a:p>
        </p:txBody>
      </p:sp>
      <p:sp>
        <p:nvSpPr>
          <p:cNvPr id="9" name="Rectangle 8"/>
          <p:cNvSpPr/>
          <p:nvPr/>
        </p:nvSpPr>
        <p:spPr>
          <a:xfrm>
            <a:off x="0" y="0"/>
            <a:ext cx="12192000" cy="19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spTree>
    <p:extLst>
      <p:ext uri="{BB962C8B-B14F-4D97-AF65-F5344CB8AC3E}">
        <p14:creationId xmlns:p14="http://schemas.microsoft.com/office/powerpoint/2010/main" val="390684074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Lst>
  <p:hf hdr="0" dt="0"/>
  <p:txStyles>
    <p:titleStyle>
      <a:lvl1pPr algn="l" defTabSz="609585" rtl="0" eaLnBrk="1" latinLnBrk="0" hangingPunct="1">
        <a:spcBef>
          <a:spcPct val="0"/>
        </a:spcBef>
        <a:buNone/>
        <a:defRPr sz="4667" b="1" kern="1200">
          <a:solidFill>
            <a:schemeClr val="bg2"/>
          </a:solidFill>
          <a:latin typeface="+mj-lt"/>
          <a:ea typeface="+mj-ea"/>
          <a:cs typeface="+mj-cs"/>
        </a:defRPr>
      </a:lvl1pPr>
    </p:titleStyle>
    <p:bodyStyle>
      <a:lvl1pPr marL="0" indent="0" algn="l" defTabSz="609585" rtl="0" eaLnBrk="1" latinLnBrk="0" hangingPunct="1">
        <a:spcBef>
          <a:spcPct val="20000"/>
        </a:spcBef>
        <a:spcAft>
          <a:spcPts val="533"/>
        </a:spcAft>
        <a:buFont typeface="Arial"/>
        <a:buNone/>
        <a:defRPr sz="2667" kern="1200">
          <a:solidFill>
            <a:schemeClr val="bg2"/>
          </a:solidFill>
          <a:latin typeface="Georgia"/>
          <a:ea typeface="+mn-ea"/>
          <a:cs typeface="Georgia"/>
        </a:defRPr>
      </a:lvl1pPr>
      <a:lvl2pPr marL="1219170" indent="-609585" algn="l" defTabSz="609585" rtl="0" eaLnBrk="1" latinLnBrk="0" hangingPunct="1">
        <a:spcBef>
          <a:spcPct val="20000"/>
        </a:spcBef>
        <a:spcAft>
          <a:spcPts val="533"/>
        </a:spcAft>
        <a:buFont typeface="Wingdings" charset="2"/>
        <a:buAutoNum type="arabicPlain"/>
        <a:defRPr sz="2667" kern="1200">
          <a:solidFill>
            <a:schemeClr val="bg2"/>
          </a:solidFill>
          <a:latin typeface="Georgia"/>
          <a:ea typeface="+mn-ea"/>
          <a:cs typeface="Georgia"/>
        </a:defRPr>
      </a:lvl2pPr>
      <a:lvl3pPr marL="1523962" indent="-304792" algn="l" defTabSz="609585" rtl="0" eaLnBrk="1" latinLnBrk="0" hangingPunct="1">
        <a:spcBef>
          <a:spcPct val="20000"/>
        </a:spcBef>
        <a:spcAft>
          <a:spcPts val="533"/>
        </a:spcAft>
        <a:buFont typeface="Arial"/>
        <a:buChar char="•"/>
        <a:defRPr sz="2667" kern="1200">
          <a:solidFill>
            <a:schemeClr val="bg2"/>
          </a:solidFill>
          <a:latin typeface="Georgia"/>
          <a:ea typeface="+mn-ea"/>
          <a:cs typeface="Georgia"/>
        </a:defRPr>
      </a:lvl3pPr>
      <a:lvl4pPr marL="2133547" indent="-304792" algn="l" defTabSz="609585" rtl="0" eaLnBrk="1" latinLnBrk="0" hangingPunct="1">
        <a:spcBef>
          <a:spcPct val="20000"/>
        </a:spcBef>
        <a:spcAft>
          <a:spcPts val="533"/>
        </a:spcAft>
        <a:buFont typeface="Arial"/>
        <a:buChar char="•"/>
        <a:defRPr sz="2667" kern="1200">
          <a:solidFill>
            <a:schemeClr val="bg2"/>
          </a:solidFill>
          <a:latin typeface="Georgia"/>
          <a:ea typeface="+mn-ea"/>
          <a:cs typeface="Georgia"/>
        </a:defRPr>
      </a:lvl4pPr>
      <a:lvl5pPr marL="2743131" indent="-304792" algn="l" defTabSz="609585" rtl="0" eaLnBrk="1" latinLnBrk="0" hangingPunct="1">
        <a:spcBef>
          <a:spcPct val="20000"/>
        </a:spcBef>
        <a:spcAft>
          <a:spcPts val="533"/>
        </a:spcAft>
        <a:buFont typeface="Arial"/>
        <a:buChar char="•"/>
        <a:defRPr sz="2667" kern="1200">
          <a:solidFill>
            <a:schemeClr val="bg2"/>
          </a:solidFill>
          <a:latin typeface="Georgia"/>
          <a:ea typeface="+mn-ea"/>
          <a:cs typeface="Georgi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F67FF"/>
        </a:solid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609600" y="2009424"/>
            <a:ext cx="10972800" cy="411621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Placeholder 1"/>
          <p:cNvSpPr>
            <a:spLocks noGrp="1"/>
          </p:cNvSpPr>
          <p:nvPr>
            <p:ph type="title"/>
          </p:nvPr>
        </p:nvSpPr>
        <p:spPr>
          <a:xfrm>
            <a:off x="609600" y="365476"/>
            <a:ext cx="10972800" cy="1418168"/>
          </a:xfrm>
          <a:prstGeom prst="rect">
            <a:avLst/>
          </a:prstGeom>
        </p:spPr>
        <p:txBody>
          <a:bodyPr vert="horz" lIns="91440" tIns="45720" rIns="91440" bIns="45720" rtlCol="0" anchor="t">
            <a:normAutofit/>
          </a:bodyPr>
          <a:lstStyle/>
          <a:p>
            <a:r>
              <a:rPr lang="en-GB" dirty="0"/>
              <a:t>Click to edit Master title style (maximum of two lines)</a:t>
            </a:r>
            <a:endParaRPr lang="en-US" dirty="0"/>
          </a:p>
        </p:txBody>
      </p:sp>
    </p:spTree>
    <p:extLst>
      <p:ext uri="{BB962C8B-B14F-4D97-AF65-F5344CB8AC3E}">
        <p14:creationId xmlns:p14="http://schemas.microsoft.com/office/powerpoint/2010/main" val="113397825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xStyles>
    <p:titleStyle>
      <a:lvl1pPr algn="l" defTabSz="609585" rtl="0" eaLnBrk="1" latinLnBrk="0" hangingPunct="1">
        <a:spcBef>
          <a:spcPct val="0"/>
        </a:spcBef>
        <a:buNone/>
        <a:defRPr sz="4667" b="1" kern="1200">
          <a:solidFill>
            <a:schemeClr val="tx1"/>
          </a:solidFill>
          <a:latin typeface="+mj-lt"/>
          <a:ea typeface="+mj-ea"/>
          <a:cs typeface="+mj-cs"/>
        </a:defRPr>
      </a:lvl1pPr>
    </p:titleStyle>
    <p:bodyStyle>
      <a:lvl1pPr marL="0" indent="0" algn="l" defTabSz="609585" rtl="0" eaLnBrk="1" latinLnBrk="0" hangingPunct="1">
        <a:spcBef>
          <a:spcPct val="20000"/>
        </a:spcBef>
        <a:spcAft>
          <a:spcPts val="533"/>
        </a:spcAft>
        <a:buFont typeface="Arial"/>
        <a:buNone/>
        <a:defRPr sz="2667" kern="1200">
          <a:solidFill>
            <a:schemeClr val="tx1"/>
          </a:solidFill>
          <a:latin typeface="Georgia"/>
          <a:ea typeface="+mn-ea"/>
          <a:cs typeface="Georgia"/>
        </a:defRPr>
      </a:lvl1pPr>
      <a:lvl2pPr marL="1219170" indent="-609585" algn="l" defTabSz="609585" rtl="0" eaLnBrk="1" latinLnBrk="0" hangingPunct="1">
        <a:spcBef>
          <a:spcPct val="20000"/>
        </a:spcBef>
        <a:spcAft>
          <a:spcPts val="533"/>
        </a:spcAft>
        <a:buFont typeface="Wingdings" charset="2"/>
        <a:buAutoNum type="arabicPlain"/>
        <a:defRPr sz="2667" kern="1200">
          <a:solidFill>
            <a:schemeClr val="tx1"/>
          </a:solidFill>
          <a:latin typeface="Georgia"/>
          <a:ea typeface="+mn-ea"/>
          <a:cs typeface="Georgia"/>
        </a:defRPr>
      </a:lvl2pPr>
      <a:lvl3pPr marL="1523962" indent="-304792" algn="l" defTabSz="609585" rtl="0" eaLnBrk="1" latinLnBrk="0" hangingPunct="1">
        <a:spcBef>
          <a:spcPct val="20000"/>
        </a:spcBef>
        <a:spcAft>
          <a:spcPts val="533"/>
        </a:spcAft>
        <a:buFont typeface="Arial"/>
        <a:buChar char="•"/>
        <a:defRPr sz="2667" kern="1200">
          <a:solidFill>
            <a:schemeClr val="tx1"/>
          </a:solidFill>
          <a:latin typeface="Georgia"/>
          <a:ea typeface="+mn-ea"/>
          <a:cs typeface="Georgia"/>
        </a:defRPr>
      </a:lvl3pPr>
      <a:lvl4pPr marL="2133547" indent="-304792" algn="l" defTabSz="609585" rtl="0" eaLnBrk="1" latinLnBrk="0" hangingPunct="1">
        <a:spcBef>
          <a:spcPct val="20000"/>
        </a:spcBef>
        <a:spcAft>
          <a:spcPts val="533"/>
        </a:spcAft>
        <a:buFont typeface="Arial"/>
        <a:buChar char="•"/>
        <a:defRPr sz="2667" kern="1200">
          <a:solidFill>
            <a:schemeClr val="tx1"/>
          </a:solidFill>
          <a:latin typeface="Georgia"/>
          <a:ea typeface="+mn-ea"/>
          <a:cs typeface="Georgia"/>
        </a:defRPr>
      </a:lvl4pPr>
      <a:lvl5pPr marL="2743131" indent="-304792" algn="l" defTabSz="609585" rtl="0" eaLnBrk="1" latinLnBrk="0" hangingPunct="1">
        <a:spcBef>
          <a:spcPct val="20000"/>
        </a:spcBef>
        <a:spcAft>
          <a:spcPts val="533"/>
        </a:spcAft>
        <a:buFont typeface="Arial"/>
        <a:buChar char="•"/>
        <a:defRPr sz="2667" kern="1200">
          <a:solidFill>
            <a:schemeClr val="tx1"/>
          </a:solidFill>
          <a:latin typeface="Georgia"/>
          <a:ea typeface="+mn-ea"/>
          <a:cs typeface="Georgi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slide" Target="slide12.xml"/><Relationship Id="rId4" Type="http://schemas.openxmlformats.org/officeDocument/2006/relationships/slide" Target="slide11.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slide" Target="slide12.xml"/><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hyperlink" Target="https://www.betterevaluation.org/en/resources/guides/collect_retrieve_data/collection_methods"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slide" Target="slide12.xml"/><Relationship Id="rId5" Type="http://schemas.openxmlformats.org/officeDocument/2006/relationships/slide" Target="slide13.xml"/><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8" Type="http://schemas.openxmlformats.org/officeDocument/2006/relationships/hyperlink" Target="https://helpforce.community/co-creating/volunteering-innovators-programme" TargetMode="External"/><Relationship Id="rId13" Type="http://schemas.openxmlformats.org/officeDocument/2006/relationships/slide" Target="slide11.xml"/><Relationship Id="rId3" Type="http://schemas.openxmlformats.org/officeDocument/2006/relationships/hyperlink" Target="https://www.designcouncil.org.uk/sites/default/files/asset/document/Transform%20Ageing%20Exec%20Report%20Digital_1.pdf" TargetMode="External"/><Relationship Id="rId7" Type="http://schemas.openxmlformats.org/officeDocument/2006/relationships/hyperlink" Target="https://gbr01.safelinks.protection.outlook.com/?url=https://knowhow.ncvo.org.uk/case-studies&amp;data=04%7C01%7Ccamille.oung@nuffieldtrust.org.uk%7Cbe5bc1764147442fbc7e08d8905ec0ba%7C3b831e3bee9b4e4194dc5d5c15ce9f27%7C0%7C0%7C637418083921114058%7CUnknown%7CTWFpbGZsb3d8eyJWIjoiMC4wLjAwMDAiLCJQIjoiV2luMzIiLCJBTiI6Ik1haWwiLCJXVCI6Mn0=%7C1000&amp;sdata=cJ+XeNkGda6pcmuQNI0L5o8a26t+etGgTmQhwnFBJKs=&amp;reserved=0" TargetMode="External"/><Relationship Id="rId12" Type="http://schemas.openxmlformats.org/officeDocument/2006/relationships/hyperlink" Target="https://gbr01.safelinks.protection.outlook.com/?url=https://pubmed.ncbi.nlm.nih.gov/18447813/&amp;data=04%7C01%7Ccamille.oung@nuffieldtrust.org.uk%7Cbe5bc1764147442fbc7e08d8905ec0ba%7C3b831e3bee9b4e4194dc5d5c15ce9f27%7C0%7C0%7C637418083921124054%7CUnknown%7CTWFpbGZsb3d8eyJWIjoiMC4wLjAwMDAiLCJQIjoiV2luMzIiLCJBTiI6Ik1haWwiLCJXVCI6Mn0=%7C1000&amp;sdata=7cDEDBBw/Fk/2aTrCCvve+4EgTCuGcHxCV8MEGx6nTc=&amp;reserved=0"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s://gbr01.safelinks.protection.outlook.com/?url=https://media.nesta.org.uk/documents/helping_in_hospitals_toolkit_downloads_cvMp3LT.pdf&amp;data=04%7C01%7Ccamille.oung@nuffieldtrust.org.uk%7Cbe5bc1764147442fbc7e08d8905ec0ba%7C3b831e3bee9b4e4194dc5d5c15ce9f27%7C0%7C0%7C637418083921074081%7CUnknown%7CTWFpbGZsb3d8eyJWIjoiMC4wLjAwMDAiLCJQIjoiV2luMzIiLCJBTiI6Ik1haWwiLCJXVCI6Mn0=%7C1000&amp;sdata=7xMkS5ot161IsTqZcUMdtWYR3DSQy3rsyBGeDYyctv8=&amp;reserved=0" TargetMode="External"/><Relationship Id="rId11" Type="http://schemas.openxmlformats.org/officeDocument/2006/relationships/hyperlink" Target="https://media.nesta.org.uk/documents/kings_fund_evaluation_of_kch_impact_volunteering.pdf" TargetMode="External"/><Relationship Id="rId5" Type="http://schemas.openxmlformats.org/officeDocument/2006/relationships/hyperlink" Target="https://gbr01.safelinks.protection.outlook.com/?url=http://www.voluntaryimpact.org.uk/volunteer-stories/&amp;data=04%7C01%7Ccamille.oung@nuffieldtrust.org.uk%7Cbe5bc1764147442fbc7e08d8905ec0ba%7C3b831e3bee9b4e4194dc5d5c15ce9f27%7C0%7C0%7C637418083921094074%7CUnknown%7CTWFpbGZsb3d8eyJWIjoiMC4wLjAwMDAiLCJQIjoiV2luMzIiLCJBTiI6Ik1haWwiLCJXVCI6Mn0=%7C1000&amp;sdata=kalbAbZEt4iCNAOgV9nDrkMu9fjEmFU1S/SWAExPc38=&amp;reserved=0" TargetMode="External"/><Relationship Id="rId15" Type="http://schemas.openxmlformats.org/officeDocument/2006/relationships/slide" Target="slide12.xml"/><Relationship Id="rId10" Type="http://schemas.openxmlformats.org/officeDocument/2006/relationships/hyperlink" Target="https://www.upj.de/fileadmin/user_upload/MAIN-dateien/Projekte/INCLUDE_Corporate-Volunteer-Programme-Valencia_Spain.pdf" TargetMode="External"/><Relationship Id="rId4" Type="http://schemas.openxmlformats.org/officeDocument/2006/relationships/hyperlink" Target="https://gbr01.safelinks.protection.outlook.com/?url=https://volunteeringmatters.org.uk/what-we-do/full-time-volunteering/case-studies/&amp;data=04%7C01%7Ccamille.oung@nuffieldtrust.org.uk%7Cbe5bc1764147442fbc7e08d8905ec0ba%7C3b831e3bee9b4e4194dc5d5c15ce9f27%7C0%7C0%7C637418083921094074%7CUnknown%7CTWFpbGZsb3d8eyJWIjoiMC4wLjAwMDAiLCJQIjoiV2luMzIiLCJBTiI6Ik1haWwiLCJXVCI6Mn0=%7C1000&amp;sdata=i9AaGu55MYzwsbIX+u0ipNwBGBppsMSg9HOUHn9p9GM=&amp;reserved=0" TargetMode="External"/><Relationship Id="rId9" Type="http://schemas.openxmlformats.org/officeDocument/2006/relationships/hyperlink" Target="https://www.nesta.org.uk/report/measuring-the-impact-of-helping-in-hospitals-final-evaluation-report/" TargetMode="External"/><Relationship Id="rId14" Type="http://schemas.openxmlformats.org/officeDocument/2006/relationships/slide" Target="slide13.xml"/></Relationships>
</file>

<file path=ppt/slides/_rels/slide15.xml.rels><?xml version="1.0" encoding="UTF-8" standalone="yes"?>
<Relationships xmlns="http://schemas.openxmlformats.org/package/2006/relationships"><Relationship Id="rId3" Type="http://schemas.openxmlformats.org/officeDocument/2006/relationships/hyperlink" Target="http://www.helpforce.community/"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mailto:help@helpforce.community"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slide" Target="slide7.xml"/><Relationship Id="rId3" Type="http://schemas.openxmlformats.org/officeDocument/2006/relationships/hyperlink" Target="https://www.gov.uk/government/uploads/system/uploads/attachment_data/file/248656/wp40-planning-eval-assessments.pdf" TargetMode="External"/><Relationship Id="rId7" Type="http://schemas.openxmlformats.org/officeDocument/2006/relationships/image" Target="../media/image19.svg"/><Relationship Id="rId12" Type="http://schemas.openxmlformats.org/officeDocument/2006/relationships/slide" Target="slide2.xml"/><Relationship Id="rId17" Type="http://schemas.openxmlformats.org/officeDocument/2006/relationships/slide" Target="slide9.xml"/><Relationship Id="rId2" Type="http://schemas.openxmlformats.org/officeDocument/2006/relationships/notesSlide" Target="../notesSlides/notesSlide5.xml"/><Relationship Id="rId16" Type="http://schemas.openxmlformats.org/officeDocument/2006/relationships/slide" Target="slide5.xml"/><Relationship Id="rId1" Type="http://schemas.openxmlformats.org/officeDocument/2006/relationships/slideLayout" Target="../slideLayouts/slideLayout14.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slide" Target="slide6.xml"/><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slide" Target="slide8.xml"/></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2.xml"/><Relationship Id="rId7"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slide" Target="slide6.xml"/><Relationship Id="rId5" Type="http://schemas.openxmlformats.org/officeDocument/2006/relationships/slide" Target="slide8.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2.xml"/><Relationship Id="rId7"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slide" Target="slide6.xml"/><Relationship Id="rId5" Type="http://schemas.openxmlformats.org/officeDocument/2006/relationships/slide" Target="slide8.xm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2.xml"/><Relationship Id="rId7"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slide" Target="slide6.xml"/><Relationship Id="rId5" Type="http://schemas.openxmlformats.org/officeDocument/2006/relationships/slide" Target="slide8.xml"/><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24.png"/><Relationship Id="rId7" Type="http://schemas.openxmlformats.org/officeDocument/2006/relationships/slide" Target="slide2.xml"/><Relationship Id="rId12" Type="http://schemas.openxmlformats.org/officeDocument/2006/relationships/slide" Target="slide9.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7.svg"/><Relationship Id="rId11" Type="http://schemas.openxmlformats.org/officeDocument/2006/relationships/slide" Target="slide5.xml"/><Relationship Id="rId5" Type="http://schemas.openxmlformats.org/officeDocument/2006/relationships/image" Target="../media/image26.png"/><Relationship Id="rId10" Type="http://schemas.openxmlformats.org/officeDocument/2006/relationships/slide" Target="slide6.xml"/><Relationship Id="rId4" Type="http://schemas.openxmlformats.org/officeDocument/2006/relationships/image" Target="../media/image25.svg"/><Relationship Id="rId9"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1501650" y="274250"/>
            <a:ext cx="9188700" cy="1568700"/>
          </a:xfrm>
          <a:prstGeom prst="rect">
            <a:avLst/>
          </a:prstGeom>
          <a:noFill/>
          <a:ln>
            <a:noFill/>
          </a:ln>
        </p:spPr>
        <p:txBody>
          <a:bodyPr spcFirstLastPara="1" wrap="square" lIns="0" tIns="46800" rIns="0" bIns="46800" anchor="b" anchorCtr="0">
            <a:noAutofit/>
          </a:bodyPr>
          <a:lstStyle/>
          <a:p>
            <a:pPr marL="0" marR="0" lvl="0" indent="0" algn="ctr" rtl="0">
              <a:lnSpc>
                <a:spcPct val="90000"/>
              </a:lnSpc>
              <a:spcBef>
                <a:spcPts val="0"/>
              </a:spcBef>
              <a:spcAft>
                <a:spcPts val="0"/>
              </a:spcAft>
              <a:buClr>
                <a:schemeClr val="lt1"/>
              </a:buClr>
              <a:buSzPts val="6000"/>
              <a:buFont typeface="Calibri"/>
              <a:buNone/>
            </a:pPr>
            <a:r>
              <a:rPr lang="en-GB" sz="4800" dirty="0"/>
              <a:t>How to improve your volunteering service through Insight &amp; Impact</a:t>
            </a:r>
            <a:endParaRPr sz="4800" dirty="0"/>
          </a:p>
        </p:txBody>
      </p:sp>
      <p:sp>
        <p:nvSpPr>
          <p:cNvPr id="98" name="Google Shape;98;p1"/>
          <p:cNvSpPr txBox="1">
            <a:spLocks noGrp="1"/>
          </p:cNvSpPr>
          <p:nvPr>
            <p:ph type="subTitle" idx="1"/>
          </p:nvPr>
        </p:nvSpPr>
        <p:spPr>
          <a:xfrm>
            <a:off x="1165900" y="1871700"/>
            <a:ext cx="9524400" cy="1736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GB" dirty="0"/>
              <a:t>A series of webinars to help managers of volunteers collect more data, improve their service, and prove its impact</a:t>
            </a:r>
            <a:endParaRPr dirty="0"/>
          </a:p>
        </p:txBody>
      </p:sp>
      <p:sp>
        <p:nvSpPr>
          <p:cNvPr id="99" name="Google Shape;99;p1"/>
          <p:cNvSpPr/>
          <p:nvPr/>
        </p:nvSpPr>
        <p:spPr>
          <a:xfrm>
            <a:off x="611050" y="3107225"/>
            <a:ext cx="3653100" cy="2788800"/>
          </a:xfrm>
          <a:prstGeom prst="roundRect">
            <a:avLst>
              <a:gd name="adj" fmla="val 5128"/>
            </a:avLst>
          </a:prstGeom>
          <a:solidFill>
            <a:schemeClr val="lt2"/>
          </a:solidFill>
          <a:ln w="38100" cap="flat" cmpd="sng">
            <a:solidFill>
              <a:srgbClr val="FF4B4E"/>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2000" b="1">
                <a:latin typeface="Calibri"/>
                <a:ea typeface="Calibri"/>
                <a:cs typeface="Calibri"/>
                <a:sym typeface="Calibri"/>
              </a:rPr>
              <a:t>Day 1: Why evaluate?</a:t>
            </a:r>
            <a:endParaRPr sz="2000" b="1">
              <a:latin typeface="Calibri"/>
              <a:ea typeface="Calibri"/>
              <a:cs typeface="Calibri"/>
              <a:sym typeface="Calibri"/>
            </a:endParaRPr>
          </a:p>
          <a:p>
            <a:pPr marL="0" lvl="0" indent="269999" algn="l" rtl="0">
              <a:spcBef>
                <a:spcPts val="0"/>
              </a:spcBef>
              <a:spcAft>
                <a:spcPts val="0"/>
              </a:spcAft>
              <a:buNone/>
            </a:pPr>
            <a:endParaRPr sz="1100" i="1">
              <a:latin typeface="Calibri"/>
              <a:ea typeface="Calibri"/>
              <a:cs typeface="Calibri"/>
              <a:sym typeface="Calibri"/>
            </a:endParaRPr>
          </a:p>
        </p:txBody>
      </p:sp>
      <p:sp>
        <p:nvSpPr>
          <p:cNvPr id="100" name="Google Shape;100;p1"/>
          <p:cNvSpPr txBox="1"/>
          <p:nvPr/>
        </p:nvSpPr>
        <p:spPr>
          <a:xfrm>
            <a:off x="1207900" y="3470799"/>
            <a:ext cx="18489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i="1">
                <a:latin typeface="Calibri"/>
                <a:ea typeface="Calibri"/>
                <a:cs typeface="Calibri"/>
                <a:sym typeface="Calibri"/>
              </a:rPr>
              <a:t>Thursday May 13th, 2021</a:t>
            </a:r>
            <a:endParaRPr>
              <a:latin typeface="Calibri"/>
              <a:ea typeface="Calibri"/>
              <a:cs typeface="Calibri"/>
              <a:sym typeface="Calibri"/>
            </a:endParaRPr>
          </a:p>
        </p:txBody>
      </p:sp>
      <p:pic>
        <p:nvPicPr>
          <p:cNvPr id="101" name="Google Shape;101;p1"/>
          <p:cNvPicPr preferRelativeResize="0"/>
          <p:nvPr/>
        </p:nvPicPr>
        <p:blipFill>
          <a:blip r:embed="rId3">
            <a:alphaModFix/>
          </a:blip>
          <a:stretch>
            <a:fillRect/>
          </a:stretch>
        </p:blipFill>
        <p:spPr>
          <a:xfrm>
            <a:off x="862041" y="3866250"/>
            <a:ext cx="3151124" cy="1701805"/>
          </a:xfrm>
          <a:prstGeom prst="rect">
            <a:avLst/>
          </a:prstGeom>
          <a:noFill/>
          <a:ln>
            <a:noFill/>
          </a:ln>
        </p:spPr>
      </p:pic>
      <p:sp>
        <p:nvSpPr>
          <p:cNvPr id="102" name="Google Shape;102;p1"/>
          <p:cNvSpPr/>
          <p:nvPr/>
        </p:nvSpPr>
        <p:spPr>
          <a:xfrm>
            <a:off x="4804575" y="3267425"/>
            <a:ext cx="3151200" cy="2468400"/>
          </a:xfrm>
          <a:prstGeom prst="roundRect">
            <a:avLst>
              <a:gd name="adj" fmla="val 6714"/>
            </a:avLst>
          </a:prstGeom>
          <a:solidFill>
            <a:schemeClr val="lt2"/>
          </a:solidFill>
          <a:ln w="38100" cap="flat" cmpd="sng">
            <a:solidFill>
              <a:srgbClr val="B7B7B7"/>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700" b="1">
                <a:solidFill>
                  <a:srgbClr val="666666"/>
                </a:solidFill>
                <a:latin typeface="Calibri"/>
                <a:ea typeface="Calibri"/>
                <a:cs typeface="Calibri"/>
                <a:sym typeface="Calibri"/>
              </a:rPr>
              <a:t>Day 2: Barriers to evaluation</a:t>
            </a:r>
            <a:endParaRPr sz="1700" b="1">
              <a:solidFill>
                <a:srgbClr val="666666"/>
              </a:solidFill>
              <a:latin typeface="Calibri"/>
              <a:ea typeface="Calibri"/>
              <a:cs typeface="Calibri"/>
              <a:sym typeface="Calibri"/>
            </a:endParaRPr>
          </a:p>
          <a:p>
            <a:pPr marL="0" lvl="0" indent="269999" algn="l" rtl="0">
              <a:spcBef>
                <a:spcPts val="0"/>
              </a:spcBef>
              <a:spcAft>
                <a:spcPts val="0"/>
              </a:spcAft>
              <a:buNone/>
            </a:pPr>
            <a:endParaRPr sz="1000" i="1">
              <a:solidFill>
                <a:srgbClr val="666666"/>
              </a:solidFill>
              <a:latin typeface="Calibri"/>
              <a:ea typeface="Calibri"/>
              <a:cs typeface="Calibri"/>
              <a:sym typeface="Calibri"/>
            </a:endParaRPr>
          </a:p>
        </p:txBody>
      </p:sp>
      <p:sp>
        <p:nvSpPr>
          <p:cNvPr id="103" name="Google Shape;103;p1"/>
          <p:cNvSpPr txBox="1"/>
          <p:nvPr/>
        </p:nvSpPr>
        <p:spPr>
          <a:xfrm>
            <a:off x="5016084" y="3624998"/>
            <a:ext cx="1848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i="1">
                <a:solidFill>
                  <a:srgbClr val="666666"/>
                </a:solidFill>
                <a:latin typeface="Calibri"/>
                <a:ea typeface="Calibri"/>
                <a:cs typeface="Calibri"/>
                <a:sym typeface="Calibri"/>
              </a:rPr>
              <a:t>Thursday May 20th, 2021</a:t>
            </a:r>
            <a:endParaRPr sz="1300">
              <a:solidFill>
                <a:srgbClr val="666666"/>
              </a:solidFill>
              <a:latin typeface="Calibri"/>
              <a:ea typeface="Calibri"/>
              <a:cs typeface="Calibri"/>
              <a:sym typeface="Calibri"/>
            </a:endParaRPr>
          </a:p>
        </p:txBody>
      </p:sp>
      <p:pic>
        <p:nvPicPr>
          <p:cNvPr id="104" name="Google Shape;104;p1"/>
          <p:cNvPicPr preferRelativeResize="0"/>
          <p:nvPr/>
        </p:nvPicPr>
        <p:blipFill>
          <a:blip r:embed="rId4">
            <a:alphaModFix/>
          </a:blip>
          <a:stretch>
            <a:fillRect/>
          </a:stretch>
        </p:blipFill>
        <p:spPr>
          <a:xfrm>
            <a:off x="5531925" y="4212375"/>
            <a:ext cx="1848900" cy="924450"/>
          </a:xfrm>
          <a:prstGeom prst="rect">
            <a:avLst/>
          </a:prstGeom>
          <a:noFill/>
          <a:ln>
            <a:noFill/>
          </a:ln>
        </p:spPr>
      </p:pic>
      <p:sp>
        <p:nvSpPr>
          <p:cNvPr id="105" name="Google Shape;105;p1"/>
          <p:cNvSpPr/>
          <p:nvPr/>
        </p:nvSpPr>
        <p:spPr>
          <a:xfrm>
            <a:off x="8496200" y="3267425"/>
            <a:ext cx="3151200" cy="2468400"/>
          </a:xfrm>
          <a:prstGeom prst="roundRect">
            <a:avLst>
              <a:gd name="adj" fmla="val 6714"/>
            </a:avLst>
          </a:prstGeom>
          <a:solidFill>
            <a:schemeClr val="lt2"/>
          </a:solidFill>
          <a:ln w="38100" cap="flat" cmpd="sng">
            <a:solidFill>
              <a:srgbClr val="B7B7B7"/>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700" b="1">
                <a:solidFill>
                  <a:srgbClr val="666666"/>
                </a:solidFill>
                <a:latin typeface="Calibri"/>
                <a:ea typeface="Calibri"/>
                <a:cs typeface="Calibri"/>
                <a:sym typeface="Calibri"/>
              </a:rPr>
              <a:t>Day 3: Helpforce I&amp;I service</a:t>
            </a:r>
            <a:endParaRPr sz="1700" b="1">
              <a:solidFill>
                <a:srgbClr val="666666"/>
              </a:solidFill>
              <a:latin typeface="Calibri"/>
              <a:ea typeface="Calibri"/>
              <a:cs typeface="Calibri"/>
              <a:sym typeface="Calibri"/>
            </a:endParaRPr>
          </a:p>
          <a:p>
            <a:pPr marL="0" lvl="0" indent="269999" algn="l" rtl="0">
              <a:spcBef>
                <a:spcPts val="0"/>
              </a:spcBef>
              <a:spcAft>
                <a:spcPts val="0"/>
              </a:spcAft>
              <a:buNone/>
            </a:pPr>
            <a:endParaRPr sz="1000" i="1">
              <a:solidFill>
                <a:srgbClr val="666666"/>
              </a:solidFill>
              <a:latin typeface="Calibri"/>
              <a:ea typeface="Calibri"/>
              <a:cs typeface="Calibri"/>
              <a:sym typeface="Calibri"/>
            </a:endParaRPr>
          </a:p>
        </p:txBody>
      </p:sp>
      <p:sp>
        <p:nvSpPr>
          <p:cNvPr id="106" name="Google Shape;106;p1"/>
          <p:cNvSpPr txBox="1"/>
          <p:nvPr/>
        </p:nvSpPr>
        <p:spPr>
          <a:xfrm>
            <a:off x="8592568" y="3624998"/>
            <a:ext cx="1848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i="1">
                <a:solidFill>
                  <a:srgbClr val="666666"/>
                </a:solidFill>
                <a:latin typeface="Calibri"/>
                <a:ea typeface="Calibri"/>
                <a:cs typeface="Calibri"/>
                <a:sym typeface="Calibri"/>
              </a:rPr>
              <a:t>Thursday May 27th, 2021</a:t>
            </a:r>
            <a:endParaRPr sz="1300">
              <a:solidFill>
                <a:srgbClr val="666666"/>
              </a:solidFill>
              <a:latin typeface="Calibri"/>
              <a:ea typeface="Calibri"/>
              <a:cs typeface="Calibri"/>
              <a:sym typeface="Calibri"/>
            </a:endParaRPr>
          </a:p>
        </p:txBody>
      </p:sp>
      <p:pic>
        <p:nvPicPr>
          <p:cNvPr id="107" name="Google Shape;107;p1"/>
          <p:cNvPicPr preferRelativeResize="0"/>
          <p:nvPr/>
        </p:nvPicPr>
        <p:blipFill>
          <a:blip r:embed="rId5">
            <a:alphaModFix/>
          </a:blip>
          <a:stretch>
            <a:fillRect/>
          </a:stretch>
        </p:blipFill>
        <p:spPr>
          <a:xfrm>
            <a:off x="3102825" y="5330925"/>
            <a:ext cx="894675" cy="224650"/>
          </a:xfrm>
          <a:prstGeom prst="rect">
            <a:avLst/>
          </a:prstGeom>
          <a:noFill/>
          <a:ln>
            <a:noFill/>
          </a:ln>
        </p:spPr>
      </p:pic>
      <p:pic>
        <p:nvPicPr>
          <p:cNvPr id="108" name="Google Shape;108;p1"/>
          <p:cNvPicPr preferRelativeResize="0"/>
          <p:nvPr/>
        </p:nvPicPr>
        <p:blipFill>
          <a:blip r:embed="rId6">
            <a:alphaModFix/>
          </a:blip>
          <a:stretch>
            <a:fillRect/>
          </a:stretch>
        </p:blipFill>
        <p:spPr>
          <a:xfrm>
            <a:off x="2562225" y="4938726"/>
            <a:ext cx="1426750" cy="602825"/>
          </a:xfrm>
          <a:prstGeom prst="rect">
            <a:avLst/>
          </a:prstGeom>
          <a:noFill/>
          <a:ln>
            <a:noFill/>
          </a:ln>
        </p:spPr>
      </p:pic>
      <p:pic>
        <p:nvPicPr>
          <p:cNvPr id="109" name="Google Shape;109;p1"/>
          <p:cNvPicPr preferRelativeResize="0"/>
          <p:nvPr/>
        </p:nvPicPr>
        <p:blipFill>
          <a:blip r:embed="rId7">
            <a:alphaModFix/>
          </a:blip>
          <a:stretch>
            <a:fillRect/>
          </a:stretch>
        </p:blipFill>
        <p:spPr>
          <a:xfrm>
            <a:off x="8923768" y="4279201"/>
            <a:ext cx="2269257" cy="790800"/>
          </a:xfrm>
          <a:prstGeom prst="rect">
            <a:avLst/>
          </a:prstGeom>
          <a:noFill/>
          <a:ln>
            <a:noFill/>
          </a:ln>
        </p:spPr>
      </p:pic>
      <p:pic>
        <p:nvPicPr>
          <p:cNvPr id="3" name="Picture 2" descr="A screenshot of a computer&#10;&#10;Description automatically generated">
            <a:extLst>
              <a:ext uri="{FF2B5EF4-FFF2-40B4-BE49-F238E27FC236}">
                <a16:creationId xmlns:a16="http://schemas.microsoft.com/office/drawing/2014/main" id="{AAAB2786-4277-4865-82EC-A0553A38F906}"/>
              </a:ext>
            </a:extLst>
          </p:cNvPr>
          <p:cNvPicPr>
            <a:picLocks noChangeAspect="1"/>
          </p:cNvPicPr>
          <p:nvPr/>
        </p:nvPicPr>
        <p:blipFill>
          <a:blip r:embed="rId8"/>
          <a:stretch>
            <a:fillRect/>
          </a:stretch>
        </p:blipFill>
        <p:spPr>
          <a:xfrm>
            <a:off x="1302012" y="880320"/>
            <a:ext cx="9388288" cy="485550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90000"/>
            <a:lumOff val="10000"/>
          </a:schemeClr>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1DFC975-2E6D-44B2-88FB-C1FDC9C66A31}"/>
              </a:ext>
            </a:extLst>
          </p:cNvPr>
          <p:cNvSpPr>
            <a:spLocks noGrp="1"/>
          </p:cNvSpPr>
          <p:nvPr>
            <p:ph type="body" sz="quarter" idx="18"/>
          </p:nvPr>
        </p:nvSpPr>
        <p:spPr>
          <a:xfrm>
            <a:off x="690918" y="2303074"/>
            <a:ext cx="5833015" cy="1876277"/>
          </a:xfrm>
        </p:spPr>
        <p:txBody>
          <a:bodyPr>
            <a:normAutofit/>
          </a:bodyPr>
          <a:lstStyle/>
          <a:p>
            <a:r>
              <a:rPr lang="en-GB" sz="5333" b="1" dirty="0"/>
              <a:t>The four steps </a:t>
            </a:r>
            <a:br>
              <a:rPr lang="en-GB" sz="5333" b="1" dirty="0"/>
            </a:br>
            <a:r>
              <a:rPr lang="en-GB" sz="5333" b="1" dirty="0"/>
              <a:t>of evaluation</a:t>
            </a:r>
          </a:p>
        </p:txBody>
      </p:sp>
    </p:spTree>
    <p:extLst>
      <p:ext uri="{BB962C8B-B14F-4D97-AF65-F5344CB8AC3E}">
        <p14:creationId xmlns:p14="http://schemas.microsoft.com/office/powerpoint/2010/main" val="2305146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4053E0F-3BE1-CC4E-8158-6B4DC7019293}"/>
              </a:ext>
            </a:extLst>
          </p:cNvPr>
          <p:cNvSpPr txBox="1">
            <a:spLocks/>
          </p:cNvSpPr>
          <p:nvPr/>
        </p:nvSpPr>
        <p:spPr>
          <a:xfrm>
            <a:off x="2645837" y="580325"/>
            <a:ext cx="8250063" cy="1972968"/>
          </a:xfrm>
          <a:prstGeom prst="rect">
            <a:avLst/>
          </a:prstGeom>
        </p:spPr>
        <p:txBody>
          <a:bodyPr/>
          <a:lstStyle>
            <a:lvl1pPr marL="0" indent="0" algn="l" defTabSz="457200" rtl="0" eaLnBrk="1" latinLnBrk="0" hangingPunct="1">
              <a:spcBef>
                <a:spcPct val="20000"/>
              </a:spcBef>
              <a:spcAft>
                <a:spcPts val="400"/>
              </a:spcAft>
              <a:buFont typeface="Arial"/>
              <a:buNone/>
              <a:defRPr sz="2000" kern="1200">
                <a:solidFill>
                  <a:schemeClr val="bg2"/>
                </a:solidFill>
                <a:latin typeface="Georgia"/>
                <a:ea typeface="+mn-ea"/>
                <a:cs typeface="Georgia"/>
              </a:defRPr>
            </a:lvl1pPr>
            <a:lvl2pPr marL="914400" indent="-457200" algn="l" defTabSz="457200" rtl="0" eaLnBrk="1" latinLnBrk="0" hangingPunct="1">
              <a:spcBef>
                <a:spcPct val="20000"/>
              </a:spcBef>
              <a:spcAft>
                <a:spcPts val="400"/>
              </a:spcAft>
              <a:buFont typeface="Wingdings" charset="2"/>
              <a:buAutoNum type="arabicPlain"/>
              <a:defRPr sz="2000" kern="1200">
                <a:solidFill>
                  <a:schemeClr val="bg2"/>
                </a:solidFill>
                <a:latin typeface="Georgia"/>
                <a:ea typeface="+mn-ea"/>
                <a:cs typeface="Georgia"/>
              </a:defRPr>
            </a:lvl2pPr>
            <a:lvl3pPr marL="1143000" indent="-228600" algn="l" defTabSz="457200" rtl="0" eaLnBrk="1" latinLnBrk="0" hangingPunct="1">
              <a:spcBef>
                <a:spcPct val="20000"/>
              </a:spcBef>
              <a:spcAft>
                <a:spcPts val="400"/>
              </a:spcAft>
              <a:buFont typeface="Arial"/>
              <a:buChar char="•"/>
              <a:defRPr sz="2000" kern="1200">
                <a:solidFill>
                  <a:schemeClr val="bg2"/>
                </a:solidFill>
                <a:latin typeface="Georgia"/>
                <a:ea typeface="+mn-ea"/>
                <a:cs typeface="Georgia"/>
              </a:defRPr>
            </a:lvl3pPr>
            <a:lvl4pPr marL="1600200" indent="-228600" algn="l" defTabSz="457200" rtl="0" eaLnBrk="1" latinLnBrk="0" hangingPunct="1">
              <a:spcBef>
                <a:spcPct val="20000"/>
              </a:spcBef>
              <a:spcAft>
                <a:spcPts val="400"/>
              </a:spcAft>
              <a:buFont typeface="Arial"/>
              <a:buChar char="•"/>
              <a:defRPr sz="2000" kern="1200">
                <a:solidFill>
                  <a:schemeClr val="bg2"/>
                </a:solidFill>
                <a:latin typeface="Georgia"/>
                <a:ea typeface="+mn-ea"/>
                <a:cs typeface="Georgia"/>
              </a:defRPr>
            </a:lvl4pPr>
            <a:lvl5pPr marL="2057400" indent="-228600" algn="l" defTabSz="457200" rtl="0" eaLnBrk="1" latinLnBrk="0" hangingPunct="1">
              <a:spcBef>
                <a:spcPct val="20000"/>
              </a:spcBef>
              <a:spcAft>
                <a:spcPts val="400"/>
              </a:spcAft>
              <a:buFont typeface="Arial"/>
              <a:buChar char="•"/>
              <a:defRPr sz="2000" kern="1200">
                <a:solidFill>
                  <a:schemeClr val="bg2"/>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Aft>
                <a:spcPts val="533"/>
              </a:spcAft>
              <a:buClrTx/>
            </a:pPr>
            <a:r>
              <a:rPr lang="en-US" sz="2400" b="1" dirty="0">
                <a:solidFill>
                  <a:srgbClr val="271544">
                    <a:lumMod val="90000"/>
                    <a:lumOff val="10000"/>
                  </a:srgbClr>
                </a:solidFill>
                <a:latin typeface="Arial"/>
              </a:rPr>
              <a:t>Step 1: Describe how and why your programme works</a:t>
            </a:r>
          </a:p>
        </p:txBody>
      </p:sp>
      <p:sp>
        <p:nvSpPr>
          <p:cNvPr id="7" name="TextBox 6">
            <a:extLst>
              <a:ext uri="{FF2B5EF4-FFF2-40B4-BE49-F238E27FC236}">
                <a16:creationId xmlns:a16="http://schemas.microsoft.com/office/drawing/2014/main" id="{40B22FB6-5D06-3542-9C10-1766C2573184}"/>
              </a:ext>
            </a:extLst>
          </p:cNvPr>
          <p:cNvSpPr txBox="1"/>
          <p:nvPr/>
        </p:nvSpPr>
        <p:spPr>
          <a:xfrm>
            <a:off x="2651205" y="1324619"/>
            <a:ext cx="5132815" cy="3046988"/>
          </a:xfrm>
          <a:prstGeom prst="rect">
            <a:avLst/>
          </a:prstGeom>
          <a:noFill/>
        </p:spPr>
        <p:txBody>
          <a:bodyPr wrap="none" rtlCol="0">
            <a:spAutoFit/>
          </a:bodyPr>
          <a:lstStyle/>
          <a:p>
            <a:pPr defTabSz="609585">
              <a:buClrTx/>
            </a:pPr>
            <a:r>
              <a:rPr lang="en-US" sz="1600" kern="1200" dirty="0">
                <a:solidFill>
                  <a:srgbClr val="271544"/>
                </a:solidFill>
                <a:ea typeface="+mn-ea"/>
                <a:cs typeface="+mn-cs"/>
              </a:rPr>
              <a:t>After this step, you should be able to answer: </a:t>
            </a:r>
          </a:p>
          <a:p>
            <a:pPr defTabSz="609585">
              <a:buClrTx/>
            </a:pPr>
            <a:endParaRPr lang="en-US" sz="1600" i="1" kern="1200" dirty="0">
              <a:solidFill>
                <a:srgbClr val="271544"/>
              </a:solidFill>
              <a:ea typeface="+mn-ea"/>
              <a:cs typeface="+mn-cs"/>
            </a:endParaRPr>
          </a:p>
          <a:p>
            <a:pPr marL="243411" indent="-243411" defTabSz="609585">
              <a:lnSpc>
                <a:spcPct val="150000"/>
              </a:lnSpc>
              <a:buClrTx/>
              <a:buFont typeface="Wingdings" pitchFamily="2" charset="2"/>
              <a:buChar char="q"/>
            </a:pPr>
            <a:r>
              <a:rPr lang="en-US" sz="1600" kern="1200" dirty="0">
                <a:solidFill>
                  <a:srgbClr val="271544"/>
                </a:solidFill>
                <a:ea typeface="+mn-ea"/>
                <a:cs typeface="+mn-cs"/>
              </a:rPr>
              <a:t>What is the problem your service is trying to solve? </a:t>
            </a:r>
          </a:p>
          <a:p>
            <a:pPr marL="243411" indent="-243411" defTabSz="609585">
              <a:lnSpc>
                <a:spcPct val="150000"/>
              </a:lnSpc>
              <a:buClrTx/>
              <a:buFont typeface="Wingdings" pitchFamily="2" charset="2"/>
              <a:buChar char="q"/>
            </a:pPr>
            <a:r>
              <a:rPr lang="en-US" sz="1600" kern="1200" dirty="0">
                <a:solidFill>
                  <a:srgbClr val="271544"/>
                </a:solidFill>
                <a:ea typeface="+mn-ea"/>
                <a:cs typeface="+mn-cs"/>
              </a:rPr>
              <a:t>Is your service relevant to the problem identified?</a:t>
            </a:r>
          </a:p>
          <a:p>
            <a:pPr marL="245527" indent="-228594" defTabSz="609585">
              <a:lnSpc>
                <a:spcPct val="150000"/>
              </a:lnSpc>
              <a:buClrTx/>
              <a:buFont typeface="Wingdings" pitchFamily="2" charset="2"/>
              <a:buChar char="q"/>
            </a:pPr>
            <a:r>
              <a:rPr lang="en-GB" sz="1600" kern="1200" dirty="0">
                <a:solidFill>
                  <a:srgbClr val="271544"/>
                </a:solidFill>
                <a:ea typeface="+mn-ea"/>
                <a:cs typeface="+mn-cs"/>
              </a:rPr>
              <a:t>Is the service clearly described? </a:t>
            </a:r>
          </a:p>
          <a:p>
            <a:pPr marL="245527" indent="-228594" defTabSz="609585">
              <a:lnSpc>
                <a:spcPct val="150000"/>
              </a:lnSpc>
              <a:buClrTx/>
              <a:buFont typeface="Wingdings" pitchFamily="2" charset="2"/>
              <a:buChar char="q"/>
            </a:pPr>
            <a:r>
              <a:rPr lang="en-GB" sz="1600" kern="1200" dirty="0">
                <a:solidFill>
                  <a:srgbClr val="271544"/>
                </a:solidFill>
                <a:ea typeface="+mn-ea"/>
                <a:cs typeface="+mn-cs"/>
              </a:rPr>
              <a:t>Are you clear on the service’s goals? </a:t>
            </a:r>
          </a:p>
          <a:p>
            <a:pPr marL="245527" indent="-228594" defTabSz="609585">
              <a:lnSpc>
                <a:spcPct val="150000"/>
              </a:lnSpc>
              <a:buClrTx/>
              <a:buFont typeface="Wingdings" pitchFamily="2" charset="2"/>
              <a:buChar char="q"/>
            </a:pPr>
            <a:r>
              <a:rPr lang="en-GB" sz="1600" kern="1200" dirty="0">
                <a:solidFill>
                  <a:srgbClr val="271544"/>
                </a:solidFill>
                <a:ea typeface="+mn-ea"/>
                <a:cs typeface="+mn-cs"/>
              </a:rPr>
              <a:t>Have you identified short and long-term outcomes? </a:t>
            </a:r>
          </a:p>
          <a:p>
            <a:pPr marL="245527" indent="-228594" defTabSz="609585">
              <a:lnSpc>
                <a:spcPct val="150000"/>
              </a:lnSpc>
              <a:buClrTx/>
              <a:buFont typeface="Wingdings" pitchFamily="2" charset="2"/>
              <a:buChar char="q"/>
            </a:pPr>
            <a:r>
              <a:rPr lang="en-GB" sz="1600" kern="1200" dirty="0">
                <a:solidFill>
                  <a:srgbClr val="271544"/>
                </a:solidFill>
                <a:ea typeface="+mn-ea"/>
                <a:cs typeface="+mn-cs"/>
              </a:rPr>
              <a:t>Does the target population have boundaries?</a:t>
            </a:r>
          </a:p>
          <a:p>
            <a:pPr marL="243411" indent="-243411" defTabSz="609585">
              <a:buClrTx/>
              <a:buFont typeface="Wingdings" pitchFamily="2" charset="2"/>
              <a:buChar char="q"/>
            </a:pPr>
            <a:endParaRPr lang="en-US" sz="1600" kern="1200" dirty="0">
              <a:solidFill>
                <a:srgbClr val="271544"/>
              </a:solidFill>
              <a:ea typeface="+mn-ea"/>
              <a:cs typeface="+mn-cs"/>
            </a:endParaRPr>
          </a:p>
        </p:txBody>
      </p:sp>
      <p:sp>
        <p:nvSpPr>
          <p:cNvPr id="8" name="Rectangle 7">
            <a:extLst>
              <a:ext uri="{FF2B5EF4-FFF2-40B4-BE49-F238E27FC236}">
                <a16:creationId xmlns:a16="http://schemas.microsoft.com/office/drawing/2014/main" id="{651273E0-D0D1-49B5-8E84-F4D0AC973F6D}"/>
              </a:ext>
            </a:extLst>
          </p:cNvPr>
          <p:cNvSpPr/>
          <p:nvPr/>
        </p:nvSpPr>
        <p:spPr>
          <a:xfrm>
            <a:off x="224922" y="210023"/>
            <a:ext cx="1709657" cy="6660076"/>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1200" kern="1200">
              <a:solidFill>
                <a:srgbClr val="F4F4F4"/>
              </a:solidFill>
              <a:latin typeface="Arial"/>
            </a:endParaRPr>
          </a:p>
        </p:txBody>
      </p:sp>
      <p:sp>
        <p:nvSpPr>
          <p:cNvPr id="11" name="Rectangle 10">
            <a:extLst>
              <a:ext uri="{FF2B5EF4-FFF2-40B4-BE49-F238E27FC236}">
                <a16:creationId xmlns:a16="http://schemas.microsoft.com/office/drawing/2014/main" id="{B9B91487-7C2A-42F6-B6D4-F0B983E3A313}"/>
              </a:ext>
            </a:extLst>
          </p:cNvPr>
          <p:cNvSpPr/>
          <p:nvPr/>
        </p:nvSpPr>
        <p:spPr>
          <a:xfrm>
            <a:off x="445948" y="153466"/>
            <a:ext cx="1709657" cy="276999"/>
          </a:xfrm>
          <a:prstGeom prst="rect">
            <a:avLst/>
          </a:prstGeom>
          <a:noFill/>
        </p:spPr>
        <p:txBody>
          <a:bodyPr wrap="square" rtlCol="0">
            <a:spAutoFit/>
          </a:bodyPr>
          <a:lstStyle/>
          <a:p>
            <a:pPr defTabSz="609585">
              <a:buClrTx/>
            </a:pPr>
            <a:endParaRPr lang="en-US" sz="1200" kern="1200">
              <a:solidFill>
                <a:srgbClr val="271544"/>
              </a:solidFill>
              <a:ea typeface="+mn-ea"/>
              <a:cs typeface="+mn-cs"/>
            </a:endParaRPr>
          </a:p>
        </p:txBody>
      </p:sp>
      <p:sp>
        <p:nvSpPr>
          <p:cNvPr id="12" name="TextBox 11">
            <a:hlinkClick r:id="rId3" action="ppaction://hlinksldjump"/>
            <a:extLst>
              <a:ext uri="{FF2B5EF4-FFF2-40B4-BE49-F238E27FC236}">
                <a16:creationId xmlns:a16="http://schemas.microsoft.com/office/drawing/2014/main" id="{326B564D-B895-4F3E-8DF1-FB30EF0A2148}"/>
              </a:ext>
            </a:extLst>
          </p:cNvPr>
          <p:cNvSpPr txBox="1"/>
          <p:nvPr/>
        </p:nvSpPr>
        <p:spPr>
          <a:xfrm>
            <a:off x="445947" y="1633895"/>
            <a:ext cx="1365504" cy="461665"/>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Working group agreement</a:t>
            </a:r>
          </a:p>
        </p:txBody>
      </p:sp>
      <p:sp>
        <p:nvSpPr>
          <p:cNvPr id="13" name="TextBox 12">
            <a:hlinkClick r:id="" action="ppaction://noaction"/>
            <a:extLst>
              <a:ext uri="{FF2B5EF4-FFF2-40B4-BE49-F238E27FC236}">
                <a16:creationId xmlns:a16="http://schemas.microsoft.com/office/drawing/2014/main" id="{B4AA39C5-1C04-4ED4-8347-AC4573B49052}"/>
              </a:ext>
            </a:extLst>
          </p:cNvPr>
          <p:cNvSpPr txBox="1"/>
          <p:nvPr/>
        </p:nvSpPr>
        <p:spPr>
          <a:xfrm>
            <a:off x="445947" y="2333530"/>
            <a:ext cx="1365504" cy="461665"/>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Plausibility &amp; Sustainability</a:t>
            </a:r>
          </a:p>
        </p:txBody>
      </p:sp>
      <p:sp>
        <p:nvSpPr>
          <p:cNvPr id="14" name="TextBox 13">
            <a:hlinkClick r:id="" action="ppaction://noaction"/>
            <a:extLst>
              <a:ext uri="{FF2B5EF4-FFF2-40B4-BE49-F238E27FC236}">
                <a16:creationId xmlns:a16="http://schemas.microsoft.com/office/drawing/2014/main" id="{F16EAF0E-2230-429B-9B05-57BD64A113A8}"/>
              </a:ext>
            </a:extLst>
          </p:cNvPr>
          <p:cNvSpPr txBox="1"/>
          <p:nvPr/>
        </p:nvSpPr>
        <p:spPr>
          <a:xfrm>
            <a:off x="445948" y="3033165"/>
            <a:ext cx="1555329" cy="461665"/>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Indicators &amp; Outcomes</a:t>
            </a:r>
          </a:p>
        </p:txBody>
      </p:sp>
      <p:sp>
        <p:nvSpPr>
          <p:cNvPr id="16" name="Pentagon 21">
            <a:hlinkClick r:id="rId4" action="ppaction://hlinksldjump"/>
            <a:extLst>
              <a:ext uri="{FF2B5EF4-FFF2-40B4-BE49-F238E27FC236}">
                <a16:creationId xmlns:a16="http://schemas.microsoft.com/office/drawing/2014/main" id="{D01C5DE8-5519-4D1F-B865-3D69E9CAFAD1}"/>
              </a:ext>
            </a:extLst>
          </p:cNvPr>
          <p:cNvSpPr/>
          <p:nvPr/>
        </p:nvSpPr>
        <p:spPr>
          <a:xfrm>
            <a:off x="212095" y="194645"/>
            <a:ext cx="2339967" cy="1366849"/>
          </a:xfrm>
          <a:prstGeom prst="homePlate">
            <a:avLst>
              <a:gd name="adj" fmla="val 45274"/>
            </a:avLst>
          </a:prstGeom>
          <a:solidFill>
            <a:schemeClr val="tx1">
              <a:lumMod val="90000"/>
              <a:lumOff val="10000"/>
            </a:schemeClr>
          </a:solid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1200" kern="1200">
              <a:solidFill>
                <a:srgbClr val="F4F4F4"/>
              </a:solidFill>
              <a:latin typeface="Arial"/>
            </a:endParaRPr>
          </a:p>
        </p:txBody>
      </p:sp>
      <p:sp>
        <p:nvSpPr>
          <p:cNvPr id="15" name="TextBox 14">
            <a:hlinkClick r:id="" action="ppaction://noaction"/>
            <a:extLst>
              <a:ext uri="{FF2B5EF4-FFF2-40B4-BE49-F238E27FC236}">
                <a16:creationId xmlns:a16="http://schemas.microsoft.com/office/drawing/2014/main" id="{7CDE9C2B-C1A5-4FE0-A1E0-3FFC52D17A56}"/>
              </a:ext>
            </a:extLst>
          </p:cNvPr>
          <p:cNvSpPr txBox="1"/>
          <p:nvPr/>
        </p:nvSpPr>
        <p:spPr>
          <a:xfrm>
            <a:off x="445948" y="3732799"/>
            <a:ext cx="1365505" cy="276999"/>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Context</a:t>
            </a:r>
          </a:p>
        </p:txBody>
      </p:sp>
      <p:sp>
        <p:nvSpPr>
          <p:cNvPr id="17" name="TextBox 16">
            <a:hlinkClick r:id="" action="ppaction://noaction"/>
            <a:extLst>
              <a:ext uri="{FF2B5EF4-FFF2-40B4-BE49-F238E27FC236}">
                <a16:creationId xmlns:a16="http://schemas.microsoft.com/office/drawing/2014/main" id="{BE29E49F-9F21-4B65-9F81-2B71023662F7}"/>
              </a:ext>
            </a:extLst>
          </p:cNvPr>
          <p:cNvSpPr txBox="1"/>
          <p:nvPr/>
        </p:nvSpPr>
        <p:spPr>
          <a:xfrm>
            <a:off x="445948" y="231062"/>
            <a:ext cx="1272905" cy="276999"/>
          </a:xfrm>
          <a:prstGeom prst="rect">
            <a:avLst/>
          </a:prstGeom>
          <a:noFill/>
        </p:spPr>
        <p:txBody>
          <a:bodyPr wrap="square" rtlCol="0">
            <a:spAutoFit/>
          </a:bodyPr>
          <a:lstStyle/>
          <a:p>
            <a:pPr defTabSz="609585">
              <a:buClrTx/>
            </a:pPr>
            <a:r>
              <a:rPr lang="en-US" sz="1200" kern="1200" dirty="0">
                <a:solidFill>
                  <a:srgbClr val="F4F4F4"/>
                </a:solidFill>
                <a:ea typeface="+mn-ea"/>
                <a:cs typeface="+mn-cs"/>
              </a:rPr>
              <a:t>Relevance</a:t>
            </a:r>
            <a:r>
              <a:rPr lang="en-US" sz="1200" kern="1200" dirty="0">
                <a:solidFill>
                  <a:srgbClr val="271544"/>
                </a:solidFill>
                <a:ea typeface="+mn-ea"/>
                <a:cs typeface="+mn-cs"/>
              </a:rPr>
              <a:t> </a:t>
            </a:r>
          </a:p>
        </p:txBody>
      </p:sp>
      <p:sp>
        <p:nvSpPr>
          <p:cNvPr id="18" name="TextBox 17">
            <a:hlinkClick r:id="" action="ppaction://noaction"/>
            <a:extLst>
              <a:ext uri="{FF2B5EF4-FFF2-40B4-BE49-F238E27FC236}">
                <a16:creationId xmlns:a16="http://schemas.microsoft.com/office/drawing/2014/main" id="{ED947723-246C-4128-94AF-341F67D9EA89}"/>
              </a:ext>
            </a:extLst>
          </p:cNvPr>
          <p:cNvSpPr txBox="1"/>
          <p:nvPr/>
        </p:nvSpPr>
        <p:spPr>
          <a:xfrm>
            <a:off x="445948" y="4227249"/>
            <a:ext cx="1365505" cy="461665"/>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Ethics &amp; Governance</a:t>
            </a:r>
          </a:p>
        </p:txBody>
      </p:sp>
      <p:sp>
        <p:nvSpPr>
          <p:cNvPr id="19" name="TextBox 18">
            <a:hlinkClick r:id="" action="ppaction://noaction"/>
            <a:extLst>
              <a:ext uri="{FF2B5EF4-FFF2-40B4-BE49-F238E27FC236}">
                <a16:creationId xmlns:a16="http://schemas.microsoft.com/office/drawing/2014/main" id="{28BA9D39-F377-4D1F-8DF0-1E64F03C4FEC}"/>
              </a:ext>
            </a:extLst>
          </p:cNvPr>
          <p:cNvSpPr txBox="1"/>
          <p:nvPr/>
        </p:nvSpPr>
        <p:spPr>
          <a:xfrm>
            <a:off x="445948" y="4926883"/>
            <a:ext cx="1365505" cy="461665"/>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Baselines &amp; Comparisons</a:t>
            </a:r>
          </a:p>
        </p:txBody>
      </p:sp>
      <p:sp>
        <p:nvSpPr>
          <p:cNvPr id="20" name="TextBox 19">
            <a:hlinkClick r:id="rId3" action="ppaction://hlinksldjump"/>
            <a:extLst>
              <a:ext uri="{FF2B5EF4-FFF2-40B4-BE49-F238E27FC236}">
                <a16:creationId xmlns:a16="http://schemas.microsoft.com/office/drawing/2014/main" id="{02D6149B-D01C-419B-A15C-7F75B3929B52}"/>
              </a:ext>
            </a:extLst>
          </p:cNvPr>
          <p:cNvSpPr txBox="1"/>
          <p:nvPr/>
        </p:nvSpPr>
        <p:spPr>
          <a:xfrm>
            <a:off x="445948" y="5626518"/>
            <a:ext cx="1365505" cy="461665"/>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Data collection &amp; Analysis</a:t>
            </a:r>
          </a:p>
        </p:txBody>
      </p:sp>
      <p:sp>
        <p:nvSpPr>
          <p:cNvPr id="21" name="TextBox 20">
            <a:hlinkClick r:id="" action="ppaction://noaction"/>
            <a:extLst>
              <a:ext uri="{FF2B5EF4-FFF2-40B4-BE49-F238E27FC236}">
                <a16:creationId xmlns:a16="http://schemas.microsoft.com/office/drawing/2014/main" id="{5E0AEFB2-91AF-4F2E-8D82-2B26FD7DB2F5}"/>
              </a:ext>
            </a:extLst>
          </p:cNvPr>
          <p:cNvSpPr txBox="1"/>
          <p:nvPr/>
        </p:nvSpPr>
        <p:spPr>
          <a:xfrm>
            <a:off x="445948" y="6326157"/>
            <a:ext cx="1365505" cy="276999"/>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Reporting</a:t>
            </a:r>
          </a:p>
        </p:txBody>
      </p:sp>
      <p:sp>
        <p:nvSpPr>
          <p:cNvPr id="22" name="TextBox 21">
            <a:hlinkClick r:id="rId5" action="ppaction://hlinksldjump"/>
            <a:extLst>
              <a:ext uri="{FF2B5EF4-FFF2-40B4-BE49-F238E27FC236}">
                <a16:creationId xmlns:a16="http://schemas.microsoft.com/office/drawing/2014/main" id="{805DEE19-E927-4026-84EC-8AEF79126A6C}"/>
              </a:ext>
            </a:extLst>
          </p:cNvPr>
          <p:cNvSpPr txBox="1"/>
          <p:nvPr/>
        </p:nvSpPr>
        <p:spPr>
          <a:xfrm>
            <a:off x="445947" y="813465"/>
            <a:ext cx="1365504" cy="461665"/>
          </a:xfrm>
          <a:prstGeom prst="rect">
            <a:avLst/>
          </a:prstGeom>
          <a:noFill/>
        </p:spPr>
        <p:txBody>
          <a:bodyPr wrap="square" rtlCol="0">
            <a:spAutoFit/>
          </a:bodyPr>
          <a:lstStyle/>
          <a:p>
            <a:pPr defTabSz="609585">
              <a:buClrTx/>
            </a:pPr>
            <a:r>
              <a:rPr lang="en-US" sz="1200" kern="1200" dirty="0">
                <a:solidFill>
                  <a:srgbClr val="F4F4F4"/>
                </a:solidFill>
                <a:ea typeface="+mn-ea"/>
                <a:cs typeface="+mn-cs"/>
              </a:rPr>
              <a:t>Clarity &amp; Complexity</a:t>
            </a:r>
          </a:p>
        </p:txBody>
      </p:sp>
      <p:sp>
        <p:nvSpPr>
          <p:cNvPr id="23" name="TextBox 22">
            <a:extLst>
              <a:ext uri="{FF2B5EF4-FFF2-40B4-BE49-F238E27FC236}">
                <a16:creationId xmlns:a16="http://schemas.microsoft.com/office/drawing/2014/main" id="{6B5DC8DD-9D36-4297-A519-206D7A135A68}"/>
              </a:ext>
            </a:extLst>
          </p:cNvPr>
          <p:cNvSpPr txBox="1"/>
          <p:nvPr/>
        </p:nvSpPr>
        <p:spPr>
          <a:xfrm rot="16200000">
            <a:off x="-339358" y="764572"/>
            <a:ext cx="1357945" cy="235898"/>
          </a:xfrm>
          <a:prstGeom prst="rect">
            <a:avLst/>
          </a:prstGeom>
          <a:noFill/>
          <a:ln w="3175">
            <a:solidFill>
              <a:schemeClr val="accent1"/>
            </a:solidFill>
          </a:ln>
          <a:effectLst/>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gn="ctr" defTabSz="609585">
              <a:buClrTx/>
            </a:pPr>
            <a:r>
              <a:rPr lang="en-US" sz="933" kern="1200" dirty="0">
                <a:solidFill>
                  <a:srgbClr val="F4F4F4"/>
                </a:solidFill>
                <a:latin typeface="Arial"/>
              </a:rPr>
              <a:t>STEP 1 </a:t>
            </a:r>
          </a:p>
        </p:txBody>
      </p:sp>
      <p:sp>
        <p:nvSpPr>
          <p:cNvPr id="24" name="TextBox 23">
            <a:hlinkClick r:id="" action="ppaction://noaction"/>
            <a:extLst>
              <a:ext uri="{FF2B5EF4-FFF2-40B4-BE49-F238E27FC236}">
                <a16:creationId xmlns:a16="http://schemas.microsoft.com/office/drawing/2014/main" id="{8656933D-8E4E-4691-BF7C-E69BB6E42514}"/>
              </a:ext>
            </a:extLst>
          </p:cNvPr>
          <p:cNvSpPr txBox="1"/>
          <p:nvPr/>
        </p:nvSpPr>
        <p:spPr>
          <a:xfrm rot="16200000">
            <a:off x="-1275209" y="3058367"/>
            <a:ext cx="3229648" cy="235898"/>
          </a:xfrm>
          <a:prstGeom prst="rect">
            <a:avLst/>
          </a:prstGeom>
          <a:noFill/>
          <a:ln w="3175">
            <a:solidFill>
              <a:schemeClr val="accent1"/>
            </a:solidFill>
          </a:ln>
          <a:effectLst/>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gn="ctr" defTabSz="609585">
              <a:buClrTx/>
            </a:pPr>
            <a:r>
              <a:rPr lang="en-US" sz="933" kern="1200" dirty="0">
                <a:solidFill>
                  <a:srgbClr val="271544"/>
                </a:solidFill>
                <a:latin typeface="Arial"/>
              </a:rPr>
              <a:t>STEP 2</a:t>
            </a:r>
          </a:p>
        </p:txBody>
      </p:sp>
      <p:sp>
        <p:nvSpPr>
          <p:cNvPr id="25" name="TextBox 24">
            <a:hlinkClick r:id="" action="ppaction://noaction"/>
            <a:extLst>
              <a:ext uri="{FF2B5EF4-FFF2-40B4-BE49-F238E27FC236}">
                <a16:creationId xmlns:a16="http://schemas.microsoft.com/office/drawing/2014/main" id="{D65E58D7-7A94-4B51-A509-31DC02AE4727}"/>
              </a:ext>
            </a:extLst>
          </p:cNvPr>
          <p:cNvSpPr txBox="1"/>
          <p:nvPr/>
        </p:nvSpPr>
        <p:spPr>
          <a:xfrm rot="16200000">
            <a:off x="-342173" y="5351104"/>
            <a:ext cx="1363572" cy="235898"/>
          </a:xfrm>
          <a:prstGeom prst="rect">
            <a:avLst/>
          </a:prstGeom>
          <a:noFill/>
          <a:ln w="3175">
            <a:solidFill>
              <a:schemeClr val="accent1"/>
            </a:solidFill>
          </a:ln>
          <a:effectLst/>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gn="ctr" defTabSz="609585">
              <a:buClrTx/>
            </a:pPr>
            <a:r>
              <a:rPr lang="en-US" sz="933" kern="1200" dirty="0">
                <a:solidFill>
                  <a:srgbClr val="271544"/>
                </a:solidFill>
                <a:latin typeface="Arial"/>
              </a:rPr>
              <a:t>STEP 3 </a:t>
            </a:r>
          </a:p>
        </p:txBody>
      </p:sp>
      <p:sp>
        <p:nvSpPr>
          <p:cNvPr id="26" name="TextBox 25">
            <a:hlinkClick r:id="" action="ppaction://noaction"/>
            <a:extLst>
              <a:ext uri="{FF2B5EF4-FFF2-40B4-BE49-F238E27FC236}">
                <a16:creationId xmlns:a16="http://schemas.microsoft.com/office/drawing/2014/main" id="{E64C8D71-258D-4DB7-BA05-B96AD51D5A0A}"/>
              </a:ext>
            </a:extLst>
          </p:cNvPr>
          <p:cNvSpPr txBox="1"/>
          <p:nvPr/>
        </p:nvSpPr>
        <p:spPr>
          <a:xfrm rot="16200000">
            <a:off x="-16498" y="6383943"/>
            <a:ext cx="712223" cy="235898"/>
          </a:xfrm>
          <a:prstGeom prst="rect">
            <a:avLst/>
          </a:prstGeom>
          <a:noFill/>
          <a:ln w="3175">
            <a:solidFill>
              <a:schemeClr val="accent1"/>
            </a:solidFill>
          </a:ln>
          <a:effectLst/>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gn="ctr" defTabSz="609585">
              <a:buClrTx/>
            </a:pPr>
            <a:r>
              <a:rPr lang="en-US" sz="933" kern="1200" dirty="0">
                <a:solidFill>
                  <a:srgbClr val="271544"/>
                </a:solidFill>
                <a:latin typeface="Arial"/>
              </a:rPr>
              <a:t>STEP 4 </a:t>
            </a:r>
          </a:p>
        </p:txBody>
      </p:sp>
      <p:sp>
        <p:nvSpPr>
          <p:cNvPr id="27" name="TextBox 26">
            <a:hlinkClick r:id="rId5" action="ppaction://hlinksldjump"/>
            <a:extLst>
              <a:ext uri="{FF2B5EF4-FFF2-40B4-BE49-F238E27FC236}">
                <a16:creationId xmlns:a16="http://schemas.microsoft.com/office/drawing/2014/main" id="{4C724DCD-E5C5-49E4-A476-4662891D7954}"/>
              </a:ext>
            </a:extLst>
          </p:cNvPr>
          <p:cNvSpPr txBox="1"/>
          <p:nvPr/>
        </p:nvSpPr>
        <p:spPr>
          <a:xfrm>
            <a:off x="1498600" y="913378"/>
            <a:ext cx="447005" cy="276999"/>
          </a:xfrm>
          <a:prstGeom prst="rect">
            <a:avLst/>
          </a:prstGeom>
          <a:noFill/>
        </p:spPr>
        <p:txBody>
          <a:bodyPr wrap="square" rtlCol="0">
            <a:spAutoFit/>
          </a:bodyPr>
          <a:lstStyle/>
          <a:p>
            <a:pPr algn="r" defTabSz="609585">
              <a:buClrTx/>
            </a:pPr>
            <a:r>
              <a:rPr lang="en-US" sz="1200" kern="1200">
                <a:solidFill>
                  <a:srgbClr val="F4F4F4"/>
                </a:solidFill>
                <a:ea typeface="+mn-ea"/>
                <a:cs typeface="+mn-cs"/>
              </a:rPr>
              <a:t>14</a:t>
            </a:r>
            <a:endParaRPr lang="en-US" sz="1200" kern="1200" dirty="0">
              <a:solidFill>
                <a:srgbClr val="F4F4F4"/>
              </a:solidFill>
              <a:ea typeface="+mn-ea"/>
              <a:cs typeface="+mn-cs"/>
            </a:endParaRPr>
          </a:p>
        </p:txBody>
      </p:sp>
      <p:sp>
        <p:nvSpPr>
          <p:cNvPr id="28" name="TextBox 27">
            <a:hlinkClick r:id="" action="ppaction://noaction"/>
            <a:extLst>
              <a:ext uri="{FF2B5EF4-FFF2-40B4-BE49-F238E27FC236}">
                <a16:creationId xmlns:a16="http://schemas.microsoft.com/office/drawing/2014/main" id="{C0716F76-5917-49EF-BAB1-0EF49D75F2B1}"/>
              </a:ext>
            </a:extLst>
          </p:cNvPr>
          <p:cNvSpPr txBox="1"/>
          <p:nvPr/>
        </p:nvSpPr>
        <p:spPr>
          <a:xfrm>
            <a:off x="195762" y="249962"/>
            <a:ext cx="1709653" cy="276999"/>
          </a:xfrm>
          <a:prstGeom prst="rect">
            <a:avLst/>
          </a:prstGeom>
          <a:noFill/>
        </p:spPr>
        <p:txBody>
          <a:bodyPr wrap="square" rtlCol="0">
            <a:spAutoFit/>
          </a:bodyPr>
          <a:lstStyle/>
          <a:p>
            <a:pPr algn="r" defTabSz="609585">
              <a:buClrTx/>
            </a:pPr>
            <a:r>
              <a:rPr lang="en-US" sz="1200" kern="1200" dirty="0">
                <a:solidFill>
                  <a:srgbClr val="F4F4F4"/>
                </a:solidFill>
                <a:ea typeface="+mn-ea"/>
                <a:cs typeface="+mn-cs"/>
              </a:rPr>
              <a:t>13</a:t>
            </a:r>
          </a:p>
        </p:txBody>
      </p:sp>
      <p:sp>
        <p:nvSpPr>
          <p:cNvPr id="29" name="TextBox 28">
            <a:hlinkClick r:id="rId3" action="ppaction://hlinksldjump"/>
            <a:extLst>
              <a:ext uri="{FF2B5EF4-FFF2-40B4-BE49-F238E27FC236}">
                <a16:creationId xmlns:a16="http://schemas.microsoft.com/office/drawing/2014/main" id="{972E5989-5EB1-4CEC-BCF1-1D01F52AA83A}"/>
              </a:ext>
            </a:extLst>
          </p:cNvPr>
          <p:cNvSpPr txBox="1"/>
          <p:nvPr/>
        </p:nvSpPr>
        <p:spPr>
          <a:xfrm>
            <a:off x="1498600" y="1697825"/>
            <a:ext cx="437549"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20</a:t>
            </a:r>
          </a:p>
        </p:txBody>
      </p:sp>
      <p:sp>
        <p:nvSpPr>
          <p:cNvPr id="30" name="TextBox 29">
            <a:hlinkClick r:id="" action="ppaction://noaction"/>
            <a:extLst>
              <a:ext uri="{FF2B5EF4-FFF2-40B4-BE49-F238E27FC236}">
                <a16:creationId xmlns:a16="http://schemas.microsoft.com/office/drawing/2014/main" id="{CDAFC1FC-8CC6-4544-807A-9952BEDFBE5A}"/>
              </a:ext>
            </a:extLst>
          </p:cNvPr>
          <p:cNvSpPr txBox="1"/>
          <p:nvPr/>
        </p:nvSpPr>
        <p:spPr>
          <a:xfrm>
            <a:off x="1489147" y="2431077"/>
            <a:ext cx="437549"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22</a:t>
            </a:r>
          </a:p>
        </p:txBody>
      </p:sp>
      <p:sp>
        <p:nvSpPr>
          <p:cNvPr id="31" name="TextBox 30">
            <a:hlinkClick r:id="" action="ppaction://noaction"/>
            <a:extLst>
              <a:ext uri="{FF2B5EF4-FFF2-40B4-BE49-F238E27FC236}">
                <a16:creationId xmlns:a16="http://schemas.microsoft.com/office/drawing/2014/main" id="{DE9D6930-3522-440D-B5A9-A1BFDA198CEF}"/>
              </a:ext>
            </a:extLst>
          </p:cNvPr>
          <p:cNvSpPr txBox="1"/>
          <p:nvPr/>
        </p:nvSpPr>
        <p:spPr>
          <a:xfrm>
            <a:off x="1489147" y="3144642"/>
            <a:ext cx="442269"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23</a:t>
            </a:r>
          </a:p>
        </p:txBody>
      </p:sp>
      <p:sp>
        <p:nvSpPr>
          <p:cNvPr id="32" name="TextBox 31">
            <a:hlinkClick r:id="" action="ppaction://noaction"/>
            <a:extLst>
              <a:ext uri="{FF2B5EF4-FFF2-40B4-BE49-F238E27FC236}">
                <a16:creationId xmlns:a16="http://schemas.microsoft.com/office/drawing/2014/main" id="{B140C1D0-5B62-4975-85A0-6076950AB165}"/>
              </a:ext>
            </a:extLst>
          </p:cNvPr>
          <p:cNvSpPr txBox="1"/>
          <p:nvPr/>
        </p:nvSpPr>
        <p:spPr>
          <a:xfrm>
            <a:off x="1489146" y="3739080"/>
            <a:ext cx="433471"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24</a:t>
            </a:r>
          </a:p>
        </p:txBody>
      </p:sp>
      <p:sp>
        <p:nvSpPr>
          <p:cNvPr id="33" name="TextBox 32">
            <a:hlinkClick r:id="" action="ppaction://noaction"/>
            <a:extLst>
              <a:ext uri="{FF2B5EF4-FFF2-40B4-BE49-F238E27FC236}">
                <a16:creationId xmlns:a16="http://schemas.microsoft.com/office/drawing/2014/main" id="{9D9CF4B2-D35C-4FC3-9B2F-D15EF18DAFD8}"/>
              </a:ext>
            </a:extLst>
          </p:cNvPr>
          <p:cNvSpPr txBox="1"/>
          <p:nvPr/>
        </p:nvSpPr>
        <p:spPr>
          <a:xfrm>
            <a:off x="1488276" y="4355258"/>
            <a:ext cx="433472"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25</a:t>
            </a:r>
          </a:p>
        </p:txBody>
      </p:sp>
      <p:sp>
        <p:nvSpPr>
          <p:cNvPr id="34" name="TextBox 33">
            <a:hlinkClick r:id="" action="ppaction://noaction"/>
            <a:extLst>
              <a:ext uri="{FF2B5EF4-FFF2-40B4-BE49-F238E27FC236}">
                <a16:creationId xmlns:a16="http://schemas.microsoft.com/office/drawing/2014/main" id="{EB898CED-6CA8-4084-A471-4EFA4FBA5EE3}"/>
              </a:ext>
            </a:extLst>
          </p:cNvPr>
          <p:cNvSpPr txBox="1"/>
          <p:nvPr/>
        </p:nvSpPr>
        <p:spPr>
          <a:xfrm>
            <a:off x="1532061" y="5021754"/>
            <a:ext cx="433473"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27</a:t>
            </a:r>
          </a:p>
        </p:txBody>
      </p:sp>
      <p:sp>
        <p:nvSpPr>
          <p:cNvPr id="35" name="TextBox 34">
            <a:hlinkClick r:id="rId3" action="ppaction://hlinksldjump"/>
            <a:extLst>
              <a:ext uri="{FF2B5EF4-FFF2-40B4-BE49-F238E27FC236}">
                <a16:creationId xmlns:a16="http://schemas.microsoft.com/office/drawing/2014/main" id="{14C01543-37E5-4FF7-A67E-3F7DF83DE4C6}"/>
              </a:ext>
            </a:extLst>
          </p:cNvPr>
          <p:cNvSpPr txBox="1"/>
          <p:nvPr/>
        </p:nvSpPr>
        <p:spPr>
          <a:xfrm>
            <a:off x="1512397" y="5828002"/>
            <a:ext cx="433475"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29</a:t>
            </a:r>
          </a:p>
        </p:txBody>
      </p:sp>
      <p:sp>
        <p:nvSpPr>
          <p:cNvPr id="36" name="TextBox 35">
            <a:hlinkClick r:id="" action="ppaction://noaction"/>
            <a:extLst>
              <a:ext uri="{FF2B5EF4-FFF2-40B4-BE49-F238E27FC236}">
                <a16:creationId xmlns:a16="http://schemas.microsoft.com/office/drawing/2014/main" id="{45BF4368-913D-49B4-B999-F1F577160DCC}"/>
              </a:ext>
            </a:extLst>
          </p:cNvPr>
          <p:cNvSpPr txBox="1"/>
          <p:nvPr/>
        </p:nvSpPr>
        <p:spPr>
          <a:xfrm>
            <a:off x="1498599" y="6319616"/>
            <a:ext cx="440719"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35</a:t>
            </a:r>
          </a:p>
        </p:txBody>
      </p:sp>
      <p:sp>
        <p:nvSpPr>
          <p:cNvPr id="41" name="Oval 40">
            <a:extLst>
              <a:ext uri="{FF2B5EF4-FFF2-40B4-BE49-F238E27FC236}">
                <a16:creationId xmlns:a16="http://schemas.microsoft.com/office/drawing/2014/main" id="{5D1BBA74-13F6-44E3-A170-D84347E20BE3}"/>
              </a:ext>
            </a:extLst>
          </p:cNvPr>
          <p:cNvSpPr/>
          <p:nvPr/>
        </p:nvSpPr>
        <p:spPr>
          <a:xfrm>
            <a:off x="7760543" y="2759617"/>
            <a:ext cx="4107469" cy="3953393"/>
          </a:xfrm>
          <a:prstGeom prst="ellipse">
            <a:avLst/>
          </a:prstGeom>
          <a:solidFill>
            <a:schemeClr val="tx1">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3200" kern="1200" dirty="0">
              <a:solidFill>
                <a:srgbClr val="F4F4F4"/>
              </a:solidFill>
              <a:latin typeface="Arial"/>
            </a:endParaRPr>
          </a:p>
        </p:txBody>
      </p:sp>
      <p:sp>
        <p:nvSpPr>
          <p:cNvPr id="42" name="TextBox 41">
            <a:extLst>
              <a:ext uri="{FF2B5EF4-FFF2-40B4-BE49-F238E27FC236}">
                <a16:creationId xmlns:a16="http://schemas.microsoft.com/office/drawing/2014/main" id="{D96086DF-8A59-4A59-9628-519A1DCC86D0}"/>
              </a:ext>
            </a:extLst>
          </p:cNvPr>
          <p:cNvSpPr txBox="1"/>
          <p:nvPr/>
        </p:nvSpPr>
        <p:spPr>
          <a:xfrm>
            <a:off x="9958681" y="3666667"/>
            <a:ext cx="1663852" cy="738664"/>
          </a:xfrm>
          <a:prstGeom prst="rect">
            <a:avLst/>
          </a:prstGeom>
          <a:noFill/>
        </p:spPr>
        <p:txBody>
          <a:bodyPr wrap="square" rtlCol="0">
            <a:spAutoFit/>
          </a:bodyPr>
          <a:lstStyle/>
          <a:p>
            <a:pPr defTabSz="609585">
              <a:buClrTx/>
            </a:pPr>
            <a:r>
              <a:rPr lang="en-US" kern="1200" dirty="0">
                <a:solidFill>
                  <a:srgbClr val="F4F4F4"/>
                </a:solidFill>
                <a:ea typeface="+mn-ea"/>
                <a:cs typeface="+mn-cs"/>
              </a:rPr>
              <a:t>Describe how and why your service works</a:t>
            </a:r>
          </a:p>
        </p:txBody>
      </p:sp>
      <p:sp>
        <p:nvSpPr>
          <p:cNvPr id="43" name="TextBox 42">
            <a:extLst>
              <a:ext uri="{FF2B5EF4-FFF2-40B4-BE49-F238E27FC236}">
                <a16:creationId xmlns:a16="http://schemas.microsoft.com/office/drawing/2014/main" id="{23EE876C-2EBD-4173-AB13-3DED886C6013}"/>
              </a:ext>
            </a:extLst>
          </p:cNvPr>
          <p:cNvSpPr txBox="1"/>
          <p:nvPr/>
        </p:nvSpPr>
        <p:spPr>
          <a:xfrm>
            <a:off x="9882405" y="5337094"/>
            <a:ext cx="1868732" cy="707694"/>
          </a:xfrm>
          <a:prstGeom prst="rect">
            <a:avLst/>
          </a:prstGeom>
          <a:noFill/>
        </p:spPr>
        <p:txBody>
          <a:bodyPr wrap="square" rtlCol="0">
            <a:spAutoFit/>
          </a:bodyPr>
          <a:lstStyle/>
          <a:p>
            <a:pPr defTabSz="609585">
              <a:buClrTx/>
            </a:pPr>
            <a:r>
              <a:rPr lang="en-US" sz="1333" kern="1200" dirty="0">
                <a:solidFill>
                  <a:srgbClr val="F4F4F4"/>
                </a:solidFill>
                <a:ea typeface="+mn-ea"/>
                <a:cs typeface="+mn-cs"/>
              </a:rPr>
              <a:t>Plan the evaluation with your working group</a:t>
            </a:r>
          </a:p>
        </p:txBody>
      </p:sp>
      <p:sp>
        <p:nvSpPr>
          <p:cNvPr id="44" name="TextBox 43">
            <a:extLst>
              <a:ext uri="{FF2B5EF4-FFF2-40B4-BE49-F238E27FC236}">
                <a16:creationId xmlns:a16="http://schemas.microsoft.com/office/drawing/2014/main" id="{085DC752-D071-4617-BF36-D38403C6BFFB}"/>
              </a:ext>
            </a:extLst>
          </p:cNvPr>
          <p:cNvSpPr txBox="1"/>
          <p:nvPr/>
        </p:nvSpPr>
        <p:spPr>
          <a:xfrm>
            <a:off x="8191403" y="5343083"/>
            <a:ext cx="1344323" cy="523220"/>
          </a:xfrm>
          <a:prstGeom prst="rect">
            <a:avLst/>
          </a:prstGeom>
          <a:noFill/>
        </p:spPr>
        <p:txBody>
          <a:bodyPr wrap="square" rtlCol="0">
            <a:spAutoFit/>
          </a:bodyPr>
          <a:lstStyle/>
          <a:p>
            <a:pPr defTabSz="609585">
              <a:buClrTx/>
            </a:pPr>
            <a:r>
              <a:rPr lang="en-US" kern="1200" dirty="0">
                <a:solidFill>
                  <a:srgbClr val="F4F4F4"/>
                </a:solidFill>
                <a:ea typeface="+mn-ea"/>
                <a:cs typeface="+mn-cs"/>
              </a:rPr>
              <a:t>Collect and analyse data</a:t>
            </a:r>
          </a:p>
        </p:txBody>
      </p:sp>
      <p:sp>
        <p:nvSpPr>
          <p:cNvPr id="45" name="TextBox 44">
            <a:extLst>
              <a:ext uri="{FF2B5EF4-FFF2-40B4-BE49-F238E27FC236}">
                <a16:creationId xmlns:a16="http://schemas.microsoft.com/office/drawing/2014/main" id="{08180E37-54E5-412F-8C3A-2BB092C84EFE}"/>
              </a:ext>
            </a:extLst>
          </p:cNvPr>
          <p:cNvSpPr txBox="1"/>
          <p:nvPr/>
        </p:nvSpPr>
        <p:spPr>
          <a:xfrm>
            <a:off x="8191403" y="3647853"/>
            <a:ext cx="1663852" cy="954107"/>
          </a:xfrm>
          <a:prstGeom prst="rect">
            <a:avLst/>
          </a:prstGeom>
          <a:noFill/>
        </p:spPr>
        <p:txBody>
          <a:bodyPr wrap="square" rtlCol="0">
            <a:spAutoFit/>
          </a:bodyPr>
          <a:lstStyle/>
          <a:p>
            <a:pPr defTabSz="609585">
              <a:buClrTx/>
            </a:pPr>
            <a:r>
              <a:rPr lang="en-US" kern="1200" dirty="0">
                <a:solidFill>
                  <a:srgbClr val="F4F4F4"/>
                </a:solidFill>
                <a:ea typeface="+mn-ea"/>
                <a:cs typeface="+mn-cs"/>
              </a:rPr>
              <a:t>Reflect on results and report your service achievements</a:t>
            </a:r>
          </a:p>
        </p:txBody>
      </p:sp>
      <p:cxnSp>
        <p:nvCxnSpPr>
          <p:cNvPr id="50" name="Straight Connector 49">
            <a:extLst>
              <a:ext uri="{FF2B5EF4-FFF2-40B4-BE49-F238E27FC236}">
                <a16:creationId xmlns:a16="http://schemas.microsoft.com/office/drawing/2014/main" id="{65903371-F064-4B3C-93AB-B90B71DBA618}"/>
              </a:ext>
            </a:extLst>
          </p:cNvPr>
          <p:cNvCxnSpPr>
            <a:stCxn id="41" idx="0"/>
            <a:endCxn id="41" idx="4"/>
          </p:cNvCxnSpPr>
          <p:nvPr/>
        </p:nvCxnSpPr>
        <p:spPr>
          <a:xfrm>
            <a:off x="9814277" y="2759617"/>
            <a:ext cx="0" cy="395339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87FAFCE3-3DFE-4C74-A494-A4E5AAFF38B9}"/>
              </a:ext>
            </a:extLst>
          </p:cNvPr>
          <p:cNvCxnSpPr>
            <a:stCxn id="41" idx="2"/>
            <a:endCxn id="41" idx="6"/>
          </p:cNvCxnSpPr>
          <p:nvPr/>
        </p:nvCxnSpPr>
        <p:spPr>
          <a:xfrm>
            <a:off x="7760543" y="4736313"/>
            <a:ext cx="410746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15E85A4F-AB80-4C9A-9732-B1C9D25D8E2B}"/>
              </a:ext>
            </a:extLst>
          </p:cNvPr>
          <p:cNvSpPr txBox="1"/>
          <p:nvPr/>
        </p:nvSpPr>
        <p:spPr>
          <a:xfrm>
            <a:off x="4426967" y="5167373"/>
            <a:ext cx="352227" cy="666786"/>
          </a:xfrm>
          <a:prstGeom prst="rect">
            <a:avLst/>
          </a:prstGeom>
          <a:noFill/>
        </p:spPr>
        <p:txBody>
          <a:bodyPr wrap="square" rtlCol="0">
            <a:spAutoFit/>
          </a:bodyPr>
          <a:lstStyle/>
          <a:p>
            <a:pPr defTabSz="609585">
              <a:buClrTx/>
            </a:pPr>
            <a:r>
              <a:rPr lang="en-US" sz="3733" kern="1200" dirty="0">
                <a:solidFill>
                  <a:srgbClr val="F4F4F4"/>
                </a:solidFill>
                <a:ea typeface="+mn-ea"/>
                <a:cs typeface="+mn-cs"/>
              </a:rPr>
              <a:t>3</a:t>
            </a:r>
          </a:p>
        </p:txBody>
      </p:sp>
      <p:sp>
        <p:nvSpPr>
          <p:cNvPr id="73" name="TextBox 72">
            <a:extLst>
              <a:ext uri="{FF2B5EF4-FFF2-40B4-BE49-F238E27FC236}">
                <a16:creationId xmlns:a16="http://schemas.microsoft.com/office/drawing/2014/main" id="{EB6115F6-B8DD-4C1E-BA7E-0589AB131C5D}"/>
              </a:ext>
            </a:extLst>
          </p:cNvPr>
          <p:cNvSpPr txBox="1"/>
          <p:nvPr/>
        </p:nvSpPr>
        <p:spPr>
          <a:xfrm>
            <a:off x="9947097" y="3415104"/>
            <a:ext cx="1663852" cy="307777"/>
          </a:xfrm>
          <a:prstGeom prst="rect">
            <a:avLst/>
          </a:prstGeom>
          <a:noFill/>
        </p:spPr>
        <p:txBody>
          <a:bodyPr wrap="square" rtlCol="0">
            <a:spAutoFit/>
          </a:bodyPr>
          <a:lstStyle/>
          <a:p>
            <a:pPr defTabSz="609585">
              <a:buClrTx/>
            </a:pPr>
            <a:r>
              <a:rPr lang="en-US" b="1" kern="1200" dirty="0">
                <a:solidFill>
                  <a:srgbClr val="F4F4F4"/>
                </a:solidFill>
                <a:ea typeface="+mn-ea"/>
                <a:cs typeface="+mn-cs"/>
              </a:rPr>
              <a:t>Step 1: </a:t>
            </a:r>
          </a:p>
        </p:txBody>
      </p:sp>
      <p:sp>
        <p:nvSpPr>
          <p:cNvPr id="74" name="TextBox 73">
            <a:extLst>
              <a:ext uri="{FF2B5EF4-FFF2-40B4-BE49-F238E27FC236}">
                <a16:creationId xmlns:a16="http://schemas.microsoft.com/office/drawing/2014/main" id="{CD1D93FB-2B07-4097-8B4E-DC1C6363C146}"/>
              </a:ext>
            </a:extLst>
          </p:cNvPr>
          <p:cNvSpPr txBox="1"/>
          <p:nvPr/>
        </p:nvSpPr>
        <p:spPr>
          <a:xfrm>
            <a:off x="8197821" y="3399326"/>
            <a:ext cx="1469031" cy="307777"/>
          </a:xfrm>
          <a:prstGeom prst="rect">
            <a:avLst/>
          </a:prstGeom>
          <a:noFill/>
        </p:spPr>
        <p:txBody>
          <a:bodyPr wrap="square" rtlCol="0">
            <a:spAutoFit/>
          </a:bodyPr>
          <a:lstStyle/>
          <a:p>
            <a:pPr defTabSz="609585">
              <a:buClrTx/>
            </a:pPr>
            <a:r>
              <a:rPr lang="en-US" b="1" kern="1200" dirty="0">
                <a:solidFill>
                  <a:srgbClr val="F4F4F4"/>
                </a:solidFill>
                <a:ea typeface="+mn-ea"/>
                <a:cs typeface="+mn-cs"/>
              </a:rPr>
              <a:t>Step 4:</a:t>
            </a:r>
          </a:p>
        </p:txBody>
      </p:sp>
      <p:sp>
        <p:nvSpPr>
          <p:cNvPr id="75" name="TextBox 74">
            <a:extLst>
              <a:ext uri="{FF2B5EF4-FFF2-40B4-BE49-F238E27FC236}">
                <a16:creationId xmlns:a16="http://schemas.microsoft.com/office/drawing/2014/main" id="{4A30F118-C437-45A4-A3D9-92D30E496A35}"/>
              </a:ext>
            </a:extLst>
          </p:cNvPr>
          <p:cNvSpPr txBox="1"/>
          <p:nvPr/>
        </p:nvSpPr>
        <p:spPr>
          <a:xfrm>
            <a:off x="9880261" y="5085277"/>
            <a:ext cx="1663852" cy="307777"/>
          </a:xfrm>
          <a:prstGeom prst="rect">
            <a:avLst/>
          </a:prstGeom>
          <a:noFill/>
        </p:spPr>
        <p:txBody>
          <a:bodyPr wrap="square" rtlCol="0">
            <a:spAutoFit/>
          </a:bodyPr>
          <a:lstStyle/>
          <a:p>
            <a:pPr defTabSz="609585">
              <a:buClrTx/>
            </a:pPr>
            <a:r>
              <a:rPr lang="en-US" b="1" kern="1200" dirty="0">
                <a:solidFill>
                  <a:srgbClr val="F4F4F4"/>
                </a:solidFill>
                <a:ea typeface="+mn-ea"/>
                <a:cs typeface="+mn-cs"/>
              </a:rPr>
              <a:t>Step 2: </a:t>
            </a:r>
          </a:p>
        </p:txBody>
      </p:sp>
      <p:sp>
        <p:nvSpPr>
          <p:cNvPr id="76" name="TextBox 75">
            <a:extLst>
              <a:ext uri="{FF2B5EF4-FFF2-40B4-BE49-F238E27FC236}">
                <a16:creationId xmlns:a16="http://schemas.microsoft.com/office/drawing/2014/main" id="{75BF3AD0-C965-4B43-9CD0-B4A816592FDA}"/>
              </a:ext>
            </a:extLst>
          </p:cNvPr>
          <p:cNvSpPr txBox="1"/>
          <p:nvPr/>
        </p:nvSpPr>
        <p:spPr>
          <a:xfrm>
            <a:off x="8197821" y="5085277"/>
            <a:ext cx="1663852" cy="307777"/>
          </a:xfrm>
          <a:prstGeom prst="rect">
            <a:avLst/>
          </a:prstGeom>
          <a:noFill/>
        </p:spPr>
        <p:txBody>
          <a:bodyPr wrap="square" rtlCol="0">
            <a:spAutoFit/>
          </a:bodyPr>
          <a:lstStyle/>
          <a:p>
            <a:pPr defTabSz="609585">
              <a:buClrTx/>
            </a:pPr>
            <a:r>
              <a:rPr lang="en-US" b="1" kern="1200" dirty="0">
                <a:solidFill>
                  <a:srgbClr val="F4F4F4"/>
                </a:solidFill>
                <a:ea typeface="+mn-ea"/>
                <a:cs typeface="+mn-cs"/>
              </a:rPr>
              <a:t>Step 3: </a:t>
            </a:r>
          </a:p>
        </p:txBody>
      </p:sp>
      <p:sp>
        <p:nvSpPr>
          <p:cNvPr id="77" name="Oval 76">
            <a:extLst>
              <a:ext uri="{FF2B5EF4-FFF2-40B4-BE49-F238E27FC236}">
                <a16:creationId xmlns:a16="http://schemas.microsoft.com/office/drawing/2014/main" id="{5909AF2B-7500-4470-844F-7EC684C0C81D}"/>
              </a:ext>
            </a:extLst>
          </p:cNvPr>
          <p:cNvSpPr/>
          <p:nvPr/>
        </p:nvSpPr>
        <p:spPr>
          <a:xfrm>
            <a:off x="9570003" y="4518233"/>
            <a:ext cx="488549" cy="5035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2400" kern="1200" dirty="0">
              <a:solidFill>
                <a:srgbClr val="F4F4F4"/>
              </a:solidFill>
              <a:latin typeface="Arial"/>
            </a:endParaRPr>
          </a:p>
        </p:txBody>
      </p:sp>
      <p:sp>
        <p:nvSpPr>
          <p:cNvPr id="46" name="Rectangle: Rounded Corners 45">
            <a:extLst>
              <a:ext uri="{FF2B5EF4-FFF2-40B4-BE49-F238E27FC236}">
                <a16:creationId xmlns:a16="http://schemas.microsoft.com/office/drawing/2014/main" id="{BB785F1E-91C6-4985-BCAF-2D676A596E79}"/>
              </a:ext>
            </a:extLst>
          </p:cNvPr>
          <p:cNvSpPr/>
          <p:nvPr/>
        </p:nvSpPr>
        <p:spPr>
          <a:xfrm>
            <a:off x="95219" y="58216"/>
            <a:ext cx="2550617" cy="6723108"/>
          </a:xfrm>
          <a:prstGeom prst="roundRect">
            <a:avLst/>
          </a:prstGeom>
          <a:no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451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E55F68BD-34A5-4D18-A0FA-94D0192B9B01}"/>
              </a:ext>
            </a:extLst>
          </p:cNvPr>
          <p:cNvSpPr/>
          <p:nvPr/>
        </p:nvSpPr>
        <p:spPr>
          <a:xfrm>
            <a:off x="9492838" y="1491376"/>
            <a:ext cx="1785444" cy="2985705"/>
          </a:xfrm>
          <a:prstGeom prst="rect">
            <a:avLst/>
          </a:prstGeom>
          <a:solidFill>
            <a:schemeClr val="tx1">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GB" sz="2400" kern="1200">
              <a:solidFill>
                <a:srgbClr val="271544">
                  <a:lumMod val="10000"/>
                  <a:lumOff val="90000"/>
                </a:srgbClr>
              </a:solidFill>
              <a:latin typeface="Arial"/>
            </a:endParaRPr>
          </a:p>
        </p:txBody>
      </p:sp>
      <p:sp>
        <p:nvSpPr>
          <p:cNvPr id="48" name="Rectangle 47">
            <a:extLst>
              <a:ext uri="{FF2B5EF4-FFF2-40B4-BE49-F238E27FC236}">
                <a16:creationId xmlns:a16="http://schemas.microsoft.com/office/drawing/2014/main" id="{1AD95EB3-7300-408E-B7B0-FF9D4A2FC066}"/>
              </a:ext>
            </a:extLst>
          </p:cNvPr>
          <p:cNvSpPr/>
          <p:nvPr/>
        </p:nvSpPr>
        <p:spPr>
          <a:xfrm>
            <a:off x="7222202" y="1478675"/>
            <a:ext cx="1785444" cy="2998405"/>
          </a:xfrm>
          <a:prstGeom prst="rect">
            <a:avLst/>
          </a:prstGeom>
          <a:solidFill>
            <a:schemeClr val="tx1">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GB" sz="2400" kern="1200">
              <a:solidFill>
                <a:srgbClr val="271544">
                  <a:lumMod val="10000"/>
                  <a:lumOff val="90000"/>
                </a:srgbClr>
              </a:solidFill>
              <a:latin typeface="Arial"/>
            </a:endParaRPr>
          </a:p>
        </p:txBody>
      </p:sp>
      <p:sp>
        <p:nvSpPr>
          <p:cNvPr id="47" name="Rectangle 46">
            <a:extLst>
              <a:ext uri="{FF2B5EF4-FFF2-40B4-BE49-F238E27FC236}">
                <a16:creationId xmlns:a16="http://schemas.microsoft.com/office/drawing/2014/main" id="{94044EEF-765E-4327-8F56-DB80A9794551}"/>
              </a:ext>
            </a:extLst>
          </p:cNvPr>
          <p:cNvSpPr/>
          <p:nvPr/>
        </p:nvSpPr>
        <p:spPr>
          <a:xfrm>
            <a:off x="4906797" y="1465976"/>
            <a:ext cx="1785444" cy="3011105"/>
          </a:xfrm>
          <a:prstGeom prst="rect">
            <a:avLst/>
          </a:prstGeom>
          <a:solidFill>
            <a:schemeClr val="tx1">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GB" sz="2400" kern="1200">
              <a:solidFill>
                <a:srgbClr val="271544">
                  <a:lumMod val="10000"/>
                  <a:lumOff val="90000"/>
                </a:srgbClr>
              </a:solidFill>
              <a:latin typeface="Arial"/>
            </a:endParaRPr>
          </a:p>
        </p:txBody>
      </p:sp>
      <p:sp>
        <p:nvSpPr>
          <p:cNvPr id="3" name="Rectangle 2">
            <a:extLst>
              <a:ext uri="{FF2B5EF4-FFF2-40B4-BE49-F238E27FC236}">
                <a16:creationId xmlns:a16="http://schemas.microsoft.com/office/drawing/2014/main" id="{B51E3265-A8C5-4A98-8231-0B2DD941449A}"/>
              </a:ext>
            </a:extLst>
          </p:cNvPr>
          <p:cNvSpPr/>
          <p:nvPr/>
        </p:nvSpPr>
        <p:spPr>
          <a:xfrm>
            <a:off x="2642189" y="1453276"/>
            <a:ext cx="1785444" cy="3023805"/>
          </a:xfrm>
          <a:prstGeom prst="rect">
            <a:avLst/>
          </a:prstGeom>
          <a:solidFill>
            <a:schemeClr val="bg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GB" sz="2400" kern="1200">
              <a:solidFill>
                <a:srgbClr val="271544">
                  <a:lumMod val="10000"/>
                  <a:lumOff val="90000"/>
                </a:srgbClr>
              </a:solidFill>
              <a:latin typeface="Arial"/>
            </a:endParaRPr>
          </a:p>
        </p:txBody>
      </p:sp>
      <p:sp>
        <p:nvSpPr>
          <p:cNvPr id="2" name="Title 1">
            <a:extLst>
              <a:ext uri="{FF2B5EF4-FFF2-40B4-BE49-F238E27FC236}">
                <a16:creationId xmlns:a16="http://schemas.microsoft.com/office/drawing/2014/main" id="{C7DCA917-57D4-754C-A20A-083DFBC9446B}"/>
              </a:ext>
            </a:extLst>
          </p:cNvPr>
          <p:cNvSpPr>
            <a:spLocks noGrp="1"/>
          </p:cNvSpPr>
          <p:nvPr>
            <p:ph type="title"/>
          </p:nvPr>
        </p:nvSpPr>
        <p:spPr>
          <a:xfrm>
            <a:off x="2506133" y="365477"/>
            <a:ext cx="9076267" cy="1429457"/>
          </a:xfrm>
        </p:spPr>
        <p:txBody>
          <a:bodyPr>
            <a:normAutofit/>
          </a:bodyPr>
          <a:lstStyle/>
          <a:p>
            <a:r>
              <a:rPr lang="en-GB" sz="2400" dirty="0"/>
              <a:t>Is your service logic clear? (1/5) </a:t>
            </a:r>
            <a:endParaRPr lang="en-US" sz="2400" dirty="0"/>
          </a:p>
        </p:txBody>
      </p:sp>
      <p:sp>
        <p:nvSpPr>
          <p:cNvPr id="5" name="Text Placeholder 4">
            <a:extLst>
              <a:ext uri="{FF2B5EF4-FFF2-40B4-BE49-F238E27FC236}">
                <a16:creationId xmlns:a16="http://schemas.microsoft.com/office/drawing/2014/main" id="{DD80D928-29A5-7145-BB3A-089C56612DCE}"/>
              </a:ext>
            </a:extLst>
          </p:cNvPr>
          <p:cNvSpPr>
            <a:spLocks noGrp="1"/>
          </p:cNvSpPr>
          <p:nvPr>
            <p:ph type="body" sz="quarter" idx="12"/>
          </p:nvPr>
        </p:nvSpPr>
        <p:spPr>
          <a:xfrm>
            <a:off x="2642190" y="5068618"/>
            <a:ext cx="8636093" cy="1585833"/>
          </a:xfrm>
          <a:solidFill>
            <a:schemeClr val="tx1">
              <a:lumMod val="90000"/>
              <a:lumOff val="10000"/>
            </a:schemeClr>
          </a:solidFill>
        </p:spPr>
        <p:txBody>
          <a:bodyPr anchor="ctr">
            <a:normAutofit fontScale="92500"/>
          </a:bodyPr>
          <a:lstStyle/>
          <a:p>
            <a:r>
              <a:rPr lang="en-GB" sz="1333" dirty="0">
                <a:solidFill>
                  <a:schemeClr val="bg1"/>
                </a:solidFill>
              </a:rPr>
              <a:t>These ‘if, then’ statements outline your assumptions about how and why your service works. Each statement is called a ‘theory of change’. </a:t>
            </a:r>
            <a:endParaRPr lang="en-US" sz="1333" dirty="0">
              <a:solidFill>
                <a:schemeClr val="bg1"/>
              </a:solidFill>
            </a:endParaRPr>
          </a:p>
          <a:p>
            <a:r>
              <a:rPr lang="en-GB" sz="1333" dirty="0">
                <a:solidFill>
                  <a:schemeClr val="bg1"/>
                </a:solidFill>
              </a:rPr>
              <a:t>You will likely have multiple theories of change for a single service because you want to have an impact on more than just one group of people (e.g. patients AND staff), or because your service has multiple components or steps. </a:t>
            </a:r>
          </a:p>
          <a:p>
            <a:r>
              <a:rPr lang="en-GB" sz="1333" dirty="0">
                <a:solidFill>
                  <a:schemeClr val="bg1"/>
                </a:solidFill>
              </a:rPr>
              <a:t>Writing out your theories of change clearly ensures that everyone involved understands what exactly is being evaluated and why you think it works. See </a:t>
            </a:r>
            <a:r>
              <a:rPr lang="en-GB" sz="1333" dirty="0">
                <a:solidFill>
                  <a:schemeClr val="bg1"/>
                </a:solidFill>
                <a:hlinkClick r:id="" action="ppaction://noaction">
                  <a:extLst>
                    <a:ext uri="{A12FA001-AC4F-418D-AE19-62706E023703}">
                      <ahyp:hlinkClr xmlns:ahyp="http://schemas.microsoft.com/office/drawing/2018/hyperlinkcolor" val="tx"/>
                    </a:ext>
                  </a:extLst>
                </a:hlinkClick>
              </a:rPr>
              <a:t>an example</a:t>
            </a:r>
            <a:r>
              <a:rPr lang="en-GB" sz="1333" dirty="0">
                <a:solidFill>
                  <a:schemeClr val="bg1"/>
                </a:solidFill>
              </a:rPr>
              <a:t> of the questions our team used to prompt a VIP service to develop their theories of change in </a:t>
            </a:r>
            <a:r>
              <a:rPr lang="en-GB" sz="1333" dirty="0">
                <a:solidFill>
                  <a:schemeClr val="bg1"/>
                </a:solidFill>
                <a:hlinkClick r:id="" action="ppaction://noaction">
                  <a:extLst>
                    <a:ext uri="{A12FA001-AC4F-418D-AE19-62706E023703}">
                      <ahyp:hlinkClr xmlns:ahyp="http://schemas.microsoft.com/office/drawing/2018/hyperlinkcolor" val="tx"/>
                    </a:ext>
                  </a:extLst>
                </a:hlinkClick>
              </a:rPr>
              <a:t>slide 17</a:t>
            </a:r>
            <a:r>
              <a:rPr lang="en-GB" sz="1333" dirty="0">
                <a:solidFill>
                  <a:schemeClr val="bg1"/>
                </a:solidFill>
              </a:rPr>
              <a:t>. </a:t>
            </a:r>
            <a:endParaRPr lang="en-US" sz="2400" dirty="0">
              <a:solidFill>
                <a:schemeClr val="bg1"/>
              </a:solidFill>
            </a:endParaRPr>
          </a:p>
        </p:txBody>
      </p:sp>
      <p:sp>
        <p:nvSpPr>
          <p:cNvPr id="22" name="TextBox 21">
            <a:extLst>
              <a:ext uri="{FF2B5EF4-FFF2-40B4-BE49-F238E27FC236}">
                <a16:creationId xmlns:a16="http://schemas.microsoft.com/office/drawing/2014/main" id="{83A4D3C9-1C5B-984E-8CB1-16D25F5857F0}"/>
              </a:ext>
            </a:extLst>
          </p:cNvPr>
          <p:cNvSpPr txBox="1"/>
          <p:nvPr/>
        </p:nvSpPr>
        <p:spPr>
          <a:xfrm>
            <a:off x="2642189" y="1946157"/>
            <a:ext cx="1785444" cy="2512676"/>
          </a:xfrm>
          <a:prstGeom prst="rect">
            <a:avLst/>
          </a:prstGeom>
          <a:noFill/>
        </p:spPr>
        <p:txBody>
          <a:bodyPr wrap="square" rtlCol="0">
            <a:spAutoFit/>
          </a:bodyPr>
          <a:lstStyle/>
          <a:p>
            <a:pPr defTabSz="609585">
              <a:buClrTx/>
            </a:pPr>
            <a:r>
              <a:rPr lang="en-GB" sz="1333" kern="1200" dirty="0">
                <a:solidFill>
                  <a:srgbClr val="271544"/>
                </a:solidFill>
                <a:ea typeface="+mn-ea"/>
                <a:cs typeface="+mn-cs"/>
              </a:rPr>
              <a:t>the service’s resources (those available and those missing), which can include units of time, staff, money, equipment, know-how, ideas, etc. </a:t>
            </a:r>
            <a:br>
              <a:rPr lang="en-GB" sz="1333" kern="1200" dirty="0">
                <a:solidFill>
                  <a:srgbClr val="271544"/>
                </a:solidFill>
                <a:ea typeface="+mn-ea"/>
                <a:cs typeface="+mn-cs"/>
              </a:rPr>
            </a:br>
            <a:endParaRPr lang="en-GB" sz="1333" kern="1200" dirty="0">
              <a:solidFill>
                <a:srgbClr val="271544"/>
              </a:solidFill>
              <a:ea typeface="+mn-ea"/>
              <a:cs typeface="+mn-cs"/>
            </a:endParaRPr>
          </a:p>
          <a:p>
            <a:pPr defTabSz="609585">
              <a:buClrTx/>
            </a:pPr>
            <a:r>
              <a:rPr lang="en-GB" sz="933" kern="1200" dirty="0">
                <a:solidFill>
                  <a:srgbClr val="271544"/>
                </a:solidFill>
                <a:ea typeface="+mn-ea"/>
                <a:cs typeface="+mn-cs"/>
              </a:rPr>
              <a:t>For example: volunteers are trained to identify and support patients with mealtime support needs</a:t>
            </a:r>
            <a:endParaRPr lang="en-US" sz="933" kern="1200" dirty="0">
              <a:solidFill>
                <a:srgbClr val="271544"/>
              </a:solidFill>
              <a:ea typeface="+mn-ea"/>
              <a:cs typeface="+mn-cs"/>
            </a:endParaRPr>
          </a:p>
        </p:txBody>
      </p:sp>
      <p:sp>
        <p:nvSpPr>
          <p:cNvPr id="23" name="TextBox 22">
            <a:extLst>
              <a:ext uri="{FF2B5EF4-FFF2-40B4-BE49-F238E27FC236}">
                <a16:creationId xmlns:a16="http://schemas.microsoft.com/office/drawing/2014/main" id="{1605814E-2A9A-B24C-989F-C3DEDF457609}"/>
              </a:ext>
            </a:extLst>
          </p:cNvPr>
          <p:cNvSpPr txBox="1"/>
          <p:nvPr/>
        </p:nvSpPr>
        <p:spPr>
          <a:xfrm>
            <a:off x="4920272" y="1945719"/>
            <a:ext cx="1717835" cy="2245999"/>
          </a:xfrm>
          <a:prstGeom prst="rect">
            <a:avLst/>
          </a:prstGeom>
          <a:noFill/>
        </p:spPr>
        <p:txBody>
          <a:bodyPr wrap="square" rtlCol="0">
            <a:spAutoFit/>
          </a:bodyPr>
          <a:lstStyle/>
          <a:p>
            <a:pPr defTabSz="609585">
              <a:buClrTx/>
            </a:pPr>
            <a:r>
              <a:rPr lang="en-GB" sz="1333" kern="1200" dirty="0">
                <a:solidFill>
                  <a:srgbClr val="271544"/>
                </a:solidFill>
                <a:ea typeface="+mn-ea"/>
                <a:cs typeface="+mn-cs"/>
              </a:rPr>
              <a:t>what volunteers needs to do with/for the target patient group to ensure that the service is successful </a:t>
            </a:r>
            <a:br>
              <a:rPr lang="en-GB" sz="1333" kern="1200" dirty="0">
                <a:solidFill>
                  <a:srgbClr val="271544"/>
                </a:solidFill>
                <a:ea typeface="+mn-ea"/>
                <a:cs typeface="+mn-cs"/>
              </a:rPr>
            </a:br>
            <a:endParaRPr lang="en-GB" sz="1333" kern="1200" dirty="0">
              <a:solidFill>
                <a:srgbClr val="271544"/>
              </a:solidFill>
              <a:ea typeface="+mn-ea"/>
              <a:cs typeface="+mn-cs"/>
            </a:endParaRPr>
          </a:p>
          <a:p>
            <a:pPr defTabSz="609585">
              <a:buClrTx/>
            </a:pPr>
            <a:r>
              <a:rPr lang="en-GB" sz="933" kern="1200" dirty="0">
                <a:solidFill>
                  <a:srgbClr val="271544"/>
                </a:solidFill>
                <a:ea typeface="+mn-ea"/>
                <a:cs typeface="+mn-cs"/>
              </a:rPr>
              <a:t>For example: volunteers assist patients unable to eat and drink independently during all mealtimes on a daily basis) </a:t>
            </a:r>
            <a:endParaRPr lang="en-GB" sz="1333" kern="1200" dirty="0">
              <a:solidFill>
                <a:srgbClr val="271544"/>
              </a:solidFill>
              <a:ea typeface="+mn-ea"/>
              <a:cs typeface="+mn-cs"/>
            </a:endParaRPr>
          </a:p>
        </p:txBody>
      </p:sp>
      <p:sp>
        <p:nvSpPr>
          <p:cNvPr id="24" name="TextBox 23">
            <a:extLst>
              <a:ext uri="{FF2B5EF4-FFF2-40B4-BE49-F238E27FC236}">
                <a16:creationId xmlns:a16="http://schemas.microsoft.com/office/drawing/2014/main" id="{643CB13D-9BA2-B341-8835-A6E41D27C18E}"/>
              </a:ext>
            </a:extLst>
          </p:cNvPr>
          <p:cNvSpPr txBox="1"/>
          <p:nvPr/>
        </p:nvSpPr>
        <p:spPr>
          <a:xfrm>
            <a:off x="7207825" y="1945719"/>
            <a:ext cx="1785444" cy="2492029"/>
          </a:xfrm>
          <a:prstGeom prst="rect">
            <a:avLst/>
          </a:prstGeom>
          <a:noFill/>
        </p:spPr>
        <p:txBody>
          <a:bodyPr wrap="square" rtlCol="0">
            <a:spAutoFit/>
          </a:bodyPr>
          <a:lstStyle/>
          <a:p>
            <a:pPr defTabSz="609585">
              <a:buClrTx/>
            </a:pPr>
            <a:r>
              <a:rPr lang="en-GB" sz="1333" kern="1200" dirty="0">
                <a:solidFill>
                  <a:srgbClr val="271544"/>
                </a:solidFill>
                <a:ea typeface="+mn-ea"/>
                <a:cs typeface="+mn-cs"/>
              </a:rPr>
              <a:t>what will result from volunteers carrying out the described activities</a:t>
            </a:r>
            <a:br>
              <a:rPr lang="en-GB" sz="1333" kern="1200" dirty="0">
                <a:solidFill>
                  <a:srgbClr val="271544"/>
                </a:solidFill>
                <a:ea typeface="+mn-ea"/>
                <a:cs typeface="+mn-cs"/>
              </a:rPr>
            </a:br>
            <a:endParaRPr lang="en-GB" sz="933" kern="1200" dirty="0">
              <a:solidFill>
                <a:srgbClr val="271544"/>
              </a:solidFill>
              <a:ea typeface="+mn-ea"/>
              <a:cs typeface="+mn-cs"/>
            </a:endParaRPr>
          </a:p>
          <a:p>
            <a:pPr defTabSz="609585">
              <a:buClrTx/>
            </a:pPr>
            <a:r>
              <a:rPr lang="en-GB" sz="933" kern="1200" dirty="0">
                <a:solidFill>
                  <a:srgbClr val="271544"/>
                </a:solidFill>
                <a:ea typeface="+mn-ea"/>
                <a:cs typeface="+mn-cs"/>
              </a:rPr>
              <a:t>For example: number of volunteers trained as a proportion of all volunteers, number of patients assisted as proportion of all patients in need in a given week, number of mealtimes where assistance was provided as a proportion of all mealtimes in a given month</a:t>
            </a:r>
            <a:endParaRPr lang="en-US" sz="1333" kern="1200" dirty="0">
              <a:solidFill>
                <a:srgbClr val="271544"/>
              </a:solidFill>
              <a:ea typeface="+mn-ea"/>
              <a:cs typeface="+mn-cs"/>
            </a:endParaRPr>
          </a:p>
        </p:txBody>
      </p:sp>
      <p:sp>
        <p:nvSpPr>
          <p:cNvPr id="25" name="TextBox 24">
            <a:extLst>
              <a:ext uri="{FF2B5EF4-FFF2-40B4-BE49-F238E27FC236}">
                <a16:creationId xmlns:a16="http://schemas.microsoft.com/office/drawing/2014/main" id="{41B4E2E2-C965-1846-9ACF-D3227AD45207}"/>
              </a:ext>
            </a:extLst>
          </p:cNvPr>
          <p:cNvSpPr txBox="1"/>
          <p:nvPr/>
        </p:nvSpPr>
        <p:spPr>
          <a:xfrm>
            <a:off x="9523229" y="1916536"/>
            <a:ext cx="1678171" cy="1835759"/>
          </a:xfrm>
          <a:prstGeom prst="rect">
            <a:avLst/>
          </a:prstGeom>
          <a:noFill/>
        </p:spPr>
        <p:txBody>
          <a:bodyPr wrap="square" rtlCol="0">
            <a:spAutoFit/>
          </a:bodyPr>
          <a:lstStyle/>
          <a:p>
            <a:pPr defTabSz="609585">
              <a:buClrTx/>
            </a:pPr>
            <a:r>
              <a:rPr lang="en-GB" sz="1333" kern="1200" dirty="0">
                <a:solidFill>
                  <a:srgbClr val="271544"/>
                </a:solidFill>
                <a:ea typeface="+mn-ea"/>
                <a:cs typeface="+mn-cs"/>
              </a:rPr>
              <a:t>the changes, benefits, learning or other effects that happen as a result of services </a:t>
            </a:r>
            <a:br>
              <a:rPr lang="en-GB" sz="1333" kern="1200" dirty="0">
                <a:solidFill>
                  <a:srgbClr val="271544"/>
                </a:solidFill>
                <a:ea typeface="+mn-ea"/>
                <a:cs typeface="+mn-cs"/>
              </a:rPr>
            </a:br>
            <a:endParaRPr lang="en-GB" sz="933" kern="1200" dirty="0">
              <a:solidFill>
                <a:srgbClr val="271544"/>
              </a:solidFill>
              <a:ea typeface="+mn-ea"/>
              <a:cs typeface="+mn-cs"/>
            </a:endParaRPr>
          </a:p>
          <a:p>
            <a:pPr defTabSz="609585">
              <a:buClrTx/>
            </a:pPr>
            <a:r>
              <a:rPr lang="en-GB" sz="933" kern="1200" dirty="0">
                <a:solidFill>
                  <a:srgbClr val="271544"/>
                </a:solidFill>
                <a:ea typeface="+mn-ea"/>
                <a:cs typeface="+mn-cs"/>
              </a:rPr>
              <a:t>For example: decrease in the number of patients who were at risk of dehydration and malnutrition</a:t>
            </a:r>
            <a:endParaRPr lang="en-GB" sz="1333" kern="1200" dirty="0">
              <a:solidFill>
                <a:srgbClr val="271544"/>
              </a:solidFill>
              <a:ea typeface="+mn-ea"/>
              <a:cs typeface="+mn-cs"/>
            </a:endParaRPr>
          </a:p>
        </p:txBody>
      </p:sp>
      <p:sp>
        <p:nvSpPr>
          <p:cNvPr id="27" name="TextBox 26">
            <a:extLst>
              <a:ext uri="{FF2B5EF4-FFF2-40B4-BE49-F238E27FC236}">
                <a16:creationId xmlns:a16="http://schemas.microsoft.com/office/drawing/2014/main" id="{6840C444-0266-7A42-851F-65E4DE9E103A}"/>
              </a:ext>
            </a:extLst>
          </p:cNvPr>
          <p:cNvSpPr txBox="1"/>
          <p:nvPr/>
        </p:nvSpPr>
        <p:spPr>
          <a:xfrm>
            <a:off x="2631943" y="1471720"/>
            <a:ext cx="1490133" cy="461665"/>
          </a:xfrm>
          <a:prstGeom prst="rect">
            <a:avLst/>
          </a:prstGeom>
          <a:noFill/>
        </p:spPr>
        <p:txBody>
          <a:bodyPr wrap="square" rtlCol="0">
            <a:spAutoFit/>
          </a:bodyPr>
          <a:lstStyle/>
          <a:p>
            <a:pPr defTabSz="609585">
              <a:buClrTx/>
            </a:pPr>
            <a:r>
              <a:rPr lang="en-US" sz="2400" b="1" kern="1200" dirty="0">
                <a:solidFill>
                  <a:srgbClr val="271544"/>
                </a:solidFill>
                <a:ea typeface="+mn-ea"/>
                <a:cs typeface="+mn-cs"/>
              </a:rPr>
              <a:t>Inputs</a:t>
            </a:r>
          </a:p>
        </p:txBody>
      </p:sp>
      <p:sp>
        <p:nvSpPr>
          <p:cNvPr id="28" name="TextBox 27">
            <a:extLst>
              <a:ext uri="{FF2B5EF4-FFF2-40B4-BE49-F238E27FC236}">
                <a16:creationId xmlns:a16="http://schemas.microsoft.com/office/drawing/2014/main" id="{31EA8A27-8511-BB4F-87B5-A3EAF1EBB9B2}"/>
              </a:ext>
            </a:extLst>
          </p:cNvPr>
          <p:cNvSpPr txBox="1"/>
          <p:nvPr/>
        </p:nvSpPr>
        <p:spPr>
          <a:xfrm>
            <a:off x="4907495" y="1491375"/>
            <a:ext cx="1716592" cy="461665"/>
          </a:xfrm>
          <a:prstGeom prst="rect">
            <a:avLst/>
          </a:prstGeom>
          <a:noFill/>
        </p:spPr>
        <p:txBody>
          <a:bodyPr wrap="square" rtlCol="0">
            <a:spAutoFit/>
          </a:bodyPr>
          <a:lstStyle/>
          <a:p>
            <a:pPr defTabSz="609585">
              <a:buClrTx/>
            </a:pPr>
            <a:r>
              <a:rPr lang="en-US" sz="2400" b="1" kern="1200" dirty="0">
                <a:solidFill>
                  <a:srgbClr val="271544"/>
                </a:solidFill>
                <a:ea typeface="+mn-ea"/>
                <a:cs typeface="+mn-cs"/>
              </a:rPr>
              <a:t>Activities</a:t>
            </a:r>
          </a:p>
        </p:txBody>
      </p:sp>
      <p:sp>
        <p:nvSpPr>
          <p:cNvPr id="29" name="TextBox 28">
            <a:extLst>
              <a:ext uri="{FF2B5EF4-FFF2-40B4-BE49-F238E27FC236}">
                <a16:creationId xmlns:a16="http://schemas.microsoft.com/office/drawing/2014/main" id="{4742F6D0-CAA8-8947-AC12-136054FDE593}"/>
              </a:ext>
            </a:extLst>
          </p:cNvPr>
          <p:cNvSpPr txBox="1"/>
          <p:nvPr/>
        </p:nvSpPr>
        <p:spPr>
          <a:xfrm>
            <a:off x="7202126" y="1491375"/>
            <a:ext cx="1490133" cy="461665"/>
          </a:xfrm>
          <a:prstGeom prst="rect">
            <a:avLst/>
          </a:prstGeom>
          <a:noFill/>
        </p:spPr>
        <p:txBody>
          <a:bodyPr wrap="square" rtlCol="0">
            <a:spAutoFit/>
          </a:bodyPr>
          <a:lstStyle/>
          <a:p>
            <a:pPr defTabSz="609585">
              <a:buClrTx/>
            </a:pPr>
            <a:r>
              <a:rPr lang="en-US" sz="2400" b="1" kern="1200" dirty="0">
                <a:solidFill>
                  <a:srgbClr val="271544"/>
                </a:solidFill>
                <a:ea typeface="+mn-ea"/>
                <a:cs typeface="+mn-cs"/>
              </a:rPr>
              <a:t>Outputs</a:t>
            </a:r>
          </a:p>
        </p:txBody>
      </p:sp>
      <p:sp>
        <p:nvSpPr>
          <p:cNvPr id="30" name="TextBox 29">
            <a:extLst>
              <a:ext uri="{FF2B5EF4-FFF2-40B4-BE49-F238E27FC236}">
                <a16:creationId xmlns:a16="http://schemas.microsoft.com/office/drawing/2014/main" id="{DC799366-1DF8-4742-847B-FE8C4E9D5B1F}"/>
              </a:ext>
            </a:extLst>
          </p:cNvPr>
          <p:cNvSpPr txBox="1"/>
          <p:nvPr/>
        </p:nvSpPr>
        <p:spPr>
          <a:xfrm>
            <a:off x="9497127" y="1511893"/>
            <a:ext cx="1982487" cy="441211"/>
          </a:xfrm>
          <a:prstGeom prst="rect">
            <a:avLst/>
          </a:prstGeom>
          <a:noFill/>
        </p:spPr>
        <p:txBody>
          <a:bodyPr wrap="square" rtlCol="0">
            <a:spAutoFit/>
          </a:bodyPr>
          <a:lstStyle/>
          <a:p>
            <a:pPr defTabSz="609585">
              <a:buClrTx/>
            </a:pPr>
            <a:r>
              <a:rPr lang="en-US" sz="2267" b="1" kern="1200" dirty="0">
                <a:solidFill>
                  <a:srgbClr val="271544"/>
                </a:solidFill>
                <a:ea typeface="+mn-ea"/>
                <a:cs typeface="+mn-cs"/>
              </a:rPr>
              <a:t>Outcomes</a:t>
            </a:r>
          </a:p>
        </p:txBody>
      </p:sp>
      <p:sp>
        <p:nvSpPr>
          <p:cNvPr id="21" name="Text Placeholder 4">
            <a:extLst>
              <a:ext uri="{FF2B5EF4-FFF2-40B4-BE49-F238E27FC236}">
                <a16:creationId xmlns:a16="http://schemas.microsoft.com/office/drawing/2014/main" id="{CAA70EAF-A4F5-6040-9C3B-5A1D145BE2C6}"/>
              </a:ext>
            </a:extLst>
          </p:cNvPr>
          <p:cNvSpPr txBox="1">
            <a:spLocks/>
          </p:cNvSpPr>
          <p:nvPr/>
        </p:nvSpPr>
        <p:spPr>
          <a:xfrm>
            <a:off x="2506134" y="1036383"/>
            <a:ext cx="8870695" cy="1107996"/>
          </a:xfrm>
          <a:prstGeom prst="rect">
            <a:avLst/>
          </a:prstGeom>
        </p:spPr>
        <p:txBody>
          <a:bodyPr vert="horz" lIns="121920" tIns="60960" rIns="121920" bIns="60960" rtlCol="0">
            <a:normAutofit/>
          </a:bodyPr>
          <a:lstStyle>
            <a:lvl1pPr marL="0" indent="0" algn="l" defTabSz="457200" rtl="0" eaLnBrk="1" latinLnBrk="0" hangingPunct="1">
              <a:spcBef>
                <a:spcPct val="20000"/>
              </a:spcBef>
              <a:spcAft>
                <a:spcPts val="400"/>
              </a:spcAft>
              <a:buFont typeface="Arial"/>
              <a:buNone/>
              <a:defRPr sz="2000" kern="1200">
                <a:solidFill>
                  <a:schemeClr val="bg2"/>
                </a:solidFill>
                <a:latin typeface="Georgia"/>
                <a:ea typeface="+mn-ea"/>
                <a:cs typeface="Georgia"/>
              </a:defRPr>
            </a:lvl1pPr>
            <a:lvl2pPr marL="914400" indent="-457200" algn="l" defTabSz="457200" rtl="0" eaLnBrk="1" latinLnBrk="0" hangingPunct="1">
              <a:spcBef>
                <a:spcPct val="20000"/>
              </a:spcBef>
              <a:spcAft>
                <a:spcPts val="400"/>
              </a:spcAft>
              <a:buFont typeface="Wingdings" charset="2"/>
              <a:buAutoNum type="arabicPlain"/>
              <a:defRPr sz="2000" kern="1200">
                <a:solidFill>
                  <a:schemeClr val="bg2"/>
                </a:solidFill>
                <a:latin typeface="Georgia"/>
                <a:ea typeface="+mn-ea"/>
                <a:cs typeface="Georgia"/>
              </a:defRPr>
            </a:lvl2pPr>
            <a:lvl3pPr marL="1143000" indent="-228600" algn="l" defTabSz="457200" rtl="0" eaLnBrk="1" latinLnBrk="0" hangingPunct="1">
              <a:spcBef>
                <a:spcPct val="20000"/>
              </a:spcBef>
              <a:spcAft>
                <a:spcPts val="400"/>
              </a:spcAft>
              <a:buFont typeface="Arial"/>
              <a:buChar char="•"/>
              <a:defRPr sz="2000" kern="1200">
                <a:solidFill>
                  <a:schemeClr val="bg2"/>
                </a:solidFill>
                <a:latin typeface="Georgia"/>
                <a:ea typeface="+mn-ea"/>
                <a:cs typeface="Georgia"/>
              </a:defRPr>
            </a:lvl3pPr>
            <a:lvl4pPr marL="1600200" indent="-228600" algn="l" defTabSz="457200" rtl="0" eaLnBrk="1" latinLnBrk="0" hangingPunct="1">
              <a:spcBef>
                <a:spcPct val="20000"/>
              </a:spcBef>
              <a:spcAft>
                <a:spcPts val="400"/>
              </a:spcAft>
              <a:buFont typeface="Arial"/>
              <a:buChar char="•"/>
              <a:defRPr sz="2000" kern="1200">
                <a:solidFill>
                  <a:schemeClr val="bg2"/>
                </a:solidFill>
                <a:latin typeface="Georgia"/>
                <a:ea typeface="+mn-ea"/>
                <a:cs typeface="Georgia"/>
              </a:defRPr>
            </a:lvl4pPr>
            <a:lvl5pPr marL="2057400" indent="-228600" algn="l" defTabSz="457200" rtl="0" eaLnBrk="1" latinLnBrk="0" hangingPunct="1">
              <a:spcBef>
                <a:spcPct val="20000"/>
              </a:spcBef>
              <a:spcAft>
                <a:spcPts val="400"/>
              </a:spcAft>
              <a:buFont typeface="Arial"/>
              <a:buChar char="•"/>
              <a:defRPr sz="2000" kern="1200">
                <a:solidFill>
                  <a:schemeClr val="bg2"/>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Aft>
                <a:spcPts val="533"/>
              </a:spcAft>
              <a:buClrTx/>
            </a:pPr>
            <a:r>
              <a:rPr lang="en-GB" sz="1400" dirty="0">
                <a:solidFill>
                  <a:srgbClr val="271544"/>
                </a:solidFill>
              </a:rPr>
              <a:t>The first step in an evaluation is describing your volunteering service and justifying how and why it works. </a:t>
            </a:r>
            <a:endParaRPr lang="en-US" sz="1400" dirty="0">
              <a:solidFill>
                <a:srgbClr val="271544"/>
              </a:solidFill>
            </a:endParaRPr>
          </a:p>
        </p:txBody>
      </p:sp>
      <p:sp>
        <p:nvSpPr>
          <p:cNvPr id="26" name="Text Placeholder 4">
            <a:extLst>
              <a:ext uri="{FF2B5EF4-FFF2-40B4-BE49-F238E27FC236}">
                <a16:creationId xmlns:a16="http://schemas.microsoft.com/office/drawing/2014/main" id="{6895A931-2C4B-4542-9A2C-38AACA6CCAF7}"/>
              </a:ext>
            </a:extLst>
          </p:cNvPr>
          <p:cNvSpPr txBox="1">
            <a:spLocks/>
          </p:cNvSpPr>
          <p:nvPr/>
        </p:nvSpPr>
        <p:spPr>
          <a:xfrm>
            <a:off x="2566859" y="4493102"/>
            <a:ext cx="8870695" cy="854916"/>
          </a:xfrm>
          <a:prstGeom prst="rect">
            <a:avLst/>
          </a:prstGeom>
        </p:spPr>
        <p:txBody>
          <a:bodyPr vert="horz" lIns="121920" tIns="60960" rIns="121920" bIns="60960" rtlCol="0">
            <a:normAutofit/>
          </a:bodyPr>
          <a:lstStyle>
            <a:lvl1pPr marL="0" indent="0" algn="l" defTabSz="457200" rtl="0" eaLnBrk="1" latinLnBrk="0" hangingPunct="1">
              <a:spcBef>
                <a:spcPct val="20000"/>
              </a:spcBef>
              <a:spcAft>
                <a:spcPts val="400"/>
              </a:spcAft>
              <a:buFont typeface="Arial"/>
              <a:buNone/>
              <a:defRPr sz="2000" kern="1200">
                <a:solidFill>
                  <a:schemeClr val="bg2"/>
                </a:solidFill>
                <a:latin typeface="Georgia"/>
                <a:ea typeface="+mn-ea"/>
                <a:cs typeface="Georgia"/>
              </a:defRPr>
            </a:lvl1pPr>
            <a:lvl2pPr marL="914400" indent="-457200" algn="l" defTabSz="457200" rtl="0" eaLnBrk="1" latinLnBrk="0" hangingPunct="1">
              <a:spcBef>
                <a:spcPct val="20000"/>
              </a:spcBef>
              <a:spcAft>
                <a:spcPts val="400"/>
              </a:spcAft>
              <a:buFont typeface="Wingdings" charset="2"/>
              <a:buAutoNum type="arabicPlain"/>
              <a:defRPr sz="2000" kern="1200">
                <a:solidFill>
                  <a:schemeClr val="bg2"/>
                </a:solidFill>
                <a:latin typeface="Georgia"/>
                <a:ea typeface="+mn-ea"/>
                <a:cs typeface="Georgia"/>
              </a:defRPr>
            </a:lvl2pPr>
            <a:lvl3pPr marL="1143000" indent="-228600" algn="l" defTabSz="457200" rtl="0" eaLnBrk="1" latinLnBrk="0" hangingPunct="1">
              <a:spcBef>
                <a:spcPct val="20000"/>
              </a:spcBef>
              <a:spcAft>
                <a:spcPts val="400"/>
              </a:spcAft>
              <a:buFont typeface="Arial"/>
              <a:buChar char="•"/>
              <a:defRPr sz="2000" kern="1200">
                <a:solidFill>
                  <a:schemeClr val="bg2"/>
                </a:solidFill>
                <a:latin typeface="Georgia"/>
                <a:ea typeface="+mn-ea"/>
                <a:cs typeface="Georgia"/>
              </a:defRPr>
            </a:lvl3pPr>
            <a:lvl4pPr marL="1600200" indent="-228600" algn="l" defTabSz="457200" rtl="0" eaLnBrk="1" latinLnBrk="0" hangingPunct="1">
              <a:spcBef>
                <a:spcPct val="20000"/>
              </a:spcBef>
              <a:spcAft>
                <a:spcPts val="400"/>
              </a:spcAft>
              <a:buFont typeface="Arial"/>
              <a:buChar char="•"/>
              <a:defRPr sz="2000" kern="1200">
                <a:solidFill>
                  <a:schemeClr val="bg2"/>
                </a:solidFill>
                <a:latin typeface="Georgia"/>
                <a:ea typeface="+mn-ea"/>
                <a:cs typeface="Georgia"/>
              </a:defRPr>
            </a:lvl4pPr>
            <a:lvl5pPr marL="2057400" indent="-228600" algn="l" defTabSz="457200" rtl="0" eaLnBrk="1" latinLnBrk="0" hangingPunct="1">
              <a:spcBef>
                <a:spcPct val="20000"/>
              </a:spcBef>
              <a:spcAft>
                <a:spcPts val="400"/>
              </a:spcAft>
              <a:buFont typeface="Arial"/>
              <a:buChar char="•"/>
              <a:defRPr sz="2000" kern="1200">
                <a:solidFill>
                  <a:schemeClr val="bg2"/>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Aft>
                <a:spcPts val="533"/>
              </a:spcAft>
              <a:buClrTx/>
            </a:pPr>
            <a:r>
              <a:rPr lang="en-GB" sz="1200" dirty="0">
                <a:solidFill>
                  <a:srgbClr val="271544"/>
                </a:solidFill>
              </a:rPr>
              <a:t>Create lists in each of the boxes above and once your lists are ready, start linking items: ‘If [input A + activity A], then [outputs A + outcomes A]’ will result. Continue with input B, C, etc. Sometimes it is easier to work backward from your outcomes. </a:t>
            </a:r>
          </a:p>
          <a:p>
            <a:pPr defTabSz="609585">
              <a:spcAft>
                <a:spcPts val="533"/>
              </a:spcAft>
              <a:buClrTx/>
            </a:pPr>
            <a:endParaRPr lang="en-GB" sz="1400" dirty="0">
              <a:solidFill>
                <a:srgbClr val="271544"/>
              </a:solidFill>
            </a:endParaRPr>
          </a:p>
        </p:txBody>
      </p:sp>
      <p:sp>
        <p:nvSpPr>
          <p:cNvPr id="46" name="Rectangle 45">
            <a:extLst>
              <a:ext uri="{FF2B5EF4-FFF2-40B4-BE49-F238E27FC236}">
                <a16:creationId xmlns:a16="http://schemas.microsoft.com/office/drawing/2014/main" id="{CD9910CE-0CA9-4E06-B8C6-9C4CB486893C}"/>
              </a:ext>
            </a:extLst>
          </p:cNvPr>
          <p:cNvSpPr/>
          <p:nvPr/>
        </p:nvSpPr>
        <p:spPr>
          <a:xfrm>
            <a:off x="224922" y="203549"/>
            <a:ext cx="1709657" cy="6650295"/>
          </a:xfrm>
          <a:prstGeom prst="rect">
            <a:avLst/>
          </a:prstGeom>
          <a:solidFill>
            <a:schemeClr val="accent1">
              <a:lumMod val="40000"/>
              <a:lumOff val="6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1200" kern="1200">
              <a:solidFill>
                <a:srgbClr val="F4F4F4"/>
              </a:solidFill>
              <a:latin typeface="Arial"/>
            </a:endParaRPr>
          </a:p>
        </p:txBody>
      </p:sp>
      <p:sp>
        <p:nvSpPr>
          <p:cNvPr id="50" name="Rectangle 49">
            <a:extLst>
              <a:ext uri="{FF2B5EF4-FFF2-40B4-BE49-F238E27FC236}">
                <a16:creationId xmlns:a16="http://schemas.microsoft.com/office/drawing/2014/main" id="{BAFC3C81-58C1-4312-9867-7CBF3FA2DD8B}"/>
              </a:ext>
            </a:extLst>
          </p:cNvPr>
          <p:cNvSpPr/>
          <p:nvPr/>
        </p:nvSpPr>
        <p:spPr>
          <a:xfrm>
            <a:off x="445948" y="153466"/>
            <a:ext cx="1709657" cy="276999"/>
          </a:xfrm>
          <a:prstGeom prst="rect">
            <a:avLst/>
          </a:prstGeom>
          <a:noFill/>
        </p:spPr>
        <p:txBody>
          <a:bodyPr wrap="square" rtlCol="0">
            <a:spAutoFit/>
          </a:bodyPr>
          <a:lstStyle/>
          <a:p>
            <a:pPr defTabSz="609585">
              <a:buClrTx/>
            </a:pPr>
            <a:endParaRPr lang="en-US" sz="1200" kern="1200">
              <a:solidFill>
                <a:srgbClr val="271544"/>
              </a:solidFill>
              <a:ea typeface="+mn-ea"/>
              <a:cs typeface="+mn-cs"/>
            </a:endParaRPr>
          </a:p>
        </p:txBody>
      </p:sp>
      <p:sp>
        <p:nvSpPr>
          <p:cNvPr id="51" name="TextBox 50">
            <a:hlinkClick r:id="rId3" action="ppaction://hlinksldjump"/>
            <a:extLst>
              <a:ext uri="{FF2B5EF4-FFF2-40B4-BE49-F238E27FC236}">
                <a16:creationId xmlns:a16="http://schemas.microsoft.com/office/drawing/2014/main" id="{532DBD68-0D5D-4A17-86FB-59C01409DD20}"/>
              </a:ext>
            </a:extLst>
          </p:cNvPr>
          <p:cNvSpPr txBox="1"/>
          <p:nvPr/>
        </p:nvSpPr>
        <p:spPr>
          <a:xfrm>
            <a:off x="445947" y="1633895"/>
            <a:ext cx="1365504" cy="461665"/>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Working group agreement</a:t>
            </a:r>
          </a:p>
        </p:txBody>
      </p:sp>
      <p:sp>
        <p:nvSpPr>
          <p:cNvPr id="52" name="TextBox 51">
            <a:hlinkClick r:id="" action="ppaction://noaction"/>
            <a:extLst>
              <a:ext uri="{FF2B5EF4-FFF2-40B4-BE49-F238E27FC236}">
                <a16:creationId xmlns:a16="http://schemas.microsoft.com/office/drawing/2014/main" id="{0FFA1982-30E0-46AA-BEB3-C8CE9033EE2B}"/>
              </a:ext>
            </a:extLst>
          </p:cNvPr>
          <p:cNvSpPr txBox="1"/>
          <p:nvPr/>
        </p:nvSpPr>
        <p:spPr>
          <a:xfrm>
            <a:off x="445947" y="2333530"/>
            <a:ext cx="1365504" cy="461665"/>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Plausibility &amp; Sustainability</a:t>
            </a:r>
          </a:p>
        </p:txBody>
      </p:sp>
      <p:sp>
        <p:nvSpPr>
          <p:cNvPr id="53" name="TextBox 52">
            <a:hlinkClick r:id="" action="ppaction://noaction"/>
            <a:extLst>
              <a:ext uri="{FF2B5EF4-FFF2-40B4-BE49-F238E27FC236}">
                <a16:creationId xmlns:a16="http://schemas.microsoft.com/office/drawing/2014/main" id="{02AD3844-72A0-4EAB-A7DE-E71A1A3C4CA5}"/>
              </a:ext>
            </a:extLst>
          </p:cNvPr>
          <p:cNvSpPr txBox="1"/>
          <p:nvPr/>
        </p:nvSpPr>
        <p:spPr>
          <a:xfrm>
            <a:off x="445948" y="3033165"/>
            <a:ext cx="1555329" cy="461665"/>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Indicators &amp; Outcomes</a:t>
            </a:r>
          </a:p>
        </p:txBody>
      </p:sp>
      <p:sp>
        <p:nvSpPr>
          <p:cNvPr id="54" name="Pentagon 21">
            <a:hlinkClick r:id="rId4" action="ppaction://hlinksldjump"/>
            <a:extLst>
              <a:ext uri="{FF2B5EF4-FFF2-40B4-BE49-F238E27FC236}">
                <a16:creationId xmlns:a16="http://schemas.microsoft.com/office/drawing/2014/main" id="{C0E05AA0-84C7-4988-BE9E-08B8FBDA93E0}"/>
              </a:ext>
            </a:extLst>
          </p:cNvPr>
          <p:cNvSpPr/>
          <p:nvPr/>
        </p:nvSpPr>
        <p:spPr>
          <a:xfrm>
            <a:off x="494800" y="820720"/>
            <a:ext cx="1709657" cy="484819"/>
          </a:xfrm>
          <a:prstGeom prst="homePlate">
            <a:avLst>
              <a:gd name="adj" fmla="val 72805"/>
            </a:avLst>
          </a:prstGeom>
          <a:solidFill>
            <a:schemeClr val="tx1">
              <a:lumMod val="90000"/>
              <a:lumOff val="10000"/>
            </a:schemeClr>
          </a:solid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1200" kern="1200">
              <a:solidFill>
                <a:srgbClr val="F4F4F4"/>
              </a:solidFill>
              <a:latin typeface="Arial"/>
            </a:endParaRPr>
          </a:p>
        </p:txBody>
      </p:sp>
      <p:sp>
        <p:nvSpPr>
          <p:cNvPr id="55" name="TextBox 54">
            <a:hlinkClick r:id="" action="ppaction://noaction"/>
            <a:extLst>
              <a:ext uri="{FF2B5EF4-FFF2-40B4-BE49-F238E27FC236}">
                <a16:creationId xmlns:a16="http://schemas.microsoft.com/office/drawing/2014/main" id="{A3787B00-B753-4D33-9A28-6C19FE9766F8}"/>
              </a:ext>
            </a:extLst>
          </p:cNvPr>
          <p:cNvSpPr txBox="1"/>
          <p:nvPr/>
        </p:nvSpPr>
        <p:spPr>
          <a:xfrm>
            <a:off x="445948" y="3732799"/>
            <a:ext cx="1365505" cy="276999"/>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Context</a:t>
            </a:r>
          </a:p>
        </p:txBody>
      </p:sp>
      <p:sp>
        <p:nvSpPr>
          <p:cNvPr id="56" name="TextBox 55">
            <a:hlinkClick r:id="" action="ppaction://noaction"/>
            <a:extLst>
              <a:ext uri="{FF2B5EF4-FFF2-40B4-BE49-F238E27FC236}">
                <a16:creationId xmlns:a16="http://schemas.microsoft.com/office/drawing/2014/main" id="{5AD66F6D-7DF6-4ECD-B7F3-7C5C80DEF22F}"/>
              </a:ext>
            </a:extLst>
          </p:cNvPr>
          <p:cNvSpPr txBox="1"/>
          <p:nvPr/>
        </p:nvSpPr>
        <p:spPr>
          <a:xfrm>
            <a:off x="445948" y="231062"/>
            <a:ext cx="1272905" cy="276999"/>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Relevance </a:t>
            </a:r>
          </a:p>
        </p:txBody>
      </p:sp>
      <p:sp>
        <p:nvSpPr>
          <p:cNvPr id="57" name="TextBox 56">
            <a:hlinkClick r:id="" action="ppaction://noaction"/>
            <a:extLst>
              <a:ext uri="{FF2B5EF4-FFF2-40B4-BE49-F238E27FC236}">
                <a16:creationId xmlns:a16="http://schemas.microsoft.com/office/drawing/2014/main" id="{61DB2B15-E299-4C27-8DA8-AE26A73830D5}"/>
              </a:ext>
            </a:extLst>
          </p:cNvPr>
          <p:cNvSpPr txBox="1"/>
          <p:nvPr/>
        </p:nvSpPr>
        <p:spPr>
          <a:xfrm>
            <a:off x="445948" y="4227249"/>
            <a:ext cx="1365505" cy="461665"/>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Ethics &amp; Governance</a:t>
            </a:r>
          </a:p>
        </p:txBody>
      </p:sp>
      <p:sp>
        <p:nvSpPr>
          <p:cNvPr id="58" name="TextBox 57">
            <a:hlinkClick r:id="" action="ppaction://noaction"/>
            <a:extLst>
              <a:ext uri="{FF2B5EF4-FFF2-40B4-BE49-F238E27FC236}">
                <a16:creationId xmlns:a16="http://schemas.microsoft.com/office/drawing/2014/main" id="{F219564D-AFD6-459A-8550-03C44FC50DCB}"/>
              </a:ext>
            </a:extLst>
          </p:cNvPr>
          <p:cNvSpPr txBox="1"/>
          <p:nvPr/>
        </p:nvSpPr>
        <p:spPr>
          <a:xfrm>
            <a:off x="445948" y="4926883"/>
            <a:ext cx="1365505" cy="461665"/>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Baselines &amp; Comparisons</a:t>
            </a:r>
          </a:p>
        </p:txBody>
      </p:sp>
      <p:sp>
        <p:nvSpPr>
          <p:cNvPr id="59" name="TextBox 58">
            <a:hlinkClick r:id="rId3" action="ppaction://hlinksldjump"/>
            <a:extLst>
              <a:ext uri="{FF2B5EF4-FFF2-40B4-BE49-F238E27FC236}">
                <a16:creationId xmlns:a16="http://schemas.microsoft.com/office/drawing/2014/main" id="{362AA498-9347-42EB-A7E0-1DEAFFDAAF3E}"/>
              </a:ext>
            </a:extLst>
          </p:cNvPr>
          <p:cNvSpPr txBox="1"/>
          <p:nvPr/>
        </p:nvSpPr>
        <p:spPr>
          <a:xfrm>
            <a:off x="445948" y="5626518"/>
            <a:ext cx="1365505" cy="461665"/>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Data collection &amp; Analysis</a:t>
            </a:r>
          </a:p>
        </p:txBody>
      </p:sp>
      <p:sp>
        <p:nvSpPr>
          <p:cNvPr id="60" name="TextBox 59">
            <a:hlinkClick r:id="" action="ppaction://noaction"/>
            <a:extLst>
              <a:ext uri="{FF2B5EF4-FFF2-40B4-BE49-F238E27FC236}">
                <a16:creationId xmlns:a16="http://schemas.microsoft.com/office/drawing/2014/main" id="{7530E95F-371F-437B-AF6E-5AEDBFCC5D97}"/>
              </a:ext>
            </a:extLst>
          </p:cNvPr>
          <p:cNvSpPr txBox="1"/>
          <p:nvPr/>
        </p:nvSpPr>
        <p:spPr>
          <a:xfrm>
            <a:off x="445948" y="6326157"/>
            <a:ext cx="1365505" cy="276999"/>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Reporting</a:t>
            </a:r>
          </a:p>
        </p:txBody>
      </p:sp>
      <p:sp>
        <p:nvSpPr>
          <p:cNvPr id="61" name="TextBox 60">
            <a:hlinkClick r:id="rId5" action="ppaction://hlinksldjump"/>
            <a:extLst>
              <a:ext uri="{FF2B5EF4-FFF2-40B4-BE49-F238E27FC236}">
                <a16:creationId xmlns:a16="http://schemas.microsoft.com/office/drawing/2014/main" id="{FDF1FE82-C427-4A7C-8FB4-563E84946FEC}"/>
              </a:ext>
            </a:extLst>
          </p:cNvPr>
          <p:cNvSpPr txBox="1"/>
          <p:nvPr/>
        </p:nvSpPr>
        <p:spPr>
          <a:xfrm>
            <a:off x="445947" y="813465"/>
            <a:ext cx="1365504" cy="461665"/>
          </a:xfrm>
          <a:prstGeom prst="rect">
            <a:avLst/>
          </a:prstGeom>
          <a:noFill/>
        </p:spPr>
        <p:txBody>
          <a:bodyPr wrap="square" rtlCol="0">
            <a:spAutoFit/>
          </a:bodyPr>
          <a:lstStyle/>
          <a:p>
            <a:pPr defTabSz="609585">
              <a:buClrTx/>
            </a:pPr>
            <a:r>
              <a:rPr lang="en-US" sz="1200" kern="1200" dirty="0">
                <a:solidFill>
                  <a:srgbClr val="F4F4F4"/>
                </a:solidFill>
                <a:ea typeface="+mn-ea"/>
                <a:cs typeface="+mn-cs"/>
              </a:rPr>
              <a:t>Clarity &amp; Complexity</a:t>
            </a:r>
          </a:p>
        </p:txBody>
      </p:sp>
      <p:sp>
        <p:nvSpPr>
          <p:cNvPr id="62" name="TextBox 61">
            <a:extLst>
              <a:ext uri="{FF2B5EF4-FFF2-40B4-BE49-F238E27FC236}">
                <a16:creationId xmlns:a16="http://schemas.microsoft.com/office/drawing/2014/main" id="{066D5C3A-64F0-4757-BA8A-F576469C0256}"/>
              </a:ext>
            </a:extLst>
          </p:cNvPr>
          <p:cNvSpPr txBox="1"/>
          <p:nvPr/>
        </p:nvSpPr>
        <p:spPr>
          <a:xfrm rot="16200000">
            <a:off x="-351375" y="752555"/>
            <a:ext cx="1381979" cy="235898"/>
          </a:xfrm>
          <a:prstGeom prst="rect">
            <a:avLst/>
          </a:prstGeom>
          <a:noFill/>
          <a:ln w="3175">
            <a:solidFill>
              <a:schemeClr val="accent1"/>
            </a:solidFill>
          </a:ln>
          <a:effectLst/>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gn="ctr" defTabSz="609585">
              <a:buClrTx/>
            </a:pPr>
            <a:r>
              <a:rPr lang="en-US" sz="933" kern="1200" dirty="0">
                <a:solidFill>
                  <a:srgbClr val="271544"/>
                </a:solidFill>
                <a:latin typeface="Arial"/>
              </a:rPr>
              <a:t>STEP 1 </a:t>
            </a:r>
          </a:p>
        </p:txBody>
      </p:sp>
      <p:sp>
        <p:nvSpPr>
          <p:cNvPr id="63" name="TextBox 62">
            <a:hlinkClick r:id="" action="ppaction://noaction"/>
            <a:extLst>
              <a:ext uri="{FF2B5EF4-FFF2-40B4-BE49-F238E27FC236}">
                <a16:creationId xmlns:a16="http://schemas.microsoft.com/office/drawing/2014/main" id="{15652FF9-E403-4D3B-998F-410065B3D650}"/>
              </a:ext>
            </a:extLst>
          </p:cNvPr>
          <p:cNvSpPr txBox="1"/>
          <p:nvPr/>
        </p:nvSpPr>
        <p:spPr>
          <a:xfrm rot="16200000">
            <a:off x="-1275209" y="3058367"/>
            <a:ext cx="3229648" cy="235898"/>
          </a:xfrm>
          <a:prstGeom prst="rect">
            <a:avLst/>
          </a:prstGeom>
          <a:noFill/>
          <a:ln w="3175">
            <a:solidFill>
              <a:schemeClr val="accent1"/>
            </a:solidFill>
          </a:ln>
          <a:effectLst/>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gn="ctr" defTabSz="609585">
              <a:buClrTx/>
            </a:pPr>
            <a:r>
              <a:rPr lang="en-US" sz="933" kern="1200" dirty="0">
                <a:solidFill>
                  <a:srgbClr val="271544"/>
                </a:solidFill>
                <a:latin typeface="Arial"/>
              </a:rPr>
              <a:t>STEP 2</a:t>
            </a:r>
          </a:p>
        </p:txBody>
      </p:sp>
      <p:sp>
        <p:nvSpPr>
          <p:cNvPr id="64" name="TextBox 63">
            <a:hlinkClick r:id="" action="ppaction://noaction"/>
            <a:extLst>
              <a:ext uri="{FF2B5EF4-FFF2-40B4-BE49-F238E27FC236}">
                <a16:creationId xmlns:a16="http://schemas.microsoft.com/office/drawing/2014/main" id="{80834CDE-FCB7-46E4-AF78-4B870C9AF11E}"/>
              </a:ext>
            </a:extLst>
          </p:cNvPr>
          <p:cNvSpPr txBox="1"/>
          <p:nvPr/>
        </p:nvSpPr>
        <p:spPr>
          <a:xfrm rot="16200000">
            <a:off x="-342173" y="5351104"/>
            <a:ext cx="1363572" cy="235898"/>
          </a:xfrm>
          <a:prstGeom prst="rect">
            <a:avLst/>
          </a:prstGeom>
          <a:noFill/>
          <a:ln w="3175">
            <a:solidFill>
              <a:schemeClr val="accent1"/>
            </a:solidFill>
          </a:ln>
          <a:effectLst/>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gn="ctr" defTabSz="609585">
              <a:buClrTx/>
            </a:pPr>
            <a:r>
              <a:rPr lang="en-US" sz="933" kern="1200" dirty="0">
                <a:solidFill>
                  <a:srgbClr val="271544"/>
                </a:solidFill>
                <a:latin typeface="Arial"/>
              </a:rPr>
              <a:t>STEP 3 </a:t>
            </a:r>
          </a:p>
        </p:txBody>
      </p:sp>
      <p:sp>
        <p:nvSpPr>
          <p:cNvPr id="65" name="TextBox 64">
            <a:hlinkClick r:id="" action="ppaction://noaction"/>
            <a:extLst>
              <a:ext uri="{FF2B5EF4-FFF2-40B4-BE49-F238E27FC236}">
                <a16:creationId xmlns:a16="http://schemas.microsoft.com/office/drawing/2014/main" id="{DD5B8DFE-D6B0-4328-9360-6508A28C4537}"/>
              </a:ext>
            </a:extLst>
          </p:cNvPr>
          <p:cNvSpPr txBox="1"/>
          <p:nvPr/>
        </p:nvSpPr>
        <p:spPr>
          <a:xfrm rot="16200000">
            <a:off x="-16498" y="6383943"/>
            <a:ext cx="712223" cy="235898"/>
          </a:xfrm>
          <a:prstGeom prst="rect">
            <a:avLst/>
          </a:prstGeom>
          <a:noFill/>
          <a:ln w="3175">
            <a:solidFill>
              <a:schemeClr val="accent1"/>
            </a:solidFill>
          </a:ln>
          <a:effectLst/>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gn="ctr" defTabSz="609585">
              <a:buClrTx/>
            </a:pPr>
            <a:r>
              <a:rPr lang="en-US" sz="933" kern="1200" dirty="0">
                <a:solidFill>
                  <a:srgbClr val="271544"/>
                </a:solidFill>
                <a:latin typeface="Arial"/>
              </a:rPr>
              <a:t>STEP 4 </a:t>
            </a:r>
          </a:p>
        </p:txBody>
      </p:sp>
      <p:sp>
        <p:nvSpPr>
          <p:cNvPr id="66" name="TextBox 65">
            <a:hlinkClick r:id="rId5" action="ppaction://hlinksldjump"/>
            <a:extLst>
              <a:ext uri="{FF2B5EF4-FFF2-40B4-BE49-F238E27FC236}">
                <a16:creationId xmlns:a16="http://schemas.microsoft.com/office/drawing/2014/main" id="{CBCD2313-2D9C-41CB-AC34-F7102501E2E0}"/>
              </a:ext>
            </a:extLst>
          </p:cNvPr>
          <p:cNvSpPr txBox="1"/>
          <p:nvPr/>
        </p:nvSpPr>
        <p:spPr>
          <a:xfrm>
            <a:off x="1498600" y="913378"/>
            <a:ext cx="447005" cy="276999"/>
          </a:xfrm>
          <a:prstGeom prst="rect">
            <a:avLst/>
          </a:prstGeom>
          <a:noFill/>
        </p:spPr>
        <p:txBody>
          <a:bodyPr wrap="square" rtlCol="0">
            <a:spAutoFit/>
          </a:bodyPr>
          <a:lstStyle/>
          <a:p>
            <a:pPr algn="r" defTabSz="609585">
              <a:buClrTx/>
            </a:pPr>
            <a:r>
              <a:rPr lang="en-US" sz="1200" kern="1200" dirty="0">
                <a:solidFill>
                  <a:srgbClr val="F4F4F4"/>
                </a:solidFill>
                <a:ea typeface="+mn-ea"/>
                <a:cs typeface="+mn-cs"/>
              </a:rPr>
              <a:t>14</a:t>
            </a:r>
          </a:p>
        </p:txBody>
      </p:sp>
      <p:sp>
        <p:nvSpPr>
          <p:cNvPr id="67" name="TextBox 66">
            <a:hlinkClick r:id="" action="ppaction://noaction"/>
            <a:extLst>
              <a:ext uri="{FF2B5EF4-FFF2-40B4-BE49-F238E27FC236}">
                <a16:creationId xmlns:a16="http://schemas.microsoft.com/office/drawing/2014/main" id="{1EE38DCE-A69A-437E-90AC-B7950952AE48}"/>
              </a:ext>
            </a:extLst>
          </p:cNvPr>
          <p:cNvSpPr txBox="1"/>
          <p:nvPr/>
        </p:nvSpPr>
        <p:spPr>
          <a:xfrm>
            <a:off x="195762" y="266438"/>
            <a:ext cx="1709653"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13</a:t>
            </a:r>
          </a:p>
        </p:txBody>
      </p:sp>
      <p:sp>
        <p:nvSpPr>
          <p:cNvPr id="68" name="TextBox 67">
            <a:hlinkClick r:id="rId3" action="ppaction://hlinksldjump"/>
            <a:extLst>
              <a:ext uri="{FF2B5EF4-FFF2-40B4-BE49-F238E27FC236}">
                <a16:creationId xmlns:a16="http://schemas.microsoft.com/office/drawing/2014/main" id="{BDD89A05-0FC8-406A-98EC-635CC5B557E0}"/>
              </a:ext>
            </a:extLst>
          </p:cNvPr>
          <p:cNvSpPr txBox="1"/>
          <p:nvPr/>
        </p:nvSpPr>
        <p:spPr>
          <a:xfrm>
            <a:off x="1498600" y="1697825"/>
            <a:ext cx="437549"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20</a:t>
            </a:r>
          </a:p>
        </p:txBody>
      </p:sp>
      <p:sp>
        <p:nvSpPr>
          <p:cNvPr id="69" name="TextBox 68">
            <a:hlinkClick r:id="" action="ppaction://noaction"/>
            <a:extLst>
              <a:ext uri="{FF2B5EF4-FFF2-40B4-BE49-F238E27FC236}">
                <a16:creationId xmlns:a16="http://schemas.microsoft.com/office/drawing/2014/main" id="{3E90421B-4755-426E-BD15-3501B70ED488}"/>
              </a:ext>
            </a:extLst>
          </p:cNvPr>
          <p:cNvSpPr txBox="1"/>
          <p:nvPr/>
        </p:nvSpPr>
        <p:spPr>
          <a:xfrm>
            <a:off x="1489147" y="2431077"/>
            <a:ext cx="437549"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22</a:t>
            </a:r>
          </a:p>
        </p:txBody>
      </p:sp>
      <p:sp>
        <p:nvSpPr>
          <p:cNvPr id="70" name="TextBox 69">
            <a:hlinkClick r:id="" action="ppaction://noaction"/>
            <a:extLst>
              <a:ext uri="{FF2B5EF4-FFF2-40B4-BE49-F238E27FC236}">
                <a16:creationId xmlns:a16="http://schemas.microsoft.com/office/drawing/2014/main" id="{834F9ACD-446F-4AD6-825A-4B0D1742339B}"/>
              </a:ext>
            </a:extLst>
          </p:cNvPr>
          <p:cNvSpPr txBox="1"/>
          <p:nvPr/>
        </p:nvSpPr>
        <p:spPr>
          <a:xfrm>
            <a:off x="1489147" y="3144642"/>
            <a:ext cx="442269"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23</a:t>
            </a:r>
          </a:p>
        </p:txBody>
      </p:sp>
      <p:sp>
        <p:nvSpPr>
          <p:cNvPr id="71" name="TextBox 70">
            <a:hlinkClick r:id="" action="ppaction://noaction"/>
            <a:extLst>
              <a:ext uri="{FF2B5EF4-FFF2-40B4-BE49-F238E27FC236}">
                <a16:creationId xmlns:a16="http://schemas.microsoft.com/office/drawing/2014/main" id="{19109B0F-6B39-4553-A2AF-BBEDEF518C0E}"/>
              </a:ext>
            </a:extLst>
          </p:cNvPr>
          <p:cNvSpPr txBox="1"/>
          <p:nvPr/>
        </p:nvSpPr>
        <p:spPr>
          <a:xfrm>
            <a:off x="1489146" y="3739080"/>
            <a:ext cx="433471"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24</a:t>
            </a:r>
          </a:p>
        </p:txBody>
      </p:sp>
      <p:sp>
        <p:nvSpPr>
          <p:cNvPr id="72" name="TextBox 71">
            <a:hlinkClick r:id="" action="ppaction://noaction"/>
            <a:extLst>
              <a:ext uri="{FF2B5EF4-FFF2-40B4-BE49-F238E27FC236}">
                <a16:creationId xmlns:a16="http://schemas.microsoft.com/office/drawing/2014/main" id="{1430D0F3-2143-412B-AC0E-BB6BA2D71255}"/>
              </a:ext>
            </a:extLst>
          </p:cNvPr>
          <p:cNvSpPr txBox="1"/>
          <p:nvPr/>
        </p:nvSpPr>
        <p:spPr>
          <a:xfrm>
            <a:off x="1488276" y="4355258"/>
            <a:ext cx="433472"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25</a:t>
            </a:r>
          </a:p>
        </p:txBody>
      </p:sp>
      <p:sp>
        <p:nvSpPr>
          <p:cNvPr id="73" name="TextBox 72">
            <a:hlinkClick r:id="" action="ppaction://noaction"/>
            <a:extLst>
              <a:ext uri="{FF2B5EF4-FFF2-40B4-BE49-F238E27FC236}">
                <a16:creationId xmlns:a16="http://schemas.microsoft.com/office/drawing/2014/main" id="{218C4C83-B763-4196-8A07-24F315E46120}"/>
              </a:ext>
            </a:extLst>
          </p:cNvPr>
          <p:cNvSpPr txBox="1"/>
          <p:nvPr/>
        </p:nvSpPr>
        <p:spPr>
          <a:xfrm>
            <a:off x="1532061" y="5021754"/>
            <a:ext cx="433473"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27</a:t>
            </a:r>
          </a:p>
        </p:txBody>
      </p:sp>
      <p:sp>
        <p:nvSpPr>
          <p:cNvPr id="74" name="TextBox 73">
            <a:hlinkClick r:id="rId3" action="ppaction://hlinksldjump"/>
            <a:extLst>
              <a:ext uri="{FF2B5EF4-FFF2-40B4-BE49-F238E27FC236}">
                <a16:creationId xmlns:a16="http://schemas.microsoft.com/office/drawing/2014/main" id="{1F16282D-BCEB-47E9-B28B-7853FD3A8326}"/>
              </a:ext>
            </a:extLst>
          </p:cNvPr>
          <p:cNvSpPr txBox="1"/>
          <p:nvPr/>
        </p:nvSpPr>
        <p:spPr>
          <a:xfrm>
            <a:off x="1512397" y="5828002"/>
            <a:ext cx="433475"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29</a:t>
            </a:r>
          </a:p>
        </p:txBody>
      </p:sp>
      <p:sp>
        <p:nvSpPr>
          <p:cNvPr id="75" name="TextBox 74">
            <a:hlinkClick r:id="" action="ppaction://noaction"/>
            <a:extLst>
              <a:ext uri="{FF2B5EF4-FFF2-40B4-BE49-F238E27FC236}">
                <a16:creationId xmlns:a16="http://schemas.microsoft.com/office/drawing/2014/main" id="{773005E8-FE34-41CA-95BB-96983329E1D2}"/>
              </a:ext>
            </a:extLst>
          </p:cNvPr>
          <p:cNvSpPr txBox="1"/>
          <p:nvPr/>
        </p:nvSpPr>
        <p:spPr>
          <a:xfrm>
            <a:off x="1498599" y="6319616"/>
            <a:ext cx="440719"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35</a:t>
            </a:r>
          </a:p>
        </p:txBody>
      </p:sp>
      <p:sp>
        <p:nvSpPr>
          <p:cNvPr id="76" name="TextBox 75">
            <a:extLst>
              <a:ext uri="{FF2B5EF4-FFF2-40B4-BE49-F238E27FC236}">
                <a16:creationId xmlns:a16="http://schemas.microsoft.com/office/drawing/2014/main" id="{9C624B8C-E5E2-401D-A243-7E1911B12EED}"/>
              </a:ext>
            </a:extLst>
          </p:cNvPr>
          <p:cNvSpPr txBox="1"/>
          <p:nvPr/>
        </p:nvSpPr>
        <p:spPr>
          <a:xfrm>
            <a:off x="11345384" y="6402118"/>
            <a:ext cx="581584" cy="297454"/>
          </a:xfrm>
          <a:prstGeom prst="rect">
            <a:avLst/>
          </a:prstGeom>
          <a:noFill/>
        </p:spPr>
        <p:txBody>
          <a:bodyPr wrap="square" rtlCol="0">
            <a:spAutoFit/>
          </a:bodyPr>
          <a:lstStyle/>
          <a:p>
            <a:pPr defTabSz="609585">
              <a:buClrTx/>
            </a:pPr>
            <a:r>
              <a:rPr lang="en-GB" sz="1333" kern="1200" dirty="0">
                <a:solidFill>
                  <a:srgbClr val="271544"/>
                </a:solidFill>
                <a:ea typeface="+mn-ea"/>
                <a:cs typeface="+mn-cs"/>
              </a:rPr>
              <a:t>14</a:t>
            </a:r>
          </a:p>
        </p:txBody>
      </p:sp>
    </p:spTree>
    <p:extLst>
      <p:ext uri="{BB962C8B-B14F-4D97-AF65-F5344CB8AC3E}">
        <p14:creationId xmlns:p14="http://schemas.microsoft.com/office/powerpoint/2010/main" val="3924109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5159B-9629-FE46-9C20-514977F14C49}"/>
              </a:ext>
            </a:extLst>
          </p:cNvPr>
          <p:cNvSpPr>
            <a:spLocks noGrp="1"/>
          </p:cNvSpPr>
          <p:nvPr>
            <p:ph type="title"/>
          </p:nvPr>
        </p:nvSpPr>
        <p:spPr>
          <a:xfrm>
            <a:off x="2440079" y="364578"/>
            <a:ext cx="9545680" cy="1429457"/>
          </a:xfrm>
        </p:spPr>
        <p:txBody>
          <a:bodyPr>
            <a:normAutofit/>
          </a:bodyPr>
          <a:lstStyle/>
          <a:p>
            <a:r>
              <a:rPr lang="en-US" sz="2400" dirty="0"/>
              <a:t>What data do you plan to collect? How will you analyse it? (1/5)</a:t>
            </a:r>
          </a:p>
        </p:txBody>
      </p:sp>
      <p:sp>
        <p:nvSpPr>
          <p:cNvPr id="20" name="TextBox 19">
            <a:extLst>
              <a:ext uri="{FF2B5EF4-FFF2-40B4-BE49-F238E27FC236}">
                <a16:creationId xmlns:a16="http://schemas.microsoft.com/office/drawing/2014/main" id="{FB294027-22EC-EF4F-9A59-7D18A6B1B255}"/>
              </a:ext>
            </a:extLst>
          </p:cNvPr>
          <p:cNvSpPr txBox="1"/>
          <p:nvPr/>
        </p:nvSpPr>
        <p:spPr>
          <a:xfrm>
            <a:off x="2460007" y="916690"/>
            <a:ext cx="9071991" cy="5632311"/>
          </a:xfrm>
          <a:prstGeom prst="rect">
            <a:avLst/>
          </a:prstGeom>
          <a:noFill/>
        </p:spPr>
        <p:txBody>
          <a:bodyPr wrap="square" rtlCol="0">
            <a:spAutoFit/>
          </a:bodyPr>
          <a:lstStyle/>
          <a:p>
            <a:pPr defTabSz="609585">
              <a:buClrTx/>
            </a:pPr>
            <a:r>
              <a:rPr lang="en-GB" sz="1200" b="1" kern="1200" dirty="0">
                <a:solidFill>
                  <a:srgbClr val="271544">
                    <a:lumMod val="90000"/>
                    <a:lumOff val="10000"/>
                  </a:srgbClr>
                </a:solidFill>
                <a:latin typeface="Arial" panose="020B0604020202020204" pitchFamily="34" charset="0"/>
                <a:ea typeface="+mn-ea"/>
                <a:cs typeface="Arial" panose="020B0604020202020204" pitchFamily="34" charset="0"/>
              </a:rPr>
              <a:t>Collecting your own data</a:t>
            </a:r>
          </a:p>
          <a:p>
            <a:pPr defTabSz="609585">
              <a:buClrTx/>
            </a:pPr>
            <a:r>
              <a:rPr lang="en-GB" sz="1200" kern="1200" dirty="0">
                <a:solidFill>
                  <a:srgbClr val="271544"/>
                </a:solidFill>
                <a:latin typeface="Georgia" panose="02040502050405020303" pitchFamily="18" charset="0"/>
                <a:ea typeface="+mn-ea"/>
                <a:cs typeface="+mn-cs"/>
              </a:rPr>
              <a:t>Draw on the resources of in-house analysts and other staff/ students/ volunteers who are well-positioned to collect data where possible. The Better Evaluation website provides </a:t>
            </a:r>
            <a:r>
              <a:rPr lang="en-GB" sz="1200" u="sng" kern="1200" dirty="0">
                <a:solidFill>
                  <a:srgbClr val="271544"/>
                </a:solidFill>
                <a:latin typeface="Georgia" panose="02040502050405020303" pitchFamily="18" charset="0"/>
                <a:ea typeface="+mn-ea"/>
                <a:cs typeface="+mn-cs"/>
                <a:hlinkClick r:id="rId3"/>
              </a:rPr>
              <a:t>data collection toolkits</a:t>
            </a:r>
            <a:r>
              <a:rPr lang="en-GB" sz="1200" kern="1200" dirty="0">
                <a:solidFill>
                  <a:srgbClr val="271544"/>
                </a:solidFill>
                <a:latin typeface="Georgia" panose="02040502050405020303" pitchFamily="18" charset="0"/>
                <a:ea typeface="+mn-ea"/>
                <a:cs typeface="+mn-cs"/>
              </a:rPr>
              <a:t> on some of the most common forms of data collection, including observation, surveys, focus groups. As the team collects data, save them to a secure database every day – and back this up. Keep GDPR guidance in mind when collecting and storing data and consult the R&amp;D team with any queries. Some of the most common sources of data collected during the Helpforce VIP evaluations included:</a:t>
            </a:r>
          </a:p>
          <a:p>
            <a:pPr defTabSz="609585">
              <a:buClrTx/>
            </a:pPr>
            <a:endParaRPr lang="en-GB" sz="1200" kern="1200" dirty="0">
              <a:solidFill>
                <a:srgbClr val="271544"/>
              </a:solidFill>
              <a:latin typeface="Georgia" panose="02040502050405020303" pitchFamily="18" charset="0"/>
              <a:ea typeface="+mn-ea"/>
              <a:cs typeface="+mn-cs"/>
            </a:endParaRPr>
          </a:p>
          <a:p>
            <a:pPr marL="228594" indent="-228594" defTabSz="609585">
              <a:buClrTx/>
              <a:buFont typeface="Arial" panose="020B0604020202020204" pitchFamily="34" charset="0"/>
              <a:buChar char="•"/>
            </a:pPr>
            <a:r>
              <a:rPr lang="en-GB" sz="1200" kern="1200" dirty="0">
                <a:solidFill>
                  <a:srgbClr val="271544"/>
                </a:solidFill>
                <a:latin typeface="Georgia" panose="02040502050405020303" pitchFamily="18" charset="0"/>
                <a:ea typeface="+mn-ea"/>
                <a:cs typeface="+mn-cs"/>
              </a:rPr>
              <a:t>Adapted versions of surveys created by Helpforce to measure patient and staff experience. If you want to create your own surveys, you can borrow questions from large scale surveys such as the NHS Staff Survey (you will need to acknowledge the survey you have borrowed questions from in outputs and may need permissions depending on the survey)</a:t>
            </a:r>
          </a:p>
          <a:p>
            <a:pPr marL="228594" indent="-228594" defTabSz="609585">
              <a:buClrTx/>
              <a:buFont typeface="Arial" panose="020B0604020202020204" pitchFamily="34" charset="0"/>
              <a:buChar char="•"/>
            </a:pPr>
            <a:r>
              <a:rPr lang="en-GB" sz="1200" kern="1200" dirty="0">
                <a:solidFill>
                  <a:srgbClr val="271544"/>
                </a:solidFill>
                <a:latin typeface="Georgia" panose="02040502050405020303" pitchFamily="18" charset="0"/>
                <a:ea typeface="+mn-ea"/>
                <a:cs typeface="+mn-cs"/>
              </a:rPr>
              <a:t>‘Bespoke’ metrics that were developed by Trust data teams to measure the service’s impact on the hospital.  </a:t>
            </a:r>
          </a:p>
          <a:p>
            <a:pPr defTabSz="609585">
              <a:buClrTx/>
            </a:pPr>
            <a:endParaRPr lang="en-GB" sz="1200" kern="1200" dirty="0">
              <a:solidFill>
                <a:srgbClr val="271544"/>
              </a:solidFill>
              <a:latin typeface="Georgia" panose="02040502050405020303" pitchFamily="18" charset="0"/>
              <a:ea typeface="+mn-ea"/>
              <a:cs typeface="+mn-cs"/>
            </a:endParaRPr>
          </a:p>
          <a:p>
            <a:pPr defTabSz="609585">
              <a:buClrTx/>
            </a:pPr>
            <a:r>
              <a:rPr lang="en-GB" sz="1200" kern="1200" dirty="0">
                <a:solidFill>
                  <a:srgbClr val="271544"/>
                </a:solidFill>
                <a:latin typeface="Georgia" panose="02040502050405020303" pitchFamily="18" charset="0"/>
                <a:ea typeface="+mn-ea"/>
                <a:cs typeface="+mn-cs"/>
              </a:rPr>
              <a:t>A common evaluation challenge is knowing when you have collected enough data. Using a ‘study design’ table (see an example on </a:t>
            </a:r>
            <a:r>
              <a:rPr lang="en-GB" sz="1200" kern="1200" dirty="0">
                <a:solidFill>
                  <a:srgbClr val="271544"/>
                </a:solidFill>
                <a:latin typeface="Georgia" panose="02040502050405020303" pitchFamily="18" charset="0"/>
                <a:ea typeface="+mn-ea"/>
                <a:cs typeface="+mn-cs"/>
                <a:hlinkClick r:id="" action="ppaction://noaction"/>
              </a:rPr>
              <a:t>slide 32</a:t>
            </a:r>
            <a:r>
              <a:rPr lang="en-GB" sz="1200" kern="1200" dirty="0">
                <a:solidFill>
                  <a:srgbClr val="271544"/>
                </a:solidFill>
                <a:latin typeface="Georgia" panose="02040502050405020303" pitchFamily="18" charset="0"/>
                <a:ea typeface="+mn-ea"/>
                <a:cs typeface="+mn-cs"/>
              </a:rPr>
              <a:t>) can help you map your evaluation questions, approaches to collecting and examining data on your service, information you think you will obtain based on your planned approaches, and the stage at which you think you will have ‘good enough’ data.</a:t>
            </a:r>
          </a:p>
          <a:p>
            <a:pPr defTabSz="609585">
              <a:buClrTx/>
            </a:pPr>
            <a:endParaRPr lang="en-GB" sz="1200" kern="1200" dirty="0">
              <a:solidFill>
                <a:srgbClr val="271544"/>
              </a:solidFill>
              <a:latin typeface="Georgia" panose="02040502050405020303" pitchFamily="18" charset="0"/>
              <a:ea typeface="+mn-ea"/>
              <a:cs typeface="+mn-cs"/>
            </a:endParaRPr>
          </a:p>
          <a:p>
            <a:pPr defTabSz="609585">
              <a:buClrTx/>
            </a:pPr>
            <a:r>
              <a:rPr lang="en-GB" sz="1200" b="1" kern="1200" dirty="0">
                <a:solidFill>
                  <a:srgbClr val="271544">
                    <a:lumMod val="90000"/>
                    <a:lumOff val="10000"/>
                  </a:srgbClr>
                </a:solidFill>
                <a:latin typeface="Arial" panose="020B0604020202020204" pitchFamily="34" charset="0"/>
                <a:ea typeface="+mn-ea"/>
                <a:cs typeface="Arial" panose="020B0604020202020204" pitchFamily="34" charset="0"/>
              </a:rPr>
              <a:t>Keep your theory of change in mind</a:t>
            </a:r>
          </a:p>
          <a:p>
            <a:pPr marL="228594" indent="-228594" defTabSz="609585">
              <a:buClrTx/>
              <a:buFont typeface="Arial" panose="020B0604020202020204" pitchFamily="34" charset="0"/>
              <a:buChar char="•"/>
            </a:pPr>
            <a:r>
              <a:rPr lang="en-GB" sz="1200" kern="1200" dirty="0">
                <a:solidFill>
                  <a:srgbClr val="271544"/>
                </a:solidFill>
                <a:latin typeface="Georgia" panose="02040502050405020303" pitchFamily="18" charset="0"/>
                <a:ea typeface="+mn-ea"/>
                <a:cs typeface="+mn-cs"/>
              </a:rPr>
              <a:t>A significant part of the analysis process will require the team trying to understand the causes of outcomes by critically assessing the data collected against the ‘theory of change’. </a:t>
            </a:r>
          </a:p>
          <a:p>
            <a:pPr marL="228594" indent="-228594" defTabSz="609585">
              <a:buClrTx/>
              <a:buFont typeface="Arial" panose="020B0604020202020204" pitchFamily="34" charset="0"/>
              <a:buChar char="•"/>
            </a:pPr>
            <a:r>
              <a:rPr lang="en-GB" sz="1200" kern="1200" dirty="0">
                <a:solidFill>
                  <a:srgbClr val="271544"/>
                </a:solidFill>
                <a:latin typeface="Georgia" panose="02040502050405020303" pitchFamily="18" charset="0"/>
                <a:ea typeface="+mn-ea"/>
                <a:cs typeface="+mn-cs"/>
              </a:rPr>
              <a:t>It can be helpful to undertake some early analysis. This will allow your emerging results and your interpretations of their causes to inform how the service (or evaluation approaches) can be improved. Be careful about publishing early results,  as it is possible the data trends could change directions. </a:t>
            </a:r>
          </a:p>
          <a:p>
            <a:pPr defTabSz="609585">
              <a:buClrTx/>
            </a:pPr>
            <a:endParaRPr lang="en-GB" sz="1200" kern="1200" dirty="0">
              <a:solidFill>
                <a:srgbClr val="271544"/>
              </a:solidFill>
              <a:latin typeface="Georgia" panose="02040502050405020303" pitchFamily="18" charset="0"/>
              <a:ea typeface="+mn-ea"/>
              <a:cs typeface="+mn-cs"/>
            </a:endParaRPr>
          </a:p>
          <a:p>
            <a:pPr defTabSz="609585">
              <a:buClrTx/>
            </a:pPr>
            <a:r>
              <a:rPr lang="en-GB" sz="1200" b="1" kern="1200" dirty="0">
                <a:solidFill>
                  <a:srgbClr val="271544">
                    <a:lumMod val="90000"/>
                    <a:lumOff val="10000"/>
                  </a:srgbClr>
                </a:solidFill>
                <a:latin typeface="Arial" panose="020B0604020202020204" pitchFamily="34" charset="0"/>
                <a:ea typeface="+mn-ea"/>
                <a:cs typeface="Arial" panose="020B0604020202020204" pitchFamily="34" charset="0"/>
              </a:rPr>
              <a:t>Sample size</a:t>
            </a:r>
          </a:p>
          <a:p>
            <a:pPr marL="228594" indent="-228594" defTabSz="609585">
              <a:buClrTx/>
              <a:buFont typeface="Arial" panose="020B0604020202020204" pitchFamily="34" charset="0"/>
              <a:buChar char="•"/>
            </a:pPr>
            <a:r>
              <a:rPr lang="en-GB" sz="1200" kern="1200" dirty="0">
                <a:solidFill>
                  <a:srgbClr val="271544"/>
                </a:solidFill>
                <a:latin typeface="Georgia" panose="02040502050405020303" pitchFamily="18" charset="0"/>
                <a:ea typeface="+mn-ea"/>
                <a:cs typeface="+mn-cs"/>
              </a:rPr>
              <a:t>An important consideration for the evaluation is the possible sample size. For example, it may be that you have 200 volunteers, which would allow you to look at a very common outcome, but not a really rare outcome. </a:t>
            </a:r>
          </a:p>
          <a:p>
            <a:pPr marL="228594" indent="-228594" defTabSz="609585">
              <a:buClrTx/>
              <a:buFont typeface="Arial" panose="020B0604020202020204" pitchFamily="34" charset="0"/>
              <a:buChar char="•"/>
            </a:pPr>
            <a:r>
              <a:rPr lang="en-GB" sz="1200" kern="1200" dirty="0">
                <a:solidFill>
                  <a:srgbClr val="271544"/>
                </a:solidFill>
                <a:latin typeface="Georgia" panose="02040502050405020303" pitchFamily="18" charset="0"/>
                <a:ea typeface="+mn-ea"/>
                <a:cs typeface="+mn-cs"/>
              </a:rPr>
              <a:t>Some VIP Trusts chose to undertake very specific and targeted interventions and as a result had very small numbers of volunteers and patients involved – for example in end of life care or restraint settings in particular wards. These small numbers made it difficult to determine any quantitative metrics that would demonstrate impact. </a:t>
            </a:r>
          </a:p>
          <a:p>
            <a:pPr defTabSz="609585">
              <a:buClrTx/>
            </a:pPr>
            <a:r>
              <a:rPr lang="en-GB" sz="1200" kern="1200" dirty="0">
                <a:solidFill>
                  <a:srgbClr val="00C27A"/>
                </a:solidFill>
                <a:latin typeface="Georgia" panose="02040502050405020303" pitchFamily="18" charset="0"/>
                <a:ea typeface="+mn-ea"/>
                <a:cs typeface="+mn-cs"/>
              </a:rPr>
              <a:t> </a:t>
            </a:r>
            <a:r>
              <a:rPr lang="en-GB" sz="1200" kern="1200" dirty="0">
                <a:solidFill>
                  <a:srgbClr val="271544"/>
                </a:solidFill>
                <a:latin typeface="Georgia" panose="02040502050405020303" pitchFamily="18" charset="0"/>
                <a:ea typeface="+mn-ea"/>
                <a:cs typeface="+mn-cs"/>
              </a:rPr>
              <a:t> </a:t>
            </a:r>
            <a:endParaRPr lang="en-US" sz="1200" kern="1200" dirty="0">
              <a:solidFill>
                <a:srgbClr val="271544"/>
              </a:solidFill>
              <a:latin typeface="Georgia" panose="02040502050405020303" pitchFamily="18" charset="0"/>
              <a:ea typeface="+mn-ea"/>
              <a:cs typeface="+mn-cs"/>
            </a:endParaRPr>
          </a:p>
        </p:txBody>
      </p:sp>
      <p:sp>
        <p:nvSpPr>
          <p:cNvPr id="35" name="Rectangle 34">
            <a:extLst>
              <a:ext uri="{FF2B5EF4-FFF2-40B4-BE49-F238E27FC236}">
                <a16:creationId xmlns:a16="http://schemas.microsoft.com/office/drawing/2014/main" id="{F811EA42-7EA4-4AE4-BE06-075C17BF2DFA}"/>
              </a:ext>
            </a:extLst>
          </p:cNvPr>
          <p:cNvSpPr/>
          <p:nvPr/>
        </p:nvSpPr>
        <p:spPr>
          <a:xfrm>
            <a:off x="224922" y="203549"/>
            <a:ext cx="1709657" cy="6650295"/>
          </a:xfrm>
          <a:prstGeom prst="rect">
            <a:avLst/>
          </a:prstGeom>
          <a:solidFill>
            <a:schemeClr val="accent1">
              <a:lumMod val="40000"/>
              <a:lumOff val="6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1200" kern="1200">
              <a:solidFill>
                <a:srgbClr val="F4F4F4"/>
              </a:solidFill>
              <a:latin typeface="Arial"/>
            </a:endParaRPr>
          </a:p>
        </p:txBody>
      </p:sp>
      <p:sp>
        <p:nvSpPr>
          <p:cNvPr id="36" name="Rectangle 35">
            <a:extLst>
              <a:ext uri="{FF2B5EF4-FFF2-40B4-BE49-F238E27FC236}">
                <a16:creationId xmlns:a16="http://schemas.microsoft.com/office/drawing/2014/main" id="{DD73491C-43E1-4764-B29A-7D9B051D8AB9}"/>
              </a:ext>
            </a:extLst>
          </p:cNvPr>
          <p:cNvSpPr/>
          <p:nvPr/>
        </p:nvSpPr>
        <p:spPr>
          <a:xfrm>
            <a:off x="445948" y="153466"/>
            <a:ext cx="1709657" cy="276999"/>
          </a:xfrm>
          <a:prstGeom prst="rect">
            <a:avLst/>
          </a:prstGeom>
          <a:noFill/>
        </p:spPr>
        <p:txBody>
          <a:bodyPr wrap="square" rtlCol="0">
            <a:spAutoFit/>
          </a:bodyPr>
          <a:lstStyle/>
          <a:p>
            <a:pPr defTabSz="609585">
              <a:buClrTx/>
            </a:pPr>
            <a:endParaRPr lang="en-US" sz="1200" kern="1200">
              <a:solidFill>
                <a:srgbClr val="271544"/>
              </a:solidFill>
              <a:ea typeface="+mn-ea"/>
              <a:cs typeface="+mn-cs"/>
            </a:endParaRPr>
          </a:p>
        </p:txBody>
      </p:sp>
      <p:sp>
        <p:nvSpPr>
          <p:cNvPr id="37" name="Pentagon 21">
            <a:hlinkClick r:id="rId4" action="ppaction://hlinksldjump"/>
            <a:extLst>
              <a:ext uri="{FF2B5EF4-FFF2-40B4-BE49-F238E27FC236}">
                <a16:creationId xmlns:a16="http://schemas.microsoft.com/office/drawing/2014/main" id="{DFCDADB7-B540-4A08-9044-FC2F196D9B52}"/>
              </a:ext>
            </a:extLst>
          </p:cNvPr>
          <p:cNvSpPr/>
          <p:nvPr/>
        </p:nvSpPr>
        <p:spPr>
          <a:xfrm>
            <a:off x="494800" y="5644467"/>
            <a:ext cx="1709657" cy="484819"/>
          </a:xfrm>
          <a:prstGeom prst="homePlate">
            <a:avLst>
              <a:gd name="adj" fmla="val 72805"/>
            </a:avLst>
          </a:prstGeom>
          <a:solidFill>
            <a:schemeClr val="tx1">
              <a:lumMod val="90000"/>
              <a:lumOff val="10000"/>
            </a:schemeClr>
          </a:solid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1200" kern="1200">
              <a:solidFill>
                <a:srgbClr val="F4F4F4"/>
              </a:solidFill>
              <a:latin typeface="Arial"/>
            </a:endParaRPr>
          </a:p>
        </p:txBody>
      </p:sp>
      <p:sp>
        <p:nvSpPr>
          <p:cNvPr id="38" name="TextBox 37">
            <a:hlinkClick r:id="" action="ppaction://noaction"/>
            <a:extLst>
              <a:ext uri="{FF2B5EF4-FFF2-40B4-BE49-F238E27FC236}">
                <a16:creationId xmlns:a16="http://schemas.microsoft.com/office/drawing/2014/main" id="{AC1F327E-0B14-4711-87E6-EE9F62B84EFF}"/>
              </a:ext>
            </a:extLst>
          </p:cNvPr>
          <p:cNvSpPr txBox="1"/>
          <p:nvPr/>
        </p:nvSpPr>
        <p:spPr>
          <a:xfrm>
            <a:off x="445948" y="3732799"/>
            <a:ext cx="1365505" cy="276999"/>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Context</a:t>
            </a:r>
          </a:p>
        </p:txBody>
      </p:sp>
      <p:sp>
        <p:nvSpPr>
          <p:cNvPr id="39" name="TextBox 38">
            <a:hlinkClick r:id="" action="ppaction://noaction"/>
            <a:extLst>
              <a:ext uri="{FF2B5EF4-FFF2-40B4-BE49-F238E27FC236}">
                <a16:creationId xmlns:a16="http://schemas.microsoft.com/office/drawing/2014/main" id="{AB183130-8849-486A-B3A4-33D960A81098}"/>
              </a:ext>
            </a:extLst>
          </p:cNvPr>
          <p:cNvSpPr txBox="1"/>
          <p:nvPr/>
        </p:nvSpPr>
        <p:spPr>
          <a:xfrm>
            <a:off x="445948" y="231062"/>
            <a:ext cx="1272905" cy="276999"/>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Relevance </a:t>
            </a:r>
          </a:p>
        </p:txBody>
      </p:sp>
      <p:sp>
        <p:nvSpPr>
          <p:cNvPr id="40" name="TextBox 39">
            <a:hlinkClick r:id="" action="ppaction://noaction"/>
            <a:extLst>
              <a:ext uri="{FF2B5EF4-FFF2-40B4-BE49-F238E27FC236}">
                <a16:creationId xmlns:a16="http://schemas.microsoft.com/office/drawing/2014/main" id="{1E284F39-18CE-4358-B743-9FF0912C852E}"/>
              </a:ext>
            </a:extLst>
          </p:cNvPr>
          <p:cNvSpPr txBox="1"/>
          <p:nvPr/>
        </p:nvSpPr>
        <p:spPr>
          <a:xfrm>
            <a:off x="445948" y="4227249"/>
            <a:ext cx="1365505" cy="461665"/>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Ethics &amp; Governance</a:t>
            </a:r>
          </a:p>
        </p:txBody>
      </p:sp>
      <p:sp>
        <p:nvSpPr>
          <p:cNvPr id="41" name="TextBox 40">
            <a:hlinkClick r:id="" action="ppaction://noaction"/>
            <a:extLst>
              <a:ext uri="{FF2B5EF4-FFF2-40B4-BE49-F238E27FC236}">
                <a16:creationId xmlns:a16="http://schemas.microsoft.com/office/drawing/2014/main" id="{A5F681C9-BAEB-4C58-BE8D-113F4F25D899}"/>
              </a:ext>
            </a:extLst>
          </p:cNvPr>
          <p:cNvSpPr txBox="1"/>
          <p:nvPr/>
        </p:nvSpPr>
        <p:spPr>
          <a:xfrm>
            <a:off x="445948" y="4926883"/>
            <a:ext cx="1365505" cy="461665"/>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Baselines &amp; Comparisons</a:t>
            </a:r>
          </a:p>
        </p:txBody>
      </p:sp>
      <p:sp>
        <p:nvSpPr>
          <p:cNvPr id="42" name="TextBox 41">
            <a:hlinkClick r:id="rId5" action="ppaction://hlinksldjump"/>
            <a:extLst>
              <a:ext uri="{FF2B5EF4-FFF2-40B4-BE49-F238E27FC236}">
                <a16:creationId xmlns:a16="http://schemas.microsoft.com/office/drawing/2014/main" id="{0FF57D3F-EC7B-4AF4-8125-DC91716C75F7}"/>
              </a:ext>
            </a:extLst>
          </p:cNvPr>
          <p:cNvSpPr txBox="1"/>
          <p:nvPr/>
        </p:nvSpPr>
        <p:spPr>
          <a:xfrm>
            <a:off x="445948" y="5626518"/>
            <a:ext cx="1365505" cy="461665"/>
          </a:xfrm>
          <a:prstGeom prst="rect">
            <a:avLst/>
          </a:prstGeom>
          <a:noFill/>
        </p:spPr>
        <p:txBody>
          <a:bodyPr wrap="square" rtlCol="0">
            <a:spAutoFit/>
          </a:bodyPr>
          <a:lstStyle/>
          <a:p>
            <a:pPr defTabSz="609585">
              <a:buClrTx/>
            </a:pPr>
            <a:r>
              <a:rPr lang="en-US" sz="1200" kern="1200" dirty="0">
                <a:solidFill>
                  <a:srgbClr val="F4F4F4"/>
                </a:solidFill>
                <a:ea typeface="+mn-ea"/>
                <a:cs typeface="+mn-cs"/>
              </a:rPr>
              <a:t>Data collection &amp; Analysis</a:t>
            </a:r>
          </a:p>
        </p:txBody>
      </p:sp>
      <p:sp>
        <p:nvSpPr>
          <p:cNvPr id="43" name="TextBox 42">
            <a:hlinkClick r:id="" action="ppaction://noaction"/>
            <a:extLst>
              <a:ext uri="{FF2B5EF4-FFF2-40B4-BE49-F238E27FC236}">
                <a16:creationId xmlns:a16="http://schemas.microsoft.com/office/drawing/2014/main" id="{D9CB2FDC-B3C4-410C-95A1-1134DF257FBE}"/>
              </a:ext>
            </a:extLst>
          </p:cNvPr>
          <p:cNvSpPr txBox="1"/>
          <p:nvPr/>
        </p:nvSpPr>
        <p:spPr>
          <a:xfrm>
            <a:off x="445948" y="6326157"/>
            <a:ext cx="1365505" cy="276999"/>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Reporting</a:t>
            </a:r>
          </a:p>
        </p:txBody>
      </p:sp>
      <p:sp>
        <p:nvSpPr>
          <p:cNvPr id="44" name="TextBox 43">
            <a:hlinkClick r:id="rId6" action="ppaction://hlinksldjump"/>
            <a:extLst>
              <a:ext uri="{FF2B5EF4-FFF2-40B4-BE49-F238E27FC236}">
                <a16:creationId xmlns:a16="http://schemas.microsoft.com/office/drawing/2014/main" id="{36AB8AA7-8B31-4EED-8C54-C036FF3C8154}"/>
              </a:ext>
            </a:extLst>
          </p:cNvPr>
          <p:cNvSpPr txBox="1"/>
          <p:nvPr/>
        </p:nvSpPr>
        <p:spPr>
          <a:xfrm>
            <a:off x="445947" y="813465"/>
            <a:ext cx="1365504" cy="461665"/>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Clarity &amp; Complexity</a:t>
            </a:r>
          </a:p>
        </p:txBody>
      </p:sp>
      <p:sp>
        <p:nvSpPr>
          <p:cNvPr id="45" name="TextBox 44">
            <a:extLst>
              <a:ext uri="{FF2B5EF4-FFF2-40B4-BE49-F238E27FC236}">
                <a16:creationId xmlns:a16="http://schemas.microsoft.com/office/drawing/2014/main" id="{ECFE135E-1817-41A0-AB0E-3A12E887682F}"/>
              </a:ext>
            </a:extLst>
          </p:cNvPr>
          <p:cNvSpPr txBox="1"/>
          <p:nvPr/>
        </p:nvSpPr>
        <p:spPr>
          <a:xfrm rot="16200000">
            <a:off x="-351375" y="752555"/>
            <a:ext cx="1381979" cy="235898"/>
          </a:xfrm>
          <a:prstGeom prst="rect">
            <a:avLst/>
          </a:prstGeom>
          <a:noFill/>
          <a:ln w="3175">
            <a:solidFill>
              <a:schemeClr val="accent1"/>
            </a:solidFill>
          </a:ln>
          <a:effectLst/>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gn="ctr" defTabSz="609585">
              <a:buClrTx/>
            </a:pPr>
            <a:r>
              <a:rPr lang="en-US" sz="933" kern="1200" dirty="0">
                <a:solidFill>
                  <a:srgbClr val="271544"/>
                </a:solidFill>
                <a:latin typeface="Arial"/>
              </a:rPr>
              <a:t>STEP 1 </a:t>
            </a:r>
          </a:p>
        </p:txBody>
      </p:sp>
      <p:sp>
        <p:nvSpPr>
          <p:cNvPr id="46" name="TextBox 45">
            <a:hlinkClick r:id="" action="ppaction://noaction"/>
            <a:extLst>
              <a:ext uri="{FF2B5EF4-FFF2-40B4-BE49-F238E27FC236}">
                <a16:creationId xmlns:a16="http://schemas.microsoft.com/office/drawing/2014/main" id="{89AB9877-2FC7-4BAC-91FB-A5C5D7E59D08}"/>
              </a:ext>
            </a:extLst>
          </p:cNvPr>
          <p:cNvSpPr txBox="1"/>
          <p:nvPr/>
        </p:nvSpPr>
        <p:spPr>
          <a:xfrm rot="16200000">
            <a:off x="-1275209" y="3058367"/>
            <a:ext cx="3229648" cy="235898"/>
          </a:xfrm>
          <a:prstGeom prst="rect">
            <a:avLst/>
          </a:prstGeom>
          <a:noFill/>
          <a:ln w="3175">
            <a:solidFill>
              <a:schemeClr val="accent1"/>
            </a:solidFill>
          </a:ln>
          <a:effectLst/>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gn="ctr" defTabSz="609585">
              <a:buClrTx/>
            </a:pPr>
            <a:r>
              <a:rPr lang="en-US" sz="933" kern="1200" dirty="0">
                <a:solidFill>
                  <a:srgbClr val="271544"/>
                </a:solidFill>
                <a:latin typeface="Arial"/>
              </a:rPr>
              <a:t>STEP 2</a:t>
            </a:r>
          </a:p>
        </p:txBody>
      </p:sp>
      <p:sp>
        <p:nvSpPr>
          <p:cNvPr id="47" name="TextBox 46">
            <a:hlinkClick r:id="" action="ppaction://noaction"/>
            <a:extLst>
              <a:ext uri="{FF2B5EF4-FFF2-40B4-BE49-F238E27FC236}">
                <a16:creationId xmlns:a16="http://schemas.microsoft.com/office/drawing/2014/main" id="{3C63EEF5-E4F2-408B-9365-005F07DC556E}"/>
              </a:ext>
            </a:extLst>
          </p:cNvPr>
          <p:cNvSpPr txBox="1"/>
          <p:nvPr/>
        </p:nvSpPr>
        <p:spPr>
          <a:xfrm rot="16200000">
            <a:off x="-342173" y="5351104"/>
            <a:ext cx="1363572" cy="235898"/>
          </a:xfrm>
          <a:prstGeom prst="rect">
            <a:avLst/>
          </a:prstGeom>
          <a:noFill/>
          <a:ln w="3175">
            <a:solidFill>
              <a:schemeClr val="accent1"/>
            </a:solidFill>
          </a:ln>
          <a:effectLst/>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gn="ctr" defTabSz="609585">
              <a:buClrTx/>
            </a:pPr>
            <a:r>
              <a:rPr lang="en-US" sz="933" kern="1200" dirty="0">
                <a:solidFill>
                  <a:srgbClr val="271544"/>
                </a:solidFill>
                <a:latin typeface="Arial"/>
              </a:rPr>
              <a:t>STEP 3 </a:t>
            </a:r>
          </a:p>
        </p:txBody>
      </p:sp>
      <p:sp>
        <p:nvSpPr>
          <p:cNvPr id="48" name="TextBox 47">
            <a:hlinkClick r:id="" action="ppaction://noaction"/>
            <a:extLst>
              <a:ext uri="{FF2B5EF4-FFF2-40B4-BE49-F238E27FC236}">
                <a16:creationId xmlns:a16="http://schemas.microsoft.com/office/drawing/2014/main" id="{BB69197E-B6B1-48D2-B765-6F00FEBABDB7}"/>
              </a:ext>
            </a:extLst>
          </p:cNvPr>
          <p:cNvSpPr txBox="1"/>
          <p:nvPr/>
        </p:nvSpPr>
        <p:spPr>
          <a:xfrm rot="16200000">
            <a:off x="-16498" y="6383943"/>
            <a:ext cx="712223" cy="235898"/>
          </a:xfrm>
          <a:prstGeom prst="rect">
            <a:avLst/>
          </a:prstGeom>
          <a:noFill/>
          <a:ln w="3175">
            <a:solidFill>
              <a:schemeClr val="accent1"/>
            </a:solidFill>
          </a:ln>
          <a:effectLst/>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gn="ctr" defTabSz="609585">
              <a:buClrTx/>
            </a:pPr>
            <a:r>
              <a:rPr lang="en-US" sz="933" kern="1200" dirty="0">
                <a:solidFill>
                  <a:srgbClr val="271544"/>
                </a:solidFill>
                <a:latin typeface="Arial"/>
              </a:rPr>
              <a:t>STEP 4 </a:t>
            </a:r>
          </a:p>
        </p:txBody>
      </p:sp>
      <p:sp>
        <p:nvSpPr>
          <p:cNvPr id="49" name="TextBox 48">
            <a:hlinkClick r:id="rId6" action="ppaction://hlinksldjump"/>
            <a:extLst>
              <a:ext uri="{FF2B5EF4-FFF2-40B4-BE49-F238E27FC236}">
                <a16:creationId xmlns:a16="http://schemas.microsoft.com/office/drawing/2014/main" id="{CA4BDA7B-67D4-4EF9-8D16-FCA7E5AEF555}"/>
              </a:ext>
            </a:extLst>
          </p:cNvPr>
          <p:cNvSpPr txBox="1"/>
          <p:nvPr/>
        </p:nvSpPr>
        <p:spPr>
          <a:xfrm>
            <a:off x="1498600" y="913378"/>
            <a:ext cx="447005"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14</a:t>
            </a:r>
          </a:p>
        </p:txBody>
      </p:sp>
      <p:sp>
        <p:nvSpPr>
          <p:cNvPr id="50" name="TextBox 49">
            <a:hlinkClick r:id="" action="ppaction://noaction"/>
            <a:extLst>
              <a:ext uri="{FF2B5EF4-FFF2-40B4-BE49-F238E27FC236}">
                <a16:creationId xmlns:a16="http://schemas.microsoft.com/office/drawing/2014/main" id="{C9BF8574-CD57-4C3A-94A1-F5AE94E282BC}"/>
              </a:ext>
            </a:extLst>
          </p:cNvPr>
          <p:cNvSpPr txBox="1"/>
          <p:nvPr/>
        </p:nvSpPr>
        <p:spPr>
          <a:xfrm>
            <a:off x="195762" y="266438"/>
            <a:ext cx="1709653"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13</a:t>
            </a:r>
          </a:p>
        </p:txBody>
      </p:sp>
      <p:sp>
        <p:nvSpPr>
          <p:cNvPr id="51" name="TextBox 50">
            <a:hlinkClick r:id="rId5" action="ppaction://hlinksldjump"/>
            <a:extLst>
              <a:ext uri="{FF2B5EF4-FFF2-40B4-BE49-F238E27FC236}">
                <a16:creationId xmlns:a16="http://schemas.microsoft.com/office/drawing/2014/main" id="{0AF74D26-FAB6-413A-90DF-109AAF8C7EB8}"/>
              </a:ext>
            </a:extLst>
          </p:cNvPr>
          <p:cNvSpPr txBox="1"/>
          <p:nvPr/>
        </p:nvSpPr>
        <p:spPr>
          <a:xfrm>
            <a:off x="1498600" y="1697825"/>
            <a:ext cx="437549"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20</a:t>
            </a:r>
          </a:p>
        </p:txBody>
      </p:sp>
      <p:sp>
        <p:nvSpPr>
          <p:cNvPr id="52" name="TextBox 51">
            <a:hlinkClick r:id="" action="ppaction://noaction"/>
            <a:extLst>
              <a:ext uri="{FF2B5EF4-FFF2-40B4-BE49-F238E27FC236}">
                <a16:creationId xmlns:a16="http://schemas.microsoft.com/office/drawing/2014/main" id="{308597D0-F744-4BD8-B4ED-519A7AF024FD}"/>
              </a:ext>
            </a:extLst>
          </p:cNvPr>
          <p:cNvSpPr txBox="1"/>
          <p:nvPr/>
        </p:nvSpPr>
        <p:spPr>
          <a:xfrm>
            <a:off x="1489147" y="2431077"/>
            <a:ext cx="437549"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22</a:t>
            </a:r>
          </a:p>
        </p:txBody>
      </p:sp>
      <p:sp>
        <p:nvSpPr>
          <p:cNvPr id="53" name="TextBox 52">
            <a:hlinkClick r:id="" action="ppaction://noaction"/>
            <a:extLst>
              <a:ext uri="{FF2B5EF4-FFF2-40B4-BE49-F238E27FC236}">
                <a16:creationId xmlns:a16="http://schemas.microsoft.com/office/drawing/2014/main" id="{E922DCD1-6A31-4DCD-9785-81A7CE8402CB}"/>
              </a:ext>
            </a:extLst>
          </p:cNvPr>
          <p:cNvSpPr txBox="1"/>
          <p:nvPr/>
        </p:nvSpPr>
        <p:spPr>
          <a:xfrm>
            <a:off x="1489147" y="3144642"/>
            <a:ext cx="442269"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23</a:t>
            </a:r>
          </a:p>
        </p:txBody>
      </p:sp>
      <p:sp>
        <p:nvSpPr>
          <p:cNvPr id="54" name="TextBox 53">
            <a:hlinkClick r:id="" action="ppaction://noaction"/>
            <a:extLst>
              <a:ext uri="{FF2B5EF4-FFF2-40B4-BE49-F238E27FC236}">
                <a16:creationId xmlns:a16="http://schemas.microsoft.com/office/drawing/2014/main" id="{5959A007-67C8-4CD0-A014-5636E1BF0001}"/>
              </a:ext>
            </a:extLst>
          </p:cNvPr>
          <p:cNvSpPr txBox="1"/>
          <p:nvPr/>
        </p:nvSpPr>
        <p:spPr>
          <a:xfrm>
            <a:off x="1489146" y="3739080"/>
            <a:ext cx="433471"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24</a:t>
            </a:r>
          </a:p>
        </p:txBody>
      </p:sp>
      <p:sp>
        <p:nvSpPr>
          <p:cNvPr id="55" name="TextBox 54">
            <a:hlinkClick r:id="" action="ppaction://noaction"/>
            <a:extLst>
              <a:ext uri="{FF2B5EF4-FFF2-40B4-BE49-F238E27FC236}">
                <a16:creationId xmlns:a16="http://schemas.microsoft.com/office/drawing/2014/main" id="{3724814F-A960-4DF8-8BDD-231E75902F42}"/>
              </a:ext>
            </a:extLst>
          </p:cNvPr>
          <p:cNvSpPr txBox="1"/>
          <p:nvPr/>
        </p:nvSpPr>
        <p:spPr>
          <a:xfrm>
            <a:off x="1488276" y="4355258"/>
            <a:ext cx="433472"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25</a:t>
            </a:r>
          </a:p>
        </p:txBody>
      </p:sp>
      <p:sp>
        <p:nvSpPr>
          <p:cNvPr id="56" name="TextBox 55">
            <a:hlinkClick r:id="" action="ppaction://noaction"/>
            <a:extLst>
              <a:ext uri="{FF2B5EF4-FFF2-40B4-BE49-F238E27FC236}">
                <a16:creationId xmlns:a16="http://schemas.microsoft.com/office/drawing/2014/main" id="{685D713A-ADE7-4FEF-815B-EBFE0DF15D0D}"/>
              </a:ext>
            </a:extLst>
          </p:cNvPr>
          <p:cNvSpPr txBox="1"/>
          <p:nvPr/>
        </p:nvSpPr>
        <p:spPr>
          <a:xfrm>
            <a:off x="1532061" y="5021754"/>
            <a:ext cx="433473"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27</a:t>
            </a:r>
          </a:p>
        </p:txBody>
      </p:sp>
      <p:sp>
        <p:nvSpPr>
          <p:cNvPr id="57" name="TextBox 56">
            <a:hlinkClick r:id="rId5" action="ppaction://hlinksldjump"/>
            <a:extLst>
              <a:ext uri="{FF2B5EF4-FFF2-40B4-BE49-F238E27FC236}">
                <a16:creationId xmlns:a16="http://schemas.microsoft.com/office/drawing/2014/main" id="{0A8C1C98-CD90-472F-9E78-BC957334B3C9}"/>
              </a:ext>
            </a:extLst>
          </p:cNvPr>
          <p:cNvSpPr txBox="1"/>
          <p:nvPr/>
        </p:nvSpPr>
        <p:spPr>
          <a:xfrm>
            <a:off x="1512397" y="5828002"/>
            <a:ext cx="433475" cy="276999"/>
          </a:xfrm>
          <a:prstGeom prst="rect">
            <a:avLst/>
          </a:prstGeom>
          <a:noFill/>
        </p:spPr>
        <p:txBody>
          <a:bodyPr wrap="square" rtlCol="0">
            <a:spAutoFit/>
          </a:bodyPr>
          <a:lstStyle/>
          <a:p>
            <a:pPr algn="r" defTabSz="609585">
              <a:buClrTx/>
            </a:pPr>
            <a:r>
              <a:rPr lang="en-US" sz="1200" kern="1200" dirty="0">
                <a:solidFill>
                  <a:srgbClr val="F4F4F4"/>
                </a:solidFill>
                <a:ea typeface="+mn-ea"/>
                <a:cs typeface="+mn-cs"/>
              </a:rPr>
              <a:t>29</a:t>
            </a:r>
          </a:p>
        </p:txBody>
      </p:sp>
      <p:sp>
        <p:nvSpPr>
          <p:cNvPr id="58" name="TextBox 57">
            <a:hlinkClick r:id="" action="ppaction://noaction"/>
            <a:extLst>
              <a:ext uri="{FF2B5EF4-FFF2-40B4-BE49-F238E27FC236}">
                <a16:creationId xmlns:a16="http://schemas.microsoft.com/office/drawing/2014/main" id="{FB6730A7-BDB7-484F-B948-0F41136672E2}"/>
              </a:ext>
            </a:extLst>
          </p:cNvPr>
          <p:cNvSpPr txBox="1"/>
          <p:nvPr/>
        </p:nvSpPr>
        <p:spPr>
          <a:xfrm>
            <a:off x="1498599" y="6319616"/>
            <a:ext cx="440719"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35</a:t>
            </a:r>
          </a:p>
        </p:txBody>
      </p:sp>
      <p:sp>
        <p:nvSpPr>
          <p:cNvPr id="59" name="TextBox 58">
            <a:hlinkClick r:id="rId5" action="ppaction://hlinksldjump"/>
            <a:extLst>
              <a:ext uri="{FF2B5EF4-FFF2-40B4-BE49-F238E27FC236}">
                <a16:creationId xmlns:a16="http://schemas.microsoft.com/office/drawing/2014/main" id="{2D70CEF6-8357-4A89-A73E-3A740CA9662D}"/>
              </a:ext>
            </a:extLst>
          </p:cNvPr>
          <p:cNvSpPr txBox="1"/>
          <p:nvPr/>
        </p:nvSpPr>
        <p:spPr>
          <a:xfrm>
            <a:off x="445947" y="1579303"/>
            <a:ext cx="1365504" cy="461665"/>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Working group agreement</a:t>
            </a:r>
          </a:p>
        </p:txBody>
      </p:sp>
      <p:sp>
        <p:nvSpPr>
          <p:cNvPr id="60" name="TextBox 59">
            <a:hlinkClick r:id="" action="ppaction://noaction"/>
            <a:extLst>
              <a:ext uri="{FF2B5EF4-FFF2-40B4-BE49-F238E27FC236}">
                <a16:creationId xmlns:a16="http://schemas.microsoft.com/office/drawing/2014/main" id="{581CAAE1-954F-45E6-A13C-2C61AE3EC9AB}"/>
              </a:ext>
            </a:extLst>
          </p:cNvPr>
          <p:cNvSpPr txBox="1"/>
          <p:nvPr/>
        </p:nvSpPr>
        <p:spPr>
          <a:xfrm>
            <a:off x="445947" y="2333530"/>
            <a:ext cx="1365504" cy="461665"/>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Plausibility &amp; Sustainability</a:t>
            </a:r>
          </a:p>
        </p:txBody>
      </p:sp>
      <p:sp>
        <p:nvSpPr>
          <p:cNvPr id="85" name="TextBox 84">
            <a:hlinkClick r:id="" action="ppaction://noaction"/>
            <a:extLst>
              <a:ext uri="{FF2B5EF4-FFF2-40B4-BE49-F238E27FC236}">
                <a16:creationId xmlns:a16="http://schemas.microsoft.com/office/drawing/2014/main" id="{80146441-F6AF-4F61-9E4D-A4851468B6AB}"/>
              </a:ext>
            </a:extLst>
          </p:cNvPr>
          <p:cNvSpPr txBox="1"/>
          <p:nvPr/>
        </p:nvSpPr>
        <p:spPr>
          <a:xfrm>
            <a:off x="445948" y="3033165"/>
            <a:ext cx="1086113" cy="461665"/>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Indicators &amp; Outcomes</a:t>
            </a:r>
          </a:p>
        </p:txBody>
      </p:sp>
      <p:sp>
        <p:nvSpPr>
          <p:cNvPr id="32" name="TextBox 31">
            <a:extLst>
              <a:ext uri="{FF2B5EF4-FFF2-40B4-BE49-F238E27FC236}">
                <a16:creationId xmlns:a16="http://schemas.microsoft.com/office/drawing/2014/main" id="{96072211-3D87-4184-9051-F628A6A6E653}"/>
              </a:ext>
            </a:extLst>
          </p:cNvPr>
          <p:cNvSpPr txBox="1"/>
          <p:nvPr/>
        </p:nvSpPr>
        <p:spPr>
          <a:xfrm>
            <a:off x="11345384" y="6402118"/>
            <a:ext cx="581584" cy="297454"/>
          </a:xfrm>
          <a:prstGeom prst="rect">
            <a:avLst/>
          </a:prstGeom>
          <a:noFill/>
        </p:spPr>
        <p:txBody>
          <a:bodyPr wrap="square" rtlCol="0">
            <a:spAutoFit/>
          </a:bodyPr>
          <a:lstStyle/>
          <a:p>
            <a:pPr defTabSz="609585">
              <a:buClrTx/>
            </a:pPr>
            <a:r>
              <a:rPr lang="en-GB" sz="1333" kern="1200" dirty="0">
                <a:solidFill>
                  <a:srgbClr val="271544"/>
                </a:solidFill>
                <a:ea typeface="+mn-ea"/>
                <a:cs typeface="+mn-cs"/>
              </a:rPr>
              <a:t>29</a:t>
            </a:r>
          </a:p>
        </p:txBody>
      </p:sp>
    </p:spTree>
    <p:extLst>
      <p:ext uri="{BB962C8B-B14F-4D97-AF65-F5344CB8AC3E}">
        <p14:creationId xmlns:p14="http://schemas.microsoft.com/office/powerpoint/2010/main" val="3461828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5FBCC6AD-D1D0-2048-9AFB-88EA11E9889D}"/>
              </a:ext>
            </a:extLst>
          </p:cNvPr>
          <p:cNvGraphicFramePr>
            <a:graphicFrameLocks noGrp="1"/>
          </p:cNvGraphicFramePr>
          <p:nvPr/>
        </p:nvGraphicFramePr>
        <p:xfrm>
          <a:off x="2370307" y="972930"/>
          <a:ext cx="9266456" cy="5222678"/>
        </p:xfrm>
        <a:graphic>
          <a:graphicData uri="http://schemas.openxmlformats.org/drawingml/2006/table">
            <a:tbl>
              <a:tblPr firstRow="1" firstCol="1" bandRow="1">
                <a:tableStyleId>{21E4AEA4-8DFA-4A89-87EB-49C32662AFE0}</a:tableStyleId>
              </a:tblPr>
              <a:tblGrid>
                <a:gridCol w="1099688">
                  <a:extLst>
                    <a:ext uri="{9D8B030D-6E8A-4147-A177-3AD203B41FA5}">
                      <a16:colId xmlns:a16="http://schemas.microsoft.com/office/drawing/2014/main" val="3937749082"/>
                    </a:ext>
                  </a:extLst>
                </a:gridCol>
                <a:gridCol w="1499036">
                  <a:extLst>
                    <a:ext uri="{9D8B030D-6E8A-4147-A177-3AD203B41FA5}">
                      <a16:colId xmlns:a16="http://schemas.microsoft.com/office/drawing/2014/main" val="2920200614"/>
                    </a:ext>
                  </a:extLst>
                </a:gridCol>
                <a:gridCol w="3957932">
                  <a:extLst>
                    <a:ext uri="{9D8B030D-6E8A-4147-A177-3AD203B41FA5}">
                      <a16:colId xmlns:a16="http://schemas.microsoft.com/office/drawing/2014/main" val="792140824"/>
                    </a:ext>
                  </a:extLst>
                </a:gridCol>
                <a:gridCol w="2709800">
                  <a:extLst>
                    <a:ext uri="{9D8B030D-6E8A-4147-A177-3AD203B41FA5}">
                      <a16:colId xmlns:a16="http://schemas.microsoft.com/office/drawing/2014/main" val="1972204194"/>
                    </a:ext>
                  </a:extLst>
                </a:gridCol>
              </a:tblGrid>
              <a:tr h="539496">
                <a:tc>
                  <a:txBody>
                    <a:bodyPr/>
                    <a:lstStyle/>
                    <a:p>
                      <a:pPr algn="ctr">
                        <a:lnSpc>
                          <a:spcPct val="107000"/>
                        </a:lnSpc>
                        <a:spcAft>
                          <a:spcPts val="0"/>
                        </a:spcAft>
                      </a:pPr>
                      <a:r>
                        <a:rPr lang="en-GB" sz="1200" dirty="0">
                          <a:effectLst/>
                        </a:rPr>
                        <a:t>Output type</a:t>
                      </a:r>
                      <a:endPar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7888" marR="47888" marT="0" marB="0" anchor="ctr"/>
                </a:tc>
                <a:tc>
                  <a:txBody>
                    <a:bodyPr/>
                    <a:lstStyle/>
                    <a:p>
                      <a:pPr algn="ctr">
                        <a:lnSpc>
                          <a:spcPct val="107000"/>
                        </a:lnSpc>
                        <a:spcAft>
                          <a:spcPts val="0"/>
                        </a:spcAft>
                      </a:pPr>
                      <a:r>
                        <a:rPr lang="en-GB" sz="1200" dirty="0">
                          <a:effectLst/>
                        </a:rPr>
                        <a:t>For whom?</a:t>
                      </a:r>
                      <a:endPar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7888" marR="47888" marT="0" marB="0" anchor="ctr"/>
                </a:tc>
                <a:tc>
                  <a:txBody>
                    <a:bodyPr/>
                    <a:lstStyle/>
                    <a:p>
                      <a:pPr algn="ctr">
                        <a:lnSpc>
                          <a:spcPct val="107000"/>
                        </a:lnSpc>
                        <a:spcAft>
                          <a:spcPts val="0"/>
                        </a:spcAft>
                      </a:pPr>
                      <a:r>
                        <a:rPr lang="en-GB" sz="1200" dirty="0">
                          <a:effectLst/>
                        </a:rPr>
                        <a:t>Top tips</a:t>
                      </a:r>
                      <a:endPar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7888" marR="47888" marT="0" marB="0" anchor="ctr"/>
                </a:tc>
                <a:tc>
                  <a:txBody>
                    <a:bodyPr/>
                    <a:lstStyle/>
                    <a:p>
                      <a:pPr algn="ctr">
                        <a:lnSpc>
                          <a:spcPct val="107000"/>
                        </a:lnSpc>
                        <a:spcAft>
                          <a:spcPts val="0"/>
                        </a:spcAft>
                      </a:pPr>
                      <a:r>
                        <a:rPr lang="en-GB" sz="1200" dirty="0">
                          <a:effectLst/>
                        </a:rPr>
                        <a:t>Examples</a:t>
                      </a:r>
                      <a:endPar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7888" marR="47888" marT="0" marB="0" anchor="ctr"/>
                </a:tc>
                <a:extLst>
                  <a:ext uri="{0D108BD9-81ED-4DB2-BD59-A6C34878D82A}">
                    <a16:rowId xmlns:a16="http://schemas.microsoft.com/office/drawing/2014/main" val="2270396128"/>
                  </a:ext>
                </a:extLst>
              </a:tr>
              <a:tr h="709913">
                <a:tc>
                  <a:txBody>
                    <a:bodyPr/>
                    <a:lstStyle/>
                    <a:p>
                      <a:pPr>
                        <a:lnSpc>
                          <a:spcPct val="107000"/>
                        </a:lnSpc>
                        <a:spcAft>
                          <a:spcPts val="800"/>
                        </a:spcAft>
                      </a:pPr>
                      <a:r>
                        <a:rPr lang="en-GB" sz="1200" dirty="0">
                          <a:effectLst/>
                        </a:rPr>
                        <a:t>Recommendations</a:t>
                      </a:r>
                      <a:endPar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T="0" marB="0" anchor="ctr"/>
                </a:tc>
                <a:tc>
                  <a:txBody>
                    <a:bodyPr/>
                    <a:lstStyle/>
                    <a:p>
                      <a:pPr>
                        <a:lnSpc>
                          <a:spcPct val="107000"/>
                        </a:lnSpc>
                        <a:spcAft>
                          <a:spcPts val="800"/>
                        </a:spcAft>
                      </a:pPr>
                      <a:r>
                        <a:rPr lang="en-GB" sz="1200" dirty="0">
                          <a:effectLst/>
                          <a:latin typeface="Georgia" panose="02040502050405020303" pitchFamily="18" charset="0"/>
                        </a:rPr>
                        <a:t>Policymakers</a:t>
                      </a:r>
                    </a:p>
                    <a:p>
                      <a:pPr>
                        <a:lnSpc>
                          <a:spcPct val="107000"/>
                        </a:lnSpc>
                        <a:spcAft>
                          <a:spcPts val="800"/>
                        </a:spcAft>
                      </a:pPr>
                      <a:r>
                        <a:rPr lang="en-GB" sz="1200" dirty="0">
                          <a:effectLst/>
                          <a:latin typeface="Georgia" panose="02040502050405020303" pitchFamily="18" charset="0"/>
                        </a:rPr>
                        <a:t>Hospital boards</a:t>
                      </a:r>
                      <a:endParaRPr lang="en-GB" sz="1200" dirty="0">
                        <a:solidFill>
                          <a:srgbClr val="000000"/>
                        </a:solidFill>
                        <a:effectLst/>
                        <a:latin typeface="Georgia" panose="02040502050405020303" pitchFamily="18" charset="0"/>
                        <a:ea typeface="Calibri" panose="020F0502020204030204" pitchFamily="34" charset="0"/>
                        <a:cs typeface="Calibri" panose="020F0502020204030204" pitchFamily="34" charset="0"/>
                      </a:endParaRPr>
                    </a:p>
                  </a:txBody>
                  <a:tcPr marT="0" marB="0" anchor="ctr"/>
                </a:tc>
                <a:tc>
                  <a:txBody>
                    <a:bodyPr/>
                    <a:lstStyle/>
                    <a:p>
                      <a:pPr>
                        <a:lnSpc>
                          <a:spcPct val="107000"/>
                        </a:lnSpc>
                        <a:spcAft>
                          <a:spcPts val="800"/>
                        </a:spcAft>
                      </a:pPr>
                      <a:r>
                        <a:rPr lang="en-GB" sz="1200" dirty="0">
                          <a:effectLst/>
                          <a:latin typeface="Georgia" panose="02040502050405020303" pitchFamily="18" charset="0"/>
                        </a:rPr>
                        <a:t>Set out clear recommendations and try to keep them succinct – one page should do!</a:t>
                      </a:r>
                      <a:endParaRPr lang="en-GB" sz="1200" dirty="0">
                        <a:solidFill>
                          <a:srgbClr val="000000"/>
                        </a:solidFill>
                        <a:effectLst/>
                        <a:latin typeface="Georgia" panose="02040502050405020303" pitchFamily="18" charset="0"/>
                        <a:ea typeface="Calibri" panose="020F0502020204030204" pitchFamily="34" charset="0"/>
                        <a:cs typeface="Calibri" panose="020F0502020204030204" pitchFamily="34" charset="0"/>
                      </a:endParaRPr>
                    </a:p>
                  </a:txBody>
                  <a:tcPr marT="0" marB="0" anchor="ctr"/>
                </a:tc>
                <a:tc>
                  <a:txBody>
                    <a:bodyPr/>
                    <a:lstStyle/>
                    <a:p>
                      <a:pPr>
                        <a:lnSpc>
                          <a:spcPct val="107000"/>
                        </a:lnSpc>
                        <a:spcAft>
                          <a:spcPts val="800"/>
                        </a:spcAft>
                      </a:pPr>
                      <a:r>
                        <a:rPr lang="en-GB" sz="1200" u="sng" dirty="0">
                          <a:effectLst/>
                          <a:latin typeface="Georgia" panose="02040502050405020303" pitchFamily="18" charset="0"/>
                          <a:hlinkClick r:id="rId3"/>
                        </a:rPr>
                        <a:t>Transforming Ageing</a:t>
                      </a:r>
                      <a:r>
                        <a:rPr lang="en-GB" sz="1200" dirty="0">
                          <a:effectLst/>
                          <a:latin typeface="Georgia" panose="02040502050405020303" pitchFamily="18" charset="0"/>
                        </a:rPr>
                        <a:t> report</a:t>
                      </a:r>
                      <a:endParaRPr lang="en-GB" sz="1200" dirty="0">
                        <a:solidFill>
                          <a:srgbClr val="000000"/>
                        </a:solidFill>
                        <a:effectLst/>
                        <a:latin typeface="Georgia" panose="02040502050405020303" pitchFamily="18" charset="0"/>
                        <a:ea typeface="Calibri" panose="020F0502020204030204" pitchFamily="34" charset="0"/>
                        <a:cs typeface="Calibri" panose="020F0502020204030204" pitchFamily="34" charset="0"/>
                      </a:endParaRPr>
                    </a:p>
                  </a:txBody>
                  <a:tcPr marT="0" marB="0" anchor="ctr"/>
                </a:tc>
                <a:extLst>
                  <a:ext uri="{0D108BD9-81ED-4DB2-BD59-A6C34878D82A}">
                    <a16:rowId xmlns:a16="http://schemas.microsoft.com/office/drawing/2014/main" val="1113421563"/>
                  </a:ext>
                </a:extLst>
              </a:tr>
              <a:tr h="1450695">
                <a:tc>
                  <a:txBody>
                    <a:bodyPr/>
                    <a:lstStyle/>
                    <a:p>
                      <a:pPr>
                        <a:lnSpc>
                          <a:spcPct val="107000"/>
                        </a:lnSpc>
                        <a:spcAft>
                          <a:spcPts val="0"/>
                        </a:spcAft>
                      </a:pPr>
                      <a:r>
                        <a:rPr lang="en-GB" sz="1200">
                          <a:effectLst/>
                        </a:rPr>
                        <a:t>Case studies</a:t>
                      </a:r>
                      <a:endParaRPr lang="en-GB"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7888" marR="47888" marT="0" marB="0" anchor="ctr"/>
                </a:tc>
                <a:tc>
                  <a:txBody>
                    <a:bodyPr/>
                    <a:lstStyle/>
                    <a:p>
                      <a:pPr>
                        <a:lnSpc>
                          <a:spcPct val="107000"/>
                        </a:lnSpc>
                        <a:spcAft>
                          <a:spcPts val="0"/>
                        </a:spcAft>
                      </a:pPr>
                      <a:r>
                        <a:rPr lang="en-GB" sz="1200" dirty="0">
                          <a:effectLst/>
                          <a:latin typeface="Georgia" panose="02040502050405020303" pitchFamily="18" charset="0"/>
                        </a:rPr>
                        <a:t>Volunteers</a:t>
                      </a:r>
                    </a:p>
                    <a:p>
                      <a:pPr>
                        <a:lnSpc>
                          <a:spcPct val="107000"/>
                        </a:lnSpc>
                        <a:spcAft>
                          <a:spcPts val="0"/>
                        </a:spcAft>
                      </a:pPr>
                      <a:r>
                        <a:rPr lang="en-GB" sz="1200" dirty="0">
                          <a:effectLst/>
                          <a:latin typeface="Georgia" panose="02040502050405020303" pitchFamily="18" charset="0"/>
                        </a:rPr>
                        <a:t>Patients</a:t>
                      </a:r>
                      <a:endParaRPr lang="en-GB" sz="1200" dirty="0">
                        <a:solidFill>
                          <a:srgbClr val="000000"/>
                        </a:solidFill>
                        <a:effectLst/>
                        <a:latin typeface="Georgia" panose="02040502050405020303" pitchFamily="18" charset="0"/>
                        <a:ea typeface="Calibri" panose="020F0502020204030204" pitchFamily="34" charset="0"/>
                        <a:cs typeface="Calibri" panose="020F0502020204030204" pitchFamily="34" charset="0"/>
                      </a:endParaRPr>
                    </a:p>
                  </a:txBody>
                  <a:tcPr marL="47888" marR="47888" marT="0" marB="0" anchor="ctr"/>
                </a:tc>
                <a:tc>
                  <a:txBody>
                    <a:bodyPr/>
                    <a:lstStyle/>
                    <a:p>
                      <a:pPr>
                        <a:lnSpc>
                          <a:spcPct val="107000"/>
                        </a:lnSpc>
                        <a:spcAft>
                          <a:spcPts val="0"/>
                        </a:spcAft>
                      </a:pPr>
                      <a:r>
                        <a:rPr lang="en-GB" sz="1200" dirty="0">
                          <a:effectLst/>
                          <a:latin typeface="Georgia" panose="02040502050405020303" pitchFamily="18" charset="0"/>
                        </a:rPr>
                        <a:t>Case studies can be a nice format to show other volunteers or patients what you are doing and your findings in a digestible way. Make use of different websites: Helpforce, the hospital’s – or create your own ‘stories’ page or send regular newsletters. Be sure to include a clear description of your programme. </a:t>
                      </a:r>
                      <a:endParaRPr lang="en-GB" sz="1200" dirty="0">
                        <a:solidFill>
                          <a:srgbClr val="000000"/>
                        </a:solidFill>
                        <a:effectLst/>
                        <a:latin typeface="Georgia" panose="02040502050405020303" pitchFamily="18" charset="0"/>
                        <a:ea typeface="Calibri" panose="020F0502020204030204" pitchFamily="34" charset="0"/>
                        <a:cs typeface="Calibri" panose="020F0502020204030204" pitchFamily="34" charset="0"/>
                      </a:endParaRPr>
                    </a:p>
                  </a:txBody>
                  <a:tcPr marL="47888" marR="47888" marT="0" marB="0" anchor="ctr"/>
                </a:tc>
                <a:tc>
                  <a:txBody>
                    <a:bodyPr/>
                    <a:lstStyle/>
                    <a:p>
                      <a:pPr>
                        <a:lnSpc>
                          <a:spcPct val="107000"/>
                        </a:lnSpc>
                        <a:spcAft>
                          <a:spcPts val="0"/>
                        </a:spcAft>
                      </a:pPr>
                      <a:r>
                        <a:rPr lang="en-GB" sz="1200" u="sng" dirty="0">
                          <a:effectLst/>
                          <a:latin typeface="Georgia" panose="02040502050405020303" pitchFamily="18" charset="0"/>
                          <a:hlinkClick r:id="rId4"/>
                        </a:rPr>
                        <a:t>Voluteering Matters</a:t>
                      </a:r>
                      <a:endParaRPr lang="en-GB" sz="1200" dirty="0">
                        <a:effectLst/>
                        <a:latin typeface="Georgia" panose="02040502050405020303" pitchFamily="18" charset="0"/>
                      </a:endParaRPr>
                    </a:p>
                    <a:p>
                      <a:pPr>
                        <a:lnSpc>
                          <a:spcPct val="107000"/>
                        </a:lnSpc>
                        <a:spcAft>
                          <a:spcPts val="0"/>
                        </a:spcAft>
                      </a:pPr>
                      <a:r>
                        <a:rPr lang="en-GB" sz="1200" u="sng" dirty="0">
                          <a:effectLst/>
                          <a:latin typeface="Georgia" panose="02040502050405020303" pitchFamily="18" charset="0"/>
                          <a:hlinkClick r:id="rId5"/>
                        </a:rPr>
                        <a:t>Voluntary Impact</a:t>
                      </a:r>
                      <a:endParaRPr lang="en-GB" sz="1200" dirty="0">
                        <a:effectLst/>
                        <a:latin typeface="Georgia" panose="02040502050405020303" pitchFamily="18" charset="0"/>
                      </a:endParaRPr>
                    </a:p>
                    <a:p>
                      <a:pPr>
                        <a:lnSpc>
                          <a:spcPct val="107000"/>
                        </a:lnSpc>
                        <a:spcAft>
                          <a:spcPts val="0"/>
                        </a:spcAft>
                      </a:pPr>
                      <a:r>
                        <a:rPr lang="en-GB" sz="1200" u="sng" dirty="0">
                          <a:effectLst/>
                          <a:latin typeface="Georgia" panose="02040502050405020303" pitchFamily="18" charset="0"/>
                          <a:hlinkClick r:id="rId6"/>
                        </a:rPr>
                        <a:t>NESTA guidance</a:t>
                      </a:r>
                      <a:r>
                        <a:rPr lang="en-GB" sz="1200" dirty="0">
                          <a:effectLst/>
                          <a:latin typeface="Georgia" panose="02040502050405020303" pitchFamily="18" charset="0"/>
                        </a:rPr>
                        <a:t> (see item 28 for a newsletter example)</a:t>
                      </a:r>
                    </a:p>
                    <a:p>
                      <a:pPr>
                        <a:lnSpc>
                          <a:spcPct val="107000"/>
                        </a:lnSpc>
                        <a:spcAft>
                          <a:spcPts val="0"/>
                        </a:spcAft>
                      </a:pPr>
                      <a:r>
                        <a:rPr lang="en-GB" sz="1200" u="sng" dirty="0">
                          <a:effectLst/>
                          <a:latin typeface="Georgia" panose="02040502050405020303" pitchFamily="18" charset="0"/>
                          <a:hlinkClick r:id="rId7"/>
                        </a:rPr>
                        <a:t>NCVO</a:t>
                      </a:r>
                      <a:endParaRPr lang="en-GB" sz="1200" dirty="0">
                        <a:solidFill>
                          <a:srgbClr val="000000"/>
                        </a:solidFill>
                        <a:effectLst/>
                        <a:latin typeface="Georgia" panose="02040502050405020303" pitchFamily="18" charset="0"/>
                        <a:ea typeface="Calibri" panose="020F0502020204030204" pitchFamily="34" charset="0"/>
                        <a:cs typeface="Calibri" panose="020F0502020204030204" pitchFamily="34" charset="0"/>
                      </a:endParaRPr>
                    </a:p>
                  </a:txBody>
                  <a:tcPr marL="47888" marR="47888" marT="0" marB="0" anchor="ctr"/>
                </a:tc>
                <a:extLst>
                  <a:ext uri="{0D108BD9-81ED-4DB2-BD59-A6C34878D82A}">
                    <a16:rowId xmlns:a16="http://schemas.microsoft.com/office/drawing/2014/main" val="493523015"/>
                  </a:ext>
                </a:extLst>
              </a:tr>
              <a:tr h="1651321">
                <a:tc>
                  <a:txBody>
                    <a:bodyPr/>
                    <a:lstStyle/>
                    <a:p>
                      <a:pPr>
                        <a:lnSpc>
                          <a:spcPct val="107000"/>
                        </a:lnSpc>
                        <a:spcAft>
                          <a:spcPts val="0"/>
                        </a:spcAft>
                      </a:pPr>
                      <a:r>
                        <a:rPr lang="en-GB" sz="1200">
                          <a:effectLst/>
                        </a:rPr>
                        <a:t>Evaluation reports</a:t>
                      </a:r>
                      <a:endParaRPr lang="en-GB"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7888" marR="47888" marT="0" marB="0" anchor="ctr"/>
                </a:tc>
                <a:tc>
                  <a:txBody>
                    <a:bodyPr/>
                    <a:lstStyle/>
                    <a:p>
                      <a:pPr>
                        <a:lnSpc>
                          <a:spcPct val="107000"/>
                        </a:lnSpc>
                        <a:spcAft>
                          <a:spcPts val="0"/>
                        </a:spcAft>
                      </a:pPr>
                      <a:r>
                        <a:rPr lang="en-GB" sz="1200" dirty="0">
                          <a:effectLst/>
                          <a:latin typeface="Georgia" panose="02040502050405020303" pitchFamily="18" charset="0"/>
                        </a:rPr>
                        <a:t>Policymakers</a:t>
                      </a:r>
                    </a:p>
                    <a:p>
                      <a:pPr>
                        <a:lnSpc>
                          <a:spcPct val="107000"/>
                        </a:lnSpc>
                        <a:spcAft>
                          <a:spcPts val="0"/>
                        </a:spcAft>
                      </a:pPr>
                      <a:r>
                        <a:rPr lang="en-GB" sz="1200" dirty="0">
                          <a:effectLst/>
                          <a:latin typeface="Georgia" panose="02040502050405020303" pitchFamily="18" charset="0"/>
                        </a:rPr>
                        <a:t>Commissioners</a:t>
                      </a:r>
                    </a:p>
                    <a:p>
                      <a:pPr>
                        <a:lnSpc>
                          <a:spcPct val="107000"/>
                        </a:lnSpc>
                        <a:spcAft>
                          <a:spcPts val="0"/>
                        </a:spcAft>
                      </a:pPr>
                      <a:r>
                        <a:rPr lang="en-GB" sz="1200" dirty="0">
                          <a:effectLst/>
                          <a:latin typeface="Georgia" panose="02040502050405020303" pitchFamily="18" charset="0"/>
                        </a:rPr>
                        <a:t>Hospital boards</a:t>
                      </a:r>
                    </a:p>
                    <a:p>
                      <a:pPr>
                        <a:lnSpc>
                          <a:spcPct val="107000"/>
                        </a:lnSpc>
                        <a:spcAft>
                          <a:spcPts val="0"/>
                        </a:spcAft>
                      </a:pPr>
                      <a:r>
                        <a:rPr lang="en-GB" sz="1200" dirty="0">
                          <a:effectLst/>
                          <a:latin typeface="Georgia" panose="02040502050405020303" pitchFamily="18" charset="0"/>
                        </a:rPr>
                        <a:t>Other volunteering services</a:t>
                      </a:r>
                      <a:endParaRPr lang="en-GB" sz="1200" dirty="0">
                        <a:solidFill>
                          <a:srgbClr val="000000"/>
                        </a:solidFill>
                        <a:effectLst/>
                        <a:latin typeface="Georgia" panose="02040502050405020303" pitchFamily="18" charset="0"/>
                        <a:ea typeface="Calibri" panose="020F0502020204030204" pitchFamily="34" charset="0"/>
                        <a:cs typeface="Calibri" panose="020F0502020204030204" pitchFamily="34" charset="0"/>
                      </a:endParaRPr>
                    </a:p>
                  </a:txBody>
                  <a:tcPr marL="47888" marR="47888" marT="0" marB="0" anchor="ctr"/>
                </a:tc>
                <a:tc>
                  <a:txBody>
                    <a:bodyPr/>
                    <a:lstStyle/>
                    <a:p>
                      <a:pPr>
                        <a:lnSpc>
                          <a:spcPct val="107000"/>
                        </a:lnSpc>
                        <a:spcAft>
                          <a:spcPts val="0"/>
                        </a:spcAft>
                      </a:pPr>
                      <a:r>
                        <a:rPr lang="en-GB" sz="1200" dirty="0">
                          <a:effectLst/>
                          <a:latin typeface="Georgia" panose="02040502050405020303" pitchFamily="18" charset="0"/>
                        </a:rPr>
                        <a:t>Evaluation reports are a comprehensive and robust way to demonstrate your findings and make the case that your service has impact. If you find writing a full report a bit daunting, consider pairing up with a research organisation and asking them for support in writing it. Try and keep it concise – and make use of diagrams to make the content more accessible.</a:t>
                      </a:r>
                      <a:endParaRPr lang="en-GB" sz="1200" dirty="0">
                        <a:solidFill>
                          <a:srgbClr val="000000"/>
                        </a:solidFill>
                        <a:effectLst/>
                        <a:latin typeface="Georgia" panose="02040502050405020303" pitchFamily="18" charset="0"/>
                        <a:ea typeface="Calibri" panose="020F0502020204030204" pitchFamily="34" charset="0"/>
                        <a:cs typeface="Calibri" panose="020F0502020204030204" pitchFamily="34" charset="0"/>
                      </a:endParaRPr>
                    </a:p>
                  </a:txBody>
                  <a:tcPr marL="47888" marR="47888" marT="0" marB="0" anchor="ctr"/>
                </a:tc>
                <a:tc>
                  <a:txBody>
                    <a:bodyPr/>
                    <a:lstStyle/>
                    <a:p>
                      <a:pPr>
                        <a:lnSpc>
                          <a:spcPct val="107000"/>
                        </a:lnSpc>
                        <a:spcAft>
                          <a:spcPts val="0"/>
                        </a:spcAft>
                      </a:pPr>
                      <a:r>
                        <a:rPr lang="en-GB" sz="1200" u="sng" dirty="0">
                          <a:effectLst/>
                          <a:latin typeface="Georgia" panose="02040502050405020303" pitchFamily="18" charset="0"/>
                          <a:hlinkClick r:id="rId8"/>
                        </a:rPr>
                        <a:t>Helpforce VIP evaluation </a:t>
                      </a:r>
                      <a:endParaRPr lang="en-GB" sz="1200" u="sng" dirty="0">
                        <a:effectLst/>
                        <a:latin typeface="Georgia" panose="02040502050405020303" pitchFamily="18" charset="0"/>
                      </a:endParaRPr>
                    </a:p>
                    <a:p>
                      <a:pPr>
                        <a:lnSpc>
                          <a:spcPct val="107000"/>
                        </a:lnSpc>
                        <a:spcAft>
                          <a:spcPts val="0"/>
                        </a:spcAft>
                      </a:pPr>
                      <a:r>
                        <a:rPr lang="en-GB" sz="1200" u="sng" dirty="0">
                          <a:effectLst/>
                          <a:latin typeface="Georgia" panose="02040502050405020303" pitchFamily="18" charset="0"/>
                          <a:hlinkClick r:id="rId9"/>
                        </a:rPr>
                        <a:t>Nesta Helping in Hospitals evaluation</a:t>
                      </a:r>
                      <a:endParaRPr lang="en-GB" sz="1200" u="sng" dirty="0">
                        <a:effectLst/>
                        <a:latin typeface="Georgia" panose="02040502050405020303" pitchFamily="18" charset="0"/>
                        <a:hlinkClick r:id="rId10"/>
                      </a:endParaRPr>
                    </a:p>
                    <a:p>
                      <a:pPr>
                        <a:lnSpc>
                          <a:spcPct val="107000"/>
                        </a:lnSpc>
                        <a:spcAft>
                          <a:spcPts val="0"/>
                        </a:spcAft>
                      </a:pPr>
                      <a:r>
                        <a:rPr lang="en-GB" sz="1200" u="sng" dirty="0">
                          <a:effectLst/>
                          <a:latin typeface="Georgia" panose="02040502050405020303" pitchFamily="18" charset="0"/>
                          <a:hlinkClick r:id="rId10"/>
                        </a:rPr>
                        <a:t>Corporate Volunteer Programme Valencia</a:t>
                      </a:r>
                      <a:endParaRPr lang="en-GB" sz="1200" dirty="0">
                        <a:effectLst/>
                        <a:latin typeface="Georgia" panose="02040502050405020303" pitchFamily="18" charset="0"/>
                      </a:endParaRPr>
                    </a:p>
                    <a:p>
                      <a:pPr>
                        <a:lnSpc>
                          <a:spcPct val="107000"/>
                        </a:lnSpc>
                        <a:spcAft>
                          <a:spcPts val="0"/>
                        </a:spcAft>
                      </a:pPr>
                      <a:r>
                        <a:rPr lang="en-GB" sz="1200" u="sng" dirty="0">
                          <a:effectLst/>
                          <a:latin typeface="Georgia" panose="02040502050405020303" pitchFamily="18" charset="0"/>
                          <a:hlinkClick r:id="rId11"/>
                        </a:rPr>
                        <a:t>King’s Fund evaluation</a:t>
                      </a:r>
                      <a:r>
                        <a:rPr lang="en-GB" sz="1200" dirty="0">
                          <a:effectLst/>
                          <a:latin typeface="Georgia" panose="02040502050405020303" pitchFamily="18" charset="0"/>
                        </a:rPr>
                        <a:t> of King’s College Hospital volunteering programme</a:t>
                      </a:r>
                      <a:endParaRPr lang="en-GB" sz="1200" dirty="0">
                        <a:solidFill>
                          <a:srgbClr val="000000"/>
                        </a:solidFill>
                        <a:effectLst/>
                        <a:latin typeface="Georgia" panose="02040502050405020303" pitchFamily="18" charset="0"/>
                        <a:ea typeface="Calibri" panose="020F0502020204030204" pitchFamily="34" charset="0"/>
                        <a:cs typeface="Calibri" panose="020F0502020204030204" pitchFamily="34" charset="0"/>
                      </a:endParaRPr>
                    </a:p>
                  </a:txBody>
                  <a:tcPr marL="47888" marR="47888" marT="0" marB="0" anchor="ctr"/>
                </a:tc>
                <a:extLst>
                  <a:ext uri="{0D108BD9-81ED-4DB2-BD59-A6C34878D82A}">
                    <a16:rowId xmlns:a16="http://schemas.microsoft.com/office/drawing/2014/main" val="4272147008"/>
                  </a:ext>
                </a:extLst>
              </a:tr>
              <a:tr h="871253">
                <a:tc>
                  <a:txBody>
                    <a:bodyPr/>
                    <a:lstStyle/>
                    <a:p>
                      <a:pPr>
                        <a:lnSpc>
                          <a:spcPct val="107000"/>
                        </a:lnSpc>
                        <a:spcAft>
                          <a:spcPts val="0"/>
                        </a:spcAft>
                      </a:pPr>
                      <a:r>
                        <a:rPr lang="en-GB" sz="1200" dirty="0">
                          <a:effectLst/>
                        </a:rPr>
                        <a:t>Academic publications</a:t>
                      </a:r>
                      <a:endPar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7888" marR="47888" marT="0" marB="0" anchor="ctr"/>
                </a:tc>
                <a:tc>
                  <a:txBody>
                    <a:bodyPr/>
                    <a:lstStyle/>
                    <a:p>
                      <a:pPr>
                        <a:lnSpc>
                          <a:spcPct val="107000"/>
                        </a:lnSpc>
                        <a:spcAft>
                          <a:spcPts val="0"/>
                        </a:spcAft>
                      </a:pPr>
                      <a:r>
                        <a:rPr lang="en-GB" sz="1200">
                          <a:effectLst/>
                          <a:latin typeface="Georgia" panose="02040502050405020303" pitchFamily="18" charset="0"/>
                        </a:rPr>
                        <a:t>Academics</a:t>
                      </a:r>
                    </a:p>
                    <a:p>
                      <a:pPr>
                        <a:lnSpc>
                          <a:spcPct val="107000"/>
                        </a:lnSpc>
                        <a:spcAft>
                          <a:spcPts val="0"/>
                        </a:spcAft>
                      </a:pPr>
                      <a:r>
                        <a:rPr lang="en-GB" sz="1200">
                          <a:effectLst/>
                          <a:latin typeface="Georgia" panose="02040502050405020303" pitchFamily="18" charset="0"/>
                        </a:rPr>
                        <a:t>Policymakers</a:t>
                      </a:r>
                      <a:endParaRPr lang="en-GB" sz="1200">
                        <a:solidFill>
                          <a:srgbClr val="000000"/>
                        </a:solidFill>
                        <a:effectLst/>
                        <a:latin typeface="Georgia" panose="02040502050405020303" pitchFamily="18" charset="0"/>
                        <a:ea typeface="Calibri" panose="020F0502020204030204" pitchFamily="34" charset="0"/>
                        <a:cs typeface="Calibri" panose="020F0502020204030204" pitchFamily="34" charset="0"/>
                      </a:endParaRPr>
                    </a:p>
                  </a:txBody>
                  <a:tcPr marL="47888" marR="47888" marT="0" marB="0" anchor="ctr"/>
                </a:tc>
                <a:tc>
                  <a:txBody>
                    <a:bodyPr/>
                    <a:lstStyle/>
                    <a:p>
                      <a:pPr>
                        <a:lnSpc>
                          <a:spcPct val="107000"/>
                        </a:lnSpc>
                        <a:spcAft>
                          <a:spcPts val="0"/>
                        </a:spcAft>
                      </a:pPr>
                      <a:r>
                        <a:rPr lang="en-GB" sz="1200" dirty="0">
                          <a:effectLst/>
                          <a:latin typeface="Georgia" panose="02040502050405020303" pitchFamily="18" charset="0"/>
                        </a:rPr>
                        <a:t>Writing academic publications can help cement your findings into a wider evidence base. Support from a research organisation might be helpful in targeting the right journals. </a:t>
                      </a:r>
                      <a:endParaRPr lang="en-GB" sz="1200" dirty="0">
                        <a:solidFill>
                          <a:srgbClr val="000000"/>
                        </a:solidFill>
                        <a:effectLst/>
                        <a:latin typeface="Georgia" panose="02040502050405020303" pitchFamily="18" charset="0"/>
                        <a:ea typeface="Calibri" panose="020F0502020204030204" pitchFamily="34" charset="0"/>
                        <a:cs typeface="Calibri" panose="020F0502020204030204" pitchFamily="34" charset="0"/>
                      </a:endParaRPr>
                    </a:p>
                  </a:txBody>
                  <a:tcPr marL="47888" marR="47888" marT="0" marB="0" anchor="ctr"/>
                </a:tc>
                <a:tc>
                  <a:txBody>
                    <a:bodyPr/>
                    <a:lstStyle/>
                    <a:p>
                      <a:pPr>
                        <a:lnSpc>
                          <a:spcPct val="107000"/>
                        </a:lnSpc>
                        <a:spcAft>
                          <a:spcPts val="0"/>
                        </a:spcAft>
                      </a:pPr>
                      <a:r>
                        <a:rPr lang="en-GB" sz="1200" u="sng" dirty="0">
                          <a:effectLst/>
                          <a:latin typeface="Georgia" panose="02040502050405020303" pitchFamily="18" charset="0"/>
                          <a:hlinkClick r:id="rId12"/>
                        </a:rPr>
                        <a:t>Evaluation</a:t>
                      </a:r>
                      <a:r>
                        <a:rPr lang="en-GB" sz="1200" dirty="0">
                          <a:effectLst/>
                          <a:latin typeface="Georgia" panose="02040502050405020303" pitchFamily="18" charset="0"/>
                        </a:rPr>
                        <a:t> of a volunteer hospital programme in rural Australia</a:t>
                      </a:r>
                      <a:endParaRPr lang="en-GB" sz="1200" dirty="0">
                        <a:solidFill>
                          <a:srgbClr val="000000"/>
                        </a:solidFill>
                        <a:effectLst/>
                        <a:latin typeface="Georgia" panose="02040502050405020303" pitchFamily="18" charset="0"/>
                        <a:ea typeface="Calibri" panose="020F0502020204030204" pitchFamily="34" charset="0"/>
                        <a:cs typeface="Calibri" panose="020F0502020204030204" pitchFamily="34" charset="0"/>
                      </a:endParaRPr>
                    </a:p>
                  </a:txBody>
                  <a:tcPr marL="47888" marR="47888" marT="0" marB="0" anchor="ctr"/>
                </a:tc>
                <a:extLst>
                  <a:ext uri="{0D108BD9-81ED-4DB2-BD59-A6C34878D82A}">
                    <a16:rowId xmlns:a16="http://schemas.microsoft.com/office/drawing/2014/main" val="2594041270"/>
                  </a:ext>
                </a:extLst>
              </a:tr>
            </a:tbl>
          </a:graphicData>
        </a:graphic>
      </p:graphicFrame>
      <p:sp>
        <p:nvSpPr>
          <p:cNvPr id="21" name="Title 1">
            <a:extLst>
              <a:ext uri="{FF2B5EF4-FFF2-40B4-BE49-F238E27FC236}">
                <a16:creationId xmlns:a16="http://schemas.microsoft.com/office/drawing/2014/main" id="{818D75F4-58D8-364F-928F-E52542397906}"/>
              </a:ext>
            </a:extLst>
          </p:cNvPr>
          <p:cNvSpPr>
            <a:spLocks noGrp="1"/>
          </p:cNvSpPr>
          <p:nvPr>
            <p:ph type="title"/>
          </p:nvPr>
        </p:nvSpPr>
        <p:spPr>
          <a:xfrm>
            <a:off x="2253029" y="365477"/>
            <a:ext cx="9847203" cy="1429457"/>
          </a:xfrm>
        </p:spPr>
        <p:txBody>
          <a:bodyPr>
            <a:normAutofit/>
          </a:bodyPr>
          <a:lstStyle/>
          <a:p>
            <a:r>
              <a:rPr lang="en-US" sz="2400" dirty="0"/>
              <a:t>How will you reflect and report on the evaluation findings? (2/2)</a:t>
            </a:r>
          </a:p>
        </p:txBody>
      </p:sp>
      <p:sp>
        <p:nvSpPr>
          <p:cNvPr id="5" name="Rectangle 4">
            <a:extLst>
              <a:ext uri="{FF2B5EF4-FFF2-40B4-BE49-F238E27FC236}">
                <a16:creationId xmlns:a16="http://schemas.microsoft.com/office/drawing/2014/main" id="{74EE41DB-EF9E-46FF-9CC9-D81C0CA6B657}"/>
              </a:ext>
            </a:extLst>
          </p:cNvPr>
          <p:cNvSpPr/>
          <p:nvPr/>
        </p:nvSpPr>
        <p:spPr>
          <a:xfrm>
            <a:off x="224922" y="203549"/>
            <a:ext cx="1709657" cy="6650295"/>
          </a:xfrm>
          <a:prstGeom prst="rect">
            <a:avLst/>
          </a:prstGeom>
          <a:solidFill>
            <a:schemeClr val="accent1">
              <a:lumMod val="40000"/>
              <a:lumOff val="6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1200" kern="1200">
              <a:solidFill>
                <a:srgbClr val="F4F4F4"/>
              </a:solidFill>
              <a:latin typeface="Arial"/>
            </a:endParaRPr>
          </a:p>
        </p:txBody>
      </p:sp>
      <p:sp>
        <p:nvSpPr>
          <p:cNvPr id="6" name="Rectangle 5">
            <a:extLst>
              <a:ext uri="{FF2B5EF4-FFF2-40B4-BE49-F238E27FC236}">
                <a16:creationId xmlns:a16="http://schemas.microsoft.com/office/drawing/2014/main" id="{D9940670-36E2-4FE5-8B6C-44273B484B5C}"/>
              </a:ext>
            </a:extLst>
          </p:cNvPr>
          <p:cNvSpPr/>
          <p:nvPr/>
        </p:nvSpPr>
        <p:spPr>
          <a:xfrm>
            <a:off x="445948" y="153466"/>
            <a:ext cx="1709657" cy="276999"/>
          </a:xfrm>
          <a:prstGeom prst="rect">
            <a:avLst/>
          </a:prstGeom>
          <a:noFill/>
        </p:spPr>
        <p:txBody>
          <a:bodyPr wrap="square" rtlCol="0">
            <a:spAutoFit/>
          </a:bodyPr>
          <a:lstStyle/>
          <a:p>
            <a:pPr defTabSz="609585">
              <a:buClrTx/>
            </a:pPr>
            <a:endParaRPr lang="en-US" sz="1200" kern="1200">
              <a:solidFill>
                <a:srgbClr val="271544"/>
              </a:solidFill>
              <a:ea typeface="+mn-ea"/>
              <a:cs typeface="+mn-cs"/>
            </a:endParaRPr>
          </a:p>
        </p:txBody>
      </p:sp>
      <p:sp>
        <p:nvSpPr>
          <p:cNvPr id="8" name="Pentagon 21">
            <a:hlinkClick r:id="rId13" action="ppaction://hlinksldjump"/>
            <a:extLst>
              <a:ext uri="{FF2B5EF4-FFF2-40B4-BE49-F238E27FC236}">
                <a16:creationId xmlns:a16="http://schemas.microsoft.com/office/drawing/2014/main" id="{C276811C-E713-4009-A4C0-C3FD65630783}"/>
              </a:ext>
            </a:extLst>
          </p:cNvPr>
          <p:cNvSpPr/>
          <p:nvPr/>
        </p:nvSpPr>
        <p:spPr>
          <a:xfrm>
            <a:off x="494800" y="6226781"/>
            <a:ext cx="1709657" cy="484819"/>
          </a:xfrm>
          <a:prstGeom prst="homePlate">
            <a:avLst>
              <a:gd name="adj" fmla="val 72805"/>
            </a:avLst>
          </a:prstGeom>
          <a:solidFill>
            <a:schemeClr val="tx1">
              <a:lumMod val="90000"/>
              <a:lumOff val="10000"/>
            </a:schemeClr>
          </a:solid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1200" kern="1200">
              <a:solidFill>
                <a:srgbClr val="F4F4F4"/>
              </a:solidFill>
              <a:latin typeface="Arial"/>
            </a:endParaRPr>
          </a:p>
        </p:txBody>
      </p:sp>
      <p:sp>
        <p:nvSpPr>
          <p:cNvPr id="9" name="TextBox 8">
            <a:hlinkClick r:id="" action="ppaction://noaction"/>
            <a:extLst>
              <a:ext uri="{FF2B5EF4-FFF2-40B4-BE49-F238E27FC236}">
                <a16:creationId xmlns:a16="http://schemas.microsoft.com/office/drawing/2014/main" id="{149D7CCD-E762-440D-98D6-D7F1F81999B5}"/>
              </a:ext>
            </a:extLst>
          </p:cNvPr>
          <p:cNvSpPr txBox="1"/>
          <p:nvPr/>
        </p:nvSpPr>
        <p:spPr>
          <a:xfrm>
            <a:off x="445948" y="3732799"/>
            <a:ext cx="1365505" cy="276999"/>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Context</a:t>
            </a:r>
          </a:p>
        </p:txBody>
      </p:sp>
      <p:sp>
        <p:nvSpPr>
          <p:cNvPr id="10" name="TextBox 9">
            <a:hlinkClick r:id="" action="ppaction://noaction"/>
            <a:extLst>
              <a:ext uri="{FF2B5EF4-FFF2-40B4-BE49-F238E27FC236}">
                <a16:creationId xmlns:a16="http://schemas.microsoft.com/office/drawing/2014/main" id="{CB2565A2-9F01-4E79-8EFD-4F775D34391A}"/>
              </a:ext>
            </a:extLst>
          </p:cNvPr>
          <p:cNvSpPr txBox="1"/>
          <p:nvPr/>
        </p:nvSpPr>
        <p:spPr>
          <a:xfrm>
            <a:off x="445948" y="231062"/>
            <a:ext cx="1272905" cy="276999"/>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Relevance </a:t>
            </a:r>
          </a:p>
        </p:txBody>
      </p:sp>
      <p:sp>
        <p:nvSpPr>
          <p:cNvPr id="11" name="TextBox 10">
            <a:hlinkClick r:id="" action="ppaction://noaction"/>
            <a:extLst>
              <a:ext uri="{FF2B5EF4-FFF2-40B4-BE49-F238E27FC236}">
                <a16:creationId xmlns:a16="http://schemas.microsoft.com/office/drawing/2014/main" id="{6074B3C1-C281-4F9D-B3C4-714F317BEE88}"/>
              </a:ext>
            </a:extLst>
          </p:cNvPr>
          <p:cNvSpPr txBox="1"/>
          <p:nvPr/>
        </p:nvSpPr>
        <p:spPr>
          <a:xfrm>
            <a:off x="445948" y="4227249"/>
            <a:ext cx="1365505" cy="461665"/>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Ethics &amp; Governance</a:t>
            </a:r>
          </a:p>
        </p:txBody>
      </p:sp>
      <p:sp>
        <p:nvSpPr>
          <p:cNvPr id="12" name="TextBox 11">
            <a:hlinkClick r:id="" action="ppaction://noaction"/>
            <a:extLst>
              <a:ext uri="{FF2B5EF4-FFF2-40B4-BE49-F238E27FC236}">
                <a16:creationId xmlns:a16="http://schemas.microsoft.com/office/drawing/2014/main" id="{95347FF3-B9E2-47EA-9D6B-2F3347B06DCB}"/>
              </a:ext>
            </a:extLst>
          </p:cNvPr>
          <p:cNvSpPr txBox="1"/>
          <p:nvPr/>
        </p:nvSpPr>
        <p:spPr>
          <a:xfrm>
            <a:off x="445948" y="4926883"/>
            <a:ext cx="1365505" cy="461665"/>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Baselines &amp; Comparisons</a:t>
            </a:r>
          </a:p>
        </p:txBody>
      </p:sp>
      <p:sp>
        <p:nvSpPr>
          <p:cNvPr id="13" name="TextBox 12">
            <a:hlinkClick r:id="rId14" action="ppaction://hlinksldjump"/>
            <a:extLst>
              <a:ext uri="{FF2B5EF4-FFF2-40B4-BE49-F238E27FC236}">
                <a16:creationId xmlns:a16="http://schemas.microsoft.com/office/drawing/2014/main" id="{C4B712BB-7EFA-4027-80FA-2ED170732C2F}"/>
              </a:ext>
            </a:extLst>
          </p:cNvPr>
          <p:cNvSpPr txBox="1"/>
          <p:nvPr/>
        </p:nvSpPr>
        <p:spPr>
          <a:xfrm>
            <a:off x="445948" y="5626518"/>
            <a:ext cx="1365505" cy="461665"/>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Data collection &amp; Analysis</a:t>
            </a:r>
          </a:p>
        </p:txBody>
      </p:sp>
      <p:sp>
        <p:nvSpPr>
          <p:cNvPr id="14" name="TextBox 13">
            <a:hlinkClick r:id="" action="ppaction://noaction"/>
            <a:extLst>
              <a:ext uri="{FF2B5EF4-FFF2-40B4-BE49-F238E27FC236}">
                <a16:creationId xmlns:a16="http://schemas.microsoft.com/office/drawing/2014/main" id="{C3C111A3-F394-4C23-9DDB-97170390E33A}"/>
              </a:ext>
            </a:extLst>
          </p:cNvPr>
          <p:cNvSpPr txBox="1"/>
          <p:nvPr/>
        </p:nvSpPr>
        <p:spPr>
          <a:xfrm>
            <a:off x="445948" y="6326157"/>
            <a:ext cx="1365505" cy="276999"/>
          </a:xfrm>
          <a:prstGeom prst="rect">
            <a:avLst/>
          </a:prstGeom>
          <a:noFill/>
        </p:spPr>
        <p:txBody>
          <a:bodyPr wrap="square" rtlCol="0">
            <a:spAutoFit/>
          </a:bodyPr>
          <a:lstStyle/>
          <a:p>
            <a:pPr defTabSz="609585">
              <a:buClrTx/>
            </a:pPr>
            <a:r>
              <a:rPr lang="en-US" sz="1200" kern="1200" dirty="0">
                <a:solidFill>
                  <a:srgbClr val="F4F4F4"/>
                </a:solidFill>
                <a:ea typeface="+mn-ea"/>
                <a:cs typeface="+mn-cs"/>
              </a:rPr>
              <a:t>Reporting</a:t>
            </a:r>
          </a:p>
        </p:txBody>
      </p:sp>
      <p:sp>
        <p:nvSpPr>
          <p:cNvPr id="15" name="TextBox 14">
            <a:hlinkClick r:id="rId15" action="ppaction://hlinksldjump"/>
            <a:extLst>
              <a:ext uri="{FF2B5EF4-FFF2-40B4-BE49-F238E27FC236}">
                <a16:creationId xmlns:a16="http://schemas.microsoft.com/office/drawing/2014/main" id="{7D4E0555-1957-46E2-AA79-674B0EBE290F}"/>
              </a:ext>
            </a:extLst>
          </p:cNvPr>
          <p:cNvSpPr txBox="1"/>
          <p:nvPr/>
        </p:nvSpPr>
        <p:spPr>
          <a:xfrm>
            <a:off x="445947" y="813465"/>
            <a:ext cx="1365504" cy="461665"/>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Clarity &amp; Complexity</a:t>
            </a:r>
          </a:p>
        </p:txBody>
      </p:sp>
      <p:sp>
        <p:nvSpPr>
          <p:cNvPr id="16" name="TextBox 15">
            <a:extLst>
              <a:ext uri="{FF2B5EF4-FFF2-40B4-BE49-F238E27FC236}">
                <a16:creationId xmlns:a16="http://schemas.microsoft.com/office/drawing/2014/main" id="{36EDCEE9-7AC7-43CE-8D55-924456635945}"/>
              </a:ext>
            </a:extLst>
          </p:cNvPr>
          <p:cNvSpPr txBox="1"/>
          <p:nvPr/>
        </p:nvSpPr>
        <p:spPr>
          <a:xfrm rot="16200000">
            <a:off x="-351375" y="752555"/>
            <a:ext cx="1381979" cy="235898"/>
          </a:xfrm>
          <a:prstGeom prst="rect">
            <a:avLst/>
          </a:prstGeom>
          <a:noFill/>
          <a:ln w="3175">
            <a:solidFill>
              <a:schemeClr val="accent1"/>
            </a:solidFill>
          </a:ln>
          <a:effectLst/>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gn="ctr" defTabSz="609585">
              <a:buClrTx/>
            </a:pPr>
            <a:r>
              <a:rPr lang="en-US" sz="933" kern="1200" dirty="0">
                <a:solidFill>
                  <a:srgbClr val="271544"/>
                </a:solidFill>
                <a:latin typeface="Arial"/>
              </a:rPr>
              <a:t>STEP 1 </a:t>
            </a:r>
          </a:p>
        </p:txBody>
      </p:sp>
      <p:sp>
        <p:nvSpPr>
          <p:cNvPr id="17" name="TextBox 16">
            <a:hlinkClick r:id="" action="ppaction://noaction"/>
            <a:extLst>
              <a:ext uri="{FF2B5EF4-FFF2-40B4-BE49-F238E27FC236}">
                <a16:creationId xmlns:a16="http://schemas.microsoft.com/office/drawing/2014/main" id="{4F75DFFB-3ACE-4BC5-A545-99EC51C61CB6}"/>
              </a:ext>
            </a:extLst>
          </p:cNvPr>
          <p:cNvSpPr txBox="1"/>
          <p:nvPr/>
        </p:nvSpPr>
        <p:spPr>
          <a:xfrm rot="16200000">
            <a:off x="-1275209" y="3058367"/>
            <a:ext cx="3229648" cy="235898"/>
          </a:xfrm>
          <a:prstGeom prst="rect">
            <a:avLst/>
          </a:prstGeom>
          <a:noFill/>
          <a:ln w="3175">
            <a:solidFill>
              <a:schemeClr val="accent1"/>
            </a:solidFill>
          </a:ln>
          <a:effectLst/>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gn="ctr" defTabSz="609585">
              <a:buClrTx/>
            </a:pPr>
            <a:r>
              <a:rPr lang="en-US" sz="933" kern="1200" dirty="0">
                <a:solidFill>
                  <a:srgbClr val="271544"/>
                </a:solidFill>
                <a:latin typeface="Arial"/>
              </a:rPr>
              <a:t>STEP 2</a:t>
            </a:r>
          </a:p>
        </p:txBody>
      </p:sp>
      <p:sp>
        <p:nvSpPr>
          <p:cNvPr id="18" name="TextBox 17">
            <a:hlinkClick r:id="" action="ppaction://noaction"/>
            <a:extLst>
              <a:ext uri="{FF2B5EF4-FFF2-40B4-BE49-F238E27FC236}">
                <a16:creationId xmlns:a16="http://schemas.microsoft.com/office/drawing/2014/main" id="{DB6DDA26-889C-4BF3-A958-4001F0900155}"/>
              </a:ext>
            </a:extLst>
          </p:cNvPr>
          <p:cNvSpPr txBox="1"/>
          <p:nvPr/>
        </p:nvSpPr>
        <p:spPr>
          <a:xfrm rot="16200000">
            <a:off x="-342173" y="5351104"/>
            <a:ext cx="1363572" cy="235898"/>
          </a:xfrm>
          <a:prstGeom prst="rect">
            <a:avLst/>
          </a:prstGeom>
          <a:noFill/>
          <a:ln w="3175">
            <a:solidFill>
              <a:schemeClr val="accent1"/>
            </a:solidFill>
          </a:ln>
          <a:effectLst/>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gn="ctr" defTabSz="609585">
              <a:buClrTx/>
            </a:pPr>
            <a:r>
              <a:rPr lang="en-US" sz="933" kern="1200" dirty="0">
                <a:solidFill>
                  <a:srgbClr val="271544"/>
                </a:solidFill>
                <a:latin typeface="Arial"/>
              </a:rPr>
              <a:t>STEP 3 </a:t>
            </a:r>
          </a:p>
        </p:txBody>
      </p:sp>
      <p:sp>
        <p:nvSpPr>
          <p:cNvPr id="19" name="TextBox 18">
            <a:hlinkClick r:id="" action="ppaction://noaction"/>
            <a:extLst>
              <a:ext uri="{FF2B5EF4-FFF2-40B4-BE49-F238E27FC236}">
                <a16:creationId xmlns:a16="http://schemas.microsoft.com/office/drawing/2014/main" id="{86C360AB-F8DF-47C5-8C74-6BCCB0D8A81E}"/>
              </a:ext>
            </a:extLst>
          </p:cNvPr>
          <p:cNvSpPr txBox="1"/>
          <p:nvPr/>
        </p:nvSpPr>
        <p:spPr>
          <a:xfrm rot="16200000">
            <a:off x="-16498" y="6383943"/>
            <a:ext cx="712223" cy="235898"/>
          </a:xfrm>
          <a:prstGeom prst="rect">
            <a:avLst/>
          </a:prstGeom>
          <a:noFill/>
          <a:ln w="3175">
            <a:solidFill>
              <a:schemeClr val="accent1"/>
            </a:solidFill>
          </a:ln>
          <a:effectLst/>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gn="ctr" defTabSz="609585">
              <a:buClrTx/>
            </a:pPr>
            <a:r>
              <a:rPr lang="en-US" sz="933" kern="1200" dirty="0">
                <a:solidFill>
                  <a:srgbClr val="271544"/>
                </a:solidFill>
                <a:latin typeface="Arial"/>
              </a:rPr>
              <a:t>STEP 4 </a:t>
            </a:r>
          </a:p>
        </p:txBody>
      </p:sp>
      <p:sp>
        <p:nvSpPr>
          <p:cNvPr id="20" name="TextBox 19">
            <a:hlinkClick r:id="rId15" action="ppaction://hlinksldjump"/>
            <a:extLst>
              <a:ext uri="{FF2B5EF4-FFF2-40B4-BE49-F238E27FC236}">
                <a16:creationId xmlns:a16="http://schemas.microsoft.com/office/drawing/2014/main" id="{B081D7A7-E7CB-4DC6-8B98-F3F8D398A414}"/>
              </a:ext>
            </a:extLst>
          </p:cNvPr>
          <p:cNvSpPr txBox="1"/>
          <p:nvPr/>
        </p:nvSpPr>
        <p:spPr>
          <a:xfrm>
            <a:off x="1498600" y="913378"/>
            <a:ext cx="447005"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14</a:t>
            </a:r>
          </a:p>
        </p:txBody>
      </p:sp>
      <p:sp>
        <p:nvSpPr>
          <p:cNvPr id="22" name="TextBox 21">
            <a:hlinkClick r:id="" action="ppaction://noaction"/>
            <a:extLst>
              <a:ext uri="{FF2B5EF4-FFF2-40B4-BE49-F238E27FC236}">
                <a16:creationId xmlns:a16="http://schemas.microsoft.com/office/drawing/2014/main" id="{26228AC4-E8E4-4B74-A0F2-6B1A963F75B9}"/>
              </a:ext>
            </a:extLst>
          </p:cNvPr>
          <p:cNvSpPr txBox="1"/>
          <p:nvPr/>
        </p:nvSpPr>
        <p:spPr>
          <a:xfrm>
            <a:off x="195762" y="266438"/>
            <a:ext cx="1709653"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13</a:t>
            </a:r>
          </a:p>
        </p:txBody>
      </p:sp>
      <p:sp>
        <p:nvSpPr>
          <p:cNvPr id="23" name="TextBox 22">
            <a:hlinkClick r:id="rId14" action="ppaction://hlinksldjump"/>
            <a:extLst>
              <a:ext uri="{FF2B5EF4-FFF2-40B4-BE49-F238E27FC236}">
                <a16:creationId xmlns:a16="http://schemas.microsoft.com/office/drawing/2014/main" id="{D27D697E-0E0E-4CEC-A5BA-973484021F97}"/>
              </a:ext>
            </a:extLst>
          </p:cNvPr>
          <p:cNvSpPr txBox="1"/>
          <p:nvPr/>
        </p:nvSpPr>
        <p:spPr>
          <a:xfrm>
            <a:off x="1498600" y="1697825"/>
            <a:ext cx="437549"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20</a:t>
            </a:r>
          </a:p>
        </p:txBody>
      </p:sp>
      <p:sp>
        <p:nvSpPr>
          <p:cNvPr id="24" name="TextBox 23">
            <a:hlinkClick r:id="" action="ppaction://noaction"/>
            <a:extLst>
              <a:ext uri="{FF2B5EF4-FFF2-40B4-BE49-F238E27FC236}">
                <a16:creationId xmlns:a16="http://schemas.microsoft.com/office/drawing/2014/main" id="{CCEEB59D-FF82-43A8-930A-0EF36121F6C2}"/>
              </a:ext>
            </a:extLst>
          </p:cNvPr>
          <p:cNvSpPr txBox="1"/>
          <p:nvPr/>
        </p:nvSpPr>
        <p:spPr>
          <a:xfrm>
            <a:off x="1489147" y="2431077"/>
            <a:ext cx="437549"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22</a:t>
            </a:r>
          </a:p>
        </p:txBody>
      </p:sp>
      <p:sp>
        <p:nvSpPr>
          <p:cNvPr id="26" name="TextBox 25">
            <a:hlinkClick r:id="" action="ppaction://noaction"/>
            <a:extLst>
              <a:ext uri="{FF2B5EF4-FFF2-40B4-BE49-F238E27FC236}">
                <a16:creationId xmlns:a16="http://schemas.microsoft.com/office/drawing/2014/main" id="{0DB595AB-EA86-4F73-801D-328B11E97F7D}"/>
              </a:ext>
            </a:extLst>
          </p:cNvPr>
          <p:cNvSpPr txBox="1"/>
          <p:nvPr/>
        </p:nvSpPr>
        <p:spPr>
          <a:xfrm>
            <a:off x="1489147" y="3144642"/>
            <a:ext cx="442269"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23</a:t>
            </a:r>
          </a:p>
        </p:txBody>
      </p:sp>
      <p:sp>
        <p:nvSpPr>
          <p:cNvPr id="27" name="TextBox 26">
            <a:hlinkClick r:id="" action="ppaction://noaction"/>
            <a:extLst>
              <a:ext uri="{FF2B5EF4-FFF2-40B4-BE49-F238E27FC236}">
                <a16:creationId xmlns:a16="http://schemas.microsoft.com/office/drawing/2014/main" id="{2C994FDD-E5E7-406A-A451-C280B72D7FC8}"/>
              </a:ext>
            </a:extLst>
          </p:cNvPr>
          <p:cNvSpPr txBox="1"/>
          <p:nvPr/>
        </p:nvSpPr>
        <p:spPr>
          <a:xfrm>
            <a:off x="1489146" y="3739080"/>
            <a:ext cx="433471"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24</a:t>
            </a:r>
          </a:p>
        </p:txBody>
      </p:sp>
      <p:sp>
        <p:nvSpPr>
          <p:cNvPr id="28" name="TextBox 27">
            <a:hlinkClick r:id="" action="ppaction://noaction"/>
            <a:extLst>
              <a:ext uri="{FF2B5EF4-FFF2-40B4-BE49-F238E27FC236}">
                <a16:creationId xmlns:a16="http://schemas.microsoft.com/office/drawing/2014/main" id="{949F1965-150B-4866-9DF8-A5463213FBAD}"/>
              </a:ext>
            </a:extLst>
          </p:cNvPr>
          <p:cNvSpPr txBox="1"/>
          <p:nvPr/>
        </p:nvSpPr>
        <p:spPr>
          <a:xfrm>
            <a:off x="1488276" y="4355258"/>
            <a:ext cx="433472"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25</a:t>
            </a:r>
          </a:p>
        </p:txBody>
      </p:sp>
      <p:sp>
        <p:nvSpPr>
          <p:cNvPr id="29" name="TextBox 28">
            <a:hlinkClick r:id="" action="ppaction://noaction"/>
            <a:extLst>
              <a:ext uri="{FF2B5EF4-FFF2-40B4-BE49-F238E27FC236}">
                <a16:creationId xmlns:a16="http://schemas.microsoft.com/office/drawing/2014/main" id="{468E09F0-B346-4ECA-B36C-D3ACFA597F05}"/>
              </a:ext>
            </a:extLst>
          </p:cNvPr>
          <p:cNvSpPr txBox="1"/>
          <p:nvPr/>
        </p:nvSpPr>
        <p:spPr>
          <a:xfrm>
            <a:off x="1532061" y="5021754"/>
            <a:ext cx="433473"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27</a:t>
            </a:r>
          </a:p>
        </p:txBody>
      </p:sp>
      <p:sp>
        <p:nvSpPr>
          <p:cNvPr id="30" name="TextBox 29">
            <a:hlinkClick r:id="rId14" action="ppaction://hlinksldjump"/>
            <a:extLst>
              <a:ext uri="{FF2B5EF4-FFF2-40B4-BE49-F238E27FC236}">
                <a16:creationId xmlns:a16="http://schemas.microsoft.com/office/drawing/2014/main" id="{D898A59A-9BB0-410F-AAC2-A47ACF584F6B}"/>
              </a:ext>
            </a:extLst>
          </p:cNvPr>
          <p:cNvSpPr txBox="1"/>
          <p:nvPr/>
        </p:nvSpPr>
        <p:spPr>
          <a:xfrm>
            <a:off x="1512397" y="5828002"/>
            <a:ext cx="433475" cy="276999"/>
          </a:xfrm>
          <a:prstGeom prst="rect">
            <a:avLst/>
          </a:prstGeom>
          <a:noFill/>
        </p:spPr>
        <p:txBody>
          <a:bodyPr wrap="square" rtlCol="0">
            <a:spAutoFit/>
          </a:bodyPr>
          <a:lstStyle/>
          <a:p>
            <a:pPr algn="r" defTabSz="609585">
              <a:buClrTx/>
            </a:pPr>
            <a:r>
              <a:rPr lang="en-US" sz="1200" kern="1200" dirty="0">
                <a:solidFill>
                  <a:srgbClr val="271544"/>
                </a:solidFill>
                <a:ea typeface="+mn-ea"/>
                <a:cs typeface="+mn-cs"/>
              </a:rPr>
              <a:t>29</a:t>
            </a:r>
          </a:p>
        </p:txBody>
      </p:sp>
      <p:sp>
        <p:nvSpPr>
          <p:cNvPr id="31" name="TextBox 30">
            <a:hlinkClick r:id="" action="ppaction://noaction"/>
            <a:extLst>
              <a:ext uri="{FF2B5EF4-FFF2-40B4-BE49-F238E27FC236}">
                <a16:creationId xmlns:a16="http://schemas.microsoft.com/office/drawing/2014/main" id="{0FA4F931-6B50-4D28-B3FA-65125B4BA913}"/>
              </a:ext>
            </a:extLst>
          </p:cNvPr>
          <p:cNvSpPr txBox="1"/>
          <p:nvPr/>
        </p:nvSpPr>
        <p:spPr>
          <a:xfrm>
            <a:off x="1498599" y="6319616"/>
            <a:ext cx="440719" cy="276999"/>
          </a:xfrm>
          <a:prstGeom prst="rect">
            <a:avLst/>
          </a:prstGeom>
          <a:noFill/>
        </p:spPr>
        <p:txBody>
          <a:bodyPr wrap="square" rtlCol="0">
            <a:spAutoFit/>
          </a:bodyPr>
          <a:lstStyle/>
          <a:p>
            <a:pPr algn="r" defTabSz="609585">
              <a:buClrTx/>
            </a:pPr>
            <a:r>
              <a:rPr lang="en-US" sz="1200" kern="1200" dirty="0">
                <a:solidFill>
                  <a:srgbClr val="F4F4F4"/>
                </a:solidFill>
                <a:ea typeface="+mn-ea"/>
                <a:cs typeface="+mn-cs"/>
              </a:rPr>
              <a:t>35</a:t>
            </a:r>
          </a:p>
        </p:txBody>
      </p:sp>
      <p:sp>
        <p:nvSpPr>
          <p:cNvPr id="32" name="TextBox 31">
            <a:hlinkClick r:id="rId14" action="ppaction://hlinksldjump"/>
            <a:extLst>
              <a:ext uri="{FF2B5EF4-FFF2-40B4-BE49-F238E27FC236}">
                <a16:creationId xmlns:a16="http://schemas.microsoft.com/office/drawing/2014/main" id="{E3F32A83-D81A-40FA-95B6-A2DE0DD3DDC3}"/>
              </a:ext>
            </a:extLst>
          </p:cNvPr>
          <p:cNvSpPr txBox="1"/>
          <p:nvPr/>
        </p:nvSpPr>
        <p:spPr>
          <a:xfrm>
            <a:off x="445947" y="1579303"/>
            <a:ext cx="1365504" cy="461665"/>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Working group agreement</a:t>
            </a:r>
          </a:p>
        </p:txBody>
      </p:sp>
      <p:sp>
        <p:nvSpPr>
          <p:cNvPr id="33" name="TextBox 32">
            <a:hlinkClick r:id="" action="ppaction://noaction"/>
            <a:extLst>
              <a:ext uri="{FF2B5EF4-FFF2-40B4-BE49-F238E27FC236}">
                <a16:creationId xmlns:a16="http://schemas.microsoft.com/office/drawing/2014/main" id="{4602149C-F09D-46D3-A5E4-52200B8EFB41}"/>
              </a:ext>
            </a:extLst>
          </p:cNvPr>
          <p:cNvSpPr txBox="1"/>
          <p:nvPr/>
        </p:nvSpPr>
        <p:spPr>
          <a:xfrm>
            <a:off x="445947" y="2333530"/>
            <a:ext cx="1365504" cy="461665"/>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Plausibility &amp; Sustainability</a:t>
            </a:r>
          </a:p>
        </p:txBody>
      </p:sp>
      <p:sp>
        <p:nvSpPr>
          <p:cNvPr id="34" name="TextBox 33">
            <a:hlinkClick r:id="" action="ppaction://noaction"/>
            <a:extLst>
              <a:ext uri="{FF2B5EF4-FFF2-40B4-BE49-F238E27FC236}">
                <a16:creationId xmlns:a16="http://schemas.microsoft.com/office/drawing/2014/main" id="{00FFB4DA-89F9-4163-BF61-E49E7C03993C}"/>
              </a:ext>
            </a:extLst>
          </p:cNvPr>
          <p:cNvSpPr txBox="1"/>
          <p:nvPr/>
        </p:nvSpPr>
        <p:spPr>
          <a:xfrm>
            <a:off x="445948" y="3033165"/>
            <a:ext cx="1086113" cy="461665"/>
          </a:xfrm>
          <a:prstGeom prst="rect">
            <a:avLst/>
          </a:prstGeom>
          <a:noFill/>
        </p:spPr>
        <p:txBody>
          <a:bodyPr wrap="square" rtlCol="0">
            <a:spAutoFit/>
          </a:bodyPr>
          <a:lstStyle/>
          <a:p>
            <a:pPr defTabSz="609585">
              <a:buClrTx/>
            </a:pPr>
            <a:r>
              <a:rPr lang="en-US" sz="1200" kern="1200" dirty="0">
                <a:solidFill>
                  <a:srgbClr val="271544"/>
                </a:solidFill>
                <a:ea typeface="+mn-ea"/>
                <a:cs typeface="+mn-cs"/>
              </a:rPr>
              <a:t>Indicators &amp; Outcomes</a:t>
            </a:r>
          </a:p>
        </p:txBody>
      </p:sp>
      <p:sp>
        <p:nvSpPr>
          <p:cNvPr id="35" name="TextBox 34">
            <a:extLst>
              <a:ext uri="{FF2B5EF4-FFF2-40B4-BE49-F238E27FC236}">
                <a16:creationId xmlns:a16="http://schemas.microsoft.com/office/drawing/2014/main" id="{8F23EFBA-5CC4-4082-A828-6AC5B9A93C1F}"/>
              </a:ext>
            </a:extLst>
          </p:cNvPr>
          <p:cNvSpPr txBox="1"/>
          <p:nvPr/>
        </p:nvSpPr>
        <p:spPr>
          <a:xfrm>
            <a:off x="11345384" y="6402118"/>
            <a:ext cx="581584" cy="297454"/>
          </a:xfrm>
          <a:prstGeom prst="rect">
            <a:avLst/>
          </a:prstGeom>
          <a:noFill/>
        </p:spPr>
        <p:txBody>
          <a:bodyPr wrap="square" rtlCol="0">
            <a:spAutoFit/>
          </a:bodyPr>
          <a:lstStyle/>
          <a:p>
            <a:pPr defTabSz="609585">
              <a:buClrTx/>
            </a:pPr>
            <a:r>
              <a:rPr lang="en-GB" sz="1333" kern="1200" dirty="0">
                <a:solidFill>
                  <a:srgbClr val="271544"/>
                </a:solidFill>
                <a:ea typeface="+mn-ea"/>
                <a:cs typeface="+mn-cs"/>
              </a:rPr>
              <a:t>36</a:t>
            </a:r>
          </a:p>
        </p:txBody>
      </p:sp>
      <p:sp>
        <p:nvSpPr>
          <p:cNvPr id="36" name="Rectangle: Rounded Corners 35">
            <a:extLst>
              <a:ext uri="{FF2B5EF4-FFF2-40B4-BE49-F238E27FC236}">
                <a16:creationId xmlns:a16="http://schemas.microsoft.com/office/drawing/2014/main" id="{F2C043FB-D614-43DA-BBC5-148C5FBC5F44}"/>
              </a:ext>
            </a:extLst>
          </p:cNvPr>
          <p:cNvSpPr/>
          <p:nvPr/>
        </p:nvSpPr>
        <p:spPr>
          <a:xfrm>
            <a:off x="3424829" y="876433"/>
            <a:ext cx="1544736" cy="5449724"/>
          </a:xfrm>
          <a:prstGeom prst="roundRect">
            <a:avLst/>
          </a:prstGeom>
          <a:no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064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A3A60"/>
        </a:solidFill>
        <a:effectLst/>
      </p:bgPr>
    </p:bg>
    <p:spTree>
      <p:nvGrpSpPr>
        <p:cNvPr id="1" name="Shape 133"/>
        <p:cNvGrpSpPr/>
        <p:nvPr/>
      </p:nvGrpSpPr>
      <p:grpSpPr>
        <a:xfrm>
          <a:off x="0" y="0"/>
          <a:ext cx="0" cy="0"/>
          <a:chOff x="0" y="0"/>
          <a:chExt cx="0" cy="0"/>
        </a:xfrm>
      </p:grpSpPr>
      <p:sp>
        <p:nvSpPr>
          <p:cNvPr id="134" name="Google Shape;134;p1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SzPts val="1900"/>
              <a:buNone/>
            </a:pPr>
            <a:fld id="{00000000-1234-1234-1234-123412341234}" type="slidenum">
              <a:rPr lang="en-GB"/>
              <a:t>15</a:t>
            </a:fld>
            <a:endParaRPr/>
          </a:p>
        </p:txBody>
      </p:sp>
      <p:sp>
        <p:nvSpPr>
          <p:cNvPr id="135" name="Google Shape;135;p17"/>
          <p:cNvSpPr txBox="1"/>
          <p:nvPr/>
        </p:nvSpPr>
        <p:spPr>
          <a:xfrm>
            <a:off x="1200530" y="3044279"/>
            <a:ext cx="3908798"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1" i="0" u="none" strike="noStrike" cap="none">
                <a:solidFill>
                  <a:schemeClr val="lt1"/>
                </a:solidFill>
                <a:latin typeface="Calibri"/>
                <a:ea typeface="Calibri"/>
                <a:cs typeface="Calibri"/>
                <a:sym typeface="Calibri"/>
              </a:rPr>
              <a:t>Thank you</a:t>
            </a:r>
            <a:endParaRPr sz="1400" b="0" i="0" u="none" strike="noStrike" cap="none">
              <a:solidFill>
                <a:srgbClr val="000000"/>
              </a:solidFill>
              <a:latin typeface="Arial"/>
              <a:ea typeface="Arial"/>
              <a:cs typeface="Arial"/>
              <a:sym typeface="Arial"/>
            </a:endParaRPr>
          </a:p>
        </p:txBody>
      </p:sp>
      <p:sp>
        <p:nvSpPr>
          <p:cNvPr id="136" name="Google Shape;136;p17"/>
          <p:cNvSpPr txBox="1"/>
          <p:nvPr/>
        </p:nvSpPr>
        <p:spPr>
          <a:xfrm>
            <a:off x="1216058" y="4270342"/>
            <a:ext cx="363874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www.helpforce.community</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sng" strike="noStrike" cap="none">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help@helpforce.community</a:t>
            </a:r>
            <a:r>
              <a:rPr lang="en-GB" sz="14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7af318c116_0_16"/>
          <p:cNvSpPr txBox="1">
            <a:spLocks noGrp="1"/>
          </p:cNvSpPr>
          <p:nvPr>
            <p:ph type="title"/>
          </p:nvPr>
        </p:nvSpPr>
        <p:spPr>
          <a:xfrm>
            <a:off x="152388" y="152389"/>
            <a:ext cx="11160000" cy="542100"/>
          </a:xfrm>
          <a:prstGeom prst="rect">
            <a:avLst/>
          </a:prstGeom>
          <a:noFill/>
          <a:ln>
            <a:noFill/>
          </a:ln>
        </p:spPr>
        <p:txBody>
          <a:bodyPr spcFirstLastPara="1" wrap="square" lIns="0" tIns="46800" rIns="0" bIns="4680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en-GB"/>
              <a:t>The big picture: why evaluate?</a:t>
            </a:r>
            <a:endParaRPr/>
          </a:p>
        </p:txBody>
      </p:sp>
      <p:graphicFrame>
        <p:nvGraphicFramePr>
          <p:cNvPr id="2" name="Diagram 1">
            <a:extLst>
              <a:ext uri="{FF2B5EF4-FFF2-40B4-BE49-F238E27FC236}">
                <a16:creationId xmlns:a16="http://schemas.microsoft.com/office/drawing/2014/main" id="{C1E634A7-5746-4D52-BFD4-732E57825ADE}"/>
              </a:ext>
            </a:extLst>
          </p:cNvPr>
          <p:cNvGraphicFramePr/>
          <p:nvPr>
            <p:extLst>
              <p:ext uri="{D42A27DB-BD31-4B8C-83A1-F6EECF244321}">
                <p14:modId xmlns:p14="http://schemas.microsoft.com/office/powerpoint/2010/main" val="3259467087"/>
              </p:ext>
            </p:extLst>
          </p:nvPr>
        </p:nvGraphicFramePr>
        <p:xfrm>
          <a:off x="-297539" y="864818"/>
          <a:ext cx="10856682" cy="4853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3B7D6E0-3E04-46F4-9C3A-448AD4FAAA6A}"/>
              </a:ext>
            </a:extLst>
          </p:cNvPr>
          <p:cNvSpPr txBox="1"/>
          <p:nvPr/>
        </p:nvSpPr>
        <p:spPr>
          <a:xfrm>
            <a:off x="8323941" y="3429000"/>
            <a:ext cx="3156859" cy="2308324"/>
          </a:xfrm>
          <a:prstGeom prst="rect">
            <a:avLst/>
          </a:prstGeom>
          <a:noFill/>
        </p:spPr>
        <p:txBody>
          <a:bodyPr wrap="square" rtlCol="0">
            <a:spAutoFit/>
          </a:bodyPr>
          <a:lstStyle/>
          <a:p>
            <a:pPr marL="285750" indent="-285750" rtl="0" fontAlgn="base">
              <a:spcBef>
                <a:spcPts val="0"/>
              </a:spcBef>
              <a:spcAft>
                <a:spcPts val="0"/>
              </a:spcAft>
              <a:buFont typeface="Arial" panose="020B0604020202020204" pitchFamily="34" charset="0"/>
              <a:buChar char="•"/>
            </a:pPr>
            <a:r>
              <a:rPr lang="en-GB" sz="1800" b="0" i="0" u="none" strike="noStrike" dirty="0">
                <a:solidFill>
                  <a:srgbClr val="173A60"/>
                </a:solidFill>
                <a:effectLst/>
                <a:latin typeface="Arial" panose="020B0604020202020204" pitchFamily="34" charset="0"/>
              </a:rPr>
              <a:t>Quality improvement</a:t>
            </a:r>
            <a:endParaRPr lang="en-GB" sz="1800" b="0" i="0" u="none" strike="noStrike" dirty="0">
              <a:solidFill>
                <a:srgbClr val="000000"/>
              </a:solidFill>
              <a:effectLst/>
              <a:latin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en-GB" sz="1800" b="0" i="0" u="none" strike="noStrike" dirty="0">
                <a:solidFill>
                  <a:srgbClr val="173A60"/>
                </a:solidFill>
                <a:effectLst/>
                <a:latin typeface="Arial" panose="020B0604020202020204" pitchFamily="34" charset="0"/>
              </a:rPr>
              <a:t>Higher profile with NHS leadership (‘mainstream volunteering’)</a:t>
            </a:r>
            <a:endParaRPr lang="en-GB" sz="1800" b="0" i="0" u="none" strike="noStrike" dirty="0">
              <a:solidFill>
                <a:srgbClr val="000000"/>
              </a:solidFill>
              <a:effectLst/>
              <a:latin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en-GB" sz="1800" b="0" i="0" u="none" strike="noStrike" dirty="0">
                <a:solidFill>
                  <a:srgbClr val="173A60"/>
                </a:solidFill>
                <a:effectLst/>
                <a:latin typeface="Arial" panose="020B0604020202020204" pitchFamily="34" charset="0"/>
              </a:rPr>
              <a:t>Increased investment</a:t>
            </a:r>
            <a:endParaRPr lang="en-GB" sz="1800" b="0" i="0" u="none" strike="noStrike" dirty="0">
              <a:solidFill>
                <a:srgbClr val="000000"/>
              </a:solidFill>
              <a:effectLst/>
              <a:latin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en-GB" sz="1800" b="0" i="0" u="none" strike="noStrike" dirty="0">
                <a:solidFill>
                  <a:srgbClr val="173A60"/>
                </a:solidFill>
                <a:effectLst/>
                <a:latin typeface="Arial" panose="020B0604020202020204" pitchFamily="34" charset="0"/>
              </a:rPr>
              <a:t>Create more volunteering opportunities – to help with the NHS recovery</a:t>
            </a:r>
          </a:p>
        </p:txBody>
      </p:sp>
      <p:sp>
        <p:nvSpPr>
          <p:cNvPr id="8" name="TextBox 7">
            <a:extLst>
              <a:ext uri="{FF2B5EF4-FFF2-40B4-BE49-F238E27FC236}">
                <a16:creationId xmlns:a16="http://schemas.microsoft.com/office/drawing/2014/main" id="{A70FA838-BE5B-42C9-A5B9-D7FDC8146CE0}"/>
              </a:ext>
            </a:extLst>
          </p:cNvPr>
          <p:cNvSpPr txBox="1"/>
          <p:nvPr/>
        </p:nvSpPr>
        <p:spPr>
          <a:xfrm>
            <a:off x="5732388" y="3117857"/>
            <a:ext cx="2235201" cy="1323439"/>
          </a:xfrm>
          <a:prstGeom prst="rect">
            <a:avLst/>
          </a:prstGeom>
          <a:noFill/>
        </p:spPr>
        <p:txBody>
          <a:bodyPr wrap="square" rtlCol="0">
            <a:spAutoFit/>
          </a:bodyPr>
          <a:lstStyle/>
          <a:p>
            <a:pPr marL="285750" indent="-285750">
              <a:buFont typeface="Arial" panose="020B0604020202020204" pitchFamily="34" charset="0"/>
              <a:buChar char="•"/>
            </a:pPr>
            <a:r>
              <a:rPr lang="en-GB" sz="1600" kern="1200" dirty="0">
                <a:solidFill>
                  <a:srgbClr val="1A3A60">
                    <a:hueOff val="0"/>
                    <a:satOff val="0"/>
                    <a:lumOff val="0"/>
                    <a:alphaOff val="0"/>
                  </a:srgbClr>
                </a:solidFill>
                <a:ea typeface="+mn-ea"/>
                <a:cs typeface="+mn-cs"/>
              </a:rPr>
              <a:t>Quant &amp; Qual</a:t>
            </a:r>
          </a:p>
          <a:p>
            <a:pPr marL="285750" indent="-285750">
              <a:buFont typeface="Arial" panose="020B0604020202020204" pitchFamily="34" charset="0"/>
              <a:buChar char="•"/>
            </a:pPr>
            <a:r>
              <a:rPr lang="en-GB" sz="1600" kern="1200" dirty="0">
                <a:solidFill>
                  <a:srgbClr val="1A3A60">
                    <a:hueOff val="0"/>
                    <a:satOff val="0"/>
                    <a:lumOff val="0"/>
                    <a:alphaOff val="0"/>
                  </a:srgbClr>
                </a:solidFill>
                <a:ea typeface="+mn-ea"/>
                <a:cs typeface="+mn-cs"/>
              </a:rPr>
              <a:t>Evidence of impact </a:t>
            </a:r>
          </a:p>
          <a:p>
            <a:pPr marL="285750" indent="-285750">
              <a:buFont typeface="Arial" panose="020B0604020202020204" pitchFamily="34" charset="0"/>
              <a:buChar char="•"/>
            </a:pPr>
            <a:r>
              <a:rPr lang="en-GB" sz="1600" kern="1200" dirty="0">
                <a:solidFill>
                  <a:srgbClr val="1A3A60">
                    <a:hueOff val="0"/>
                    <a:satOff val="0"/>
                    <a:lumOff val="0"/>
                    <a:alphaOff val="0"/>
                  </a:srgbClr>
                </a:solidFill>
                <a:ea typeface="+mn-ea"/>
                <a:cs typeface="+mn-cs"/>
              </a:rPr>
              <a:t>Service improvements</a:t>
            </a:r>
          </a:p>
          <a:p>
            <a:pPr marL="285750" indent="-285750">
              <a:buFont typeface="Arial" panose="020B0604020202020204" pitchFamily="34" charset="0"/>
              <a:buChar char="•"/>
            </a:pPr>
            <a:endParaRPr lang="en-GB" sz="1600" kern="1200" dirty="0">
              <a:solidFill>
                <a:srgbClr val="1A3A60">
                  <a:hueOff val="0"/>
                  <a:satOff val="0"/>
                  <a:lumOff val="0"/>
                  <a:alphaOff val="0"/>
                </a:srgbClr>
              </a:solidFill>
              <a:ea typeface="+mn-ea"/>
              <a:cs typeface="+mn-cs"/>
            </a:endParaRPr>
          </a:p>
        </p:txBody>
      </p:sp>
      <p:sp>
        <p:nvSpPr>
          <p:cNvPr id="9" name="TextBox 8">
            <a:extLst>
              <a:ext uri="{FF2B5EF4-FFF2-40B4-BE49-F238E27FC236}">
                <a16:creationId xmlns:a16="http://schemas.microsoft.com/office/drawing/2014/main" id="{C2B9451D-5345-497C-BF31-00E3754256F7}"/>
              </a:ext>
            </a:extLst>
          </p:cNvPr>
          <p:cNvSpPr txBox="1"/>
          <p:nvPr/>
        </p:nvSpPr>
        <p:spPr>
          <a:xfrm>
            <a:off x="3674611" y="3754357"/>
            <a:ext cx="1879601" cy="1077218"/>
          </a:xfrm>
          <a:prstGeom prst="rect">
            <a:avLst/>
          </a:prstGeom>
          <a:noFill/>
        </p:spPr>
        <p:txBody>
          <a:bodyPr wrap="square" rtlCol="0">
            <a:spAutoFit/>
          </a:bodyPr>
          <a:lstStyle/>
          <a:p>
            <a:pPr marL="285750" indent="-285750">
              <a:buFont typeface="Arial" panose="020B0604020202020204" pitchFamily="34" charset="0"/>
              <a:buChar char="•"/>
            </a:pPr>
            <a:r>
              <a:rPr lang="en-GB" sz="1600" kern="1200" dirty="0">
                <a:solidFill>
                  <a:srgbClr val="1A3A60">
                    <a:hueOff val="0"/>
                    <a:satOff val="0"/>
                    <a:lumOff val="0"/>
                    <a:alphaOff val="0"/>
                  </a:srgbClr>
                </a:solidFill>
                <a:ea typeface="+mn-ea"/>
                <a:cs typeface="+mn-cs"/>
              </a:rPr>
              <a:t>Activity </a:t>
            </a:r>
          </a:p>
          <a:p>
            <a:pPr marL="285750" indent="-285750">
              <a:buFont typeface="Arial" panose="020B0604020202020204" pitchFamily="34" charset="0"/>
              <a:buChar char="•"/>
            </a:pPr>
            <a:r>
              <a:rPr lang="en-GB" sz="1600" kern="1200" dirty="0">
                <a:solidFill>
                  <a:srgbClr val="1A3A60">
                    <a:hueOff val="0"/>
                    <a:satOff val="0"/>
                    <a:lumOff val="0"/>
                    <a:alphaOff val="0"/>
                  </a:srgbClr>
                </a:solidFill>
                <a:ea typeface="+mn-ea"/>
                <a:cs typeface="+mn-cs"/>
              </a:rPr>
              <a:t>Impact data</a:t>
            </a:r>
          </a:p>
          <a:p>
            <a:pPr marL="285750" indent="-285750">
              <a:buFont typeface="Arial" panose="020B0604020202020204" pitchFamily="34" charset="0"/>
              <a:buChar char="•"/>
            </a:pPr>
            <a:r>
              <a:rPr lang="en-GB" sz="1600" kern="1200" dirty="0">
                <a:solidFill>
                  <a:srgbClr val="1A3A60">
                    <a:hueOff val="0"/>
                    <a:satOff val="0"/>
                    <a:lumOff val="0"/>
                    <a:alphaOff val="0"/>
                  </a:srgbClr>
                </a:solidFill>
                <a:ea typeface="+mn-ea"/>
                <a:cs typeface="+mn-cs"/>
              </a:rPr>
              <a:t>Insights</a:t>
            </a:r>
          </a:p>
          <a:p>
            <a:pPr marL="285750" indent="-285750">
              <a:buFont typeface="Arial" panose="020B0604020202020204" pitchFamily="34" charset="0"/>
              <a:buChar char="•"/>
            </a:pPr>
            <a:endParaRPr lang="en-GB" sz="1600" kern="1200" dirty="0">
              <a:solidFill>
                <a:srgbClr val="1A3A60">
                  <a:hueOff val="0"/>
                  <a:satOff val="0"/>
                  <a:lumOff val="0"/>
                  <a:alphaOff val="0"/>
                </a:srgbClr>
              </a:solidFill>
              <a:ea typeface="+mn-ea"/>
              <a:cs typeface="+mn-cs"/>
            </a:endParaRPr>
          </a:p>
        </p:txBody>
      </p:sp>
      <p:sp>
        <p:nvSpPr>
          <p:cNvPr id="10" name="TextBox 9">
            <a:extLst>
              <a:ext uri="{FF2B5EF4-FFF2-40B4-BE49-F238E27FC236}">
                <a16:creationId xmlns:a16="http://schemas.microsoft.com/office/drawing/2014/main" id="{3853FDF9-6BA4-430A-9835-D98B38F865EA}"/>
              </a:ext>
            </a:extLst>
          </p:cNvPr>
          <p:cNvSpPr txBox="1"/>
          <p:nvPr/>
        </p:nvSpPr>
        <p:spPr>
          <a:xfrm>
            <a:off x="1901373" y="5001904"/>
            <a:ext cx="2155370" cy="1169551"/>
          </a:xfrm>
          <a:prstGeom prst="rect">
            <a:avLst/>
          </a:prstGeom>
          <a:noFill/>
        </p:spPr>
        <p:txBody>
          <a:bodyPr wrap="square" rtlCol="0">
            <a:spAutoFit/>
          </a:bodyPr>
          <a:lstStyle/>
          <a:p>
            <a:pPr marL="285750" indent="-285750">
              <a:buFont typeface="Arial" panose="020B0604020202020204" pitchFamily="34" charset="0"/>
              <a:buChar char="•"/>
            </a:pPr>
            <a:r>
              <a:rPr lang="en-GB" kern="1200" dirty="0">
                <a:solidFill>
                  <a:srgbClr val="1A3A60">
                    <a:hueOff val="0"/>
                    <a:satOff val="0"/>
                    <a:lumOff val="0"/>
                    <a:alphaOff val="0"/>
                  </a:srgbClr>
                </a:solidFill>
                <a:ea typeface="+mn-ea"/>
                <a:cs typeface="+mn-cs"/>
              </a:rPr>
              <a:t>New &amp; existing roles</a:t>
            </a:r>
          </a:p>
          <a:p>
            <a:pPr marL="285750" indent="-285750">
              <a:buFont typeface="Arial" panose="020B0604020202020204" pitchFamily="34" charset="0"/>
              <a:buChar char="•"/>
            </a:pPr>
            <a:r>
              <a:rPr lang="en-GB" kern="1200" dirty="0">
                <a:solidFill>
                  <a:srgbClr val="1A3A60">
                    <a:hueOff val="0"/>
                    <a:satOff val="0"/>
                    <a:lumOff val="0"/>
                    <a:alphaOff val="0"/>
                  </a:srgbClr>
                </a:solidFill>
                <a:ea typeface="+mn-ea"/>
                <a:cs typeface="+mn-cs"/>
              </a:rPr>
              <a:t>Service-wide</a:t>
            </a:r>
          </a:p>
          <a:p>
            <a:pPr marL="285750" indent="-285750">
              <a:buFont typeface="Arial" panose="020B0604020202020204" pitchFamily="34" charset="0"/>
              <a:buChar char="•"/>
            </a:pPr>
            <a:r>
              <a:rPr lang="en-GB" kern="1200" dirty="0">
                <a:solidFill>
                  <a:srgbClr val="1A3A60">
                    <a:hueOff val="0"/>
                    <a:satOff val="0"/>
                    <a:lumOff val="0"/>
                    <a:alphaOff val="0"/>
                  </a:srgbClr>
                </a:solidFill>
                <a:ea typeface="+mn-ea"/>
                <a:cs typeface="+mn-cs"/>
              </a:rPr>
              <a:t>Ongoing -  not just end of project</a:t>
            </a:r>
          </a:p>
          <a:p>
            <a:pPr marL="285750" indent="-285750">
              <a:buFont typeface="Arial" panose="020B0604020202020204" pitchFamily="34" charset="0"/>
              <a:buChar char="•"/>
            </a:pPr>
            <a:endParaRPr lang="en-GB" kern="1200" dirty="0">
              <a:solidFill>
                <a:srgbClr val="1A3A60">
                  <a:hueOff val="0"/>
                  <a:satOff val="0"/>
                  <a:lumOff val="0"/>
                  <a:alphaOff val="0"/>
                </a:srgbClr>
              </a:solidFill>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7af318c116_0_40"/>
          <p:cNvSpPr txBox="1">
            <a:spLocks noGrp="1"/>
          </p:cNvSpPr>
          <p:nvPr>
            <p:ph type="title"/>
          </p:nvPr>
        </p:nvSpPr>
        <p:spPr>
          <a:xfrm>
            <a:off x="152388" y="152389"/>
            <a:ext cx="11160000" cy="542100"/>
          </a:xfrm>
          <a:prstGeom prst="rect">
            <a:avLst/>
          </a:prstGeom>
          <a:noFill/>
          <a:ln>
            <a:noFill/>
          </a:ln>
        </p:spPr>
        <p:txBody>
          <a:bodyPr spcFirstLastPara="1" wrap="square" lIns="0" tIns="46800" rIns="0" bIns="4680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en-GB"/>
              <a:t>New guidance report from Nuffield Trust</a:t>
            </a:r>
            <a:endParaRPr/>
          </a:p>
        </p:txBody>
      </p:sp>
      <p:pic>
        <p:nvPicPr>
          <p:cNvPr id="121" name="Google Shape;121;g7af318c116_0_40"/>
          <p:cNvPicPr preferRelativeResize="0"/>
          <p:nvPr/>
        </p:nvPicPr>
        <p:blipFill>
          <a:blip r:embed="rId3">
            <a:alphaModFix/>
          </a:blip>
          <a:stretch>
            <a:fillRect/>
          </a:stretch>
        </p:blipFill>
        <p:spPr>
          <a:xfrm>
            <a:off x="2611611" y="1214443"/>
            <a:ext cx="7027149" cy="3795101"/>
          </a:xfrm>
          <a:prstGeom prst="rect">
            <a:avLst/>
          </a:prstGeom>
          <a:noFill/>
          <a:ln>
            <a:noFill/>
          </a:ln>
        </p:spPr>
      </p:pic>
      <p:sp>
        <p:nvSpPr>
          <p:cNvPr id="122" name="Google Shape;122;g7af318c116_0_40"/>
          <p:cNvSpPr txBox="1"/>
          <p:nvPr/>
        </p:nvSpPr>
        <p:spPr>
          <a:xfrm>
            <a:off x="2611575" y="5188975"/>
            <a:ext cx="7027200" cy="562175"/>
          </a:xfrm>
          <a:prstGeom prst="rect">
            <a:avLst/>
          </a:prstGeom>
          <a:noFill/>
          <a:ln>
            <a:noFill/>
          </a:ln>
        </p:spPr>
        <p:txBody>
          <a:bodyPr spcFirstLastPara="1" wrap="square" lIns="90000" tIns="91425" rIns="91425" bIns="91425" anchor="t" anchorCtr="0">
            <a:spAutoFit/>
          </a:bodyPr>
          <a:lstStyle/>
          <a:p>
            <a:pPr marL="0" lvl="0" indent="0" algn="l" rtl="0">
              <a:lnSpc>
                <a:spcPct val="90000"/>
              </a:lnSpc>
              <a:spcBef>
                <a:spcPts val="1000"/>
              </a:spcBef>
              <a:spcAft>
                <a:spcPts val="0"/>
              </a:spcAft>
              <a:buNone/>
            </a:pPr>
            <a:r>
              <a:rPr lang="en-GB" sz="1800" b="1" i="0" u="sng" dirty="0">
                <a:solidFill>
                  <a:srgbClr val="FF4B4E"/>
                </a:solidFill>
                <a:effectLst/>
                <a:latin typeface="Arial" panose="020B0604020202020204" pitchFamily="34" charset="0"/>
              </a:rPr>
              <a:t>https://helpforce.community/enabling/publications</a:t>
            </a:r>
            <a:endParaRPr sz="1800" b="1" u="sng" dirty="0">
              <a:solidFill>
                <a:srgbClr val="FF4B4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81F343-C505-4882-AAEA-32FBCC14E9CC}"/>
              </a:ext>
            </a:extLst>
          </p:cNvPr>
          <p:cNvSpPr>
            <a:spLocks noGrp="1"/>
          </p:cNvSpPr>
          <p:nvPr>
            <p:ph type="body" sz="quarter" idx="12"/>
          </p:nvPr>
        </p:nvSpPr>
        <p:spPr>
          <a:xfrm>
            <a:off x="582717" y="5094171"/>
            <a:ext cx="8696748" cy="529533"/>
          </a:xfrm>
        </p:spPr>
        <p:txBody>
          <a:bodyPr/>
          <a:lstStyle/>
          <a:p>
            <a:r>
              <a:rPr lang="en-GB" dirty="0"/>
              <a:t>May 2021</a:t>
            </a:r>
          </a:p>
        </p:txBody>
      </p:sp>
      <p:sp>
        <p:nvSpPr>
          <p:cNvPr id="3" name="Text Placeholder 2">
            <a:extLst>
              <a:ext uri="{FF2B5EF4-FFF2-40B4-BE49-F238E27FC236}">
                <a16:creationId xmlns:a16="http://schemas.microsoft.com/office/drawing/2014/main" id="{6F23EECC-AE03-4FEF-9C3B-F6A3F79D4D01}"/>
              </a:ext>
            </a:extLst>
          </p:cNvPr>
          <p:cNvSpPr>
            <a:spLocks noGrp="1"/>
          </p:cNvSpPr>
          <p:nvPr>
            <p:ph type="body" sz="quarter" idx="13"/>
          </p:nvPr>
        </p:nvSpPr>
        <p:spPr>
          <a:xfrm>
            <a:off x="582082" y="2530765"/>
            <a:ext cx="9189991" cy="1543820"/>
          </a:xfrm>
        </p:spPr>
        <p:txBody>
          <a:bodyPr>
            <a:normAutofit lnSpcReduction="10000"/>
          </a:bodyPr>
          <a:lstStyle/>
          <a:p>
            <a:r>
              <a:rPr lang="en-US" dirty="0"/>
              <a:t>Evaluating the impacts of your volunteering service</a:t>
            </a:r>
          </a:p>
          <a:p>
            <a:endParaRPr lang="en-GB" dirty="0"/>
          </a:p>
        </p:txBody>
      </p:sp>
      <p:sp>
        <p:nvSpPr>
          <p:cNvPr id="4" name="Text Placeholder 3">
            <a:extLst>
              <a:ext uri="{FF2B5EF4-FFF2-40B4-BE49-F238E27FC236}">
                <a16:creationId xmlns:a16="http://schemas.microsoft.com/office/drawing/2014/main" id="{D137BEEF-B7BC-47BC-BB2B-27A8EBD32B76}"/>
              </a:ext>
            </a:extLst>
          </p:cNvPr>
          <p:cNvSpPr>
            <a:spLocks noGrp="1"/>
          </p:cNvSpPr>
          <p:nvPr>
            <p:ph type="body" sz="quarter" idx="15"/>
          </p:nvPr>
        </p:nvSpPr>
        <p:spPr>
          <a:xfrm>
            <a:off x="582717" y="3985361"/>
            <a:ext cx="8697383" cy="700616"/>
          </a:xfrm>
        </p:spPr>
        <p:txBody>
          <a:bodyPr>
            <a:normAutofit fontScale="70000" lnSpcReduction="20000"/>
          </a:bodyPr>
          <a:lstStyle/>
          <a:p>
            <a:r>
              <a:rPr lang="en-GB" dirty="0">
                <a:solidFill>
                  <a:schemeClr val="tx1"/>
                </a:solidFill>
                <a:latin typeface="Georgia" panose="02040502050405020303" pitchFamily="18" charset="0"/>
              </a:rPr>
              <a:t>A guide for managers of hospital volunteering services</a:t>
            </a:r>
          </a:p>
        </p:txBody>
      </p:sp>
    </p:spTree>
    <p:extLst>
      <p:ext uri="{BB962C8B-B14F-4D97-AF65-F5344CB8AC3E}">
        <p14:creationId xmlns:p14="http://schemas.microsoft.com/office/powerpoint/2010/main" val="2177738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634537-0C12-8441-B1D5-7F34E2CD5826}"/>
              </a:ext>
            </a:extLst>
          </p:cNvPr>
          <p:cNvSpPr/>
          <p:nvPr/>
        </p:nvSpPr>
        <p:spPr>
          <a:xfrm>
            <a:off x="2360824" y="2819067"/>
            <a:ext cx="2194552" cy="1840332"/>
          </a:xfrm>
          <a:prstGeom prst="rect">
            <a:avLst/>
          </a:prstGeom>
          <a:solidFill>
            <a:schemeClr val="bg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2400" kern="1200">
              <a:solidFill>
                <a:srgbClr val="F4F4F4"/>
              </a:solidFill>
              <a:latin typeface="Arial"/>
            </a:endParaRPr>
          </a:p>
        </p:txBody>
      </p:sp>
      <p:sp>
        <p:nvSpPr>
          <p:cNvPr id="2" name="Title 1">
            <a:extLst>
              <a:ext uri="{FF2B5EF4-FFF2-40B4-BE49-F238E27FC236}">
                <a16:creationId xmlns:a16="http://schemas.microsoft.com/office/drawing/2014/main" id="{0FA734F9-7DE1-F241-A787-0880EC3798CE}"/>
              </a:ext>
            </a:extLst>
          </p:cNvPr>
          <p:cNvSpPr>
            <a:spLocks noGrp="1"/>
          </p:cNvSpPr>
          <p:nvPr>
            <p:ph type="title"/>
          </p:nvPr>
        </p:nvSpPr>
        <p:spPr>
          <a:xfrm>
            <a:off x="2268637" y="365477"/>
            <a:ext cx="9313763" cy="1429457"/>
          </a:xfrm>
        </p:spPr>
        <p:txBody>
          <a:bodyPr>
            <a:normAutofit fontScale="90000"/>
          </a:bodyPr>
          <a:lstStyle/>
          <a:p>
            <a:r>
              <a:rPr lang="en-GB" sz="2667" dirty="0"/>
              <a:t>Background: how this guide was developed</a:t>
            </a:r>
            <a:br>
              <a:rPr lang="en-GB" dirty="0"/>
            </a:br>
            <a:br>
              <a:rPr lang="en-GB" dirty="0"/>
            </a:br>
            <a:endParaRPr lang="en-US" dirty="0"/>
          </a:p>
        </p:txBody>
      </p:sp>
      <p:sp>
        <p:nvSpPr>
          <p:cNvPr id="5" name="Text Placeholder 4">
            <a:extLst>
              <a:ext uri="{FF2B5EF4-FFF2-40B4-BE49-F238E27FC236}">
                <a16:creationId xmlns:a16="http://schemas.microsoft.com/office/drawing/2014/main" id="{0E52157E-CF95-3D43-8524-11E1817E9592}"/>
              </a:ext>
            </a:extLst>
          </p:cNvPr>
          <p:cNvSpPr>
            <a:spLocks noGrp="1"/>
          </p:cNvSpPr>
          <p:nvPr>
            <p:ph type="body" sz="quarter" idx="12"/>
          </p:nvPr>
        </p:nvSpPr>
        <p:spPr>
          <a:xfrm>
            <a:off x="2264005" y="981866"/>
            <a:ext cx="9318395" cy="1692047"/>
          </a:xfrm>
        </p:spPr>
        <p:txBody>
          <a:bodyPr>
            <a:normAutofit/>
          </a:bodyPr>
          <a:lstStyle/>
          <a:p>
            <a:r>
              <a:rPr lang="en-GB" sz="1333" dirty="0"/>
              <a:t>This guide was informed by an activity that examined which characteristics made the 12 Trusts involved in Helpforce’s Volunteer Innovators Programme (VIP) good candidates for an ‘impact’ or ‘outcomes’ evaluation.* </a:t>
            </a:r>
          </a:p>
          <a:p>
            <a:r>
              <a:rPr lang="en-GB" sz="1333" dirty="0"/>
              <a:t>The volunteer services were diverse, spanning for example discharge from hospital, nutrition and hydration, and peer debriefing in mental health settings. Each service sought to improve outcomes across four categories: patients, volunteers, staff and the wider system. See the example below and on the following two slides. </a:t>
            </a:r>
          </a:p>
        </p:txBody>
      </p:sp>
      <p:sp>
        <p:nvSpPr>
          <p:cNvPr id="6" name="TextBox 5">
            <a:extLst>
              <a:ext uri="{FF2B5EF4-FFF2-40B4-BE49-F238E27FC236}">
                <a16:creationId xmlns:a16="http://schemas.microsoft.com/office/drawing/2014/main" id="{C44E5C58-D8D2-FD45-820B-51FCAAAC113B}"/>
              </a:ext>
            </a:extLst>
          </p:cNvPr>
          <p:cNvSpPr txBox="1"/>
          <p:nvPr/>
        </p:nvSpPr>
        <p:spPr>
          <a:xfrm>
            <a:off x="2353589" y="6095683"/>
            <a:ext cx="8558704" cy="461665"/>
          </a:xfrm>
          <a:prstGeom prst="rect">
            <a:avLst/>
          </a:prstGeom>
          <a:noFill/>
        </p:spPr>
        <p:txBody>
          <a:bodyPr wrap="square" rtlCol="0">
            <a:spAutoFit/>
          </a:bodyPr>
          <a:lstStyle/>
          <a:p>
            <a:pPr defTabSz="609585">
              <a:buClrTx/>
            </a:pPr>
            <a:r>
              <a:rPr lang="en-GB" sz="800" kern="1200" dirty="0">
                <a:solidFill>
                  <a:srgbClr val="271544"/>
                </a:solidFill>
                <a:latin typeface="Georgia" panose="02040502050405020303" pitchFamily="18" charset="0"/>
                <a:ea typeface="+mn-ea"/>
                <a:cs typeface="+mn-cs"/>
              </a:rPr>
              <a:t>* We used an adapted version of Davies (2013) evaluability assessment, see: Davies, R., 2013. </a:t>
            </a:r>
            <a:r>
              <a:rPr lang="en-GB" sz="800" i="1" kern="1200" dirty="0">
                <a:solidFill>
                  <a:srgbClr val="271544"/>
                </a:solidFill>
                <a:latin typeface="Georgia" panose="02040502050405020303" pitchFamily="18" charset="0"/>
                <a:ea typeface="+mn-ea"/>
                <a:cs typeface="+mn-cs"/>
              </a:rPr>
              <a:t>Planning Evaluability Assessments: </a:t>
            </a:r>
          </a:p>
          <a:p>
            <a:pPr defTabSz="609585">
              <a:buClrTx/>
            </a:pPr>
            <a:r>
              <a:rPr lang="en-GB" sz="800" i="1" kern="1200" dirty="0">
                <a:solidFill>
                  <a:srgbClr val="271544"/>
                </a:solidFill>
                <a:latin typeface="Georgia" panose="02040502050405020303" pitchFamily="18" charset="0"/>
                <a:ea typeface="+mn-ea"/>
                <a:cs typeface="+mn-cs"/>
              </a:rPr>
              <a:t>A Synthesis of the Literature with Recommendations</a:t>
            </a:r>
            <a:r>
              <a:rPr lang="en-GB" sz="800" kern="1200" dirty="0">
                <a:solidFill>
                  <a:srgbClr val="271544"/>
                </a:solidFill>
                <a:latin typeface="Georgia" panose="02040502050405020303" pitchFamily="18" charset="0"/>
                <a:ea typeface="+mn-ea"/>
                <a:cs typeface="+mn-cs"/>
              </a:rPr>
              <a:t>. Report of a Study Commissioned by the Department for International Development. </a:t>
            </a:r>
          </a:p>
          <a:p>
            <a:pPr defTabSz="609585">
              <a:buClrTx/>
            </a:pPr>
            <a:r>
              <a:rPr lang="en-GB" sz="800" kern="1200" dirty="0">
                <a:solidFill>
                  <a:srgbClr val="271544"/>
                </a:solidFill>
                <a:latin typeface="Georgia" panose="02040502050405020303" pitchFamily="18" charset="0"/>
                <a:ea typeface="+mn-ea"/>
                <a:cs typeface="+mn-cs"/>
              </a:rPr>
              <a:t>Available at  </a:t>
            </a:r>
            <a:r>
              <a:rPr lang="en-GB" sz="800" u="sng" kern="1200" dirty="0">
                <a:solidFill>
                  <a:srgbClr val="271544"/>
                </a:solidFill>
                <a:latin typeface="Georgia" panose="02040502050405020303" pitchFamily="18" charset="0"/>
                <a:ea typeface="+mn-ea"/>
                <a:cs typeface="+mn-cs"/>
                <a:hlinkClick r:id="rId3"/>
              </a:rPr>
              <a:t>https://www.gov.uk/government/uploads/system/uploads/attachment_data/file/248656/wp40-planning-eval-assessments.pdf</a:t>
            </a:r>
            <a:endParaRPr lang="en-US" sz="1600" kern="1200" dirty="0">
              <a:solidFill>
                <a:srgbClr val="271544"/>
              </a:solidFill>
              <a:latin typeface="Georgia" panose="02040502050405020303" pitchFamily="18" charset="0"/>
              <a:ea typeface="+mn-ea"/>
              <a:cs typeface="+mn-cs"/>
            </a:endParaRPr>
          </a:p>
        </p:txBody>
      </p:sp>
      <p:sp>
        <p:nvSpPr>
          <p:cNvPr id="21" name="Text Placeholder 4">
            <a:extLst>
              <a:ext uri="{FF2B5EF4-FFF2-40B4-BE49-F238E27FC236}">
                <a16:creationId xmlns:a16="http://schemas.microsoft.com/office/drawing/2014/main" id="{7CA2071C-CF8D-C943-A814-1D2DBC195F58}"/>
              </a:ext>
            </a:extLst>
          </p:cNvPr>
          <p:cNvSpPr txBox="1">
            <a:spLocks/>
          </p:cNvSpPr>
          <p:nvPr/>
        </p:nvSpPr>
        <p:spPr>
          <a:xfrm>
            <a:off x="2353590" y="5303857"/>
            <a:ext cx="9143549" cy="753299"/>
          </a:xfrm>
          <a:prstGeom prst="rect">
            <a:avLst/>
          </a:prstGeom>
          <a:solidFill>
            <a:schemeClr val="tx1">
              <a:lumMod val="25000"/>
              <a:lumOff val="75000"/>
            </a:schemeClr>
          </a:solidFill>
        </p:spPr>
        <p:txBody>
          <a:bodyPr vert="horz" lIns="121920" tIns="60960" rIns="121920" bIns="60960" rtlCol="0">
            <a:normAutofit/>
          </a:bodyPr>
          <a:lstStyle>
            <a:lvl1pPr marL="0" indent="0" algn="l" defTabSz="457200" rtl="0" eaLnBrk="1" latinLnBrk="0" hangingPunct="1">
              <a:spcBef>
                <a:spcPct val="20000"/>
              </a:spcBef>
              <a:spcAft>
                <a:spcPts val="400"/>
              </a:spcAft>
              <a:buFont typeface="Arial"/>
              <a:buNone/>
              <a:defRPr sz="2000" kern="1200">
                <a:solidFill>
                  <a:schemeClr val="bg2"/>
                </a:solidFill>
                <a:latin typeface="Georgia"/>
                <a:ea typeface="+mn-ea"/>
                <a:cs typeface="Georgia"/>
              </a:defRPr>
            </a:lvl1pPr>
            <a:lvl2pPr marL="914400" indent="-457200" algn="l" defTabSz="457200" rtl="0" eaLnBrk="1" latinLnBrk="0" hangingPunct="1">
              <a:spcBef>
                <a:spcPct val="20000"/>
              </a:spcBef>
              <a:spcAft>
                <a:spcPts val="400"/>
              </a:spcAft>
              <a:buFont typeface="Wingdings" charset="2"/>
              <a:buAutoNum type="arabicPlain"/>
              <a:defRPr sz="2000" kern="1200">
                <a:solidFill>
                  <a:schemeClr val="bg2"/>
                </a:solidFill>
                <a:latin typeface="Georgia"/>
                <a:ea typeface="+mn-ea"/>
                <a:cs typeface="Georgia"/>
              </a:defRPr>
            </a:lvl2pPr>
            <a:lvl3pPr marL="1143000" indent="-228600" algn="l" defTabSz="457200" rtl="0" eaLnBrk="1" latinLnBrk="0" hangingPunct="1">
              <a:spcBef>
                <a:spcPct val="20000"/>
              </a:spcBef>
              <a:spcAft>
                <a:spcPts val="400"/>
              </a:spcAft>
              <a:buFont typeface="Arial"/>
              <a:buChar char="•"/>
              <a:defRPr sz="2000" kern="1200">
                <a:solidFill>
                  <a:schemeClr val="bg2"/>
                </a:solidFill>
                <a:latin typeface="Georgia"/>
                <a:ea typeface="+mn-ea"/>
                <a:cs typeface="Georgia"/>
              </a:defRPr>
            </a:lvl3pPr>
            <a:lvl4pPr marL="1600200" indent="-228600" algn="l" defTabSz="457200" rtl="0" eaLnBrk="1" latinLnBrk="0" hangingPunct="1">
              <a:spcBef>
                <a:spcPct val="20000"/>
              </a:spcBef>
              <a:spcAft>
                <a:spcPts val="400"/>
              </a:spcAft>
              <a:buFont typeface="Arial"/>
              <a:buChar char="•"/>
              <a:defRPr sz="2000" kern="1200">
                <a:solidFill>
                  <a:schemeClr val="bg2"/>
                </a:solidFill>
                <a:latin typeface="Georgia"/>
                <a:ea typeface="+mn-ea"/>
                <a:cs typeface="Georgia"/>
              </a:defRPr>
            </a:lvl4pPr>
            <a:lvl5pPr marL="2057400" indent="-228600" algn="l" defTabSz="457200" rtl="0" eaLnBrk="1" latinLnBrk="0" hangingPunct="1">
              <a:spcBef>
                <a:spcPct val="20000"/>
              </a:spcBef>
              <a:spcAft>
                <a:spcPts val="400"/>
              </a:spcAft>
              <a:buFont typeface="Arial"/>
              <a:buChar char="•"/>
              <a:defRPr sz="2000" kern="1200">
                <a:solidFill>
                  <a:schemeClr val="bg2"/>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Aft>
                <a:spcPts val="533"/>
              </a:spcAft>
              <a:buClrTx/>
            </a:pPr>
            <a:r>
              <a:rPr lang="en-GB" sz="1333" dirty="0">
                <a:solidFill>
                  <a:srgbClr val="271544"/>
                </a:solidFill>
              </a:rPr>
              <a:t>Before we get into the detail, we should be clear that there are numerous ways of evaluating a volunteering service. This guide focuses on conducting a </a:t>
            </a:r>
            <a:r>
              <a:rPr lang="en-GB" sz="1333" b="1" i="1" dirty="0">
                <a:solidFill>
                  <a:srgbClr val="271544"/>
                </a:solidFill>
              </a:rPr>
              <a:t>robust outcomes evaluation</a:t>
            </a:r>
            <a:r>
              <a:rPr lang="en-GB" sz="1333" b="1" dirty="0">
                <a:solidFill>
                  <a:srgbClr val="271544"/>
                </a:solidFill>
              </a:rPr>
              <a:t> </a:t>
            </a:r>
            <a:r>
              <a:rPr lang="en-GB" sz="1333" dirty="0">
                <a:solidFill>
                  <a:srgbClr val="271544"/>
                </a:solidFill>
              </a:rPr>
              <a:t>to measure how much of a difference your service is making for patients, staff, volunteers and the system in the short and longer term. </a:t>
            </a:r>
            <a:endParaRPr lang="en-GB" sz="2667" dirty="0">
              <a:solidFill>
                <a:srgbClr val="271544"/>
              </a:solidFill>
            </a:endParaRPr>
          </a:p>
        </p:txBody>
      </p:sp>
      <p:sp>
        <p:nvSpPr>
          <p:cNvPr id="23" name="Text Placeholder 4">
            <a:extLst>
              <a:ext uri="{FF2B5EF4-FFF2-40B4-BE49-F238E27FC236}">
                <a16:creationId xmlns:a16="http://schemas.microsoft.com/office/drawing/2014/main" id="{1D98E426-9652-C844-83C4-20A2F317E8FB}"/>
              </a:ext>
            </a:extLst>
          </p:cNvPr>
          <p:cNvSpPr txBox="1">
            <a:spLocks/>
          </p:cNvSpPr>
          <p:nvPr/>
        </p:nvSpPr>
        <p:spPr>
          <a:xfrm>
            <a:off x="2319241" y="2964146"/>
            <a:ext cx="2194552" cy="1695253"/>
          </a:xfrm>
          <a:prstGeom prst="rect">
            <a:avLst/>
          </a:prstGeom>
          <a:effectLst/>
        </p:spPr>
        <p:txBody>
          <a:bodyPr vert="horz" lIns="121920" tIns="60960" rIns="121920" bIns="60960" rtlCol="0">
            <a:normAutofit fontScale="92500" lnSpcReduction="10000"/>
          </a:bodyPr>
          <a:lstStyle>
            <a:lvl1pPr marL="0" indent="0" algn="l" defTabSz="457200" rtl="0" eaLnBrk="1" latinLnBrk="0" hangingPunct="1">
              <a:spcBef>
                <a:spcPct val="20000"/>
              </a:spcBef>
              <a:spcAft>
                <a:spcPts val="400"/>
              </a:spcAft>
              <a:buFont typeface="Arial"/>
              <a:buNone/>
              <a:defRPr sz="2000" kern="1200">
                <a:solidFill>
                  <a:schemeClr val="bg2"/>
                </a:solidFill>
                <a:latin typeface="Georgia"/>
                <a:ea typeface="+mn-ea"/>
                <a:cs typeface="Georgia"/>
              </a:defRPr>
            </a:lvl1pPr>
            <a:lvl2pPr marL="914400" indent="-457200" algn="l" defTabSz="457200" rtl="0" eaLnBrk="1" latinLnBrk="0" hangingPunct="1">
              <a:spcBef>
                <a:spcPct val="20000"/>
              </a:spcBef>
              <a:spcAft>
                <a:spcPts val="400"/>
              </a:spcAft>
              <a:buFont typeface="Wingdings" charset="2"/>
              <a:buAutoNum type="arabicPlain"/>
              <a:defRPr sz="2000" kern="1200">
                <a:solidFill>
                  <a:schemeClr val="bg2"/>
                </a:solidFill>
                <a:latin typeface="Georgia"/>
                <a:ea typeface="+mn-ea"/>
                <a:cs typeface="Georgia"/>
              </a:defRPr>
            </a:lvl2pPr>
            <a:lvl3pPr marL="1143000" indent="-228600" algn="l" defTabSz="457200" rtl="0" eaLnBrk="1" latinLnBrk="0" hangingPunct="1">
              <a:spcBef>
                <a:spcPct val="20000"/>
              </a:spcBef>
              <a:spcAft>
                <a:spcPts val="400"/>
              </a:spcAft>
              <a:buFont typeface="Arial"/>
              <a:buChar char="•"/>
              <a:defRPr sz="2000" kern="1200">
                <a:solidFill>
                  <a:schemeClr val="bg2"/>
                </a:solidFill>
                <a:latin typeface="Georgia"/>
                <a:ea typeface="+mn-ea"/>
                <a:cs typeface="Georgia"/>
              </a:defRPr>
            </a:lvl3pPr>
            <a:lvl4pPr marL="1600200" indent="-228600" algn="l" defTabSz="457200" rtl="0" eaLnBrk="1" latinLnBrk="0" hangingPunct="1">
              <a:spcBef>
                <a:spcPct val="20000"/>
              </a:spcBef>
              <a:spcAft>
                <a:spcPts val="400"/>
              </a:spcAft>
              <a:buFont typeface="Arial"/>
              <a:buChar char="•"/>
              <a:defRPr sz="2000" kern="1200">
                <a:solidFill>
                  <a:schemeClr val="bg2"/>
                </a:solidFill>
                <a:latin typeface="Georgia"/>
                <a:ea typeface="+mn-ea"/>
                <a:cs typeface="Georgia"/>
              </a:defRPr>
            </a:lvl4pPr>
            <a:lvl5pPr marL="2057400" indent="-228600" algn="l" defTabSz="457200" rtl="0" eaLnBrk="1" latinLnBrk="0" hangingPunct="1">
              <a:spcBef>
                <a:spcPct val="20000"/>
              </a:spcBef>
              <a:spcAft>
                <a:spcPts val="400"/>
              </a:spcAft>
              <a:buFont typeface="Arial"/>
              <a:buChar char="•"/>
              <a:defRPr sz="2000" kern="1200">
                <a:solidFill>
                  <a:schemeClr val="bg2"/>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594" indent="-228594" defTabSz="609585">
              <a:spcAft>
                <a:spcPts val="533"/>
              </a:spcAft>
              <a:buClrTx/>
              <a:buFont typeface="Arial" panose="020B0604020202020204" pitchFamily="34" charset="0"/>
              <a:buChar char="•"/>
            </a:pPr>
            <a:r>
              <a:rPr lang="en-GB" sz="1333" dirty="0">
                <a:solidFill>
                  <a:srgbClr val="271544"/>
                </a:solidFill>
                <a:latin typeface="Arial" panose="020B0604020202020204" pitchFamily="34" charset="0"/>
                <a:cs typeface="Arial" panose="020B0604020202020204" pitchFamily="34" charset="0"/>
              </a:rPr>
              <a:t>Volunteers were trained to support patients to stay mobile during their hospital stay </a:t>
            </a:r>
          </a:p>
          <a:p>
            <a:pPr marL="228594" indent="-228594" defTabSz="609585">
              <a:spcAft>
                <a:spcPts val="533"/>
              </a:spcAft>
              <a:buClrTx/>
              <a:buFont typeface="Arial" panose="020B0604020202020204" pitchFamily="34" charset="0"/>
              <a:buChar char="•"/>
            </a:pPr>
            <a:r>
              <a:rPr lang="en-GB" sz="1333" dirty="0">
                <a:solidFill>
                  <a:srgbClr val="271544"/>
                </a:solidFill>
                <a:latin typeface="Arial" panose="020B0604020202020204" pitchFamily="34" charset="0"/>
                <a:cs typeface="Arial" panose="020B0604020202020204" pitchFamily="34" charset="0"/>
              </a:rPr>
              <a:t>Volunteers provided basic physiotherapy to patients who were waiting to return home    </a:t>
            </a:r>
          </a:p>
          <a:p>
            <a:pPr defTabSz="609585">
              <a:spcAft>
                <a:spcPts val="533"/>
              </a:spcAft>
              <a:buClrTx/>
            </a:pPr>
            <a:endParaRPr lang="en-US" sz="2667" dirty="0">
              <a:solidFill>
                <a:srgbClr val="271544"/>
              </a:solidFill>
            </a:endParaRPr>
          </a:p>
        </p:txBody>
      </p:sp>
      <p:graphicFrame>
        <p:nvGraphicFramePr>
          <p:cNvPr id="24" name="Table 23">
            <a:extLst>
              <a:ext uri="{FF2B5EF4-FFF2-40B4-BE49-F238E27FC236}">
                <a16:creationId xmlns:a16="http://schemas.microsoft.com/office/drawing/2014/main" id="{7C9DFD77-A1EA-AF4F-BC7E-F6586EB805AD}"/>
              </a:ext>
            </a:extLst>
          </p:cNvPr>
          <p:cNvGraphicFramePr>
            <a:graphicFrameLocks noGrp="1"/>
          </p:cNvGraphicFramePr>
          <p:nvPr/>
        </p:nvGraphicFramePr>
        <p:xfrm>
          <a:off x="5783250" y="2693189"/>
          <a:ext cx="5713890" cy="2302656"/>
        </p:xfrm>
        <a:graphic>
          <a:graphicData uri="http://schemas.openxmlformats.org/drawingml/2006/table">
            <a:tbl>
              <a:tblPr firstRow="1" firstCol="1" bandRow="1">
                <a:effectLst/>
                <a:tableStyleId>{2D5ABB26-0587-4C30-8999-92F81FD0307C}</a:tableStyleId>
              </a:tblPr>
              <a:tblGrid>
                <a:gridCol w="605019">
                  <a:extLst>
                    <a:ext uri="{9D8B030D-6E8A-4147-A177-3AD203B41FA5}">
                      <a16:colId xmlns:a16="http://schemas.microsoft.com/office/drawing/2014/main" val="508565072"/>
                    </a:ext>
                  </a:extLst>
                </a:gridCol>
                <a:gridCol w="5108871">
                  <a:extLst>
                    <a:ext uri="{9D8B030D-6E8A-4147-A177-3AD203B41FA5}">
                      <a16:colId xmlns:a16="http://schemas.microsoft.com/office/drawing/2014/main" val="4070961384"/>
                    </a:ext>
                  </a:extLst>
                </a:gridCol>
              </a:tblGrid>
              <a:tr h="514349">
                <a:tc>
                  <a:txBody>
                    <a:bodyPr/>
                    <a:lstStyle/>
                    <a:p>
                      <a:pPr>
                        <a:lnSpc>
                          <a:spcPct val="107000"/>
                        </a:lnSpc>
                        <a:spcAft>
                          <a:spcPts val="800"/>
                        </a:spcAft>
                      </a:pPr>
                      <a:endParaRPr lang="en-GB" sz="1500" strike="sngStrike">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T="0" marB="0">
                    <a:solidFill>
                      <a:schemeClr val="bg2">
                        <a:lumMod val="10000"/>
                        <a:lumOff val="90000"/>
                      </a:schemeClr>
                    </a:solidFill>
                  </a:tcPr>
                </a:tc>
                <a:tc>
                  <a:txBody>
                    <a:bodyPr/>
                    <a:lstStyle/>
                    <a:p>
                      <a:pPr>
                        <a:lnSpc>
                          <a:spcPct val="107000"/>
                        </a:lnSpc>
                        <a:spcAft>
                          <a:spcPts val="800"/>
                        </a:spcAft>
                      </a:pPr>
                      <a:r>
                        <a:rPr lang="en-GB" sz="1200" b="1" dirty="0">
                          <a:effectLst/>
                        </a:rPr>
                        <a:t>Patients</a:t>
                      </a:r>
                      <a:r>
                        <a:rPr lang="en-GB" sz="1200" b="0" dirty="0">
                          <a:effectLst/>
                        </a:rPr>
                        <a:t>:</a:t>
                      </a:r>
                      <a:r>
                        <a:rPr lang="en-GB" sz="1200" dirty="0">
                          <a:effectLst/>
                        </a:rPr>
                        <a:t> Improve patients’ experience of care and emotional wellbeing, and an improved confidence around their mobility</a:t>
                      </a: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T="0" marB="0" anchor="ctr">
                    <a:solidFill>
                      <a:schemeClr val="bg2">
                        <a:lumMod val="10000"/>
                        <a:lumOff val="90000"/>
                      </a:schemeClr>
                    </a:solidFill>
                  </a:tcPr>
                </a:tc>
                <a:extLst>
                  <a:ext uri="{0D108BD9-81ED-4DB2-BD59-A6C34878D82A}">
                    <a16:rowId xmlns:a16="http://schemas.microsoft.com/office/drawing/2014/main" val="1694914093"/>
                  </a:ext>
                </a:extLst>
              </a:tr>
              <a:tr h="530577">
                <a:tc>
                  <a:txBody>
                    <a:bodyPr/>
                    <a:lstStyle/>
                    <a:p>
                      <a:pPr>
                        <a:lnSpc>
                          <a:spcPct val="107000"/>
                        </a:lnSpc>
                        <a:spcAft>
                          <a:spcPts val="800"/>
                        </a:spcAft>
                      </a:pPr>
                      <a:endParaRPr lang="en-GB" sz="1500" strike="sngStrike">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T="0" marB="0">
                    <a:solidFill>
                      <a:schemeClr val="bg2">
                        <a:lumMod val="10000"/>
                        <a:lumOff val="90000"/>
                      </a:schemeClr>
                    </a:solidFill>
                  </a:tcPr>
                </a:tc>
                <a:tc>
                  <a:txBody>
                    <a:bodyPr/>
                    <a:lstStyle/>
                    <a:p>
                      <a:pPr>
                        <a:lnSpc>
                          <a:spcPct val="107000"/>
                        </a:lnSpc>
                        <a:spcAft>
                          <a:spcPts val="800"/>
                        </a:spcAft>
                      </a:pPr>
                      <a:r>
                        <a:rPr lang="en-GB" sz="1200" b="1" dirty="0">
                          <a:effectLst/>
                        </a:rPr>
                        <a:t>Volunteers</a:t>
                      </a:r>
                      <a:r>
                        <a:rPr lang="en-GB" sz="1200" dirty="0">
                          <a:effectLst/>
                        </a:rPr>
                        <a:t>: Increase volunteer employability in healthcare, and improve their wellbeing and experience of volunteering</a:t>
                      </a: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T="0" marB="0" anchor="ctr">
                    <a:solidFill>
                      <a:schemeClr val="bg2">
                        <a:lumMod val="10000"/>
                        <a:lumOff val="90000"/>
                      </a:schemeClr>
                    </a:solidFill>
                  </a:tcPr>
                </a:tc>
                <a:extLst>
                  <a:ext uri="{0D108BD9-81ED-4DB2-BD59-A6C34878D82A}">
                    <a16:rowId xmlns:a16="http://schemas.microsoft.com/office/drawing/2014/main" val="1583401990"/>
                  </a:ext>
                </a:extLst>
              </a:tr>
              <a:tr h="602975">
                <a:tc>
                  <a:txBody>
                    <a:bodyPr/>
                    <a:lstStyle/>
                    <a:p>
                      <a:pPr>
                        <a:lnSpc>
                          <a:spcPct val="107000"/>
                        </a:lnSpc>
                        <a:spcAft>
                          <a:spcPts val="800"/>
                        </a:spcAft>
                      </a:pPr>
                      <a:endParaRPr lang="en-GB" sz="1500" strike="sng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T="0" marB="0">
                    <a:solidFill>
                      <a:schemeClr val="bg2">
                        <a:lumMod val="10000"/>
                        <a:lumOff val="90000"/>
                      </a:schemeClr>
                    </a:solidFill>
                  </a:tcPr>
                </a:tc>
                <a:tc>
                  <a:txBody>
                    <a:bodyPr/>
                    <a:lstStyle/>
                    <a:p>
                      <a:pPr>
                        <a:lnSpc>
                          <a:spcPct val="107000"/>
                        </a:lnSpc>
                        <a:spcAft>
                          <a:spcPts val="800"/>
                        </a:spcAft>
                      </a:pPr>
                      <a:r>
                        <a:rPr lang="en-GB" sz="1200" b="1" dirty="0">
                          <a:effectLst/>
                        </a:rPr>
                        <a:t>Staff</a:t>
                      </a:r>
                      <a:r>
                        <a:rPr lang="en-GB" sz="1200" dirty="0">
                          <a:effectLst/>
                        </a:rPr>
                        <a:t>: Save staff time and increase their confidence in the quality of care they provide, improve their perception of volunteers</a:t>
                      </a: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T="0" marB="0" anchor="ctr">
                    <a:solidFill>
                      <a:schemeClr val="bg2">
                        <a:lumMod val="10000"/>
                        <a:lumOff val="90000"/>
                      </a:schemeClr>
                    </a:solidFill>
                  </a:tcPr>
                </a:tc>
                <a:extLst>
                  <a:ext uri="{0D108BD9-81ED-4DB2-BD59-A6C34878D82A}">
                    <a16:rowId xmlns:a16="http://schemas.microsoft.com/office/drawing/2014/main" val="3814898190"/>
                  </a:ext>
                </a:extLst>
              </a:tr>
              <a:tr h="654755">
                <a:tc>
                  <a:txBody>
                    <a:bodyPr/>
                    <a:lstStyle/>
                    <a:p>
                      <a:pPr>
                        <a:lnSpc>
                          <a:spcPct val="107000"/>
                        </a:lnSpc>
                        <a:spcAft>
                          <a:spcPts val="800"/>
                        </a:spcAft>
                      </a:pPr>
                      <a:endParaRPr lang="en-GB" sz="1500" strike="sng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T="0" marB="0">
                    <a:solidFill>
                      <a:schemeClr val="bg2">
                        <a:lumMod val="10000"/>
                        <a:lumOff val="90000"/>
                      </a:schemeClr>
                    </a:solidFill>
                  </a:tcPr>
                </a:tc>
                <a:tc>
                  <a:txBody>
                    <a:bodyPr/>
                    <a:lstStyle/>
                    <a:p>
                      <a:pPr>
                        <a:lnSpc>
                          <a:spcPct val="107000"/>
                        </a:lnSpc>
                        <a:spcAft>
                          <a:spcPts val="800"/>
                        </a:spcAft>
                      </a:pPr>
                      <a:r>
                        <a:rPr lang="en-GB" sz="1200" b="1" dirty="0">
                          <a:effectLst/>
                        </a:rPr>
                        <a:t>The system</a:t>
                      </a:r>
                      <a:r>
                        <a:rPr lang="en-GB" sz="1200" dirty="0">
                          <a:effectLst/>
                        </a:rPr>
                        <a:t>: Faster discharge from hospital, reduce (re)admissions to hospital, or reduce complaints received by the hospital</a:t>
                      </a: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T="0" marB="0" anchor="ctr">
                    <a:solidFill>
                      <a:schemeClr val="bg2">
                        <a:lumMod val="10000"/>
                        <a:lumOff val="90000"/>
                      </a:schemeClr>
                    </a:solidFill>
                  </a:tcPr>
                </a:tc>
                <a:extLst>
                  <a:ext uri="{0D108BD9-81ED-4DB2-BD59-A6C34878D82A}">
                    <a16:rowId xmlns:a16="http://schemas.microsoft.com/office/drawing/2014/main" val="3896360326"/>
                  </a:ext>
                </a:extLst>
              </a:tr>
            </a:tbl>
          </a:graphicData>
        </a:graphic>
      </p:graphicFrame>
      <p:pic>
        <p:nvPicPr>
          <p:cNvPr id="25" name="Graphic 4" descr="Walk">
            <a:extLst>
              <a:ext uri="{FF2B5EF4-FFF2-40B4-BE49-F238E27FC236}">
                <a16:creationId xmlns:a16="http://schemas.microsoft.com/office/drawing/2014/main" id="{38930055-16C6-F34D-ABFE-D0ECBB6166DE}"/>
              </a:ext>
            </a:extLst>
          </p:cNvPr>
          <p:cNvPicPr/>
          <p:nvPr/>
        </p:nvPicPr>
        <p:blipFill>
          <a:blip r:embed="rId4">
            <a:extLst>
              <a:ext uri="{96DAC541-7B7A-43D3-8B79-37D633B846F1}">
                <asvg:svgBlip xmlns:asvg="http://schemas.microsoft.com/office/drawing/2016/SVG/main" r:embed="rId5"/>
              </a:ext>
            </a:extLst>
          </a:blip>
          <a:stretch>
            <a:fillRect/>
          </a:stretch>
        </p:blipFill>
        <p:spPr>
          <a:xfrm>
            <a:off x="5907291" y="2780287"/>
            <a:ext cx="443800" cy="411836"/>
          </a:xfrm>
          <a:prstGeom prst="rect">
            <a:avLst/>
          </a:prstGeom>
        </p:spPr>
      </p:pic>
      <p:pic>
        <p:nvPicPr>
          <p:cNvPr id="26" name="Graphic 7" descr="Users">
            <a:extLst>
              <a:ext uri="{FF2B5EF4-FFF2-40B4-BE49-F238E27FC236}">
                <a16:creationId xmlns:a16="http://schemas.microsoft.com/office/drawing/2014/main" id="{9D0FE1DF-291D-A444-8261-255F74A53957}"/>
              </a:ext>
            </a:extLst>
          </p:cNvPr>
          <p:cNvPicPr/>
          <p:nvPr/>
        </p:nvPicPr>
        <p:blipFill>
          <a:blip r:embed="rId6">
            <a:extLst>
              <a:ext uri="{96DAC541-7B7A-43D3-8B79-37D633B846F1}">
                <asvg:svgBlip xmlns:asvg="http://schemas.microsoft.com/office/drawing/2016/SVG/main" r:embed="rId7"/>
              </a:ext>
            </a:extLst>
          </a:blip>
          <a:stretch>
            <a:fillRect/>
          </a:stretch>
        </p:blipFill>
        <p:spPr>
          <a:xfrm>
            <a:off x="5901012" y="3280781"/>
            <a:ext cx="462917" cy="486444"/>
          </a:xfrm>
          <a:prstGeom prst="rect">
            <a:avLst/>
          </a:prstGeom>
        </p:spPr>
      </p:pic>
      <p:pic>
        <p:nvPicPr>
          <p:cNvPr id="27" name="Graphic 3" descr="Doctor">
            <a:extLst>
              <a:ext uri="{FF2B5EF4-FFF2-40B4-BE49-F238E27FC236}">
                <a16:creationId xmlns:a16="http://schemas.microsoft.com/office/drawing/2014/main" id="{8AE5EBA0-EE96-3B49-863B-E54DBC0F3A09}"/>
              </a:ext>
            </a:extLst>
          </p:cNvPr>
          <p:cNvPicPr/>
          <p:nvPr/>
        </p:nvPicPr>
        <p:blipFill>
          <a:blip r:embed="rId8">
            <a:extLst>
              <a:ext uri="{96DAC541-7B7A-43D3-8B79-37D633B846F1}">
                <asvg:svgBlip xmlns:asvg="http://schemas.microsoft.com/office/drawing/2016/SVG/main" r:embed="rId9"/>
              </a:ext>
            </a:extLst>
          </a:blip>
          <a:stretch>
            <a:fillRect/>
          </a:stretch>
        </p:blipFill>
        <p:spPr>
          <a:xfrm>
            <a:off x="5887155" y="3838179"/>
            <a:ext cx="462917" cy="445949"/>
          </a:xfrm>
          <a:prstGeom prst="rect">
            <a:avLst/>
          </a:prstGeom>
        </p:spPr>
      </p:pic>
      <p:pic>
        <p:nvPicPr>
          <p:cNvPr id="28" name="Graphic 6" descr="Hospital">
            <a:extLst>
              <a:ext uri="{FF2B5EF4-FFF2-40B4-BE49-F238E27FC236}">
                <a16:creationId xmlns:a16="http://schemas.microsoft.com/office/drawing/2014/main" id="{BFCDC3A3-0BB8-C843-BB71-E4B8B9CBED90}"/>
              </a:ext>
            </a:extLst>
          </p:cNvPr>
          <p:cNvPicPr/>
          <p:nvPr/>
        </p:nvPicPr>
        <p:blipFill>
          <a:blip r:embed="rId10">
            <a:extLst>
              <a:ext uri="{96DAC541-7B7A-43D3-8B79-37D633B846F1}">
                <asvg:svgBlip xmlns:asvg="http://schemas.microsoft.com/office/drawing/2016/SVG/main" r:embed="rId11"/>
              </a:ext>
            </a:extLst>
          </a:blip>
          <a:stretch>
            <a:fillRect/>
          </a:stretch>
        </p:blipFill>
        <p:spPr>
          <a:xfrm>
            <a:off x="5873297" y="4424385"/>
            <a:ext cx="490632" cy="474537"/>
          </a:xfrm>
          <a:prstGeom prst="rect">
            <a:avLst/>
          </a:prstGeom>
        </p:spPr>
      </p:pic>
      <p:sp>
        <p:nvSpPr>
          <p:cNvPr id="29" name="TextBox 28">
            <a:extLst>
              <a:ext uri="{FF2B5EF4-FFF2-40B4-BE49-F238E27FC236}">
                <a16:creationId xmlns:a16="http://schemas.microsoft.com/office/drawing/2014/main" id="{4D7825F2-D509-4344-B5CF-CAC312823EF1}"/>
              </a:ext>
            </a:extLst>
          </p:cNvPr>
          <p:cNvSpPr txBox="1"/>
          <p:nvPr/>
        </p:nvSpPr>
        <p:spPr>
          <a:xfrm>
            <a:off x="2287115" y="2483997"/>
            <a:ext cx="2319499" cy="318100"/>
          </a:xfrm>
          <a:prstGeom prst="rect">
            <a:avLst/>
          </a:prstGeom>
          <a:noFill/>
        </p:spPr>
        <p:txBody>
          <a:bodyPr wrap="square" rtlCol="0">
            <a:spAutoFit/>
          </a:bodyPr>
          <a:lstStyle/>
          <a:p>
            <a:pPr defTabSz="609585">
              <a:buClrTx/>
            </a:pPr>
            <a:r>
              <a:rPr lang="en-US" sz="1467" kern="1200" dirty="0">
                <a:solidFill>
                  <a:srgbClr val="271544"/>
                </a:solidFill>
                <a:latin typeface="Arial" panose="020B0604020202020204" pitchFamily="34" charset="0"/>
                <a:ea typeface="+mn-ea"/>
                <a:cs typeface="Arial" panose="020B0604020202020204" pitchFamily="34" charset="0"/>
              </a:rPr>
              <a:t>VIP service description</a:t>
            </a:r>
          </a:p>
        </p:txBody>
      </p:sp>
      <p:sp>
        <p:nvSpPr>
          <p:cNvPr id="30" name="TextBox 29">
            <a:extLst>
              <a:ext uri="{FF2B5EF4-FFF2-40B4-BE49-F238E27FC236}">
                <a16:creationId xmlns:a16="http://schemas.microsoft.com/office/drawing/2014/main" id="{1EFB2260-D25A-2C43-AC2A-1C5790280C32}"/>
              </a:ext>
            </a:extLst>
          </p:cNvPr>
          <p:cNvSpPr txBox="1"/>
          <p:nvPr/>
        </p:nvSpPr>
        <p:spPr>
          <a:xfrm>
            <a:off x="5710904" y="2344376"/>
            <a:ext cx="2734128" cy="318100"/>
          </a:xfrm>
          <a:prstGeom prst="rect">
            <a:avLst/>
          </a:prstGeom>
          <a:noFill/>
        </p:spPr>
        <p:txBody>
          <a:bodyPr wrap="square" rtlCol="0">
            <a:spAutoFit/>
          </a:bodyPr>
          <a:lstStyle/>
          <a:p>
            <a:pPr defTabSz="609585">
              <a:buClrTx/>
            </a:pPr>
            <a:r>
              <a:rPr lang="en-US" sz="1467" kern="1200" dirty="0">
                <a:solidFill>
                  <a:srgbClr val="271544"/>
                </a:solidFill>
                <a:latin typeface="Arial" panose="020B0604020202020204" pitchFamily="34" charset="0"/>
                <a:ea typeface="+mn-ea"/>
                <a:cs typeface="Arial" panose="020B0604020202020204" pitchFamily="34" charset="0"/>
              </a:rPr>
              <a:t>Expected outcomes</a:t>
            </a:r>
          </a:p>
        </p:txBody>
      </p:sp>
      <p:cxnSp>
        <p:nvCxnSpPr>
          <p:cNvPr id="8" name="Straight Arrow Connector 7">
            <a:extLst>
              <a:ext uri="{FF2B5EF4-FFF2-40B4-BE49-F238E27FC236}">
                <a16:creationId xmlns:a16="http://schemas.microsoft.com/office/drawing/2014/main" id="{126C9D94-E774-F748-8A25-72034AAF7083}"/>
              </a:ext>
            </a:extLst>
          </p:cNvPr>
          <p:cNvCxnSpPr>
            <a:cxnSpLocks/>
          </p:cNvCxnSpPr>
          <p:nvPr/>
        </p:nvCxnSpPr>
        <p:spPr>
          <a:xfrm>
            <a:off x="4851781" y="3712917"/>
            <a:ext cx="580036" cy="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sp>
        <p:nvSpPr>
          <p:cNvPr id="31" name="Rectangle 30">
            <a:extLst>
              <a:ext uri="{FF2B5EF4-FFF2-40B4-BE49-F238E27FC236}">
                <a16:creationId xmlns:a16="http://schemas.microsoft.com/office/drawing/2014/main" id="{D3DB9EA3-238E-458D-A4A6-B17FAA3264A0}"/>
              </a:ext>
            </a:extLst>
          </p:cNvPr>
          <p:cNvSpPr/>
          <p:nvPr/>
        </p:nvSpPr>
        <p:spPr>
          <a:xfrm>
            <a:off x="219457" y="190005"/>
            <a:ext cx="1709657" cy="6667995"/>
          </a:xfrm>
          <a:prstGeom prst="rect">
            <a:avLst/>
          </a:prstGeom>
          <a:solidFill>
            <a:schemeClr val="tx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2400" kern="1200">
              <a:solidFill>
                <a:srgbClr val="F4F4F4"/>
              </a:solidFill>
              <a:latin typeface="Arial"/>
            </a:endParaRPr>
          </a:p>
        </p:txBody>
      </p:sp>
      <p:sp>
        <p:nvSpPr>
          <p:cNvPr id="45" name="Pentagon 27">
            <a:extLst>
              <a:ext uri="{FF2B5EF4-FFF2-40B4-BE49-F238E27FC236}">
                <a16:creationId xmlns:a16="http://schemas.microsoft.com/office/drawing/2014/main" id="{CBF32F7B-AF5A-4600-8D32-987A51083644}"/>
              </a:ext>
            </a:extLst>
          </p:cNvPr>
          <p:cNvSpPr/>
          <p:nvPr/>
        </p:nvSpPr>
        <p:spPr>
          <a:xfrm>
            <a:off x="219456" y="1440531"/>
            <a:ext cx="2040704" cy="1004955"/>
          </a:xfrm>
          <a:prstGeom prst="homePlate">
            <a:avLst>
              <a:gd name="adj" fmla="val 34037"/>
            </a:avLst>
          </a:prstGeom>
          <a:solidFill>
            <a:schemeClr val="tx1">
              <a:lumMod val="90000"/>
              <a:lumOff val="10000"/>
            </a:schemeClr>
          </a:solid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2400" kern="1200">
              <a:solidFill>
                <a:srgbClr val="F4F4F4"/>
              </a:solidFill>
              <a:latin typeface="Arial"/>
            </a:endParaRPr>
          </a:p>
        </p:txBody>
      </p:sp>
      <p:sp>
        <p:nvSpPr>
          <p:cNvPr id="47" name="TextBox 46">
            <a:hlinkClick r:id="rId12" action="ppaction://hlinksldjump"/>
            <a:extLst>
              <a:ext uri="{FF2B5EF4-FFF2-40B4-BE49-F238E27FC236}">
                <a16:creationId xmlns:a16="http://schemas.microsoft.com/office/drawing/2014/main" id="{3BD3921E-116B-4495-AD79-97C8CBF3AE04}"/>
              </a:ext>
            </a:extLst>
          </p:cNvPr>
          <p:cNvSpPr txBox="1"/>
          <p:nvPr/>
        </p:nvSpPr>
        <p:spPr>
          <a:xfrm>
            <a:off x="252231" y="404946"/>
            <a:ext cx="1409447" cy="707694"/>
          </a:xfrm>
          <a:prstGeom prst="rect">
            <a:avLst/>
          </a:prstGeom>
          <a:noFill/>
        </p:spPr>
        <p:txBody>
          <a:bodyPr wrap="square" rtlCol="0">
            <a:spAutoFit/>
          </a:bodyPr>
          <a:lstStyle/>
          <a:p>
            <a:pPr defTabSz="609585">
              <a:buClrTx/>
            </a:pPr>
            <a:r>
              <a:rPr lang="en-US" sz="1333" kern="1200" dirty="0">
                <a:solidFill>
                  <a:srgbClr val="271544"/>
                </a:solidFill>
                <a:ea typeface="+mn-ea"/>
                <a:cs typeface="+mn-cs"/>
              </a:rPr>
              <a:t>Introduction: monitoring vs. evaluation</a:t>
            </a:r>
          </a:p>
        </p:txBody>
      </p:sp>
      <p:sp>
        <p:nvSpPr>
          <p:cNvPr id="48" name="TextBox 47">
            <a:hlinkClick r:id="rId13" action="ppaction://hlinksldjump"/>
            <a:extLst>
              <a:ext uri="{FF2B5EF4-FFF2-40B4-BE49-F238E27FC236}">
                <a16:creationId xmlns:a16="http://schemas.microsoft.com/office/drawing/2014/main" id="{EB86B5BF-49ED-4954-80B5-8CAD31ECFC8D}"/>
              </a:ext>
            </a:extLst>
          </p:cNvPr>
          <p:cNvSpPr txBox="1"/>
          <p:nvPr/>
        </p:nvSpPr>
        <p:spPr>
          <a:xfrm>
            <a:off x="219456" y="3984561"/>
            <a:ext cx="1365504" cy="502573"/>
          </a:xfrm>
          <a:prstGeom prst="rect">
            <a:avLst/>
          </a:prstGeom>
          <a:noFill/>
        </p:spPr>
        <p:txBody>
          <a:bodyPr wrap="square" rtlCol="0">
            <a:spAutoFit/>
          </a:bodyPr>
          <a:lstStyle/>
          <a:p>
            <a:pPr defTabSz="609585">
              <a:buClrTx/>
            </a:pPr>
            <a:r>
              <a:rPr lang="en-US" sz="1333" kern="1200" dirty="0">
                <a:solidFill>
                  <a:srgbClr val="271544"/>
                </a:solidFill>
                <a:ea typeface="+mn-ea"/>
                <a:cs typeface="+mn-cs"/>
              </a:rPr>
              <a:t>Four steps of evaluation</a:t>
            </a:r>
          </a:p>
        </p:txBody>
      </p:sp>
      <p:sp>
        <p:nvSpPr>
          <p:cNvPr id="49" name="TextBox 48">
            <a:hlinkClick r:id="rId14" action="ppaction://hlinksldjump"/>
            <a:extLst>
              <a:ext uri="{FF2B5EF4-FFF2-40B4-BE49-F238E27FC236}">
                <a16:creationId xmlns:a16="http://schemas.microsoft.com/office/drawing/2014/main" id="{52CC5FB0-6E05-44AA-9B8A-993151639A83}"/>
              </a:ext>
            </a:extLst>
          </p:cNvPr>
          <p:cNvSpPr txBox="1"/>
          <p:nvPr/>
        </p:nvSpPr>
        <p:spPr>
          <a:xfrm>
            <a:off x="219456" y="4944872"/>
            <a:ext cx="1365505" cy="707694"/>
          </a:xfrm>
          <a:prstGeom prst="rect">
            <a:avLst/>
          </a:prstGeom>
          <a:noFill/>
        </p:spPr>
        <p:txBody>
          <a:bodyPr wrap="square" rtlCol="0">
            <a:spAutoFit/>
          </a:bodyPr>
          <a:lstStyle/>
          <a:p>
            <a:pPr defTabSz="609585">
              <a:buClrTx/>
            </a:pPr>
            <a:r>
              <a:rPr lang="en-US" sz="1333" kern="1200" dirty="0">
                <a:solidFill>
                  <a:srgbClr val="271544"/>
                </a:solidFill>
                <a:ea typeface="+mn-ea"/>
                <a:cs typeface="+mn-cs"/>
              </a:rPr>
              <a:t>Pit stop: questions to ask yourself</a:t>
            </a:r>
          </a:p>
        </p:txBody>
      </p:sp>
      <p:sp>
        <p:nvSpPr>
          <p:cNvPr id="50" name="TextBox 49">
            <a:hlinkClick r:id="rId14" action="ppaction://hlinksldjump"/>
            <a:extLst>
              <a:ext uri="{FF2B5EF4-FFF2-40B4-BE49-F238E27FC236}">
                <a16:creationId xmlns:a16="http://schemas.microsoft.com/office/drawing/2014/main" id="{2F6568FD-A94F-4BC8-8521-F5D2A4056F10}"/>
              </a:ext>
            </a:extLst>
          </p:cNvPr>
          <p:cNvSpPr txBox="1"/>
          <p:nvPr/>
        </p:nvSpPr>
        <p:spPr>
          <a:xfrm>
            <a:off x="199254" y="5149074"/>
            <a:ext cx="1709657" cy="297454"/>
          </a:xfrm>
          <a:prstGeom prst="rect">
            <a:avLst/>
          </a:prstGeom>
          <a:noFill/>
        </p:spPr>
        <p:txBody>
          <a:bodyPr wrap="square" rtlCol="0">
            <a:spAutoFit/>
          </a:bodyPr>
          <a:lstStyle/>
          <a:p>
            <a:pPr algn="r" defTabSz="609585">
              <a:buClrTx/>
            </a:pPr>
            <a:r>
              <a:rPr lang="en-US" sz="1333" kern="1200" dirty="0">
                <a:solidFill>
                  <a:srgbClr val="271544"/>
                </a:solidFill>
                <a:ea typeface="+mn-ea"/>
                <a:cs typeface="+mn-cs"/>
              </a:rPr>
              <a:t>9</a:t>
            </a:r>
          </a:p>
        </p:txBody>
      </p:sp>
      <p:sp>
        <p:nvSpPr>
          <p:cNvPr id="51" name="TextBox 50">
            <a:hlinkClick r:id="rId13" action="ppaction://hlinksldjump"/>
            <a:extLst>
              <a:ext uri="{FF2B5EF4-FFF2-40B4-BE49-F238E27FC236}">
                <a16:creationId xmlns:a16="http://schemas.microsoft.com/office/drawing/2014/main" id="{9BA271D6-5103-4BA5-8183-DAD6C1F2FA2E}"/>
              </a:ext>
            </a:extLst>
          </p:cNvPr>
          <p:cNvSpPr txBox="1"/>
          <p:nvPr/>
        </p:nvSpPr>
        <p:spPr>
          <a:xfrm>
            <a:off x="199252" y="4085168"/>
            <a:ext cx="1709659" cy="297454"/>
          </a:xfrm>
          <a:prstGeom prst="rect">
            <a:avLst/>
          </a:prstGeom>
          <a:noFill/>
        </p:spPr>
        <p:txBody>
          <a:bodyPr wrap="square" rtlCol="0">
            <a:spAutoFit/>
          </a:bodyPr>
          <a:lstStyle/>
          <a:p>
            <a:pPr algn="r" defTabSz="609585">
              <a:buClrTx/>
            </a:pPr>
            <a:r>
              <a:rPr lang="en-US" sz="1333" kern="1200" dirty="0">
                <a:solidFill>
                  <a:srgbClr val="271544"/>
                </a:solidFill>
                <a:ea typeface="+mn-ea"/>
                <a:cs typeface="+mn-cs"/>
              </a:rPr>
              <a:t>8</a:t>
            </a:r>
          </a:p>
        </p:txBody>
      </p:sp>
      <p:sp>
        <p:nvSpPr>
          <p:cNvPr id="52" name="TextBox 51">
            <a:hlinkClick r:id="rId15" action="ppaction://hlinksldjump"/>
            <a:extLst>
              <a:ext uri="{FF2B5EF4-FFF2-40B4-BE49-F238E27FC236}">
                <a16:creationId xmlns:a16="http://schemas.microsoft.com/office/drawing/2014/main" id="{0752C5BD-2B99-45EE-A139-2F0DAC712F7B}"/>
              </a:ext>
            </a:extLst>
          </p:cNvPr>
          <p:cNvSpPr txBox="1"/>
          <p:nvPr/>
        </p:nvSpPr>
        <p:spPr>
          <a:xfrm>
            <a:off x="199252" y="3038532"/>
            <a:ext cx="1709659" cy="297454"/>
          </a:xfrm>
          <a:prstGeom prst="rect">
            <a:avLst/>
          </a:prstGeom>
          <a:noFill/>
        </p:spPr>
        <p:txBody>
          <a:bodyPr wrap="square" rtlCol="0">
            <a:spAutoFit/>
          </a:bodyPr>
          <a:lstStyle/>
          <a:p>
            <a:pPr algn="r" defTabSz="609585">
              <a:buClrTx/>
            </a:pPr>
            <a:r>
              <a:rPr lang="en-US" sz="1333" kern="1200" dirty="0">
                <a:solidFill>
                  <a:srgbClr val="271544"/>
                </a:solidFill>
                <a:ea typeface="+mn-ea"/>
                <a:cs typeface="+mn-cs"/>
              </a:rPr>
              <a:t>7</a:t>
            </a:r>
          </a:p>
        </p:txBody>
      </p:sp>
      <p:sp>
        <p:nvSpPr>
          <p:cNvPr id="53" name="TextBox 52">
            <a:hlinkClick r:id="rId16" action="ppaction://hlinksldjump"/>
            <a:extLst>
              <a:ext uri="{FF2B5EF4-FFF2-40B4-BE49-F238E27FC236}">
                <a16:creationId xmlns:a16="http://schemas.microsoft.com/office/drawing/2014/main" id="{42FF90FD-B5E1-4FBF-9CC6-FCE7B178C155}"/>
              </a:ext>
            </a:extLst>
          </p:cNvPr>
          <p:cNvSpPr txBox="1"/>
          <p:nvPr/>
        </p:nvSpPr>
        <p:spPr>
          <a:xfrm>
            <a:off x="206459" y="1767927"/>
            <a:ext cx="1709656" cy="297454"/>
          </a:xfrm>
          <a:prstGeom prst="rect">
            <a:avLst/>
          </a:prstGeom>
          <a:noFill/>
        </p:spPr>
        <p:txBody>
          <a:bodyPr wrap="square" rtlCol="0">
            <a:spAutoFit/>
          </a:bodyPr>
          <a:lstStyle/>
          <a:p>
            <a:pPr algn="r" defTabSz="609585">
              <a:buClrTx/>
            </a:pPr>
            <a:r>
              <a:rPr lang="en-US" sz="1333" kern="1200" dirty="0">
                <a:solidFill>
                  <a:srgbClr val="F4F4F4"/>
                </a:solidFill>
                <a:ea typeface="+mn-ea"/>
                <a:cs typeface="+mn-cs"/>
              </a:rPr>
              <a:t>4</a:t>
            </a:r>
          </a:p>
        </p:txBody>
      </p:sp>
      <p:sp>
        <p:nvSpPr>
          <p:cNvPr id="54" name="TextBox 53">
            <a:hlinkClick r:id="rId12" action="ppaction://hlinksldjump"/>
            <a:extLst>
              <a:ext uri="{FF2B5EF4-FFF2-40B4-BE49-F238E27FC236}">
                <a16:creationId xmlns:a16="http://schemas.microsoft.com/office/drawing/2014/main" id="{00B8C1C9-E96C-4ECD-BE3C-FB257437BBEF}"/>
              </a:ext>
            </a:extLst>
          </p:cNvPr>
          <p:cNvSpPr txBox="1"/>
          <p:nvPr/>
        </p:nvSpPr>
        <p:spPr>
          <a:xfrm>
            <a:off x="210979" y="613924"/>
            <a:ext cx="1709653" cy="297454"/>
          </a:xfrm>
          <a:prstGeom prst="rect">
            <a:avLst/>
          </a:prstGeom>
          <a:noFill/>
        </p:spPr>
        <p:txBody>
          <a:bodyPr wrap="square" rtlCol="0">
            <a:spAutoFit/>
          </a:bodyPr>
          <a:lstStyle/>
          <a:p>
            <a:pPr algn="r" defTabSz="609585">
              <a:buClrTx/>
            </a:pPr>
            <a:r>
              <a:rPr lang="en-US" sz="1333" kern="1200" dirty="0">
                <a:solidFill>
                  <a:srgbClr val="271544"/>
                </a:solidFill>
                <a:ea typeface="+mn-ea"/>
                <a:cs typeface="+mn-cs"/>
              </a:rPr>
              <a:t>2</a:t>
            </a:r>
          </a:p>
        </p:txBody>
      </p:sp>
      <p:sp>
        <p:nvSpPr>
          <p:cNvPr id="55" name="TextBox 54">
            <a:hlinkClick r:id="rId16" action="ppaction://hlinksldjump"/>
            <a:extLst>
              <a:ext uri="{FF2B5EF4-FFF2-40B4-BE49-F238E27FC236}">
                <a16:creationId xmlns:a16="http://schemas.microsoft.com/office/drawing/2014/main" id="{D29345EC-461E-46FC-9CAF-C818D2EEB7E5}"/>
              </a:ext>
            </a:extLst>
          </p:cNvPr>
          <p:cNvSpPr txBox="1"/>
          <p:nvPr/>
        </p:nvSpPr>
        <p:spPr>
          <a:xfrm>
            <a:off x="246910" y="1448389"/>
            <a:ext cx="1409447" cy="912814"/>
          </a:xfrm>
          <a:prstGeom prst="rect">
            <a:avLst/>
          </a:prstGeom>
          <a:noFill/>
        </p:spPr>
        <p:txBody>
          <a:bodyPr wrap="square" rtlCol="0">
            <a:spAutoFit/>
          </a:bodyPr>
          <a:lstStyle/>
          <a:p>
            <a:pPr defTabSz="609585">
              <a:buClrTx/>
            </a:pPr>
            <a:r>
              <a:rPr lang="en-US" sz="1333" kern="1200" dirty="0">
                <a:solidFill>
                  <a:srgbClr val="F4F4F4"/>
                </a:solidFill>
                <a:ea typeface="+mn-ea"/>
                <a:cs typeface="+mn-cs"/>
              </a:rPr>
              <a:t>Background: Volunteering Innovators Programme  </a:t>
            </a:r>
          </a:p>
        </p:txBody>
      </p:sp>
      <p:sp>
        <p:nvSpPr>
          <p:cNvPr id="56" name="TextBox 55">
            <a:hlinkClick r:id="rId17" action="ppaction://hlinksldjump"/>
            <a:extLst>
              <a:ext uri="{FF2B5EF4-FFF2-40B4-BE49-F238E27FC236}">
                <a16:creationId xmlns:a16="http://schemas.microsoft.com/office/drawing/2014/main" id="{C574C874-38FB-4347-978B-93D5D1C7C2AD}"/>
              </a:ext>
            </a:extLst>
          </p:cNvPr>
          <p:cNvSpPr txBox="1"/>
          <p:nvPr/>
        </p:nvSpPr>
        <p:spPr>
          <a:xfrm>
            <a:off x="252232" y="6110368"/>
            <a:ext cx="1365505" cy="502573"/>
          </a:xfrm>
          <a:prstGeom prst="rect">
            <a:avLst/>
          </a:prstGeom>
          <a:noFill/>
        </p:spPr>
        <p:txBody>
          <a:bodyPr wrap="square" rtlCol="0">
            <a:spAutoFit/>
          </a:bodyPr>
          <a:lstStyle/>
          <a:p>
            <a:pPr defTabSz="609585">
              <a:buClrTx/>
            </a:pPr>
            <a:r>
              <a:rPr lang="en-US" sz="1333" kern="1200" dirty="0">
                <a:solidFill>
                  <a:srgbClr val="271544"/>
                </a:solidFill>
                <a:ea typeface="+mn-ea"/>
                <a:cs typeface="+mn-cs"/>
              </a:rPr>
              <a:t>How to use this guide</a:t>
            </a:r>
          </a:p>
        </p:txBody>
      </p:sp>
      <p:sp>
        <p:nvSpPr>
          <p:cNvPr id="57" name="TextBox 56">
            <a:hlinkClick r:id="rId17" action="ppaction://hlinksldjump"/>
            <a:extLst>
              <a:ext uri="{FF2B5EF4-FFF2-40B4-BE49-F238E27FC236}">
                <a16:creationId xmlns:a16="http://schemas.microsoft.com/office/drawing/2014/main" id="{C65991C3-886B-4F75-AE64-5015B47F16F1}"/>
              </a:ext>
            </a:extLst>
          </p:cNvPr>
          <p:cNvSpPr txBox="1"/>
          <p:nvPr/>
        </p:nvSpPr>
        <p:spPr>
          <a:xfrm>
            <a:off x="205812" y="6230623"/>
            <a:ext cx="1709657" cy="297454"/>
          </a:xfrm>
          <a:prstGeom prst="rect">
            <a:avLst/>
          </a:prstGeom>
          <a:noFill/>
        </p:spPr>
        <p:txBody>
          <a:bodyPr wrap="square" rtlCol="0">
            <a:spAutoFit/>
          </a:bodyPr>
          <a:lstStyle/>
          <a:p>
            <a:pPr algn="r" defTabSz="609585">
              <a:buClrTx/>
            </a:pPr>
            <a:r>
              <a:rPr lang="en-US" sz="1333" kern="1200" dirty="0">
                <a:solidFill>
                  <a:srgbClr val="271544"/>
                </a:solidFill>
                <a:ea typeface="+mn-ea"/>
                <a:cs typeface="+mn-cs"/>
              </a:rPr>
              <a:t>10</a:t>
            </a:r>
          </a:p>
        </p:txBody>
      </p:sp>
      <p:sp>
        <p:nvSpPr>
          <p:cNvPr id="58" name="TextBox 57">
            <a:hlinkClick r:id="rId15" action="ppaction://hlinksldjump"/>
            <a:extLst>
              <a:ext uri="{FF2B5EF4-FFF2-40B4-BE49-F238E27FC236}">
                <a16:creationId xmlns:a16="http://schemas.microsoft.com/office/drawing/2014/main" id="{C38EF81C-5B00-4B69-8323-CD9341D6685F}"/>
              </a:ext>
            </a:extLst>
          </p:cNvPr>
          <p:cNvSpPr txBox="1"/>
          <p:nvPr/>
        </p:nvSpPr>
        <p:spPr>
          <a:xfrm>
            <a:off x="219456" y="2819067"/>
            <a:ext cx="1365504" cy="707694"/>
          </a:xfrm>
          <a:prstGeom prst="rect">
            <a:avLst/>
          </a:prstGeom>
          <a:noFill/>
        </p:spPr>
        <p:txBody>
          <a:bodyPr wrap="square" rtlCol="0">
            <a:spAutoFit/>
          </a:bodyPr>
          <a:lstStyle/>
          <a:p>
            <a:pPr defTabSz="609585">
              <a:buClrTx/>
            </a:pPr>
            <a:r>
              <a:rPr lang="en-US" sz="1333" kern="1200" dirty="0">
                <a:solidFill>
                  <a:srgbClr val="271544"/>
                </a:solidFill>
                <a:ea typeface="+mn-ea"/>
                <a:cs typeface="+mn-cs"/>
              </a:rPr>
              <a:t>Before you begin: issues to consider</a:t>
            </a:r>
          </a:p>
        </p:txBody>
      </p:sp>
      <p:sp>
        <p:nvSpPr>
          <p:cNvPr id="7" name="TextBox 6">
            <a:extLst>
              <a:ext uri="{FF2B5EF4-FFF2-40B4-BE49-F238E27FC236}">
                <a16:creationId xmlns:a16="http://schemas.microsoft.com/office/drawing/2014/main" id="{19F07925-0DB1-44B6-9032-F78A935E3381}"/>
              </a:ext>
            </a:extLst>
          </p:cNvPr>
          <p:cNvSpPr txBox="1"/>
          <p:nvPr/>
        </p:nvSpPr>
        <p:spPr>
          <a:xfrm>
            <a:off x="11072663" y="6402118"/>
            <a:ext cx="424476" cy="338554"/>
          </a:xfrm>
          <a:prstGeom prst="rect">
            <a:avLst/>
          </a:prstGeom>
          <a:noFill/>
        </p:spPr>
        <p:txBody>
          <a:bodyPr wrap="square" rtlCol="0">
            <a:spAutoFit/>
          </a:bodyPr>
          <a:lstStyle/>
          <a:p>
            <a:pPr defTabSz="609585">
              <a:buClrTx/>
            </a:pPr>
            <a:r>
              <a:rPr lang="en-GB" sz="1600" kern="1200" dirty="0">
                <a:solidFill>
                  <a:srgbClr val="271544"/>
                </a:solidFill>
                <a:ea typeface="+mn-ea"/>
                <a:cs typeface="+mn-cs"/>
              </a:rPr>
              <a:t>4</a:t>
            </a:r>
            <a:endParaRPr lang="en-GB" sz="2400" kern="1200" dirty="0">
              <a:solidFill>
                <a:srgbClr val="271544"/>
              </a:solidFill>
              <a:ea typeface="+mn-ea"/>
              <a:cs typeface="+mn-cs"/>
            </a:endParaRPr>
          </a:p>
        </p:txBody>
      </p:sp>
    </p:spTree>
    <p:extLst>
      <p:ext uri="{BB962C8B-B14F-4D97-AF65-F5344CB8AC3E}">
        <p14:creationId xmlns:p14="http://schemas.microsoft.com/office/powerpoint/2010/main" val="35124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AC839B36-6D9C-034B-BEA3-2DE4EEF78DBF}"/>
              </a:ext>
            </a:extLst>
          </p:cNvPr>
          <p:cNvSpPr/>
          <p:nvPr/>
        </p:nvSpPr>
        <p:spPr>
          <a:xfrm>
            <a:off x="2478398" y="2500927"/>
            <a:ext cx="2231629" cy="2560943"/>
          </a:xfrm>
          <a:prstGeom prst="roundRect">
            <a:avLst/>
          </a:prstGeom>
          <a:solidFill>
            <a:schemeClr val="tx1">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85">
              <a:buClrTx/>
            </a:pPr>
            <a:endParaRPr lang="en-US" sz="1333" kern="1200" dirty="0">
              <a:solidFill>
                <a:srgbClr val="271544"/>
              </a:solidFill>
              <a:latin typeface="Arial"/>
            </a:endParaRPr>
          </a:p>
        </p:txBody>
      </p:sp>
      <p:sp>
        <p:nvSpPr>
          <p:cNvPr id="27" name="Rounded Rectangle 26">
            <a:extLst>
              <a:ext uri="{FF2B5EF4-FFF2-40B4-BE49-F238E27FC236}">
                <a16:creationId xmlns:a16="http://schemas.microsoft.com/office/drawing/2014/main" id="{AC19A242-E360-6349-8FCC-0A8BEF4D8B67}"/>
              </a:ext>
            </a:extLst>
          </p:cNvPr>
          <p:cNvSpPr/>
          <p:nvPr/>
        </p:nvSpPr>
        <p:spPr>
          <a:xfrm>
            <a:off x="4813243" y="2500928"/>
            <a:ext cx="2232808" cy="2560941"/>
          </a:xfrm>
          <a:prstGeom prst="roundRect">
            <a:avLst/>
          </a:prstGeom>
          <a:solidFill>
            <a:schemeClr val="tx1">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85">
              <a:buClrTx/>
            </a:pPr>
            <a:endParaRPr lang="en-GB" sz="1333" kern="1200" dirty="0">
              <a:solidFill>
                <a:srgbClr val="271544"/>
              </a:solidFill>
              <a:latin typeface="Arial"/>
            </a:endParaRPr>
          </a:p>
        </p:txBody>
      </p:sp>
      <p:sp>
        <p:nvSpPr>
          <p:cNvPr id="30" name="TextBox 29">
            <a:extLst>
              <a:ext uri="{FF2B5EF4-FFF2-40B4-BE49-F238E27FC236}">
                <a16:creationId xmlns:a16="http://schemas.microsoft.com/office/drawing/2014/main" id="{CC9FB431-F403-6B4B-94E8-2501F9E3B03D}"/>
              </a:ext>
            </a:extLst>
          </p:cNvPr>
          <p:cNvSpPr txBox="1"/>
          <p:nvPr/>
        </p:nvSpPr>
        <p:spPr>
          <a:xfrm>
            <a:off x="5871397" y="5456226"/>
            <a:ext cx="5094816" cy="1077603"/>
          </a:xfrm>
          <a:prstGeom prst="rect">
            <a:avLst/>
          </a:prstGeom>
          <a:solidFill>
            <a:schemeClr val="tx1">
              <a:lumMod val="90000"/>
              <a:lumOff val="10000"/>
            </a:schemeClr>
          </a:solidFill>
          <a:effectLst/>
        </p:spPr>
        <p:txBody>
          <a:bodyPr wrap="square" rtlCol="0">
            <a:spAutoFit/>
          </a:bodyPr>
          <a:lstStyle/>
          <a:p>
            <a:pPr defTabSz="609585">
              <a:buClrTx/>
            </a:pPr>
            <a:r>
              <a:rPr lang="en-GB" sz="1067" kern="1200" dirty="0">
                <a:solidFill>
                  <a:srgbClr val="F4F4F4"/>
                </a:solidFill>
                <a:latin typeface="Georgia" panose="02040502050405020303" pitchFamily="18" charset="0"/>
                <a:ea typeface="+mn-ea"/>
                <a:cs typeface="+mn-cs"/>
              </a:rPr>
              <a:t>Note: The evaluation work should be underpinned by a working group made of up key stakeholders (e.g. patients who use or could potentially use the service, a mix of frontline staff, service managers, and where possible, data analysts, transformation / quality improvement team members, data analysts, and Trust senior leaders / executives). The group should develop processes/tools to help capture and store data in an appropriate way.</a:t>
            </a:r>
            <a:endParaRPr lang="en-US" sz="1067" kern="1200" dirty="0">
              <a:solidFill>
                <a:srgbClr val="F4F4F4"/>
              </a:solidFill>
              <a:latin typeface="Georgia" panose="02040502050405020303" pitchFamily="18" charset="0"/>
              <a:ea typeface="+mn-ea"/>
              <a:cs typeface="+mn-cs"/>
            </a:endParaRPr>
          </a:p>
        </p:txBody>
      </p:sp>
      <p:sp>
        <p:nvSpPr>
          <p:cNvPr id="42" name="TextBox 41">
            <a:extLst>
              <a:ext uri="{FF2B5EF4-FFF2-40B4-BE49-F238E27FC236}">
                <a16:creationId xmlns:a16="http://schemas.microsoft.com/office/drawing/2014/main" id="{CAF6AF87-4156-8848-B4BE-9BE1D75F0A39}"/>
              </a:ext>
            </a:extLst>
          </p:cNvPr>
          <p:cNvSpPr txBox="1"/>
          <p:nvPr/>
        </p:nvSpPr>
        <p:spPr>
          <a:xfrm>
            <a:off x="5353953" y="1540263"/>
            <a:ext cx="1260593" cy="379656"/>
          </a:xfrm>
          <a:prstGeom prst="rect">
            <a:avLst/>
          </a:prstGeom>
          <a:noFill/>
        </p:spPr>
        <p:txBody>
          <a:bodyPr wrap="square" rtlCol="0">
            <a:spAutoFit/>
          </a:bodyPr>
          <a:lstStyle/>
          <a:p>
            <a:pPr defTabSz="609585">
              <a:buClrTx/>
            </a:pPr>
            <a:r>
              <a:rPr lang="en-US" sz="1867" kern="1200" dirty="0">
                <a:solidFill>
                  <a:srgbClr val="F4F4F4"/>
                </a:solidFill>
                <a:ea typeface="+mn-ea"/>
                <a:cs typeface="+mn-cs"/>
              </a:rPr>
              <a:t>Audience</a:t>
            </a:r>
            <a:endParaRPr lang="en-US" sz="1200" kern="1200" dirty="0">
              <a:solidFill>
                <a:srgbClr val="F4F4F4"/>
              </a:solidFill>
              <a:ea typeface="+mn-ea"/>
              <a:cs typeface="+mn-cs"/>
            </a:endParaRPr>
          </a:p>
        </p:txBody>
      </p:sp>
      <p:sp>
        <p:nvSpPr>
          <p:cNvPr id="44" name="TextBox 43">
            <a:extLst>
              <a:ext uri="{FF2B5EF4-FFF2-40B4-BE49-F238E27FC236}">
                <a16:creationId xmlns:a16="http://schemas.microsoft.com/office/drawing/2014/main" id="{870D6F50-0F13-594B-811F-A0345C493F0B}"/>
              </a:ext>
            </a:extLst>
          </p:cNvPr>
          <p:cNvSpPr txBox="1"/>
          <p:nvPr/>
        </p:nvSpPr>
        <p:spPr>
          <a:xfrm>
            <a:off x="7718346" y="1489091"/>
            <a:ext cx="1400921" cy="379656"/>
          </a:xfrm>
          <a:prstGeom prst="rect">
            <a:avLst/>
          </a:prstGeom>
          <a:noFill/>
        </p:spPr>
        <p:txBody>
          <a:bodyPr wrap="square" rtlCol="0">
            <a:spAutoFit/>
          </a:bodyPr>
          <a:lstStyle/>
          <a:p>
            <a:pPr defTabSz="609585">
              <a:buClrTx/>
            </a:pPr>
            <a:r>
              <a:rPr lang="en-US" sz="1867" kern="1200" dirty="0">
                <a:solidFill>
                  <a:srgbClr val="F4F4F4"/>
                </a:solidFill>
                <a:ea typeface="+mn-ea"/>
                <a:cs typeface="+mn-cs"/>
              </a:rPr>
              <a:t>Resources</a:t>
            </a:r>
            <a:endParaRPr lang="en-US" sz="1200" kern="1200" dirty="0">
              <a:solidFill>
                <a:srgbClr val="F4F4F4"/>
              </a:solidFill>
              <a:ea typeface="+mn-ea"/>
              <a:cs typeface="+mn-cs"/>
            </a:endParaRPr>
          </a:p>
        </p:txBody>
      </p:sp>
      <p:sp>
        <p:nvSpPr>
          <p:cNvPr id="65" name="Rounded Rectangle 64">
            <a:extLst>
              <a:ext uri="{FF2B5EF4-FFF2-40B4-BE49-F238E27FC236}">
                <a16:creationId xmlns:a16="http://schemas.microsoft.com/office/drawing/2014/main" id="{275538F4-A5CA-494B-BA64-073D74164DD6}"/>
              </a:ext>
            </a:extLst>
          </p:cNvPr>
          <p:cNvSpPr/>
          <p:nvPr/>
        </p:nvSpPr>
        <p:spPr>
          <a:xfrm>
            <a:off x="9485291" y="2500928"/>
            <a:ext cx="2232808" cy="2560941"/>
          </a:xfrm>
          <a:prstGeom prst="roundRect">
            <a:avLst/>
          </a:prstGeom>
          <a:solidFill>
            <a:schemeClr val="tx1">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85">
              <a:buClrTx/>
            </a:pPr>
            <a:endParaRPr lang="en-GB" sz="1333" kern="1200" dirty="0">
              <a:solidFill>
                <a:srgbClr val="271544"/>
              </a:solidFill>
              <a:latin typeface="Arial"/>
            </a:endParaRPr>
          </a:p>
        </p:txBody>
      </p:sp>
      <p:sp>
        <p:nvSpPr>
          <p:cNvPr id="66" name="Rounded Rectangle 65">
            <a:extLst>
              <a:ext uri="{FF2B5EF4-FFF2-40B4-BE49-F238E27FC236}">
                <a16:creationId xmlns:a16="http://schemas.microsoft.com/office/drawing/2014/main" id="{4F4C5860-5D08-CF43-8139-3F170232C45A}"/>
              </a:ext>
            </a:extLst>
          </p:cNvPr>
          <p:cNvSpPr/>
          <p:nvPr/>
        </p:nvSpPr>
        <p:spPr>
          <a:xfrm>
            <a:off x="7149267" y="2500928"/>
            <a:ext cx="2232808" cy="2560941"/>
          </a:xfrm>
          <a:prstGeom prst="roundRect">
            <a:avLst/>
          </a:prstGeom>
          <a:solidFill>
            <a:schemeClr val="tx1">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85">
              <a:buClrTx/>
            </a:pPr>
            <a:endParaRPr lang="en-GB" sz="1333" kern="1200" dirty="0">
              <a:solidFill>
                <a:srgbClr val="271544"/>
              </a:solidFill>
              <a:latin typeface="Arial"/>
            </a:endParaRPr>
          </a:p>
        </p:txBody>
      </p:sp>
      <p:cxnSp>
        <p:nvCxnSpPr>
          <p:cNvPr id="10" name="Straight Arrow Connector 9">
            <a:extLst>
              <a:ext uri="{FF2B5EF4-FFF2-40B4-BE49-F238E27FC236}">
                <a16:creationId xmlns:a16="http://schemas.microsoft.com/office/drawing/2014/main" id="{356CCB46-6269-2448-88A0-C5C505390648}"/>
              </a:ext>
            </a:extLst>
          </p:cNvPr>
          <p:cNvCxnSpPr>
            <a:cxnSpLocks/>
          </p:cNvCxnSpPr>
          <p:nvPr/>
        </p:nvCxnSpPr>
        <p:spPr>
          <a:xfrm flipH="1" flipV="1">
            <a:off x="8262015" y="5088957"/>
            <a:ext cx="3656" cy="3884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1" name="Group 10">
            <a:extLst>
              <a:ext uri="{FF2B5EF4-FFF2-40B4-BE49-F238E27FC236}">
                <a16:creationId xmlns:a16="http://schemas.microsoft.com/office/drawing/2014/main" id="{1BA40C85-2477-4AD6-8BB7-82169E705E08}"/>
              </a:ext>
            </a:extLst>
          </p:cNvPr>
          <p:cNvGrpSpPr/>
          <p:nvPr/>
        </p:nvGrpSpPr>
        <p:grpSpPr>
          <a:xfrm>
            <a:off x="7176311" y="1769793"/>
            <a:ext cx="1942956" cy="488582"/>
            <a:chOff x="1858798" y="1159887"/>
            <a:chExt cx="1457217" cy="366436"/>
          </a:xfrm>
        </p:grpSpPr>
        <p:sp>
          <p:nvSpPr>
            <p:cNvPr id="39" name="Oval 38">
              <a:extLst>
                <a:ext uri="{FF2B5EF4-FFF2-40B4-BE49-F238E27FC236}">
                  <a16:creationId xmlns:a16="http://schemas.microsoft.com/office/drawing/2014/main" id="{0FC62FBE-8B74-B343-94B9-3F395E06A964}"/>
                </a:ext>
              </a:extLst>
            </p:cNvPr>
            <p:cNvSpPr/>
            <p:nvPr/>
          </p:nvSpPr>
          <p:spPr>
            <a:xfrm>
              <a:off x="1858798" y="1172963"/>
              <a:ext cx="366130" cy="353360"/>
            </a:xfrm>
            <a:prstGeom prst="ellipse">
              <a:avLst/>
            </a:prstGeom>
            <a:solidFill>
              <a:schemeClr val="tx1">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2400" kern="1200">
                <a:solidFill>
                  <a:srgbClr val="F4F4F4"/>
                </a:solidFill>
                <a:latin typeface="Arial"/>
              </a:endParaRPr>
            </a:p>
          </p:txBody>
        </p:sp>
        <p:sp>
          <p:nvSpPr>
            <p:cNvPr id="40" name="TextBox 39">
              <a:extLst>
                <a:ext uri="{FF2B5EF4-FFF2-40B4-BE49-F238E27FC236}">
                  <a16:creationId xmlns:a16="http://schemas.microsoft.com/office/drawing/2014/main" id="{92EA95A4-C9CE-CE45-85DD-A3453615A636}"/>
                </a:ext>
              </a:extLst>
            </p:cNvPr>
            <p:cNvSpPr txBox="1"/>
            <p:nvPr/>
          </p:nvSpPr>
          <p:spPr>
            <a:xfrm>
              <a:off x="2224942" y="1184838"/>
              <a:ext cx="1091073" cy="284742"/>
            </a:xfrm>
            <a:prstGeom prst="rect">
              <a:avLst/>
            </a:prstGeom>
            <a:noFill/>
          </p:spPr>
          <p:txBody>
            <a:bodyPr wrap="square" rtlCol="0">
              <a:spAutoFit/>
            </a:bodyPr>
            <a:lstStyle/>
            <a:p>
              <a:pPr defTabSz="609585">
                <a:buClrTx/>
              </a:pPr>
              <a:r>
                <a:rPr lang="en-US" sz="1867" b="1" kern="1200" dirty="0">
                  <a:solidFill>
                    <a:srgbClr val="271544">
                      <a:lumMod val="90000"/>
                      <a:lumOff val="10000"/>
                    </a:srgbClr>
                  </a:solidFill>
                  <a:ea typeface="+mn-ea"/>
                  <a:cs typeface="+mn-cs"/>
                </a:rPr>
                <a:t>Resources</a:t>
              </a:r>
              <a:endParaRPr lang="en-US" sz="1200" b="1" kern="1200" dirty="0">
                <a:solidFill>
                  <a:srgbClr val="271544">
                    <a:lumMod val="90000"/>
                    <a:lumOff val="10000"/>
                  </a:srgbClr>
                </a:solidFill>
                <a:ea typeface="+mn-ea"/>
                <a:cs typeface="+mn-cs"/>
              </a:endParaRPr>
            </a:p>
          </p:txBody>
        </p:sp>
        <p:sp>
          <p:nvSpPr>
            <p:cNvPr id="75" name="TextBox 74">
              <a:extLst>
                <a:ext uri="{FF2B5EF4-FFF2-40B4-BE49-F238E27FC236}">
                  <a16:creationId xmlns:a16="http://schemas.microsoft.com/office/drawing/2014/main" id="{466FB7DF-532C-1D45-8881-D00D0FB6E485}"/>
                </a:ext>
              </a:extLst>
            </p:cNvPr>
            <p:cNvSpPr txBox="1"/>
            <p:nvPr/>
          </p:nvSpPr>
          <p:spPr>
            <a:xfrm>
              <a:off x="1880966" y="1159887"/>
              <a:ext cx="338850" cy="346248"/>
            </a:xfrm>
            <a:prstGeom prst="rect">
              <a:avLst/>
            </a:prstGeom>
            <a:noFill/>
            <a:effectLst/>
          </p:spPr>
          <p:txBody>
            <a:bodyPr wrap="square" rtlCol="0">
              <a:spAutoFit/>
            </a:bodyPr>
            <a:lstStyle/>
            <a:p>
              <a:pPr defTabSz="609585">
                <a:buClrTx/>
              </a:pPr>
              <a:r>
                <a:rPr lang="en-US" sz="2400" kern="1200" dirty="0">
                  <a:solidFill>
                    <a:srgbClr val="F4F4F4"/>
                  </a:solidFill>
                  <a:ea typeface="+mn-ea"/>
                  <a:cs typeface="+mn-cs"/>
                </a:rPr>
                <a:t>3</a:t>
              </a:r>
            </a:p>
          </p:txBody>
        </p:sp>
      </p:grpSp>
      <p:sp>
        <p:nvSpPr>
          <p:cNvPr id="45" name="Title 1">
            <a:extLst>
              <a:ext uri="{FF2B5EF4-FFF2-40B4-BE49-F238E27FC236}">
                <a16:creationId xmlns:a16="http://schemas.microsoft.com/office/drawing/2014/main" id="{DDAA54F1-9C92-418A-9CF6-897D23EB65A8}"/>
              </a:ext>
            </a:extLst>
          </p:cNvPr>
          <p:cNvSpPr>
            <a:spLocks noGrp="1"/>
          </p:cNvSpPr>
          <p:nvPr>
            <p:ph type="title"/>
          </p:nvPr>
        </p:nvSpPr>
        <p:spPr>
          <a:xfrm>
            <a:off x="2268637" y="365477"/>
            <a:ext cx="9313763" cy="471147"/>
          </a:xfrm>
        </p:spPr>
        <p:txBody>
          <a:bodyPr>
            <a:normAutofit fontScale="90000"/>
          </a:bodyPr>
          <a:lstStyle/>
          <a:p>
            <a:r>
              <a:rPr lang="en-GB" sz="2667" dirty="0"/>
              <a:t>Before you begin: four evaluation issues to consider</a:t>
            </a:r>
            <a:endParaRPr lang="en-US" dirty="0"/>
          </a:p>
        </p:txBody>
      </p:sp>
      <p:sp>
        <p:nvSpPr>
          <p:cNvPr id="8" name="TextBox 7">
            <a:extLst>
              <a:ext uri="{FF2B5EF4-FFF2-40B4-BE49-F238E27FC236}">
                <a16:creationId xmlns:a16="http://schemas.microsoft.com/office/drawing/2014/main" id="{B629B194-7E0E-463E-8778-118035FD6E7D}"/>
              </a:ext>
            </a:extLst>
          </p:cNvPr>
          <p:cNvSpPr txBox="1"/>
          <p:nvPr/>
        </p:nvSpPr>
        <p:spPr>
          <a:xfrm>
            <a:off x="2629884" y="2693921"/>
            <a:ext cx="1897945" cy="2143536"/>
          </a:xfrm>
          <a:prstGeom prst="rect">
            <a:avLst/>
          </a:prstGeom>
          <a:noFill/>
        </p:spPr>
        <p:txBody>
          <a:bodyPr wrap="square" rtlCol="0">
            <a:spAutoFit/>
          </a:bodyPr>
          <a:lstStyle/>
          <a:p>
            <a:pPr defTabSz="609585">
              <a:buClrTx/>
            </a:pPr>
            <a:r>
              <a:rPr lang="en-GB" sz="1333" kern="1200" dirty="0">
                <a:solidFill>
                  <a:srgbClr val="F4F4F4">
                    <a:lumMod val="10000"/>
                  </a:srgbClr>
                </a:solidFill>
                <a:latin typeface="Georgia" panose="02040502050405020303" pitchFamily="18" charset="0"/>
                <a:ea typeface="+mn-ea"/>
                <a:cs typeface="Arial" panose="020B0604020202020204" pitchFamily="34" charset="0"/>
              </a:rPr>
              <a:t>What is the purpose of the evaluation? </a:t>
            </a:r>
          </a:p>
          <a:p>
            <a:pPr defTabSz="609585">
              <a:buClrTx/>
            </a:pPr>
            <a:endParaRPr lang="en-GB" sz="1333" kern="1200" dirty="0">
              <a:solidFill>
                <a:srgbClr val="F4F4F4">
                  <a:lumMod val="10000"/>
                </a:srgbClr>
              </a:solidFill>
              <a:latin typeface="Georgia" panose="02040502050405020303" pitchFamily="18" charset="0"/>
              <a:ea typeface="+mn-ea"/>
              <a:cs typeface="Arial" panose="020B0604020202020204" pitchFamily="34" charset="0"/>
            </a:endParaRPr>
          </a:p>
          <a:p>
            <a:pPr defTabSz="609585">
              <a:buClrTx/>
            </a:pPr>
            <a:r>
              <a:rPr lang="en-GB" sz="1333" kern="1200" dirty="0">
                <a:solidFill>
                  <a:srgbClr val="F4F4F4">
                    <a:lumMod val="10000"/>
                  </a:srgbClr>
                </a:solidFill>
                <a:latin typeface="Georgia" panose="02040502050405020303" pitchFamily="18" charset="0"/>
                <a:ea typeface="+mn-ea"/>
                <a:cs typeface="Arial" panose="020B0604020202020204" pitchFamily="34" charset="0"/>
              </a:rPr>
              <a:t>For example, will it be used to prove the value of your service to Trust executives? </a:t>
            </a:r>
          </a:p>
          <a:p>
            <a:pPr defTabSz="609585">
              <a:buClrTx/>
            </a:pPr>
            <a:endParaRPr lang="en-GB" sz="1333" kern="1200" dirty="0">
              <a:solidFill>
                <a:srgbClr val="F4F4F4">
                  <a:lumMod val="10000"/>
                </a:srgbClr>
              </a:solidFill>
              <a:latin typeface="Georgia" panose="02040502050405020303" pitchFamily="18" charset="0"/>
              <a:ea typeface="+mn-ea"/>
              <a:cs typeface="Arial" panose="020B0604020202020204" pitchFamily="34" charset="0"/>
            </a:endParaRPr>
          </a:p>
          <a:p>
            <a:pPr defTabSz="609585">
              <a:buClrTx/>
            </a:pPr>
            <a:r>
              <a:rPr lang="en-GB" sz="1333" kern="1200" dirty="0">
                <a:solidFill>
                  <a:srgbClr val="F4F4F4">
                    <a:lumMod val="10000"/>
                  </a:srgbClr>
                </a:solidFill>
                <a:latin typeface="Georgia" panose="02040502050405020303" pitchFamily="18" charset="0"/>
                <a:ea typeface="+mn-ea"/>
                <a:cs typeface="Arial" panose="020B0604020202020204" pitchFamily="34" charset="0"/>
              </a:rPr>
              <a:t>Or will it be used to improve your service?</a:t>
            </a:r>
            <a:endParaRPr lang="en-US" sz="1333" kern="1200" dirty="0">
              <a:solidFill>
                <a:srgbClr val="F4F4F4">
                  <a:lumMod val="10000"/>
                </a:srgbClr>
              </a:solidFill>
              <a:latin typeface="Georgia" panose="02040502050405020303" pitchFamily="18" charset="0"/>
              <a:ea typeface="+mn-ea"/>
              <a:cs typeface="Arial" panose="020B0604020202020204" pitchFamily="34" charset="0"/>
            </a:endParaRPr>
          </a:p>
        </p:txBody>
      </p:sp>
      <p:grpSp>
        <p:nvGrpSpPr>
          <p:cNvPr id="80" name="Group 79">
            <a:extLst>
              <a:ext uri="{FF2B5EF4-FFF2-40B4-BE49-F238E27FC236}">
                <a16:creationId xmlns:a16="http://schemas.microsoft.com/office/drawing/2014/main" id="{73AA28CA-1910-4F39-9136-6974DED27565}"/>
              </a:ext>
            </a:extLst>
          </p:cNvPr>
          <p:cNvGrpSpPr/>
          <p:nvPr/>
        </p:nvGrpSpPr>
        <p:grpSpPr>
          <a:xfrm>
            <a:off x="4930118" y="1783601"/>
            <a:ext cx="1857860" cy="496892"/>
            <a:chOff x="1858798" y="1153654"/>
            <a:chExt cx="1393395" cy="372669"/>
          </a:xfrm>
        </p:grpSpPr>
        <p:sp>
          <p:nvSpPr>
            <p:cNvPr id="81" name="Oval 80">
              <a:extLst>
                <a:ext uri="{FF2B5EF4-FFF2-40B4-BE49-F238E27FC236}">
                  <a16:creationId xmlns:a16="http://schemas.microsoft.com/office/drawing/2014/main" id="{5A174556-057B-4FA1-B9FB-91E3FD173251}"/>
                </a:ext>
              </a:extLst>
            </p:cNvPr>
            <p:cNvSpPr/>
            <p:nvPr/>
          </p:nvSpPr>
          <p:spPr>
            <a:xfrm>
              <a:off x="1858798" y="1172963"/>
              <a:ext cx="366130" cy="353360"/>
            </a:xfrm>
            <a:prstGeom prst="ellipse">
              <a:avLst/>
            </a:prstGeom>
            <a:solidFill>
              <a:schemeClr val="tx1">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2400" kern="1200">
                <a:solidFill>
                  <a:srgbClr val="F4F4F4"/>
                </a:solidFill>
                <a:latin typeface="Arial"/>
              </a:endParaRPr>
            </a:p>
          </p:txBody>
        </p:sp>
        <p:sp>
          <p:nvSpPr>
            <p:cNvPr id="82" name="TextBox 81">
              <a:extLst>
                <a:ext uri="{FF2B5EF4-FFF2-40B4-BE49-F238E27FC236}">
                  <a16:creationId xmlns:a16="http://schemas.microsoft.com/office/drawing/2014/main" id="{528FE5CF-34CA-4F87-9C64-32D4F21D7510}"/>
                </a:ext>
              </a:extLst>
            </p:cNvPr>
            <p:cNvSpPr txBox="1"/>
            <p:nvPr/>
          </p:nvSpPr>
          <p:spPr>
            <a:xfrm>
              <a:off x="2224942" y="1184838"/>
              <a:ext cx="1027251" cy="284742"/>
            </a:xfrm>
            <a:prstGeom prst="rect">
              <a:avLst/>
            </a:prstGeom>
            <a:noFill/>
          </p:spPr>
          <p:txBody>
            <a:bodyPr wrap="square" rtlCol="0">
              <a:spAutoFit/>
            </a:bodyPr>
            <a:lstStyle/>
            <a:p>
              <a:pPr defTabSz="609585">
                <a:buClrTx/>
              </a:pPr>
              <a:r>
                <a:rPr lang="en-US" sz="1867" b="1" kern="1200" dirty="0">
                  <a:solidFill>
                    <a:srgbClr val="271544">
                      <a:lumMod val="90000"/>
                      <a:lumOff val="10000"/>
                    </a:srgbClr>
                  </a:solidFill>
                  <a:ea typeface="+mn-ea"/>
                  <a:cs typeface="+mn-cs"/>
                </a:rPr>
                <a:t>Audience</a:t>
              </a:r>
              <a:endParaRPr lang="en-US" sz="1200" b="1" kern="1200" dirty="0">
                <a:solidFill>
                  <a:srgbClr val="271544">
                    <a:lumMod val="90000"/>
                    <a:lumOff val="10000"/>
                  </a:srgbClr>
                </a:solidFill>
                <a:ea typeface="+mn-ea"/>
                <a:cs typeface="+mn-cs"/>
              </a:endParaRPr>
            </a:p>
          </p:txBody>
        </p:sp>
        <p:sp>
          <p:nvSpPr>
            <p:cNvPr id="83" name="TextBox 82">
              <a:extLst>
                <a:ext uri="{FF2B5EF4-FFF2-40B4-BE49-F238E27FC236}">
                  <a16:creationId xmlns:a16="http://schemas.microsoft.com/office/drawing/2014/main" id="{2A327A09-91C7-4AC2-AF2B-53C269284B45}"/>
                </a:ext>
              </a:extLst>
            </p:cNvPr>
            <p:cNvSpPr txBox="1"/>
            <p:nvPr/>
          </p:nvSpPr>
          <p:spPr>
            <a:xfrm>
              <a:off x="1886092" y="1153654"/>
              <a:ext cx="338850" cy="346249"/>
            </a:xfrm>
            <a:prstGeom prst="rect">
              <a:avLst/>
            </a:prstGeom>
            <a:noFill/>
            <a:effectLst/>
          </p:spPr>
          <p:txBody>
            <a:bodyPr wrap="square" rtlCol="0">
              <a:spAutoFit/>
            </a:bodyPr>
            <a:lstStyle/>
            <a:p>
              <a:pPr defTabSz="609585">
                <a:buClrTx/>
              </a:pPr>
              <a:r>
                <a:rPr lang="en-US" sz="2400" kern="1200" dirty="0">
                  <a:solidFill>
                    <a:srgbClr val="F4F4F4"/>
                  </a:solidFill>
                  <a:ea typeface="+mn-ea"/>
                  <a:cs typeface="+mn-cs"/>
                </a:rPr>
                <a:t>2</a:t>
              </a:r>
            </a:p>
          </p:txBody>
        </p:sp>
      </p:grpSp>
      <p:grpSp>
        <p:nvGrpSpPr>
          <p:cNvPr id="84" name="Group 83">
            <a:extLst>
              <a:ext uri="{FF2B5EF4-FFF2-40B4-BE49-F238E27FC236}">
                <a16:creationId xmlns:a16="http://schemas.microsoft.com/office/drawing/2014/main" id="{046A9AC2-6C5F-47EA-87C0-1CCCB2C38DFF}"/>
              </a:ext>
            </a:extLst>
          </p:cNvPr>
          <p:cNvGrpSpPr/>
          <p:nvPr/>
        </p:nvGrpSpPr>
        <p:grpSpPr>
          <a:xfrm>
            <a:off x="2630038" y="1773806"/>
            <a:ext cx="1712727" cy="488582"/>
            <a:chOff x="1858798" y="1159887"/>
            <a:chExt cx="1284545" cy="366436"/>
          </a:xfrm>
        </p:grpSpPr>
        <p:sp>
          <p:nvSpPr>
            <p:cNvPr id="85" name="Oval 84">
              <a:extLst>
                <a:ext uri="{FF2B5EF4-FFF2-40B4-BE49-F238E27FC236}">
                  <a16:creationId xmlns:a16="http://schemas.microsoft.com/office/drawing/2014/main" id="{3AD31A39-D62C-427E-A3B7-96287ED16E34}"/>
                </a:ext>
              </a:extLst>
            </p:cNvPr>
            <p:cNvSpPr/>
            <p:nvPr/>
          </p:nvSpPr>
          <p:spPr>
            <a:xfrm>
              <a:off x="1858798" y="1172963"/>
              <a:ext cx="366130" cy="353360"/>
            </a:xfrm>
            <a:prstGeom prst="ellipse">
              <a:avLst/>
            </a:prstGeom>
            <a:solidFill>
              <a:schemeClr val="tx1">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2400" kern="1200">
                <a:solidFill>
                  <a:srgbClr val="F4F4F4"/>
                </a:solidFill>
                <a:latin typeface="Arial"/>
              </a:endParaRPr>
            </a:p>
          </p:txBody>
        </p:sp>
        <p:sp>
          <p:nvSpPr>
            <p:cNvPr id="86" name="TextBox 85">
              <a:extLst>
                <a:ext uri="{FF2B5EF4-FFF2-40B4-BE49-F238E27FC236}">
                  <a16:creationId xmlns:a16="http://schemas.microsoft.com/office/drawing/2014/main" id="{6EA92DBF-E3FE-454E-A148-6365A3F931B0}"/>
                </a:ext>
              </a:extLst>
            </p:cNvPr>
            <p:cNvSpPr txBox="1"/>
            <p:nvPr/>
          </p:nvSpPr>
          <p:spPr>
            <a:xfrm>
              <a:off x="2224942" y="1184838"/>
              <a:ext cx="918401" cy="284742"/>
            </a:xfrm>
            <a:prstGeom prst="rect">
              <a:avLst/>
            </a:prstGeom>
            <a:noFill/>
          </p:spPr>
          <p:txBody>
            <a:bodyPr wrap="square" rtlCol="0">
              <a:spAutoFit/>
            </a:bodyPr>
            <a:lstStyle/>
            <a:p>
              <a:pPr defTabSz="609585">
                <a:buClrTx/>
              </a:pPr>
              <a:r>
                <a:rPr lang="en-US" sz="1867" b="1" kern="1200" dirty="0">
                  <a:solidFill>
                    <a:srgbClr val="271544">
                      <a:lumMod val="90000"/>
                      <a:lumOff val="10000"/>
                    </a:srgbClr>
                  </a:solidFill>
                  <a:ea typeface="+mn-ea"/>
                  <a:cs typeface="+mn-cs"/>
                </a:rPr>
                <a:t>Purpose</a:t>
              </a:r>
              <a:endParaRPr lang="en-US" sz="1200" b="1" kern="1200" dirty="0">
                <a:solidFill>
                  <a:srgbClr val="271544">
                    <a:lumMod val="90000"/>
                    <a:lumOff val="10000"/>
                  </a:srgbClr>
                </a:solidFill>
                <a:ea typeface="+mn-ea"/>
                <a:cs typeface="+mn-cs"/>
              </a:endParaRPr>
            </a:p>
          </p:txBody>
        </p:sp>
        <p:sp>
          <p:nvSpPr>
            <p:cNvPr id="87" name="TextBox 86">
              <a:extLst>
                <a:ext uri="{FF2B5EF4-FFF2-40B4-BE49-F238E27FC236}">
                  <a16:creationId xmlns:a16="http://schemas.microsoft.com/office/drawing/2014/main" id="{73F05D9F-DC75-4CC6-AA3B-D6D22D9B08B9}"/>
                </a:ext>
              </a:extLst>
            </p:cNvPr>
            <p:cNvSpPr txBox="1"/>
            <p:nvPr/>
          </p:nvSpPr>
          <p:spPr>
            <a:xfrm>
              <a:off x="1880966" y="1159887"/>
              <a:ext cx="338850" cy="346248"/>
            </a:xfrm>
            <a:prstGeom prst="rect">
              <a:avLst/>
            </a:prstGeom>
            <a:noFill/>
            <a:effectLst/>
          </p:spPr>
          <p:txBody>
            <a:bodyPr wrap="square" rtlCol="0">
              <a:spAutoFit/>
            </a:bodyPr>
            <a:lstStyle/>
            <a:p>
              <a:pPr defTabSz="609585">
                <a:buClrTx/>
              </a:pPr>
              <a:r>
                <a:rPr lang="en-US" sz="2400" kern="1200" dirty="0">
                  <a:solidFill>
                    <a:srgbClr val="F4F4F4"/>
                  </a:solidFill>
                  <a:ea typeface="+mn-ea"/>
                  <a:cs typeface="+mn-cs"/>
                </a:rPr>
                <a:t>1</a:t>
              </a:r>
            </a:p>
          </p:txBody>
        </p:sp>
      </p:grpSp>
      <p:grpSp>
        <p:nvGrpSpPr>
          <p:cNvPr id="88" name="Group 87">
            <a:extLst>
              <a:ext uri="{FF2B5EF4-FFF2-40B4-BE49-F238E27FC236}">
                <a16:creationId xmlns:a16="http://schemas.microsoft.com/office/drawing/2014/main" id="{13A112E1-5B96-4725-A253-BB3C90EE0B19}"/>
              </a:ext>
            </a:extLst>
          </p:cNvPr>
          <p:cNvGrpSpPr/>
          <p:nvPr/>
        </p:nvGrpSpPr>
        <p:grpSpPr>
          <a:xfrm>
            <a:off x="9566081" y="1755537"/>
            <a:ext cx="1942956" cy="488581"/>
            <a:chOff x="1858798" y="1159887"/>
            <a:chExt cx="1457217" cy="366436"/>
          </a:xfrm>
        </p:grpSpPr>
        <p:sp>
          <p:nvSpPr>
            <p:cNvPr id="89" name="Oval 88">
              <a:extLst>
                <a:ext uri="{FF2B5EF4-FFF2-40B4-BE49-F238E27FC236}">
                  <a16:creationId xmlns:a16="http://schemas.microsoft.com/office/drawing/2014/main" id="{A2DA119D-71B8-4A5E-B9D7-075DA443F12D}"/>
                </a:ext>
              </a:extLst>
            </p:cNvPr>
            <p:cNvSpPr/>
            <p:nvPr/>
          </p:nvSpPr>
          <p:spPr>
            <a:xfrm>
              <a:off x="1858798" y="1172963"/>
              <a:ext cx="366130" cy="353360"/>
            </a:xfrm>
            <a:prstGeom prst="ellipse">
              <a:avLst/>
            </a:prstGeom>
            <a:solidFill>
              <a:schemeClr val="tx1">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2400" kern="1200">
                <a:solidFill>
                  <a:srgbClr val="F4F4F4"/>
                </a:solidFill>
                <a:latin typeface="Arial"/>
              </a:endParaRPr>
            </a:p>
          </p:txBody>
        </p:sp>
        <p:sp>
          <p:nvSpPr>
            <p:cNvPr id="92" name="TextBox 91">
              <a:extLst>
                <a:ext uri="{FF2B5EF4-FFF2-40B4-BE49-F238E27FC236}">
                  <a16:creationId xmlns:a16="http://schemas.microsoft.com/office/drawing/2014/main" id="{EBFDC2FF-8CBB-4BFD-BB30-0AE5A1F874F2}"/>
                </a:ext>
              </a:extLst>
            </p:cNvPr>
            <p:cNvSpPr txBox="1"/>
            <p:nvPr/>
          </p:nvSpPr>
          <p:spPr>
            <a:xfrm>
              <a:off x="2224942" y="1184838"/>
              <a:ext cx="1091073" cy="284742"/>
            </a:xfrm>
            <a:prstGeom prst="rect">
              <a:avLst/>
            </a:prstGeom>
            <a:noFill/>
          </p:spPr>
          <p:txBody>
            <a:bodyPr wrap="square" rtlCol="0">
              <a:spAutoFit/>
            </a:bodyPr>
            <a:lstStyle/>
            <a:p>
              <a:pPr defTabSz="609585">
                <a:buClrTx/>
              </a:pPr>
              <a:r>
                <a:rPr lang="en-US" sz="1867" b="1" kern="1200" dirty="0">
                  <a:solidFill>
                    <a:srgbClr val="271544">
                      <a:lumMod val="90000"/>
                      <a:lumOff val="10000"/>
                    </a:srgbClr>
                  </a:solidFill>
                  <a:ea typeface="+mn-ea"/>
                  <a:cs typeface="+mn-cs"/>
                </a:rPr>
                <a:t>Goals</a:t>
              </a:r>
              <a:endParaRPr lang="en-US" sz="1200" b="1" kern="1200" dirty="0">
                <a:solidFill>
                  <a:srgbClr val="271544">
                    <a:lumMod val="90000"/>
                    <a:lumOff val="10000"/>
                  </a:srgbClr>
                </a:solidFill>
                <a:ea typeface="+mn-ea"/>
                <a:cs typeface="+mn-cs"/>
              </a:endParaRPr>
            </a:p>
          </p:txBody>
        </p:sp>
        <p:sp>
          <p:nvSpPr>
            <p:cNvPr id="93" name="TextBox 92">
              <a:extLst>
                <a:ext uri="{FF2B5EF4-FFF2-40B4-BE49-F238E27FC236}">
                  <a16:creationId xmlns:a16="http://schemas.microsoft.com/office/drawing/2014/main" id="{F65A8A83-4E62-490A-99B1-D4793EF96E51}"/>
                </a:ext>
              </a:extLst>
            </p:cNvPr>
            <p:cNvSpPr txBox="1"/>
            <p:nvPr/>
          </p:nvSpPr>
          <p:spPr>
            <a:xfrm>
              <a:off x="1880966" y="1159887"/>
              <a:ext cx="338850" cy="346249"/>
            </a:xfrm>
            <a:prstGeom prst="rect">
              <a:avLst/>
            </a:prstGeom>
            <a:noFill/>
            <a:effectLst/>
          </p:spPr>
          <p:txBody>
            <a:bodyPr wrap="square" rtlCol="0">
              <a:spAutoFit/>
            </a:bodyPr>
            <a:lstStyle/>
            <a:p>
              <a:pPr defTabSz="609585">
                <a:buClrTx/>
              </a:pPr>
              <a:r>
                <a:rPr lang="en-US" sz="2400" kern="1200" dirty="0">
                  <a:solidFill>
                    <a:srgbClr val="F4F4F4"/>
                  </a:solidFill>
                  <a:ea typeface="+mn-ea"/>
                  <a:cs typeface="+mn-cs"/>
                </a:rPr>
                <a:t>4</a:t>
              </a:r>
            </a:p>
          </p:txBody>
        </p:sp>
      </p:grpSp>
      <p:sp>
        <p:nvSpPr>
          <p:cNvPr id="94" name="TextBox 93">
            <a:extLst>
              <a:ext uri="{FF2B5EF4-FFF2-40B4-BE49-F238E27FC236}">
                <a16:creationId xmlns:a16="http://schemas.microsoft.com/office/drawing/2014/main" id="{931553DF-0154-4108-8EE4-0444AA06A486}"/>
              </a:ext>
            </a:extLst>
          </p:cNvPr>
          <p:cNvSpPr txBox="1"/>
          <p:nvPr/>
        </p:nvSpPr>
        <p:spPr>
          <a:xfrm>
            <a:off x="4966510" y="2706376"/>
            <a:ext cx="1977279" cy="2143536"/>
          </a:xfrm>
          <a:prstGeom prst="rect">
            <a:avLst/>
          </a:prstGeom>
          <a:noFill/>
        </p:spPr>
        <p:txBody>
          <a:bodyPr wrap="square" rtlCol="0">
            <a:spAutoFit/>
          </a:bodyPr>
          <a:lstStyle/>
          <a:p>
            <a:pPr defTabSz="609585">
              <a:buClrTx/>
            </a:pPr>
            <a:r>
              <a:rPr lang="en-GB" sz="1333" kern="1200" dirty="0">
                <a:solidFill>
                  <a:srgbClr val="271544"/>
                </a:solidFill>
                <a:latin typeface="Georgia" panose="02040502050405020303" pitchFamily="18" charset="0"/>
                <a:ea typeface="+mn-ea"/>
                <a:cs typeface="+mn-cs"/>
              </a:rPr>
              <a:t>Who are the key audiences of your evaluation?</a:t>
            </a:r>
          </a:p>
          <a:p>
            <a:pPr defTabSz="609585">
              <a:buClrTx/>
            </a:pPr>
            <a:r>
              <a:rPr lang="en-GB" sz="1333" kern="1200" dirty="0">
                <a:solidFill>
                  <a:srgbClr val="271544"/>
                </a:solidFill>
                <a:latin typeface="Georgia" panose="02040502050405020303" pitchFamily="18" charset="0"/>
                <a:ea typeface="+mn-ea"/>
                <a:cs typeface="+mn-cs"/>
              </a:rPr>
              <a:t> </a:t>
            </a:r>
          </a:p>
          <a:p>
            <a:pPr defTabSz="609585">
              <a:buClrTx/>
            </a:pPr>
            <a:r>
              <a:rPr lang="en-GB" sz="1333" kern="1200" dirty="0">
                <a:solidFill>
                  <a:srgbClr val="271544"/>
                </a:solidFill>
                <a:latin typeface="Georgia" panose="02040502050405020303" pitchFamily="18" charset="0"/>
                <a:ea typeface="+mn-ea"/>
                <a:cs typeface="+mn-cs"/>
              </a:rPr>
              <a:t>What level of evidence do they need? </a:t>
            </a:r>
          </a:p>
          <a:p>
            <a:pPr defTabSz="609585">
              <a:buClrTx/>
            </a:pPr>
            <a:endParaRPr lang="en-GB" sz="1333" kern="1200" dirty="0">
              <a:solidFill>
                <a:srgbClr val="271544"/>
              </a:solidFill>
              <a:latin typeface="Georgia" panose="02040502050405020303" pitchFamily="18" charset="0"/>
              <a:ea typeface="+mn-ea"/>
              <a:cs typeface="+mn-cs"/>
            </a:endParaRPr>
          </a:p>
          <a:p>
            <a:pPr defTabSz="609585">
              <a:buClrTx/>
            </a:pPr>
            <a:r>
              <a:rPr lang="en-GB" sz="1333" kern="1200" dirty="0">
                <a:solidFill>
                  <a:srgbClr val="271544"/>
                </a:solidFill>
                <a:latin typeface="Georgia" panose="02040502050405020303" pitchFamily="18" charset="0"/>
                <a:ea typeface="+mn-ea"/>
                <a:cs typeface="+mn-cs"/>
              </a:rPr>
              <a:t>Which outcomes and/or impacts are they interested in? </a:t>
            </a:r>
          </a:p>
        </p:txBody>
      </p:sp>
      <p:sp>
        <p:nvSpPr>
          <p:cNvPr id="95" name="TextBox 94">
            <a:extLst>
              <a:ext uri="{FF2B5EF4-FFF2-40B4-BE49-F238E27FC236}">
                <a16:creationId xmlns:a16="http://schemas.microsoft.com/office/drawing/2014/main" id="{E9EC8AFD-F2BD-4E88-A773-3271A1B82E01}"/>
              </a:ext>
            </a:extLst>
          </p:cNvPr>
          <p:cNvSpPr txBox="1"/>
          <p:nvPr/>
        </p:nvSpPr>
        <p:spPr>
          <a:xfrm>
            <a:off x="7273375" y="2835443"/>
            <a:ext cx="1977279" cy="1733295"/>
          </a:xfrm>
          <a:prstGeom prst="rect">
            <a:avLst/>
          </a:prstGeom>
          <a:noFill/>
        </p:spPr>
        <p:txBody>
          <a:bodyPr wrap="square" rtlCol="0">
            <a:spAutoFit/>
          </a:bodyPr>
          <a:lstStyle/>
          <a:p>
            <a:pPr defTabSz="609585">
              <a:buClrTx/>
            </a:pPr>
            <a:r>
              <a:rPr lang="en-GB" sz="1333" kern="1200" dirty="0">
                <a:solidFill>
                  <a:srgbClr val="271544"/>
                </a:solidFill>
                <a:latin typeface="Georgia" panose="02040502050405020303" pitchFamily="18" charset="0"/>
                <a:ea typeface="+mn-ea"/>
                <a:cs typeface="+mn-cs"/>
              </a:rPr>
              <a:t>What resources (time, money, expertise) will be needed and are these resources available?  </a:t>
            </a:r>
          </a:p>
          <a:p>
            <a:pPr defTabSz="609585">
              <a:buClrTx/>
            </a:pPr>
            <a:endParaRPr lang="en-GB" sz="1333" kern="1200" dirty="0">
              <a:solidFill>
                <a:srgbClr val="271544"/>
              </a:solidFill>
              <a:latin typeface="Georgia" panose="02040502050405020303" pitchFamily="18" charset="0"/>
              <a:ea typeface="+mn-ea"/>
              <a:cs typeface="+mn-cs"/>
            </a:endParaRPr>
          </a:p>
          <a:p>
            <a:pPr defTabSz="609585">
              <a:buClrTx/>
            </a:pPr>
            <a:r>
              <a:rPr lang="en-GB" sz="1333" kern="1200" dirty="0">
                <a:solidFill>
                  <a:srgbClr val="271544"/>
                </a:solidFill>
                <a:latin typeface="Georgia" panose="02040502050405020303" pitchFamily="18" charset="0"/>
                <a:ea typeface="+mn-ea"/>
                <a:cs typeface="+mn-cs"/>
              </a:rPr>
              <a:t>Do you have a working / steering group? </a:t>
            </a:r>
          </a:p>
        </p:txBody>
      </p:sp>
      <p:sp>
        <p:nvSpPr>
          <p:cNvPr id="96" name="TextBox 95">
            <a:extLst>
              <a:ext uri="{FF2B5EF4-FFF2-40B4-BE49-F238E27FC236}">
                <a16:creationId xmlns:a16="http://schemas.microsoft.com/office/drawing/2014/main" id="{E09B5E0A-9324-45AE-84A2-F38AA8DC4760}"/>
              </a:ext>
            </a:extLst>
          </p:cNvPr>
          <p:cNvSpPr txBox="1"/>
          <p:nvPr/>
        </p:nvSpPr>
        <p:spPr>
          <a:xfrm>
            <a:off x="9595638" y="2835443"/>
            <a:ext cx="1977279" cy="1733295"/>
          </a:xfrm>
          <a:prstGeom prst="rect">
            <a:avLst/>
          </a:prstGeom>
          <a:noFill/>
        </p:spPr>
        <p:txBody>
          <a:bodyPr wrap="square" rtlCol="0">
            <a:spAutoFit/>
          </a:bodyPr>
          <a:lstStyle/>
          <a:p>
            <a:pPr defTabSz="609585">
              <a:buClrTx/>
            </a:pPr>
            <a:r>
              <a:rPr lang="en-GB" sz="1333" kern="1200" dirty="0">
                <a:solidFill>
                  <a:srgbClr val="271544"/>
                </a:solidFill>
                <a:latin typeface="Georgia" panose="02040502050405020303" pitchFamily="18" charset="0"/>
                <a:ea typeface="+mn-ea"/>
                <a:cs typeface="+mn-cs"/>
              </a:rPr>
              <a:t>What are the goals for the service? </a:t>
            </a:r>
          </a:p>
          <a:p>
            <a:pPr defTabSz="609585">
              <a:buClrTx/>
            </a:pPr>
            <a:endParaRPr lang="en-GB" sz="1333" kern="1200" dirty="0">
              <a:solidFill>
                <a:srgbClr val="271544"/>
              </a:solidFill>
              <a:latin typeface="Georgia" panose="02040502050405020303" pitchFamily="18" charset="0"/>
              <a:ea typeface="+mn-ea"/>
              <a:cs typeface="+mn-cs"/>
            </a:endParaRPr>
          </a:p>
          <a:p>
            <a:pPr defTabSz="609585">
              <a:buClrTx/>
            </a:pPr>
            <a:r>
              <a:rPr lang="en-GB" sz="1333" kern="1200" dirty="0">
                <a:solidFill>
                  <a:srgbClr val="271544"/>
                </a:solidFill>
                <a:latin typeface="Georgia" panose="02040502050405020303" pitchFamily="18" charset="0"/>
                <a:ea typeface="+mn-ea"/>
                <a:cs typeface="+mn-cs"/>
              </a:rPr>
              <a:t>What would you like the service to achieve for patients, staff, volunteers, the hospital? </a:t>
            </a:r>
          </a:p>
        </p:txBody>
      </p:sp>
      <p:sp>
        <p:nvSpPr>
          <p:cNvPr id="47" name="Rectangle 46">
            <a:extLst>
              <a:ext uri="{FF2B5EF4-FFF2-40B4-BE49-F238E27FC236}">
                <a16:creationId xmlns:a16="http://schemas.microsoft.com/office/drawing/2014/main" id="{17A9ADE2-B76D-4D8A-B021-71DD9A2A7A30}"/>
              </a:ext>
            </a:extLst>
          </p:cNvPr>
          <p:cNvSpPr/>
          <p:nvPr/>
        </p:nvSpPr>
        <p:spPr>
          <a:xfrm>
            <a:off x="219457" y="190005"/>
            <a:ext cx="1709657" cy="6667995"/>
          </a:xfrm>
          <a:prstGeom prst="rect">
            <a:avLst/>
          </a:prstGeom>
          <a:solidFill>
            <a:schemeClr val="tx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2400" kern="1200">
              <a:solidFill>
                <a:srgbClr val="F4F4F4"/>
              </a:solidFill>
              <a:latin typeface="Arial"/>
            </a:endParaRPr>
          </a:p>
        </p:txBody>
      </p:sp>
      <p:sp>
        <p:nvSpPr>
          <p:cNvPr id="48" name="Pentagon 27">
            <a:extLst>
              <a:ext uri="{FF2B5EF4-FFF2-40B4-BE49-F238E27FC236}">
                <a16:creationId xmlns:a16="http://schemas.microsoft.com/office/drawing/2014/main" id="{2E6FC8C2-8816-4B7E-BFC8-D7AA398D1FA2}"/>
              </a:ext>
            </a:extLst>
          </p:cNvPr>
          <p:cNvSpPr/>
          <p:nvPr/>
        </p:nvSpPr>
        <p:spPr>
          <a:xfrm>
            <a:off x="219456" y="2723061"/>
            <a:ext cx="2040704" cy="1004955"/>
          </a:xfrm>
          <a:prstGeom prst="homePlate">
            <a:avLst>
              <a:gd name="adj" fmla="val 34037"/>
            </a:avLst>
          </a:prstGeom>
          <a:solidFill>
            <a:schemeClr val="tx1">
              <a:lumMod val="90000"/>
              <a:lumOff val="10000"/>
            </a:schemeClr>
          </a:solid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2400" kern="1200">
              <a:solidFill>
                <a:srgbClr val="F4F4F4"/>
              </a:solidFill>
              <a:latin typeface="Arial"/>
            </a:endParaRPr>
          </a:p>
        </p:txBody>
      </p:sp>
      <p:sp>
        <p:nvSpPr>
          <p:cNvPr id="49" name="TextBox 48">
            <a:hlinkClick r:id="rId3" action="ppaction://hlinksldjump"/>
            <a:extLst>
              <a:ext uri="{FF2B5EF4-FFF2-40B4-BE49-F238E27FC236}">
                <a16:creationId xmlns:a16="http://schemas.microsoft.com/office/drawing/2014/main" id="{5D43CD14-7BEF-403A-8841-B2BB20B9FC67}"/>
              </a:ext>
            </a:extLst>
          </p:cNvPr>
          <p:cNvSpPr txBox="1"/>
          <p:nvPr/>
        </p:nvSpPr>
        <p:spPr>
          <a:xfrm>
            <a:off x="252231" y="404946"/>
            <a:ext cx="1409447" cy="707694"/>
          </a:xfrm>
          <a:prstGeom prst="rect">
            <a:avLst/>
          </a:prstGeom>
          <a:noFill/>
        </p:spPr>
        <p:txBody>
          <a:bodyPr wrap="square" rtlCol="0">
            <a:spAutoFit/>
          </a:bodyPr>
          <a:lstStyle/>
          <a:p>
            <a:pPr defTabSz="609585">
              <a:buClrTx/>
            </a:pPr>
            <a:r>
              <a:rPr lang="en-US" sz="1333" kern="1200" dirty="0">
                <a:solidFill>
                  <a:srgbClr val="271544"/>
                </a:solidFill>
                <a:ea typeface="+mn-ea"/>
                <a:cs typeface="+mn-cs"/>
              </a:rPr>
              <a:t>Introduction: monitoring vs. evaluation</a:t>
            </a:r>
          </a:p>
        </p:txBody>
      </p:sp>
      <p:sp>
        <p:nvSpPr>
          <p:cNvPr id="50" name="TextBox 49">
            <a:hlinkClick r:id="rId4" action="ppaction://hlinksldjump"/>
            <a:extLst>
              <a:ext uri="{FF2B5EF4-FFF2-40B4-BE49-F238E27FC236}">
                <a16:creationId xmlns:a16="http://schemas.microsoft.com/office/drawing/2014/main" id="{0C4D85A8-2D1F-4656-99F6-AAC6005CBBF4}"/>
              </a:ext>
            </a:extLst>
          </p:cNvPr>
          <p:cNvSpPr txBox="1"/>
          <p:nvPr/>
        </p:nvSpPr>
        <p:spPr>
          <a:xfrm>
            <a:off x="219456" y="3984561"/>
            <a:ext cx="1365504" cy="502573"/>
          </a:xfrm>
          <a:prstGeom prst="rect">
            <a:avLst/>
          </a:prstGeom>
          <a:noFill/>
        </p:spPr>
        <p:txBody>
          <a:bodyPr wrap="square" rtlCol="0">
            <a:spAutoFit/>
          </a:bodyPr>
          <a:lstStyle/>
          <a:p>
            <a:pPr defTabSz="609585">
              <a:buClrTx/>
            </a:pPr>
            <a:r>
              <a:rPr lang="en-US" sz="1333" kern="1200" dirty="0">
                <a:solidFill>
                  <a:srgbClr val="271544"/>
                </a:solidFill>
                <a:ea typeface="+mn-ea"/>
                <a:cs typeface="+mn-cs"/>
              </a:rPr>
              <a:t>Four steps of evaluation</a:t>
            </a:r>
          </a:p>
        </p:txBody>
      </p:sp>
      <p:sp>
        <p:nvSpPr>
          <p:cNvPr id="51" name="TextBox 50">
            <a:hlinkClick r:id="rId5" action="ppaction://hlinksldjump"/>
            <a:extLst>
              <a:ext uri="{FF2B5EF4-FFF2-40B4-BE49-F238E27FC236}">
                <a16:creationId xmlns:a16="http://schemas.microsoft.com/office/drawing/2014/main" id="{D20A5A4B-C2C1-4A4A-8B3E-5375FFFF16B4}"/>
              </a:ext>
            </a:extLst>
          </p:cNvPr>
          <p:cNvSpPr txBox="1"/>
          <p:nvPr/>
        </p:nvSpPr>
        <p:spPr>
          <a:xfrm>
            <a:off x="219456" y="4944872"/>
            <a:ext cx="1365505" cy="707694"/>
          </a:xfrm>
          <a:prstGeom prst="rect">
            <a:avLst/>
          </a:prstGeom>
          <a:noFill/>
        </p:spPr>
        <p:txBody>
          <a:bodyPr wrap="square" rtlCol="0">
            <a:spAutoFit/>
          </a:bodyPr>
          <a:lstStyle/>
          <a:p>
            <a:pPr defTabSz="609585">
              <a:buClrTx/>
            </a:pPr>
            <a:r>
              <a:rPr lang="en-US" sz="1333" kern="1200" dirty="0">
                <a:solidFill>
                  <a:srgbClr val="271544"/>
                </a:solidFill>
                <a:ea typeface="+mn-ea"/>
                <a:cs typeface="+mn-cs"/>
              </a:rPr>
              <a:t>Pit stop: questions to ask yourself</a:t>
            </a:r>
          </a:p>
        </p:txBody>
      </p:sp>
      <p:sp>
        <p:nvSpPr>
          <p:cNvPr id="52" name="TextBox 51">
            <a:hlinkClick r:id="rId5" action="ppaction://hlinksldjump"/>
            <a:extLst>
              <a:ext uri="{FF2B5EF4-FFF2-40B4-BE49-F238E27FC236}">
                <a16:creationId xmlns:a16="http://schemas.microsoft.com/office/drawing/2014/main" id="{7FAF58C3-4180-42B7-9028-03C1245A5574}"/>
              </a:ext>
            </a:extLst>
          </p:cNvPr>
          <p:cNvSpPr txBox="1"/>
          <p:nvPr/>
        </p:nvSpPr>
        <p:spPr>
          <a:xfrm>
            <a:off x="199254" y="5149074"/>
            <a:ext cx="1709657" cy="297454"/>
          </a:xfrm>
          <a:prstGeom prst="rect">
            <a:avLst/>
          </a:prstGeom>
          <a:noFill/>
        </p:spPr>
        <p:txBody>
          <a:bodyPr wrap="square" rtlCol="0">
            <a:spAutoFit/>
          </a:bodyPr>
          <a:lstStyle/>
          <a:p>
            <a:pPr algn="r" defTabSz="609585">
              <a:buClrTx/>
            </a:pPr>
            <a:r>
              <a:rPr lang="en-US" sz="1333" kern="1200" dirty="0">
                <a:solidFill>
                  <a:srgbClr val="271544"/>
                </a:solidFill>
                <a:ea typeface="+mn-ea"/>
                <a:cs typeface="+mn-cs"/>
              </a:rPr>
              <a:t>9</a:t>
            </a:r>
          </a:p>
        </p:txBody>
      </p:sp>
      <p:sp>
        <p:nvSpPr>
          <p:cNvPr id="53" name="TextBox 52">
            <a:hlinkClick r:id="rId4" action="ppaction://hlinksldjump"/>
            <a:extLst>
              <a:ext uri="{FF2B5EF4-FFF2-40B4-BE49-F238E27FC236}">
                <a16:creationId xmlns:a16="http://schemas.microsoft.com/office/drawing/2014/main" id="{20C502DE-8F49-43E6-A1EB-EE132C86BF12}"/>
              </a:ext>
            </a:extLst>
          </p:cNvPr>
          <p:cNvSpPr txBox="1"/>
          <p:nvPr/>
        </p:nvSpPr>
        <p:spPr>
          <a:xfrm>
            <a:off x="199252" y="4085168"/>
            <a:ext cx="1709659" cy="297454"/>
          </a:xfrm>
          <a:prstGeom prst="rect">
            <a:avLst/>
          </a:prstGeom>
          <a:noFill/>
        </p:spPr>
        <p:txBody>
          <a:bodyPr wrap="square" rtlCol="0">
            <a:spAutoFit/>
          </a:bodyPr>
          <a:lstStyle/>
          <a:p>
            <a:pPr algn="r" defTabSz="609585">
              <a:buClrTx/>
            </a:pPr>
            <a:r>
              <a:rPr lang="en-US" sz="1333" kern="1200" dirty="0">
                <a:solidFill>
                  <a:srgbClr val="271544"/>
                </a:solidFill>
                <a:ea typeface="+mn-ea"/>
                <a:cs typeface="+mn-cs"/>
              </a:rPr>
              <a:t>8</a:t>
            </a:r>
          </a:p>
        </p:txBody>
      </p:sp>
      <p:sp>
        <p:nvSpPr>
          <p:cNvPr id="54" name="TextBox 53">
            <a:hlinkClick r:id="rId6" action="ppaction://hlinksldjump"/>
            <a:extLst>
              <a:ext uri="{FF2B5EF4-FFF2-40B4-BE49-F238E27FC236}">
                <a16:creationId xmlns:a16="http://schemas.microsoft.com/office/drawing/2014/main" id="{D37F7F96-7D0B-4A26-82C1-9151A53509D7}"/>
              </a:ext>
            </a:extLst>
          </p:cNvPr>
          <p:cNvSpPr txBox="1"/>
          <p:nvPr/>
        </p:nvSpPr>
        <p:spPr>
          <a:xfrm>
            <a:off x="199252" y="3038532"/>
            <a:ext cx="1709659" cy="297454"/>
          </a:xfrm>
          <a:prstGeom prst="rect">
            <a:avLst/>
          </a:prstGeom>
          <a:noFill/>
        </p:spPr>
        <p:txBody>
          <a:bodyPr wrap="square" rtlCol="0">
            <a:spAutoFit/>
          </a:bodyPr>
          <a:lstStyle/>
          <a:p>
            <a:pPr algn="r" defTabSz="609585">
              <a:buClrTx/>
            </a:pPr>
            <a:r>
              <a:rPr lang="en-US" sz="1333" kern="1200" dirty="0">
                <a:solidFill>
                  <a:srgbClr val="F4F4F4"/>
                </a:solidFill>
                <a:ea typeface="+mn-ea"/>
                <a:cs typeface="+mn-cs"/>
              </a:rPr>
              <a:t>7</a:t>
            </a:r>
          </a:p>
        </p:txBody>
      </p:sp>
      <p:sp>
        <p:nvSpPr>
          <p:cNvPr id="55" name="TextBox 54">
            <a:hlinkClick r:id="rId7" action="ppaction://hlinksldjump"/>
            <a:extLst>
              <a:ext uri="{FF2B5EF4-FFF2-40B4-BE49-F238E27FC236}">
                <a16:creationId xmlns:a16="http://schemas.microsoft.com/office/drawing/2014/main" id="{EF5F0C92-2A38-4660-A664-C31CD2DC66C6}"/>
              </a:ext>
            </a:extLst>
          </p:cNvPr>
          <p:cNvSpPr txBox="1"/>
          <p:nvPr/>
        </p:nvSpPr>
        <p:spPr>
          <a:xfrm>
            <a:off x="206459" y="1767927"/>
            <a:ext cx="1709656" cy="297454"/>
          </a:xfrm>
          <a:prstGeom prst="rect">
            <a:avLst/>
          </a:prstGeom>
          <a:noFill/>
        </p:spPr>
        <p:txBody>
          <a:bodyPr wrap="square" rtlCol="0">
            <a:spAutoFit/>
          </a:bodyPr>
          <a:lstStyle/>
          <a:p>
            <a:pPr algn="r" defTabSz="609585">
              <a:buClrTx/>
            </a:pPr>
            <a:r>
              <a:rPr lang="en-US" sz="1333" kern="1200" dirty="0">
                <a:solidFill>
                  <a:srgbClr val="271544"/>
                </a:solidFill>
                <a:ea typeface="+mn-ea"/>
                <a:cs typeface="+mn-cs"/>
              </a:rPr>
              <a:t>4</a:t>
            </a:r>
          </a:p>
        </p:txBody>
      </p:sp>
      <p:sp>
        <p:nvSpPr>
          <p:cNvPr id="56" name="TextBox 55">
            <a:hlinkClick r:id="rId3" action="ppaction://hlinksldjump"/>
            <a:extLst>
              <a:ext uri="{FF2B5EF4-FFF2-40B4-BE49-F238E27FC236}">
                <a16:creationId xmlns:a16="http://schemas.microsoft.com/office/drawing/2014/main" id="{10514E7F-93BC-4BEE-858B-329923F3E41D}"/>
              </a:ext>
            </a:extLst>
          </p:cNvPr>
          <p:cNvSpPr txBox="1"/>
          <p:nvPr/>
        </p:nvSpPr>
        <p:spPr>
          <a:xfrm>
            <a:off x="210979" y="613924"/>
            <a:ext cx="1709653" cy="297454"/>
          </a:xfrm>
          <a:prstGeom prst="rect">
            <a:avLst/>
          </a:prstGeom>
          <a:noFill/>
        </p:spPr>
        <p:txBody>
          <a:bodyPr wrap="square" rtlCol="0">
            <a:spAutoFit/>
          </a:bodyPr>
          <a:lstStyle/>
          <a:p>
            <a:pPr algn="r" defTabSz="609585">
              <a:buClrTx/>
            </a:pPr>
            <a:r>
              <a:rPr lang="en-US" sz="1333" kern="1200" dirty="0">
                <a:solidFill>
                  <a:srgbClr val="271544"/>
                </a:solidFill>
                <a:ea typeface="+mn-ea"/>
                <a:cs typeface="+mn-cs"/>
              </a:rPr>
              <a:t>2</a:t>
            </a:r>
          </a:p>
        </p:txBody>
      </p:sp>
      <p:sp>
        <p:nvSpPr>
          <p:cNvPr id="57" name="TextBox 56">
            <a:hlinkClick r:id="rId7" action="ppaction://hlinksldjump"/>
            <a:extLst>
              <a:ext uri="{FF2B5EF4-FFF2-40B4-BE49-F238E27FC236}">
                <a16:creationId xmlns:a16="http://schemas.microsoft.com/office/drawing/2014/main" id="{A8142856-E1A1-4C3B-A6EB-4F573C98D019}"/>
              </a:ext>
            </a:extLst>
          </p:cNvPr>
          <p:cNvSpPr txBox="1"/>
          <p:nvPr/>
        </p:nvSpPr>
        <p:spPr>
          <a:xfrm>
            <a:off x="246910" y="1448389"/>
            <a:ext cx="1409447" cy="912814"/>
          </a:xfrm>
          <a:prstGeom prst="rect">
            <a:avLst/>
          </a:prstGeom>
          <a:noFill/>
        </p:spPr>
        <p:txBody>
          <a:bodyPr wrap="square" rtlCol="0">
            <a:spAutoFit/>
          </a:bodyPr>
          <a:lstStyle/>
          <a:p>
            <a:pPr defTabSz="609585">
              <a:buClrTx/>
            </a:pPr>
            <a:r>
              <a:rPr lang="en-US" sz="1333" kern="1200" dirty="0">
                <a:solidFill>
                  <a:srgbClr val="271544"/>
                </a:solidFill>
                <a:ea typeface="+mn-ea"/>
                <a:cs typeface="+mn-cs"/>
              </a:rPr>
              <a:t>Background: Volunteering Innovators Programme  </a:t>
            </a:r>
          </a:p>
        </p:txBody>
      </p:sp>
      <p:sp>
        <p:nvSpPr>
          <p:cNvPr id="58" name="TextBox 57">
            <a:hlinkClick r:id="rId8" action="ppaction://hlinksldjump"/>
            <a:extLst>
              <a:ext uri="{FF2B5EF4-FFF2-40B4-BE49-F238E27FC236}">
                <a16:creationId xmlns:a16="http://schemas.microsoft.com/office/drawing/2014/main" id="{E1509CFD-7529-478B-BDED-8CDEF4C56314}"/>
              </a:ext>
            </a:extLst>
          </p:cNvPr>
          <p:cNvSpPr txBox="1"/>
          <p:nvPr/>
        </p:nvSpPr>
        <p:spPr>
          <a:xfrm>
            <a:off x="252232" y="6110368"/>
            <a:ext cx="1365505" cy="502573"/>
          </a:xfrm>
          <a:prstGeom prst="rect">
            <a:avLst/>
          </a:prstGeom>
          <a:noFill/>
        </p:spPr>
        <p:txBody>
          <a:bodyPr wrap="square" rtlCol="0">
            <a:spAutoFit/>
          </a:bodyPr>
          <a:lstStyle/>
          <a:p>
            <a:pPr defTabSz="609585">
              <a:buClrTx/>
            </a:pPr>
            <a:r>
              <a:rPr lang="en-US" sz="1333" kern="1200" dirty="0">
                <a:solidFill>
                  <a:srgbClr val="271544"/>
                </a:solidFill>
                <a:ea typeface="+mn-ea"/>
                <a:cs typeface="+mn-cs"/>
              </a:rPr>
              <a:t>How to use this guide</a:t>
            </a:r>
          </a:p>
        </p:txBody>
      </p:sp>
      <p:sp>
        <p:nvSpPr>
          <p:cNvPr id="62" name="TextBox 61">
            <a:hlinkClick r:id="rId8" action="ppaction://hlinksldjump"/>
            <a:extLst>
              <a:ext uri="{FF2B5EF4-FFF2-40B4-BE49-F238E27FC236}">
                <a16:creationId xmlns:a16="http://schemas.microsoft.com/office/drawing/2014/main" id="{4955603A-D1D0-4D38-9270-F1D85716B3D6}"/>
              </a:ext>
            </a:extLst>
          </p:cNvPr>
          <p:cNvSpPr txBox="1"/>
          <p:nvPr/>
        </p:nvSpPr>
        <p:spPr>
          <a:xfrm>
            <a:off x="205812" y="6230623"/>
            <a:ext cx="1709657" cy="297454"/>
          </a:xfrm>
          <a:prstGeom prst="rect">
            <a:avLst/>
          </a:prstGeom>
          <a:noFill/>
        </p:spPr>
        <p:txBody>
          <a:bodyPr wrap="square" rtlCol="0">
            <a:spAutoFit/>
          </a:bodyPr>
          <a:lstStyle/>
          <a:p>
            <a:pPr algn="r" defTabSz="609585">
              <a:buClrTx/>
            </a:pPr>
            <a:r>
              <a:rPr lang="en-US" sz="1333" kern="1200" dirty="0">
                <a:solidFill>
                  <a:srgbClr val="271544"/>
                </a:solidFill>
                <a:ea typeface="+mn-ea"/>
                <a:cs typeface="+mn-cs"/>
              </a:rPr>
              <a:t>10</a:t>
            </a:r>
          </a:p>
        </p:txBody>
      </p:sp>
      <p:sp>
        <p:nvSpPr>
          <p:cNvPr id="63" name="TextBox 62">
            <a:hlinkClick r:id="rId6" action="ppaction://hlinksldjump"/>
            <a:extLst>
              <a:ext uri="{FF2B5EF4-FFF2-40B4-BE49-F238E27FC236}">
                <a16:creationId xmlns:a16="http://schemas.microsoft.com/office/drawing/2014/main" id="{4B09B085-CCD0-4AB6-88B2-1FE206E20061}"/>
              </a:ext>
            </a:extLst>
          </p:cNvPr>
          <p:cNvSpPr txBox="1"/>
          <p:nvPr/>
        </p:nvSpPr>
        <p:spPr>
          <a:xfrm>
            <a:off x="219456" y="2819067"/>
            <a:ext cx="1365504" cy="707694"/>
          </a:xfrm>
          <a:prstGeom prst="rect">
            <a:avLst/>
          </a:prstGeom>
          <a:noFill/>
        </p:spPr>
        <p:txBody>
          <a:bodyPr wrap="square" rtlCol="0">
            <a:spAutoFit/>
          </a:bodyPr>
          <a:lstStyle/>
          <a:p>
            <a:pPr defTabSz="609585">
              <a:buClrTx/>
            </a:pPr>
            <a:r>
              <a:rPr lang="en-US" sz="1333" kern="1200" dirty="0">
                <a:solidFill>
                  <a:srgbClr val="F4F4F4"/>
                </a:solidFill>
                <a:ea typeface="+mn-ea"/>
                <a:cs typeface="+mn-cs"/>
              </a:rPr>
              <a:t>Before you begin: issues to consider</a:t>
            </a:r>
          </a:p>
        </p:txBody>
      </p:sp>
      <p:sp>
        <p:nvSpPr>
          <p:cNvPr id="46" name="TextBox 45">
            <a:extLst>
              <a:ext uri="{FF2B5EF4-FFF2-40B4-BE49-F238E27FC236}">
                <a16:creationId xmlns:a16="http://schemas.microsoft.com/office/drawing/2014/main" id="{CCB0461D-5A05-4589-A724-40170ACDAD63}"/>
              </a:ext>
            </a:extLst>
          </p:cNvPr>
          <p:cNvSpPr txBox="1"/>
          <p:nvPr/>
        </p:nvSpPr>
        <p:spPr>
          <a:xfrm>
            <a:off x="11345385" y="6402118"/>
            <a:ext cx="424476" cy="297454"/>
          </a:xfrm>
          <a:prstGeom prst="rect">
            <a:avLst/>
          </a:prstGeom>
          <a:noFill/>
        </p:spPr>
        <p:txBody>
          <a:bodyPr wrap="square" rtlCol="0">
            <a:spAutoFit/>
          </a:bodyPr>
          <a:lstStyle/>
          <a:p>
            <a:pPr defTabSz="609585">
              <a:buClrTx/>
            </a:pPr>
            <a:r>
              <a:rPr lang="en-GB" sz="1333" kern="1200" dirty="0">
                <a:solidFill>
                  <a:srgbClr val="271544"/>
                </a:solidFill>
                <a:ea typeface="+mn-ea"/>
                <a:cs typeface="+mn-cs"/>
              </a:rPr>
              <a:t>7</a:t>
            </a:r>
          </a:p>
        </p:txBody>
      </p:sp>
    </p:spTree>
    <p:extLst>
      <p:ext uri="{BB962C8B-B14F-4D97-AF65-F5344CB8AC3E}">
        <p14:creationId xmlns:p14="http://schemas.microsoft.com/office/powerpoint/2010/main" val="1464493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E88682A-DA9B-A547-B4D7-A9996F1F05E7}"/>
              </a:ext>
            </a:extLst>
          </p:cNvPr>
          <p:cNvSpPr/>
          <p:nvPr/>
        </p:nvSpPr>
        <p:spPr>
          <a:xfrm>
            <a:off x="6860944" y="3470413"/>
            <a:ext cx="4397115" cy="2398756"/>
          </a:xfrm>
          <a:prstGeom prst="rect">
            <a:avLst/>
          </a:prstGeom>
          <a:solidFill>
            <a:schemeClr val="tx1">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2400" kern="1200">
              <a:solidFill>
                <a:srgbClr val="F4F4F4"/>
              </a:solidFill>
              <a:latin typeface="Arial"/>
            </a:endParaRPr>
          </a:p>
        </p:txBody>
      </p:sp>
      <p:sp>
        <p:nvSpPr>
          <p:cNvPr id="38" name="Rectangle 37">
            <a:extLst>
              <a:ext uri="{FF2B5EF4-FFF2-40B4-BE49-F238E27FC236}">
                <a16:creationId xmlns:a16="http://schemas.microsoft.com/office/drawing/2014/main" id="{CDAAA560-917A-FB4E-98CF-A32D8A7A8EED}"/>
              </a:ext>
            </a:extLst>
          </p:cNvPr>
          <p:cNvSpPr/>
          <p:nvPr/>
        </p:nvSpPr>
        <p:spPr>
          <a:xfrm>
            <a:off x="2417424" y="3459862"/>
            <a:ext cx="4397115" cy="2396697"/>
          </a:xfrm>
          <a:prstGeom prst="rect">
            <a:avLst/>
          </a:prstGeom>
          <a:solidFill>
            <a:schemeClr val="tx1">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2400" kern="1200">
              <a:solidFill>
                <a:srgbClr val="F4F4F4"/>
              </a:solidFill>
              <a:latin typeface="Arial"/>
            </a:endParaRPr>
          </a:p>
        </p:txBody>
      </p:sp>
      <p:sp>
        <p:nvSpPr>
          <p:cNvPr id="39" name="Rectangle 38">
            <a:extLst>
              <a:ext uri="{FF2B5EF4-FFF2-40B4-BE49-F238E27FC236}">
                <a16:creationId xmlns:a16="http://schemas.microsoft.com/office/drawing/2014/main" id="{F06F5673-03D0-F148-B0DD-1933FFA3D0F8}"/>
              </a:ext>
            </a:extLst>
          </p:cNvPr>
          <p:cNvSpPr/>
          <p:nvPr/>
        </p:nvSpPr>
        <p:spPr>
          <a:xfrm>
            <a:off x="2413795" y="1100696"/>
            <a:ext cx="4397115" cy="2328304"/>
          </a:xfrm>
          <a:prstGeom prst="rect">
            <a:avLst/>
          </a:prstGeom>
          <a:solidFill>
            <a:schemeClr val="tx1">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2400" kern="1200">
              <a:solidFill>
                <a:srgbClr val="F4F4F4"/>
              </a:solidFill>
              <a:latin typeface="Arial"/>
            </a:endParaRPr>
          </a:p>
        </p:txBody>
      </p:sp>
      <p:sp>
        <p:nvSpPr>
          <p:cNvPr id="36" name="Rectangle 35">
            <a:extLst>
              <a:ext uri="{FF2B5EF4-FFF2-40B4-BE49-F238E27FC236}">
                <a16:creationId xmlns:a16="http://schemas.microsoft.com/office/drawing/2014/main" id="{59FFB00F-1F47-584B-AAE1-316E9F2A569D}"/>
              </a:ext>
            </a:extLst>
          </p:cNvPr>
          <p:cNvSpPr/>
          <p:nvPr/>
        </p:nvSpPr>
        <p:spPr>
          <a:xfrm>
            <a:off x="6860944" y="1100696"/>
            <a:ext cx="4397115" cy="2328304"/>
          </a:xfrm>
          <a:prstGeom prst="rect">
            <a:avLst/>
          </a:prstGeom>
          <a:solidFill>
            <a:schemeClr val="bg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2400" kern="1200">
              <a:solidFill>
                <a:srgbClr val="F4F4F4"/>
              </a:solidFill>
              <a:latin typeface="Arial"/>
            </a:endParaRPr>
          </a:p>
        </p:txBody>
      </p:sp>
      <p:sp>
        <p:nvSpPr>
          <p:cNvPr id="4" name="Slide Number Placeholder 3">
            <a:extLst>
              <a:ext uri="{FF2B5EF4-FFF2-40B4-BE49-F238E27FC236}">
                <a16:creationId xmlns:a16="http://schemas.microsoft.com/office/drawing/2014/main" id="{A366400E-C323-BB44-9D1C-CE62396C73E6}"/>
              </a:ext>
            </a:extLst>
          </p:cNvPr>
          <p:cNvSpPr>
            <a:spLocks noGrp="1"/>
          </p:cNvSpPr>
          <p:nvPr>
            <p:ph type="sldNum" sz="quarter" idx="4294967295"/>
          </p:nvPr>
        </p:nvSpPr>
        <p:spPr>
          <a:xfrm>
            <a:off x="8884361" y="6356351"/>
            <a:ext cx="2844800" cy="366183"/>
          </a:xfrm>
          <a:prstGeom prst="rect">
            <a:avLst/>
          </a:prstGeom>
        </p:spPr>
        <p:txBody>
          <a:bodyPr/>
          <a:lstStyle/>
          <a:p>
            <a:pPr defTabSz="609585">
              <a:buClrTx/>
            </a:pPr>
            <a:fld id="{21071A8C-5F9A-4D4E-80A0-8A0A131F074E}" type="slidenum">
              <a:rPr lang="en-US" sz="2400" kern="1200">
                <a:solidFill>
                  <a:srgbClr val="271544"/>
                </a:solidFill>
                <a:latin typeface="Georgia" panose="02040502050405020303" pitchFamily="18" charset="0"/>
                <a:ea typeface="+mn-ea"/>
                <a:cs typeface="+mn-cs"/>
              </a:rPr>
              <a:pPr defTabSz="609585">
                <a:buClrTx/>
              </a:pPr>
              <a:t>7</a:t>
            </a:fld>
            <a:endParaRPr lang="en-US" sz="2400" kern="1200" dirty="0">
              <a:solidFill>
                <a:srgbClr val="271544"/>
              </a:solidFill>
              <a:latin typeface="Georgia" panose="02040502050405020303" pitchFamily="18" charset="0"/>
              <a:ea typeface="+mn-ea"/>
              <a:cs typeface="+mn-cs"/>
            </a:endParaRPr>
          </a:p>
        </p:txBody>
      </p:sp>
      <p:sp>
        <p:nvSpPr>
          <p:cNvPr id="5" name="Text Placeholder 4">
            <a:extLst>
              <a:ext uri="{FF2B5EF4-FFF2-40B4-BE49-F238E27FC236}">
                <a16:creationId xmlns:a16="http://schemas.microsoft.com/office/drawing/2014/main" id="{47CC190A-3432-2E4F-B363-F8537D45C11E}"/>
              </a:ext>
            </a:extLst>
          </p:cNvPr>
          <p:cNvSpPr>
            <a:spLocks noGrp="1"/>
          </p:cNvSpPr>
          <p:nvPr>
            <p:ph type="body" sz="quarter" idx="12"/>
          </p:nvPr>
        </p:nvSpPr>
        <p:spPr>
          <a:xfrm>
            <a:off x="2417424" y="6065840"/>
            <a:ext cx="8844264" cy="639589"/>
          </a:xfrm>
          <a:solidFill>
            <a:schemeClr val="tx1">
              <a:lumMod val="90000"/>
              <a:lumOff val="10000"/>
            </a:schemeClr>
          </a:solidFill>
        </p:spPr>
        <p:txBody>
          <a:bodyPr>
            <a:noAutofit/>
          </a:bodyPr>
          <a:lstStyle/>
          <a:p>
            <a:r>
              <a:rPr lang="en-GB" sz="1067" dirty="0">
                <a:solidFill>
                  <a:schemeClr val="bg1"/>
                </a:solidFill>
              </a:rPr>
              <a:t>In this guide you will be taken through four steps covering a total of 10 points to consider and checklists that will encourage you to ask yourself questions to ensure you’ve understood the concept. We also compare ‘good practice’ and ‘practice that could be improved’ and give you tips to overcome common challenges.  </a:t>
            </a:r>
            <a:endParaRPr lang="en-US" sz="1067" dirty="0">
              <a:solidFill>
                <a:schemeClr val="bg1"/>
              </a:solidFill>
            </a:endParaRPr>
          </a:p>
        </p:txBody>
      </p:sp>
      <p:sp>
        <p:nvSpPr>
          <p:cNvPr id="22" name="TextBox 21">
            <a:extLst>
              <a:ext uri="{FF2B5EF4-FFF2-40B4-BE49-F238E27FC236}">
                <a16:creationId xmlns:a16="http://schemas.microsoft.com/office/drawing/2014/main" id="{80797386-B640-D440-84BD-A07ED687EABC}"/>
              </a:ext>
            </a:extLst>
          </p:cNvPr>
          <p:cNvSpPr txBox="1"/>
          <p:nvPr/>
        </p:nvSpPr>
        <p:spPr>
          <a:xfrm>
            <a:off x="8480911" y="1108659"/>
            <a:ext cx="2728068" cy="543867"/>
          </a:xfrm>
          <a:prstGeom prst="rect">
            <a:avLst/>
          </a:prstGeom>
          <a:noFill/>
        </p:spPr>
        <p:txBody>
          <a:bodyPr wrap="square" rtlCol="0">
            <a:spAutoFit/>
          </a:bodyPr>
          <a:lstStyle/>
          <a:p>
            <a:pPr defTabSz="609585">
              <a:buClrTx/>
            </a:pPr>
            <a:r>
              <a:rPr lang="en-US" sz="1467" b="1" kern="1200" dirty="0">
                <a:solidFill>
                  <a:srgbClr val="271544">
                    <a:lumMod val="90000"/>
                    <a:lumOff val="10000"/>
                  </a:srgbClr>
                </a:solidFill>
                <a:ea typeface="+mn-ea"/>
                <a:cs typeface="+mn-cs"/>
              </a:rPr>
              <a:t>Describe how and why your service works</a:t>
            </a:r>
          </a:p>
        </p:txBody>
      </p:sp>
      <p:sp>
        <p:nvSpPr>
          <p:cNvPr id="23" name="TextBox 22">
            <a:extLst>
              <a:ext uri="{FF2B5EF4-FFF2-40B4-BE49-F238E27FC236}">
                <a16:creationId xmlns:a16="http://schemas.microsoft.com/office/drawing/2014/main" id="{65CE4AE1-1579-4145-A560-97058F2F3AAF}"/>
              </a:ext>
            </a:extLst>
          </p:cNvPr>
          <p:cNvSpPr txBox="1"/>
          <p:nvPr/>
        </p:nvSpPr>
        <p:spPr>
          <a:xfrm>
            <a:off x="8650112" y="3453387"/>
            <a:ext cx="2634777" cy="543867"/>
          </a:xfrm>
          <a:prstGeom prst="rect">
            <a:avLst/>
          </a:prstGeom>
          <a:noFill/>
        </p:spPr>
        <p:txBody>
          <a:bodyPr wrap="square" rtlCol="0">
            <a:spAutoFit/>
          </a:bodyPr>
          <a:lstStyle/>
          <a:p>
            <a:pPr defTabSz="609585">
              <a:buClrTx/>
            </a:pPr>
            <a:r>
              <a:rPr lang="en-US" sz="1467" b="1" kern="1200" dirty="0">
                <a:solidFill>
                  <a:srgbClr val="271544">
                    <a:lumMod val="90000"/>
                    <a:lumOff val="10000"/>
                  </a:srgbClr>
                </a:solidFill>
                <a:ea typeface="+mn-ea"/>
                <a:cs typeface="+mn-cs"/>
              </a:rPr>
              <a:t>Plan the evaluation with your working group</a:t>
            </a:r>
          </a:p>
        </p:txBody>
      </p:sp>
      <p:sp>
        <p:nvSpPr>
          <p:cNvPr id="24" name="TextBox 23">
            <a:extLst>
              <a:ext uri="{FF2B5EF4-FFF2-40B4-BE49-F238E27FC236}">
                <a16:creationId xmlns:a16="http://schemas.microsoft.com/office/drawing/2014/main" id="{132FA07E-8E36-B04A-9CDE-50057C9FB505}"/>
              </a:ext>
            </a:extLst>
          </p:cNvPr>
          <p:cNvSpPr txBox="1"/>
          <p:nvPr/>
        </p:nvSpPr>
        <p:spPr>
          <a:xfrm>
            <a:off x="2436617" y="3489043"/>
            <a:ext cx="2418155" cy="318100"/>
          </a:xfrm>
          <a:prstGeom prst="rect">
            <a:avLst/>
          </a:prstGeom>
          <a:noFill/>
        </p:spPr>
        <p:txBody>
          <a:bodyPr wrap="square" rtlCol="0">
            <a:spAutoFit/>
          </a:bodyPr>
          <a:lstStyle/>
          <a:p>
            <a:pPr defTabSz="609585">
              <a:buClrTx/>
            </a:pPr>
            <a:r>
              <a:rPr lang="en-US" sz="1467" b="1" kern="1200" dirty="0">
                <a:solidFill>
                  <a:srgbClr val="271544">
                    <a:lumMod val="90000"/>
                    <a:lumOff val="10000"/>
                  </a:srgbClr>
                </a:solidFill>
                <a:ea typeface="+mn-ea"/>
                <a:cs typeface="+mn-cs"/>
              </a:rPr>
              <a:t>Collect and analyse data</a:t>
            </a:r>
          </a:p>
        </p:txBody>
      </p:sp>
      <p:sp>
        <p:nvSpPr>
          <p:cNvPr id="25" name="TextBox 24">
            <a:extLst>
              <a:ext uri="{FF2B5EF4-FFF2-40B4-BE49-F238E27FC236}">
                <a16:creationId xmlns:a16="http://schemas.microsoft.com/office/drawing/2014/main" id="{1199588C-A64E-EB46-9F30-1DE41A50487D}"/>
              </a:ext>
            </a:extLst>
          </p:cNvPr>
          <p:cNvSpPr txBox="1"/>
          <p:nvPr/>
        </p:nvSpPr>
        <p:spPr>
          <a:xfrm>
            <a:off x="2428246" y="1140427"/>
            <a:ext cx="4080359" cy="543867"/>
          </a:xfrm>
          <a:prstGeom prst="rect">
            <a:avLst/>
          </a:prstGeom>
          <a:noFill/>
        </p:spPr>
        <p:txBody>
          <a:bodyPr wrap="square" rtlCol="0">
            <a:spAutoFit/>
          </a:bodyPr>
          <a:lstStyle/>
          <a:p>
            <a:pPr defTabSz="609585">
              <a:buClrTx/>
            </a:pPr>
            <a:r>
              <a:rPr lang="en-US" sz="1467" b="1" kern="1200" dirty="0">
                <a:solidFill>
                  <a:srgbClr val="271544">
                    <a:lumMod val="90000"/>
                    <a:lumOff val="10000"/>
                  </a:srgbClr>
                </a:solidFill>
                <a:ea typeface="+mn-ea"/>
                <a:cs typeface="+mn-cs"/>
              </a:rPr>
              <a:t>Reflect on results and report your service achievements</a:t>
            </a:r>
          </a:p>
        </p:txBody>
      </p:sp>
      <p:sp>
        <p:nvSpPr>
          <p:cNvPr id="40" name="TextBox 39">
            <a:extLst>
              <a:ext uri="{FF2B5EF4-FFF2-40B4-BE49-F238E27FC236}">
                <a16:creationId xmlns:a16="http://schemas.microsoft.com/office/drawing/2014/main" id="{41C6A5B2-1315-EB4B-9E72-2546F01FFE26}"/>
              </a:ext>
            </a:extLst>
          </p:cNvPr>
          <p:cNvSpPr txBox="1"/>
          <p:nvPr/>
        </p:nvSpPr>
        <p:spPr>
          <a:xfrm>
            <a:off x="8468519" y="1591063"/>
            <a:ext cx="2853055" cy="646331"/>
          </a:xfrm>
          <a:prstGeom prst="rect">
            <a:avLst/>
          </a:prstGeom>
          <a:noFill/>
        </p:spPr>
        <p:txBody>
          <a:bodyPr wrap="square" rtlCol="0">
            <a:spAutoFit/>
          </a:bodyPr>
          <a:lstStyle/>
          <a:p>
            <a:pPr defTabSz="609585">
              <a:buClrTx/>
            </a:pPr>
            <a:r>
              <a:rPr lang="en-US" sz="1200" kern="1200" dirty="0">
                <a:solidFill>
                  <a:srgbClr val="271544"/>
                </a:solidFill>
                <a:latin typeface="Georgia" panose="02040502050405020303" pitchFamily="18" charset="0"/>
                <a:ea typeface="+mn-ea"/>
                <a:cs typeface="+mn-cs"/>
              </a:rPr>
              <a:t>Write down what will change as a result of your service, how and why (in a theory of change)</a:t>
            </a:r>
          </a:p>
        </p:txBody>
      </p:sp>
      <p:sp>
        <p:nvSpPr>
          <p:cNvPr id="41" name="TextBox 40">
            <a:extLst>
              <a:ext uri="{FF2B5EF4-FFF2-40B4-BE49-F238E27FC236}">
                <a16:creationId xmlns:a16="http://schemas.microsoft.com/office/drawing/2014/main" id="{61B39CD8-2A19-0546-ABCC-F7A7960A1725}"/>
              </a:ext>
            </a:extLst>
          </p:cNvPr>
          <p:cNvSpPr txBox="1"/>
          <p:nvPr/>
        </p:nvSpPr>
        <p:spPr>
          <a:xfrm>
            <a:off x="8550006" y="3981209"/>
            <a:ext cx="2721468" cy="830997"/>
          </a:xfrm>
          <a:prstGeom prst="rect">
            <a:avLst/>
          </a:prstGeom>
          <a:noFill/>
        </p:spPr>
        <p:txBody>
          <a:bodyPr wrap="square" rtlCol="0">
            <a:spAutoFit/>
          </a:bodyPr>
          <a:lstStyle/>
          <a:p>
            <a:pPr defTabSz="609585">
              <a:buClrTx/>
            </a:pPr>
            <a:r>
              <a:rPr lang="en-US" sz="1200" kern="1200" dirty="0">
                <a:solidFill>
                  <a:srgbClr val="271544"/>
                </a:solidFill>
                <a:latin typeface="Georgia" panose="02040502050405020303" pitchFamily="18" charset="0"/>
                <a:ea typeface="+mn-ea"/>
                <a:cs typeface="+mn-cs"/>
              </a:rPr>
              <a:t>Build a working group. Think carefully about why you are doing an evaluation – which decisions are you trying to influence?</a:t>
            </a:r>
          </a:p>
        </p:txBody>
      </p:sp>
      <p:sp>
        <p:nvSpPr>
          <p:cNvPr id="42" name="TextBox 41">
            <a:extLst>
              <a:ext uri="{FF2B5EF4-FFF2-40B4-BE49-F238E27FC236}">
                <a16:creationId xmlns:a16="http://schemas.microsoft.com/office/drawing/2014/main" id="{85569FAC-E6E0-5846-8B95-33B8BB51B69C}"/>
              </a:ext>
            </a:extLst>
          </p:cNvPr>
          <p:cNvSpPr txBox="1"/>
          <p:nvPr/>
        </p:nvSpPr>
        <p:spPr>
          <a:xfrm>
            <a:off x="2446730" y="3828358"/>
            <a:ext cx="2560681" cy="646331"/>
          </a:xfrm>
          <a:prstGeom prst="rect">
            <a:avLst/>
          </a:prstGeom>
          <a:noFill/>
        </p:spPr>
        <p:txBody>
          <a:bodyPr wrap="square" rtlCol="0">
            <a:spAutoFit/>
          </a:bodyPr>
          <a:lstStyle/>
          <a:p>
            <a:pPr defTabSz="609585">
              <a:buClrTx/>
            </a:pPr>
            <a:r>
              <a:rPr lang="en-US" sz="1200" kern="1200" dirty="0">
                <a:solidFill>
                  <a:srgbClr val="271544"/>
                </a:solidFill>
                <a:latin typeface="Georgia" panose="02040502050405020303" pitchFamily="18" charset="0"/>
                <a:ea typeface="+mn-ea"/>
                <a:cs typeface="+mn-cs"/>
              </a:rPr>
              <a:t>Collect stories and numbers. Compare and combine these into evidence. Share emerging findings.</a:t>
            </a:r>
          </a:p>
        </p:txBody>
      </p:sp>
      <p:sp>
        <p:nvSpPr>
          <p:cNvPr id="43" name="TextBox 42">
            <a:extLst>
              <a:ext uri="{FF2B5EF4-FFF2-40B4-BE49-F238E27FC236}">
                <a16:creationId xmlns:a16="http://schemas.microsoft.com/office/drawing/2014/main" id="{8DA35929-1161-E441-9928-C4442014619E}"/>
              </a:ext>
            </a:extLst>
          </p:cNvPr>
          <p:cNvSpPr txBox="1"/>
          <p:nvPr/>
        </p:nvSpPr>
        <p:spPr>
          <a:xfrm>
            <a:off x="2424981" y="1673025"/>
            <a:ext cx="3042121" cy="646331"/>
          </a:xfrm>
          <a:prstGeom prst="rect">
            <a:avLst/>
          </a:prstGeom>
          <a:noFill/>
        </p:spPr>
        <p:txBody>
          <a:bodyPr wrap="square" rtlCol="0">
            <a:spAutoFit/>
          </a:bodyPr>
          <a:lstStyle/>
          <a:p>
            <a:pPr defTabSz="609585">
              <a:buClrTx/>
            </a:pPr>
            <a:r>
              <a:rPr lang="en-US" sz="1200" kern="1200" dirty="0">
                <a:solidFill>
                  <a:srgbClr val="271544"/>
                </a:solidFill>
                <a:latin typeface="Georgia" panose="02040502050405020303" pitchFamily="18" charset="0"/>
                <a:ea typeface="+mn-ea"/>
                <a:cs typeface="+mn-cs"/>
              </a:rPr>
              <a:t>Regularly report your findings and consolidate all of your learning into a summary with recommendations</a:t>
            </a:r>
          </a:p>
        </p:txBody>
      </p:sp>
      <p:sp>
        <p:nvSpPr>
          <p:cNvPr id="44" name="TextBox 43">
            <a:extLst>
              <a:ext uri="{FF2B5EF4-FFF2-40B4-BE49-F238E27FC236}">
                <a16:creationId xmlns:a16="http://schemas.microsoft.com/office/drawing/2014/main" id="{8F3B7D38-9101-1646-93D8-FF66E6CE5F84}"/>
              </a:ext>
            </a:extLst>
          </p:cNvPr>
          <p:cNvSpPr txBox="1"/>
          <p:nvPr/>
        </p:nvSpPr>
        <p:spPr>
          <a:xfrm>
            <a:off x="8480911" y="2207917"/>
            <a:ext cx="2728068" cy="789896"/>
          </a:xfrm>
          <a:prstGeom prst="rect">
            <a:avLst/>
          </a:prstGeom>
          <a:noFill/>
        </p:spPr>
        <p:txBody>
          <a:bodyPr wrap="square" rtlCol="0">
            <a:spAutoFit/>
          </a:bodyPr>
          <a:lstStyle/>
          <a:p>
            <a:pPr defTabSz="609585">
              <a:buClrTx/>
            </a:pPr>
            <a:r>
              <a:rPr lang="en-US" sz="1200" kern="1200" dirty="0">
                <a:solidFill>
                  <a:srgbClr val="271544"/>
                </a:solidFill>
                <a:latin typeface="Georgia" panose="02040502050405020303" pitchFamily="18" charset="0"/>
                <a:ea typeface="+mn-ea"/>
                <a:cs typeface="+mn-cs"/>
              </a:rPr>
              <a:t>Issues to consider:</a:t>
            </a:r>
          </a:p>
          <a:p>
            <a:pPr marL="228594" indent="-228594" defTabSz="609585">
              <a:buClrTx/>
              <a:buFont typeface="Arial" panose="020B0604020202020204" pitchFamily="34" charset="0"/>
              <a:buChar char="•"/>
            </a:pPr>
            <a:r>
              <a:rPr lang="en-US" sz="1200" kern="1200" dirty="0">
                <a:solidFill>
                  <a:srgbClr val="271544"/>
                </a:solidFill>
                <a:latin typeface="Georgia" panose="02040502050405020303" pitchFamily="18" charset="0"/>
                <a:ea typeface="+mn-ea"/>
                <a:cs typeface="+mn-cs"/>
              </a:rPr>
              <a:t>Relevance</a:t>
            </a:r>
          </a:p>
          <a:p>
            <a:pPr marL="228594" indent="-228594" defTabSz="609585">
              <a:buClrTx/>
              <a:buFont typeface="Arial" panose="020B0604020202020204" pitchFamily="34" charset="0"/>
              <a:buChar char="•"/>
            </a:pPr>
            <a:r>
              <a:rPr lang="en-US" sz="1200" kern="1200" dirty="0">
                <a:solidFill>
                  <a:srgbClr val="271544"/>
                </a:solidFill>
                <a:latin typeface="Georgia" panose="02040502050405020303" pitchFamily="18" charset="0"/>
                <a:ea typeface="+mn-ea"/>
                <a:cs typeface="+mn-cs"/>
              </a:rPr>
              <a:t>Clarity and complexity</a:t>
            </a:r>
          </a:p>
          <a:p>
            <a:pPr marL="304792" indent="-304792" defTabSz="609585">
              <a:buClrTx/>
              <a:buFont typeface="+mj-lt"/>
              <a:buAutoNum type="arabicPeriod"/>
            </a:pPr>
            <a:endParaRPr lang="en-US" sz="933" kern="1200" dirty="0">
              <a:solidFill>
                <a:srgbClr val="271544"/>
              </a:solidFill>
              <a:ea typeface="+mn-ea"/>
              <a:cs typeface="+mn-cs"/>
            </a:endParaRPr>
          </a:p>
        </p:txBody>
      </p:sp>
      <p:sp>
        <p:nvSpPr>
          <p:cNvPr id="45" name="TextBox 44">
            <a:extLst>
              <a:ext uri="{FF2B5EF4-FFF2-40B4-BE49-F238E27FC236}">
                <a16:creationId xmlns:a16="http://schemas.microsoft.com/office/drawing/2014/main" id="{A73BCE2A-594D-0F42-8C60-5996AB2FF06C}"/>
              </a:ext>
            </a:extLst>
          </p:cNvPr>
          <p:cNvSpPr txBox="1"/>
          <p:nvPr/>
        </p:nvSpPr>
        <p:spPr>
          <a:xfrm>
            <a:off x="8543033" y="4759222"/>
            <a:ext cx="2968935" cy="1077603"/>
          </a:xfrm>
          <a:prstGeom prst="rect">
            <a:avLst/>
          </a:prstGeom>
          <a:noFill/>
        </p:spPr>
        <p:txBody>
          <a:bodyPr wrap="square" rtlCol="0">
            <a:spAutoFit/>
          </a:bodyPr>
          <a:lstStyle/>
          <a:p>
            <a:pPr defTabSz="609585">
              <a:buClrTx/>
            </a:pPr>
            <a:r>
              <a:rPr lang="en-US" sz="1067" kern="1200" dirty="0">
                <a:solidFill>
                  <a:srgbClr val="271544"/>
                </a:solidFill>
                <a:latin typeface="Georgia" panose="02040502050405020303" pitchFamily="18" charset="0"/>
                <a:ea typeface="+mn-ea"/>
                <a:cs typeface="+mn-cs"/>
              </a:rPr>
              <a:t>Issues to consider:</a:t>
            </a:r>
          </a:p>
          <a:p>
            <a:pPr marL="228594" indent="-228594" defTabSz="609585">
              <a:buClrTx/>
              <a:buFont typeface="Arial" panose="020B0604020202020204" pitchFamily="34" charset="0"/>
              <a:buChar char="•"/>
            </a:pPr>
            <a:r>
              <a:rPr lang="en-US" sz="1067" kern="1200" dirty="0">
                <a:solidFill>
                  <a:srgbClr val="271544"/>
                </a:solidFill>
                <a:latin typeface="Georgia" panose="02040502050405020303" pitchFamily="18" charset="0"/>
                <a:ea typeface="+mn-ea"/>
                <a:cs typeface="+mn-cs"/>
              </a:rPr>
              <a:t>Stakeholder agreement</a:t>
            </a:r>
          </a:p>
          <a:p>
            <a:pPr marL="228594" indent="-228594" defTabSz="609585">
              <a:buClrTx/>
              <a:buFont typeface="Arial" panose="020B0604020202020204" pitchFamily="34" charset="0"/>
              <a:buChar char="•"/>
            </a:pPr>
            <a:r>
              <a:rPr lang="en-US" sz="1067" kern="1200" dirty="0">
                <a:solidFill>
                  <a:srgbClr val="271544"/>
                </a:solidFill>
                <a:latin typeface="Georgia" panose="02040502050405020303" pitchFamily="18" charset="0"/>
                <a:ea typeface="+mn-ea"/>
                <a:cs typeface="+mn-cs"/>
              </a:rPr>
              <a:t>Plausibility and sustainability</a:t>
            </a:r>
          </a:p>
          <a:p>
            <a:pPr marL="228594" indent="-228594" defTabSz="609585">
              <a:buClrTx/>
              <a:buFont typeface="Arial" panose="020B0604020202020204" pitchFamily="34" charset="0"/>
              <a:buChar char="•"/>
            </a:pPr>
            <a:r>
              <a:rPr lang="en-US" sz="1067" kern="1200" dirty="0">
                <a:solidFill>
                  <a:srgbClr val="271544"/>
                </a:solidFill>
                <a:latin typeface="Georgia" panose="02040502050405020303" pitchFamily="18" charset="0"/>
                <a:ea typeface="+mn-ea"/>
                <a:cs typeface="+mn-cs"/>
              </a:rPr>
              <a:t>Link between indicators and outcomes</a:t>
            </a:r>
          </a:p>
          <a:p>
            <a:pPr marL="228594" indent="-228594" defTabSz="609585">
              <a:buClrTx/>
              <a:buFont typeface="Arial" panose="020B0604020202020204" pitchFamily="34" charset="0"/>
              <a:buChar char="•"/>
            </a:pPr>
            <a:r>
              <a:rPr lang="en-US" sz="1067" kern="1200" dirty="0">
                <a:solidFill>
                  <a:srgbClr val="271544"/>
                </a:solidFill>
                <a:latin typeface="Georgia" panose="02040502050405020303" pitchFamily="18" charset="0"/>
                <a:ea typeface="+mn-ea"/>
                <a:cs typeface="+mn-cs"/>
              </a:rPr>
              <a:t>Context</a:t>
            </a:r>
          </a:p>
          <a:p>
            <a:pPr marL="228594" indent="-228594" defTabSz="609585">
              <a:buClrTx/>
              <a:buFont typeface="Arial" panose="020B0604020202020204" pitchFamily="34" charset="0"/>
              <a:buChar char="•"/>
            </a:pPr>
            <a:r>
              <a:rPr lang="en-US" sz="1067" kern="1200" dirty="0">
                <a:solidFill>
                  <a:srgbClr val="271544"/>
                </a:solidFill>
                <a:latin typeface="Georgia" panose="02040502050405020303" pitchFamily="18" charset="0"/>
                <a:ea typeface="+mn-ea"/>
                <a:cs typeface="+mn-cs"/>
              </a:rPr>
              <a:t>Ethics and governance</a:t>
            </a:r>
          </a:p>
        </p:txBody>
      </p:sp>
      <p:sp>
        <p:nvSpPr>
          <p:cNvPr id="46" name="TextBox 45">
            <a:extLst>
              <a:ext uri="{FF2B5EF4-FFF2-40B4-BE49-F238E27FC236}">
                <a16:creationId xmlns:a16="http://schemas.microsoft.com/office/drawing/2014/main" id="{76DAC36D-6DAF-0645-B743-551AAD8F7E68}"/>
              </a:ext>
            </a:extLst>
          </p:cNvPr>
          <p:cNvSpPr txBox="1"/>
          <p:nvPr/>
        </p:nvSpPr>
        <p:spPr>
          <a:xfrm>
            <a:off x="2446730" y="4693512"/>
            <a:ext cx="3020373" cy="646331"/>
          </a:xfrm>
          <a:prstGeom prst="rect">
            <a:avLst/>
          </a:prstGeom>
          <a:noFill/>
        </p:spPr>
        <p:txBody>
          <a:bodyPr wrap="square" rtlCol="0">
            <a:spAutoFit/>
          </a:bodyPr>
          <a:lstStyle/>
          <a:p>
            <a:pPr defTabSz="609585">
              <a:buClrTx/>
            </a:pPr>
            <a:r>
              <a:rPr lang="en-US" sz="1200" kern="1200" dirty="0">
                <a:solidFill>
                  <a:srgbClr val="271544"/>
                </a:solidFill>
                <a:latin typeface="Georgia" panose="02040502050405020303" pitchFamily="18" charset="0"/>
                <a:ea typeface="+mn-ea"/>
                <a:cs typeface="+mn-cs"/>
              </a:rPr>
              <a:t>Issues to consider:</a:t>
            </a:r>
          </a:p>
          <a:p>
            <a:pPr marL="228594" indent="-228594" defTabSz="609585">
              <a:buClrTx/>
              <a:buFont typeface="Arial" panose="020B0604020202020204" pitchFamily="34" charset="0"/>
              <a:buChar char="•"/>
            </a:pPr>
            <a:r>
              <a:rPr lang="en-US" sz="1200" kern="1200" dirty="0">
                <a:solidFill>
                  <a:srgbClr val="271544"/>
                </a:solidFill>
                <a:latin typeface="Georgia" panose="02040502050405020303" pitchFamily="18" charset="0"/>
                <a:ea typeface="+mn-ea"/>
                <a:cs typeface="+mn-cs"/>
              </a:rPr>
              <a:t>Baselines, comparison groups</a:t>
            </a:r>
          </a:p>
          <a:p>
            <a:pPr marL="228594" indent="-228594" defTabSz="609585">
              <a:buClrTx/>
              <a:buFont typeface="Arial" panose="020B0604020202020204" pitchFamily="34" charset="0"/>
              <a:buChar char="•"/>
            </a:pPr>
            <a:r>
              <a:rPr lang="en-US" sz="1200" kern="1200" dirty="0">
                <a:solidFill>
                  <a:srgbClr val="271544"/>
                </a:solidFill>
                <a:latin typeface="Georgia" panose="02040502050405020303" pitchFamily="18" charset="0"/>
                <a:ea typeface="+mn-ea"/>
                <a:cs typeface="+mn-cs"/>
              </a:rPr>
              <a:t>Data collection and analysis</a:t>
            </a:r>
          </a:p>
        </p:txBody>
      </p:sp>
      <p:sp>
        <p:nvSpPr>
          <p:cNvPr id="47" name="TextBox 46">
            <a:extLst>
              <a:ext uri="{FF2B5EF4-FFF2-40B4-BE49-F238E27FC236}">
                <a16:creationId xmlns:a16="http://schemas.microsoft.com/office/drawing/2014/main" id="{D3ABC059-1666-B64D-B006-6A1C5BE9EB59}"/>
              </a:ext>
            </a:extLst>
          </p:cNvPr>
          <p:cNvSpPr txBox="1"/>
          <p:nvPr/>
        </p:nvSpPr>
        <p:spPr>
          <a:xfrm>
            <a:off x="2417424" y="2350133"/>
            <a:ext cx="2589987" cy="646331"/>
          </a:xfrm>
          <a:prstGeom prst="rect">
            <a:avLst/>
          </a:prstGeom>
          <a:noFill/>
        </p:spPr>
        <p:txBody>
          <a:bodyPr wrap="square" rtlCol="0">
            <a:spAutoFit/>
          </a:bodyPr>
          <a:lstStyle/>
          <a:p>
            <a:pPr defTabSz="609585">
              <a:buClrTx/>
            </a:pPr>
            <a:r>
              <a:rPr lang="en-US" sz="1200" kern="1200" dirty="0">
                <a:solidFill>
                  <a:srgbClr val="271544"/>
                </a:solidFill>
                <a:latin typeface="Georgia" panose="02040502050405020303" pitchFamily="18" charset="0"/>
                <a:ea typeface="+mn-ea"/>
                <a:cs typeface="+mn-cs"/>
              </a:rPr>
              <a:t>Issues to consider:</a:t>
            </a:r>
          </a:p>
          <a:p>
            <a:pPr marL="228594" indent="-228594" defTabSz="609585">
              <a:buClrTx/>
              <a:buFont typeface="Arial" panose="020B0604020202020204" pitchFamily="34" charset="0"/>
              <a:buChar char="•"/>
            </a:pPr>
            <a:r>
              <a:rPr lang="en-US" sz="1200" kern="1200" dirty="0">
                <a:solidFill>
                  <a:srgbClr val="271544"/>
                </a:solidFill>
                <a:latin typeface="Georgia" panose="02040502050405020303" pitchFamily="18" charset="0"/>
                <a:ea typeface="+mn-ea"/>
                <a:cs typeface="+mn-cs"/>
              </a:rPr>
              <a:t>On-going reporting (e.g. PDSA) vs summative reporting</a:t>
            </a:r>
          </a:p>
        </p:txBody>
      </p:sp>
      <p:grpSp>
        <p:nvGrpSpPr>
          <p:cNvPr id="2" name="Group 1">
            <a:extLst>
              <a:ext uri="{FF2B5EF4-FFF2-40B4-BE49-F238E27FC236}">
                <a16:creationId xmlns:a16="http://schemas.microsoft.com/office/drawing/2014/main" id="{48478470-1B9A-47D6-8EB9-4B61101178E9}"/>
              </a:ext>
            </a:extLst>
          </p:cNvPr>
          <p:cNvGrpSpPr/>
          <p:nvPr/>
        </p:nvGrpSpPr>
        <p:grpSpPr>
          <a:xfrm>
            <a:off x="4991343" y="1705190"/>
            <a:ext cx="3685932" cy="3496237"/>
            <a:chOff x="3743507" y="1278892"/>
            <a:chExt cx="2764449" cy="2622178"/>
          </a:xfrm>
        </p:grpSpPr>
        <p:sp>
          <p:nvSpPr>
            <p:cNvPr id="21" name="Oval 20">
              <a:extLst>
                <a:ext uri="{FF2B5EF4-FFF2-40B4-BE49-F238E27FC236}">
                  <a16:creationId xmlns:a16="http://schemas.microsoft.com/office/drawing/2014/main" id="{64D93126-711C-EC46-B358-1D3BDCCCAEB6}"/>
                </a:ext>
              </a:extLst>
            </p:cNvPr>
            <p:cNvSpPr/>
            <p:nvPr/>
          </p:nvSpPr>
          <p:spPr>
            <a:xfrm>
              <a:off x="3743507" y="1278892"/>
              <a:ext cx="2764154" cy="2622178"/>
            </a:xfrm>
            <a:prstGeom prst="ellipse">
              <a:avLst/>
            </a:prstGeom>
            <a:solidFill>
              <a:schemeClr val="tx1">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4800" kern="1200" dirty="0">
                <a:solidFill>
                  <a:srgbClr val="F4F4F4"/>
                </a:solidFill>
                <a:latin typeface="Arial"/>
              </a:endParaRPr>
            </a:p>
          </p:txBody>
        </p:sp>
        <p:sp>
          <p:nvSpPr>
            <p:cNvPr id="26" name="TextBox 25">
              <a:extLst>
                <a:ext uri="{FF2B5EF4-FFF2-40B4-BE49-F238E27FC236}">
                  <a16:creationId xmlns:a16="http://schemas.microsoft.com/office/drawing/2014/main" id="{1AE1E09C-974A-BC44-9D99-81038A47FBE0}"/>
                </a:ext>
              </a:extLst>
            </p:cNvPr>
            <p:cNvSpPr txBox="1"/>
            <p:nvPr/>
          </p:nvSpPr>
          <p:spPr>
            <a:xfrm>
              <a:off x="4301146" y="2913681"/>
              <a:ext cx="264170" cy="500090"/>
            </a:xfrm>
            <a:prstGeom prst="rect">
              <a:avLst/>
            </a:prstGeom>
            <a:noFill/>
          </p:spPr>
          <p:txBody>
            <a:bodyPr wrap="square" rtlCol="0">
              <a:spAutoFit/>
            </a:bodyPr>
            <a:lstStyle/>
            <a:p>
              <a:pPr defTabSz="609585">
                <a:buClrTx/>
              </a:pPr>
              <a:r>
                <a:rPr lang="en-US" sz="3733" kern="1200" dirty="0">
                  <a:solidFill>
                    <a:srgbClr val="F4F4F4"/>
                  </a:solidFill>
                  <a:ea typeface="+mn-ea"/>
                  <a:cs typeface="+mn-cs"/>
                </a:rPr>
                <a:t>3</a:t>
              </a:r>
            </a:p>
          </p:txBody>
        </p:sp>
        <p:sp>
          <p:nvSpPr>
            <p:cNvPr id="27" name="TextBox 26">
              <a:extLst>
                <a:ext uri="{FF2B5EF4-FFF2-40B4-BE49-F238E27FC236}">
                  <a16:creationId xmlns:a16="http://schemas.microsoft.com/office/drawing/2014/main" id="{C8C644F7-0115-B146-AA33-3C480167F1D6}"/>
                </a:ext>
              </a:extLst>
            </p:cNvPr>
            <p:cNvSpPr txBox="1"/>
            <p:nvPr/>
          </p:nvSpPr>
          <p:spPr>
            <a:xfrm>
              <a:off x="5522051" y="2890407"/>
              <a:ext cx="606364" cy="500090"/>
            </a:xfrm>
            <a:prstGeom prst="rect">
              <a:avLst/>
            </a:prstGeom>
            <a:noFill/>
          </p:spPr>
          <p:txBody>
            <a:bodyPr wrap="square" rtlCol="0">
              <a:spAutoFit/>
            </a:bodyPr>
            <a:lstStyle/>
            <a:p>
              <a:pPr defTabSz="609585">
                <a:buClrTx/>
              </a:pPr>
              <a:r>
                <a:rPr lang="en-US" sz="3733" kern="1200" dirty="0">
                  <a:solidFill>
                    <a:srgbClr val="F4F4F4"/>
                  </a:solidFill>
                  <a:ea typeface="+mn-ea"/>
                  <a:cs typeface="+mn-cs"/>
                </a:rPr>
                <a:t>2</a:t>
              </a:r>
            </a:p>
          </p:txBody>
        </p:sp>
        <p:sp>
          <p:nvSpPr>
            <p:cNvPr id="28" name="TextBox 27">
              <a:extLst>
                <a:ext uri="{FF2B5EF4-FFF2-40B4-BE49-F238E27FC236}">
                  <a16:creationId xmlns:a16="http://schemas.microsoft.com/office/drawing/2014/main" id="{C6705228-98A4-8046-BB53-5081897E9864}"/>
                </a:ext>
              </a:extLst>
            </p:cNvPr>
            <p:cNvSpPr txBox="1"/>
            <p:nvPr/>
          </p:nvSpPr>
          <p:spPr>
            <a:xfrm>
              <a:off x="5533485" y="1698636"/>
              <a:ext cx="502017" cy="500090"/>
            </a:xfrm>
            <a:prstGeom prst="rect">
              <a:avLst/>
            </a:prstGeom>
            <a:noFill/>
          </p:spPr>
          <p:txBody>
            <a:bodyPr wrap="square" rtlCol="0">
              <a:spAutoFit/>
            </a:bodyPr>
            <a:lstStyle/>
            <a:p>
              <a:pPr defTabSz="609585">
                <a:buClrTx/>
              </a:pPr>
              <a:r>
                <a:rPr lang="en-US" sz="3733" kern="1200" dirty="0">
                  <a:solidFill>
                    <a:srgbClr val="F4F4F4"/>
                  </a:solidFill>
                  <a:ea typeface="+mn-ea"/>
                  <a:cs typeface="+mn-cs"/>
                </a:rPr>
                <a:t>1</a:t>
              </a:r>
            </a:p>
          </p:txBody>
        </p:sp>
        <p:sp>
          <p:nvSpPr>
            <p:cNvPr id="29" name="TextBox 28">
              <a:extLst>
                <a:ext uri="{FF2B5EF4-FFF2-40B4-BE49-F238E27FC236}">
                  <a16:creationId xmlns:a16="http://schemas.microsoft.com/office/drawing/2014/main" id="{E33D25F5-91BB-5549-9262-A988DFD80D7C}"/>
                </a:ext>
              </a:extLst>
            </p:cNvPr>
            <p:cNvSpPr txBox="1"/>
            <p:nvPr/>
          </p:nvSpPr>
          <p:spPr>
            <a:xfrm>
              <a:off x="4311446" y="1709779"/>
              <a:ext cx="456756" cy="500090"/>
            </a:xfrm>
            <a:prstGeom prst="rect">
              <a:avLst/>
            </a:prstGeom>
            <a:noFill/>
          </p:spPr>
          <p:txBody>
            <a:bodyPr wrap="square" rtlCol="0">
              <a:spAutoFit/>
            </a:bodyPr>
            <a:lstStyle/>
            <a:p>
              <a:pPr defTabSz="609585">
                <a:buClrTx/>
              </a:pPr>
              <a:r>
                <a:rPr lang="en-US" sz="3733" kern="1200" dirty="0">
                  <a:solidFill>
                    <a:srgbClr val="F4F4F4"/>
                  </a:solidFill>
                  <a:ea typeface="+mn-ea"/>
                  <a:cs typeface="+mn-cs"/>
                </a:rPr>
                <a:t>4</a:t>
              </a:r>
            </a:p>
          </p:txBody>
        </p:sp>
        <p:cxnSp>
          <p:nvCxnSpPr>
            <p:cNvPr id="31" name="Straight Connector 30">
              <a:extLst>
                <a:ext uri="{FF2B5EF4-FFF2-40B4-BE49-F238E27FC236}">
                  <a16:creationId xmlns:a16="http://schemas.microsoft.com/office/drawing/2014/main" id="{03DA63CA-6C9F-D244-9E07-F9A91E228B5C}"/>
                </a:ext>
              </a:extLst>
            </p:cNvPr>
            <p:cNvCxnSpPr>
              <a:cxnSpLocks/>
              <a:stCxn id="21" idx="0"/>
              <a:endCxn id="21" idx="4"/>
            </p:cNvCxnSpPr>
            <p:nvPr/>
          </p:nvCxnSpPr>
          <p:spPr>
            <a:xfrm>
              <a:off x="5125584" y="1278892"/>
              <a:ext cx="0" cy="262217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DB30CEA-BDE0-6346-8326-3D485717190B}"/>
                </a:ext>
              </a:extLst>
            </p:cNvPr>
            <p:cNvCxnSpPr>
              <a:cxnSpLocks/>
              <a:stCxn id="21" idx="2"/>
            </p:cNvCxnSpPr>
            <p:nvPr/>
          </p:nvCxnSpPr>
          <p:spPr>
            <a:xfrm flipV="1">
              <a:off x="3743507" y="2578894"/>
              <a:ext cx="2764449" cy="1108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8" name="Oval 47">
              <a:extLst>
                <a:ext uri="{FF2B5EF4-FFF2-40B4-BE49-F238E27FC236}">
                  <a16:creationId xmlns:a16="http://schemas.microsoft.com/office/drawing/2014/main" id="{5C68D57B-A785-E042-BFE9-401D4DE7691D}"/>
                </a:ext>
              </a:extLst>
            </p:cNvPr>
            <p:cNvSpPr/>
            <p:nvPr/>
          </p:nvSpPr>
          <p:spPr>
            <a:xfrm>
              <a:off x="4768202" y="2271324"/>
              <a:ext cx="753849" cy="6968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2400" kern="1200" dirty="0">
                <a:solidFill>
                  <a:srgbClr val="F4F4F4"/>
                </a:solidFill>
                <a:latin typeface="Arial"/>
              </a:endParaRPr>
            </a:p>
          </p:txBody>
        </p:sp>
      </p:grpSp>
      <p:sp>
        <p:nvSpPr>
          <p:cNvPr id="50" name="Title 1">
            <a:extLst>
              <a:ext uri="{FF2B5EF4-FFF2-40B4-BE49-F238E27FC236}">
                <a16:creationId xmlns:a16="http://schemas.microsoft.com/office/drawing/2014/main" id="{C679F34F-8990-4F7F-9D51-E0EA339331A6}"/>
              </a:ext>
            </a:extLst>
          </p:cNvPr>
          <p:cNvSpPr>
            <a:spLocks noGrp="1"/>
          </p:cNvSpPr>
          <p:nvPr>
            <p:ph type="title"/>
          </p:nvPr>
        </p:nvSpPr>
        <p:spPr>
          <a:xfrm>
            <a:off x="2260563" y="365477"/>
            <a:ext cx="9313763" cy="471147"/>
          </a:xfrm>
        </p:spPr>
        <p:txBody>
          <a:bodyPr>
            <a:normAutofit fontScale="90000"/>
          </a:bodyPr>
          <a:lstStyle/>
          <a:p>
            <a:r>
              <a:rPr lang="en-GB" sz="2667" dirty="0"/>
              <a:t>This guide follows four steps of evaluation</a:t>
            </a:r>
            <a:endParaRPr lang="en-US" dirty="0"/>
          </a:p>
        </p:txBody>
      </p:sp>
      <p:sp>
        <p:nvSpPr>
          <p:cNvPr id="51" name="Rectangle 50">
            <a:extLst>
              <a:ext uri="{FF2B5EF4-FFF2-40B4-BE49-F238E27FC236}">
                <a16:creationId xmlns:a16="http://schemas.microsoft.com/office/drawing/2014/main" id="{13D2E407-C0E4-44BA-BF67-7D082035329F}"/>
              </a:ext>
            </a:extLst>
          </p:cNvPr>
          <p:cNvSpPr/>
          <p:nvPr/>
        </p:nvSpPr>
        <p:spPr>
          <a:xfrm>
            <a:off x="219457" y="190005"/>
            <a:ext cx="1709657" cy="6667995"/>
          </a:xfrm>
          <a:prstGeom prst="rect">
            <a:avLst/>
          </a:prstGeom>
          <a:solidFill>
            <a:schemeClr val="tx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2400" kern="1200">
              <a:solidFill>
                <a:srgbClr val="F4F4F4"/>
              </a:solidFill>
              <a:latin typeface="Arial"/>
            </a:endParaRPr>
          </a:p>
        </p:txBody>
      </p:sp>
      <p:sp>
        <p:nvSpPr>
          <p:cNvPr id="52" name="Pentagon 27">
            <a:extLst>
              <a:ext uri="{FF2B5EF4-FFF2-40B4-BE49-F238E27FC236}">
                <a16:creationId xmlns:a16="http://schemas.microsoft.com/office/drawing/2014/main" id="{39859D44-FF07-4D9C-A09C-D02A9A005A6F}"/>
              </a:ext>
            </a:extLst>
          </p:cNvPr>
          <p:cNvSpPr/>
          <p:nvPr/>
        </p:nvSpPr>
        <p:spPr>
          <a:xfrm>
            <a:off x="219456" y="3783920"/>
            <a:ext cx="2040704" cy="1004955"/>
          </a:xfrm>
          <a:prstGeom prst="homePlate">
            <a:avLst>
              <a:gd name="adj" fmla="val 34037"/>
            </a:avLst>
          </a:prstGeom>
          <a:solidFill>
            <a:schemeClr val="tx1">
              <a:lumMod val="90000"/>
              <a:lumOff val="10000"/>
            </a:schemeClr>
          </a:solid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2400" kern="1200">
              <a:solidFill>
                <a:srgbClr val="F4F4F4"/>
              </a:solidFill>
              <a:latin typeface="Arial"/>
            </a:endParaRPr>
          </a:p>
        </p:txBody>
      </p:sp>
      <p:sp>
        <p:nvSpPr>
          <p:cNvPr id="53" name="TextBox 52">
            <a:hlinkClick r:id="rId3" action="ppaction://hlinksldjump"/>
            <a:extLst>
              <a:ext uri="{FF2B5EF4-FFF2-40B4-BE49-F238E27FC236}">
                <a16:creationId xmlns:a16="http://schemas.microsoft.com/office/drawing/2014/main" id="{1F010915-325D-4062-B894-837713E28C40}"/>
              </a:ext>
            </a:extLst>
          </p:cNvPr>
          <p:cNvSpPr txBox="1"/>
          <p:nvPr/>
        </p:nvSpPr>
        <p:spPr>
          <a:xfrm>
            <a:off x="252231" y="404946"/>
            <a:ext cx="1409447" cy="707694"/>
          </a:xfrm>
          <a:prstGeom prst="rect">
            <a:avLst/>
          </a:prstGeom>
          <a:noFill/>
        </p:spPr>
        <p:txBody>
          <a:bodyPr wrap="square" rtlCol="0">
            <a:spAutoFit/>
          </a:bodyPr>
          <a:lstStyle/>
          <a:p>
            <a:pPr defTabSz="609585">
              <a:buClrTx/>
            </a:pPr>
            <a:r>
              <a:rPr lang="en-US" sz="1333" kern="1200" dirty="0">
                <a:solidFill>
                  <a:srgbClr val="271544"/>
                </a:solidFill>
                <a:ea typeface="+mn-ea"/>
                <a:cs typeface="+mn-cs"/>
              </a:rPr>
              <a:t>Introduction: monitoring vs. evaluation</a:t>
            </a:r>
          </a:p>
        </p:txBody>
      </p:sp>
      <p:sp>
        <p:nvSpPr>
          <p:cNvPr id="54" name="TextBox 53">
            <a:hlinkClick r:id="rId4" action="ppaction://hlinksldjump"/>
            <a:extLst>
              <a:ext uri="{FF2B5EF4-FFF2-40B4-BE49-F238E27FC236}">
                <a16:creationId xmlns:a16="http://schemas.microsoft.com/office/drawing/2014/main" id="{034EDDD9-B984-4B80-A26B-ADEC36C8B81F}"/>
              </a:ext>
            </a:extLst>
          </p:cNvPr>
          <p:cNvSpPr txBox="1"/>
          <p:nvPr/>
        </p:nvSpPr>
        <p:spPr>
          <a:xfrm>
            <a:off x="219456" y="3984561"/>
            <a:ext cx="1365504" cy="502573"/>
          </a:xfrm>
          <a:prstGeom prst="rect">
            <a:avLst/>
          </a:prstGeom>
          <a:noFill/>
        </p:spPr>
        <p:txBody>
          <a:bodyPr wrap="square" rtlCol="0">
            <a:spAutoFit/>
          </a:bodyPr>
          <a:lstStyle/>
          <a:p>
            <a:pPr defTabSz="609585">
              <a:buClrTx/>
            </a:pPr>
            <a:r>
              <a:rPr lang="en-US" sz="1333" kern="1200" dirty="0">
                <a:solidFill>
                  <a:srgbClr val="F4F4F4"/>
                </a:solidFill>
                <a:ea typeface="+mn-ea"/>
                <a:cs typeface="+mn-cs"/>
              </a:rPr>
              <a:t>Four steps of evaluation</a:t>
            </a:r>
          </a:p>
        </p:txBody>
      </p:sp>
      <p:sp>
        <p:nvSpPr>
          <p:cNvPr id="55" name="TextBox 54">
            <a:hlinkClick r:id="rId5" action="ppaction://hlinksldjump"/>
            <a:extLst>
              <a:ext uri="{FF2B5EF4-FFF2-40B4-BE49-F238E27FC236}">
                <a16:creationId xmlns:a16="http://schemas.microsoft.com/office/drawing/2014/main" id="{A7DAAC4D-0BC2-4019-AEB1-BCE82C89A9E1}"/>
              </a:ext>
            </a:extLst>
          </p:cNvPr>
          <p:cNvSpPr txBox="1"/>
          <p:nvPr/>
        </p:nvSpPr>
        <p:spPr>
          <a:xfrm>
            <a:off x="219456" y="4944872"/>
            <a:ext cx="1365505" cy="707694"/>
          </a:xfrm>
          <a:prstGeom prst="rect">
            <a:avLst/>
          </a:prstGeom>
          <a:noFill/>
        </p:spPr>
        <p:txBody>
          <a:bodyPr wrap="square" rtlCol="0">
            <a:spAutoFit/>
          </a:bodyPr>
          <a:lstStyle/>
          <a:p>
            <a:pPr defTabSz="609585">
              <a:buClrTx/>
            </a:pPr>
            <a:r>
              <a:rPr lang="en-US" sz="1333" kern="1200" dirty="0">
                <a:solidFill>
                  <a:srgbClr val="271544"/>
                </a:solidFill>
                <a:ea typeface="+mn-ea"/>
                <a:cs typeface="+mn-cs"/>
              </a:rPr>
              <a:t>Pit stop: questions to ask yourself</a:t>
            </a:r>
          </a:p>
        </p:txBody>
      </p:sp>
      <p:sp>
        <p:nvSpPr>
          <p:cNvPr id="56" name="TextBox 55">
            <a:hlinkClick r:id="rId5" action="ppaction://hlinksldjump"/>
            <a:extLst>
              <a:ext uri="{FF2B5EF4-FFF2-40B4-BE49-F238E27FC236}">
                <a16:creationId xmlns:a16="http://schemas.microsoft.com/office/drawing/2014/main" id="{0153BC8E-88F1-4EBC-ADF9-F710BD49306A}"/>
              </a:ext>
            </a:extLst>
          </p:cNvPr>
          <p:cNvSpPr txBox="1"/>
          <p:nvPr/>
        </p:nvSpPr>
        <p:spPr>
          <a:xfrm>
            <a:off x="199254" y="5149074"/>
            <a:ext cx="1709657" cy="297454"/>
          </a:xfrm>
          <a:prstGeom prst="rect">
            <a:avLst/>
          </a:prstGeom>
          <a:noFill/>
        </p:spPr>
        <p:txBody>
          <a:bodyPr wrap="square" rtlCol="0">
            <a:spAutoFit/>
          </a:bodyPr>
          <a:lstStyle/>
          <a:p>
            <a:pPr algn="r" defTabSz="609585">
              <a:buClrTx/>
            </a:pPr>
            <a:r>
              <a:rPr lang="en-US" sz="1333" kern="1200" dirty="0">
                <a:solidFill>
                  <a:srgbClr val="271544"/>
                </a:solidFill>
                <a:ea typeface="+mn-ea"/>
                <a:cs typeface="+mn-cs"/>
              </a:rPr>
              <a:t>9</a:t>
            </a:r>
          </a:p>
        </p:txBody>
      </p:sp>
      <p:sp>
        <p:nvSpPr>
          <p:cNvPr id="57" name="TextBox 56">
            <a:hlinkClick r:id="rId4" action="ppaction://hlinksldjump"/>
            <a:extLst>
              <a:ext uri="{FF2B5EF4-FFF2-40B4-BE49-F238E27FC236}">
                <a16:creationId xmlns:a16="http://schemas.microsoft.com/office/drawing/2014/main" id="{021B2816-65DB-4944-90E3-34F5C7A1C3D2}"/>
              </a:ext>
            </a:extLst>
          </p:cNvPr>
          <p:cNvSpPr txBox="1"/>
          <p:nvPr/>
        </p:nvSpPr>
        <p:spPr>
          <a:xfrm>
            <a:off x="199252" y="4085168"/>
            <a:ext cx="1709659" cy="297454"/>
          </a:xfrm>
          <a:prstGeom prst="rect">
            <a:avLst/>
          </a:prstGeom>
          <a:noFill/>
        </p:spPr>
        <p:txBody>
          <a:bodyPr wrap="square" rtlCol="0">
            <a:spAutoFit/>
          </a:bodyPr>
          <a:lstStyle/>
          <a:p>
            <a:pPr algn="r" defTabSz="609585">
              <a:buClrTx/>
            </a:pPr>
            <a:r>
              <a:rPr lang="en-US" sz="1333" kern="1200" dirty="0">
                <a:solidFill>
                  <a:srgbClr val="F4F4F4"/>
                </a:solidFill>
                <a:ea typeface="+mn-ea"/>
                <a:cs typeface="+mn-cs"/>
              </a:rPr>
              <a:t>8</a:t>
            </a:r>
          </a:p>
        </p:txBody>
      </p:sp>
      <p:sp>
        <p:nvSpPr>
          <p:cNvPr id="58" name="TextBox 57">
            <a:hlinkClick r:id="rId6" action="ppaction://hlinksldjump"/>
            <a:extLst>
              <a:ext uri="{FF2B5EF4-FFF2-40B4-BE49-F238E27FC236}">
                <a16:creationId xmlns:a16="http://schemas.microsoft.com/office/drawing/2014/main" id="{0669CB61-05C8-447D-92F6-64A8FE07A082}"/>
              </a:ext>
            </a:extLst>
          </p:cNvPr>
          <p:cNvSpPr txBox="1"/>
          <p:nvPr/>
        </p:nvSpPr>
        <p:spPr>
          <a:xfrm>
            <a:off x="199252" y="3038532"/>
            <a:ext cx="1709659" cy="297454"/>
          </a:xfrm>
          <a:prstGeom prst="rect">
            <a:avLst/>
          </a:prstGeom>
          <a:noFill/>
        </p:spPr>
        <p:txBody>
          <a:bodyPr wrap="square" rtlCol="0">
            <a:spAutoFit/>
          </a:bodyPr>
          <a:lstStyle/>
          <a:p>
            <a:pPr algn="r" defTabSz="609585">
              <a:buClrTx/>
            </a:pPr>
            <a:r>
              <a:rPr lang="en-US" sz="1333" kern="1200" dirty="0">
                <a:solidFill>
                  <a:srgbClr val="271544"/>
                </a:solidFill>
                <a:ea typeface="+mn-ea"/>
                <a:cs typeface="+mn-cs"/>
              </a:rPr>
              <a:t>7</a:t>
            </a:r>
          </a:p>
        </p:txBody>
      </p:sp>
      <p:sp>
        <p:nvSpPr>
          <p:cNvPr id="59" name="TextBox 58">
            <a:hlinkClick r:id="rId7" action="ppaction://hlinksldjump"/>
            <a:extLst>
              <a:ext uri="{FF2B5EF4-FFF2-40B4-BE49-F238E27FC236}">
                <a16:creationId xmlns:a16="http://schemas.microsoft.com/office/drawing/2014/main" id="{627AC1E3-6F78-42FA-B937-2ED34519055F}"/>
              </a:ext>
            </a:extLst>
          </p:cNvPr>
          <p:cNvSpPr txBox="1"/>
          <p:nvPr/>
        </p:nvSpPr>
        <p:spPr>
          <a:xfrm>
            <a:off x="206459" y="1767927"/>
            <a:ext cx="1709656" cy="297454"/>
          </a:xfrm>
          <a:prstGeom prst="rect">
            <a:avLst/>
          </a:prstGeom>
          <a:noFill/>
        </p:spPr>
        <p:txBody>
          <a:bodyPr wrap="square" rtlCol="0">
            <a:spAutoFit/>
          </a:bodyPr>
          <a:lstStyle/>
          <a:p>
            <a:pPr algn="r" defTabSz="609585">
              <a:buClrTx/>
            </a:pPr>
            <a:r>
              <a:rPr lang="en-US" sz="1333" kern="1200" dirty="0">
                <a:solidFill>
                  <a:srgbClr val="271544"/>
                </a:solidFill>
                <a:ea typeface="+mn-ea"/>
                <a:cs typeface="+mn-cs"/>
              </a:rPr>
              <a:t>4</a:t>
            </a:r>
          </a:p>
        </p:txBody>
      </p:sp>
      <p:sp>
        <p:nvSpPr>
          <p:cNvPr id="60" name="TextBox 59">
            <a:hlinkClick r:id="rId3" action="ppaction://hlinksldjump"/>
            <a:extLst>
              <a:ext uri="{FF2B5EF4-FFF2-40B4-BE49-F238E27FC236}">
                <a16:creationId xmlns:a16="http://schemas.microsoft.com/office/drawing/2014/main" id="{22A10821-E123-4B97-A95E-1C964072E349}"/>
              </a:ext>
            </a:extLst>
          </p:cNvPr>
          <p:cNvSpPr txBox="1"/>
          <p:nvPr/>
        </p:nvSpPr>
        <p:spPr>
          <a:xfrm>
            <a:off x="210979" y="613924"/>
            <a:ext cx="1709653" cy="297454"/>
          </a:xfrm>
          <a:prstGeom prst="rect">
            <a:avLst/>
          </a:prstGeom>
          <a:noFill/>
        </p:spPr>
        <p:txBody>
          <a:bodyPr wrap="square" rtlCol="0">
            <a:spAutoFit/>
          </a:bodyPr>
          <a:lstStyle/>
          <a:p>
            <a:pPr algn="r" defTabSz="609585">
              <a:buClrTx/>
            </a:pPr>
            <a:r>
              <a:rPr lang="en-US" sz="1333" kern="1200" dirty="0">
                <a:solidFill>
                  <a:srgbClr val="271544"/>
                </a:solidFill>
                <a:ea typeface="+mn-ea"/>
                <a:cs typeface="+mn-cs"/>
              </a:rPr>
              <a:t>2</a:t>
            </a:r>
          </a:p>
        </p:txBody>
      </p:sp>
      <p:sp>
        <p:nvSpPr>
          <p:cNvPr id="61" name="TextBox 60">
            <a:hlinkClick r:id="rId7" action="ppaction://hlinksldjump"/>
            <a:extLst>
              <a:ext uri="{FF2B5EF4-FFF2-40B4-BE49-F238E27FC236}">
                <a16:creationId xmlns:a16="http://schemas.microsoft.com/office/drawing/2014/main" id="{527DAED8-F0C5-48AA-84D2-C1A1C3E0EC90}"/>
              </a:ext>
            </a:extLst>
          </p:cNvPr>
          <p:cNvSpPr txBox="1"/>
          <p:nvPr/>
        </p:nvSpPr>
        <p:spPr>
          <a:xfrm>
            <a:off x="246910" y="1448389"/>
            <a:ext cx="1409447" cy="912814"/>
          </a:xfrm>
          <a:prstGeom prst="rect">
            <a:avLst/>
          </a:prstGeom>
          <a:noFill/>
        </p:spPr>
        <p:txBody>
          <a:bodyPr wrap="square" rtlCol="0">
            <a:spAutoFit/>
          </a:bodyPr>
          <a:lstStyle/>
          <a:p>
            <a:pPr defTabSz="609585">
              <a:buClrTx/>
            </a:pPr>
            <a:r>
              <a:rPr lang="en-US" sz="1333" kern="1200" dirty="0">
                <a:solidFill>
                  <a:srgbClr val="271544"/>
                </a:solidFill>
                <a:ea typeface="+mn-ea"/>
                <a:cs typeface="+mn-cs"/>
              </a:rPr>
              <a:t>Background: Volunteering Innovators Programme  </a:t>
            </a:r>
          </a:p>
        </p:txBody>
      </p:sp>
      <p:sp>
        <p:nvSpPr>
          <p:cNvPr id="62" name="TextBox 61">
            <a:hlinkClick r:id="rId8" action="ppaction://hlinksldjump"/>
            <a:extLst>
              <a:ext uri="{FF2B5EF4-FFF2-40B4-BE49-F238E27FC236}">
                <a16:creationId xmlns:a16="http://schemas.microsoft.com/office/drawing/2014/main" id="{8C35E17A-AC53-4F49-AB40-8FF17BD5FF4C}"/>
              </a:ext>
            </a:extLst>
          </p:cNvPr>
          <p:cNvSpPr txBox="1"/>
          <p:nvPr/>
        </p:nvSpPr>
        <p:spPr>
          <a:xfrm>
            <a:off x="252232" y="6110368"/>
            <a:ext cx="1365505" cy="502573"/>
          </a:xfrm>
          <a:prstGeom prst="rect">
            <a:avLst/>
          </a:prstGeom>
          <a:noFill/>
        </p:spPr>
        <p:txBody>
          <a:bodyPr wrap="square" rtlCol="0">
            <a:spAutoFit/>
          </a:bodyPr>
          <a:lstStyle/>
          <a:p>
            <a:pPr defTabSz="609585">
              <a:buClrTx/>
            </a:pPr>
            <a:r>
              <a:rPr lang="en-US" sz="1333" kern="1200" dirty="0">
                <a:solidFill>
                  <a:srgbClr val="271544"/>
                </a:solidFill>
                <a:ea typeface="+mn-ea"/>
                <a:cs typeface="+mn-cs"/>
              </a:rPr>
              <a:t>How to use this guide</a:t>
            </a:r>
          </a:p>
        </p:txBody>
      </p:sp>
      <p:sp>
        <p:nvSpPr>
          <p:cNvPr id="63" name="TextBox 62">
            <a:hlinkClick r:id="rId8" action="ppaction://hlinksldjump"/>
            <a:extLst>
              <a:ext uri="{FF2B5EF4-FFF2-40B4-BE49-F238E27FC236}">
                <a16:creationId xmlns:a16="http://schemas.microsoft.com/office/drawing/2014/main" id="{89B73D4F-BF5A-4DBE-B7FB-A0FF269657F9}"/>
              </a:ext>
            </a:extLst>
          </p:cNvPr>
          <p:cNvSpPr txBox="1"/>
          <p:nvPr/>
        </p:nvSpPr>
        <p:spPr>
          <a:xfrm>
            <a:off x="205812" y="6230623"/>
            <a:ext cx="1709657" cy="297454"/>
          </a:xfrm>
          <a:prstGeom prst="rect">
            <a:avLst/>
          </a:prstGeom>
          <a:noFill/>
        </p:spPr>
        <p:txBody>
          <a:bodyPr wrap="square" rtlCol="0">
            <a:spAutoFit/>
          </a:bodyPr>
          <a:lstStyle/>
          <a:p>
            <a:pPr algn="r" defTabSz="609585">
              <a:buClrTx/>
            </a:pPr>
            <a:r>
              <a:rPr lang="en-US" sz="1333" kern="1200" dirty="0">
                <a:solidFill>
                  <a:srgbClr val="271544"/>
                </a:solidFill>
                <a:ea typeface="+mn-ea"/>
                <a:cs typeface="+mn-cs"/>
              </a:rPr>
              <a:t>10</a:t>
            </a:r>
          </a:p>
        </p:txBody>
      </p:sp>
      <p:sp>
        <p:nvSpPr>
          <p:cNvPr id="75" name="TextBox 74">
            <a:hlinkClick r:id="rId6" action="ppaction://hlinksldjump"/>
            <a:extLst>
              <a:ext uri="{FF2B5EF4-FFF2-40B4-BE49-F238E27FC236}">
                <a16:creationId xmlns:a16="http://schemas.microsoft.com/office/drawing/2014/main" id="{276640B7-DCBB-4441-9646-348B6AB60316}"/>
              </a:ext>
            </a:extLst>
          </p:cNvPr>
          <p:cNvSpPr txBox="1"/>
          <p:nvPr/>
        </p:nvSpPr>
        <p:spPr>
          <a:xfrm>
            <a:off x="219456" y="2819067"/>
            <a:ext cx="1365504" cy="707694"/>
          </a:xfrm>
          <a:prstGeom prst="rect">
            <a:avLst/>
          </a:prstGeom>
          <a:noFill/>
        </p:spPr>
        <p:txBody>
          <a:bodyPr wrap="square" rtlCol="0">
            <a:spAutoFit/>
          </a:bodyPr>
          <a:lstStyle/>
          <a:p>
            <a:pPr defTabSz="609585">
              <a:buClrTx/>
            </a:pPr>
            <a:r>
              <a:rPr lang="en-US" sz="1333" kern="1200" dirty="0">
                <a:solidFill>
                  <a:srgbClr val="271544"/>
                </a:solidFill>
                <a:ea typeface="+mn-ea"/>
                <a:cs typeface="+mn-cs"/>
              </a:rPr>
              <a:t>Before you begin: issues to consider</a:t>
            </a:r>
          </a:p>
        </p:txBody>
      </p:sp>
      <p:sp>
        <p:nvSpPr>
          <p:cNvPr id="49" name="TextBox 48">
            <a:extLst>
              <a:ext uri="{FF2B5EF4-FFF2-40B4-BE49-F238E27FC236}">
                <a16:creationId xmlns:a16="http://schemas.microsoft.com/office/drawing/2014/main" id="{5142C20E-4C2B-4F70-AC85-7EA2BB6098C0}"/>
              </a:ext>
            </a:extLst>
          </p:cNvPr>
          <p:cNvSpPr txBox="1"/>
          <p:nvPr/>
        </p:nvSpPr>
        <p:spPr>
          <a:xfrm>
            <a:off x="11345385" y="6402118"/>
            <a:ext cx="424476" cy="297454"/>
          </a:xfrm>
          <a:prstGeom prst="rect">
            <a:avLst/>
          </a:prstGeom>
          <a:noFill/>
        </p:spPr>
        <p:txBody>
          <a:bodyPr wrap="square" rtlCol="0">
            <a:spAutoFit/>
          </a:bodyPr>
          <a:lstStyle/>
          <a:p>
            <a:pPr defTabSz="609585">
              <a:buClrTx/>
            </a:pPr>
            <a:r>
              <a:rPr lang="en-GB" sz="1333" kern="1200" dirty="0">
                <a:solidFill>
                  <a:srgbClr val="271544"/>
                </a:solidFill>
                <a:ea typeface="+mn-ea"/>
                <a:cs typeface="+mn-cs"/>
              </a:rPr>
              <a:t>8</a:t>
            </a:r>
          </a:p>
        </p:txBody>
      </p:sp>
    </p:spTree>
    <p:extLst>
      <p:ext uri="{BB962C8B-B14F-4D97-AF65-F5344CB8AC3E}">
        <p14:creationId xmlns:p14="http://schemas.microsoft.com/office/powerpoint/2010/main" val="253758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AC839B36-6D9C-034B-BEA3-2DE4EEF78DBF}"/>
              </a:ext>
            </a:extLst>
          </p:cNvPr>
          <p:cNvSpPr/>
          <p:nvPr/>
        </p:nvSpPr>
        <p:spPr>
          <a:xfrm>
            <a:off x="2293701" y="1483330"/>
            <a:ext cx="1792288" cy="2043351"/>
          </a:xfrm>
          <a:prstGeom prst="roundRect">
            <a:avLst/>
          </a:prstGeom>
          <a:solidFill>
            <a:schemeClr val="tx1">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243411" indent="-243411" defTabSz="609585">
              <a:buClrTx/>
              <a:buFont typeface="Wingdings" pitchFamily="2" charset="2"/>
              <a:buChar char="q"/>
            </a:pPr>
            <a:r>
              <a:rPr lang="en-US" sz="1200" kern="1200" dirty="0">
                <a:solidFill>
                  <a:srgbClr val="271544"/>
                </a:solidFill>
                <a:latin typeface="Georgia" panose="02040502050405020303" pitchFamily="18" charset="0"/>
              </a:rPr>
              <a:t>What is the problem your service is trying to solve? </a:t>
            </a:r>
          </a:p>
          <a:p>
            <a:pPr marL="243411" indent="-243411" defTabSz="609585">
              <a:buClrTx/>
              <a:buFont typeface="Wingdings" pitchFamily="2" charset="2"/>
              <a:buChar char="q"/>
            </a:pPr>
            <a:r>
              <a:rPr lang="en-US" sz="1200" kern="1200" dirty="0">
                <a:solidFill>
                  <a:srgbClr val="271544"/>
                </a:solidFill>
                <a:latin typeface="Georgia" panose="02040502050405020303" pitchFamily="18" charset="0"/>
              </a:rPr>
              <a:t>Is your service relevant to the problem identified?</a:t>
            </a:r>
          </a:p>
        </p:txBody>
      </p:sp>
      <p:sp>
        <p:nvSpPr>
          <p:cNvPr id="27" name="Rounded Rectangle 26">
            <a:extLst>
              <a:ext uri="{FF2B5EF4-FFF2-40B4-BE49-F238E27FC236}">
                <a16:creationId xmlns:a16="http://schemas.microsoft.com/office/drawing/2014/main" id="{AC19A242-E360-6349-8FCC-0A8BEF4D8B67}"/>
              </a:ext>
            </a:extLst>
          </p:cNvPr>
          <p:cNvSpPr/>
          <p:nvPr/>
        </p:nvSpPr>
        <p:spPr>
          <a:xfrm>
            <a:off x="4241753" y="1498046"/>
            <a:ext cx="1792288" cy="2043351"/>
          </a:xfrm>
          <a:prstGeom prst="roundRect">
            <a:avLst/>
          </a:prstGeom>
          <a:solidFill>
            <a:schemeClr val="tx1">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186262" indent="-169329" defTabSz="609585">
              <a:lnSpc>
                <a:spcPct val="107000"/>
              </a:lnSpc>
              <a:buClrTx/>
              <a:buFont typeface="Wingdings" pitchFamily="2" charset="2"/>
              <a:buChar char="q"/>
            </a:pPr>
            <a:r>
              <a:rPr lang="en-GB" sz="1067" kern="1200" dirty="0">
                <a:solidFill>
                  <a:srgbClr val="271544"/>
                </a:solidFill>
                <a:latin typeface="Georgia" panose="02040502050405020303" pitchFamily="18" charset="0"/>
              </a:rPr>
              <a:t>Is the service clearly described? </a:t>
            </a:r>
          </a:p>
          <a:p>
            <a:pPr marL="186262" indent="-169329" defTabSz="609585">
              <a:lnSpc>
                <a:spcPct val="107000"/>
              </a:lnSpc>
              <a:buClrTx/>
              <a:buFont typeface="Wingdings" pitchFamily="2" charset="2"/>
              <a:buChar char="q"/>
            </a:pPr>
            <a:r>
              <a:rPr lang="en-GB" sz="1067" kern="1200" dirty="0">
                <a:solidFill>
                  <a:srgbClr val="271544"/>
                </a:solidFill>
                <a:latin typeface="Georgia" panose="02040502050405020303" pitchFamily="18" charset="0"/>
              </a:rPr>
              <a:t>Are you clear on the  service’s goals? </a:t>
            </a:r>
          </a:p>
          <a:p>
            <a:pPr marL="186262" indent="-169329" defTabSz="609585">
              <a:lnSpc>
                <a:spcPct val="107000"/>
              </a:lnSpc>
              <a:buClrTx/>
              <a:buFont typeface="Wingdings" pitchFamily="2" charset="2"/>
              <a:buChar char="q"/>
            </a:pPr>
            <a:r>
              <a:rPr lang="en-GB" sz="1067" kern="1200" dirty="0">
                <a:solidFill>
                  <a:srgbClr val="271544"/>
                </a:solidFill>
                <a:latin typeface="Georgia" panose="02040502050405020303" pitchFamily="18" charset="0"/>
              </a:rPr>
              <a:t>Have you identified short and long-term outcomes? </a:t>
            </a:r>
          </a:p>
          <a:p>
            <a:pPr marL="186262" indent="-169329" defTabSz="609585">
              <a:lnSpc>
                <a:spcPct val="107000"/>
              </a:lnSpc>
              <a:buClrTx/>
              <a:buFont typeface="Wingdings" pitchFamily="2" charset="2"/>
              <a:buChar char="q"/>
            </a:pPr>
            <a:r>
              <a:rPr lang="en-GB" sz="1067" kern="1200" dirty="0">
                <a:solidFill>
                  <a:srgbClr val="271544"/>
                </a:solidFill>
                <a:latin typeface="Georgia" panose="02040502050405020303" pitchFamily="18" charset="0"/>
              </a:rPr>
              <a:t>Does the target population have boundaries?</a:t>
            </a:r>
          </a:p>
        </p:txBody>
      </p:sp>
      <p:sp>
        <p:nvSpPr>
          <p:cNvPr id="40" name="TextBox 39">
            <a:extLst>
              <a:ext uri="{FF2B5EF4-FFF2-40B4-BE49-F238E27FC236}">
                <a16:creationId xmlns:a16="http://schemas.microsoft.com/office/drawing/2014/main" id="{92EA95A4-C9CE-CE45-85DD-A3453615A636}"/>
              </a:ext>
            </a:extLst>
          </p:cNvPr>
          <p:cNvSpPr txBox="1"/>
          <p:nvPr/>
        </p:nvSpPr>
        <p:spPr>
          <a:xfrm>
            <a:off x="2593341" y="1134516"/>
            <a:ext cx="1224535" cy="307777"/>
          </a:xfrm>
          <a:prstGeom prst="rect">
            <a:avLst/>
          </a:prstGeom>
          <a:noFill/>
        </p:spPr>
        <p:txBody>
          <a:bodyPr wrap="square" rtlCol="0">
            <a:spAutoFit/>
          </a:bodyPr>
          <a:lstStyle/>
          <a:p>
            <a:pPr defTabSz="609585">
              <a:buClrTx/>
            </a:pPr>
            <a:r>
              <a:rPr lang="en-US" b="1" kern="1200" dirty="0">
                <a:solidFill>
                  <a:srgbClr val="271544">
                    <a:lumMod val="90000"/>
                    <a:lumOff val="10000"/>
                  </a:srgbClr>
                </a:solidFill>
                <a:ea typeface="+mn-ea"/>
                <a:cs typeface="+mn-cs"/>
              </a:rPr>
              <a:t>Relevance</a:t>
            </a:r>
            <a:endParaRPr lang="en-US" sz="800" b="1" kern="1200" dirty="0">
              <a:solidFill>
                <a:srgbClr val="271544">
                  <a:lumMod val="90000"/>
                  <a:lumOff val="10000"/>
                </a:srgbClr>
              </a:solidFill>
              <a:ea typeface="+mn-ea"/>
              <a:cs typeface="+mn-cs"/>
            </a:endParaRPr>
          </a:p>
        </p:txBody>
      </p:sp>
      <p:sp>
        <p:nvSpPr>
          <p:cNvPr id="42" name="TextBox 41">
            <a:extLst>
              <a:ext uri="{FF2B5EF4-FFF2-40B4-BE49-F238E27FC236}">
                <a16:creationId xmlns:a16="http://schemas.microsoft.com/office/drawing/2014/main" id="{CAF6AF87-4156-8848-B4BE-9BE1D75F0A39}"/>
              </a:ext>
            </a:extLst>
          </p:cNvPr>
          <p:cNvSpPr txBox="1"/>
          <p:nvPr/>
        </p:nvSpPr>
        <p:spPr>
          <a:xfrm>
            <a:off x="4229183" y="963220"/>
            <a:ext cx="1834388" cy="523220"/>
          </a:xfrm>
          <a:prstGeom prst="rect">
            <a:avLst/>
          </a:prstGeom>
          <a:noFill/>
        </p:spPr>
        <p:txBody>
          <a:bodyPr wrap="square" rtlCol="0">
            <a:spAutoFit/>
          </a:bodyPr>
          <a:lstStyle/>
          <a:p>
            <a:pPr algn="ctr" defTabSz="609585">
              <a:buClrTx/>
            </a:pPr>
            <a:r>
              <a:rPr lang="en-US" b="1" kern="1200" dirty="0">
                <a:solidFill>
                  <a:srgbClr val="271544">
                    <a:lumMod val="90000"/>
                    <a:lumOff val="10000"/>
                  </a:srgbClr>
                </a:solidFill>
                <a:ea typeface="+mn-ea"/>
                <a:cs typeface="+mn-cs"/>
              </a:rPr>
              <a:t>Clarity &amp; complexity</a:t>
            </a:r>
            <a:endParaRPr lang="en-US" sz="800" b="1" kern="1200" dirty="0">
              <a:solidFill>
                <a:srgbClr val="271544">
                  <a:lumMod val="90000"/>
                  <a:lumOff val="10000"/>
                </a:srgbClr>
              </a:solidFill>
              <a:ea typeface="+mn-ea"/>
              <a:cs typeface="+mn-cs"/>
            </a:endParaRPr>
          </a:p>
        </p:txBody>
      </p:sp>
      <p:sp>
        <p:nvSpPr>
          <p:cNvPr id="63" name="TextBox 62">
            <a:extLst>
              <a:ext uri="{FF2B5EF4-FFF2-40B4-BE49-F238E27FC236}">
                <a16:creationId xmlns:a16="http://schemas.microsoft.com/office/drawing/2014/main" id="{FB6E8CDB-67A8-6C41-8104-CD65D3B43513}"/>
              </a:ext>
            </a:extLst>
          </p:cNvPr>
          <p:cNvSpPr txBox="1"/>
          <p:nvPr/>
        </p:nvSpPr>
        <p:spPr>
          <a:xfrm>
            <a:off x="8448458" y="944049"/>
            <a:ext cx="1400921" cy="523220"/>
          </a:xfrm>
          <a:prstGeom prst="rect">
            <a:avLst/>
          </a:prstGeom>
          <a:noFill/>
        </p:spPr>
        <p:txBody>
          <a:bodyPr wrap="square" rtlCol="0">
            <a:spAutoFit/>
          </a:bodyPr>
          <a:lstStyle/>
          <a:p>
            <a:pPr algn="ctr" defTabSz="609585">
              <a:buClrTx/>
            </a:pPr>
            <a:r>
              <a:rPr lang="en-US" b="1" kern="1200" dirty="0">
                <a:solidFill>
                  <a:srgbClr val="271544">
                    <a:lumMod val="90000"/>
                    <a:lumOff val="10000"/>
                  </a:srgbClr>
                </a:solidFill>
                <a:ea typeface="+mn-ea"/>
                <a:cs typeface="+mn-cs"/>
              </a:rPr>
              <a:t>Plausibility &amp; sustainability</a:t>
            </a:r>
            <a:endParaRPr lang="en-US" sz="933" b="1" kern="1200" dirty="0">
              <a:solidFill>
                <a:srgbClr val="271544">
                  <a:lumMod val="90000"/>
                  <a:lumOff val="10000"/>
                </a:srgbClr>
              </a:solidFill>
              <a:ea typeface="+mn-ea"/>
              <a:cs typeface="+mn-cs"/>
            </a:endParaRPr>
          </a:p>
        </p:txBody>
      </p:sp>
      <p:sp>
        <p:nvSpPr>
          <p:cNvPr id="65" name="Rounded Rectangle 64">
            <a:extLst>
              <a:ext uri="{FF2B5EF4-FFF2-40B4-BE49-F238E27FC236}">
                <a16:creationId xmlns:a16="http://schemas.microsoft.com/office/drawing/2014/main" id="{275538F4-A5CA-494B-BA64-073D74164DD6}"/>
              </a:ext>
            </a:extLst>
          </p:cNvPr>
          <p:cNvSpPr/>
          <p:nvPr/>
        </p:nvSpPr>
        <p:spPr>
          <a:xfrm>
            <a:off x="8174322" y="1483331"/>
            <a:ext cx="1913175" cy="2045083"/>
          </a:xfrm>
          <a:prstGeom prst="roundRect">
            <a:avLst/>
          </a:prstGeom>
          <a:solidFill>
            <a:schemeClr val="tx1">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243411" indent="-243411" defTabSz="609585">
              <a:lnSpc>
                <a:spcPct val="107000"/>
              </a:lnSpc>
              <a:buClrTx/>
              <a:buFont typeface="Wingdings" pitchFamily="2" charset="2"/>
              <a:buChar char="q"/>
            </a:pPr>
            <a:r>
              <a:rPr lang="en-GB" sz="1200" kern="1200" dirty="0">
                <a:solidFill>
                  <a:srgbClr val="271544"/>
                </a:solidFill>
                <a:latin typeface="Georgia" panose="02040502050405020303" pitchFamily="18" charset="0"/>
              </a:rPr>
              <a:t>Is there a clear timeline? </a:t>
            </a:r>
          </a:p>
          <a:p>
            <a:pPr marL="243411" indent="-243411" defTabSz="609585">
              <a:lnSpc>
                <a:spcPct val="107000"/>
              </a:lnSpc>
              <a:buClrTx/>
              <a:buFont typeface="Wingdings" pitchFamily="2" charset="2"/>
              <a:buChar char="q"/>
            </a:pPr>
            <a:r>
              <a:rPr lang="en-GB" sz="1200" kern="1200" dirty="0">
                <a:solidFill>
                  <a:srgbClr val="271544"/>
                </a:solidFill>
                <a:latin typeface="Georgia" panose="02040502050405020303" pitchFamily="18" charset="0"/>
              </a:rPr>
              <a:t>Is it likely that the project objectives could be achieved in that timeline? </a:t>
            </a:r>
          </a:p>
          <a:p>
            <a:pPr marL="243411" indent="-243411" defTabSz="609585">
              <a:lnSpc>
                <a:spcPct val="107000"/>
              </a:lnSpc>
              <a:buClrTx/>
              <a:buFont typeface="Wingdings" pitchFamily="2" charset="2"/>
              <a:buChar char="q"/>
            </a:pPr>
            <a:r>
              <a:rPr lang="en-GB" sz="1200" kern="1200" dirty="0">
                <a:solidFill>
                  <a:srgbClr val="271544"/>
                </a:solidFill>
                <a:latin typeface="Georgia" panose="02040502050405020303" pitchFamily="18" charset="0"/>
              </a:rPr>
              <a:t>What are the service’s plans for sustainability? </a:t>
            </a:r>
          </a:p>
        </p:txBody>
      </p:sp>
      <p:sp>
        <p:nvSpPr>
          <p:cNvPr id="66" name="Rounded Rectangle 65">
            <a:extLst>
              <a:ext uri="{FF2B5EF4-FFF2-40B4-BE49-F238E27FC236}">
                <a16:creationId xmlns:a16="http://schemas.microsoft.com/office/drawing/2014/main" id="{4F4C5860-5D08-CF43-8139-3F170232C45A}"/>
              </a:ext>
            </a:extLst>
          </p:cNvPr>
          <p:cNvSpPr/>
          <p:nvPr/>
        </p:nvSpPr>
        <p:spPr>
          <a:xfrm>
            <a:off x="6171597" y="1484771"/>
            <a:ext cx="1816832" cy="2043351"/>
          </a:xfrm>
          <a:prstGeom prst="roundRect">
            <a:avLst/>
          </a:prstGeom>
          <a:solidFill>
            <a:schemeClr val="tx1">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243411" indent="-243411" defTabSz="609585">
              <a:lnSpc>
                <a:spcPct val="107000"/>
              </a:lnSpc>
              <a:buClrTx/>
              <a:buFont typeface="Wingdings" pitchFamily="2" charset="2"/>
              <a:buChar char="q"/>
            </a:pPr>
            <a:r>
              <a:rPr lang="en-GB" sz="1200" kern="1200" dirty="0">
                <a:solidFill>
                  <a:srgbClr val="271544"/>
                </a:solidFill>
                <a:latin typeface="Georgia" panose="02040502050405020303" pitchFamily="18" charset="0"/>
              </a:rPr>
              <a:t>Does your working group have wide representation? </a:t>
            </a:r>
          </a:p>
          <a:p>
            <a:pPr marL="243411" indent="-243411" defTabSz="609585">
              <a:lnSpc>
                <a:spcPct val="107000"/>
              </a:lnSpc>
              <a:buClrTx/>
              <a:buFont typeface="Wingdings" pitchFamily="2" charset="2"/>
              <a:buChar char="q"/>
            </a:pPr>
            <a:r>
              <a:rPr lang="en-GB" sz="1200" kern="1200" dirty="0">
                <a:solidFill>
                  <a:srgbClr val="271544"/>
                </a:solidFill>
                <a:latin typeface="Georgia" panose="02040502050405020303" pitchFamily="18" charset="0"/>
              </a:rPr>
              <a:t>To what extent does the working group agree on evaluation plans? </a:t>
            </a:r>
          </a:p>
        </p:txBody>
      </p:sp>
      <p:sp>
        <p:nvSpPr>
          <p:cNvPr id="49" name="Rounded Rectangle 48">
            <a:extLst>
              <a:ext uri="{FF2B5EF4-FFF2-40B4-BE49-F238E27FC236}">
                <a16:creationId xmlns:a16="http://schemas.microsoft.com/office/drawing/2014/main" id="{DE3873AD-6E10-8542-A56A-BEC202671F25}"/>
              </a:ext>
            </a:extLst>
          </p:cNvPr>
          <p:cNvSpPr/>
          <p:nvPr/>
        </p:nvSpPr>
        <p:spPr>
          <a:xfrm>
            <a:off x="10228651" y="1503273"/>
            <a:ext cx="1867868" cy="2038123"/>
          </a:xfrm>
          <a:prstGeom prst="roundRect">
            <a:avLst/>
          </a:prstGeom>
          <a:solidFill>
            <a:schemeClr val="tx1">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245527" indent="-245527" defTabSz="609585">
              <a:lnSpc>
                <a:spcPct val="107000"/>
              </a:lnSpc>
              <a:buClrTx/>
              <a:buFont typeface="Wingdings" pitchFamily="2" charset="2"/>
              <a:buChar char="q"/>
            </a:pPr>
            <a:r>
              <a:rPr lang="en-GB" sz="1200" kern="1200" dirty="0">
                <a:solidFill>
                  <a:srgbClr val="271544"/>
                </a:solidFill>
                <a:latin typeface="Georgia" panose="02040502050405020303" pitchFamily="18" charset="0"/>
              </a:rPr>
              <a:t>Could the indicators plausibly reflect the expected outcomes? </a:t>
            </a:r>
          </a:p>
          <a:p>
            <a:pPr marL="245527" indent="-245527" defTabSz="609585">
              <a:lnSpc>
                <a:spcPct val="107000"/>
              </a:lnSpc>
              <a:buClrTx/>
              <a:buFont typeface="Wingdings" pitchFamily="2" charset="2"/>
              <a:buChar char="q"/>
            </a:pPr>
            <a:r>
              <a:rPr lang="en-GB" sz="1200" kern="1200" dirty="0">
                <a:solidFill>
                  <a:srgbClr val="271544"/>
                </a:solidFill>
                <a:latin typeface="Georgia" panose="02040502050405020303" pitchFamily="18" charset="0"/>
              </a:rPr>
              <a:t>Are the expected outcomes realistic?</a:t>
            </a:r>
          </a:p>
        </p:txBody>
      </p:sp>
      <p:sp>
        <p:nvSpPr>
          <p:cNvPr id="61" name="TextBox 60">
            <a:extLst>
              <a:ext uri="{FF2B5EF4-FFF2-40B4-BE49-F238E27FC236}">
                <a16:creationId xmlns:a16="http://schemas.microsoft.com/office/drawing/2014/main" id="{3DD7E780-8E03-584D-BEA7-C4707CC2E7C2}"/>
              </a:ext>
            </a:extLst>
          </p:cNvPr>
          <p:cNvSpPr txBox="1"/>
          <p:nvPr/>
        </p:nvSpPr>
        <p:spPr>
          <a:xfrm>
            <a:off x="10433164" y="931346"/>
            <a:ext cx="1400921" cy="523220"/>
          </a:xfrm>
          <a:prstGeom prst="rect">
            <a:avLst/>
          </a:prstGeom>
          <a:noFill/>
        </p:spPr>
        <p:txBody>
          <a:bodyPr wrap="square" rtlCol="0">
            <a:spAutoFit/>
          </a:bodyPr>
          <a:lstStyle/>
          <a:p>
            <a:pPr algn="ctr" defTabSz="609585">
              <a:buClrTx/>
            </a:pPr>
            <a:r>
              <a:rPr lang="en-GB" b="1" kern="1200" dirty="0">
                <a:solidFill>
                  <a:srgbClr val="271544">
                    <a:lumMod val="90000"/>
                    <a:lumOff val="10000"/>
                  </a:srgbClr>
                </a:solidFill>
                <a:ea typeface="+mn-ea"/>
                <a:cs typeface="+mn-cs"/>
              </a:rPr>
              <a:t>Indicators &amp; outcomes</a:t>
            </a:r>
            <a:endParaRPr lang="en-US" b="1" kern="1200" dirty="0">
              <a:solidFill>
                <a:srgbClr val="271544">
                  <a:lumMod val="90000"/>
                  <a:lumOff val="10000"/>
                </a:srgbClr>
              </a:solidFill>
              <a:ea typeface="+mn-ea"/>
              <a:cs typeface="+mn-cs"/>
            </a:endParaRPr>
          </a:p>
        </p:txBody>
      </p:sp>
      <p:sp>
        <p:nvSpPr>
          <p:cNvPr id="44" name="TextBox 43">
            <a:extLst>
              <a:ext uri="{FF2B5EF4-FFF2-40B4-BE49-F238E27FC236}">
                <a16:creationId xmlns:a16="http://schemas.microsoft.com/office/drawing/2014/main" id="{870D6F50-0F13-594B-811F-A0345C493F0B}"/>
              </a:ext>
            </a:extLst>
          </p:cNvPr>
          <p:cNvSpPr txBox="1"/>
          <p:nvPr/>
        </p:nvSpPr>
        <p:spPr>
          <a:xfrm>
            <a:off x="6089137" y="944453"/>
            <a:ext cx="2037955" cy="523220"/>
          </a:xfrm>
          <a:prstGeom prst="rect">
            <a:avLst/>
          </a:prstGeom>
          <a:noFill/>
        </p:spPr>
        <p:txBody>
          <a:bodyPr wrap="square" rtlCol="0">
            <a:spAutoFit/>
          </a:bodyPr>
          <a:lstStyle/>
          <a:p>
            <a:pPr algn="ctr" defTabSz="609585">
              <a:buClrTx/>
            </a:pPr>
            <a:r>
              <a:rPr lang="en-US" b="1" kern="1200" dirty="0">
                <a:solidFill>
                  <a:srgbClr val="271544">
                    <a:lumMod val="90000"/>
                    <a:lumOff val="10000"/>
                  </a:srgbClr>
                </a:solidFill>
                <a:ea typeface="+mn-ea"/>
                <a:cs typeface="+mn-cs"/>
              </a:rPr>
              <a:t>Stakeholder agreement</a:t>
            </a:r>
            <a:endParaRPr lang="en-US" sz="800" b="1" kern="1200" dirty="0">
              <a:solidFill>
                <a:srgbClr val="271544">
                  <a:lumMod val="90000"/>
                  <a:lumOff val="10000"/>
                </a:srgbClr>
              </a:solidFill>
              <a:ea typeface="+mn-ea"/>
              <a:cs typeface="+mn-cs"/>
            </a:endParaRPr>
          </a:p>
        </p:txBody>
      </p:sp>
      <p:sp>
        <p:nvSpPr>
          <p:cNvPr id="86" name="Rounded Rectangle 85">
            <a:extLst>
              <a:ext uri="{FF2B5EF4-FFF2-40B4-BE49-F238E27FC236}">
                <a16:creationId xmlns:a16="http://schemas.microsoft.com/office/drawing/2014/main" id="{48BCAB94-3A45-114A-942B-E91B37531074}"/>
              </a:ext>
            </a:extLst>
          </p:cNvPr>
          <p:cNvSpPr/>
          <p:nvPr/>
        </p:nvSpPr>
        <p:spPr>
          <a:xfrm>
            <a:off x="4229184" y="4341243"/>
            <a:ext cx="1801353" cy="2151279"/>
          </a:xfrm>
          <a:prstGeom prst="roundRect">
            <a:avLst/>
          </a:prstGeom>
          <a:solidFill>
            <a:schemeClr val="tx1">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defTabSz="609585">
              <a:lnSpc>
                <a:spcPct val="107000"/>
              </a:lnSpc>
              <a:buClrTx/>
            </a:pPr>
            <a:endParaRPr lang="en-GB" sz="133" kern="1200" dirty="0">
              <a:solidFill>
                <a:srgbClr val="271544"/>
              </a:solidFill>
              <a:latin typeface="Georgia" panose="02040502050405020303" pitchFamily="18" charset="0"/>
            </a:endParaRPr>
          </a:p>
          <a:p>
            <a:pPr marL="243411" indent="-243411" defTabSz="609585">
              <a:lnSpc>
                <a:spcPct val="107000"/>
              </a:lnSpc>
              <a:buClrTx/>
              <a:buFont typeface="Wingdings" pitchFamily="2" charset="2"/>
              <a:buChar char="q"/>
            </a:pPr>
            <a:r>
              <a:rPr lang="en-GB" sz="1200" kern="1200" dirty="0">
                <a:solidFill>
                  <a:srgbClr val="271544"/>
                </a:solidFill>
                <a:latin typeface="Georgia" panose="02040502050405020303" pitchFamily="18" charset="0"/>
              </a:rPr>
              <a:t>What approvals will you need for your evaluation? </a:t>
            </a:r>
            <a:endParaRPr lang="en-GB" sz="1067" kern="1200" dirty="0">
              <a:solidFill>
                <a:srgbClr val="271544"/>
              </a:solidFill>
              <a:latin typeface="Georgia" panose="02040502050405020303" pitchFamily="18" charset="0"/>
            </a:endParaRPr>
          </a:p>
        </p:txBody>
      </p:sp>
      <p:sp>
        <p:nvSpPr>
          <p:cNvPr id="87" name="TextBox 86">
            <a:extLst>
              <a:ext uri="{FF2B5EF4-FFF2-40B4-BE49-F238E27FC236}">
                <a16:creationId xmlns:a16="http://schemas.microsoft.com/office/drawing/2014/main" id="{108CC1E2-88D6-B441-B417-9DA5BDAD179F}"/>
              </a:ext>
            </a:extLst>
          </p:cNvPr>
          <p:cNvSpPr txBox="1"/>
          <p:nvPr/>
        </p:nvSpPr>
        <p:spPr>
          <a:xfrm>
            <a:off x="2663622" y="3987053"/>
            <a:ext cx="1224535" cy="307777"/>
          </a:xfrm>
          <a:prstGeom prst="rect">
            <a:avLst/>
          </a:prstGeom>
          <a:noFill/>
        </p:spPr>
        <p:txBody>
          <a:bodyPr wrap="square" rtlCol="0">
            <a:spAutoFit/>
          </a:bodyPr>
          <a:lstStyle/>
          <a:p>
            <a:pPr defTabSz="609585">
              <a:buClrTx/>
            </a:pPr>
            <a:r>
              <a:rPr lang="en-US" b="1" kern="1200" dirty="0">
                <a:solidFill>
                  <a:srgbClr val="271544">
                    <a:lumMod val="90000"/>
                    <a:lumOff val="10000"/>
                  </a:srgbClr>
                </a:solidFill>
                <a:ea typeface="+mn-ea"/>
                <a:cs typeface="+mn-cs"/>
              </a:rPr>
              <a:t>Context</a:t>
            </a:r>
            <a:endParaRPr lang="en-US" sz="800" b="1" kern="1200" dirty="0">
              <a:solidFill>
                <a:srgbClr val="271544">
                  <a:lumMod val="90000"/>
                  <a:lumOff val="10000"/>
                </a:srgbClr>
              </a:solidFill>
              <a:ea typeface="+mn-ea"/>
              <a:cs typeface="+mn-cs"/>
            </a:endParaRPr>
          </a:p>
        </p:txBody>
      </p:sp>
      <p:sp>
        <p:nvSpPr>
          <p:cNvPr id="88" name="TextBox 87">
            <a:extLst>
              <a:ext uri="{FF2B5EF4-FFF2-40B4-BE49-F238E27FC236}">
                <a16:creationId xmlns:a16="http://schemas.microsoft.com/office/drawing/2014/main" id="{F69B119E-9170-7F45-84D2-4A043B1975C0}"/>
              </a:ext>
            </a:extLst>
          </p:cNvPr>
          <p:cNvSpPr txBox="1"/>
          <p:nvPr/>
        </p:nvSpPr>
        <p:spPr>
          <a:xfrm>
            <a:off x="4457119" y="3808168"/>
            <a:ext cx="1378515" cy="523220"/>
          </a:xfrm>
          <a:prstGeom prst="rect">
            <a:avLst/>
          </a:prstGeom>
          <a:noFill/>
        </p:spPr>
        <p:txBody>
          <a:bodyPr wrap="square" rtlCol="0">
            <a:spAutoFit/>
          </a:bodyPr>
          <a:lstStyle/>
          <a:p>
            <a:pPr algn="ctr" defTabSz="609585">
              <a:buClrTx/>
            </a:pPr>
            <a:r>
              <a:rPr lang="en-US" b="1" kern="1200" dirty="0">
                <a:solidFill>
                  <a:srgbClr val="271544">
                    <a:lumMod val="90000"/>
                    <a:lumOff val="10000"/>
                  </a:srgbClr>
                </a:solidFill>
                <a:ea typeface="+mn-ea"/>
                <a:cs typeface="+mn-cs"/>
              </a:rPr>
              <a:t>Ethics &amp; governance</a:t>
            </a:r>
            <a:endParaRPr lang="en-US" sz="800" b="1" kern="1200" dirty="0">
              <a:solidFill>
                <a:srgbClr val="271544">
                  <a:lumMod val="90000"/>
                  <a:lumOff val="10000"/>
                </a:srgbClr>
              </a:solidFill>
              <a:ea typeface="+mn-ea"/>
              <a:cs typeface="+mn-cs"/>
            </a:endParaRPr>
          </a:p>
        </p:txBody>
      </p:sp>
      <p:sp>
        <p:nvSpPr>
          <p:cNvPr id="91" name="TextBox 90">
            <a:extLst>
              <a:ext uri="{FF2B5EF4-FFF2-40B4-BE49-F238E27FC236}">
                <a16:creationId xmlns:a16="http://schemas.microsoft.com/office/drawing/2014/main" id="{3EE5463D-A313-6A4B-8AF2-0BED47BCE780}"/>
              </a:ext>
            </a:extLst>
          </p:cNvPr>
          <p:cNvSpPr txBox="1"/>
          <p:nvPr/>
        </p:nvSpPr>
        <p:spPr>
          <a:xfrm>
            <a:off x="8227555" y="3758998"/>
            <a:ext cx="1785684" cy="523220"/>
          </a:xfrm>
          <a:prstGeom prst="rect">
            <a:avLst/>
          </a:prstGeom>
          <a:noFill/>
        </p:spPr>
        <p:txBody>
          <a:bodyPr wrap="square" rtlCol="0">
            <a:spAutoFit/>
          </a:bodyPr>
          <a:lstStyle/>
          <a:p>
            <a:pPr algn="ctr" defTabSz="609585">
              <a:buClrTx/>
            </a:pPr>
            <a:r>
              <a:rPr lang="en-US" b="1" kern="1200" dirty="0">
                <a:solidFill>
                  <a:srgbClr val="271544">
                    <a:lumMod val="90000"/>
                    <a:lumOff val="10000"/>
                  </a:srgbClr>
                </a:solidFill>
                <a:ea typeface="+mn-ea"/>
                <a:cs typeface="+mn-cs"/>
              </a:rPr>
              <a:t>Data collection</a:t>
            </a:r>
          </a:p>
          <a:p>
            <a:pPr algn="ctr" defTabSz="609585">
              <a:buClrTx/>
            </a:pPr>
            <a:r>
              <a:rPr lang="en-US" b="1" kern="1200" dirty="0">
                <a:solidFill>
                  <a:srgbClr val="271544">
                    <a:lumMod val="90000"/>
                    <a:lumOff val="10000"/>
                  </a:srgbClr>
                </a:solidFill>
                <a:ea typeface="+mn-ea"/>
                <a:cs typeface="+mn-cs"/>
              </a:rPr>
              <a:t>&amp; Analysis</a:t>
            </a:r>
          </a:p>
        </p:txBody>
      </p:sp>
      <p:sp>
        <p:nvSpPr>
          <p:cNvPr id="92" name="Rounded Rectangle 91">
            <a:extLst>
              <a:ext uri="{FF2B5EF4-FFF2-40B4-BE49-F238E27FC236}">
                <a16:creationId xmlns:a16="http://schemas.microsoft.com/office/drawing/2014/main" id="{74F218D0-1968-A84D-AC81-1A9D7EA42049}"/>
              </a:ext>
            </a:extLst>
          </p:cNvPr>
          <p:cNvSpPr/>
          <p:nvPr/>
        </p:nvSpPr>
        <p:spPr>
          <a:xfrm>
            <a:off x="8181524" y="4289068"/>
            <a:ext cx="1860237" cy="2214859"/>
          </a:xfrm>
          <a:prstGeom prst="roundRect">
            <a:avLst/>
          </a:prstGeom>
          <a:solidFill>
            <a:schemeClr val="tx1">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228594" indent="-228594" defTabSz="609585">
              <a:buClrTx/>
              <a:buFont typeface="Wingdings" pitchFamily="2" charset="2"/>
              <a:buChar char="q"/>
              <a:defRPr/>
            </a:pPr>
            <a:r>
              <a:rPr lang="en-GB" sz="1200" kern="1200" dirty="0">
                <a:solidFill>
                  <a:srgbClr val="271544"/>
                </a:solidFill>
                <a:latin typeface="Georgia" panose="02040502050405020303" pitchFamily="18" charset="0"/>
              </a:rPr>
              <a:t>How consistent will data collection be? How frequent? </a:t>
            </a:r>
          </a:p>
          <a:p>
            <a:pPr marL="228594" indent="-228594" defTabSz="609585">
              <a:buClrTx/>
              <a:buFont typeface="Wingdings" pitchFamily="2" charset="2"/>
              <a:buChar char="q"/>
              <a:defRPr/>
            </a:pPr>
            <a:r>
              <a:rPr lang="en-GB" sz="1200" kern="1200" dirty="0">
                <a:solidFill>
                  <a:srgbClr val="271544"/>
                </a:solidFill>
                <a:latin typeface="Georgia" panose="02040502050405020303" pitchFamily="18" charset="0"/>
              </a:rPr>
              <a:t>Will the sample be big enough for quantitative analysis – or would qualitative approaches be better? </a:t>
            </a:r>
          </a:p>
        </p:txBody>
      </p:sp>
      <p:sp>
        <p:nvSpPr>
          <p:cNvPr id="93" name="Rounded Rectangle 92">
            <a:extLst>
              <a:ext uri="{FF2B5EF4-FFF2-40B4-BE49-F238E27FC236}">
                <a16:creationId xmlns:a16="http://schemas.microsoft.com/office/drawing/2014/main" id="{46039961-879C-2B46-9CD6-E8575F3088A1}"/>
              </a:ext>
            </a:extLst>
          </p:cNvPr>
          <p:cNvSpPr/>
          <p:nvPr/>
        </p:nvSpPr>
        <p:spPr>
          <a:xfrm>
            <a:off x="6170220" y="4334688"/>
            <a:ext cx="1801353" cy="2157835"/>
          </a:xfrm>
          <a:prstGeom prst="roundRect">
            <a:avLst/>
          </a:prstGeom>
          <a:solidFill>
            <a:schemeClr val="tx1">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228594" indent="-228594" defTabSz="609585">
              <a:buClrTx/>
              <a:buFont typeface="Wingdings" pitchFamily="2" charset="2"/>
              <a:buChar char="q"/>
            </a:pPr>
            <a:r>
              <a:rPr lang="en-GB" sz="1200" kern="1200" dirty="0">
                <a:solidFill>
                  <a:srgbClr val="271544"/>
                </a:solidFill>
                <a:latin typeface="Georgia" panose="02040502050405020303" pitchFamily="18" charset="0"/>
              </a:rPr>
              <a:t>What baseline data will you use? </a:t>
            </a:r>
          </a:p>
          <a:p>
            <a:pPr marL="228594" indent="-228594" defTabSz="609585">
              <a:buClrTx/>
              <a:buFont typeface="Wingdings" pitchFamily="2" charset="2"/>
              <a:buChar char="q"/>
            </a:pPr>
            <a:r>
              <a:rPr lang="en-GB" sz="1200" kern="1200" dirty="0">
                <a:solidFill>
                  <a:srgbClr val="271544"/>
                </a:solidFill>
                <a:latin typeface="Georgia" panose="02040502050405020303" pitchFamily="18" charset="0"/>
              </a:rPr>
              <a:t>Who will form your comparison group? </a:t>
            </a:r>
          </a:p>
        </p:txBody>
      </p:sp>
      <p:sp>
        <p:nvSpPr>
          <p:cNvPr id="94" name="Rounded Rectangle 93">
            <a:extLst>
              <a:ext uri="{FF2B5EF4-FFF2-40B4-BE49-F238E27FC236}">
                <a16:creationId xmlns:a16="http://schemas.microsoft.com/office/drawing/2014/main" id="{1888C288-8058-554C-BC57-A61171B45356}"/>
              </a:ext>
            </a:extLst>
          </p:cNvPr>
          <p:cNvSpPr/>
          <p:nvPr/>
        </p:nvSpPr>
        <p:spPr>
          <a:xfrm>
            <a:off x="10221674" y="4260184"/>
            <a:ext cx="1874845" cy="2214859"/>
          </a:xfrm>
          <a:prstGeom prst="roundRect">
            <a:avLst/>
          </a:prstGeom>
          <a:solidFill>
            <a:schemeClr val="tx1">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245527" indent="-245527" defTabSz="609585">
              <a:lnSpc>
                <a:spcPct val="107000"/>
              </a:lnSpc>
              <a:buClrTx/>
              <a:buFont typeface="Wingdings" pitchFamily="2" charset="2"/>
              <a:buChar char="q"/>
            </a:pPr>
            <a:r>
              <a:rPr lang="en-GB" sz="1200" kern="1200" dirty="0">
                <a:solidFill>
                  <a:srgbClr val="271544"/>
                </a:solidFill>
                <a:latin typeface="Georgia" panose="02040502050405020303" pitchFamily="18" charset="0"/>
              </a:rPr>
              <a:t>Will you report findings throughout (for service change) or at the end?</a:t>
            </a:r>
          </a:p>
          <a:p>
            <a:pPr marL="245527" indent="-245527" defTabSz="609585">
              <a:lnSpc>
                <a:spcPct val="107000"/>
              </a:lnSpc>
              <a:buClrTx/>
              <a:buFont typeface="Wingdings" pitchFamily="2" charset="2"/>
              <a:buChar char="q"/>
            </a:pPr>
            <a:r>
              <a:rPr lang="en-GB" sz="1200" kern="1200" dirty="0">
                <a:solidFill>
                  <a:srgbClr val="271544"/>
                </a:solidFill>
                <a:latin typeface="Georgia" panose="02040502050405020303" pitchFamily="18" charset="0"/>
              </a:rPr>
              <a:t>In what ways can you share your findings with varied audiences?</a:t>
            </a:r>
          </a:p>
        </p:txBody>
      </p:sp>
      <p:sp>
        <p:nvSpPr>
          <p:cNvPr id="95" name="TextBox 94">
            <a:extLst>
              <a:ext uri="{FF2B5EF4-FFF2-40B4-BE49-F238E27FC236}">
                <a16:creationId xmlns:a16="http://schemas.microsoft.com/office/drawing/2014/main" id="{CB384802-0D0D-4B41-8AB0-DE2D543DB63D}"/>
              </a:ext>
            </a:extLst>
          </p:cNvPr>
          <p:cNvSpPr txBox="1"/>
          <p:nvPr/>
        </p:nvSpPr>
        <p:spPr>
          <a:xfrm>
            <a:off x="10429018" y="3921630"/>
            <a:ext cx="1400921" cy="307777"/>
          </a:xfrm>
          <a:prstGeom prst="rect">
            <a:avLst/>
          </a:prstGeom>
          <a:noFill/>
        </p:spPr>
        <p:txBody>
          <a:bodyPr wrap="square" rtlCol="0">
            <a:spAutoFit/>
          </a:bodyPr>
          <a:lstStyle/>
          <a:p>
            <a:pPr algn="ctr" defTabSz="609585">
              <a:buClrTx/>
            </a:pPr>
            <a:r>
              <a:rPr lang="en-GB" b="1" kern="1200" dirty="0">
                <a:solidFill>
                  <a:srgbClr val="271544">
                    <a:lumMod val="90000"/>
                    <a:lumOff val="10000"/>
                  </a:srgbClr>
                </a:solidFill>
                <a:ea typeface="+mn-ea"/>
                <a:cs typeface="+mn-cs"/>
              </a:rPr>
              <a:t>Reporting</a:t>
            </a:r>
            <a:endParaRPr lang="en-US" sz="1333" b="1" kern="1200" dirty="0">
              <a:solidFill>
                <a:srgbClr val="271544">
                  <a:lumMod val="90000"/>
                  <a:lumOff val="10000"/>
                </a:srgbClr>
              </a:solidFill>
              <a:ea typeface="+mn-ea"/>
              <a:cs typeface="+mn-cs"/>
            </a:endParaRPr>
          </a:p>
        </p:txBody>
      </p:sp>
      <p:sp>
        <p:nvSpPr>
          <p:cNvPr id="96" name="TextBox 95">
            <a:extLst>
              <a:ext uri="{FF2B5EF4-FFF2-40B4-BE49-F238E27FC236}">
                <a16:creationId xmlns:a16="http://schemas.microsoft.com/office/drawing/2014/main" id="{75F5FF9D-ACD6-2742-AA5F-6807CCAC1C27}"/>
              </a:ext>
            </a:extLst>
          </p:cNvPr>
          <p:cNvSpPr txBox="1"/>
          <p:nvPr/>
        </p:nvSpPr>
        <p:spPr>
          <a:xfrm>
            <a:off x="6316693" y="3787246"/>
            <a:ext cx="1495084" cy="523220"/>
          </a:xfrm>
          <a:prstGeom prst="rect">
            <a:avLst/>
          </a:prstGeom>
          <a:noFill/>
        </p:spPr>
        <p:txBody>
          <a:bodyPr wrap="square" rtlCol="0">
            <a:spAutoFit/>
          </a:bodyPr>
          <a:lstStyle/>
          <a:p>
            <a:pPr algn="ctr" defTabSz="609585">
              <a:buClrTx/>
            </a:pPr>
            <a:r>
              <a:rPr lang="en-US" b="1" kern="1200" dirty="0">
                <a:solidFill>
                  <a:srgbClr val="271544">
                    <a:lumMod val="90000"/>
                    <a:lumOff val="10000"/>
                  </a:srgbClr>
                </a:solidFill>
                <a:ea typeface="+mn-ea"/>
                <a:cs typeface="+mn-cs"/>
              </a:rPr>
              <a:t>Baselines &amp; comparisons</a:t>
            </a:r>
            <a:endParaRPr lang="en-US" sz="800" b="1" kern="1200" dirty="0">
              <a:solidFill>
                <a:srgbClr val="271544">
                  <a:lumMod val="90000"/>
                  <a:lumOff val="10000"/>
                </a:srgbClr>
              </a:solidFill>
              <a:ea typeface="+mn-ea"/>
              <a:cs typeface="+mn-cs"/>
            </a:endParaRPr>
          </a:p>
        </p:txBody>
      </p:sp>
      <p:sp>
        <p:nvSpPr>
          <p:cNvPr id="3" name="TextBox 2">
            <a:extLst>
              <a:ext uri="{FF2B5EF4-FFF2-40B4-BE49-F238E27FC236}">
                <a16:creationId xmlns:a16="http://schemas.microsoft.com/office/drawing/2014/main" id="{14910620-930E-694F-9907-C22B8B41DE1C}"/>
              </a:ext>
            </a:extLst>
          </p:cNvPr>
          <p:cNvSpPr txBox="1"/>
          <p:nvPr/>
        </p:nvSpPr>
        <p:spPr>
          <a:xfrm>
            <a:off x="3469411" y="3293499"/>
            <a:ext cx="547987" cy="215444"/>
          </a:xfrm>
          <a:prstGeom prst="rect">
            <a:avLst/>
          </a:prstGeom>
          <a:noFill/>
        </p:spPr>
        <p:txBody>
          <a:bodyPr wrap="square" rtlCol="0">
            <a:spAutoFit/>
          </a:bodyPr>
          <a:lstStyle/>
          <a:p>
            <a:pPr defTabSz="609585">
              <a:buClrTx/>
            </a:pPr>
            <a:r>
              <a:rPr lang="en-US" sz="800" kern="1200" dirty="0">
                <a:solidFill>
                  <a:srgbClr val="271544"/>
                </a:solidFill>
                <a:latin typeface="Georgia" panose="02040502050405020303" pitchFamily="18" charset="0"/>
                <a:ea typeface="+mn-ea"/>
                <a:cs typeface="+mn-cs"/>
              </a:rPr>
              <a:t>Step 1</a:t>
            </a:r>
          </a:p>
        </p:txBody>
      </p:sp>
      <p:sp>
        <p:nvSpPr>
          <p:cNvPr id="105" name="TextBox 104">
            <a:extLst>
              <a:ext uri="{FF2B5EF4-FFF2-40B4-BE49-F238E27FC236}">
                <a16:creationId xmlns:a16="http://schemas.microsoft.com/office/drawing/2014/main" id="{FCDB486F-8508-2040-A153-A96C73EFAE01}"/>
              </a:ext>
            </a:extLst>
          </p:cNvPr>
          <p:cNvSpPr txBox="1"/>
          <p:nvPr/>
        </p:nvSpPr>
        <p:spPr>
          <a:xfrm>
            <a:off x="9493775" y="3295175"/>
            <a:ext cx="547987" cy="215444"/>
          </a:xfrm>
          <a:prstGeom prst="rect">
            <a:avLst/>
          </a:prstGeom>
          <a:noFill/>
        </p:spPr>
        <p:txBody>
          <a:bodyPr wrap="square" rtlCol="0">
            <a:spAutoFit/>
          </a:bodyPr>
          <a:lstStyle/>
          <a:p>
            <a:pPr defTabSz="609585">
              <a:buClrTx/>
            </a:pPr>
            <a:r>
              <a:rPr lang="en-US" sz="800" kern="1200" dirty="0">
                <a:solidFill>
                  <a:srgbClr val="271544"/>
                </a:solidFill>
                <a:latin typeface="Georgia" panose="02040502050405020303" pitchFamily="18" charset="0"/>
                <a:ea typeface="+mn-ea"/>
                <a:cs typeface="+mn-cs"/>
              </a:rPr>
              <a:t>Step 2</a:t>
            </a:r>
          </a:p>
        </p:txBody>
      </p:sp>
      <p:sp>
        <p:nvSpPr>
          <p:cNvPr id="106" name="TextBox 105">
            <a:extLst>
              <a:ext uri="{FF2B5EF4-FFF2-40B4-BE49-F238E27FC236}">
                <a16:creationId xmlns:a16="http://schemas.microsoft.com/office/drawing/2014/main" id="{7C2A2381-3748-7A44-9203-16943372C1D1}"/>
              </a:ext>
            </a:extLst>
          </p:cNvPr>
          <p:cNvSpPr txBox="1"/>
          <p:nvPr/>
        </p:nvSpPr>
        <p:spPr>
          <a:xfrm>
            <a:off x="5419057" y="3310364"/>
            <a:ext cx="547987" cy="215444"/>
          </a:xfrm>
          <a:prstGeom prst="rect">
            <a:avLst/>
          </a:prstGeom>
          <a:noFill/>
        </p:spPr>
        <p:txBody>
          <a:bodyPr wrap="square" rtlCol="0">
            <a:spAutoFit/>
          </a:bodyPr>
          <a:lstStyle/>
          <a:p>
            <a:pPr defTabSz="609585">
              <a:buClrTx/>
            </a:pPr>
            <a:r>
              <a:rPr lang="en-US" sz="800" kern="1200" dirty="0">
                <a:solidFill>
                  <a:srgbClr val="271544"/>
                </a:solidFill>
                <a:latin typeface="Georgia" panose="02040502050405020303" pitchFamily="18" charset="0"/>
                <a:ea typeface="+mn-ea"/>
                <a:cs typeface="+mn-cs"/>
              </a:rPr>
              <a:t>Step 1</a:t>
            </a:r>
          </a:p>
        </p:txBody>
      </p:sp>
      <p:sp>
        <p:nvSpPr>
          <p:cNvPr id="107" name="TextBox 106">
            <a:extLst>
              <a:ext uri="{FF2B5EF4-FFF2-40B4-BE49-F238E27FC236}">
                <a16:creationId xmlns:a16="http://schemas.microsoft.com/office/drawing/2014/main" id="{E5E9E251-F535-6444-B93A-C1B022192F1A}"/>
              </a:ext>
            </a:extLst>
          </p:cNvPr>
          <p:cNvSpPr txBox="1"/>
          <p:nvPr/>
        </p:nvSpPr>
        <p:spPr>
          <a:xfrm>
            <a:off x="7359765" y="3294062"/>
            <a:ext cx="547987" cy="215444"/>
          </a:xfrm>
          <a:prstGeom prst="rect">
            <a:avLst/>
          </a:prstGeom>
          <a:noFill/>
        </p:spPr>
        <p:txBody>
          <a:bodyPr wrap="square" rtlCol="0">
            <a:spAutoFit/>
          </a:bodyPr>
          <a:lstStyle/>
          <a:p>
            <a:pPr defTabSz="609585">
              <a:buClrTx/>
            </a:pPr>
            <a:r>
              <a:rPr lang="en-US" sz="800" kern="1200" dirty="0">
                <a:solidFill>
                  <a:srgbClr val="271544"/>
                </a:solidFill>
                <a:latin typeface="Georgia" panose="02040502050405020303" pitchFamily="18" charset="0"/>
                <a:ea typeface="+mn-ea"/>
                <a:cs typeface="+mn-cs"/>
              </a:rPr>
              <a:t>Step 2</a:t>
            </a:r>
          </a:p>
        </p:txBody>
      </p:sp>
      <p:sp>
        <p:nvSpPr>
          <p:cNvPr id="108" name="TextBox 107">
            <a:extLst>
              <a:ext uri="{FF2B5EF4-FFF2-40B4-BE49-F238E27FC236}">
                <a16:creationId xmlns:a16="http://schemas.microsoft.com/office/drawing/2014/main" id="{7A8BA422-E767-8845-8E20-678668D3EE06}"/>
              </a:ext>
            </a:extLst>
          </p:cNvPr>
          <p:cNvSpPr txBox="1"/>
          <p:nvPr/>
        </p:nvSpPr>
        <p:spPr>
          <a:xfrm>
            <a:off x="11458131" y="3305890"/>
            <a:ext cx="547987" cy="215444"/>
          </a:xfrm>
          <a:prstGeom prst="rect">
            <a:avLst/>
          </a:prstGeom>
          <a:noFill/>
        </p:spPr>
        <p:txBody>
          <a:bodyPr wrap="square" rtlCol="0">
            <a:spAutoFit/>
          </a:bodyPr>
          <a:lstStyle/>
          <a:p>
            <a:pPr defTabSz="609585">
              <a:buClrTx/>
            </a:pPr>
            <a:r>
              <a:rPr lang="en-US" sz="800" kern="1200" dirty="0">
                <a:solidFill>
                  <a:srgbClr val="271544"/>
                </a:solidFill>
                <a:latin typeface="Georgia" panose="02040502050405020303" pitchFamily="18" charset="0"/>
                <a:ea typeface="+mn-ea"/>
                <a:cs typeface="+mn-cs"/>
              </a:rPr>
              <a:t>Step 2</a:t>
            </a:r>
          </a:p>
        </p:txBody>
      </p:sp>
      <p:sp>
        <p:nvSpPr>
          <p:cNvPr id="118" name="TextBox 117">
            <a:extLst>
              <a:ext uri="{FF2B5EF4-FFF2-40B4-BE49-F238E27FC236}">
                <a16:creationId xmlns:a16="http://schemas.microsoft.com/office/drawing/2014/main" id="{8EB5A356-72FF-C544-AEF0-BEF0F96B5BFD}"/>
              </a:ext>
            </a:extLst>
          </p:cNvPr>
          <p:cNvSpPr txBox="1"/>
          <p:nvPr/>
        </p:nvSpPr>
        <p:spPr>
          <a:xfrm>
            <a:off x="5436519" y="6245667"/>
            <a:ext cx="547987" cy="215444"/>
          </a:xfrm>
          <a:prstGeom prst="rect">
            <a:avLst/>
          </a:prstGeom>
          <a:noFill/>
        </p:spPr>
        <p:txBody>
          <a:bodyPr wrap="square" rtlCol="0">
            <a:spAutoFit/>
          </a:bodyPr>
          <a:lstStyle/>
          <a:p>
            <a:pPr defTabSz="609585">
              <a:buClrTx/>
            </a:pPr>
            <a:r>
              <a:rPr lang="en-US" sz="800" kern="1200" dirty="0">
                <a:solidFill>
                  <a:srgbClr val="271544"/>
                </a:solidFill>
                <a:latin typeface="Georgia" panose="02040502050405020303" pitchFamily="18" charset="0"/>
                <a:ea typeface="+mn-ea"/>
                <a:cs typeface="+mn-cs"/>
              </a:rPr>
              <a:t>Step 2</a:t>
            </a:r>
          </a:p>
        </p:txBody>
      </p:sp>
      <p:sp>
        <p:nvSpPr>
          <p:cNvPr id="122" name="TextBox 121">
            <a:extLst>
              <a:ext uri="{FF2B5EF4-FFF2-40B4-BE49-F238E27FC236}">
                <a16:creationId xmlns:a16="http://schemas.microsoft.com/office/drawing/2014/main" id="{1C4F9302-3A8C-F848-88F9-0D5D1561D426}"/>
              </a:ext>
            </a:extLst>
          </p:cNvPr>
          <p:cNvSpPr txBox="1"/>
          <p:nvPr/>
        </p:nvSpPr>
        <p:spPr>
          <a:xfrm>
            <a:off x="7355440" y="6241038"/>
            <a:ext cx="547987" cy="215444"/>
          </a:xfrm>
          <a:prstGeom prst="rect">
            <a:avLst/>
          </a:prstGeom>
          <a:noFill/>
        </p:spPr>
        <p:txBody>
          <a:bodyPr wrap="square" rtlCol="0">
            <a:spAutoFit/>
          </a:bodyPr>
          <a:lstStyle/>
          <a:p>
            <a:pPr defTabSz="609585">
              <a:buClrTx/>
            </a:pPr>
            <a:r>
              <a:rPr lang="en-US" sz="800" kern="1200" dirty="0">
                <a:solidFill>
                  <a:srgbClr val="271544"/>
                </a:solidFill>
                <a:latin typeface="Georgia" panose="02040502050405020303" pitchFamily="18" charset="0"/>
                <a:ea typeface="+mn-ea"/>
                <a:cs typeface="+mn-cs"/>
              </a:rPr>
              <a:t>Step 3</a:t>
            </a:r>
          </a:p>
        </p:txBody>
      </p:sp>
      <p:sp>
        <p:nvSpPr>
          <p:cNvPr id="132" name="TextBox 131">
            <a:extLst>
              <a:ext uri="{FF2B5EF4-FFF2-40B4-BE49-F238E27FC236}">
                <a16:creationId xmlns:a16="http://schemas.microsoft.com/office/drawing/2014/main" id="{28E2C496-04C3-0945-A4C2-B49775B20B97}"/>
              </a:ext>
            </a:extLst>
          </p:cNvPr>
          <p:cNvSpPr txBox="1"/>
          <p:nvPr/>
        </p:nvSpPr>
        <p:spPr>
          <a:xfrm>
            <a:off x="9435651" y="6253998"/>
            <a:ext cx="547987" cy="215444"/>
          </a:xfrm>
          <a:prstGeom prst="rect">
            <a:avLst/>
          </a:prstGeom>
          <a:noFill/>
        </p:spPr>
        <p:txBody>
          <a:bodyPr wrap="square" rtlCol="0">
            <a:spAutoFit/>
          </a:bodyPr>
          <a:lstStyle/>
          <a:p>
            <a:pPr defTabSz="609585">
              <a:buClrTx/>
            </a:pPr>
            <a:r>
              <a:rPr lang="en-US" sz="800" kern="1200" dirty="0">
                <a:solidFill>
                  <a:srgbClr val="271544"/>
                </a:solidFill>
                <a:latin typeface="Georgia" panose="02040502050405020303" pitchFamily="18" charset="0"/>
                <a:ea typeface="+mn-ea"/>
                <a:cs typeface="+mn-cs"/>
              </a:rPr>
              <a:t>Step 3</a:t>
            </a:r>
          </a:p>
        </p:txBody>
      </p:sp>
      <p:sp>
        <p:nvSpPr>
          <p:cNvPr id="133" name="TextBox 132">
            <a:extLst>
              <a:ext uri="{FF2B5EF4-FFF2-40B4-BE49-F238E27FC236}">
                <a16:creationId xmlns:a16="http://schemas.microsoft.com/office/drawing/2014/main" id="{7DA68E19-2286-3348-BF71-133D7F2BA68D}"/>
              </a:ext>
            </a:extLst>
          </p:cNvPr>
          <p:cNvSpPr txBox="1"/>
          <p:nvPr/>
        </p:nvSpPr>
        <p:spPr>
          <a:xfrm>
            <a:off x="11493980" y="6228822"/>
            <a:ext cx="547987" cy="215444"/>
          </a:xfrm>
          <a:prstGeom prst="rect">
            <a:avLst/>
          </a:prstGeom>
          <a:noFill/>
        </p:spPr>
        <p:txBody>
          <a:bodyPr wrap="square" rtlCol="0">
            <a:spAutoFit/>
          </a:bodyPr>
          <a:lstStyle/>
          <a:p>
            <a:pPr defTabSz="609585">
              <a:buClrTx/>
            </a:pPr>
            <a:r>
              <a:rPr lang="en-US" sz="800" kern="1200" dirty="0">
                <a:solidFill>
                  <a:srgbClr val="271544"/>
                </a:solidFill>
                <a:latin typeface="Georgia" panose="02040502050405020303" pitchFamily="18" charset="0"/>
                <a:ea typeface="+mn-ea"/>
                <a:cs typeface="+mn-cs"/>
              </a:rPr>
              <a:t>Step 4</a:t>
            </a:r>
          </a:p>
        </p:txBody>
      </p:sp>
      <p:sp>
        <p:nvSpPr>
          <p:cNvPr id="85" name="Rounded Rectangle 84">
            <a:extLst>
              <a:ext uri="{FF2B5EF4-FFF2-40B4-BE49-F238E27FC236}">
                <a16:creationId xmlns:a16="http://schemas.microsoft.com/office/drawing/2014/main" id="{8E077D23-840C-C242-8009-44DDCA099901}"/>
              </a:ext>
            </a:extLst>
          </p:cNvPr>
          <p:cNvSpPr/>
          <p:nvPr/>
        </p:nvSpPr>
        <p:spPr>
          <a:xfrm>
            <a:off x="2304932" y="4348764"/>
            <a:ext cx="1801352" cy="2143757"/>
          </a:xfrm>
          <a:prstGeom prst="roundRect">
            <a:avLst/>
          </a:prstGeom>
          <a:solidFill>
            <a:schemeClr val="tx1">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defTabSz="609585">
              <a:buClrTx/>
            </a:pPr>
            <a:r>
              <a:rPr lang="en-GB" sz="1200" kern="1200" dirty="0">
                <a:solidFill>
                  <a:srgbClr val="271544"/>
                </a:solidFill>
                <a:latin typeface="Georgia" panose="02040502050405020303" pitchFamily="18" charset="0"/>
              </a:rPr>
              <a:t>For the service and its evaluation:</a:t>
            </a:r>
          </a:p>
          <a:p>
            <a:pPr marL="243411" indent="-243411" defTabSz="609585">
              <a:buClrTx/>
              <a:buFont typeface="Wingdings" pitchFamily="2" charset="2"/>
              <a:buChar char="q"/>
            </a:pPr>
            <a:r>
              <a:rPr lang="en-GB" sz="1200" kern="1200" dirty="0">
                <a:solidFill>
                  <a:srgbClr val="271544"/>
                </a:solidFill>
                <a:latin typeface="Georgia" panose="02040502050405020303" pitchFamily="18" charset="0"/>
              </a:rPr>
              <a:t>Have internal / external enablers and barriers been identified? </a:t>
            </a:r>
          </a:p>
          <a:p>
            <a:pPr marL="243411" indent="-243411" defTabSz="609585">
              <a:buClrTx/>
              <a:buFont typeface="Wingdings" pitchFamily="2" charset="2"/>
              <a:buChar char="q"/>
            </a:pPr>
            <a:r>
              <a:rPr lang="en-GB" sz="1200" kern="1200" dirty="0">
                <a:solidFill>
                  <a:srgbClr val="271544"/>
                </a:solidFill>
                <a:latin typeface="Georgia" panose="02040502050405020303" pitchFamily="18" charset="0"/>
              </a:rPr>
              <a:t>How will you monitor these? </a:t>
            </a:r>
            <a:endParaRPr lang="en-US" sz="1200" kern="1200" dirty="0">
              <a:solidFill>
                <a:srgbClr val="271544"/>
              </a:solidFill>
              <a:latin typeface="Georgia" panose="02040502050405020303" pitchFamily="18" charset="0"/>
            </a:endParaRPr>
          </a:p>
        </p:txBody>
      </p:sp>
      <p:sp>
        <p:nvSpPr>
          <p:cNvPr id="64" name="Title 1">
            <a:extLst>
              <a:ext uri="{FF2B5EF4-FFF2-40B4-BE49-F238E27FC236}">
                <a16:creationId xmlns:a16="http://schemas.microsoft.com/office/drawing/2014/main" id="{89B3774F-50E8-4B36-8B19-F44D2D04627C}"/>
              </a:ext>
            </a:extLst>
          </p:cNvPr>
          <p:cNvSpPr>
            <a:spLocks noGrp="1"/>
          </p:cNvSpPr>
          <p:nvPr>
            <p:ph type="title"/>
          </p:nvPr>
        </p:nvSpPr>
        <p:spPr>
          <a:xfrm>
            <a:off x="2260563" y="365477"/>
            <a:ext cx="9313763" cy="471147"/>
          </a:xfrm>
        </p:spPr>
        <p:txBody>
          <a:bodyPr>
            <a:normAutofit fontScale="90000"/>
          </a:bodyPr>
          <a:lstStyle/>
          <a:p>
            <a:r>
              <a:rPr lang="en-GB" sz="2667" dirty="0"/>
              <a:t>Questions to help prompt your evaluation planning</a:t>
            </a:r>
            <a:endParaRPr lang="en-US" dirty="0"/>
          </a:p>
        </p:txBody>
      </p:sp>
      <p:sp>
        <p:nvSpPr>
          <p:cNvPr id="110" name="TextBox 109">
            <a:extLst>
              <a:ext uri="{FF2B5EF4-FFF2-40B4-BE49-F238E27FC236}">
                <a16:creationId xmlns:a16="http://schemas.microsoft.com/office/drawing/2014/main" id="{9FC70053-E55F-1E46-BDB6-63C0CE19FF81}"/>
              </a:ext>
            </a:extLst>
          </p:cNvPr>
          <p:cNvSpPr txBox="1"/>
          <p:nvPr/>
        </p:nvSpPr>
        <p:spPr>
          <a:xfrm>
            <a:off x="3499485" y="6247659"/>
            <a:ext cx="547987" cy="215444"/>
          </a:xfrm>
          <a:prstGeom prst="rect">
            <a:avLst/>
          </a:prstGeom>
          <a:noFill/>
        </p:spPr>
        <p:txBody>
          <a:bodyPr wrap="square" rtlCol="0">
            <a:spAutoFit/>
          </a:bodyPr>
          <a:lstStyle/>
          <a:p>
            <a:pPr defTabSz="609585">
              <a:buClrTx/>
            </a:pPr>
            <a:r>
              <a:rPr lang="en-US" sz="800" kern="1200" dirty="0">
                <a:solidFill>
                  <a:srgbClr val="271544"/>
                </a:solidFill>
                <a:latin typeface="Georgia" panose="02040502050405020303" pitchFamily="18" charset="0"/>
                <a:ea typeface="+mn-ea"/>
                <a:cs typeface="+mn-cs"/>
              </a:rPr>
              <a:t>Step</a:t>
            </a:r>
            <a:r>
              <a:rPr lang="en-US" sz="800" kern="1200" dirty="0">
                <a:solidFill>
                  <a:srgbClr val="271544"/>
                </a:solidFill>
                <a:ea typeface="+mn-ea"/>
                <a:cs typeface="+mn-cs"/>
              </a:rPr>
              <a:t> 2</a:t>
            </a:r>
          </a:p>
        </p:txBody>
      </p:sp>
      <p:sp>
        <p:nvSpPr>
          <p:cNvPr id="48" name="Rectangle 47">
            <a:extLst>
              <a:ext uri="{FF2B5EF4-FFF2-40B4-BE49-F238E27FC236}">
                <a16:creationId xmlns:a16="http://schemas.microsoft.com/office/drawing/2014/main" id="{48D5B359-5267-4C7D-AA59-6607B0EFE8BE}"/>
              </a:ext>
            </a:extLst>
          </p:cNvPr>
          <p:cNvSpPr/>
          <p:nvPr/>
        </p:nvSpPr>
        <p:spPr>
          <a:xfrm>
            <a:off x="219457" y="190005"/>
            <a:ext cx="1709657" cy="6667995"/>
          </a:xfrm>
          <a:prstGeom prst="rect">
            <a:avLst/>
          </a:prstGeom>
          <a:solidFill>
            <a:schemeClr val="tx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2400" kern="1200">
              <a:solidFill>
                <a:srgbClr val="F4F4F4"/>
              </a:solidFill>
              <a:latin typeface="Arial"/>
            </a:endParaRPr>
          </a:p>
        </p:txBody>
      </p:sp>
      <p:sp>
        <p:nvSpPr>
          <p:cNvPr id="50" name="Pentagon 27">
            <a:extLst>
              <a:ext uri="{FF2B5EF4-FFF2-40B4-BE49-F238E27FC236}">
                <a16:creationId xmlns:a16="http://schemas.microsoft.com/office/drawing/2014/main" id="{6A9BA6D4-5A52-478B-B2B9-FB253A92A015}"/>
              </a:ext>
            </a:extLst>
          </p:cNvPr>
          <p:cNvSpPr/>
          <p:nvPr/>
        </p:nvSpPr>
        <p:spPr>
          <a:xfrm>
            <a:off x="219456" y="4860615"/>
            <a:ext cx="2040704" cy="1004955"/>
          </a:xfrm>
          <a:prstGeom prst="homePlate">
            <a:avLst>
              <a:gd name="adj" fmla="val 34037"/>
            </a:avLst>
          </a:prstGeom>
          <a:solidFill>
            <a:schemeClr val="tx1">
              <a:lumMod val="90000"/>
              <a:lumOff val="10000"/>
            </a:schemeClr>
          </a:solid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2400" kern="1200">
              <a:solidFill>
                <a:srgbClr val="F4F4F4"/>
              </a:solidFill>
              <a:latin typeface="Arial"/>
            </a:endParaRPr>
          </a:p>
        </p:txBody>
      </p:sp>
      <p:sp>
        <p:nvSpPr>
          <p:cNvPr id="51" name="TextBox 50">
            <a:hlinkClick r:id="rId3" action="ppaction://hlinksldjump"/>
            <a:extLst>
              <a:ext uri="{FF2B5EF4-FFF2-40B4-BE49-F238E27FC236}">
                <a16:creationId xmlns:a16="http://schemas.microsoft.com/office/drawing/2014/main" id="{6E79E9AE-473B-4495-A9F2-B1C353A1BAC1}"/>
              </a:ext>
            </a:extLst>
          </p:cNvPr>
          <p:cNvSpPr txBox="1"/>
          <p:nvPr/>
        </p:nvSpPr>
        <p:spPr>
          <a:xfrm>
            <a:off x="252231" y="404946"/>
            <a:ext cx="1409447" cy="707694"/>
          </a:xfrm>
          <a:prstGeom prst="rect">
            <a:avLst/>
          </a:prstGeom>
          <a:noFill/>
        </p:spPr>
        <p:txBody>
          <a:bodyPr wrap="square" rtlCol="0">
            <a:spAutoFit/>
          </a:bodyPr>
          <a:lstStyle/>
          <a:p>
            <a:pPr defTabSz="609585">
              <a:buClrTx/>
            </a:pPr>
            <a:r>
              <a:rPr lang="en-US" sz="1333" kern="1200" dirty="0">
                <a:solidFill>
                  <a:srgbClr val="271544"/>
                </a:solidFill>
                <a:ea typeface="+mn-ea"/>
                <a:cs typeface="+mn-cs"/>
              </a:rPr>
              <a:t>Introduction: monitoring vs. evaluation</a:t>
            </a:r>
          </a:p>
        </p:txBody>
      </p:sp>
      <p:sp>
        <p:nvSpPr>
          <p:cNvPr id="52" name="TextBox 51">
            <a:hlinkClick r:id="rId4" action="ppaction://hlinksldjump"/>
            <a:extLst>
              <a:ext uri="{FF2B5EF4-FFF2-40B4-BE49-F238E27FC236}">
                <a16:creationId xmlns:a16="http://schemas.microsoft.com/office/drawing/2014/main" id="{09FCC0E7-C51D-449F-8764-02129E4FD00F}"/>
              </a:ext>
            </a:extLst>
          </p:cNvPr>
          <p:cNvSpPr txBox="1"/>
          <p:nvPr/>
        </p:nvSpPr>
        <p:spPr>
          <a:xfrm>
            <a:off x="219456" y="3984561"/>
            <a:ext cx="1365504" cy="502573"/>
          </a:xfrm>
          <a:prstGeom prst="rect">
            <a:avLst/>
          </a:prstGeom>
          <a:noFill/>
        </p:spPr>
        <p:txBody>
          <a:bodyPr wrap="square" rtlCol="0">
            <a:spAutoFit/>
          </a:bodyPr>
          <a:lstStyle/>
          <a:p>
            <a:pPr defTabSz="609585">
              <a:buClrTx/>
            </a:pPr>
            <a:r>
              <a:rPr lang="en-US" sz="1333" kern="1200" dirty="0">
                <a:solidFill>
                  <a:srgbClr val="271544"/>
                </a:solidFill>
                <a:ea typeface="+mn-ea"/>
                <a:cs typeface="+mn-cs"/>
              </a:rPr>
              <a:t>Four steps of evaluation</a:t>
            </a:r>
          </a:p>
        </p:txBody>
      </p:sp>
      <p:sp>
        <p:nvSpPr>
          <p:cNvPr id="53" name="TextBox 52">
            <a:hlinkClick r:id="rId5" action="ppaction://hlinksldjump"/>
            <a:extLst>
              <a:ext uri="{FF2B5EF4-FFF2-40B4-BE49-F238E27FC236}">
                <a16:creationId xmlns:a16="http://schemas.microsoft.com/office/drawing/2014/main" id="{45722F23-037A-428A-AF21-E6C6B5588F56}"/>
              </a:ext>
            </a:extLst>
          </p:cNvPr>
          <p:cNvSpPr txBox="1"/>
          <p:nvPr/>
        </p:nvSpPr>
        <p:spPr>
          <a:xfrm>
            <a:off x="219456" y="4944872"/>
            <a:ext cx="1365505" cy="707694"/>
          </a:xfrm>
          <a:prstGeom prst="rect">
            <a:avLst/>
          </a:prstGeom>
          <a:noFill/>
        </p:spPr>
        <p:txBody>
          <a:bodyPr wrap="square" rtlCol="0">
            <a:spAutoFit/>
          </a:bodyPr>
          <a:lstStyle/>
          <a:p>
            <a:pPr defTabSz="609585">
              <a:buClrTx/>
            </a:pPr>
            <a:r>
              <a:rPr lang="en-US" sz="1333" kern="1200" dirty="0">
                <a:solidFill>
                  <a:srgbClr val="F4F4F4"/>
                </a:solidFill>
                <a:ea typeface="+mn-ea"/>
                <a:cs typeface="+mn-cs"/>
              </a:rPr>
              <a:t>Pit stop: questions to ask yourself</a:t>
            </a:r>
          </a:p>
        </p:txBody>
      </p:sp>
      <p:sp>
        <p:nvSpPr>
          <p:cNvPr id="54" name="TextBox 53">
            <a:hlinkClick r:id="rId5" action="ppaction://hlinksldjump"/>
            <a:extLst>
              <a:ext uri="{FF2B5EF4-FFF2-40B4-BE49-F238E27FC236}">
                <a16:creationId xmlns:a16="http://schemas.microsoft.com/office/drawing/2014/main" id="{5882DE8B-5734-4D55-8970-960CEE4B33D5}"/>
              </a:ext>
            </a:extLst>
          </p:cNvPr>
          <p:cNvSpPr txBox="1"/>
          <p:nvPr/>
        </p:nvSpPr>
        <p:spPr>
          <a:xfrm>
            <a:off x="199254" y="5149074"/>
            <a:ext cx="1709657" cy="297454"/>
          </a:xfrm>
          <a:prstGeom prst="rect">
            <a:avLst/>
          </a:prstGeom>
          <a:noFill/>
        </p:spPr>
        <p:txBody>
          <a:bodyPr wrap="square" rtlCol="0">
            <a:spAutoFit/>
          </a:bodyPr>
          <a:lstStyle/>
          <a:p>
            <a:pPr algn="r" defTabSz="609585">
              <a:buClrTx/>
            </a:pPr>
            <a:r>
              <a:rPr lang="en-US" sz="1333" kern="1200" dirty="0">
                <a:solidFill>
                  <a:srgbClr val="F4F4F4"/>
                </a:solidFill>
                <a:ea typeface="+mn-ea"/>
                <a:cs typeface="+mn-cs"/>
              </a:rPr>
              <a:t>9</a:t>
            </a:r>
          </a:p>
        </p:txBody>
      </p:sp>
      <p:sp>
        <p:nvSpPr>
          <p:cNvPr id="55" name="TextBox 54">
            <a:hlinkClick r:id="rId4" action="ppaction://hlinksldjump"/>
            <a:extLst>
              <a:ext uri="{FF2B5EF4-FFF2-40B4-BE49-F238E27FC236}">
                <a16:creationId xmlns:a16="http://schemas.microsoft.com/office/drawing/2014/main" id="{CABA5399-1C23-4553-BAE2-A75832CCCFE2}"/>
              </a:ext>
            </a:extLst>
          </p:cNvPr>
          <p:cNvSpPr txBox="1"/>
          <p:nvPr/>
        </p:nvSpPr>
        <p:spPr>
          <a:xfrm>
            <a:off x="199252" y="4085168"/>
            <a:ext cx="1709659" cy="297454"/>
          </a:xfrm>
          <a:prstGeom prst="rect">
            <a:avLst/>
          </a:prstGeom>
          <a:noFill/>
        </p:spPr>
        <p:txBody>
          <a:bodyPr wrap="square" rtlCol="0">
            <a:spAutoFit/>
          </a:bodyPr>
          <a:lstStyle/>
          <a:p>
            <a:pPr algn="r" defTabSz="609585">
              <a:buClrTx/>
            </a:pPr>
            <a:r>
              <a:rPr lang="en-US" sz="1333" kern="1200" dirty="0">
                <a:solidFill>
                  <a:srgbClr val="271544"/>
                </a:solidFill>
                <a:ea typeface="+mn-ea"/>
                <a:cs typeface="+mn-cs"/>
              </a:rPr>
              <a:t>8</a:t>
            </a:r>
          </a:p>
        </p:txBody>
      </p:sp>
      <p:sp>
        <p:nvSpPr>
          <p:cNvPr id="56" name="TextBox 55">
            <a:hlinkClick r:id="rId6" action="ppaction://hlinksldjump"/>
            <a:extLst>
              <a:ext uri="{FF2B5EF4-FFF2-40B4-BE49-F238E27FC236}">
                <a16:creationId xmlns:a16="http://schemas.microsoft.com/office/drawing/2014/main" id="{5FE3A49C-FDD9-435B-AD46-E25E30B9681A}"/>
              </a:ext>
            </a:extLst>
          </p:cNvPr>
          <p:cNvSpPr txBox="1"/>
          <p:nvPr/>
        </p:nvSpPr>
        <p:spPr>
          <a:xfrm>
            <a:off x="199252" y="3038532"/>
            <a:ext cx="1709659" cy="297454"/>
          </a:xfrm>
          <a:prstGeom prst="rect">
            <a:avLst/>
          </a:prstGeom>
          <a:noFill/>
        </p:spPr>
        <p:txBody>
          <a:bodyPr wrap="square" rtlCol="0">
            <a:spAutoFit/>
          </a:bodyPr>
          <a:lstStyle/>
          <a:p>
            <a:pPr algn="r" defTabSz="609585">
              <a:buClrTx/>
            </a:pPr>
            <a:r>
              <a:rPr lang="en-US" sz="1333" kern="1200" dirty="0">
                <a:solidFill>
                  <a:srgbClr val="271544"/>
                </a:solidFill>
                <a:ea typeface="+mn-ea"/>
                <a:cs typeface="+mn-cs"/>
              </a:rPr>
              <a:t>7</a:t>
            </a:r>
          </a:p>
        </p:txBody>
      </p:sp>
      <p:sp>
        <p:nvSpPr>
          <p:cNvPr id="57" name="TextBox 56">
            <a:hlinkClick r:id="rId7" action="ppaction://hlinksldjump"/>
            <a:extLst>
              <a:ext uri="{FF2B5EF4-FFF2-40B4-BE49-F238E27FC236}">
                <a16:creationId xmlns:a16="http://schemas.microsoft.com/office/drawing/2014/main" id="{A1B4168A-4480-4F43-B0E5-85F1869D72CB}"/>
              </a:ext>
            </a:extLst>
          </p:cNvPr>
          <p:cNvSpPr txBox="1"/>
          <p:nvPr/>
        </p:nvSpPr>
        <p:spPr>
          <a:xfrm>
            <a:off x="206459" y="1767927"/>
            <a:ext cx="1709656" cy="297454"/>
          </a:xfrm>
          <a:prstGeom prst="rect">
            <a:avLst/>
          </a:prstGeom>
          <a:noFill/>
        </p:spPr>
        <p:txBody>
          <a:bodyPr wrap="square" rtlCol="0">
            <a:spAutoFit/>
          </a:bodyPr>
          <a:lstStyle/>
          <a:p>
            <a:pPr algn="r" defTabSz="609585">
              <a:buClrTx/>
            </a:pPr>
            <a:r>
              <a:rPr lang="en-US" sz="1333" kern="1200" dirty="0">
                <a:solidFill>
                  <a:srgbClr val="271544"/>
                </a:solidFill>
                <a:ea typeface="+mn-ea"/>
                <a:cs typeface="+mn-cs"/>
              </a:rPr>
              <a:t>4</a:t>
            </a:r>
          </a:p>
        </p:txBody>
      </p:sp>
      <p:sp>
        <p:nvSpPr>
          <p:cNvPr id="58" name="TextBox 57">
            <a:hlinkClick r:id="rId3" action="ppaction://hlinksldjump"/>
            <a:extLst>
              <a:ext uri="{FF2B5EF4-FFF2-40B4-BE49-F238E27FC236}">
                <a16:creationId xmlns:a16="http://schemas.microsoft.com/office/drawing/2014/main" id="{1DC94422-7493-499E-B751-A40205A24C48}"/>
              </a:ext>
            </a:extLst>
          </p:cNvPr>
          <p:cNvSpPr txBox="1"/>
          <p:nvPr/>
        </p:nvSpPr>
        <p:spPr>
          <a:xfrm>
            <a:off x="210979" y="613924"/>
            <a:ext cx="1709653" cy="297454"/>
          </a:xfrm>
          <a:prstGeom prst="rect">
            <a:avLst/>
          </a:prstGeom>
          <a:noFill/>
        </p:spPr>
        <p:txBody>
          <a:bodyPr wrap="square" rtlCol="0">
            <a:spAutoFit/>
          </a:bodyPr>
          <a:lstStyle/>
          <a:p>
            <a:pPr algn="r" defTabSz="609585">
              <a:buClrTx/>
            </a:pPr>
            <a:r>
              <a:rPr lang="en-US" sz="1333" kern="1200" dirty="0">
                <a:solidFill>
                  <a:srgbClr val="271544"/>
                </a:solidFill>
                <a:ea typeface="+mn-ea"/>
                <a:cs typeface="+mn-cs"/>
              </a:rPr>
              <a:t>2</a:t>
            </a:r>
          </a:p>
        </p:txBody>
      </p:sp>
      <p:sp>
        <p:nvSpPr>
          <p:cNvPr id="60" name="TextBox 59">
            <a:hlinkClick r:id="rId7" action="ppaction://hlinksldjump"/>
            <a:extLst>
              <a:ext uri="{FF2B5EF4-FFF2-40B4-BE49-F238E27FC236}">
                <a16:creationId xmlns:a16="http://schemas.microsoft.com/office/drawing/2014/main" id="{3AB38739-A3BF-46ED-86CC-9D1B1EA8621F}"/>
              </a:ext>
            </a:extLst>
          </p:cNvPr>
          <p:cNvSpPr txBox="1"/>
          <p:nvPr/>
        </p:nvSpPr>
        <p:spPr>
          <a:xfrm>
            <a:off x="246910" y="1448389"/>
            <a:ext cx="1409447" cy="912814"/>
          </a:xfrm>
          <a:prstGeom prst="rect">
            <a:avLst/>
          </a:prstGeom>
          <a:noFill/>
        </p:spPr>
        <p:txBody>
          <a:bodyPr wrap="square" rtlCol="0">
            <a:spAutoFit/>
          </a:bodyPr>
          <a:lstStyle/>
          <a:p>
            <a:pPr defTabSz="609585">
              <a:buClrTx/>
            </a:pPr>
            <a:r>
              <a:rPr lang="en-US" sz="1333" kern="1200" dirty="0">
                <a:solidFill>
                  <a:srgbClr val="271544"/>
                </a:solidFill>
                <a:ea typeface="+mn-ea"/>
                <a:cs typeface="+mn-cs"/>
              </a:rPr>
              <a:t>Background: Volunteering Innovators Programme  </a:t>
            </a:r>
          </a:p>
        </p:txBody>
      </p:sp>
      <p:sp>
        <p:nvSpPr>
          <p:cNvPr id="62" name="TextBox 61">
            <a:hlinkClick r:id="rId8" action="ppaction://hlinksldjump"/>
            <a:extLst>
              <a:ext uri="{FF2B5EF4-FFF2-40B4-BE49-F238E27FC236}">
                <a16:creationId xmlns:a16="http://schemas.microsoft.com/office/drawing/2014/main" id="{08247420-2ABB-439F-84E9-62F36D5ABEEF}"/>
              </a:ext>
            </a:extLst>
          </p:cNvPr>
          <p:cNvSpPr txBox="1"/>
          <p:nvPr/>
        </p:nvSpPr>
        <p:spPr>
          <a:xfrm>
            <a:off x="252232" y="6110368"/>
            <a:ext cx="1365505" cy="502573"/>
          </a:xfrm>
          <a:prstGeom prst="rect">
            <a:avLst/>
          </a:prstGeom>
          <a:noFill/>
        </p:spPr>
        <p:txBody>
          <a:bodyPr wrap="square" rtlCol="0">
            <a:spAutoFit/>
          </a:bodyPr>
          <a:lstStyle/>
          <a:p>
            <a:pPr defTabSz="609585">
              <a:buClrTx/>
            </a:pPr>
            <a:r>
              <a:rPr lang="en-US" sz="1333" kern="1200" dirty="0">
                <a:solidFill>
                  <a:srgbClr val="271544"/>
                </a:solidFill>
                <a:ea typeface="+mn-ea"/>
                <a:cs typeface="+mn-cs"/>
              </a:rPr>
              <a:t>How to use this guide</a:t>
            </a:r>
          </a:p>
        </p:txBody>
      </p:sp>
      <p:sp>
        <p:nvSpPr>
          <p:cNvPr id="67" name="TextBox 66">
            <a:hlinkClick r:id="rId8" action="ppaction://hlinksldjump"/>
            <a:extLst>
              <a:ext uri="{FF2B5EF4-FFF2-40B4-BE49-F238E27FC236}">
                <a16:creationId xmlns:a16="http://schemas.microsoft.com/office/drawing/2014/main" id="{F987F339-3383-4EBB-BF07-46C95A3A247F}"/>
              </a:ext>
            </a:extLst>
          </p:cNvPr>
          <p:cNvSpPr txBox="1"/>
          <p:nvPr/>
        </p:nvSpPr>
        <p:spPr>
          <a:xfrm>
            <a:off x="205812" y="6230623"/>
            <a:ext cx="1709657" cy="297454"/>
          </a:xfrm>
          <a:prstGeom prst="rect">
            <a:avLst/>
          </a:prstGeom>
          <a:noFill/>
        </p:spPr>
        <p:txBody>
          <a:bodyPr wrap="square" rtlCol="0">
            <a:spAutoFit/>
          </a:bodyPr>
          <a:lstStyle/>
          <a:p>
            <a:pPr algn="r" defTabSz="609585">
              <a:buClrTx/>
            </a:pPr>
            <a:r>
              <a:rPr lang="en-US" sz="1333" kern="1200" dirty="0">
                <a:solidFill>
                  <a:srgbClr val="271544"/>
                </a:solidFill>
                <a:ea typeface="+mn-ea"/>
                <a:cs typeface="+mn-cs"/>
              </a:rPr>
              <a:t>10</a:t>
            </a:r>
          </a:p>
        </p:txBody>
      </p:sp>
      <p:sp>
        <p:nvSpPr>
          <p:cNvPr id="68" name="TextBox 67">
            <a:hlinkClick r:id="rId6" action="ppaction://hlinksldjump"/>
            <a:extLst>
              <a:ext uri="{FF2B5EF4-FFF2-40B4-BE49-F238E27FC236}">
                <a16:creationId xmlns:a16="http://schemas.microsoft.com/office/drawing/2014/main" id="{A8A7B6C0-0D43-4940-8364-7B98F1076926}"/>
              </a:ext>
            </a:extLst>
          </p:cNvPr>
          <p:cNvSpPr txBox="1"/>
          <p:nvPr/>
        </p:nvSpPr>
        <p:spPr>
          <a:xfrm>
            <a:off x="219456" y="2819067"/>
            <a:ext cx="1365504" cy="707694"/>
          </a:xfrm>
          <a:prstGeom prst="rect">
            <a:avLst/>
          </a:prstGeom>
          <a:noFill/>
        </p:spPr>
        <p:txBody>
          <a:bodyPr wrap="square" rtlCol="0">
            <a:spAutoFit/>
          </a:bodyPr>
          <a:lstStyle/>
          <a:p>
            <a:pPr defTabSz="609585">
              <a:buClrTx/>
            </a:pPr>
            <a:r>
              <a:rPr lang="en-US" sz="1333" kern="1200" dirty="0">
                <a:solidFill>
                  <a:srgbClr val="271544"/>
                </a:solidFill>
                <a:ea typeface="+mn-ea"/>
                <a:cs typeface="+mn-cs"/>
              </a:rPr>
              <a:t>Before you begin: issues to consider</a:t>
            </a:r>
          </a:p>
        </p:txBody>
      </p:sp>
      <p:sp>
        <p:nvSpPr>
          <p:cNvPr id="71" name="Rectangle: Rounded Corners 70">
            <a:extLst>
              <a:ext uri="{FF2B5EF4-FFF2-40B4-BE49-F238E27FC236}">
                <a16:creationId xmlns:a16="http://schemas.microsoft.com/office/drawing/2014/main" id="{7B632AC3-000B-4C47-A220-B9125E9708BD}"/>
              </a:ext>
            </a:extLst>
          </p:cNvPr>
          <p:cNvSpPr/>
          <p:nvPr/>
        </p:nvSpPr>
        <p:spPr>
          <a:xfrm>
            <a:off x="6170220" y="933721"/>
            <a:ext cx="5810801" cy="523220"/>
          </a:xfrm>
          <a:prstGeom prst="roundRect">
            <a:avLst/>
          </a:prstGeom>
          <a:no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2" name="Rectangle: Rounded Corners 71">
            <a:extLst>
              <a:ext uri="{FF2B5EF4-FFF2-40B4-BE49-F238E27FC236}">
                <a16:creationId xmlns:a16="http://schemas.microsoft.com/office/drawing/2014/main" id="{F782E88E-27B4-40A4-8203-7AACD00E117C}"/>
              </a:ext>
            </a:extLst>
          </p:cNvPr>
          <p:cNvSpPr/>
          <p:nvPr/>
        </p:nvSpPr>
        <p:spPr>
          <a:xfrm>
            <a:off x="2304931" y="952771"/>
            <a:ext cx="3713439" cy="523220"/>
          </a:xfrm>
          <a:prstGeom prst="roundRect">
            <a:avLst/>
          </a:prstGeom>
          <a:no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3" name="Rectangle: Rounded Corners 72">
            <a:extLst>
              <a:ext uri="{FF2B5EF4-FFF2-40B4-BE49-F238E27FC236}">
                <a16:creationId xmlns:a16="http://schemas.microsoft.com/office/drawing/2014/main" id="{FAB87A00-2C5F-4160-8FD6-CE8BB5FF2C21}"/>
              </a:ext>
            </a:extLst>
          </p:cNvPr>
          <p:cNvSpPr/>
          <p:nvPr/>
        </p:nvSpPr>
        <p:spPr>
          <a:xfrm>
            <a:off x="6170220" y="3772171"/>
            <a:ext cx="3871541" cy="523220"/>
          </a:xfrm>
          <a:prstGeom prst="roundRect">
            <a:avLst/>
          </a:prstGeom>
          <a:no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4" name="Rectangle: Rounded Corners 73">
            <a:extLst>
              <a:ext uri="{FF2B5EF4-FFF2-40B4-BE49-F238E27FC236}">
                <a16:creationId xmlns:a16="http://schemas.microsoft.com/office/drawing/2014/main" id="{10FEA914-07CE-4079-B50C-47053B59A3CE}"/>
              </a:ext>
            </a:extLst>
          </p:cNvPr>
          <p:cNvSpPr/>
          <p:nvPr/>
        </p:nvSpPr>
        <p:spPr>
          <a:xfrm>
            <a:off x="2303071" y="3791221"/>
            <a:ext cx="3701284" cy="523220"/>
          </a:xfrm>
          <a:prstGeom prst="roundRect">
            <a:avLst/>
          </a:prstGeom>
          <a:no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5" name="Rectangle: Rounded Corners 74">
            <a:extLst>
              <a:ext uri="{FF2B5EF4-FFF2-40B4-BE49-F238E27FC236}">
                <a16:creationId xmlns:a16="http://schemas.microsoft.com/office/drawing/2014/main" id="{AB5D2CF7-3F90-440B-8CC9-FCB7A63B3F8B}"/>
              </a:ext>
            </a:extLst>
          </p:cNvPr>
          <p:cNvSpPr/>
          <p:nvPr/>
        </p:nvSpPr>
        <p:spPr>
          <a:xfrm>
            <a:off x="10228651" y="3791221"/>
            <a:ext cx="1813316" cy="523220"/>
          </a:xfrm>
          <a:prstGeom prst="roundRect">
            <a:avLst/>
          </a:prstGeom>
          <a:no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452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381E5-2BB9-C641-978B-E9BA50E8F7E1}"/>
              </a:ext>
            </a:extLst>
          </p:cNvPr>
          <p:cNvSpPr>
            <a:spLocks noGrp="1"/>
          </p:cNvSpPr>
          <p:nvPr>
            <p:ph type="title"/>
          </p:nvPr>
        </p:nvSpPr>
        <p:spPr>
          <a:xfrm>
            <a:off x="2414691" y="368906"/>
            <a:ext cx="6052388" cy="1429457"/>
          </a:xfrm>
        </p:spPr>
        <p:txBody>
          <a:bodyPr>
            <a:normAutofit/>
          </a:bodyPr>
          <a:lstStyle/>
          <a:p>
            <a:r>
              <a:rPr lang="en-GB" sz="2400" dirty="0"/>
              <a:t>How to use this guide</a:t>
            </a:r>
            <a:endParaRPr lang="en-US" sz="2400" dirty="0">
              <a:solidFill>
                <a:schemeClr val="accent5"/>
              </a:solidFill>
            </a:endParaRPr>
          </a:p>
        </p:txBody>
      </p:sp>
      <p:graphicFrame>
        <p:nvGraphicFramePr>
          <p:cNvPr id="6" name="Table 5">
            <a:extLst>
              <a:ext uri="{FF2B5EF4-FFF2-40B4-BE49-F238E27FC236}">
                <a16:creationId xmlns:a16="http://schemas.microsoft.com/office/drawing/2014/main" id="{4A8FC7D4-0085-794B-B0EF-8A7754F2E23E}"/>
              </a:ext>
            </a:extLst>
          </p:cNvPr>
          <p:cNvGraphicFramePr>
            <a:graphicFrameLocks noGrp="1"/>
          </p:cNvGraphicFramePr>
          <p:nvPr/>
        </p:nvGraphicFramePr>
        <p:xfrm>
          <a:off x="2414693" y="4162084"/>
          <a:ext cx="6052386" cy="2908090"/>
        </p:xfrm>
        <a:graphic>
          <a:graphicData uri="http://schemas.openxmlformats.org/drawingml/2006/table">
            <a:tbl>
              <a:tblPr firstRow="1" firstCol="1" bandRow="1">
                <a:tableStyleId>{2D5ABB26-0587-4C30-8999-92F81FD0307C}</a:tableStyleId>
              </a:tblPr>
              <a:tblGrid>
                <a:gridCol w="3029645">
                  <a:extLst>
                    <a:ext uri="{9D8B030D-6E8A-4147-A177-3AD203B41FA5}">
                      <a16:colId xmlns:a16="http://schemas.microsoft.com/office/drawing/2014/main" val="3763770136"/>
                    </a:ext>
                  </a:extLst>
                </a:gridCol>
                <a:gridCol w="3022741">
                  <a:extLst>
                    <a:ext uri="{9D8B030D-6E8A-4147-A177-3AD203B41FA5}">
                      <a16:colId xmlns:a16="http://schemas.microsoft.com/office/drawing/2014/main" val="20537742"/>
                    </a:ext>
                  </a:extLst>
                </a:gridCol>
              </a:tblGrid>
              <a:tr h="335231">
                <a:tc>
                  <a:txBody>
                    <a:bodyPr/>
                    <a:lstStyle/>
                    <a:p>
                      <a:pPr algn="ctr">
                        <a:lnSpc>
                          <a:spcPct val="107000"/>
                        </a:lnSpc>
                        <a:spcAft>
                          <a:spcPts val="0"/>
                        </a:spcAft>
                      </a:pPr>
                      <a:r>
                        <a:rPr lang="en-GB" sz="1400" b="1" dirty="0">
                          <a:solidFill>
                            <a:schemeClr val="bg1"/>
                          </a:solidFill>
                          <a:effectLst/>
                        </a:rPr>
                        <a:t>Examples of good practice</a:t>
                      </a:r>
                      <a:endPar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1139" marR="51139" marT="0" marB="0" anchor="ctr">
                    <a:solidFill>
                      <a:schemeClr val="tx1">
                        <a:lumMod val="90000"/>
                        <a:lumOff val="10000"/>
                      </a:schemeClr>
                    </a:solidFill>
                  </a:tcPr>
                </a:tc>
                <a:tc>
                  <a:txBody>
                    <a:bodyPr/>
                    <a:lstStyle/>
                    <a:p>
                      <a:pPr algn="ctr">
                        <a:lnSpc>
                          <a:spcPct val="107000"/>
                        </a:lnSpc>
                        <a:spcAft>
                          <a:spcPts val="0"/>
                        </a:spcAft>
                      </a:pPr>
                      <a:r>
                        <a:rPr lang="en-GB" sz="1400" b="1" dirty="0">
                          <a:solidFill>
                            <a:schemeClr val="bg1"/>
                          </a:solidFill>
                          <a:effectLst/>
                        </a:rPr>
                        <a:t>Practice that could be improved </a:t>
                      </a:r>
                      <a:endPar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1139" marR="51139" marT="0" marB="0" anchor="ctr">
                    <a:solidFill>
                      <a:schemeClr val="tx1">
                        <a:lumMod val="90000"/>
                        <a:lumOff val="10000"/>
                      </a:schemeClr>
                    </a:solidFill>
                  </a:tcPr>
                </a:tc>
                <a:extLst>
                  <a:ext uri="{0D108BD9-81ED-4DB2-BD59-A6C34878D82A}">
                    <a16:rowId xmlns:a16="http://schemas.microsoft.com/office/drawing/2014/main" val="1682079357"/>
                  </a:ext>
                </a:extLst>
              </a:tr>
              <a:tr h="2572859">
                <a:tc>
                  <a:txBody>
                    <a:bodyPr/>
                    <a:lstStyle/>
                    <a:p>
                      <a:pPr marL="225425" lvl="0" indent="-225425">
                        <a:lnSpc>
                          <a:spcPct val="107000"/>
                        </a:lnSpc>
                        <a:spcAft>
                          <a:spcPts val="0"/>
                        </a:spcAft>
                        <a:buFont typeface="Symbol" pitchFamily="2" charset="2"/>
                        <a:buChar char=""/>
                        <a:tabLst/>
                      </a:pPr>
                      <a:endParaRPr lang="en-GB" sz="1200" i="0" dirty="0">
                        <a:effectLst/>
                      </a:endParaRPr>
                    </a:p>
                    <a:p>
                      <a:pPr marL="225425" lvl="0" indent="-225425">
                        <a:lnSpc>
                          <a:spcPct val="107000"/>
                        </a:lnSpc>
                        <a:spcAft>
                          <a:spcPts val="0"/>
                        </a:spcAft>
                        <a:buFont typeface="Symbol" pitchFamily="2" charset="2"/>
                        <a:buChar char=""/>
                        <a:tabLst/>
                      </a:pPr>
                      <a:r>
                        <a:rPr lang="en-GB" sz="1200" i="0" dirty="0">
                          <a:effectLst/>
                        </a:rPr>
                        <a:t>In this section of the slide, we provide examples of good practice based on what was visible in the VIP programme and also in other NHS organisations that have carried out local evaluation. This list is not exhaustive but gives you a good sense of what to aim for.</a:t>
                      </a:r>
                      <a:endParaRPr lang="en-GB"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1139" marR="51139" marT="0" marB="0"/>
                </a:tc>
                <a:tc>
                  <a:txBody>
                    <a:bodyPr/>
                    <a:lstStyle/>
                    <a:p>
                      <a:pPr marL="182563" lvl="0" indent="-182563">
                        <a:lnSpc>
                          <a:spcPct val="107000"/>
                        </a:lnSpc>
                        <a:spcAft>
                          <a:spcPts val="0"/>
                        </a:spcAft>
                        <a:buFont typeface="Symbol" pitchFamily="2" charset="2"/>
                        <a:buChar char=""/>
                        <a:tabLst/>
                      </a:pPr>
                      <a:endParaRPr lang="en-GB" sz="1200" i="1" dirty="0">
                        <a:effectLst/>
                      </a:endParaRPr>
                    </a:p>
                    <a:p>
                      <a:pPr marL="182563" lvl="0" indent="-182563">
                        <a:lnSpc>
                          <a:spcPct val="107000"/>
                        </a:lnSpc>
                        <a:spcAft>
                          <a:spcPts val="0"/>
                        </a:spcAft>
                        <a:buFont typeface="Symbol" pitchFamily="2" charset="2"/>
                        <a:buChar char=""/>
                        <a:tabLst/>
                      </a:pPr>
                      <a:r>
                        <a:rPr lang="en-GB" sz="1200" i="1" dirty="0">
                          <a:effectLst/>
                        </a:rPr>
                        <a:t>In this section of the slide, we provide examples of poor practice. The list suggests what you should avoid doing. </a:t>
                      </a:r>
                      <a:endParaRPr lang="en-GB" sz="12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1139" marR="51139" marT="0" marB="0"/>
                </a:tc>
                <a:extLst>
                  <a:ext uri="{0D108BD9-81ED-4DB2-BD59-A6C34878D82A}">
                    <a16:rowId xmlns:a16="http://schemas.microsoft.com/office/drawing/2014/main" val="4190131992"/>
                  </a:ext>
                </a:extLst>
              </a:tr>
            </a:tbl>
          </a:graphicData>
        </a:graphic>
      </p:graphicFrame>
      <p:sp>
        <p:nvSpPr>
          <p:cNvPr id="3" name="TextBox 2">
            <a:extLst>
              <a:ext uri="{FF2B5EF4-FFF2-40B4-BE49-F238E27FC236}">
                <a16:creationId xmlns:a16="http://schemas.microsoft.com/office/drawing/2014/main" id="{6E92E7E1-1A8C-0246-90BF-02399D57E164}"/>
              </a:ext>
            </a:extLst>
          </p:cNvPr>
          <p:cNvSpPr txBox="1"/>
          <p:nvPr/>
        </p:nvSpPr>
        <p:spPr>
          <a:xfrm>
            <a:off x="2414692" y="1149286"/>
            <a:ext cx="5858659" cy="2758897"/>
          </a:xfrm>
          <a:prstGeom prst="rect">
            <a:avLst/>
          </a:prstGeom>
          <a:noFill/>
        </p:spPr>
        <p:txBody>
          <a:bodyPr wrap="square" rtlCol="0">
            <a:spAutoFit/>
          </a:bodyPr>
          <a:lstStyle/>
          <a:p>
            <a:pPr defTabSz="609585">
              <a:buClrTx/>
            </a:pPr>
            <a:r>
              <a:rPr lang="en-US" altLang="en-US" sz="1333" i="1" kern="1200" dirty="0">
                <a:solidFill>
                  <a:srgbClr val="271544"/>
                </a:solidFill>
                <a:latin typeface="Georgia" panose="02040502050405020303" pitchFamily="18" charset="0"/>
                <a:ea typeface="Calibri" panose="020F0502020204030204" pitchFamily="34" charset="0"/>
                <a:cs typeface="Calibri" panose="020F0502020204030204" pitchFamily="34" charset="0"/>
              </a:rPr>
              <a:t>This guide covers ten issues to consider when doing an evaluation. Each issue is described on a single slide or a few slides – depending on the amount of information needed to explain the issue. </a:t>
            </a:r>
          </a:p>
          <a:p>
            <a:pPr defTabSz="609585">
              <a:buClrTx/>
            </a:pPr>
            <a:endParaRPr lang="en-US" altLang="en-US" sz="1333" i="1" kern="1200" dirty="0">
              <a:solidFill>
                <a:srgbClr val="271544"/>
              </a:solidFill>
              <a:latin typeface="Georgia" panose="02040502050405020303" pitchFamily="18" charset="0"/>
              <a:ea typeface="Calibri" panose="020F0502020204030204" pitchFamily="34" charset="0"/>
              <a:cs typeface="Calibri" panose="020F0502020204030204" pitchFamily="34" charset="0"/>
            </a:endParaRPr>
          </a:p>
          <a:p>
            <a:pPr defTabSz="609585">
              <a:buClrTx/>
            </a:pPr>
            <a:r>
              <a:rPr lang="en-US" altLang="en-US" sz="1333" i="1" kern="1200" dirty="0">
                <a:solidFill>
                  <a:srgbClr val="271544"/>
                </a:solidFill>
                <a:latin typeface="Georgia" panose="02040502050405020303" pitchFamily="18" charset="0"/>
                <a:ea typeface="Calibri" panose="020F0502020204030204" pitchFamily="34" charset="0"/>
                <a:cs typeface="Calibri" panose="020F0502020204030204" pitchFamily="34" charset="0"/>
              </a:rPr>
              <a:t>In this section of the slide, the issue is introduced and examples are provided.</a:t>
            </a:r>
          </a:p>
          <a:p>
            <a:pPr defTabSz="609585">
              <a:buClrTx/>
            </a:pPr>
            <a:endParaRPr lang="en-US" altLang="en-US" sz="1333" i="1" kern="1200" dirty="0">
              <a:solidFill>
                <a:srgbClr val="271544"/>
              </a:solidFill>
              <a:latin typeface="Georgia" panose="02040502050405020303" pitchFamily="18" charset="0"/>
              <a:ea typeface="Calibri" panose="020F0502020204030204" pitchFamily="34" charset="0"/>
              <a:cs typeface="Calibri" panose="020F0502020204030204" pitchFamily="34" charset="0"/>
            </a:endParaRPr>
          </a:p>
          <a:p>
            <a:pPr defTabSz="609585">
              <a:buClrTx/>
            </a:pPr>
            <a:r>
              <a:rPr lang="en-US" altLang="en-US" sz="1333" i="1" kern="1200" dirty="0">
                <a:solidFill>
                  <a:srgbClr val="271544"/>
                </a:solidFill>
                <a:latin typeface="Georgia" panose="02040502050405020303" pitchFamily="18" charset="0"/>
                <a:ea typeface="Calibri" panose="020F0502020204030204" pitchFamily="34" charset="0"/>
                <a:cs typeface="Calibri" panose="020F0502020204030204" pitchFamily="34" charset="0"/>
              </a:rPr>
              <a:t>Sometimes the explanation is brief and summarised in a paragraph or two (e.g. ‘</a:t>
            </a:r>
            <a:r>
              <a:rPr lang="en-GB" altLang="en-US" sz="1333" i="1" kern="1200" dirty="0">
                <a:solidFill>
                  <a:srgbClr val="271544"/>
                </a:solidFill>
                <a:latin typeface="Georgia" panose="02040502050405020303" pitchFamily="18" charset="0"/>
                <a:ea typeface="Calibri" panose="020F0502020204030204" pitchFamily="34" charset="0"/>
                <a:cs typeface="Calibri" panose="020F0502020204030204" pitchFamily="34" charset="0"/>
              </a:rPr>
              <a:t>Is your service relevant to the problem identified? </a:t>
            </a:r>
            <a:r>
              <a:rPr lang="en-US" altLang="en-US" sz="1333" i="1" kern="1200" dirty="0">
                <a:solidFill>
                  <a:srgbClr val="271544"/>
                </a:solidFill>
                <a:latin typeface="Georgia" panose="02040502050405020303" pitchFamily="18" charset="0"/>
                <a:ea typeface="Calibri" panose="020F0502020204030204" pitchFamily="34" charset="0"/>
                <a:cs typeface="Calibri" panose="020F0502020204030204" pitchFamily="34" charset="0"/>
              </a:rPr>
              <a:t>’). Other times, the explanation is more complex and more detail and diagrams are needed and spans a few slides (e.g. ‘Is your service logic clear?’). Each issue compares good practice vs. practice that could be improved, as well as top tips and a check-in question before you move on.</a:t>
            </a:r>
          </a:p>
        </p:txBody>
      </p:sp>
      <p:graphicFrame>
        <p:nvGraphicFramePr>
          <p:cNvPr id="40" name="Table 39">
            <a:extLst>
              <a:ext uri="{FF2B5EF4-FFF2-40B4-BE49-F238E27FC236}">
                <a16:creationId xmlns:a16="http://schemas.microsoft.com/office/drawing/2014/main" id="{739A4007-269B-2A4B-A61C-F5659D6B09F5}"/>
              </a:ext>
            </a:extLst>
          </p:cNvPr>
          <p:cNvGraphicFramePr>
            <a:graphicFrameLocks noGrp="1"/>
          </p:cNvGraphicFramePr>
          <p:nvPr/>
        </p:nvGraphicFramePr>
        <p:xfrm>
          <a:off x="8617503" y="1234569"/>
          <a:ext cx="3378517" cy="3515769"/>
        </p:xfrm>
        <a:graphic>
          <a:graphicData uri="http://schemas.openxmlformats.org/drawingml/2006/table">
            <a:tbl>
              <a:tblPr firstRow="1" bandRow="1">
                <a:tableStyleId>{2D5ABB26-0587-4C30-8999-92F81FD0307C}</a:tableStyleId>
              </a:tblPr>
              <a:tblGrid>
                <a:gridCol w="3378517">
                  <a:extLst>
                    <a:ext uri="{9D8B030D-6E8A-4147-A177-3AD203B41FA5}">
                      <a16:colId xmlns:a16="http://schemas.microsoft.com/office/drawing/2014/main" val="2166217340"/>
                    </a:ext>
                  </a:extLst>
                </a:gridCol>
              </a:tblGrid>
              <a:tr h="6401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Questions to ask yourself </a:t>
                      </a:r>
                    </a:p>
                  </a:txBody>
                  <a:tcPr marL="121920" marR="121920" marT="60960" marB="60960" anchor="ctr">
                    <a:solidFill>
                      <a:schemeClr val="tx1">
                        <a:lumMod val="90000"/>
                        <a:lumOff val="10000"/>
                      </a:schemeClr>
                    </a:solidFill>
                  </a:tcPr>
                </a:tc>
                <a:extLst>
                  <a:ext uri="{0D108BD9-81ED-4DB2-BD59-A6C34878D82A}">
                    <a16:rowId xmlns:a16="http://schemas.microsoft.com/office/drawing/2014/main" val="3893105640"/>
                  </a:ext>
                </a:extLst>
              </a:tr>
              <a:tr h="1091608">
                <a:tc>
                  <a:txBody>
                    <a:bodyPr/>
                    <a:lstStyle/>
                    <a:p>
                      <a:pPr marL="171450" lvl="0" indent="-171450">
                        <a:lnSpc>
                          <a:spcPct val="107000"/>
                        </a:lnSpc>
                        <a:spcAft>
                          <a:spcPts val="0"/>
                        </a:spcAft>
                        <a:buFont typeface="Wingdings" panose="05000000000000000000" pitchFamily="2" charset="2"/>
                        <a:buChar char="q"/>
                      </a:pPr>
                      <a:r>
                        <a:rPr lang="en-GB" sz="1200" i="1" dirty="0">
                          <a:solidFill>
                            <a:schemeClr val="bg1"/>
                          </a:solidFill>
                        </a:rPr>
                        <a:t>In this section of the slide we summarise questions that you should ask yourself to see if you have fully considered and addressed the issue in your evaluation. </a:t>
                      </a:r>
                    </a:p>
                    <a:p>
                      <a:pPr marL="342900" lvl="0" indent="-342900">
                        <a:lnSpc>
                          <a:spcPct val="107000"/>
                        </a:lnSpc>
                        <a:spcAft>
                          <a:spcPts val="0"/>
                        </a:spcAft>
                        <a:buFont typeface="Wingdings" pitchFamily="2" charset="2"/>
                        <a:buChar char="q"/>
                      </a:pPr>
                      <a:endParaRPr lang="en-GB"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121920" marR="121920" marT="60960" marB="60960" anchor="ctr">
                    <a:solidFill>
                      <a:schemeClr val="tx1">
                        <a:lumMod val="90000"/>
                        <a:lumOff val="10000"/>
                      </a:schemeClr>
                    </a:solidFill>
                  </a:tcPr>
                </a:tc>
                <a:extLst>
                  <a:ext uri="{0D108BD9-81ED-4DB2-BD59-A6C34878D82A}">
                    <a16:rowId xmlns:a16="http://schemas.microsoft.com/office/drawing/2014/main" val="2804045411"/>
                  </a:ext>
                </a:extLst>
              </a:tr>
              <a:tr h="5018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Top tips</a:t>
                      </a:r>
                      <a:endParaRPr lang="en-GB" sz="1600" b="1" dirty="0">
                        <a:solidFill>
                          <a:schemeClr val="tx1"/>
                        </a:solidFill>
                        <a:latin typeface="Georgia"/>
                      </a:endParaRPr>
                    </a:p>
                  </a:txBody>
                  <a:tcPr marL="121920" marR="121920" marT="60960" marB="60960" anchor="ctr">
                    <a:solidFill>
                      <a:schemeClr val="tx1">
                        <a:lumMod val="10000"/>
                        <a:lumOff val="90000"/>
                      </a:schemeClr>
                    </a:solidFill>
                  </a:tcPr>
                </a:tc>
                <a:extLst>
                  <a:ext uri="{0D108BD9-81ED-4DB2-BD59-A6C34878D82A}">
                    <a16:rowId xmlns:a16="http://schemas.microsoft.com/office/drawing/2014/main" val="2082932646"/>
                  </a:ext>
                </a:extLst>
              </a:tr>
              <a:tr h="1281684">
                <a:tc>
                  <a:txBody>
                    <a:bodyPr/>
                    <a:lstStyle/>
                    <a:p>
                      <a:pPr marL="171450" lvl="0" indent="-171450">
                        <a:lnSpc>
                          <a:spcPct val="107000"/>
                        </a:lnSpc>
                        <a:spcAft>
                          <a:spcPts val="0"/>
                        </a:spcAft>
                        <a:buFont typeface="Arial" panose="020B0604020202020204" pitchFamily="34" charset="0"/>
                        <a:buChar char="•"/>
                      </a:pPr>
                      <a:r>
                        <a:rPr lang="en-GB" sz="1200" i="1" dirty="0">
                          <a:solidFill>
                            <a:schemeClr val="tx1"/>
                          </a:solidFill>
                        </a:rPr>
                        <a:t>In this section of the slide we provide examples of challenges experienced by the VIP sites and other NHS organisations we have evaluated, as well as top tips to overcome these challenges. </a:t>
                      </a:r>
                    </a:p>
                    <a:p>
                      <a:pPr marL="171450" lvl="0" indent="-171450">
                        <a:lnSpc>
                          <a:spcPct val="107000"/>
                        </a:lnSpc>
                        <a:spcAft>
                          <a:spcPts val="0"/>
                        </a:spcAft>
                        <a:buFont typeface="Arial" panose="020B0604020202020204" pitchFamily="34" charset="0"/>
                        <a:buChar char="•"/>
                      </a:pPr>
                      <a:endParaRPr lang="en-GB" sz="1200" i="1" dirty="0">
                        <a:solidFill>
                          <a:schemeClr val="tx1"/>
                        </a:solidFill>
                      </a:endParaRPr>
                    </a:p>
                  </a:txBody>
                  <a:tcPr marL="121920" marR="121920" marT="60960" marB="60960" anchor="ctr">
                    <a:solidFill>
                      <a:schemeClr val="tx1">
                        <a:lumMod val="10000"/>
                        <a:lumOff val="90000"/>
                      </a:schemeClr>
                    </a:solidFill>
                  </a:tcPr>
                </a:tc>
                <a:extLst>
                  <a:ext uri="{0D108BD9-81ED-4DB2-BD59-A6C34878D82A}">
                    <a16:rowId xmlns:a16="http://schemas.microsoft.com/office/drawing/2014/main" val="2203702197"/>
                  </a:ext>
                </a:extLst>
              </a:tr>
            </a:tbl>
          </a:graphicData>
        </a:graphic>
      </p:graphicFrame>
      <p:pic>
        <p:nvPicPr>
          <p:cNvPr id="8" name="Graphic 7" descr="Help">
            <a:extLst>
              <a:ext uri="{FF2B5EF4-FFF2-40B4-BE49-F238E27FC236}">
                <a16:creationId xmlns:a16="http://schemas.microsoft.com/office/drawing/2014/main" id="{1350DDE7-A6E0-42F6-B7B8-28AD78C89D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31350" y="1372307"/>
            <a:ext cx="395620" cy="395620"/>
          </a:xfrm>
          <a:prstGeom prst="rect">
            <a:avLst/>
          </a:prstGeom>
        </p:spPr>
      </p:pic>
      <p:pic>
        <p:nvPicPr>
          <p:cNvPr id="10" name="Graphic 9" descr="Information">
            <a:extLst>
              <a:ext uri="{FF2B5EF4-FFF2-40B4-BE49-F238E27FC236}">
                <a16:creationId xmlns:a16="http://schemas.microsoft.com/office/drawing/2014/main" id="{A3ACCBB1-B168-4D26-8B5A-02CE515D8E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31349" y="3015794"/>
            <a:ext cx="395620" cy="395620"/>
          </a:xfrm>
          <a:prstGeom prst="rect">
            <a:avLst/>
          </a:prstGeom>
        </p:spPr>
      </p:pic>
      <p:sp>
        <p:nvSpPr>
          <p:cNvPr id="24" name="Rectangle 23">
            <a:extLst>
              <a:ext uri="{FF2B5EF4-FFF2-40B4-BE49-F238E27FC236}">
                <a16:creationId xmlns:a16="http://schemas.microsoft.com/office/drawing/2014/main" id="{9E10E2D0-10F8-47E3-BA06-5DD416A9B955}"/>
              </a:ext>
            </a:extLst>
          </p:cNvPr>
          <p:cNvSpPr/>
          <p:nvPr/>
        </p:nvSpPr>
        <p:spPr>
          <a:xfrm>
            <a:off x="219457" y="190005"/>
            <a:ext cx="1709657" cy="6667995"/>
          </a:xfrm>
          <a:prstGeom prst="rect">
            <a:avLst/>
          </a:prstGeom>
          <a:solidFill>
            <a:schemeClr val="tx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2400" kern="1200">
              <a:solidFill>
                <a:srgbClr val="F4F4F4"/>
              </a:solidFill>
              <a:latin typeface="Arial"/>
            </a:endParaRPr>
          </a:p>
        </p:txBody>
      </p:sp>
      <p:sp>
        <p:nvSpPr>
          <p:cNvPr id="26" name="Pentagon 27">
            <a:extLst>
              <a:ext uri="{FF2B5EF4-FFF2-40B4-BE49-F238E27FC236}">
                <a16:creationId xmlns:a16="http://schemas.microsoft.com/office/drawing/2014/main" id="{CE1A51BA-3F8D-4405-BD24-0825F489BEF2}"/>
              </a:ext>
            </a:extLst>
          </p:cNvPr>
          <p:cNvSpPr/>
          <p:nvPr/>
        </p:nvSpPr>
        <p:spPr>
          <a:xfrm>
            <a:off x="219456" y="5873971"/>
            <a:ext cx="2040704" cy="1004955"/>
          </a:xfrm>
          <a:prstGeom prst="homePlate">
            <a:avLst>
              <a:gd name="adj" fmla="val 34037"/>
            </a:avLst>
          </a:prstGeom>
          <a:solidFill>
            <a:schemeClr val="tx1">
              <a:lumMod val="90000"/>
              <a:lumOff val="10000"/>
            </a:schemeClr>
          </a:solid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buClrTx/>
            </a:pPr>
            <a:endParaRPr lang="en-US" sz="2400" kern="1200">
              <a:solidFill>
                <a:srgbClr val="F4F4F4"/>
              </a:solidFill>
              <a:latin typeface="Arial"/>
            </a:endParaRPr>
          </a:p>
        </p:txBody>
      </p:sp>
      <p:sp>
        <p:nvSpPr>
          <p:cNvPr id="27" name="TextBox 26">
            <a:hlinkClick r:id="rId7" action="ppaction://hlinksldjump"/>
            <a:extLst>
              <a:ext uri="{FF2B5EF4-FFF2-40B4-BE49-F238E27FC236}">
                <a16:creationId xmlns:a16="http://schemas.microsoft.com/office/drawing/2014/main" id="{97E945F0-2091-47B9-B074-3EE8C3A3E22E}"/>
              </a:ext>
            </a:extLst>
          </p:cNvPr>
          <p:cNvSpPr txBox="1"/>
          <p:nvPr/>
        </p:nvSpPr>
        <p:spPr>
          <a:xfrm>
            <a:off x="252231" y="404946"/>
            <a:ext cx="1409447" cy="707694"/>
          </a:xfrm>
          <a:prstGeom prst="rect">
            <a:avLst/>
          </a:prstGeom>
          <a:noFill/>
        </p:spPr>
        <p:txBody>
          <a:bodyPr wrap="square" rtlCol="0">
            <a:spAutoFit/>
          </a:bodyPr>
          <a:lstStyle/>
          <a:p>
            <a:pPr defTabSz="609585">
              <a:buClrTx/>
            </a:pPr>
            <a:r>
              <a:rPr lang="en-US" sz="1333" kern="1200" dirty="0">
                <a:solidFill>
                  <a:srgbClr val="271544"/>
                </a:solidFill>
                <a:ea typeface="+mn-ea"/>
                <a:cs typeface="+mn-cs"/>
              </a:rPr>
              <a:t>Introduction: monitoring vs. evaluation</a:t>
            </a:r>
          </a:p>
        </p:txBody>
      </p:sp>
      <p:sp>
        <p:nvSpPr>
          <p:cNvPr id="28" name="TextBox 27">
            <a:hlinkClick r:id="rId8" action="ppaction://hlinksldjump"/>
            <a:extLst>
              <a:ext uri="{FF2B5EF4-FFF2-40B4-BE49-F238E27FC236}">
                <a16:creationId xmlns:a16="http://schemas.microsoft.com/office/drawing/2014/main" id="{AD7F6BC4-A576-42C3-8269-ABFEB6B151EA}"/>
              </a:ext>
            </a:extLst>
          </p:cNvPr>
          <p:cNvSpPr txBox="1"/>
          <p:nvPr/>
        </p:nvSpPr>
        <p:spPr>
          <a:xfrm>
            <a:off x="219456" y="3984561"/>
            <a:ext cx="1365504" cy="502573"/>
          </a:xfrm>
          <a:prstGeom prst="rect">
            <a:avLst/>
          </a:prstGeom>
          <a:noFill/>
        </p:spPr>
        <p:txBody>
          <a:bodyPr wrap="square" rtlCol="0">
            <a:spAutoFit/>
          </a:bodyPr>
          <a:lstStyle/>
          <a:p>
            <a:pPr defTabSz="609585">
              <a:buClrTx/>
            </a:pPr>
            <a:r>
              <a:rPr lang="en-US" sz="1333" kern="1200" dirty="0">
                <a:solidFill>
                  <a:srgbClr val="271544"/>
                </a:solidFill>
                <a:ea typeface="+mn-ea"/>
                <a:cs typeface="+mn-cs"/>
              </a:rPr>
              <a:t>Four steps of evaluation</a:t>
            </a:r>
          </a:p>
        </p:txBody>
      </p:sp>
      <p:sp>
        <p:nvSpPr>
          <p:cNvPr id="29" name="TextBox 28">
            <a:hlinkClick r:id="rId9" action="ppaction://hlinksldjump"/>
            <a:extLst>
              <a:ext uri="{FF2B5EF4-FFF2-40B4-BE49-F238E27FC236}">
                <a16:creationId xmlns:a16="http://schemas.microsoft.com/office/drawing/2014/main" id="{449A3B57-1CE3-4EB6-A138-039FC508561A}"/>
              </a:ext>
            </a:extLst>
          </p:cNvPr>
          <p:cNvSpPr txBox="1"/>
          <p:nvPr/>
        </p:nvSpPr>
        <p:spPr>
          <a:xfrm>
            <a:off x="219456" y="4944872"/>
            <a:ext cx="1365505" cy="707694"/>
          </a:xfrm>
          <a:prstGeom prst="rect">
            <a:avLst/>
          </a:prstGeom>
          <a:noFill/>
        </p:spPr>
        <p:txBody>
          <a:bodyPr wrap="square" rtlCol="0">
            <a:spAutoFit/>
          </a:bodyPr>
          <a:lstStyle/>
          <a:p>
            <a:pPr defTabSz="609585">
              <a:buClrTx/>
            </a:pPr>
            <a:r>
              <a:rPr lang="en-US" sz="1333" kern="1200" dirty="0">
                <a:solidFill>
                  <a:srgbClr val="271544"/>
                </a:solidFill>
                <a:ea typeface="+mn-ea"/>
                <a:cs typeface="+mn-cs"/>
              </a:rPr>
              <a:t>Pit stop: questions to ask yourself</a:t>
            </a:r>
          </a:p>
        </p:txBody>
      </p:sp>
      <p:sp>
        <p:nvSpPr>
          <p:cNvPr id="30" name="TextBox 29">
            <a:hlinkClick r:id="rId9" action="ppaction://hlinksldjump"/>
            <a:extLst>
              <a:ext uri="{FF2B5EF4-FFF2-40B4-BE49-F238E27FC236}">
                <a16:creationId xmlns:a16="http://schemas.microsoft.com/office/drawing/2014/main" id="{C9FDDD00-0E34-47E2-92EE-C1B02E07CA26}"/>
              </a:ext>
            </a:extLst>
          </p:cNvPr>
          <p:cNvSpPr txBox="1"/>
          <p:nvPr/>
        </p:nvSpPr>
        <p:spPr>
          <a:xfrm>
            <a:off x="199254" y="5149074"/>
            <a:ext cx="1709657" cy="297454"/>
          </a:xfrm>
          <a:prstGeom prst="rect">
            <a:avLst/>
          </a:prstGeom>
          <a:noFill/>
        </p:spPr>
        <p:txBody>
          <a:bodyPr wrap="square" rtlCol="0">
            <a:spAutoFit/>
          </a:bodyPr>
          <a:lstStyle/>
          <a:p>
            <a:pPr algn="r" defTabSz="609585">
              <a:buClrTx/>
            </a:pPr>
            <a:r>
              <a:rPr lang="en-US" sz="1333" kern="1200" dirty="0">
                <a:solidFill>
                  <a:srgbClr val="271544"/>
                </a:solidFill>
                <a:ea typeface="+mn-ea"/>
                <a:cs typeface="+mn-cs"/>
              </a:rPr>
              <a:t>9</a:t>
            </a:r>
          </a:p>
        </p:txBody>
      </p:sp>
      <p:sp>
        <p:nvSpPr>
          <p:cNvPr id="31" name="TextBox 30">
            <a:hlinkClick r:id="rId8" action="ppaction://hlinksldjump"/>
            <a:extLst>
              <a:ext uri="{FF2B5EF4-FFF2-40B4-BE49-F238E27FC236}">
                <a16:creationId xmlns:a16="http://schemas.microsoft.com/office/drawing/2014/main" id="{70D9BF4B-F321-47A6-AE20-4A6198AC386E}"/>
              </a:ext>
            </a:extLst>
          </p:cNvPr>
          <p:cNvSpPr txBox="1"/>
          <p:nvPr/>
        </p:nvSpPr>
        <p:spPr>
          <a:xfrm>
            <a:off x="199252" y="4085168"/>
            <a:ext cx="1709659" cy="297454"/>
          </a:xfrm>
          <a:prstGeom prst="rect">
            <a:avLst/>
          </a:prstGeom>
          <a:noFill/>
        </p:spPr>
        <p:txBody>
          <a:bodyPr wrap="square" rtlCol="0">
            <a:spAutoFit/>
          </a:bodyPr>
          <a:lstStyle/>
          <a:p>
            <a:pPr algn="r" defTabSz="609585">
              <a:buClrTx/>
            </a:pPr>
            <a:r>
              <a:rPr lang="en-US" sz="1333" kern="1200" dirty="0">
                <a:solidFill>
                  <a:srgbClr val="271544"/>
                </a:solidFill>
                <a:ea typeface="+mn-ea"/>
                <a:cs typeface="+mn-cs"/>
              </a:rPr>
              <a:t>8</a:t>
            </a:r>
          </a:p>
        </p:txBody>
      </p:sp>
      <p:sp>
        <p:nvSpPr>
          <p:cNvPr id="32" name="TextBox 31">
            <a:hlinkClick r:id="rId10" action="ppaction://hlinksldjump"/>
            <a:extLst>
              <a:ext uri="{FF2B5EF4-FFF2-40B4-BE49-F238E27FC236}">
                <a16:creationId xmlns:a16="http://schemas.microsoft.com/office/drawing/2014/main" id="{AF2A1BEA-CB95-4446-911C-A976A2C027B8}"/>
              </a:ext>
            </a:extLst>
          </p:cNvPr>
          <p:cNvSpPr txBox="1"/>
          <p:nvPr/>
        </p:nvSpPr>
        <p:spPr>
          <a:xfrm>
            <a:off x="199252" y="3038532"/>
            <a:ext cx="1709659" cy="297454"/>
          </a:xfrm>
          <a:prstGeom prst="rect">
            <a:avLst/>
          </a:prstGeom>
          <a:noFill/>
        </p:spPr>
        <p:txBody>
          <a:bodyPr wrap="square" rtlCol="0">
            <a:spAutoFit/>
          </a:bodyPr>
          <a:lstStyle/>
          <a:p>
            <a:pPr algn="r" defTabSz="609585">
              <a:buClrTx/>
            </a:pPr>
            <a:r>
              <a:rPr lang="en-US" sz="1333" kern="1200" dirty="0">
                <a:solidFill>
                  <a:srgbClr val="271544"/>
                </a:solidFill>
                <a:ea typeface="+mn-ea"/>
                <a:cs typeface="+mn-cs"/>
              </a:rPr>
              <a:t>7</a:t>
            </a:r>
          </a:p>
        </p:txBody>
      </p:sp>
      <p:sp>
        <p:nvSpPr>
          <p:cNvPr id="33" name="TextBox 32">
            <a:hlinkClick r:id="rId11" action="ppaction://hlinksldjump"/>
            <a:extLst>
              <a:ext uri="{FF2B5EF4-FFF2-40B4-BE49-F238E27FC236}">
                <a16:creationId xmlns:a16="http://schemas.microsoft.com/office/drawing/2014/main" id="{F786B8B9-5FFC-4847-9E3F-6CC642C9FDAD}"/>
              </a:ext>
            </a:extLst>
          </p:cNvPr>
          <p:cNvSpPr txBox="1"/>
          <p:nvPr/>
        </p:nvSpPr>
        <p:spPr>
          <a:xfrm>
            <a:off x="206459" y="1767927"/>
            <a:ext cx="1709656" cy="297454"/>
          </a:xfrm>
          <a:prstGeom prst="rect">
            <a:avLst/>
          </a:prstGeom>
          <a:noFill/>
        </p:spPr>
        <p:txBody>
          <a:bodyPr wrap="square" rtlCol="0">
            <a:spAutoFit/>
          </a:bodyPr>
          <a:lstStyle/>
          <a:p>
            <a:pPr algn="r" defTabSz="609585">
              <a:buClrTx/>
            </a:pPr>
            <a:r>
              <a:rPr lang="en-US" sz="1333" kern="1200" dirty="0">
                <a:solidFill>
                  <a:srgbClr val="271544"/>
                </a:solidFill>
                <a:ea typeface="+mn-ea"/>
                <a:cs typeface="+mn-cs"/>
              </a:rPr>
              <a:t>4</a:t>
            </a:r>
          </a:p>
        </p:txBody>
      </p:sp>
      <p:sp>
        <p:nvSpPr>
          <p:cNvPr id="34" name="TextBox 33">
            <a:hlinkClick r:id="rId7" action="ppaction://hlinksldjump"/>
            <a:extLst>
              <a:ext uri="{FF2B5EF4-FFF2-40B4-BE49-F238E27FC236}">
                <a16:creationId xmlns:a16="http://schemas.microsoft.com/office/drawing/2014/main" id="{2260AFE0-7289-4472-9711-BF19D5D4F5A5}"/>
              </a:ext>
            </a:extLst>
          </p:cNvPr>
          <p:cNvSpPr txBox="1"/>
          <p:nvPr/>
        </p:nvSpPr>
        <p:spPr>
          <a:xfrm>
            <a:off x="210979" y="613924"/>
            <a:ext cx="1709653" cy="297454"/>
          </a:xfrm>
          <a:prstGeom prst="rect">
            <a:avLst/>
          </a:prstGeom>
          <a:noFill/>
        </p:spPr>
        <p:txBody>
          <a:bodyPr wrap="square" rtlCol="0">
            <a:spAutoFit/>
          </a:bodyPr>
          <a:lstStyle/>
          <a:p>
            <a:pPr algn="r" defTabSz="609585">
              <a:buClrTx/>
            </a:pPr>
            <a:r>
              <a:rPr lang="en-US" sz="1333" kern="1200" dirty="0">
                <a:solidFill>
                  <a:srgbClr val="271544"/>
                </a:solidFill>
                <a:ea typeface="+mn-ea"/>
                <a:cs typeface="+mn-cs"/>
              </a:rPr>
              <a:t>2</a:t>
            </a:r>
          </a:p>
        </p:txBody>
      </p:sp>
      <p:sp>
        <p:nvSpPr>
          <p:cNvPr id="35" name="TextBox 34">
            <a:hlinkClick r:id="rId11" action="ppaction://hlinksldjump"/>
            <a:extLst>
              <a:ext uri="{FF2B5EF4-FFF2-40B4-BE49-F238E27FC236}">
                <a16:creationId xmlns:a16="http://schemas.microsoft.com/office/drawing/2014/main" id="{700408AB-30C1-4AAF-A07D-2EEED5DB5DCE}"/>
              </a:ext>
            </a:extLst>
          </p:cNvPr>
          <p:cNvSpPr txBox="1"/>
          <p:nvPr/>
        </p:nvSpPr>
        <p:spPr>
          <a:xfrm>
            <a:off x="246910" y="1448389"/>
            <a:ext cx="1409447" cy="912814"/>
          </a:xfrm>
          <a:prstGeom prst="rect">
            <a:avLst/>
          </a:prstGeom>
          <a:noFill/>
        </p:spPr>
        <p:txBody>
          <a:bodyPr wrap="square" rtlCol="0">
            <a:spAutoFit/>
          </a:bodyPr>
          <a:lstStyle/>
          <a:p>
            <a:pPr defTabSz="609585">
              <a:buClrTx/>
            </a:pPr>
            <a:r>
              <a:rPr lang="en-US" sz="1333" kern="1200" dirty="0">
                <a:solidFill>
                  <a:srgbClr val="271544"/>
                </a:solidFill>
                <a:ea typeface="+mn-ea"/>
                <a:cs typeface="+mn-cs"/>
              </a:rPr>
              <a:t>Background: Volunteering Innovators Programme  </a:t>
            </a:r>
          </a:p>
        </p:txBody>
      </p:sp>
      <p:sp>
        <p:nvSpPr>
          <p:cNvPr id="36" name="TextBox 35">
            <a:hlinkClick r:id="rId12" action="ppaction://hlinksldjump"/>
            <a:extLst>
              <a:ext uri="{FF2B5EF4-FFF2-40B4-BE49-F238E27FC236}">
                <a16:creationId xmlns:a16="http://schemas.microsoft.com/office/drawing/2014/main" id="{79FF3EA3-0B0A-4FD4-A524-813F3E059490}"/>
              </a:ext>
            </a:extLst>
          </p:cNvPr>
          <p:cNvSpPr txBox="1"/>
          <p:nvPr/>
        </p:nvSpPr>
        <p:spPr>
          <a:xfrm>
            <a:off x="252232" y="6110368"/>
            <a:ext cx="1365505" cy="502573"/>
          </a:xfrm>
          <a:prstGeom prst="rect">
            <a:avLst/>
          </a:prstGeom>
          <a:noFill/>
        </p:spPr>
        <p:txBody>
          <a:bodyPr wrap="square" rtlCol="0">
            <a:spAutoFit/>
          </a:bodyPr>
          <a:lstStyle/>
          <a:p>
            <a:pPr defTabSz="609585">
              <a:buClrTx/>
            </a:pPr>
            <a:r>
              <a:rPr lang="en-US" sz="1333" kern="1200" dirty="0">
                <a:solidFill>
                  <a:srgbClr val="F4F4F4"/>
                </a:solidFill>
                <a:ea typeface="+mn-ea"/>
                <a:cs typeface="+mn-cs"/>
              </a:rPr>
              <a:t>How to use this guide</a:t>
            </a:r>
          </a:p>
        </p:txBody>
      </p:sp>
      <p:sp>
        <p:nvSpPr>
          <p:cNvPr id="37" name="TextBox 36">
            <a:hlinkClick r:id="rId12" action="ppaction://hlinksldjump"/>
            <a:extLst>
              <a:ext uri="{FF2B5EF4-FFF2-40B4-BE49-F238E27FC236}">
                <a16:creationId xmlns:a16="http://schemas.microsoft.com/office/drawing/2014/main" id="{7ACD0249-50B8-4FC8-9CB1-354832CD1F2F}"/>
              </a:ext>
            </a:extLst>
          </p:cNvPr>
          <p:cNvSpPr txBox="1"/>
          <p:nvPr/>
        </p:nvSpPr>
        <p:spPr>
          <a:xfrm>
            <a:off x="205812" y="6230623"/>
            <a:ext cx="1709657" cy="297454"/>
          </a:xfrm>
          <a:prstGeom prst="rect">
            <a:avLst/>
          </a:prstGeom>
          <a:noFill/>
        </p:spPr>
        <p:txBody>
          <a:bodyPr wrap="square" rtlCol="0">
            <a:spAutoFit/>
          </a:bodyPr>
          <a:lstStyle/>
          <a:p>
            <a:pPr algn="r" defTabSz="609585">
              <a:buClrTx/>
            </a:pPr>
            <a:r>
              <a:rPr lang="en-US" sz="1333" kern="1200" dirty="0">
                <a:solidFill>
                  <a:srgbClr val="F4F4F4"/>
                </a:solidFill>
                <a:ea typeface="+mn-ea"/>
                <a:cs typeface="+mn-cs"/>
              </a:rPr>
              <a:t>10</a:t>
            </a:r>
          </a:p>
        </p:txBody>
      </p:sp>
      <p:sp>
        <p:nvSpPr>
          <p:cNvPr id="38" name="TextBox 37">
            <a:hlinkClick r:id="rId10" action="ppaction://hlinksldjump"/>
            <a:extLst>
              <a:ext uri="{FF2B5EF4-FFF2-40B4-BE49-F238E27FC236}">
                <a16:creationId xmlns:a16="http://schemas.microsoft.com/office/drawing/2014/main" id="{67201429-995F-4B34-A6B3-25147310D72C}"/>
              </a:ext>
            </a:extLst>
          </p:cNvPr>
          <p:cNvSpPr txBox="1"/>
          <p:nvPr/>
        </p:nvSpPr>
        <p:spPr>
          <a:xfrm>
            <a:off x="219456" y="2819067"/>
            <a:ext cx="1365504" cy="707694"/>
          </a:xfrm>
          <a:prstGeom prst="rect">
            <a:avLst/>
          </a:prstGeom>
          <a:noFill/>
        </p:spPr>
        <p:txBody>
          <a:bodyPr wrap="square" rtlCol="0">
            <a:spAutoFit/>
          </a:bodyPr>
          <a:lstStyle/>
          <a:p>
            <a:pPr defTabSz="609585">
              <a:buClrTx/>
            </a:pPr>
            <a:r>
              <a:rPr lang="en-US" sz="1333" kern="1200" dirty="0">
                <a:solidFill>
                  <a:srgbClr val="271544"/>
                </a:solidFill>
                <a:ea typeface="+mn-ea"/>
                <a:cs typeface="+mn-cs"/>
              </a:rPr>
              <a:t>Before you begin: issues to consider</a:t>
            </a:r>
          </a:p>
        </p:txBody>
      </p:sp>
      <p:sp>
        <p:nvSpPr>
          <p:cNvPr id="23" name="TextBox 22">
            <a:extLst>
              <a:ext uri="{FF2B5EF4-FFF2-40B4-BE49-F238E27FC236}">
                <a16:creationId xmlns:a16="http://schemas.microsoft.com/office/drawing/2014/main" id="{C913EA32-F2CC-414B-A8CB-71B26E3282B4}"/>
              </a:ext>
            </a:extLst>
          </p:cNvPr>
          <p:cNvSpPr txBox="1"/>
          <p:nvPr/>
        </p:nvSpPr>
        <p:spPr>
          <a:xfrm>
            <a:off x="11345384" y="6402118"/>
            <a:ext cx="581584" cy="297454"/>
          </a:xfrm>
          <a:prstGeom prst="rect">
            <a:avLst/>
          </a:prstGeom>
          <a:noFill/>
        </p:spPr>
        <p:txBody>
          <a:bodyPr wrap="square" rtlCol="0">
            <a:spAutoFit/>
          </a:bodyPr>
          <a:lstStyle/>
          <a:p>
            <a:pPr defTabSz="609585">
              <a:buClrTx/>
            </a:pPr>
            <a:r>
              <a:rPr lang="en-GB" sz="1333" kern="1200" dirty="0">
                <a:solidFill>
                  <a:srgbClr val="271544"/>
                </a:solidFill>
                <a:ea typeface="+mn-ea"/>
                <a:cs typeface="+mn-cs"/>
              </a:rPr>
              <a:t>10</a:t>
            </a:r>
          </a:p>
        </p:txBody>
      </p:sp>
      <p:sp>
        <p:nvSpPr>
          <p:cNvPr id="25" name="Rectangle: Rounded Corners 24">
            <a:extLst>
              <a:ext uri="{FF2B5EF4-FFF2-40B4-BE49-F238E27FC236}">
                <a16:creationId xmlns:a16="http://schemas.microsoft.com/office/drawing/2014/main" id="{73D818AB-1EFC-4BF8-9A46-5B5A9A7B7B08}"/>
              </a:ext>
            </a:extLst>
          </p:cNvPr>
          <p:cNvSpPr/>
          <p:nvPr/>
        </p:nvSpPr>
        <p:spPr>
          <a:xfrm>
            <a:off x="2304931" y="952771"/>
            <a:ext cx="6052386" cy="3031790"/>
          </a:xfrm>
          <a:prstGeom prst="roundRect">
            <a:avLst/>
          </a:prstGeom>
          <a:no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6B18A920-3CCD-4083-ACFB-BFC0289957FE}"/>
              </a:ext>
            </a:extLst>
          </p:cNvPr>
          <p:cNvSpPr/>
          <p:nvPr/>
        </p:nvSpPr>
        <p:spPr>
          <a:xfrm>
            <a:off x="2401048" y="4019820"/>
            <a:ext cx="6052386" cy="2210803"/>
          </a:xfrm>
          <a:prstGeom prst="roundRect">
            <a:avLst/>
          </a:prstGeom>
          <a:no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3452ACF8-5C19-4508-A737-61CC78FEE3CE}"/>
              </a:ext>
            </a:extLst>
          </p:cNvPr>
          <p:cNvSpPr/>
          <p:nvPr/>
        </p:nvSpPr>
        <p:spPr>
          <a:xfrm>
            <a:off x="8545840" y="1091433"/>
            <a:ext cx="3488279" cy="1924361"/>
          </a:xfrm>
          <a:prstGeom prst="roundRect">
            <a:avLst/>
          </a:prstGeom>
          <a:no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BF43E59D-CDA5-467C-85D3-E789EE14C408}"/>
              </a:ext>
            </a:extLst>
          </p:cNvPr>
          <p:cNvSpPr/>
          <p:nvPr/>
        </p:nvSpPr>
        <p:spPr>
          <a:xfrm>
            <a:off x="8564890" y="2901183"/>
            <a:ext cx="3488279" cy="1924361"/>
          </a:xfrm>
          <a:prstGeom prst="roundRect">
            <a:avLst/>
          </a:prstGeom>
          <a:no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445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42" grpId="0" animBg="1"/>
      <p:bldP spid="43" grpId="0" animBg="1"/>
    </p:bldLst>
  </p:timing>
</p:sld>
</file>

<file path=ppt/theme/theme1.xml><?xml version="1.0" encoding="utf-8"?>
<a:theme xmlns:a="http://schemas.openxmlformats.org/drawingml/2006/main" name="Office Theme">
  <a:themeElements>
    <a:clrScheme name="Helpforce">
      <a:dk1>
        <a:srgbClr val="1A3A60"/>
      </a:dk1>
      <a:lt1>
        <a:srgbClr val="FFFFFF"/>
      </a:lt1>
      <a:dk2>
        <a:srgbClr val="1A3A60"/>
      </a:dk2>
      <a:lt2>
        <a:srgbClr val="FFFFFF"/>
      </a:lt2>
      <a:accent1>
        <a:srgbClr val="FF4B4E"/>
      </a:accent1>
      <a:accent2>
        <a:srgbClr val="1A3A60"/>
      </a:accent2>
      <a:accent3>
        <a:srgbClr val="B1E0D8"/>
      </a:accent3>
      <a:accent4>
        <a:srgbClr val="FDC300"/>
      </a:accent4>
      <a:accent5>
        <a:srgbClr val="51565C"/>
      </a:accent5>
      <a:accent6>
        <a:srgbClr val="D6D8D5"/>
      </a:accent6>
      <a:hlink>
        <a:srgbClr val="FF4B4E"/>
      </a:hlink>
      <a:folHlink>
        <a:srgbClr val="FDC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nuffield-template-FINAL">
  <a:themeElements>
    <a:clrScheme name="Custom 20">
      <a:dk1>
        <a:srgbClr val="271544"/>
      </a:dk1>
      <a:lt1>
        <a:srgbClr val="F4F4F4"/>
      </a:lt1>
      <a:dk2>
        <a:srgbClr val="F4F4F4"/>
      </a:dk2>
      <a:lt2>
        <a:srgbClr val="271544"/>
      </a:lt2>
      <a:accent1>
        <a:srgbClr val="9BA0AB"/>
      </a:accent1>
      <a:accent2>
        <a:srgbClr val="00C27A"/>
      </a:accent2>
      <a:accent3>
        <a:srgbClr val="0066F4"/>
      </a:accent3>
      <a:accent4>
        <a:srgbClr val="EABE17"/>
      </a:accent4>
      <a:accent5>
        <a:srgbClr val="FF6B57"/>
      </a:accent5>
      <a:accent6>
        <a:srgbClr val="4DCFF5"/>
      </a:accent6>
      <a:hlink>
        <a:srgbClr val="271544"/>
      </a:hlink>
      <a:folHlink>
        <a:srgbClr val="55637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NUT Theme Purple">
  <a:themeElements>
    <a:clrScheme name="NUT_Theme">
      <a:dk1>
        <a:srgbClr val="F4F4F4"/>
      </a:dk1>
      <a:lt1>
        <a:srgbClr val="0E1B26"/>
      </a:lt1>
      <a:dk2>
        <a:srgbClr val="AC8ACF"/>
      </a:dk2>
      <a:lt2>
        <a:srgbClr val="271544"/>
      </a:lt2>
      <a:accent1>
        <a:srgbClr val="9BA0AB"/>
      </a:accent1>
      <a:accent2>
        <a:srgbClr val="00C27A"/>
      </a:accent2>
      <a:accent3>
        <a:srgbClr val="0066F4"/>
      </a:accent3>
      <a:accent4>
        <a:srgbClr val="FFD63D"/>
      </a:accent4>
      <a:accent5>
        <a:srgbClr val="FF6B57"/>
      </a:accent5>
      <a:accent6>
        <a:srgbClr val="4DCFF5"/>
      </a:accent6>
      <a:hlink>
        <a:srgbClr val="271544"/>
      </a:hlink>
      <a:folHlink>
        <a:srgbClr val="55637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3280</Words>
  <Application>Microsoft Office PowerPoint</Application>
  <PresentationFormat>Widescreen</PresentationFormat>
  <Paragraphs>435</Paragraphs>
  <Slides>15</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Georgia</vt:lpstr>
      <vt:lpstr>Arial</vt:lpstr>
      <vt:lpstr>Times New Roman</vt:lpstr>
      <vt:lpstr>Symbol</vt:lpstr>
      <vt:lpstr>Wingdings</vt:lpstr>
      <vt:lpstr>Calibri</vt:lpstr>
      <vt:lpstr>Lucida Grande</vt:lpstr>
      <vt:lpstr>Office Theme</vt:lpstr>
      <vt:lpstr>new-nuffield-template-FINAL</vt:lpstr>
      <vt:lpstr>5_NUT Theme Purple</vt:lpstr>
      <vt:lpstr>How to improve your volunteering service through Insight &amp; Impact</vt:lpstr>
      <vt:lpstr>The big picture: why evaluate?</vt:lpstr>
      <vt:lpstr>New guidance report from Nuffield Trust</vt:lpstr>
      <vt:lpstr>PowerPoint Presentation</vt:lpstr>
      <vt:lpstr>Background: how this guide was developed  </vt:lpstr>
      <vt:lpstr>Before you begin: four evaluation issues to consider</vt:lpstr>
      <vt:lpstr>This guide follows four steps of evaluation</vt:lpstr>
      <vt:lpstr>Questions to help prompt your evaluation planning</vt:lpstr>
      <vt:lpstr>How to use this guide</vt:lpstr>
      <vt:lpstr>PowerPoint Presentation</vt:lpstr>
      <vt:lpstr>PowerPoint Presentation</vt:lpstr>
      <vt:lpstr>Is your service logic clear? (1/5) </vt:lpstr>
      <vt:lpstr>What data do you plan to collect? How will you analyse it? (1/5)</vt:lpstr>
      <vt:lpstr>How will you reflect and report on the evaluation findings? (2/2)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improve your volunteering service through Insight &amp; Impact</dc:title>
  <dc:creator>Stephanie Kumpunen, Nuffield Trust</dc:creator>
  <cp:lastModifiedBy>Helpforce Connect</cp:lastModifiedBy>
  <cp:revision>16</cp:revision>
  <dcterms:modified xsi:type="dcterms:W3CDTF">2021-05-13T12:45:32Z</dcterms:modified>
</cp:coreProperties>
</file>