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17"/>
  </p:notesMasterIdLst>
  <p:sldIdLst>
    <p:sldId id="416" r:id="rId5"/>
    <p:sldId id="417" r:id="rId6"/>
    <p:sldId id="418" r:id="rId7"/>
    <p:sldId id="422" r:id="rId8"/>
    <p:sldId id="424" r:id="rId9"/>
    <p:sldId id="436" r:id="rId10"/>
    <p:sldId id="429" r:id="rId11"/>
    <p:sldId id="310" r:id="rId12"/>
    <p:sldId id="431" r:id="rId13"/>
    <p:sldId id="425" r:id="rId14"/>
    <p:sldId id="432" r:id="rId15"/>
    <p:sldId id="4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01F476-4047-139F-860D-25ED35398199}" name="Nikki Fojan (Helpforce)" initials="N(" userId="S::nf@helpforce.community::94ba5c13-2869-4c75-9bea-21a3f441861c" providerId="AD"/>
  <p188:author id="{5392FD79-2C44-6C33-73A1-AD81D434C128}" name="Sibel Akbiyik (Helpforce)" initials="S(" userId="S::sa@helpforce.community::a7cf8383-2276-4cb5-843d-1cfddda7ff30" providerId="AD"/>
  <p188:author id="{7FE14E97-9736-401A-241C-6BB7B78BD7B0}" name="Kate Crossan (Helpforce)" initials="K(" userId="S::kc@helpforce.community::f5a4faf5-4ce1-4e26-aa20-71999fe7b9a1" providerId="AD"/>
  <p188:author id="{403C6599-8F3D-A14A-E883-82649347B204}" name="Mark Burrett (Helpforce)" initials="M(" userId="S::mrb@helpforce.community::3ad726ed-3b24-488b-bee1-891b29ff1c1f" providerId="AD"/>
  <p188:author id="{F54235F1-86D0-758F-8E7F-62527038DC8E}" name="Beth Hughes (Helpforce)" initials="B(" userId="S::bh@helpforce.community::840e1eab-67ec-4486-b257-35f17d9b25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A60"/>
    <a:srgbClr val="9EC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70C3A-6D0F-4118-AB02-4F7C147DCEFC}" type="datetimeFigureOut">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6C64C-A468-42E2-B84A-C1296E56ADC7}" type="slidenum">
              <a:t>‹#›</a:t>
            </a:fld>
            <a:endParaRPr lang="en-US"/>
          </a:p>
        </p:txBody>
      </p:sp>
    </p:spTree>
    <p:extLst>
      <p:ext uri="{BB962C8B-B14F-4D97-AF65-F5344CB8AC3E}">
        <p14:creationId xmlns:p14="http://schemas.microsoft.com/office/powerpoint/2010/main" val="732418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E161B-6799-D225-3DE5-27A47E0B4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EE0F08-890E-AB9B-6CB9-162657A0F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0AD78-BDE7-4490-E6CA-974DFBDE84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9972BE-8EA3-4A73-F782-4D35EB6F8CB9}"/>
              </a:ext>
            </a:extLst>
          </p:cNvPr>
          <p:cNvSpPr>
            <a:spLocks noGrp="1"/>
          </p:cNvSpPr>
          <p:nvPr>
            <p:ph type="sldNum" sz="quarter" idx="5"/>
          </p:nvPr>
        </p:nvSpPr>
        <p:spPr/>
        <p:txBody>
          <a:bodyPr/>
          <a:lstStyle/>
          <a:p>
            <a:fld id="{73AA39DC-2076-4098-A09A-614AD2633A7F}" type="slidenum">
              <a:rPr lang="en-GB" smtClean="0"/>
              <a:t>8</a:t>
            </a:fld>
            <a:endParaRPr lang="en-GB"/>
          </a:p>
        </p:txBody>
      </p:sp>
    </p:spTree>
    <p:extLst>
      <p:ext uri="{BB962C8B-B14F-4D97-AF65-F5344CB8AC3E}">
        <p14:creationId xmlns:p14="http://schemas.microsoft.com/office/powerpoint/2010/main" val="222311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9D115-4602-1918-D8DA-609AACD826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67C0-BA0D-6358-E435-0CBEEDA5C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5CBE7-DB9A-6A14-6C5A-8253CBD43A9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7D7636-C313-8668-A4D4-7670F9C743E0}"/>
              </a:ext>
            </a:extLst>
          </p:cNvPr>
          <p:cNvSpPr>
            <a:spLocks noGrp="1"/>
          </p:cNvSpPr>
          <p:nvPr>
            <p:ph type="sldNum" sz="quarter" idx="5"/>
          </p:nvPr>
        </p:nvSpPr>
        <p:spPr/>
        <p:txBody>
          <a:bodyPr/>
          <a:lstStyle/>
          <a:p>
            <a:fld id="{73AA39DC-2076-4098-A09A-614AD2633A7F}" type="slidenum">
              <a:rPr lang="en-GB" smtClean="0"/>
              <a:t>12</a:t>
            </a:fld>
            <a:endParaRPr lang="en-GB"/>
          </a:p>
        </p:txBody>
      </p:sp>
    </p:spTree>
    <p:extLst>
      <p:ext uri="{BB962C8B-B14F-4D97-AF65-F5344CB8AC3E}">
        <p14:creationId xmlns:p14="http://schemas.microsoft.com/office/powerpoint/2010/main" val="283869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963084" y="4406917"/>
            <a:ext cx="10363200" cy="1362075"/>
          </a:xfrm>
          <a:prstGeom prst="rect">
            <a:avLst/>
          </a:prstGeom>
          <a:noFill/>
          <a:ln>
            <a:noFill/>
          </a:ln>
        </p:spPr>
        <p:txBody>
          <a:bodyPr spcFirstLastPara="1" wrap="square" lIns="0" tIns="46800" rIns="0" bIns="46800" anchor="t" anchorCtr="0">
            <a:noAutofit/>
          </a:bodyPr>
          <a:lstStyle>
            <a:lvl1pPr lvl="0" algn="l">
              <a:lnSpc>
                <a:spcPct val="90000"/>
              </a:lnSpc>
              <a:spcBef>
                <a:spcPts val="0"/>
              </a:spcBef>
              <a:spcAft>
                <a:spcPts val="0"/>
              </a:spcAft>
              <a:buSzPts val="4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Clr>
                <a:srgbClr val="000000"/>
              </a:buClr>
              <a:buSzPts val="2000"/>
              <a:buFont typeface="Arial"/>
              <a:buNone/>
              <a:defRPr sz="2000" b="0" i="0" u="none" strike="noStrike" cap="none">
                <a:solidFill>
                  <a:srgbClr val="898F9C"/>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800" b="0" i="0" u="none" strike="noStrike" cap="none">
                <a:solidFill>
                  <a:srgbClr val="898F9C"/>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600"/>
              <a:buFont typeface="Arial"/>
              <a:buNone/>
              <a:defRPr sz="1600" b="0" i="0" u="none" strike="noStrike" cap="none">
                <a:solidFill>
                  <a:srgbClr val="898F9C"/>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898F9C"/>
                </a:solidFill>
                <a:latin typeface="Arial"/>
                <a:ea typeface="Arial"/>
                <a:cs typeface="Arial"/>
                <a:sym typeface="Arial"/>
              </a:defRPr>
            </a:lvl9pPr>
          </a:lstStyle>
          <a:p>
            <a:endParaRPr/>
          </a:p>
        </p:txBody>
      </p:sp>
      <p:sp>
        <p:nvSpPr>
          <p:cNvPr id="88" name="Google Shape;88;p1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9" name="Google Shape;89;p1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1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7E3B-D0A4-1DED-EFE4-7D30C1C51664}"/>
              </a:ext>
            </a:extLst>
          </p:cNvPr>
          <p:cNvSpPr>
            <a:spLocks noGrp="1"/>
          </p:cNvSpPr>
          <p:nvPr>
            <p:ph type="title"/>
          </p:nvPr>
        </p:nvSpPr>
        <p:spPr/>
        <p:txBody>
          <a:bodyPr/>
          <a:lstStyle>
            <a:lvl1pPr>
              <a:defRPr b="1">
                <a:solidFill>
                  <a:srgbClr val="023F85"/>
                </a:solidFill>
                <a:latin typeface="Arial" panose="020B0604020202020204" pitchFamily="34" charset="0"/>
                <a:cs typeface="Arial" panose="020B0604020202020204" pitchFamily="34" charset="0"/>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B5C426B-3103-C8ED-C41A-9DF0C3D5BFF7}"/>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7" name="Picture 6">
            <a:extLst>
              <a:ext uri="{FF2B5EF4-FFF2-40B4-BE49-F238E27FC236}">
                <a16:creationId xmlns:a16="http://schemas.microsoft.com/office/drawing/2014/main" id="{0085E99D-C55F-97B3-50D1-F2C5C3CAA8B8}"/>
              </a:ext>
            </a:extLst>
          </p:cNvPr>
          <p:cNvPicPr>
            <a:picLocks noChangeAspect="1"/>
          </p:cNvPicPr>
          <p:nvPr userDrawn="1"/>
        </p:nvPicPr>
        <p:blipFill>
          <a:blip r:embed="rId2"/>
          <a:srcRect/>
          <a:stretch/>
        </p:blipFill>
        <p:spPr>
          <a:xfrm>
            <a:off x="11062253" y="292928"/>
            <a:ext cx="860286" cy="341148"/>
          </a:xfrm>
          <a:prstGeom prst="rect">
            <a:avLst/>
          </a:prstGeom>
        </p:spPr>
      </p:pic>
      <p:pic>
        <p:nvPicPr>
          <p:cNvPr id="8" name="Picture 7">
            <a:extLst>
              <a:ext uri="{FF2B5EF4-FFF2-40B4-BE49-F238E27FC236}">
                <a16:creationId xmlns:a16="http://schemas.microsoft.com/office/drawing/2014/main" id="{58C7ACE9-128B-1BFB-E0FB-85EEBC100011}"/>
              </a:ext>
            </a:extLst>
          </p:cNvPr>
          <p:cNvPicPr>
            <a:picLocks noChangeAspect="1"/>
          </p:cNvPicPr>
          <p:nvPr userDrawn="1"/>
        </p:nvPicPr>
        <p:blipFill>
          <a:blip r:embed="rId3"/>
          <a:srcRect/>
          <a:stretch/>
        </p:blipFill>
        <p:spPr>
          <a:xfrm>
            <a:off x="315986" y="6298383"/>
            <a:ext cx="1155700" cy="393700"/>
          </a:xfrm>
          <a:prstGeom prst="rect">
            <a:avLst/>
          </a:prstGeom>
        </p:spPr>
      </p:pic>
      <p:cxnSp>
        <p:nvCxnSpPr>
          <p:cNvPr id="9" name="Straight Connector 8">
            <a:extLst>
              <a:ext uri="{FF2B5EF4-FFF2-40B4-BE49-F238E27FC236}">
                <a16:creationId xmlns:a16="http://schemas.microsoft.com/office/drawing/2014/main" id="{38B029C7-E49B-A0FC-AB4A-79A8CB92E64C}"/>
              </a:ext>
            </a:extLst>
          </p:cNvPr>
          <p:cNvCxnSpPr/>
          <p:nvPr userDrawn="1"/>
        </p:nvCxnSpPr>
        <p:spPr>
          <a:xfrm>
            <a:off x="315986" y="6214034"/>
            <a:ext cx="11526354" cy="0"/>
          </a:xfrm>
          <a:prstGeom prst="line">
            <a:avLst/>
          </a:prstGeom>
          <a:ln w="12700">
            <a:solidFill>
              <a:srgbClr val="36BCE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03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chemeClr val="dk1"/>
        </a:solidFill>
        <a:effectLst/>
      </p:bgPr>
    </p:bg>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blip>
          <a:srcRect/>
          <a:stretch/>
        </p:blipFill>
        <p:spPr>
          <a:xfrm>
            <a:off x="3674088" y="2873979"/>
            <a:ext cx="4843824" cy="111004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lpfor slide">
  <p:cSld name="Helpfor slide">
    <p:bg>
      <p:bgPr>
        <a:solidFill>
          <a:schemeClr val="dk1"/>
        </a:solidFill>
        <a:effectLst/>
      </p:bgPr>
    </p:bg>
    <p:spTree>
      <p:nvGrpSpPr>
        <p:cNvPr id="1" name="Shape 42"/>
        <p:cNvGrpSpPr/>
        <p:nvPr/>
      </p:nvGrpSpPr>
      <p:grpSpPr>
        <a:xfrm>
          <a:off x="0" y="0"/>
          <a:ext cx="0" cy="0"/>
          <a:chOff x="0" y="0"/>
          <a:chExt cx="0" cy="0"/>
        </a:xfrm>
      </p:grpSpPr>
      <p:pic>
        <p:nvPicPr>
          <p:cNvPr id="43" name="Google Shape;43;p8"/>
          <p:cNvPicPr preferRelativeResize="0"/>
          <p:nvPr/>
        </p:nvPicPr>
        <p:blipFill rotWithShape="1">
          <a:blip r:embed="rId2">
            <a:alphaModFix/>
          </a:blip>
          <a:srcRect/>
          <a:stretch/>
        </p:blipFill>
        <p:spPr>
          <a:xfrm>
            <a:off x="6076350" y="2477386"/>
            <a:ext cx="8304994" cy="1903228"/>
          </a:xfrm>
          <a:prstGeom prst="rect">
            <a:avLst/>
          </a:prstGeom>
          <a:noFill/>
          <a:ln>
            <a:noFill/>
          </a:ln>
        </p:spPr>
      </p:pic>
      <p:pic>
        <p:nvPicPr>
          <p:cNvPr id="44" name="Google Shape;44;p8"/>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45" name="Google Shape;45;p8"/>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46"/>
        <p:cNvGrpSpPr/>
        <p:nvPr/>
      </p:nvGrpSpPr>
      <p:grpSpPr>
        <a:xfrm>
          <a:off x="0" y="0"/>
          <a:ext cx="0" cy="0"/>
          <a:chOff x="0" y="0"/>
          <a:chExt cx="0" cy="0"/>
        </a:xfrm>
      </p:grpSpPr>
      <p:sp>
        <p:nvSpPr>
          <p:cNvPr id="47" name="Google Shape;47;p9"/>
          <p:cNvSpPr>
            <a:spLocks noGrp="1"/>
          </p:cNvSpPr>
          <p:nvPr>
            <p:ph type="pic" idx="2"/>
          </p:nvPr>
        </p:nvSpPr>
        <p:spPr>
          <a:xfrm>
            <a:off x="0" y="0"/>
            <a:ext cx="6096000" cy="6008077"/>
          </a:xfrm>
          <a:prstGeom prst="rect">
            <a:avLst/>
          </a:prstGeom>
          <a:solidFill>
            <a:schemeClr val="lt1"/>
          </a:solidFill>
          <a:ln>
            <a:noFill/>
          </a:ln>
        </p:spPr>
      </p:sp>
      <p:sp>
        <p:nvSpPr>
          <p:cNvPr id="48" name="Google Shape;48;p9"/>
          <p:cNvSpPr txBox="1">
            <a:spLocks noGrp="1"/>
          </p:cNvSpPr>
          <p:nvPr>
            <p:ph type="title"/>
          </p:nvPr>
        </p:nvSpPr>
        <p:spPr>
          <a:xfrm>
            <a:off x="6456363" y="512763"/>
            <a:ext cx="5219700" cy="1199079"/>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6456363" y="1952625"/>
            <a:ext cx="5219700" cy="388937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9"/>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 name="Google Shape;51;p9"/>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52" name="Google Shape;52;p9"/>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53"/>
        <p:cNvGrpSpPr/>
        <p:nvPr/>
      </p:nvGrpSpPr>
      <p:grpSpPr>
        <a:xfrm>
          <a:off x="0" y="0"/>
          <a:ext cx="0" cy="0"/>
          <a:chOff x="0" y="0"/>
          <a:chExt cx="0" cy="0"/>
        </a:xfrm>
      </p:grpSpPr>
      <p:sp>
        <p:nvSpPr>
          <p:cNvPr id="54" name="Google Shape;54;p10"/>
          <p:cNvSpPr>
            <a:spLocks noGrp="1"/>
          </p:cNvSpPr>
          <p:nvPr>
            <p:ph type="pic" idx="2"/>
          </p:nvPr>
        </p:nvSpPr>
        <p:spPr>
          <a:xfrm>
            <a:off x="4360087" y="1952624"/>
            <a:ext cx="3471826" cy="3737609"/>
          </a:xfrm>
          <a:prstGeom prst="rect">
            <a:avLst/>
          </a:prstGeom>
          <a:solidFill>
            <a:schemeClr val="lt1"/>
          </a:solidFill>
          <a:ln>
            <a:noFill/>
          </a:ln>
        </p:spPr>
      </p:sp>
      <p:sp>
        <p:nvSpPr>
          <p:cNvPr id="55" name="Google Shape;55;p10"/>
          <p:cNvSpPr>
            <a:spLocks noGrp="1"/>
          </p:cNvSpPr>
          <p:nvPr>
            <p:ph type="pic" idx="3"/>
          </p:nvPr>
        </p:nvSpPr>
        <p:spPr>
          <a:xfrm>
            <a:off x="515938" y="1952624"/>
            <a:ext cx="3471826" cy="3737609"/>
          </a:xfrm>
          <a:prstGeom prst="rect">
            <a:avLst/>
          </a:prstGeom>
          <a:solidFill>
            <a:schemeClr val="lt1"/>
          </a:solidFill>
          <a:ln>
            <a:noFill/>
          </a:ln>
        </p:spPr>
      </p:sp>
      <p:sp>
        <p:nvSpPr>
          <p:cNvPr id="56" name="Google Shape;56;p10"/>
          <p:cNvSpPr>
            <a:spLocks noGrp="1"/>
          </p:cNvSpPr>
          <p:nvPr>
            <p:ph type="pic" idx="4"/>
          </p:nvPr>
        </p:nvSpPr>
        <p:spPr>
          <a:xfrm>
            <a:off x="8204237" y="1952624"/>
            <a:ext cx="3471826" cy="3737609"/>
          </a:xfrm>
          <a:prstGeom prst="rect">
            <a:avLst/>
          </a:prstGeom>
          <a:solidFill>
            <a:schemeClr val="lt1"/>
          </a:solidFill>
          <a:ln>
            <a:noFill/>
          </a:ln>
        </p:spPr>
      </p:sp>
      <p:sp>
        <p:nvSpPr>
          <p:cNvPr id="57" name="Google Shape;57;p10"/>
          <p:cNvSpPr txBox="1">
            <a:spLocks noGrp="1"/>
          </p:cNvSpPr>
          <p:nvPr>
            <p:ph type="title"/>
          </p:nvPr>
        </p:nvSpPr>
        <p:spPr>
          <a:xfrm>
            <a:off x="515938" y="512763"/>
            <a:ext cx="11160125" cy="1044575"/>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8" name="Google Shape;58;p10"/>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60" name="Google Shape;60;p10"/>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alf / Half">
  <p:cSld name="Half / Half">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15937" y="512764"/>
            <a:ext cx="11160125" cy="646186"/>
          </a:xfrm>
          <a:prstGeom prst="rect">
            <a:avLst/>
          </a:prstGeom>
          <a:noFill/>
          <a:ln>
            <a:noFill/>
          </a:ln>
        </p:spPr>
        <p:txBody>
          <a:bodyPr spcFirstLastPara="1" wrap="square" lIns="0" tIns="46800" rIns="0" bIns="46800" anchor="t" anchorCtr="0">
            <a:noAutofit/>
          </a:bodyPr>
          <a:lstStyle>
            <a:lvl1pPr marR="0" lvl="0" algn="l">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a:off x="515938"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2"/>
          </p:nvPr>
        </p:nvSpPr>
        <p:spPr>
          <a:xfrm>
            <a:off x="6463893" y="1557339"/>
            <a:ext cx="5219700" cy="413289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 name="Google Shape;66;p11"/>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67" name="Google Shape;67;p11"/>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 Images / bullet point">
  <p:cSld name="2 Images / bullet point">
    <p:spTree>
      <p:nvGrpSpPr>
        <p:cNvPr id="1" name="Shape 68"/>
        <p:cNvGrpSpPr/>
        <p:nvPr/>
      </p:nvGrpSpPr>
      <p:grpSpPr>
        <a:xfrm>
          <a:off x="0" y="0"/>
          <a:ext cx="0" cy="0"/>
          <a:chOff x="0" y="0"/>
          <a:chExt cx="0" cy="0"/>
        </a:xfrm>
      </p:grpSpPr>
      <p:sp>
        <p:nvSpPr>
          <p:cNvPr id="69" name="Google Shape;69;p12"/>
          <p:cNvSpPr>
            <a:spLocks noGrp="1"/>
          </p:cNvSpPr>
          <p:nvPr>
            <p:ph type="pic" idx="2"/>
          </p:nvPr>
        </p:nvSpPr>
        <p:spPr>
          <a:xfrm>
            <a:off x="0" y="3130062"/>
            <a:ext cx="6096000" cy="2878015"/>
          </a:xfrm>
          <a:prstGeom prst="rect">
            <a:avLst/>
          </a:prstGeom>
          <a:solidFill>
            <a:schemeClr val="lt1"/>
          </a:solidFill>
          <a:ln>
            <a:noFill/>
          </a:ln>
        </p:spPr>
      </p:sp>
      <p:sp>
        <p:nvSpPr>
          <p:cNvPr id="70" name="Google Shape;70;p12"/>
          <p:cNvSpPr txBox="1">
            <a:spLocks noGrp="1"/>
          </p:cNvSpPr>
          <p:nvPr>
            <p:ph type="body" idx="1"/>
          </p:nvPr>
        </p:nvSpPr>
        <p:spPr>
          <a:xfrm>
            <a:off x="6456363" y="521472"/>
            <a:ext cx="5219700" cy="201460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body" idx="3"/>
          </p:nvPr>
        </p:nvSpPr>
        <p:spPr>
          <a:xfrm>
            <a:off x="6456363" y="3432528"/>
            <a:ext cx="5219700" cy="2021037"/>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p:nvPr/>
        </p:nvSpPr>
        <p:spPr>
          <a:xfrm>
            <a:off x="0" y="6008077"/>
            <a:ext cx="12192000" cy="84992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 name="Google Shape;73;p12"/>
          <p:cNvPicPr preferRelativeResize="0"/>
          <p:nvPr/>
        </p:nvPicPr>
        <p:blipFill rotWithShape="1">
          <a:blip r:embed="rId2">
            <a:alphaModFix/>
          </a:blip>
          <a:srcRect/>
          <a:stretch/>
        </p:blipFill>
        <p:spPr>
          <a:xfrm>
            <a:off x="515938" y="6345238"/>
            <a:ext cx="850557" cy="194919"/>
          </a:xfrm>
          <a:prstGeom prst="rect">
            <a:avLst/>
          </a:prstGeom>
          <a:noFill/>
          <a:ln>
            <a:noFill/>
          </a:ln>
        </p:spPr>
      </p:pic>
      <p:sp>
        <p:nvSpPr>
          <p:cNvPr id="74" name="Google Shape;74;p12"/>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
        <p:nvSpPr>
          <p:cNvPr id="75" name="Google Shape;75;p12"/>
          <p:cNvSpPr>
            <a:spLocks noGrp="1"/>
          </p:cNvSpPr>
          <p:nvPr>
            <p:ph type="pic" idx="4"/>
          </p:nvPr>
        </p:nvSpPr>
        <p:spPr>
          <a:xfrm>
            <a:off x="0" y="0"/>
            <a:ext cx="6096000" cy="2878015"/>
          </a:xfrm>
          <a:prstGeom prst="rect">
            <a:avLst/>
          </a:prstGeom>
          <a:solidFill>
            <a:schemeClr val="lt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76"/>
        <p:cNvGrpSpPr/>
        <p:nvPr/>
      </p:nvGrpSpPr>
      <p:grpSpPr>
        <a:xfrm>
          <a:off x="0" y="0"/>
          <a:ext cx="0" cy="0"/>
          <a:chOff x="0" y="0"/>
          <a:chExt cx="0" cy="0"/>
        </a:xfrm>
      </p:grpSpPr>
      <p:sp>
        <p:nvSpPr>
          <p:cNvPr id="77" name="Google Shape;77;p13"/>
          <p:cNvSpPr/>
          <p:nvPr/>
        </p:nvSpPr>
        <p:spPr>
          <a:xfrm>
            <a:off x="413526" y="6225236"/>
            <a:ext cx="1064144" cy="44622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8" name="Google Shape;78;p13"/>
          <p:cNvPicPr preferRelativeResize="0"/>
          <p:nvPr/>
        </p:nvPicPr>
        <p:blipFill rotWithShape="1">
          <a:blip r:embed="rId2">
            <a:alphaModFix/>
          </a:blip>
          <a:srcRect/>
          <a:stretch/>
        </p:blipFill>
        <p:spPr>
          <a:xfrm>
            <a:off x="1774825" y="1690851"/>
            <a:ext cx="4843824" cy="1110043"/>
          </a:xfrm>
          <a:prstGeom prst="rect">
            <a:avLst/>
          </a:prstGeom>
          <a:noFill/>
          <a:ln>
            <a:noFill/>
          </a:ln>
        </p:spPr>
      </p:pic>
      <p:sp>
        <p:nvSpPr>
          <p:cNvPr id="79" name="Google Shape;79;p13"/>
          <p:cNvSpPr txBox="1"/>
          <p:nvPr/>
        </p:nvSpPr>
        <p:spPr>
          <a:xfrm>
            <a:off x="1774825" y="3305520"/>
            <a:ext cx="4681538" cy="1768846"/>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lt1"/>
              </a:buClr>
              <a:buSzPts val="4200"/>
              <a:buFont typeface="Calibri"/>
              <a:buNone/>
            </a:pPr>
            <a:r>
              <a:rPr lang="en-GB" sz="4200" b="1" i="0" u="none" strike="noStrike" cap="none">
                <a:solidFill>
                  <a:schemeClr val="lt1"/>
                </a:solidFill>
                <a:latin typeface="Calibri"/>
                <a:ea typeface="Calibri"/>
                <a:cs typeface="Calibri"/>
                <a:sym typeface="Calibri"/>
              </a:rPr>
              <a:t>Thank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lt1"/>
              </a:buClr>
              <a:buSzPts val="1600"/>
              <a:buFont typeface="Times New Roman"/>
              <a:buNone/>
            </a:pPr>
            <a:r>
              <a:rPr lang="en-GB" sz="1600" b="0" i="0" u="none" strike="noStrike" cap="none">
                <a:solidFill>
                  <a:schemeClr val="lt1"/>
                </a:solidFill>
                <a:latin typeface="Times New Roman"/>
                <a:ea typeface="Times New Roman"/>
                <a:cs typeface="Times New Roman"/>
                <a:sym typeface="Times New Roman"/>
              </a:rPr>
              <a:t>help@helpforce.community</a:t>
            </a:r>
            <a:endParaRPr sz="1600" b="0" i="0" u="none" strike="noStrike" cap="none">
              <a:solidFill>
                <a:schemeClr val="lt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lt1"/>
                </a:solidFill>
                <a:latin typeface="Times New Roman"/>
                <a:ea typeface="Times New Roman"/>
                <a:cs typeface="Times New Roman"/>
                <a:sym typeface="Times New Roman"/>
              </a:rPr>
              <a:t>www.helpforce.community</a:t>
            </a:r>
            <a:endParaRPr sz="16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image">
  <p:cSld name="Full-image">
    <p:spTree>
      <p:nvGrpSpPr>
        <p:cNvPr id="1" name="Shape 80"/>
        <p:cNvGrpSpPr/>
        <p:nvPr/>
      </p:nvGrpSpPr>
      <p:grpSpPr>
        <a:xfrm>
          <a:off x="0" y="0"/>
          <a:ext cx="0" cy="0"/>
          <a:chOff x="0" y="0"/>
          <a:chExt cx="0" cy="0"/>
        </a:xfrm>
      </p:grpSpPr>
      <p:sp>
        <p:nvSpPr>
          <p:cNvPr id="81" name="Google Shape;81;p14"/>
          <p:cNvSpPr>
            <a:spLocks noGrp="1"/>
          </p:cNvSpPr>
          <p:nvPr>
            <p:ph type="pic" idx="2"/>
          </p:nvPr>
        </p:nvSpPr>
        <p:spPr>
          <a:xfrm>
            <a:off x="0" y="0"/>
            <a:ext cx="12192000" cy="6008077"/>
          </a:xfrm>
          <a:prstGeom prst="rect">
            <a:avLst/>
          </a:prstGeom>
          <a:solidFill>
            <a:schemeClr val="lt1"/>
          </a:solidFill>
          <a:ln>
            <a:noFill/>
          </a:ln>
        </p:spPr>
      </p:sp>
      <p:sp>
        <p:nvSpPr>
          <p:cNvPr id="84" name="Google Shape;84;p14"/>
          <p:cNvSpPr txBox="1"/>
          <p:nvPr/>
        </p:nvSpPr>
        <p:spPr>
          <a:xfrm>
            <a:off x="5914383" y="6345237"/>
            <a:ext cx="363234" cy="19491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5938" y="512764"/>
            <a:ext cx="11160125" cy="542197"/>
          </a:xfrm>
          <a:prstGeom prst="rect">
            <a:avLst/>
          </a:prstGeom>
          <a:noFill/>
          <a:ln>
            <a:noFill/>
          </a:ln>
        </p:spPr>
        <p:txBody>
          <a:bodyPr spcFirstLastPara="1" wrap="square" lIns="0" tIns="46800" rIns="0" bIns="46800" anchor="t"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4"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97">
          <p15:clr>
            <a:srgbClr val="F26B43"/>
          </p15:clr>
        </p15:guide>
        <p15:guide id="2" pos="7355">
          <p15:clr>
            <a:srgbClr val="F26B43"/>
          </p15:clr>
        </p15:guide>
        <p15:guide id="3" pos="325">
          <p15:clr>
            <a:srgbClr val="F26B43"/>
          </p15:clr>
        </p15:guide>
        <p15:guide id="4" orient="horz" pos="323">
          <p15:clr>
            <a:srgbClr val="F26B43"/>
          </p15:clr>
        </p15:guide>
        <p15:guide id="5" pos="3840">
          <p15:clr>
            <a:srgbClr val="F26B43"/>
          </p15:clr>
        </p15:guide>
        <p15:guide id="6" orient="horz" pos="2160">
          <p15:clr>
            <a:srgbClr val="F26B43"/>
          </p15:clr>
        </p15:guide>
        <p15:guide id="7" pos="1118">
          <p15:clr>
            <a:srgbClr val="F26B43"/>
          </p15:clr>
        </p15:guide>
        <p15:guide id="8" pos="6562">
          <p15:clr>
            <a:srgbClr val="F26B43"/>
          </p15:clr>
        </p15:guide>
        <p15:guide id="9" orient="horz" pos="3680">
          <p15:clr>
            <a:srgbClr val="F26B43"/>
          </p15:clr>
        </p15:guide>
        <p15:guide id="10" orient="horz" pos="981">
          <p15:clr>
            <a:srgbClr val="F26B43"/>
          </p15:clr>
        </p15:guide>
        <p15:guide id="11" pos="3613">
          <p15:clr>
            <a:srgbClr val="F26B43"/>
          </p15:clr>
        </p15:guide>
        <p15:guide id="12" pos="4067">
          <p15:clr>
            <a:srgbClr val="F26B43"/>
          </p15:clr>
        </p15:guide>
        <p15:guide id="13" orient="horz" pos="1230">
          <p15:clr>
            <a:srgbClr val="F26B43"/>
          </p15:clr>
        </p15:guide>
        <p15:guide id="14" orient="horz" pos="2047">
          <p15:clr>
            <a:srgbClr val="F26B43"/>
          </p15:clr>
        </p15:guide>
        <p15:guide id="15" orient="horz" pos="227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hyperlink" Target="https://www.youtube.com/watch?v=o4EvAaAJ2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hyperlink" Target="mailto:margarita.vidiella@nhs.net" TargetMode="External"/><Relationship Id="rId5" Type="http://schemas.openxmlformats.org/officeDocument/2006/relationships/hyperlink" Target="mailto:Lh.voluntaryservices@nhs.net" TargetMode="External"/><Relationship Id="rId4" Type="http://schemas.openxmlformats.org/officeDocument/2006/relationships/hyperlink" Target="https://www.lewishamandgreenwich.nhs.uk/become-a-volunte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4.jpeg"/><Relationship Id="rId21" Type="http://schemas.openxmlformats.org/officeDocument/2006/relationships/image" Target="../media/image27.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6.jpe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6.png"/><Relationship Id="rId19" Type="http://schemas.openxmlformats.org/officeDocument/2006/relationships/image" Target="../media/image25.sv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85B44B8-560D-4184-BBC3-8A93A642D629}"/>
              </a:ext>
            </a:extLst>
          </p:cNvPr>
          <p:cNvSpPr>
            <a:spLocks noGrp="1"/>
          </p:cNvSpPr>
          <p:nvPr>
            <p:ph type="pic" idx="2"/>
          </p:nvPr>
        </p:nvSpPr>
        <p:spPr/>
        <p:txBody>
          <a:bodyPr/>
          <a:lstStyle/>
          <a:p>
            <a:endParaRPr lang="en-GB"/>
          </a:p>
        </p:txBody>
      </p:sp>
      <p:pic>
        <p:nvPicPr>
          <p:cNvPr id="3" name="Picture 2" descr="A close-up of a sign&#10;&#10;Description automatically generated">
            <a:extLst>
              <a:ext uri="{FF2B5EF4-FFF2-40B4-BE49-F238E27FC236}">
                <a16:creationId xmlns:a16="http://schemas.microsoft.com/office/drawing/2014/main" id="{4B64241A-D011-4AC6-897D-FA6E37669AEB}"/>
              </a:ext>
            </a:extLst>
          </p:cNvPr>
          <p:cNvPicPr>
            <a:picLocks noChangeAspect="1"/>
          </p:cNvPicPr>
          <p:nvPr/>
        </p:nvPicPr>
        <p:blipFill>
          <a:blip r:embed="rId2"/>
          <a:stretch>
            <a:fillRect/>
          </a:stretch>
        </p:blipFill>
        <p:spPr>
          <a:xfrm>
            <a:off x="8736227" y="292928"/>
            <a:ext cx="3162016" cy="885364"/>
          </a:xfrm>
          <a:prstGeom prst="rect">
            <a:avLst/>
          </a:prstGeom>
        </p:spPr>
      </p:pic>
      <p:pic>
        <p:nvPicPr>
          <p:cNvPr id="4" name="Picture 3" descr="A pink ribbon with a white background&#10;&#10;Description automatically generated">
            <a:extLst>
              <a:ext uri="{FF2B5EF4-FFF2-40B4-BE49-F238E27FC236}">
                <a16:creationId xmlns:a16="http://schemas.microsoft.com/office/drawing/2014/main" id="{08FBAC2F-D87F-49AA-83F0-423022B1DDC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A logo with pink text&#10;&#10;Description automatically generated">
            <a:extLst>
              <a:ext uri="{FF2B5EF4-FFF2-40B4-BE49-F238E27FC236}">
                <a16:creationId xmlns:a16="http://schemas.microsoft.com/office/drawing/2014/main" id="{C21A32F0-6CB1-46EC-98DA-EE26311B2570}"/>
              </a:ext>
            </a:extLst>
          </p:cNvPr>
          <p:cNvPicPr>
            <a:picLocks noChangeAspect="1"/>
          </p:cNvPicPr>
          <p:nvPr/>
        </p:nvPicPr>
        <p:blipFill>
          <a:blip r:embed="rId4"/>
          <a:stretch>
            <a:fillRect/>
          </a:stretch>
        </p:blipFill>
        <p:spPr>
          <a:xfrm>
            <a:off x="330760" y="6054811"/>
            <a:ext cx="2815645" cy="563129"/>
          </a:xfrm>
          <a:prstGeom prst="rect">
            <a:avLst/>
          </a:prstGeom>
        </p:spPr>
      </p:pic>
      <p:pic>
        <p:nvPicPr>
          <p:cNvPr id="6" name="Picture 5" descr="A close-up of a sign&#10;&#10;Description automatically generated">
            <a:extLst>
              <a:ext uri="{FF2B5EF4-FFF2-40B4-BE49-F238E27FC236}">
                <a16:creationId xmlns:a16="http://schemas.microsoft.com/office/drawing/2014/main" id="{0A56E528-14EB-4F3E-AE41-EEB5A92623EA}"/>
              </a:ext>
            </a:extLst>
          </p:cNvPr>
          <p:cNvPicPr>
            <a:picLocks noChangeAspect="1"/>
          </p:cNvPicPr>
          <p:nvPr/>
        </p:nvPicPr>
        <p:blipFill>
          <a:blip r:embed="rId2"/>
          <a:stretch>
            <a:fillRect/>
          </a:stretch>
        </p:blipFill>
        <p:spPr>
          <a:xfrm>
            <a:off x="8579869" y="427404"/>
            <a:ext cx="3162016" cy="885364"/>
          </a:xfrm>
          <a:prstGeom prst="rect">
            <a:avLst/>
          </a:prstGeom>
        </p:spPr>
      </p:pic>
      <p:sp>
        <p:nvSpPr>
          <p:cNvPr id="7" name="Title 1">
            <a:extLst>
              <a:ext uri="{FF2B5EF4-FFF2-40B4-BE49-F238E27FC236}">
                <a16:creationId xmlns:a16="http://schemas.microsoft.com/office/drawing/2014/main" id="{8B119527-B6C4-4837-B496-09207F3DC28E}"/>
              </a:ext>
            </a:extLst>
          </p:cNvPr>
          <p:cNvSpPr txBox="1">
            <a:spLocks/>
          </p:cNvSpPr>
          <p:nvPr/>
        </p:nvSpPr>
        <p:spPr>
          <a:xfrm>
            <a:off x="733167" y="292928"/>
            <a:ext cx="8003060" cy="2334732"/>
          </a:xfrm>
          <a:prstGeom prst="rect">
            <a:avLst/>
          </a:prstGeom>
        </p:spPr>
        <p:txBody>
          <a:bodyPr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1" i="0" u="none" strike="noStrike" cap="none">
                <a:solidFill>
                  <a:srgbClr val="006AB4"/>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kern="0" dirty="0"/>
              <a:t>Volunteer to Career at LGT </a:t>
            </a:r>
            <a:endParaRPr lang="en-US" kern="0" dirty="0"/>
          </a:p>
        </p:txBody>
      </p:sp>
      <p:sp>
        <p:nvSpPr>
          <p:cNvPr id="8" name="Subtitle 2">
            <a:extLst>
              <a:ext uri="{FF2B5EF4-FFF2-40B4-BE49-F238E27FC236}">
                <a16:creationId xmlns:a16="http://schemas.microsoft.com/office/drawing/2014/main" id="{F6A34665-BDC0-4BC2-A52A-1A7EF88F7DF0}"/>
              </a:ext>
            </a:extLst>
          </p:cNvPr>
          <p:cNvSpPr txBox="1">
            <a:spLocks/>
          </p:cNvSpPr>
          <p:nvPr/>
        </p:nvSpPr>
        <p:spPr>
          <a:xfrm>
            <a:off x="733167" y="2719735"/>
            <a:ext cx="8003060" cy="1655762"/>
          </a:xfrm>
          <a:prstGeom prst="rect">
            <a:avLst/>
          </a:prstGeom>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2400" b="0" i="0" u="none" strike="noStrike" cap="none">
                <a:solidFill>
                  <a:srgbClr val="000000"/>
                </a:solidFill>
                <a:latin typeface="Arial" panose="020B0604020202020204" pitchFamily="34" charset="0"/>
                <a:ea typeface="Arial"/>
                <a:cs typeface="Arial" panose="020B0604020202020204" pitchFamily="34" charset="0"/>
                <a:sym typeface="Arial"/>
              </a:defRPr>
            </a:lvl1pPr>
            <a:lvl2pPr marL="457200" marR="0" lvl="1" indent="0" algn="ctr" rtl="0">
              <a:lnSpc>
                <a:spcPct val="100000"/>
              </a:lnSpc>
              <a:spcBef>
                <a:spcPts val="0"/>
              </a:spcBef>
              <a:spcAft>
                <a:spcPts val="0"/>
              </a:spcAft>
              <a:buClr>
                <a:srgbClr val="000000"/>
              </a:buClr>
              <a:buFont typeface="Arial"/>
              <a:buNone/>
              <a:defRPr sz="20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Font typeface="Arial"/>
              <a:buNone/>
              <a:defRPr sz="1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Font typeface="Arial"/>
              <a:buNone/>
              <a:defRPr sz="1600" b="0" i="0" u="none" strike="noStrike" cap="none">
                <a:solidFill>
                  <a:srgbClr val="000000"/>
                </a:solidFill>
                <a:latin typeface="Arial"/>
                <a:ea typeface="Arial"/>
                <a:cs typeface="Arial"/>
                <a:sym typeface="Arial"/>
              </a:defRPr>
            </a:lvl9pPr>
          </a:lstStyle>
          <a:p>
            <a:r>
              <a:rPr lang="en-GB" kern="0" dirty="0" err="1"/>
              <a:t>VtC</a:t>
            </a:r>
            <a:r>
              <a:rPr lang="en-GB" kern="0" dirty="0"/>
              <a:t> Pathways for Veterans and Military Spouses at Lewisham and Greenwich NHS Trust</a:t>
            </a:r>
          </a:p>
          <a:p>
            <a:endParaRPr lang="en-GB" kern="0" dirty="0"/>
          </a:p>
          <a:p>
            <a:r>
              <a:rPr lang="en-GB" kern="0" dirty="0"/>
              <a:t>Helpforce presentation, 27</a:t>
            </a:r>
            <a:r>
              <a:rPr lang="en-GB" kern="0" baseline="30000" dirty="0"/>
              <a:t>th</a:t>
            </a:r>
            <a:r>
              <a:rPr lang="en-GB" kern="0" dirty="0"/>
              <a:t> February 2025</a:t>
            </a:r>
            <a:endParaRPr lang="en-US" kern="0" dirty="0"/>
          </a:p>
        </p:txBody>
      </p:sp>
    </p:spTree>
    <p:extLst>
      <p:ext uri="{BB962C8B-B14F-4D97-AF65-F5344CB8AC3E}">
        <p14:creationId xmlns:p14="http://schemas.microsoft.com/office/powerpoint/2010/main" val="267570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5739-FA3A-C53A-0693-FBF4FFDD9738}"/>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DF10431-C1A2-7003-FFA0-F356D91EA240}"/>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27B95FC9-D15A-3729-E58A-4CF142374B11}"/>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42A46417-E20A-5771-111A-3EAB8EB3B61A}"/>
              </a:ext>
            </a:extLst>
          </p:cNvPr>
          <p:cNvPicPr>
            <a:picLocks noChangeAspect="1"/>
          </p:cNvPicPr>
          <p:nvPr/>
        </p:nvPicPr>
        <p:blipFill>
          <a:blip r:embed="rId3"/>
          <a:stretch>
            <a:fillRect/>
          </a:stretch>
        </p:blipFill>
        <p:spPr>
          <a:xfrm>
            <a:off x="9358243" y="292928"/>
            <a:ext cx="2540000" cy="711200"/>
          </a:xfrm>
          <a:prstGeom prst="rect">
            <a:avLst/>
          </a:prstGeom>
        </p:spPr>
      </p:pic>
      <p:sp>
        <p:nvSpPr>
          <p:cNvPr id="8" name="Rectangle 7">
            <a:extLst>
              <a:ext uri="{FF2B5EF4-FFF2-40B4-BE49-F238E27FC236}">
                <a16:creationId xmlns:a16="http://schemas.microsoft.com/office/drawing/2014/main" id="{7D627442-4E3E-4C28-9E69-5A37DFBE5F0F}"/>
              </a:ext>
            </a:extLst>
          </p:cNvPr>
          <p:cNvSpPr/>
          <p:nvPr/>
        </p:nvSpPr>
        <p:spPr>
          <a:xfrm>
            <a:off x="645681" y="616775"/>
            <a:ext cx="7520007" cy="646331"/>
          </a:xfrm>
          <a:prstGeom prst="rect">
            <a:avLst/>
          </a:prstGeom>
        </p:spPr>
        <p:txBody>
          <a:bodyPr wrap="none">
            <a:spAutoFit/>
          </a:bodyPr>
          <a:lstStyle/>
          <a:p>
            <a:pPr>
              <a:buClr>
                <a:srgbClr val="000000"/>
              </a:buClr>
              <a:buFont typeface="Arial"/>
              <a:defRPr/>
            </a:pPr>
            <a:r>
              <a:rPr lang="en-GB" sz="3600" b="1" kern="0" dirty="0">
                <a:solidFill>
                  <a:srgbClr val="006AB4"/>
                </a:solidFill>
                <a:latin typeface="Arial" panose="020B0604020202020204" pitchFamily="34" charset="0"/>
                <a:cs typeface="Arial" panose="020B0604020202020204" pitchFamily="34" charset="0"/>
                <a:sym typeface="Arial"/>
              </a:rPr>
              <a:t>Volunteer to career – Staff Story</a:t>
            </a:r>
          </a:p>
        </p:txBody>
      </p:sp>
      <p:pic>
        <p:nvPicPr>
          <p:cNvPr id="11" name="Picture 10">
            <a:hlinkClick r:id="rId4"/>
            <a:extLst>
              <a:ext uri="{FF2B5EF4-FFF2-40B4-BE49-F238E27FC236}">
                <a16:creationId xmlns:a16="http://schemas.microsoft.com/office/drawing/2014/main" id="{11D32D7C-2344-4956-982B-6F4A8FF428A1}"/>
              </a:ext>
            </a:extLst>
          </p:cNvPr>
          <p:cNvPicPr>
            <a:picLocks noChangeAspect="1"/>
          </p:cNvPicPr>
          <p:nvPr/>
        </p:nvPicPr>
        <p:blipFill>
          <a:blip r:embed="rId5"/>
          <a:stretch>
            <a:fillRect/>
          </a:stretch>
        </p:blipFill>
        <p:spPr>
          <a:xfrm>
            <a:off x="2713552" y="1910076"/>
            <a:ext cx="6731221" cy="4044980"/>
          </a:xfrm>
          <a:prstGeom prst="rect">
            <a:avLst/>
          </a:prstGeom>
        </p:spPr>
      </p:pic>
    </p:spTree>
    <p:extLst>
      <p:ext uri="{BB962C8B-B14F-4D97-AF65-F5344CB8AC3E}">
        <p14:creationId xmlns:p14="http://schemas.microsoft.com/office/powerpoint/2010/main" val="66490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8179-434E-03D0-821A-D57B1C5E0664}"/>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9087F4-7A60-41CD-5047-7831C06E5DF4}"/>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8CFB4BDF-571C-B4A4-3097-C83F0E238C6D}"/>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6064942E-387E-0715-5559-4FA50DA98C22}"/>
              </a:ext>
            </a:extLst>
          </p:cNvPr>
          <p:cNvPicPr>
            <a:picLocks noChangeAspect="1"/>
          </p:cNvPicPr>
          <p:nvPr/>
        </p:nvPicPr>
        <p:blipFill>
          <a:blip r:embed="rId3"/>
          <a:stretch>
            <a:fillRect/>
          </a:stretch>
        </p:blipFill>
        <p:spPr>
          <a:xfrm>
            <a:off x="9358243" y="292928"/>
            <a:ext cx="2540000" cy="711200"/>
          </a:xfrm>
          <a:prstGeom prst="rect">
            <a:avLst/>
          </a:prstGeom>
        </p:spPr>
      </p:pic>
      <p:sp>
        <p:nvSpPr>
          <p:cNvPr id="8" name="Rectangle 7">
            <a:extLst>
              <a:ext uri="{FF2B5EF4-FFF2-40B4-BE49-F238E27FC236}">
                <a16:creationId xmlns:a16="http://schemas.microsoft.com/office/drawing/2014/main" id="{D621CB3E-A654-1D49-83A5-2241FFF99A65}"/>
              </a:ext>
            </a:extLst>
          </p:cNvPr>
          <p:cNvSpPr/>
          <p:nvPr/>
        </p:nvSpPr>
        <p:spPr>
          <a:xfrm>
            <a:off x="315986" y="292928"/>
            <a:ext cx="3185487" cy="646331"/>
          </a:xfrm>
          <a:prstGeom prst="rect">
            <a:avLst/>
          </a:prstGeom>
        </p:spPr>
        <p:txBody>
          <a:bodyPr wrap="none">
            <a:spAutoFit/>
          </a:bodyPr>
          <a:lstStyle/>
          <a:p>
            <a:pPr>
              <a:buClr>
                <a:srgbClr val="000000"/>
              </a:buClr>
              <a:buFont typeface="Arial"/>
              <a:defRPr/>
            </a:pPr>
            <a:r>
              <a:rPr lang="en-GB" sz="3600" b="1" kern="0" dirty="0">
                <a:solidFill>
                  <a:srgbClr val="006AB4"/>
                </a:solidFill>
                <a:latin typeface="Arial" panose="020B0604020202020204" pitchFamily="34" charset="0"/>
                <a:cs typeface="Arial" panose="020B0604020202020204" pitchFamily="34" charset="0"/>
                <a:sym typeface="Arial"/>
              </a:rPr>
              <a:t>Key contacts </a:t>
            </a:r>
          </a:p>
        </p:txBody>
      </p:sp>
      <p:sp>
        <p:nvSpPr>
          <p:cNvPr id="13" name="Text Placeholder 3">
            <a:extLst>
              <a:ext uri="{FF2B5EF4-FFF2-40B4-BE49-F238E27FC236}">
                <a16:creationId xmlns:a16="http://schemas.microsoft.com/office/drawing/2014/main" id="{1733B475-6425-ADEA-DFCD-2417F61C6509}"/>
              </a:ext>
            </a:extLst>
          </p:cNvPr>
          <p:cNvSpPr txBox="1">
            <a:spLocks/>
          </p:cNvSpPr>
          <p:nvPr/>
        </p:nvSpPr>
        <p:spPr>
          <a:xfrm>
            <a:off x="449189" y="1004128"/>
            <a:ext cx="11742811" cy="5513447"/>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2000"/>
              <a:buFont typeface="Arial"/>
              <a:buNone/>
              <a:defRPr sz="2000" b="0" i="0" u="none" strike="noStrike" kern="1200" cap="none">
                <a:solidFill>
                  <a:schemeClr val="dk1"/>
                </a:solidFill>
                <a:latin typeface="Times New Roman"/>
                <a:ea typeface="Times New Roman"/>
                <a:cs typeface="Times New Roman"/>
                <a:sym typeface="Times New Roman"/>
              </a:defRPr>
            </a:lvl1pPr>
            <a:lvl2pPr marL="914400" marR="0" lvl="1"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Times New Roman"/>
                <a:ea typeface="Times New Roman"/>
                <a:cs typeface="Times New Roman"/>
                <a:sym typeface="Times New Roman"/>
              </a:defRPr>
            </a:lvl2pPr>
            <a:lvl3pPr marL="1371600" marR="0" lvl="2" indent="-228600" algn="l"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Times New Roman"/>
                <a:ea typeface="Times New Roman"/>
                <a:cs typeface="Times New Roman"/>
                <a:sym typeface="Times New Roman"/>
              </a:defRPr>
            </a:lvl3pPr>
            <a:lvl4pPr marL="1828800" marR="0" lvl="3" indent="-228600" algn="l" defTabSz="914400" rtl="0" eaLnBrk="1" latinLnBrk="0" hangingPunct="1">
              <a:lnSpc>
                <a:spcPct val="90000"/>
              </a:lnSpc>
              <a:spcBef>
                <a:spcPts val="500"/>
              </a:spcBef>
              <a:spcAft>
                <a:spcPts val="0"/>
              </a:spcAft>
              <a:buClr>
                <a:schemeClr val="dk1"/>
              </a:buClr>
              <a:buSzPts val="1400"/>
              <a:buFont typeface="Arial"/>
              <a:buNone/>
              <a:defRPr sz="1400" b="0" i="0" u="none" strike="noStrike" kern="1200" cap="none">
                <a:solidFill>
                  <a:schemeClr val="dk1"/>
                </a:solidFill>
                <a:latin typeface="Times New Roman"/>
                <a:ea typeface="Times New Roman"/>
                <a:cs typeface="Times New Roman"/>
                <a:sym typeface="Times New Roman"/>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Times New Roman"/>
                <a:ea typeface="Times New Roman"/>
                <a:cs typeface="Times New Roman"/>
                <a:sym typeface="Times New Roman"/>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To find out more about volunteering at Lewisham and Greenwich NHS Trust and to apply to become a volunteer, visit our website:</a:t>
            </a:r>
          </a:p>
          <a:p>
            <a:pPr marL="0" indent="0">
              <a:lnSpc>
                <a:spcPct val="113999"/>
              </a:lnSpc>
              <a:spcBef>
                <a:spcPts val="0"/>
              </a:spcBef>
              <a:spcAft>
                <a:spcPts val="600"/>
              </a:spcAft>
              <a:buClr>
                <a:srgbClr val="002060"/>
              </a:buClr>
              <a:buSzPct val="100000"/>
            </a:pPr>
            <a:r>
              <a:rPr lang="en-GB" dirty="0">
                <a:latin typeface="+mn-lt"/>
                <a:hlinkClick r:id="rId4"/>
              </a:rPr>
              <a:t>Volunteer, volunteering, volunteers | Lewisham and Greenwich</a:t>
            </a:r>
            <a:endParaRPr lang="en-GB" dirty="0">
              <a:latin typeface="+mn-lt"/>
            </a:endParaRPr>
          </a:p>
          <a:p>
            <a:pPr marL="0" indent="0">
              <a:lnSpc>
                <a:spcPct val="113999"/>
              </a:lnSpc>
              <a:spcBef>
                <a:spcPts val="0"/>
              </a:spcBef>
              <a:spcAft>
                <a:spcPts val="600"/>
              </a:spcAft>
              <a:buClr>
                <a:srgbClr val="002060"/>
              </a:buClr>
              <a:buSzPct val="100000"/>
            </a:pPr>
            <a:endParaRPr lang="en-GB" sz="1000"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You can also contact our Voluntary Services team on:</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hlinkClick r:id="rId5"/>
              </a:rPr>
              <a:t>Lh.voluntaryservices@nhs.net</a:t>
            </a:r>
            <a:endParaRPr lang="en-GB"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Contacts for any questions or queries about </a:t>
            </a:r>
            <a:r>
              <a:rPr lang="en-GB" b="1" dirty="0" err="1">
                <a:solidFill>
                  <a:srgbClr val="0070C0"/>
                </a:solidFill>
                <a:latin typeface="Calibri"/>
                <a:ea typeface="Calibri" panose="020F0502020204030204" pitchFamily="34" charset="0"/>
                <a:cs typeface="Calibri"/>
              </a:rPr>
              <a:t>VtC</a:t>
            </a:r>
            <a:r>
              <a:rPr lang="en-GB" b="1" dirty="0">
                <a:solidFill>
                  <a:srgbClr val="0070C0"/>
                </a:solidFill>
                <a:latin typeface="Calibri"/>
                <a:ea typeface="Calibri" panose="020F0502020204030204" pitchFamily="34" charset="0"/>
                <a:cs typeface="Calibri"/>
              </a:rPr>
              <a:t>:</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Margarita </a:t>
            </a:r>
            <a:r>
              <a:rPr lang="en-GB" b="1" dirty="0" err="1">
                <a:solidFill>
                  <a:srgbClr val="0070C0"/>
                </a:solidFill>
                <a:latin typeface="Calibri"/>
                <a:ea typeface="Calibri" panose="020F0502020204030204" pitchFamily="34" charset="0"/>
                <a:cs typeface="Calibri"/>
              </a:rPr>
              <a:t>Vidiella,</a:t>
            </a:r>
            <a:r>
              <a:rPr lang="en-GB" b="1" dirty="0">
                <a:solidFill>
                  <a:srgbClr val="0070C0"/>
                </a:solidFill>
                <a:latin typeface="Calibri"/>
                <a:ea typeface="Calibri" panose="020F0502020204030204" pitchFamily="34" charset="0"/>
                <a:cs typeface="Calibri"/>
              </a:rPr>
              <a:t> Head of Charity and Volunteers - email: </a:t>
            </a:r>
            <a:r>
              <a:rPr lang="en-GB" b="1" dirty="0">
                <a:solidFill>
                  <a:srgbClr val="0070C0"/>
                </a:solidFill>
                <a:latin typeface="Calibri"/>
                <a:ea typeface="Calibri" panose="020F0502020204030204" pitchFamily="34" charset="0"/>
                <a:cs typeface="Calibri"/>
                <a:hlinkClick r:id="rId6"/>
              </a:rPr>
              <a:t>margarita.vidiella@nhs.net</a:t>
            </a:r>
            <a:endParaRPr lang="en-GB" b="1" dirty="0">
              <a:solidFill>
                <a:srgbClr val="0070C0"/>
              </a:solidFill>
              <a:latin typeface="Calibri"/>
              <a:ea typeface="Calibri" panose="020F0502020204030204" pitchFamily="34" charset="0"/>
              <a:cs typeface="Calibri"/>
            </a:endParaRP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Richard Lee, Voluntary Services Lead - email: richard.lee24@nhs.net</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Jason Watson, Business Manager to the Chief Nurse and the Chief Medical Office email - jason.watson5@nhs.net</a:t>
            </a:r>
          </a:p>
          <a:p>
            <a:pPr marL="0" indent="0">
              <a:lnSpc>
                <a:spcPct val="113999"/>
              </a:lnSpc>
              <a:spcBef>
                <a:spcPts val="0"/>
              </a:spcBef>
              <a:spcAft>
                <a:spcPts val="600"/>
              </a:spcAft>
              <a:buClr>
                <a:srgbClr val="002060"/>
              </a:buClr>
              <a:buSzPct val="100000"/>
            </a:pPr>
            <a:endParaRPr lang="en-GB"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285750" indent="-285750">
              <a:lnSpc>
                <a:spcPct val="113999"/>
              </a:lnSpc>
              <a:spcBef>
                <a:spcPts val="0"/>
              </a:spcBef>
              <a:spcAft>
                <a:spcPts val="600"/>
              </a:spcAft>
              <a:buClr>
                <a:srgbClr val="002060"/>
              </a:buClr>
              <a:buSzPct val="100000"/>
              <a:buFont typeface="Arial" panose="020B0604020202020204" pitchFamily="34" charset="0"/>
              <a:buChar char="•"/>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pPr>
            <a:endParaRPr lang="en-GB" sz="1200" dirty="0">
              <a:solidFill>
                <a:srgbClr val="000000"/>
              </a:solidFill>
              <a:ea typeface="Calibri" panose="020F0502020204030204" pitchFamily="34" charset="0"/>
              <a:cs typeface="Calibri"/>
            </a:endParaRPr>
          </a:p>
          <a:p>
            <a:pPr marL="0" indent="0">
              <a:lnSpc>
                <a:spcPct val="113999"/>
              </a:lnSpc>
              <a:spcBef>
                <a:spcPts val="0"/>
              </a:spcBef>
              <a:spcAft>
                <a:spcPts val="600"/>
              </a:spcAft>
            </a:pPr>
            <a:endParaRPr lang="en-GB" sz="1200" dirty="0">
              <a:solidFill>
                <a:srgbClr val="000000"/>
              </a:solidFill>
              <a:latin typeface="Calibri"/>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000" dirty="0">
              <a:solidFill>
                <a:srgbClr val="000000"/>
              </a:solidFill>
              <a:ea typeface="Calibri" panose="020F0502020204030204" pitchFamily="34" charset="0"/>
              <a:cs typeface="Calibri" panose="020F0502020204030204" pitchFamily="34" charset="0"/>
            </a:endParaRPr>
          </a:p>
          <a:p>
            <a:endParaRPr lang="en-GB" sz="1200"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61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DB24C-092A-5A35-7E48-5007E262E3A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AA5E901-CE25-B390-D925-52A1190E73B2}"/>
              </a:ext>
            </a:extLst>
          </p:cNvPr>
          <p:cNvSpPr/>
          <p:nvPr/>
        </p:nvSpPr>
        <p:spPr>
          <a:xfrm>
            <a:off x="3015234" y="1911186"/>
            <a:ext cx="4418197" cy="2123658"/>
          </a:xfrm>
          <a:prstGeom prst="rect">
            <a:avLst/>
          </a:prstGeom>
        </p:spPr>
        <p:txBody>
          <a:bodyPr wrap="none">
            <a:spAutoFit/>
          </a:bodyPr>
          <a:lstStyle/>
          <a:p>
            <a:pPr algn="ctr">
              <a:buClr>
                <a:srgbClr val="000000"/>
              </a:buClr>
              <a:buFont typeface="Arial"/>
              <a:defRPr/>
            </a:pPr>
            <a:r>
              <a:rPr lang="en-GB" sz="4400" b="1" kern="0" dirty="0">
                <a:solidFill>
                  <a:srgbClr val="006AB4"/>
                </a:solidFill>
                <a:latin typeface="Arial" panose="020B0604020202020204" pitchFamily="34" charset="0"/>
                <a:cs typeface="Arial" panose="020B0604020202020204" pitchFamily="34" charset="0"/>
                <a:sym typeface="Arial"/>
              </a:rPr>
              <a:t>Thank you</a:t>
            </a:r>
          </a:p>
          <a:p>
            <a:pPr algn="ctr">
              <a:buClr>
                <a:srgbClr val="000000"/>
              </a:buClr>
              <a:buFont typeface="Arial"/>
              <a:defRPr/>
            </a:pPr>
            <a:endParaRPr lang="en-GB" sz="4400" b="1" kern="0" dirty="0">
              <a:solidFill>
                <a:srgbClr val="006AB4"/>
              </a:solidFill>
              <a:latin typeface="Arial" panose="020B0604020202020204" pitchFamily="34" charset="0"/>
              <a:cs typeface="Arial" panose="020B0604020202020204" pitchFamily="34" charset="0"/>
              <a:sym typeface="Arial"/>
            </a:endParaRPr>
          </a:p>
          <a:p>
            <a:pPr algn="ctr">
              <a:buClr>
                <a:srgbClr val="000000"/>
              </a:buClr>
              <a:buFont typeface="Arial"/>
              <a:defRPr/>
            </a:pPr>
            <a:r>
              <a:rPr lang="en-GB" sz="4400" b="1" kern="0" dirty="0">
                <a:solidFill>
                  <a:srgbClr val="006AB4"/>
                </a:solidFill>
                <a:latin typeface="Arial" panose="020B0604020202020204" pitchFamily="34" charset="0"/>
                <a:cs typeface="Arial" panose="020B0604020202020204" pitchFamily="34" charset="0"/>
                <a:sym typeface="Arial"/>
              </a:rPr>
              <a:t>Any questions?</a:t>
            </a:r>
          </a:p>
        </p:txBody>
      </p:sp>
      <p:pic>
        <p:nvPicPr>
          <p:cNvPr id="2" name="Picture 1" descr="A close-up of a sign&#10;&#10;Description automatically generated">
            <a:extLst>
              <a:ext uri="{FF2B5EF4-FFF2-40B4-BE49-F238E27FC236}">
                <a16:creationId xmlns:a16="http://schemas.microsoft.com/office/drawing/2014/main" id="{2060F983-F4B4-D535-94B8-45DF2C43C7EA}"/>
              </a:ext>
            </a:extLst>
          </p:cNvPr>
          <p:cNvPicPr>
            <a:picLocks noChangeAspect="1"/>
          </p:cNvPicPr>
          <p:nvPr/>
        </p:nvPicPr>
        <p:blipFill>
          <a:blip r:embed="rId3"/>
          <a:stretch>
            <a:fillRect/>
          </a:stretch>
        </p:blipFill>
        <p:spPr>
          <a:xfrm>
            <a:off x="8939037" y="281053"/>
            <a:ext cx="2982957" cy="835228"/>
          </a:xfrm>
          <a:prstGeom prst="rect">
            <a:avLst/>
          </a:prstGeom>
        </p:spPr>
      </p:pic>
    </p:spTree>
    <p:extLst>
      <p:ext uri="{BB962C8B-B14F-4D97-AF65-F5344CB8AC3E}">
        <p14:creationId xmlns:p14="http://schemas.microsoft.com/office/powerpoint/2010/main" val="2726303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611218-624D-4E26-8907-A608DAAFC40B}"/>
              </a:ext>
            </a:extLst>
          </p:cNvPr>
          <p:cNvPicPr>
            <a:picLocks noChangeAspect="1"/>
          </p:cNvPicPr>
          <p:nvPr/>
        </p:nvPicPr>
        <p:blipFill>
          <a:blip r:embed="rId2"/>
          <a:srcRect/>
          <a:stretch/>
        </p:blipFill>
        <p:spPr>
          <a:xfrm>
            <a:off x="1136819" y="196398"/>
            <a:ext cx="9918360" cy="6144430"/>
          </a:xfrm>
          <a:prstGeom prst="rect">
            <a:avLst/>
          </a:prstGeom>
        </p:spPr>
      </p:pic>
      <p:pic>
        <p:nvPicPr>
          <p:cNvPr id="3" name="Picture 2" descr="A close-up of a sign&#10;&#10;Description automatically generated">
            <a:extLst>
              <a:ext uri="{FF2B5EF4-FFF2-40B4-BE49-F238E27FC236}">
                <a16:creationId xmlns:a16="http://schemas.microsoft.com/office/drawing/2014/main" id="{5BF9ED13-331F-44C9-BA11-E070E5077616}"/>
              </a:ext>
            </a:extLst>
          </p:cNvPr>
          <p:cNvPicPr>
            <a:picLocks noChangeAspect="1"/>
          </p:cNvPicPr>
          <p:nvPr/>
        </p:nvPicPr>
        <p:blipFill>
          <a:blip r:embed="rId3"/>
          <a:stretch>
            <a:fillRect/>
          </a:stretch>
        </p:blipFill>
        <p:spPr>
          <a:xfrm>
            <a:off x="9358243" y="292928"/>
            <a:ext cx="2540000" cy="711200"/>
          </a:xfrm>
          <a:prstGeom prst="rect">
            <a:avLst/>
          </a:prstGeom>
        </p:spPr>
      </p:pic>
      <p:cxnSp>
        <p:nvCxnSpPr>
          <p:cNvPr id="5" name="Straight Connector 4">
            <a:extLst>
              <a:ext uri="{FF2B5EF4-FFF2-40B4-BE49-F238E27FC236}">
                <a16:creationId xmlns:a16="http://schemas.microsoft.com/office/drawing/2014/main" id="{55B9287B-C250-485A-B643-09EAA21AE99F}"/>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6" name="Picture 5" descr="A logo with pink text&#10;&#10;Description automatically generated">
            <a:extLst>
              <a:ext uri="{FF2B5EF4-FFF2-40B4-BE49-F238E27FC236}">
                <a16:creationId xmlns:a16="http://schemas.microsoft.com/office/drawing/2014/main" id="{F99F8F37-ED68-4E65-AEBC-CA69E91DBD0A}"/>
              </a:ext>
            </a:extLst>
          </p:cNvPr>
          <p:cNvPicPr>
            <a:picLocks noChangeAspect="1"/>
          </p:cNvPicPr>
          <p:nvPr/>
        </p:nvPicPr>
        <p:blipFill>
          <a:blip r:embed="rId4"/>
          <a:stretch>
            <a:fillRect/>
          </a:stretch>
        </p:blipFill>
        <p:spPr>
          <a:xfrm>
            <a:off x="293690" y="6298382"/>
            <a:ext cx="1968500" cy="393700"/>
          </a:xfrm>
          <a:prstGeom prst="rect">
            <a:avLst/>
          </a:prstGeom>
        </p:spPr>
      </p:pic>
    </p:spTree>
    <p:extLst>
      <p:ext uri="{BB962C8B-B14F-4D97-AF65-F5344CB8AC3E}">
        <p14:creationId xmlns:p14="http://schemas.microsoft.com/office/powerpoint/2010/main" val="106388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3A76B5-F6EE-4977-B334-9998D57B9256}"/>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F84E0743-E748-4D18-8CE4-D46883DC9628}"/>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C4EAE508-1712-437E-98E2-A3D243513623}"/>
              </a:ext>
            </a:extLst>
          </p:cNvPr>
          <p:cNvPicPr>
            <a:picLocks noChangeAspect="1"/>
          </p:cNvPicPr>
          <p:nvPr/>
        </p:nvPicPr>
        <p:blipFill>
          <a:blip r:embed="rId3"/>
          <a:stretch>
            <a:fillRect/>
          </a:stretch>
        </p:blipFill>
        <p:spPr>
          <a:xfrm>
            <a:off x="9358243" y="292928"/>
            <a:ext cx="2540000" cy="711200"/>
          </a:xfrm>
          <a:prstGeom prst="rect">
            <a:avLst/>
          </a:prstGeom>
        </p:spPr>
      </p:pic>
      <p:sp>
        <p:nvSpPr>
          <p:cNvPr id="6" name="TextBox 5">
            <a:extLst>
              <a:ext uri="{FF2B5EF4-FFF2-40B4-BE49-F238E27FC236}">
                <a16:creationId xmlns:a16="http://schemas.microsoft.com/office/drawing/2014/main" id="{481C4FAB-13A7-40DE-BF2C-5560C792EA19}"/>
              </a:ext>
            </a:extLst>
          </p:cNvPr>
          <p:cNvSpPr txBox="1"/>
          <p:nvPr/>
        </p:nvSpPr>
        <p:spPr>
          <a:xfrm>
            <a:off x="462989" y="1752024"/>
            <a:ext cx="8296963" cy="4524315"/>
          </a:xfrm>
          <a:prstGeom prst="rect">
            <a:avLst/>
          </a:prstGeom>
          <a:noFill/>
        </p:spPr>
        <p:txBody>
          <a:bodyPr wrap="square" rtlCol="0">
            <a:spAutoFit/>
          </a:bodyPr>
          <a:lstStyle/>
          <a:p>
            <a:pPr marL="285750" indent="-285750">
              <a:buClr>
                <a:schemeClr val="bg2">
                  <a:lumMod val="60000"/>
                  <a:lumOff val="40000"/>
                </a:schemeClr>
              </a:buClr>
              <a:buFont typeface="Arial" panose="020B0604020202020204" pitchFamily="34" charset="0"/>
              <a:buChar char="•"/>
            </a:pPr>
            <a:r>
              <a:rPr lang="en-GB" sz="2400" dirty="0"/>
              <a:t>LGT is a community-focused provider of local and acute care, delivering services to over </a:t>
            </a:r>
            <a:r>
              <a:rPr lang="en-GB" sz="2400" b="1" dirty="0"/>
              <a:t>one million people</a:t>
            </a:r>
          </a:p>
          <a:p>
            <a:pPr marL="285750" indent="-285750">
              <a:buClr>
                <a:schemeClr val="bg2">
                  <a:lumMod val="60000"/>
                  <a:lumOff val="40000"/>
                </a:schemeClr>
              </a:buClr>
              <a:buFont typeface="Arial" panose="020B0604020202020204" pitchFamily="34" charset="0"/>
              <a:buChar char="•"/>
            </a:pPr>
            <a:r>
              <a:rPr lang="en-GB" sz="2400" dirty="0"/>
              <a:t>Employs over </a:t>
            </a:r>
            <a:r>
              <a:rPr lang="en-GB" sz="2400" b="1" dirty="0"/>
              <a:t>7500 members of staff </a:t>
            </a:r>
            <a:r>
              <a:rPr lang="en-GB" sz="2400" dirty="0"/>
              <a:t>supported by over </a:t>
            </a:r>
            <a:r>
              <a:rPr lang="en-GB" sz="2400" b="1" dirty="0"/>
              <a:t>200 volunteers</a:t>
            </a:r>
          </a:p>
          <a:p>
            <a:pPr marL="285750" indent="-285750">
              <a:buClr>
                <a:schemeClr val="bg2">
                  <a:lumMod val="60000"/>
                  <a:lumOff val="40000"/>
                </a:schemeClr>
              </a:buClr>
              <a:buFont typeface="Arial" panose="020B0604020202020204" pitchFamily="34" charset="0"/>
              <a:buChar char="•"/>
            </a:pPr>
            <a:r>
              <a:rPr lang="en-GB" sz="2400" dirty="0"/>
              <a:t>Year on year </a:t>
            </a:r>
            <a:r>
              <a:rPr lang="en-GB" sz="2400" b="1" dirty="0"/>
              <a:t>improvement in vacancy rates </a:t>
            </a:r>
            <a:r>
              <a:rPr lang="en-GB" sz="2400" dirty="0"/>
              <a:t>and </a:t>
            </a:r>
            <a:r>
              <a:rPr lang="en-GB" sz="2400" b="1" dirty="0"/>
              <a:t>staff retention</a:t>
            </a:r>
          </a:p>
          <a:p>
            <a:pPr marL="285750" indent="-285750">
              <a:buClr>
                <a:schemeClr val="bg2">
                  <a:lumMod val="60000"/>
                  <a:lumOff val="40000"/>
                </a:schemeClr>
              </a:buClr>
              <a:buFont typeface="Arial" panose="020B0604020202020204" pitchFamily="34" charset="0"/>
              <a:buChar char="•"/>
            </a:pPr>
            <a:r>
              <a:rPr lang="en-GB" sz="2400" dirty="0"/>
              <a:t>Established </a:t>
            </a:r>
            <a:r>
              <a:rPr lang="en-GB" sz="2400" b="1" dirty="0"/>
              <a:t>successful</a:t>
            </a:r>
            <a:r>
              <a:rPr lang="en-GB" sz="2400" dirty="0"/>
              <a:t> Volunteer to Career programmes </a:t>
            </a:r>
          </a:p>
          <a:p>
            <a:pPr marL="285750" indent="-285750">
              <a:buClr>
                <a:schemeClr val="bg2">
                  <a:lumMod val="60000"/>
                  <a:lumOff val="40000"/>
                </a:schemeClr>
              </a:buClr>
              <a:buFont typeface="Arial" panose="020B0604020202020204" pitchFamily="34" charset="0"/>
              <a:buChar char="•"/>
            </a:pPr>
            <a:r>
              <a:rPr lang="en-GB" sz="2400" dirty="0"/>
              <a:t>Recipient of numerous </a:t>
            </a:r>
            <a:r>
              <a:rPr lang="en-GB" sz="2400" b="1" dirty="0"/>
              <a:t>national awards </a:t>
            </a:r>
            <a:r>
              <a:rPr lang="en-GB" sz="2400" dirty="0"/>
              <a:t>including: </a:t>
            </a:r>
          </a:p>
          <a:p>
            <a:pPr marL="742950" lvl="1" indent="-285750">
              <a:buClr>
                <a:schemeClr val="bg2">
                  <a:lumMod val="60000"/>
                  <a:lumOff val="40000"/>
                </a:schemeClr>
              </a:buClr>
              <a:buFont typeface="Arial" panose="020B0604020202020204" pitchFamily="34" charset="0"/>
              <a:buChar char="•"/>
            </a:pPr>
            <a:r>
              <a:rPr lang="en-GB" sz="2400" dirty="0"/>
              <a:t>Best Recruitment Experience</a:t>
            </a:r>
          </a:p>
          <a:p>
            <a:pPr marL="742950" lvl="1" indent="-285750">
              <a:buClr>
                <a:schemeClr val="bg2">
                  <a:lumMod val="60000"/>
                  <a:lumOff val="40000"/>
                </a:schemeClr>
              </a:buClr>
              <a:buFont typeface="Arial" panose="020B0604020202020204" pitchFamily="34" charset="0"/>
              <a:buChar char="•"/>
            </a:pPr>
            <a:r>
              <a:rPr lang="en-GB" sz="2400" dirty="0"/>
              <a:t>Staff Wellbeing</a:t>
            </a:r>
          </a:p>
          <a:p>
            <a:pPr marL="742950" lvl="1" indent="-285750">
              <a:buClr>
                <a:schemeClr val="bg2">
                  <a:lumMod val="60000"/>
                  <a:lumOff val="40000"/>
                </a:schemeClr>
              </a:buClr>
              <a:buFont typeface="Arial" panose="020B0604020202020204" pitchFamily="34" charset="0"/>
              <a:buChar char="•"/>
            </a:pPr>
            <a:r>
              <a:rPr lang="en-GB" sz="2400" dirty="0"/>
              <a:t>Innovation in Recruitment </a:t>
            </a:r>
          </a:p>
          <a:p>
            <a:pPr lvl="1">
              <a:buClr>
                <a:schemeClr val="bg2">
                  <a:lumMod val="60000"/>
                  <a:lumOff val="40000"/>
                </a:schemeClr>
              </a:buClr>
            </a:pPr>
            <a:endParaRPr lang="en-GB" sz="2400" dirty="0"/>
          </a:p>
        </p:txBody>
      </p:sp>
      <p:sp>
        <p:nvSpPr>
          <p:cNvPr id="7" name="Title 1">
            <a:extLst>
              <a:ext uri="{FF2B5EF4-FFF2-40B4-BE49-F238E27FC236}">
                <a16:creationId xmlns:a16="http://schemas.microsoft.com/office/drawing/2014/main" id="{A0160B75-FE57-4F84-B7FA-05C935EB957C}"/>
              </a:ext>
            </a:extLst>
          </p:cNvPr>
          <p:cNvSpPr txBox="1">
            <a:spLocks/>
          </p:cNvSpPr>
          <p:nvPr/>
        </p:nvSpPr>
        <p:spPr>
          <a:xfrm>
            <a:off x="605737" y="-173277"/>
            <a:ext cx="8003060" cy="1634483"/>
          </a:xfrm>
          <a:prstGeom prst="rect">
            <a:avLst/>
          </a:prstGeom>
        </p:spPr>
        <p:txBody>
          <a:bodyPr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1" i="0" u="none" strike="noStrike" cap="none">
                <a:solidFill>
                  <a:srgbClr val="006AB4"/>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kern="0" dirty="0"/>
              <a:t>Why choose to be with LGT? </a:t>
            </a:r>
            <a:endParaRPr lang="en-US" sz="3600" kern="0" dirty="0"/>
          </a:p>
        </p:txBody>
      </p:sp>
      <p:pic>
        <p:nvPicPr>
          <p:cNvPr id="12" name="Picture 11">
            <a:extLst>
              <a:ext uri="{FF2B5EF4-FFF2-40B4-BE49-F238E27FC236}">
                <a16:creationId xmlns:a16="http://schemas.microsoft.com/office/drawing/2014/main" id="{746D8075-A5BA-0322-FEF1-C60890E48FD4}"/>
              </a:ext>
            </a:extLst>
          </p:cNvPr>
          <p:cNvPicPr>
            <a:picLocks noChangeAspect="1"/>
          </p:cNvPicPr>
          <p:nvPr/>
        </p:nvPicPr>
        <p:blipFill>
          <a:blip r:embed="rId4" cstate="print">
            <a:extLst>
              <a:ext uri="{28A0092B-C50C-407E-A947-70E740481C1C}">
                <a14:useLocalDpi xmlns:a14="http://schemas.microsoft.com/office/drawing/2010/main" val="0"/>
              </a:ext>
            </a:extLst>
          </a:blip>
          <a:srcRect l="9847" t="12624" r="20714" b="14771"/>
          <a:stretch/>
        </p:blipFill>
        <p:spPr>
          <a:xfrm>
            <a:off x="8649289" y="1312557"/>
            <a:ext cx="3126981" cy="2452190"/>
          </a:xfrm>
          <a:prstGeom prst="rect">
            <a:avLst/>
          </a:prstGeom>
        </p:spPr>
      </p:pic>
      <p:pic>
        <p:nvPicPr>
          <p:cNvPr id="14" name="Picture 13" descr="A group of people posing for a photo&#10;&#10;Description automatically generated">
            <a:extLst>
              <a:ext uri="{FF2B5EF4-FFF2-40B4-BE49-F238E27FC236}">
                <a16:creationId xmlns:a16="http://schemas.microsoft.com/office/drawing/2014/main" id="{D0582A85-C975-C562-D14F-B27A49502E92}"/>
              </a:ext>
            </a:extLst>
          </p:cNvPr>
          <p:cNvPicPr>
            <a:picLocks noChangeAspect="1"/>
          </p:cNvPicPr>
          <p:nvPr/>
        </p:nvPicPr>
        <p:blipFill>
          <a:blip r:embed="rId5" cstate="print">
            <a:extLst>
              <a:ext uri="{28A0092B-C50C-407E-A947-70E740481C1C}">
                <a14:useLocalDpi xmlns:a14="http://schemas.microsoft.com/office/drawing/2010/main" val="0"/>
              </a:ext>
            </a:extLst>
          </a:blip>
          <a:srcRect l="4667" t="12230" r="4917" b="13197"/>
          <a:stretch/>
        </p:blipFill>
        <p:spPr>
          <a:xfrm>
            <a:off x="8649288" y="3983644"/>
            <a:ext cx="3126980" cy="1934279"/>
          </a:xfrm>
          <a:prstGeom prst="rect">
            <a:avLst/>
          </a:prstGeom>
        </p:spPr>
      </p:pic>
    </p:spTree>
    <p:extLst>
      <p:ext uri="{BB962C8B-B14F-4D97-AF65-F5344CB8AC3E}">
        <p14:creationId xmlns:p14="http://schemas.microsoft.com/office/powerpoint/2010/main" val="109232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4B835-01A6-9E5F-986E-E25F7F59E3C6}"/>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AC591B3-2637-78F2-E0A0-C96D35F0E6B8}"/>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DA0BF794-58C8-2D64-74C9-3CA10C214D96}"/>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FE85CD91-E372-185E-6D41-4B14B4F7F84F}"/>
              </a:ext>
            </a:extLst>
          </p:cNvPr>
          <p:cNvPicPr>
            <a:picLocks noChangeAspect="1"/>
          </p:cNvPicPr>
          <p:nvPr/>
        </p:nvPicPr>
        <p:blipFill>
          <a:blip r:embed="rId3"/>
          <a:stretch>
            <a:fillRect/>
          </a:stretch>
        </p:blipFill>
        <p:spPr>
          <a:xfrm>
            <a:off x="9358243" y="292928"/>
            <a:ext cx="2540000" cy="711200"/>
          </a:xfrm>
          <a:prstGeom prst="rect">
            <a:avLst/>
          </a:prstGeom>
        </p:spPr>
      </p:pic>
      <p:sp>
        <p:nvSpPr>
          <p:cNvPr id="6" name="TextBox 5">
            <a:extLst>
              <a:ext uri="{FF2B5EF4-FFF2-40B4-BE49-F238E27FC236}">
                <a16:creationId xmlns:a16="http://schemas.microsoft.com/office/drawing/2014/main" id="{2A86ACF1-B338-B3CD-17AF-04517EF77423}"/>
              </a:ext>
            </a:extLst>
          </p:cNvPr>
          <p:cNvSpPr txBox="1"/>
          <p:nvPr/>
        </p:nvSpPr>
        <p:spPr>
          <a:xfrm>
            <a:off x="422804" y="1090844"/>
            <a:ext cx="10440215" cy="3416320"/>
          </a:xfrm>
          <a:prstGeom prst="rect">
            <a:avLst/>
          </a:prstGeom>
          <a:noFill/>
        </p:spPr>
        <p:txBody>
          <a:bodyPr wrap="square" rtlCol="0">
            <a:spAutoFit/>
          </a:bodyPr>
          <a:lstStyle/>
          <a:p>
            <a:pPr marL="285750" indent="-285750">
              <a:buClr>
                <a:schemeClr val="bg2">
                  <a:lumMod val="60000"/>
                  <a:lumOff val="40000"/>
                </a:schemeClr>
              </a:buClr>
              <a:buFont typeface="Arial" panose="020B0604020202020204" pitchFamily="34" charset="0"/>
              <a:buChar char="•"/>
            </a:pPr>
            <a:r>
              <a:rPr lang="en-GB" sz="2400" dirty="0"/>
              <a:t>Play an integral role in supporting our Trust vision and values</a:t>
            </a:r>
          </a:p>
          <a:p>
            <a:pPr marL="285750" indent="-285750">
              <a:buClr>
                <a:schemeClr val="bg2">
                  <a:lumMod val="60000"/>
                  <a:lumOff val="40000"/>
                </a:schemeClr>
              </a:buClr>
              <a:buFont typeface="Arial" panose="020B0604020202020204" pitchFamily="34" charset="0"/>
              <a:buChar char="•"/>
            </a:pPr>
            <a:r>
              <a:rPr lang="en-GB" sz="2400" dirty="0"/>
              <a:t>Volunteer candidates considered from communities our Trust serves: Lewisham, Greenwich and Bexley.</a:t>
            </a:r>
          </a:p>
          <a:p>
            <a:pPr marL="285750" indent="-285750">
              <a:buClr>
                <a:schemeClr val="bg2">
                  <a:lumMod val="60000"/>
                  <a:lumOff val="40000"/>
                </a:schemeClr>
              </a:buClr>
              <a:buFont typeface="Arial" panose="020B0604020202020204" pitchFamily="34" charset="0"/>
              <a:buChar char="•"/>
            </a:pPr>
            <a:r>
              <a:rPr lang="en-GB" sz="2400" dirty="0"/>
              <a:t>Non-clinical support to enhance patient and staff experience:</a:t>
            </a:r>
          </a:p>
          <a:p>
            <a:pPr marL="742950" lvl="1" indent="-285750">
              <a:buClr>
                <a:schemeClr val="bg2">
                  <a:lumMod val="60000"/>
                  <a:lumOff val="40000"/>
                </a:schemeClr>
              </a:buClr>
              <a:buFont typeface="Arial" panose="020B0604020202020204" pitchFamily="34" charset="0"/>
              <a:buChar char="•"/>
            </a:pPr>
            <a:endParaRPr lang="en-GB" sz="2400" dirty="0"/>
          </a:p>
          <a:p>
            <a:pPr marL="742950" lvl="1" indent="-285750">
              <a:buClr>
                <a:schemeClr val="bg2">
                  <a:lumMod val="60000"/>
                  <a:lumOff val="40000"/>
                </a:schemeClr>
              </a:buClr>
              <a:buFont typeface="Arial" panose="020B0604020202020204" pitchFamily="34" charset="0"/>
              <a:buChar char="•"/>
            </a:pPr>
            <a:endParaRPr lang="en-GB" sz="2400" dirty="0"/>
          </a:p>
          <a:p>
            <a:pPr marL="285750" indent="-285750">
              <a:buClr>
                <a:schemeClr val="bg2">
                  <a:lumMod val="60000"/>
                  <a:lumOff val="40000"/>
                </a:schemeClr>
              </a:buClr>
              <a:buFont typeface="Arial" panose="020B0604020202020204" pitchFamily="34" charset="0"/>
              <a:buChar char="•"/>
            </a:pPr>
            <a:endParaRPr lang="en-GB" sz="2400" dirty="0"/>
          </a:p>
          <a:p>
            <a:pPr marL="285750" indent="-285750">
              <a:buClr>
                <a:schemeClr val="bg2">
                  <a:lumMod val="60000"/>
                  <a:lumOff val="40000"/>
                </a:schemeClr>
              </a:buClr>
              <a:buFont typeface="Arial" panose="020B0604020202020204" pitchFamily="34" charset="0"/>
              <a:buChar char="•"/>
            </a:pPr>
            <a:endParaRPr lang="en-GB" sz="2400" dirty="0"/>
          </a:p>
          <a:p>
            <a:pPr lvl="1">
              <a:buClr>
                <a:schemeClr val="bg2">
                  <a:lumMod val="60000"/>
                  <a:lumOff val="40000"/>
                </a:schemeClr>
              </a:buClr>
            </a:pPr>
            <a:endParaRPr lang="en-GB" sz="2400" dirty="0"/>
          </a:p>
        </p:txBody>
      </p:sp>
      <p:sp>
        <p:nvSpPr>
          <p:cNvPr id="7" name="Title 1">
            <a:extLst>
              <a:ext uri="{FF2B5EF4-FFF2-40B4-BE49-F238E27FC236}">
                <a16:creationId xmlns:a16="http://schemas.microsoft.com/office/drawing/2014/main" id="{949194CB-4607-3FEC-D79A-124140DD0760}"/>
              </a:ext>
            </a:extLst>
          </p:cNvPr>
          <p:cNvSpPr txBox="1">
            <a:spLocks/>
          </p:cNvSpPr>
          <p:nvPr/>
        </p:nvSpPr>
        <p:spPr>
          <a:xfrm>
            <a:off x="607367" y="-86206"/>
            <a:ext cx="8003060" cy="1103789"/>
          </a:xfrm>
          <a:prstGeom prst="rect">
            <a:avLst/>
          </a:prstGeom>
        </p:spPr>
        <p:txBody>
          <a:bodyPr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1" i="0" u="none" strike="noStrike" cap="none">
                <a:solidFill>
                  <a:srgbClr val="006AB4"/>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600" kern="0" dirty="0"/>
              <a:t>Volunteers at LGT</a:t>
            </a:r>
            <a:endParaRPr lang="en-US" sz="3600" kern="0" dirty="0"/>
          </a:p>
        </p:txBody>
      </p:sp>
      <p:grpSp>
        <p:nvGrpSpPr>
          <p:cNvPr id="8" name="Group 7">
            <a:extLst>
              <a:ext uri="{FF2B5EF4-FFF2-40B4-BE49-F238E27FC236}">
                <a16:creationId xmlns:a16="http://schemas.microsoft.com/office/drawing/2014/main" id="{7C8D164A-F439-4443-902D-62E17BD1015E}"/>
              </a:ext>
            </a:extLst>
          </p:cNvPr>
          <p:cNvGrpSpPr/>
          <p:nvPr/>
        </p:nvGrpSpPr>
        <p:grpSpPr>
          <a:xfrm>
            <a:off x="367629" y="2771131"/>
            <a:ext cx="13321045" cy="3485077"/>
            <a:chOff x="292038" y="1609588"/>
            <a:chExt cx="13183030" cy="3485077"/>
          </a:xfrm>
        </p:grpSpPr>
        <p:sp>
          <p:nvSpPr>
            <p:cNvPr id="10" name="TextBox 9">
              <a:extLst>
                <a:ext uri="{FF2B5EF4-FFF2-40B4-BE49-F238E27FC236}">
                  <a16:creationId xmlns:a16="http://schemas.microsoft.com/office/drawing/2014/main" id="{76BBEC5D-86C0-97D9-069C-427B72AABDC1}"/>
                </a:ext>
              </a:extLst>
            </p:cNvPr>
            <p:cNvSpPr txBox="1"/>
            <p:nvPr/>
          </p:nvSpPr>
          <p:spPr>
            <a:xfrm>
              <a:off x="331867" y="1643661"/>
              <a:ext cx="5180798" cy="677108"/>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Ward</a:t>
              </a:r>
              <a:r>
                <a:rPr kumimoji="0" lang="en-GB" sz="2000" b="0" i="0"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a:t>
              </a: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Volunteers</a:t>
              </a:r>
              <a:r>
                <a:rPr lang="en-GB" sz="2000" kern="0" dirty="0">
                  <a:solidFill>
                    <a:srgbClr val="5B9BD5"/>
                  </a:solidFill>
                  <a:latin typeface="Calibri" panose="020F0502020204030204"/>
                  <a:ea typeface="MS PGothic" pitchFamily="34" charset="-128"/>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Provide </a:t>
              </a:r>
              <a:r>
                <a:rPr lang="en-GB" i="1" kern="0" dirty="0">
                  <a:solidFill>
                    <a:srgbClr val="5B9BD5"/>
                  </a:solidFill>
                  <a:latin typeface="Calibri" panose="020F0502020204030204"/>
                  <a:ea typeface="MS PGothic" pitchFamily="34" charset="-128"/>
                  <a:cs typeface="Arial" charset="0"/>
                </a:rPr>
                <a:t>non-</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clinical support to patients and staff </a:t>
              </a:r>
              <a:endParaRPr kumimoji="0" lang="en-GB" sz="1800" b="0" i="1" u="none" strike="noStrike" kern="0" cap="none" spc="0" normalizeH="0" baseline="0" noProof="0" dirty="0">
                <a:ln>
                  <a:noFill/>
                </a:ln>
                <a:solidFill>
                  <a:prstClr val="black"/>
                </a:solidFill>
                <a:effectLst/>
                <a:uLnTx/>
                <a:uFillTx/>
                <a:latin typeface="Calibri" panose="020F0502020204030204"/>
              </a:endParaRPr>
            </a:p>
          </p:txBody>
        </p:sp>
        <p:sp>
          <p:nvSpPr>
            <p:cNvPr id="11" name="TextBox 10">
              <a:extLst>
                <a:ext uri="{FF2B5EF4-FFF2-40B4-BE49-F238E27FC236}">
                  <a16:creationId xmlns:a16="http://schemas.microsoft.com/office/drawing/2014/main" id="{1A83EC7D-85D1-9D78-A82A-D96A7B547D81}"/>
                </a:ext>
              </a:extLst>
            </p:cNvPr>
            <p:cNvSpPr txBox="1"/>
            <p:nvPr/>
          </p:nvSpPr>
          <p:spPr>
            <a:xfrm>
              <a:off x="293110" y="2319551"/>
              <a:ext cx="6376808" cy="954107"/>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Admin</a:t>
              </a:r>
              <a:r>
                <a:rPr kumimoji="0" lang="en-GB" sz="2000" b="0" i="0"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a:t>
              </a: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Volunteers</a:t>
              </a:r>
              <a:endParaRPr lang="en-GB" sz="1801" kern="0" dirty="0">
                <a:solidFill>
                  <a:srgbClr val="5B9BD5"/>
                </a:solidFill>
                <a:latin typeface="Calibri" panose="020F0502020204030204"/>
                <a:ea typeface="MS PGothic" pitchFamily="34" charset="-128"/>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Assist with general admin </a:t>
              </a:r>
              <a:r>
                <a:rPr kumimoji="0" lang="en-GB" sz="1800" b="0" i="1" u="none" strike="noStrike" kern="0" cap="none" spc="0" normalizeH="0" baseline="0" noProof="0" dirty="0" err="1">
                  <a:ln>
                    <a:noFill/>
                  </a:ln>
                  <a:solidFill>
                    <a:srgbClr val="5B9BD5"/>
                  </a:solidFill>
                  <a:effectLst/>
                  <a:uLnTx/>
                  <a:uFillTx/>
                  <a:latin typeface="Calibri" panose="020F0502020204030204"/>
                  <a:ea typeface="MS PGothic" pitchFamily="34" charset="-128"/>
                  <a:cs typeface="Arial" charset="0"/>
                </a:rPr>
                <a:t>i.e</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data entry, filing,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answering phones </a:t>
              </a:r>
              <a:endParaRPr kumimoji="0" lang="en-GB" sz="1800" b="0" i="1" u="none" strike="noStrike" kern="0" cap="none" spc="0" normalizeH="0" baseline="0" noProof="0" dirty="0">
                <a:ln>
                  <a:noFill/>
                </a:ln>
                <a:solidFill>
                  <a:prstClr val="black"/>
                </a:solidFill>
                <a:effectLst/>
                <a:uLnTx/>
                <a:uFillTx/>
                <a:latin typeface="Calibri" panose="020F0502020204030204"/>
              </a:endParaRPr>
            </a:p>
          </p:txBody>
        </p:sp>
        <p:sp>
          <p:nvSpPr>
            <p:cNvPr id="12" name="TextBox 11">
              <a:extLst>
                <a:ext uri="{FF2B5EF4-FFF2-40B4-BE49-F238E27FC236}">
                  <a16:creationId xmlns:a16="http://schemas.microsoft.com/office/drawing/2014/main" id="{8FC9AAF6-FB11-87C3-70E2-9CC379A76097}"/>
                </a:ext>
              </a:extLst>
            </p:cNvPr>
            <p:cNvSpPr txBox="1"/>
            <p:nvPr/>
          </p:nvSpPr>
          <p:spPr>
            <a:xfrm>
              <a:off x="6285842" y="3513905"/>
              <a:ext cx="7189226" cy="954236"/>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Arts volunteers</a:t>
              </a:r>
              <a:r>
                <a:rPr lang="en-GB" sz="1801" kern="0" dirty="0">
                  <a:solidFill>
                    <a:srgbClr val="5B9BD5"/>
                  </a:solidFill>
                  <a:latin typeface="Calibri" panose="020F0502020204030204"/>
                  <a:ea typeface="MS PGothic" pitchFamily="34" charset="-128"/>
                  <a:cs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r>
                <a:rPr lang="en-GB" sz="1801" i="1" kern="0" dirty="0">
                  <a:solidFill>
                    <a:srgbClr val="5B9BD5"/>
                  </a:solidFill>
                  <a:latin typeface="Calibri" panose="020F0502020204030204"/>
                  <a:ea typeface="MS PGothic" pitchFamily="34" charset="-128"/>
                  <a:cs typeface="Arial" charset="0"/>
                </a:rPr>
                <a:t>S</a:t>
              </a:r>
              <a:r>
                <a:rPr kumimoji="0" lang="en-GB" sz="1801" b="0" i="1" u="none" strike="noStrike" kern="0" cap="none" spc="0" normalizeH="0" baseline="0" noProof="0" dirty="0" err="1">
                  <a:ln>
                    <a:noFill/>
                  </a:ln>
                  <a:solidFill>
                    <a:srgbClr val="5B9BD5"/>
                  </a:solidFill>
                  <a:effectLst/>
                  <a:uLnTx/>
                  <a:uFillTx/>
                  <a:latin typeface="Calibri" panose="020F0502020204030204"/>
                  <a:ea typeface="MS PGothic" pitchFamily="34" charset="-128"/>
                  <a:cs typeface="Arial" charset="0"/>
                </a:rPr>
                <a:t>upporting</a:t>
              </a:r>
              <a:r>
                <a:rPr kumimoji="0" lang="en-GB" sz="1801"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with</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exhibitions and arts activities,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playing musical instruments</a:t>
              </a:r>
            </a:p>
          </p:txBody>
        </p:sp>
        <p:sp>
          <p:nvSpPr>
            <p:cNvPr id="13" name="TextBox 12">
              <a:extLst>
                <a:ext uri="{FF2B5EF4-FFF2-40B4-BE49-F238E27FC236}">
                  <a16:creationId xmlns:a16="http://schemas.microsoft.com/office/drawing/2014/main" id="{981FEA88-31A3-E5B9-681E-30060A3D8704}"/>
                </a:ext>
              </a:extLst>
            </p:cNvPr>
            <p:cNvSpPr txBox="1"/>
            <p:nvPr/>
          </p:nvSpPr>
          <p:spPr>
            <a:xfrm>
              <a:off x="6285842" y="4417557"/>
              <a:ext cx="6309761" cy="677108"/>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Adult &amp; Paediatric in ED</a:t>
              </a:r>
              <a:endParaRPr lang="en-GB" sz="1801" kern="0" dirty="0">
                <a:solidFill>
                  <a:srgbClr val="5B9BD5"/>
                </a:solidFill>
                <a:latin typeface="Calibri" panose="020F0502020204030204"/>
                <a:ea typeface="MS PGothic" pitchFamily="34" charset="-128"/>
                <a:cs typeface="Arial" charset="0"/>
              </a:endParaRPr>
            </a:p>
            <a:p>
              <a:pPr marR="0" lvl="0" defTabSz="914400" eaLnBrk="1" fontAlgn="auto" latinLnBrk="0" hangingPunct="1">
                <a:lnSpc>
                  <a:spcPct val="100000"/>
                </a:lnSpc>
                <a:spcBef>
                  <a:spcPts val="0"/>
                </a:spcBef>
                <a:spcAft>
                  <a:spcPts val="0"/>
                </a:spcAft>
                <a:buClrTx/>
                <a:buSzTx/>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Supporting</a:t>
              </a:r>
              <a:r>
                <a:rPr lang="en-GB" i="1" kern="0" dirty="0">
                  <a:solidFill>
                    <a:srgbClr val="5B9BD5"/>
                  </a:solidFill>
                  <a:latin typeface="Calibri" panose="020F0502020204030204"/>
                  <a:ea typeface="MS PGothic" pitchFamily="34" charset="-128"/>
                  <a:cs typeface="Arial" charset="0"/>
                </a:rPr>
                <a:t> staff and patients with non clinical tasks</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a:t>
              </a:r>
            </a:p>
          </p:txBody>
        </p:sp>
        <p:sp>
          <p:nvSpPr>
            <p:cNvPr id="14" name="TextBox 13">
              <a:extLst>
                <a:ext uri="{FF2B5EF4-FFF2-40B4-BE49-F238E27FC236}">
                  <a16:creationId xmlns:a16="http://schemas.microsoft.com/office/drawing/2014/main" id="{BC8235B8-BFFB-A4E1-11DF-675355275596}"/>
                </a:ext>
              </a:extLst>
            </p:cNvPr>
            <p:cNvSpPr txBox="1"/>
            <p:nvPr/>
          </p:nvSpPr>
          <p:spPr>
            <a:xfrm>
              <a:off x="6289594" y="1609588"/>
              <a:ext cx="4480996" cy="646331"/>
            </a:xfrm>
            <a:prstGeom prst="rect">
              <a:avLst/>
            </a:prstGeom>
            <a:noFill/>
          </p:spPr>
          <p:txBody>
            <a:bodyPr wrap="square">
              <a:spAutoFit/>
            </a:bodyPr>
            <a:lstStyle/>
            <a:p>
              <a:pPr marL="342900" marR="0" lvl="0" indent="-342900" defTabSz="342904"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Mealtime support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Company during mealtimes, serve food etc </a:t>
              </a:r>
            </a:p>
          </p:txBody>
        </p:sp>
        <p:sp>
          <p:nvSpPr>
            <p:cNvPr id="15" name="TextBox 14">
              <a:extLst>
                <a:ext uri="{FF2B5EF4-FFF2-40B4-BE49-F238E27FC236}">
                  <a16:creationId xmlns:a16="http://schemas.microsoft.com/office/drawing/2014/main" id="{8B85D6D9-9141-DCC9-C1D1-46FD113F8019}"/>
                </a:ext>
              </a:extLst>
            </p:cNvPr>
            <p:cNvSpPr txBox="1"/>
            <p:nvPr/>
          </p:nvSpPr>
          <p:spPr>
            <a:xfrm>
              <a:off x="292038" y="3243098"/>
              <a:ext cx="5180798" cy="646331"/>
            </a:xfrm>
            <a:prstGeom prst="rect">
              <a:avLst/>
            </a:prstGeom>
            <a:noFill/>
          </p:spPr>
          <p:txBody>
            <a:bodyPr wrap="square">
              <a:spAutoFit/>
            </a:bodyPr>
            <a:lstStyle/>
            <a:p>
              <a:pPr marL="342900" marR="0" lvl="0" indent="-342900" defTabSz="342904"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Guides / meet and greet visitors</a:t>
              </a:r>
              <a:endParaRPr lang="en-GB" sz="2000" kern="0" noProof="0" dirty="0">
                <a:solidFill>
                  <a:srgbClr val="023F85"/>
                </a:solidFill>
                <a:latin typeface="Calibri" panose="020F0502020204030204"/>
                <a:cs typeface="Arial" panose="020B0604020202020204" pitchFamily="34" charset="0"/>
              </a:endParaRPr>
            </a:p>
            <a:p>
              <a:pPr marL="0" marR="0" lvl="0" indent="0" defTabSz="342904" eaLnBrk="1" fontAlgn="auto" latinLnBrk="0" hangingPunct="1">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First point of contact, </a:t>
              </a:r>
              <a:r>
                <a:rPr lang="en-GB" i="1" kern="0" dirty="0">
                  <a:solidFill>
                    <a:srgbClr val="5B9BD5"/>
                  </a:solidFill>
                  <a:latin typeface="Calibri" panose="020F0502020204030204"/>
                  <a:ea typeface="MS PGothic" pitchFamily="34" charset="-128"/>
                  <a:cs typeface="Arial" charset="0"/>
                </a:rPr>
                <a:t>d</a:t>
              </a:r>
              <a:r>
                <a:rPr kumimoji="0" lang="en-GB" sz="1800" b="0" i="1" u="none" strike="noStrike" kern="0" cap="none" spc="0" normalizeH="0" baseline="0" noProof="0" dirty="0" err="1">
                  <a:ln>
                    <a:noFill/>
                  </a:ln>
                  <a:solidFill>
                    <a:srgbClr val="5B9BD5"/>
                  </a:solidFill>
                  <a:effectLst/>
                  <a:uLnTx/>
                  <a:uFillTx/>
                  <a:latin typeface="Calibri" panose="020F0502020204030204"/>
                  <a:ea typeface="MS PGothic" pitchFamily="34" charset="-128"/>
                  <a:cs typeface="Arial" charset="0"/>
                </a:rPr>
                <a:t>irect</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or accompany visitors etc</a:t>
              </a:r>
            </a:p>
          </p:txBody>
        </p:sp>
        <p:sp>
          <p:nvSpPr>
            <p:cNvPr id="16" name="TextBox 15">
              <a:extLst>
                <a:ext uri="{FF2B5EF4-FFF2-40B4-BE49-F238E27FC236}">
                  <a16:creationId xmlns:a16="http://schemas.microsoft.com/office/drawing/2014/main" id="{6BB205C5-6A57-AF2D-DB3D-F85E70EA16AB}"/>
                </a:ext>
              </a:extLst>
            </p:cNvPr>
            <p:cNvSpPr txBox="1"/>
            <p:nvPr/>
          </p:nvSpPr>
          <p:spPr>
            <a:xfrm>
              <a:off x="6289594" y="2270880"/>
              <a:ext cx="5180798" cy="646331"/>
            </a:xfrm>
            <a:prstGeom prst="rect">
              <a:avLst/>
            </a:prstGeom>
            <a:noFill/>
          </p:spPr>
          <p:txBody>
            <a:bodyPr wrap="square">
              <a:spAutoFit/>
            </a:bodyPr>
            <a:lstStyle/>
            <a:p>
              <a:pPr marL="342900" marR="0" lvl="0" indent="-342900" defTabSz="342904"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Outpatient support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Befriending, Guiding patients and visitors etc</a:t>
              </a:r>
              <a:endParaRPr kumimoji="0" lang="en-GB" sz="1800" b="0" i="1" u="none" strike="noStrike" kern="0" cap="none" spc="0" normalizeH="0" baseline="0" noProof="0" dirty="0">
                <a:ln>
                  <a:noFill/>
                </a:ln>
                <a:solidFill>
                  <a:prstClr val="black"/>
                </a:solidFill>
                <a:effectLst/>
                <a:uLnTx/>
                <a:uFillTx/>
                <a:latin typeface="Calibri" panose="020F0502020204030204"/>
              </a:endParaRPr>
            </a:p>
          </p:txBody>
        </p:sp>
        <p:sp>
          <p:nvSpPr>
            <p:cNvPr id="17" name="TextBox 16">
              <a:extLst>
                <a:ext uri="{FF2B5EF4-FFF2-40B4-BE49-F238E27FC236}">
                  <a16:creationId xmlns:a16="http://schemas.microsoft.com/office/drawing/2014/main" id="{A001E7B2-64C1-70CC-717D-A42D5D318DC0}"/>
                </a:ext>
              </a:extLst>
            </p:cNvPr>
            <p:cNvSpPr txBox="1"/>
            <p:nvPr/>
          </p:nvSpPr>
          <p:spPr>
            <a:xfrm>
              <a:off x="6285842" y="2927699"/>
              <a:ext cx="5180798" cy="646331"/>
            </a:xfrm>
            <a:prstGeom prst="rect">
              <a:avLst/>
            </a:prstGeom>
            <a:noFill/>
          </p:spPr>
          <p:txBody>
            <a:bodyPr wrap="square">
              <a:spAutoFit/>
            </a:bodyPr>
            <a:lstStyle/>
            <a:p>
              <a:pPr marL="342900" marR="0" lvl="0" indent="-342900" defTabSz="342904"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Children’s Activities support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Interact and socialise, Promotes creativity </a:t>
              </a:r>
              <a:r>
                <a:rPr kumimoji="0" lang="en-GB" sz="1800" b="0" i="0"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etc</a:t>
              </a:r>
            </a:p>
          </p:txBody>
        </p:sp>
        <p:sp>
          <p:nvSpPr>
            <p:cNvPr id="18" name="TextBox 17">
              <a:extLst>
                <a:ext uri="{FF2B5EF4-FFF2-40B4-BE49-F238E27FC236}">
                  <a16:creationId xmlns:a16="http://schemas.microsoft.com/office/drawing/2014/main" id="{AECF3724-E8EC-6638-2A10-54299543E787}"/>
                </a:ext>
              </a:extLst>
            </p:cNvPr>
            <p:cNvSpPr txBox="1"/>
            <p:nvPr/>
          </p:nvSpPr>
          <p:spPr>
            <a:xfrm>
              <a:off x="292038" y="3839842"/>
              <a:ext cx="5775925" cy="677108"/>
            </a:xfrm>
            <a:prstGeom prst="rect">
              <a:avLst/>
            </a:prstGeom>
            <a:noFill/>
          </p:spPr>
          <p:txBody>
            <a:bodyPr wrap="square">
              <a:spAutoFit/>
            </a:bodyPr>
            <a:lstStyle/>
            <a:p>
              <a:pPr marL="342900" marR="0" lvl="0" indent="-342900" defTabSz="914400" eaLnBrk="1" fontAlgn="auto" latinLnBrk="0" hangingPunct="1">
                <a:lnSpc>
                  <a:spcPct val="100000"/>
                </a:lnSpc>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rPr>
                <a:t>Maternity services support</a:t>
              </a:r>
            </a:p>
            <a:p>
              <a:pPr marL="0" marR="0" lvl="0" indent="0" defTabSz="914400" eaLnBrk="1" fontAlgn="auto" latinLnBrk="0" hangingPunct="1">
                <a:lnSpc>
                  <a:spcPct val="100000"/>
                </a:lnSpc>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Support to patients, and relatives while visiting the hospital </a:t>
              </a:r>
            </a:p>
          </p:txBody>
        </p:sp>
      </p:grpSp>
      <p:pic>
        <p:nvPicPr>
          <p:cNvPr id="19" name="Graphic 18" descr="Inpatient with solid fill">
            <a:extLst>
              <a:ext uri="{FF2B5EF4-FFF2-40B4-BE49-F238E27FC236}">
                <a16:creationId xmlns:a16="http://schemas.microsoft.com/office/drawing/2014/main" id="{30062FC0-64C1-3131-CA70-68E382AC34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96454" y="2776270"/>
            <a:ext cx="408740" cy="408740"/>
          </a:xfrm>
          <a:prstGeom prst="rect">
            <a:avLst/>
          </a:prstGeom>
        </p:spPr>
      </p:pic>
      <p:pic>
        <p:nvPicPr>
          <p:cNvPr id="21" name="Graphic 20" descr="Work from home desk with solid fill">
            <a:extLst>
              <a:ext uri="{FF2B5EF4-FFF2-40B4-BE49-F238E27FC236}">
                <a16:creationId xmlns:a16="http://schemas.microsoft.com/office/drawing/2014/main" id="{A90EE34C-D145-82BD-409B-9CFC804C71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6764" y="3500956"/>
            <a:ext cx="430127" cy="430127"/>
          </a:xfrm>
          <a:prstGeom prst="rect">
            <a:avLst/>
          </a:prstGeom>
        </p:spPr>
      </p:pic>
      <p:pic>
        <p:nvPicPr>
          <p:cNvPr id="22" name="Graphic 21" descr="Violin with solid fill">
            <a:extLst>
              <a:ext uri="{FF2B5EF4-FFF2-40B4-BE49-F238E27FC236}">
                <a16:creationId xmlns:a16="http://schemas.microsoft.com/office/drawing/2014/main" id="{0E36902B-93C5-5339-1628-FFA3D2C850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61881" y="4580524"/>
            <a:ext cx="479819" cy="479819"/>
          </a:xfrm>
          <a:prstGeom prst="rect">
            <a:avLst/>
          </a:prstGeom>
        </p:spPr>
      </p:pic>
      <p:pic>
        <p:nvPicPr>
          <p:cNvPr id="23" name="Graphic 22" descr="Man with baby with solid fill">
            <a:extLst>
              <a:ext uri="{FF2B5EF4-FFF2-40B4-BE49-F238E27FC236}">
                <a16:creationId xmlns:a16="http://schemas.microsoft.com/office/drawing/2014/main" id="{930C3D1C-318F-4D46-1829-D6D784C942F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6735" y="4973165"/>
            <a:ext cx="372200" cy="372200"/>
          </a:xfrm>
          <a:prstGeom prst="rect">
            <a:avLst/>
          </a:prstGeom>
        </p:spPr>
      </p:pic>
      <p:pic>
        <p:nvPicPr>
          <p:cNvPr id="35" name="Graphic 34" descr="Walk with solid fill">
            <a:extLst>
              <a:ext uri="{FF2B5EF4-FFF2-40B4-BE49-F238E27FC236}">
                <a16:creationId xmlns:a16="http://schemas.microsoft.com/office/drawing/2014/main" id="{3BDE1CE8-1740-C8B4-DC90-DE1D5867B7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02458" y="4282637"/>
            <a:ext cx="406439" cy="406439"/>
          </a:xfrm>
          <a:prstGeom prst="rect">
            <a:avLst/>
          </a:prstGeom>
        </p:spPr>
      </p:pic>
      <p:pic>
        <p:nvPicPr>
          <p:cNvPr id="36" name="Graphic 35" descr="Pasta with solid fill">
            <a:extLst>
              <a:ext uri="{FF2B5EF4-FFF2-40B4-BE49-F238E27FC236}">
                <a16:creationId xmlns:a16="http://schemas.microsoft.com/office/drawing/2014/main" id="{EAEB84C5-9DC4-38CE-9D14-DF1ABF38F5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32179" y="2675253"/>
            <a:ext cx="419043" cy="419043"/>
          </a:xfrm>
          <a:prstGeom prst="rect">
            <a:avLst/>
          </a:prstGeom>
        </p:spPr>
      </p:pic>
      <p:pic>
        <p:nvPicPr>
          <p:cNvPr id="39" name="Graphic 38" descr="Stopwatch with solid fill">
            <a:extLst>
              <a:ext uri="{FF2B5EF4-FFF2-40B4-BE49-F238E27FC236}">
                <a16:creationId xmlns:a16="http://schemas.microsoft.com/office/drawing/2014/main" id="{717A4F30-782D-1868-E893-DF563F3A58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912756" y="3375554"/>
            <a:ext cx="427249" cy="427249"/>
          </a:xfrm>
          <a:prstGeom prst="rect">
            <a:avLst/>
          </a:prstGeom>
        </p:spPr>
      </p:pic>
      <p:pic>
        <p:nvPicPr>
          <p:cNvPr id="40" name="Graphic 39" descr="Child with balloon with solid fill">
            <a:extLst>
              <a:ext uri="{FF2B5EF4-FFF2-40B4-BE49-F238E27FC236}">
                <a16:creationId xmlns:a16="http://schemas.microsoft.com/office/drawing/2014/main" id="{73563B93-AB6A-A93C-F76F-847A9CF029A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717528" y="3971812"/>
            <a:ext cx="454677" cy="454677"/>
          </a:xfrm>
          <a:prstGeom prst="rect">
            <a:avLst/>
          </a:prstGeom>
        </p:spPr>
      </p:pic>
      <p:pic>
        <p:nvPicPr>
          <p:cNvPr id="42" name="Graphic 41" descr="First aid kit with solid fill">
            <a:extLst>
              <a:ext uri="{FF2B5EF4-FFF2-40B4-BE49-F238E27FC236}">
                <a16:creationId xmlns:a16="http://schemas.microsoft.com/office/drawing/2014/main" id="{05E42A71-773C-2BAA-1F42-783A59EA968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374025" y="5520819"/>
            <a:ext cx="396835" cy="396835"/>
          </a:xfrm>
          <a:prstGeom prst="rect">
            <a:avLst/>
          </a:prstGeom>
        </p:spPr>
      </p:pic>
      <p:sp>
        <p:nvSpPr>
          <p:cNvPr id="43" name="TextBox 42">
            <a:extLst>
              <a:ext uri="{FF2B5EF4-FFF2-40B4-BE49-F238E27FC236}">
                <a16:creationId xmlns:a16="http://schemas.microsoft.com/office/drawing/2014/main" id="{71BBFCCC-24DE-6B00-9F2E-D537A2058E21}"/>
              </a:ext>
            </a:extLst>
          </p:cNvPr>
          <p:cNvSpPr txBox="1"/>
          <p:nvPr/>
        </p:nvSpPr>
        <p:spPr>
          <a:xfrm>
            <a:off x="434166" y="5573955"/>
            <a:ext cx="6286673" cy="954107"/>
          </a:xfrm>
          <a:prstGeom prst="rect">
            <a:avLst/>
          </a:prstGeom>
          <a:noFill/>
        </p:spPr>
        <p:txBody>
          <a:bodyPr wrap="square">
            <a:spAutoFit/>
          </a:bodyPr>
          <a:lstStyle/>
          <a:p>
            <a:pPr marL="342900" marR="0" lvl="0" indent="-342900" defTabSz="914400" eaLnBrk="1" fontAlgn="auto" latinLnBrk="0" hangingPunct="1">
              <a:lnSpc>
                <a:spcPct val="100000"/>
              </a:lnSpc>
              <a:spcAft>
                <a:spcPts val="0"/>
              </a:spcAft>
              <a:buClrTx/>
              <a:buSzTx/>
              <a:buFont typeface="Arial" panose="020B0604020202020204" pitchFamily="34" charset="0"/>
              <a:buChar char="•"/>
              <a:tabLst/>
              <a:defRPr/>
            </a:pPr>
            <a:r>
              <a:rPr lang="en-GB" sz="2000" kern="0" dirty="0">
                <a:solidFill>
                  <a:srgbClr val="023F85"/>
                </a:solidFill>
                <a:latin typeface="Calibri" panose="020F0502020204030204"/>
                <a:cs typeface="Arial" panose="020B0604020202020204" pitchFamily="34" charset="0"/>
              </a:rPr>
              <a:t>Garden Volunteers</a:t>
            </a:r>
            <a:endParaRPr kumimoji="0" lang="en-GB" sz="2000" b="0" i="0" u="none" strike="noStrike" kern="0" cap="none" spc="0" normalizeH="0" baseline="0" noProof="0" dirty="0">
              <a:ln>
                <a:noFill/>
              </a:ln>
              <a:solidFill>
                <a:srgbClr val="023F85"/>
              </a:solidFill>
              <a:effectLst/>
              <a:uLnTx/>
              <a:uFillTx/>
              <a:latin typeface="Calibri" panose="020F0502020204030204"/>
              <a:cs typeface="Arial" panose="020B0604020202020204" pitchFamily="34" charset="0"/>
            </a:endParaRPr>
          </a:p>
          <a:p>
            <a:pPr marL="0" marR="0" lvl="0" indent="0" defTabSz="914400" eaLnBrk="1" fontAlgn="auto" latinLnBrk="0" hangingPunct="1">
              <a:lnSpc>
                <a:spcPct val="100000"/>
              </a:lnSpc>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Assist with gardening at wellbeing </a:t>
            </a:r>
            <a:r>
              <a:rPr lang="en-GB" i="1" kern="0" dirty="0">
                <a:solidFill>
                  <a:srgbClr val="5B9BD5"/>
                </a:solidFill>
                <a:latin typeface="Calibri" panose="020F0502020204030204"/>
                <a:ea typeface="MS PGothic" pitchFamily="34" charset="-128"/>
                <a:cs typeface="Arial" charset="0"/>
              </a:rPr>
              <a:t>g</a:t>
            </a:r>
            <a:r>
              <a:rPr kumimoji="0" lang="en-GB" sz="1800" b="0" i="1" u="none" strike="noStrike" kern="0" cap="none" spc="0" normalizeH="0" baseline="0" noProof="0" dirty="0" err="1">
                <a:ln>
                  <a:noFill/>
                </a:ln>
                <a:solidFill>
                  <a:srgbClr val="5B9BD5"/>
                </a:solidFill>
                <a:effectLst/>
                <a:uLnTx/>
                <a:uFillTx/>
                <a:latin typeface="Calibri" panose="020F0502020204030204"/>
                <a:ea typeface="MS PGothic" pitchFamily="34" charset="-128"/>
                <a:cs typeface="Arial" charset="0"/>
              </a:rPr>
              <a:t>arden</a:t>
            </a: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UHL</a:t>
            </a:r>
          </a:p>
          <a:p>
            <a:pPr marL="0" marR="0" lvl="0" indent="0" defTabSz="914400" eaLnBrk="1" fontAlgn="auto" latinLnBrk="0" hangingPunct="1">
              <a:lnSpc>
                <a:spcPct val="100000"/>
              </a:lnSpc>
              <a:spcAft>
                <a:spcPts val="0"/>
              </a:spcAft>
              <a:buClrTx/>
              <a:buSzTx/>
              <a:buFontTx/>
              <a:buNone/>
              <a:tabLst/>
              <a:defRPr/>
            </a:pPr>
            <a:r>
              <a:rPr kumimoji="0" lang="en-GB" sz="1800" b="0" i="1" u="none" strike="noStrike" kern="0" cap="none" spc="0" normalizeH="0" baseline="0" noProof="0" dirty="0">
                <a:ln>
                  <a:noFill/>
                </a:ln>
                <a:solidFill>
                  <a:srgbClr val="5B9BD5"/>
                </a:solidFill>
                <a:effectLst/>
                <a:uLnTx/>
                <a:uFillTx/>
                <a:latin typeface="Calibri" panose="020F0502020204030204"/>
                <a:ea typeface="MS PGothic" pitchFamily="34" charset="-128"/>
                <a:cs typeface="Arial" charset="0"/>
              </a:rPr>
              <a:t> </a:t>
            </a:r>
          </a:p>
        </p:txBody>
      </p:sp>
      <p:pic>
        <p:nvPicPr>
          <p:cNvPr id="45" name="Graphic 44" descr="Garden Tools with solid fill">
            <a:extLst>
              <a:ext uri="{FF2B5EF4-FFF2-40B4-BE49-F238E27FC236}">
                <a16:creationId xmlns:a16="http://schemas.microsoft.com/office/drawing/2014/main" id="{130C1AFF-D2AB-2A8A-B767-56AF9361025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868451" y="5577133"/>
            <a:ext cx="409015" cy="409015"/>
          </a:xfrm>
          <a:prstGeom prst="rect">
            <a:avLst/>
          </a:prstGeom>
        </p:spPr>
      </p:pic>
    </p:spTree>
    <p:extLst>
      <p:ext uri="{BB962C8B-B14F-4D97-AF65-F5344CB8AC3E}">
        <p14:creationId xmlns:p14="http://schemas.microsoft.com/office/powerpoint/2010/main" val="128062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85739-FA3A-C53A-0693-FBF4FFDD9738}"/>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DF10431-C1A2-7003-FFA0-F356D91EA240}"/>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27B95FC9-D15A-3729-E58A-4CF142374B11}"/>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42A46417-E20A-5771-111A-3EAB8EB3B61A}"/>
              </a:ext>
            </a:extLst>
          </p:cNvPr>
          <p:cNvPicPr>
            <a:picLocks noChangeAspect="1"/>
          </p:cNvPicPr>
          <p:nvPr/>
        </p:nvPicPr>
        <p:blipFill>
          <a:blip r:embed="rId3"/>
          <a:stretch>
            <a:fillRect/>
          </a:stretch>
        </p:blipFill>
        <p:spPr>
          <a:xfrm>
            <a:off x="9358243" y="292928"/>
            <a:ext cx="2540000" cy="711200"/>
          </a:xfrm>
          <a:prstGeom prst="rect">
            <a:avLst/>
          </a:prstGeom>
        </p:spPr>
      </p:pic>
      <p:sp>
        <p:nvSpPr>
          <p:cNvPr id="6" name="TextBox 5">
            <a:extLst>
              <a:ext uri="{FF2B5EF4-FFF2-40B4-BE49-F238E27FC236}">
                <a16:creationId xmlns:a16="http://schemas.microsoft.com/office/drawing/2014/main" id="{132858B6-98AC-6F62-4561-97B876D689D9}"/>
              </a:ext>
            </a:extLst>
          </p:cNvPr>
          <p:cNvSpPr txBox="1"/>
          <p:nvPr/>
        </p:nvSpPr>
        <p:spPr>
          <a:xfrm>
            <a:off x="199385" y="1351508"/>
            <a:ext cx="9867058" cy="4893647"/>
          </a:xfrm>
          <a:prstGeom prst="rect">
            <a:avLst/>
          </a:prstGeom>
          <a:noFill/>
        </p:spPr>
        <p:txBody>
          <a:bodyPr wrap="square" rtlCol="0">
            <a:spAutoFit/>
          </a:bodyPr>
          <a:lstStyle/>
          <a:p>
            <a:pPr marL="285750" indent="-285750">
              <a:buClr>
                <a:schemeClr val="bg2">
                  <a:lumMod val="60000"/>
                  <a:lumOff val="40000"/>
                </a:schemeClr>
              </a:buClr>
              <a:buFont typeface="Arial" panose="020B0604020202020204" pitchFamily="34" charset="0"/>
              <a:buChar char="•"/>
            </a:pPr>
            <a:r>
              <a:rPr lang="en-GB" sz="2400" dirty="0"/>
              <a:t>Complete recruitment process</a:t>
            </a:r>
          </a:p>
          <a:p>
            <a:pPr marL="285750" indent="-285750">
              <a:buClr>
                <a:schemeClr val="bg2">
                  <a:lumMod val="60000"/>
                  <a:lumOff val="40000"/>
                </a:schemeClr>
              </a:buClr>
              <a:buFont typeface="Arial" panose="020B0604020202020204" pitchFamily="34" charset="0"/>
              <a:buChar char="•"/>
            </a:pPr>
            <a:r>
              <a:rPr lang="en-GB" sz="2400" dirty="0"/>
              <a:t>Commit to min. 2 hours per week, 6 month period</a:t>
            </a:r>
          </a:p>
          <a:p>
            <a:pPr marL="285750" indent="-285750">
              <a:buClr>
                <a:schemeClr val="bg2">
                  <a:lumMod val="60000"/>
                  <a:lumOff val="40000"/>
                </a:schemeClr>
              </a:buClr>
              <a:buFont typeface="Arial" panose="020B0604020202020204" pitchFamily="34" charset="0"/>
              <a:buChar char="•"/>
            </a:pPr>
            <a:r>
              <a:rPr lang="en-GB" sz="2400" dirty="0"/>
              <a:t>Key personal qualities and skills such as empathy, </a:t>
            </a:r>
          </a:p>
          <a:p>
            <a:pPr>
              <a:buClr>
                <a:schemeClr val="bg2">
                  <a:lumMod val="60000"/>
                  <a:lumOff val="40000"/>
                </a:schemeClr>
              </a:buClr>
            </a:pPr>
            <a:r>
              <a:rPr lang="en-GB" sz="2400" dirty="0"/>
              <a:t>   listening, communication, observation, reliability, </a:t>
            </a:r>
          </a:p>
          <a:p>
            <a:pPr>
              <a:buClr>
                <a:schemeClr val="bg2">
                  <a:lumMod val="60000"/>
                  <a:lumOff val="40000"/>
                </a:schemeClr>
              </a:buClr>
            </a:pPr>
            <a:r>
              <a:rPr lang="en-GB" sz="2400" dirty="0"/>
              <a:t>   open to learn, initiative and attention to detail.</a:t>
            </a:r>
          </a:p>
          <a:p>
            <a:pPr>
              <a:buClr>
                <a:schemeClr val="bg2">
                  <a:lumMod val="60000"/>
                  <a:lumOff val="40000"/>
                </a:schemeClr>
              </a:buClr>
            </a:pPr>
            <a:endParaRPr lang="en-GB" sz="2400" b="1" dirty="0"/>
          </a:p>
          <a:p>
            <a:pPr>
              <a:buClr>
                <a:schemeClr val="bg2">
                  <a:lumMod val="60000"/>
                  <a:lumOff val="40000"/>
                </a:schemeClr>
              </a:buClr>
            </a:pPr>
            <a:r>
              <a:rPr lang="en-GB" sz="2400" b="1" dirty="0"/>
              <a:t>Volunteers must comply with policies including:</a:t>
            </a:r>
          </a:p>
          <a:p>
            <a:pPr marL="285750" indent="-285750">
              <a:buClr>
                <a:schemeClr val="bg2">
                  <a:lumMod val="60000"/>
                  <a:lumOff val="40000"/>
                </a:schemeClr>
              </a:buClr>
              <a:buFont typeface="Arial" panose="020B0604020202020204" pitchFamily="34" charset="0"/>
              <a:buChar char="•"/>
            </a:pPr>
            <a:r>
              <a:rPr lang="en-GB" sz="2400" dirty="0"/>
              <a:t>Record volunteer hours on Volunteer database</a:t>
            </a:r>
          </a:p>
          <a:p>
            <a:pPr marL="285750" indent="-285750">
              <a:buClr>
                <a:schemeClr val="bg2">
                  <a:lumMod val="60000"/>
                  <a:lumOff val="40000"/>
                </a:schemeClr>
              </a:buClr>
              <a:buFont typeface="Arial" panose="020B0604020202020204" pitchFamily="34" charset="0"/>
              <a:buChar char="•"/>
            </a:pPr>
            <a:r>
              <a:rPr lang="en-GB" sz="2400" dirty="0"/>
              <a:t>Confidentiality and attendance</a:t>
            </a:r>
          </a:p>
          <a:p>
            <a:pPr marL="285750" indent="-285750">
              <a:buClr>
                <a:schemeClr val="bg2">
                  <a:lumMod val="60000"/>
                  <a:lumOff val="40000"/>
                </a:schemeClr>
              </a:buClr>
              <a:buFont typeface="Arial" panose="020B0604020202020204" pitchFamily="34" charset="0"/>
              <a:buChar char="•"/>
            </a:pPr>
            <a:r>
              <a:rPr lang="en-GB" sz="2400" dirty="0"/>
              <a:t>Dress Code</a:t>
            </a:r>
          </a:p>
          <a:p>
            <a:pPr marL="285750" indent="-285750">
              <a:buClr>
                <a:schemeClr val="bg2">
                  <a:lumMod val="60000"/>
                  <a:lumOff val="40000"/>
                </a:schemeClr>
              </a:buClr>
              <a:buFont typeface="Arial" panose="020B0604020202020204" pitchFamily="34" charset="0"/>
              <a:buChar char="•"/>
            </a:pPr>
            <a:r>
              <a:rPr lang="en-GB" sz="2400" dirty="0"/>
              <a:t>Non-clinical activities. Not give medical advice/care</a:t>
            </a:r>
          </a:p>
          <a:p>
            <a:pPr marL="285750" indent="-285750">
              <a:buClr>
                <a:schemeClr val="bg2">
                  <a:lumMod val="60000"/>
                  <a:lumOff val="40000"/>
                </a:schemeClr>
              </a:buClr>
              <a:buFont typeface="Arial" panose="020B0604020202020204" pitchFamily="34" charset="0"/>
              <a:buChar char="•"/>
            </a:pPr>
            <a:r>
              <a:rPr lang="en-GB" sz="2400" dirty="0"/>
              <a:t>Embody Trusts Vision and Values</a:t>
            </a:r>
          </a:p>
          <a:p>
            <a:pPr lvl="1">
              <a:buClr>
                <a:schemeClr val="bg2">
                  <a:lumMod val="60000"/>
                  <a:lumOff val="40000"/>
                </a:schemeClr>
              </a:buClr>
            </a:pPr>
            <a:endParaRPr lang="en-GB" sz="2400" dirty="0"/>
          </a:p>
        </p:txBody>
      </p:sp>
      <p:sp>
        <p:nvSpPr>
          <p:cNvPr id="7" name="Title 1">
            <a:extLst>
              <a:ext uri="{FF2B5EF4-FFF2-40B4-BE49-F238E27FC236}">
                <a16:creationId xmlns:a16="http://schemas.microsoft.com/office/drawing/2014/main" id="{228D8432-F42E-6AB2-6FC3-D5BE6C8A15B6}"/>
              </a:ext>
            </a:extLst>
          </p:cNvPr>
          <p:cNvSpPr txBox="1">
            <a:spLocks/>
          </p:cNvSpPr>
          <p:nvPr/>
        </p:nvSpPr>
        <p:spPr>
          <a:xfrm>
            <a:off x="656953" y="-585348"/>
            <a:ext cx="8003060" cy="1634483"/>
          </a:xfrm>
          <a:prstGeom prst="rect">
            <a:avLst/>
          </a:prstGeom>
        </p:spPr>
        <p:txBody>
          <a:bodyPr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1" i="0" u="none" strike="noStrike" cap="none">
                <a:solidFill>
                  <a:srgbClr val="006AB4"/>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kern="0" dirty="0"/>
              <a:t>Application and commitment</a:t>
            </a:r>
          </a:p>
        </p:txBody>
      </p:sp>
      <p:pic>
        <p:nvPicPr>
          <p:cNvPr id="2" name="Picture 1" descr="A poster with text and images&#10;&#10;Description automatically generated">
            <a:extLst>
              <a:ext uri="{FF2B5EF4-FFF2-40B4-BE49-F238E27FC236}">
                <a16:creationId xmlns:a16="http://schemas.microsoft.com/office/drawing/2014/main" id="{27770EAA-5343-19C1-E298-EF1D0E7D7FD3}"/>
              </a:ext>
            </a:extLst>
          </p:cNvPr>
          <p:cNvPicPr>
            <a:picLocks noChangeAspect="1"/>
          </p:cNvPicPr>
          <p:nvPr/>
        </p:nvPicPr>
        <p:blipFill>
          <a:blip r:embed="rId4"/>
          <a:srcRect l="88" t="10350" r="701" b="2105"/>
          <a:stretch/>
        </p:blipFill>
        <p:spPr>
          <a:xfrm>
            <a:off x="7694493" y="1004128"/>
            <a:ext cx="3840554" cy="5083385"/>
          </a:xfrm>
          <a:prstGeom prst="rect">
            <a:avLst/>
          </a:prstGeom>
        </p:spPr>
      </p:pic>
    </p:spTree>
    <p:extLst>
      <p:ext uri="{BB962C8B-B14F-4D97-AF65-F5344CB8AC3E}">
        <p14:creationId xmlns:p14="http://schemas.microsoft.com/office/powerpoint/2010/main" val="164155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2D83-0650-D161-E9CC-2600389E15BB}"/>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A44546B-4A0F-E5C4-AE5E-7D51BABA09BB}"/>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14C2CCA6-1C3A-2FAC-516C-FACB1E4F4277}"/>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D54E0E67-67E3-09BB-1AFC-C847982F4397}"/>
              </a:ext>
            </a:extLst>
          </p:cNvPr>
          <p:cNvPicPr>
            <a:picLocks noChangeAspect="1"/>
          </p:cNvPicPr>
          <p:nvPr/>
        </p:nvPicPr>
        <p:blipFill>
          <a:blip r:embed="rId3"/>
          <a:stretch>
            <a:fillRect/>
          </a:stretch>
        </p:blipFill>
        <p:spPr>
          <a:xfrm>
            <a:off x="9358243" y="292928"/>
            <a:ext cx="2540000" cy="711200"/>
          </a:xfrm>
          <a:prstGeom prst="rect">
            <a:avLst/>
          </a:prstGeom>
        </p:spPr>
      </p:pic>
      <p:sp>
        <p:nvSpPr>
          <p:cNvPr id="6" name="TextBox 5">
            <a:extLst>
              <a:ext uri="{FF2B5EF4-FFF2-40B4-BE49-F238E27FC236}">
                <a16:creationId xmlns:a16="http://schemas.microsoft.com/office/drawing/2014/main" id="{1449D0AA-88E8-9963-70FA-EB0C8AE47A29}"/>
              </a:ext>
            </a:extLst>
          </p:cNvPr>
          <p:cNvSpPr txBox="1"/>
          <p:nvPr/>
        </p:nvSpPr>
        <p:spPr>
          <a:xfrm>
            <a:off x="349660" y="1286215"/>
            <a:ext cx="11371285" cy="6771084"/>
          </a:xfrm>
          <a:prstGeom prst="rect">
            <a:avLst/>
          </a:prstGeom>
          <a:noFill/>
        </p:spPr>
        <p:txBody>
          <a:bodyPr wrap="square" rtlCol="0">
            <a:spAutoFit/>
          </a:bodyPr>
          <a:lstStyle/>
          <a:p>
            <a:pPr marL="285750" indent="-285750">
              <a:buClr>
                <a:schemeClr val="bg2">
                  <a:lumMod val="60000"/>
                  <a:lumOff val="40000"/>
                </a:schemeClr>
              </a:buClr>
              <a:buFont typeface="Arial" panose="020B0604020202020204" pitchFamily="34" charset="0"/>
              <a:buChar char="•"/>
            </a:pPr>
            <a:r>
              <a:rPr lang="en-GB" sz="2400" dirty="0"/>
              <a:t>Previous success launching and delivering </a:t>
            </a:r>
            <a:r>
              <a:rPr lang="en-GB" sz="2400" dirty="0" err="1"/>
              <a:t>VtC</a:t>
            </a:r>
            <a:r>
              <a:rPr lang="en-GB" sz="2400" dirty="0"/>
              <a:t> maternity programme</a:t>
            </a:r>
          </a:p>
          <a:p>
            <a:pPr marL="285750" indent="-285750">
              <a:buClr>
                <a:schemeClr val="bg2">
                  <a:lumMod val="60000"/>
                  <a:lumOff val="40000"/>
                </a:schemeClr>
              </a:buClr>
              <a:buFont typeface="Arial" panose="020B0604020202020204" pitchFamily="34" charset="0"/>
              <a:buChar char="•"/>
            </a:pPr>
            <a:r>
              <a:rPr lang="en-GB" sz="2400" dirty="0"/>
              <a:t>Building relationships with Veteran support organisations/key contacts i.e.</a:t>
            </a:r>
          </a:p>
          <a:p>
            <a:pPr marL="742950" lvl="1" indent="-285750">
              <a:buClr>
                <a:schemeClr val="bg2">
                  <a:lumMod val="60000"/>
                  <a:lumOff val="40000"/>
                </a:schemeClr>
              </a:buClr>
              <a:buFont typeface="Arial" panose="020B0604020202020204" pitchFamily="34" charset="0"/>
              <a:buChar char="•"/>
            </a:pPr>
            <a:r>
              <a:rPr lang="en-GB" sz="2400" dirty="0"/>
              <a:t>Poppy Factory</a:t>
            </a:r>
          </a:p>
          <a:p>
            <a:pPr marL="742950" lvl="1" indent="-285750">
              <a:buClr>
                <a:schemeClr val="bg2">
                  <a:lumMod val="60000"/>
                  <a:lumOff val="40000"/>
                </a:schemeClr>
              </a:buClr>
              <a:buFont typeface="Arial" panose="020B0604020202020204" pitchFamily="34" charset="0"/>
              <a:buChar char="•"/>
            </a:pPr>
            <a:r>
              <a:rPr lang="en-GB" sz="2400" dirty="0"/>
              <a:t>Local barracks</a:t>
            </a:r>
          </a:p>
          <a:p>
            <a:pPr lvl="1">
              <a:buClr>
                <a:schemeClr val="bg2">
                  <a:lumMod val="60000"/>
                  <a:lumOff val="40000"/>
                </a:schemeClr>
              </a:buClr>
            </a:pPr>
            <a:endParaRPr lang="en-GB" sz="1000" dirty="0"/>
          </a:p>
          <a:p>
            <a:pPr marL="342900" indent="-342900">
              <a:buClr>
                <a:schemeClr val="bg2">
                  <a:lumMod val="60000"/>
                  <a:lumOff val="40000"/>
                </a:schemeClr>
              </a:buClr>
              <a:buFont typeface="Arial" panose="020B0604020202020204" pitchFamily="34" charset="0"/>
              <a:buChar char="•"/>
            </a:pPr>
            <a:r>
              <a:rPr lang="en-GB" sz="2400" dirty="0"/>
              <a:t>Engaging and buy-in from LGT Veteran Network/Senior colleagues championing this opportunity</a:t>
            </a:r>
          </a:p>
          <a:p>
            <a:pPr>
              <a:buClr>
                <a:schemeClr val="bg2">
                  <a:lumMod val="60000"/>
                  <a:lumOff val="40000"/>
                </a:schemeClr>
              </a:buClr>
            </a:pPr>
            <a:endParaRPr lang="en-GB" sz="1000" dirty="0"/>
          </a:p>
          <a:p>
            <a:pPr marL="342900" indent="-342900">
              <a:buClr>
                <a:schemeClr val="bg2">
                  <a:lumMod val="60000"/>
                  <a:lumOff val="40000"/>
                </a:schemeClr>
              </a:buClr>
              <a:buFont typeface="Arial" panose="020B0604020202020204" pitchFamily="34" charset="0"/>
              <a:buChar char="•"/>
            </a:pPr>
            <a:r>
              <a:rPr lang="en-GB" sz="2400" dirty="0"/>
              <a:t>Reaching out to current Veteran on Veteran Spouse colleagues</a:t>
            </a:r>
          </a:p>
          <a:p>
            <a:pPr>
              <a:buClr>
                <a:schemeClr val="bg2">
                  <a:lumMod val="60000"/>
                  <a:lumOff val="40000"/>
                </a:schemeClr>
              </a:buClr>
            </a:pPr>
            <a:endParaRPr lang="en-GB" sz="1000" dirty="0"/>
          </a:p>
          <a:p>
            <a:pPr marL="342900" indent="-342900">
              <a:buClr>
                <a:schemeClr val="bg2">
                  <a:lumMod val="60000"/>
                  <a:lumOff val="40000"/>
                </a:schemeClr>
              </a:buClr>
              <a:buFont typeface="Arial" panose="020B0604020202020204" pitchFamily="34" charset="0"/>
              <a:buChar char="•"/>
            </a:pPr>
            <a:r>
              <a:rPr lang="en-GB" sz="2400" dirty="0"/>
              <a:t>Reaching out to Trust partners for variety or roles</a:t>
            </a:r>
          </a:p>
          <a:p>
            <a:pPr>
              <a:buClr>
                <a:schemeClr val="bg2">
                  <a:lumMod val="60000"/>
                  <a:lumOff val="40000"/>
                </a:schemeClr>
              </a:buClr>
            </a:pPr>
            <a:endParaRPr lang="en-GB" sz="1000" dirty="0"/>
          </a:p>
          <a:p>
            <a:pPr marL="342900" indent="-342900">
              <a:buClr>
                <a:schemeClr val="bg2">
                  <a:lumMod val="60000"/>
                  <a:lumOff val="40000"/>
                </a:schemeClr>
              </a:buClr>
              <a:buFont typeface="Arial" panose="020B0604020202020204" pitchFamily="34" charset="0"/>
              <a:buChar char="•"/>
            </a:pPr>
            <a:r>
              <a:rPr lang="en-GB" sz="2400" dirty="0"/>
              <a:t>Targeted Comms for V2C cohort recruitment </a:t>
            </a:r>
          </a:p>
          <a:p>
            <a:pPr>
              <a:buClr>
                <a:schemeClr val="bg2">
                  <a:lumMod val="60000"/>
                  <a:lumOff val="40000"/>
                </a:schemeClr>
              </a:buClr>
            </a:pPr>
            <a:endParaRPr lang="en-GB" sz="1000" dirty="0"/>
          </a:p>
          <a:p>
            <a:pPr marL="285750" indent="-285750">
              <a:buClr>
                <a:schemeClr val="bg2">
                  <a:lumMod val="60000"/>
                  <a:lumOff val="40000"/>
                </a:schemeClr>
              </a:buClr>
              <a:buFont typeface="Arial" panose="020B0604020202020204" pitchFamily="34" charset="0"/>
              <a:buChar char="•"/>
            </a:pPr>
            <a:r>
              <a:rPr lang="en-GB" sz="2400" dirty="0"/>
              <a:t>Volunteer candidates considered from communities our Trust serves: Lewisham, Greenwich and Bexley</a:t>
            </a:r>
          </a:p>
          <a:p>
            <a:pPr lvl="1">
              <a:buClr>
                <a:schemeClr val="bg2">
                  <a:lumMod val="60000"/>
                  <a:lumOff val="40000"/>
                </a:schemeClr>
              </a:buClr>
            </a:pPr>
            <a:endParaRPr lang="en-GB" sz="2400" dirty="0"/>
          </a:p>
          <a:p>
            <a:pPr marL="742950" lvl="1" indent="-285750">
              <a:buClr>
                <a:schemeClr val="bg2">
                  <a:lumMod val="60000"/>
                  <a:lumOff val="40000"/>
                </a:schemeClr>
              </a:buClr>
              <a:buFont typeface="Arial" panose="020B0604020202020204" pitchFamily="34" charset="0"/>
              <a:buChar char="•"/>
            </a:pPr>
            <a:endParaRPr lang="en-GB" sz="2400" dirty="0"/>
          </a:p>
          <a:p>
            <a:pPr marL="285750" indent="-285750">
              <a:buClr>
                <a:schemeClr val="bg2">
                  <a:lumMod val="60000"/>
                  <a:lumOff val="40000"/>
                </a:schemeClr>
              </a:buClr>
              <a:buFont typeface="Arial" panose="020B0604020202020204" pitchFamily="34" charset="0"/>
              <a:buChar char="•"/>
            </a:pPr>
            <a:endParaRPr lang="en-GB" sz="2400" dirty="0"/>
          </a:p>
          <a:p>
            <a:pPr marL="285750" indent="-285750">
              <a:buClr>
                <a:schemeClr val="bg2">
                  <a:lumMod val="60000"/>
                  <a:lumOff val="40000"/>
                </a:schemeClr>
              </a:buClr>
              <a:buFont typeface="Arial" panose="020B0604020202020204" pitchFamily="34" charset="0"/>
              <a:buChar char="•"/>
            </a:pPr>
            <a:endParaRPr lang="en-GB" sz="2400" dirty="0"/>
          </a:p>
          <a:p>
            <a:pPr lvl="1">
              <a:buClr>
                <a:schemeClr val="bg2">
                  <a:lumMod val="60000"/>
                  <a:lumOff val="40000"/>
                </a:schemeClr>
              </a:buClr>
            </a:pPr>
            <a:endParaRPr lang="en-GB" sz="2400" dirty="0"/>
          </a:p>
        </p:txBody>
      </p:sp>
      <p:sp>
        <p:nvSpPr>
          <p:cNvPr id="7" name="Title 1">
            <a:extLst>
              <a:ext uri="{FF2B5EF4-FFF2-40B4-BE49-F238E27FC236}">
                <a16:creationId xmlns:a16="http://schemas.microsoft.com/office/drawing/2014/main" id="{DFAF9E51-D9B9-DACA-AD39-07D931F5DD6C}"/>
              </a:ext>
            </a:extLst>
          </p:cNvPr>
          <p:cNvSpPr txBox="1">
            <a:spLocks/>
          </p:cNvSpPr>
          <p:nvPr/>
        </p:nvSpPr>
        <p:spPr>
          <a:xfrm>
            <a:off x="607367" y="-86206"/>
            <a:ext cx="8003060" cy="1103789"/>
          </a:xfrm>
          <a:prstGeom prst="rect">
            <a:avLst/>
          </a:prstGeom>
        </p:spPr>
        <p:txBody>
          <a:bodyPr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400" b="1" i="0" u="none" strike="noStrike" cap="none">
                <a:solidFill>
                  <a:srgbClr val="006AB4"/>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kern="0" dirty="0"/>
              <a:t>Launching </a:t>
            </a:r>
            <a:r>
              <a:rPr lang="en-US" sz="3600" kern="0" dirty="0" err="1"/>
              <a:t>VtC</a:t>
            </a:r>
            <a:r>
              <a:rPr lang="en-US" sz="3600" kern="0" dirty="0"/>
              <a:t> </a:t>
            </a:r>
            <a:r>
              <a:rPr lang="en-US" sz="3600" kern="0" dirty="0" err="1"/>
              <a:t>programme</a:t>
            </a:r>
            <a:endParaRPr lang="en-US" sz="3600" kern="0" dirty="0"/>
          </a:p>
        </p:txBody>
      </p:sp>
    </p:spTree>
    <p:extLst>
      <p:ext uri="{BB962C8B-B14F-4D97-AF65-F5344CB8AC3E}">
        <p14:creationId xmlns:p14="http://schemas.microsoft.com/office/powerpoint/2010/main" val="414934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B2A86-AE3B-FAA2-28F6-DEA21B680C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41D30E9-452E-648C-94C8-89AA6FA32AA8}"/>
              </a:ext>
            </a:extLst>
          </p:cNvPr>
          <p:cNvPicPr>
            <a:picLocks noChangeAspect="1"/>
          </p:cNvPicPr>
          <p:nvPr/>
        </p:nvPicPr>
        <p:blipFill>
          <a:blip r:embed="rId2"/>
          <a:stretch>
            <a:fillRect/>
          </a:stretch>
        </p:blipFill>
        <p:spPr>
          <a:xfrm>
            <a:off x="404005" y="925793"/>
            <a:ext cx="4477666" cy="5300550"/>
          </a:xfrm>
          <a:prstGeom prst="rect">
            <a:avLst/>
          </a:prstGeom>
        </p:spPr>
      </p:pic>
      <p:cxnSp>
        <p:nvCxnSpPr>
          <p:cNvPr id="3" name="Straight Connector 2">
            <a:extLst>
              <a:ext uri="{FF2B5EF4-FFF2-40B4-BE49-F238E27FC236}">
                <a16:creationId xmlns:a16="http://schemas.microsoft.com/office/drawing/2014/main" id="{31CE439E-1211-AF5A-104E-16D40AC83E05}"/>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5DAE1694-B435-10A3-3BF9-8CDF650CD5DB}"/>
              </a:ext>
            </a:extLst>
          </p:cNvPr>
          <p:cNvPicPr>
            <a:picLocks noChangeAspect="1"/>
          </p:cNvPicPr>
          <p:nvPr/>
        </p:nvPicPr>
        <p:blipFill>
          <a:blip r:embed="rId3"/>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7C5DA612-C0EA-C36A-5295-DEF58562AF7D}"/>
              </a:ext>
            </a:extLst>
          </p:cNvPr>
          <p:cNvPicPr>
            <a:picLocks noChangeAspect="1"/>
          </p:cNvPicPr>
          <p:nvPr/>
        </p:nvPicPr>
        <p:blipFill>
          <a:blip r:embed="rId4"/>
          <a:stretch>
            <a:fillRect/>
          </a:stretch>
        </p:blipFill>
        <p:spPr>
          <a:xfrm>
            <a:off x="9358243" y="292928"/>
            <a:ext cx="2540000" cy="711200"/>
          </a:xfrm>
          <a:prstGeom prst="rect">
            <a:avLst/>
          </a:prstGeom>
        </p:spPr>
      </p:pic>
      <p:sp>
        <p:nvSpPr>
          <p:cNvPr id="8" name="Rectangle 7">
            <a:extLst>
              <a:ext uri="{FF2B5EF4-FFF2-40B4-BE49-F238E27FC236}">
                <a16:creationId xmlns:a16="http://schemas.microsoft.com/office/drawing/2014/main" id="{97932CBE-6554-B14D-741E-89072D99AD1B}"/>
              </a:ext>
            </a:extLst>
          </p:cNvPr>
          <p:cNvSpPr/>
          <p:nvPr/>
        </p:nvSpPr>
        <p:spPr>
          <a:xfrm>
            <a:off x="315986" y="207422"/>
            <a:ext cx="5750292" cy="646331"/>
          </a:xfrm>
          <a:prstGeom prst="rect">
            <a:avLst/>
          </a:prstGeom>
        </p:spPr>
        <p:txBody>
          <a:bodyPr wrap="none">
            <a:spAutoFit/>
          </a:bodyPr>
          <a:lstStyle/>
          <a:p>
            <a:pPr>
              <a:buClr>
                <a:srgbClr val="000000"/>
              </a:buClr>
              <a:buFont typeface="Arial"/>
              <a:defRPr/>
            </a:pPr>
            <a:r>
              <a:rPr lang="en-GB" sz="3600" b="1" kern="0" dirty="0">
                <a:solidFill>
                  <a:srgbClr val="006AB4"/>
                </a:solidFill>
                <a:latin typeface="Arial" panose="020B0604020202020204" pitchFamily="34" charset="0"/>
                <a:cs typeface="Arial" panose="020B0604020202020204" pitchFamily="34" charset="0"/>
                <a:sym typeface="Arial"/>
              </a:rPr>
              <a:t>LGT </a:t>
            </a:r>
            <a:r>
              <a:rPr lang="en-GB" sz="3600" b="1" kern="0" dirty="0" err="1">
                <a:solidFill>
                  <a:srgbClr val="006AB4"/>
                </a:solidFill>
                <a:latin typeface="Arial" panose="020B0604020202020204" pitchFamily="34" charset="0"/>
                <a:cs typeface="Arial" panose="020B0604020202020204" pitchFamily="34" charset="0"/>
                <a:sym typeface="Arial"/>
              </a:rPr>
              <a:t>VtC</a:t>
            </a:r>
            <a:r>
              <a:rPr lang="en-GB" sz="3600" b="1" kern="0" dirty="0">
                <a:solidFill>
                  <a:srgbClr val="006AB4"/>
                </a:solidFill>
                <a:latin typeface="Arial" panose="020B0604020202020204" pitchFamily="34" charset="0"/>
                <a:cs typeface="Arial" panose="020B0604020202020204" pitchFamily="34" charset="0"/>
                <a:sym typeface="Arial"/>
              </a:rPr>
              <a:t> Career Pathway </a:t>
            </a:r>
          </a:p>
        </p:txBody>
      </p:sp>
      <p:sp>
        <p:nvSpPr>
          <p:cNvPr id="2" name="Text Placeholder 3">
            <a:extLst>
              <a:ext uri="{FF2B5EF4-FFF2-40B4-BE49-F238E27FC236}">
                <a16:creationId xmlns:a16="http://schemas.microsoft.com/office/drawing/2014/main" id="{E133B7C4-8C38-656B-8226-27F778CF4B22}"/>
              </a:ext>
            </a:extLst>
          </p:cNvPr>
          <p:cNvSpPr txBox="1">
            <a:spLocks/>
          </p:cNvSpPr>
          <p:nvPr/>
        </p:nvSpPr>
        <p:spPr>
          <a:xfrm>
            <a:off x="5135945" y="1518657"/>
            <a:ext cx="7463775" cy="5636225"/>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2000"/>
              <a:buFont typeface="Arial"/>
              <a:buNone/>
              <a:defRPr sz="2000" b="0" i="0" u="none" strike="noStrike" kern="1200" cap="none">
                <a:solidFill>
                  <a:schemeClr val="dk1"/>
                </a:solidFill>
                <a:latin typeface="Times New Roman"/>
                <a:ea typeface="Times New Roman"/>
                <a:cs typeface="Times New Roman"/>
                <a:sym typeface="Times New Roman"/>
              </a:defRPr>
            </a:lvl1pPr>
            <a:lvl2pPr marL="914400" marR="0" lvl="1"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Times New Roman"/>
                <a:ea typeface="Times New Roman"/>
                <a:cs typeface="Times New Roman"/>
                <a:sym typeface="Times New Roman"/>
              </a:defRPr>
            </a:lvl2pPr>
            <a:lvl3pPr marL="1371600" marR="0" lvl="2" indent="-228600" algn="l"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Times New Roman"/>
                <a:ea typeface="Times New Roman"/>
                <a:cs typeface="Times New Roman"/>
                <a:sym typeface="Times New Roman"/>
              </a:defRPr>
            </a:lvl3pPr>
            <a:lvl4pPr marL="1828800" marR="0" lvl="3" indent="-228600" algn="l" defTabSz="914400" rtl="0" eaLnBrk="1" latinLnBrk="0" hangingPunct="1">
              <a:lnSpc>
                <a:spcPct val="90000"/>
              </a:lnSpc>
              <a:spcBef>
                <a:spcPts val="500"/>
              </a:spcBef>
              <a:spcAft>
                <a:spcPts val="0"/>
              </a:spcAft>
              <a:buClr>
                <a:schemeClr val="dk1"/>
              </a:buClr>
              <a:buSzPts val="1400"/>
              <a:buFont typeface="Arial"/>
              <a:buNone/>
              <a:defRPr sz="1400" b="0" i="0" u="none" strike="noStrike" kern="1200" cap="none">
                <a:solidFill>
                  <a:schemeClr val="dk1"/>
                </a:solidFill>
                <a:latin typeface="Times New Roman"/>
                <a:ea typeface="Times New Roman"/>
                <a:cs typeface="Times New Roman"/>
                <a:sym typeface="Times New Roman"/>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Times New Roman"/>
                <a:ea typeface="Times New Roman"/>
                <a:cs typeface="Times New Roman"/>
                <a:sym typeface="Times New Roman"/>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lnSpc>
                <a:spcPct val="113999"/>
              </a:lnSpc>
              <a:spcBef>
                <a:spcPts val="0"/>
              </a:spcBef>
              <a:spcAft>
                <a:spcPts val="600"/>
              </a:spcAft>
              <a:buClr>
                <a:srgbClr val="002060"/>
              </a:buClr>
              <a:buSzPct val="100000"/>
            </a:pPr>
            <a:r>
              <a:rPr lang="en-GB" sz="2800" dirty="0">
                <a:solidFill>
                  <a:srgbClr val="1A3A60"/>
                </a:solidFill>
                <a:latin typeface="Calibri"/>
                <a:ea typeface="Calibri" panose="020F0502020204030204" pitchFamily="34" charset="0"/>
                <a:cs typeface="Calibri"/>
              </a:rPr>
              <a:t>1. Volunteer induction and awareness</a:t>
            </a:r>
          </a:p>
          <a:p>
            <a:pPr marL="0" indent="0">
              <a:lnSpc>
                <a:spcPct val="113999"/>
              </a:lnSpc>
              <a:spcBef>
                <a:spcPts val="0"/>
              </a:spcBef>
              <a:spcAft>
                <a:spcPts val="600"/>
              </a:spcAft>
              <a:buClr>
                <a:srgbClr val="002060"/>
              </a:buClr>
              <a:buSzPct val="100000"/>
            </a:pPr>
            <a:r>
              <a:rPr lang="en-GB" sz="2800" dirty="0">
                <a:solidFill>
                  <a:srgbClr val="1A3A60"/>
                </a:solidFill>
                <a:latin typeface="Calibri"/>
                <a:ea typeface="Calibri"/>
                <a:cs typeface="Calibri"/>
              </a:rPr>
              <a:t>2. Initial career goals discussion/interview</a:t>
            </a:r>
          </a:p>
          <a:p>
            <a:pPr marL="0" indent="0">
              <a:lnSpc>
                <a:spcPct val="113999"/>
              </a:lnSpc>
              <a:spcBef>
                <a:spcPts val="0"/>
              </a:spcBef>
              <a:spcAft>
                <a:spcPts val="600"/>
              </a:spcAft>
              <a:buClr>
                <a:srgbClr val="002060"/>
              </a:buClr>
              <a:buSzPct val="100000"/>
            </a:pPr>
            <a:r>
              <a:rPr lang="en-GB" sz="2800" dirty="0">
                <a:solidFill>
                  <a:srgbClr val="1A3A60"/>
                </a:solidFill>
                <a:latin typeface="Calibri"/>
                <a:ea typeface="Calibri"/>
                <a:cs typeface="Calibri"/>
              </a:rPr>
              <a:t>3. Impactful volunteer roles </a:t>
            </a:r>
          </a:p>
          <a:p>
            <a:pPr marL="0" indent="0">
              <a:lnSpc>
                <a:spcPct val="113999"/>
              </a:lnSpc>
              <a:spcBef>
                <a:spcPts val="0"/>
              </a:spcBef>
              <a:spcAft>
                <a:spcPts val="600"/>
              </a:spcAft>
              <a:buClr>
                <a:srgbClr val="002060"/>
              </a:buClr>
              <a:buSzPct val="100000"/>
            </a:pPr>
            <a:r>
              <a:rPr lang="en-GB" sz="2800" dirty="0">
                <a:solidFill>
                  <a:srgbClr val="1A3A60"/>
                </a:solidFill>
                <a:latin typeface="Calibri"/>
                <a:ea typeface="Calibri" panose="020F0502020204030204" pitchFamily="34" charset="0"/>
                <a:cs typeface="Calibri"/>
              </a:rPr>
              <a:t>4. Ongoing support</a:t>
            </a:r>
          </a:p>
          <a:p>
            <a:pPr marL="0" indent="0">
              <a:lnSpc>
                <a:spcPct val="113999"/>
              </a:lnSpc>
              <a:spcBef>
                <a:spcPts val="0"/>
              </a:spcBef>
              <a:spcAft>
                <a:spcPts val="600"/>
              </a:spcAft>
              <a:buClr>
                <a:srgbClr val="002060"/>
              </a:buClr>
              <a:buSzPct val="100000"/>
            </a:pPr>
            <a:r>
              <a:rPr lang="en-GB" sz="2800" dirty="0">
                <a:solidFill>
                  <a:srgbClr val="1A3A60"/>
                </a:solidFill>
                <a:latin typeface="Calibri"/>
                <a:ea typeface="Calibri"/>
                <a:cs typeface="Calibri"/>
              </a:rPr>
              <a:t>5. Experience through volunteering</a:t>
            </a:r>
            <a:endParaRPr lang="en-GB" sz="2800"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pPr>
            <a:r>
              <a:rPr lang="en-GB" sz="2800" dirty="0">
                <a:solidFill>
                  <a:srgbClr val="1A3A60"/>
                </a:solidFill>
                <a:latin typeface="Calibri"/>
                <a:ea typeface="Calibri" panose="020F0502020204030204" pitchFamily="34" charset="0"/>
                <a:cs typeface="Calibri"/>
              </a:rPr>
              <a:t>6. Employability support</a:t>
            </a:r>
          </a:p>
          <a:p>
            <a:pPr marL="0" indent="0">
              <a:lnSpc>
                <a:spcPct val="113999"/>
              </a:lnSpc>
              <a:spcBef>
                <a:spcPts val="0"/>
              </a:spcBef>
              <a:spcAft>
                <a:spcPts val="600"/>
              </a:spcAft>
            </a:pPr>
            <a:r>
              <a:rPr lang="en-GB" sz="2800" dirty="0">
                <a:solidFill>
                  <a:srgbClr val="1A3A60"/>
                </a:solidFill>
                <a:latin typeface="Calibri"/>
                <a:ea typeface="Calibri" panose="020F0502020204030204" pitchFamily="34" charset="0"/>
                <a:cs typeface="Calibri"/>
              </a:rPr>
              <a:t>7. Securing employment or education</a:t>
            </a:r>
            <a:endParaRPr lang="en-GB" sz="2800" dirty="0">
              <a:solidFill>
                <a:srgbClr val="000000"/>
              </a:solidFill>
              <a:ea typeface="Calibri" panose="020F0502020204030204" pitchFamily="34" charset="0"/>
              <a:cs typeface="Calibri"/>
            </a:endParaRPr>
          </a:p>
          <a:p>
            <a:pPr marL="0" indent="0">
              <a:lnSpc>
                <a:spcPct val="113999"/>
              </a:lnSpc>
              <a:spcBef>
                <a:spcPts val="0"/>
              </a:spcBef>
              <a:spcAft>
                <a:spcPts val="600"/>
              </a:spcAft>
            </a:pPr>
            <a:endParaRPr lang="en-GB" sz="1200" dirty="0">
              <a:solidFill>
                <a:srgbClr val="000000"/>
              </a:solidFill>
              <a:latin typeface="Calibri"/>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000" dirty="0">
              <a:solidFill>
                <a:srgbClr val="000000"/>
              </a:solidFill>
              <a:ea typeface="Calibri" panose="020F0502020204030204" pitchFamily="34" charset="0"/>
              <a:cs typeface="Calibri" panose="020F0502020204030204" pitchFamily="34" charset="0"/>
            </a:endParaRPr>
          </a:p>
          <a:p>
            <a:endParaRPr lang="en-GB" sz="1200"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793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84DF4-E0A5-54EE-E6F6-920597ECBED8}"/>
            </a:ext>
          </a:extLst>
        </p:cNvPr>
        <p:cNvGrpSpPr/>
        <p:nvPr/>
      </p:nvGrpSpPr>
      <p:grpSpPr>
        <a:xfrm>
          <a:off x="0" y="0"/>
          <a:ext cx="0" cy="0"/>
          <a:chOff x="0" y="0"/>
          <a:chExt cx="0" cy="0"/>
        </a:xfrm>
      </p:grpSpPr>
      <p:sp>
        <p:nvSpPr>
          <p:cNvPr id="3" name="Rectangle 2"/>
          <p:cNvSpPr/>
          <p:nvPr/>
        </p:nvSpPr>
        <p:spPr>
          <a:xfrm>
            <a:off x="645681" y="616775"/>
            <a:ext cx="9135834" cy="646331"/>
          </a:xfrm>
          <a:prstGeom prst="rect">
            <a:avLst/>
          </a:prstGeom>
        </p:spPr>
        <p:txBody>
          <a:bodyPr wrap="none">
            <a:spAutoFit/>
          </a:bodyPr>
          <a:lstStyle/>
          <a:p>
            <a:pPr>
              <a:buClr>
                <a:srgbClr val="000000"/>
              </a:buClr>
              <a:buFont typeface="Arial"/>
              <a:defRPr/>
            </a:pPr>
            <a:r>
              <a:rPr lang="en-GB" sz="3600" b="1" kern="0" dirty="0">
                <a:solidFill>
                  <a:srgbClr val="006AB4"/>
                </a:solidFill>
                <a:latin typeface="Arial" panose="020B0604020202020204" pitchFamily="34" charset="0"/>
                <a:cs typeface="Arial" panose="020B0604020202020204" pitchFamily="34" charset="0"/>
                <a:sym typeface="Arial"/>
              </a:rPr>
              <a:t>Volunteer to career success - case study</a:t>
            </a:r>
          </a:p>
        </p:txBody>
      </p:sp>
      <p:pic>
        <p:nvPicPr>
          <p:cNvPr id="5" name="Picture 4" descr="A person smiling at camera&#10;&#10;Description automatically generated">
            <a:extLst>
              <a:ext uri="{FF2B5EF4-FFF2-40B4-BE49-F238E27FC236}">
                <a16:creationId xmlns:a16="http://schemas.microsoft.com/office/drawing/2014/main" id="{72896949-4768-1B21-810D-8C8AE2E5AD94}"/>
              </a:ext>
            </a:extLst>
          </p:cNvPr>
          <p:cNvPicPr>
            <a:picLocks noChangeAspect="1"/>
          </p:cNvPicPr>
          <p:nvPr/>
        </p:nvPicPr>
        <p:blipFill>
          <a:blip r:embed="rId3"/>
          <a:stretch>
            <a:fillRect/>
          </a:stretch>
        </p:blipFill>
        <p:spPr>
          <a:xfrm>
            <a:off x="245660" y="1640438"/>
            <a:ext cx="1923720" cy="2564960"/>
          </a:xfrm>
          <a:prstGeom prst="teardrop">
            <a:avLst/>
          </a:prstGeom>
        </p:spPr>
      </p:pic>
      <p:sp>
        <p:nvSpPr>
          <p:cNvPr id="6" name="Speech Bubble: Rectangle with Corners Rounded 3">
            <a:extLst>
              <a:ext uri="{FF2B5EF4-FFF2-40B4-BE49-F238E27FC236}">
                <a16:creationId xmlns:a16="http://schemas.microsoft.com/office/drawing/2014/main" id="{09D0115C-2325-C901-8333-4A4A058836BF}"/>
              </a:ext>
            </a:extLst>
          </p:cNvPr>
          <p:cNvSpPr/>
          <p:nvPr/>
        </p:nvSpPr>
        <p:spPr>
          <a:xfrm>
            <a:off x="2806996" y="1705546"/>
            <a:ext cx="8494988" cy="4338638"/>
          </a:xfrm>
          <a:prstGeom prst="wedgeRoundRectCallout">
            <a:avLst>
              <a:gd name="adj1" fmla="val -57050"/>
              <a:gd name="adj2" fmla="val -21268"/>
              <a:gd name="adj3" fmla="val 16667"/>
            </a:avLst>
          </a:prstGeom>
          <a:noFill/>
          <a:ln w="28575">
            <a:solidFill>
              <a:srgbClr val="FF4B4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14000"/>
              </a:lnSpc>
            </a:pPr>
            <a:endParaRPr lang="en-GB" i="1" dirty="0">
              <a:solidFill>
                <a:srgbClr val="002060"/>
              </a:solidFill>
              <a:cs typeface="Arial"/>
            </a:endParaRPr>
          </a:p>
        </p:txBody>
      </p:sp>
      <p:sp>
        <p:nvSpPr>
          <p:cNvPr id="7" name="TextBox 6">
            <a:extLst>
              <a:ext uri="{FF2B5EF4-FFF2-40B4-BE49-F238E27FC236}">
                <a16:creationId xmlns:a16="http://schemas.microsoft.com/office/drawing/2014/main" id="{81E25AF2-A403-4F18-38F2-482A09C5A89C}"/>
              </a:ext>
            </a:extLst>
          </p:cNvPr>
          <p:cNvSpPr txBox="1"/>
          <p:nvPr/>
        </p:nvSpPr>
        <p:spPr>
          <a:xfrm>
            <a:off x="3326062" y="1884528"/>
            <a:ext cx="7692458" cy="3785652"/>
          </a:xfrm>
          <a:prstGeom prst="rect">
            <a:avLst/>
          </a:prstGeom>
          <a:noFill/>
        </p:spPr>
        <p:txBody>
          <a:bodyPr wrap="square">
            <a:spAutoFit/>
          </a:bodyPr>
          <a:lstStyle/>
          <a:p>
            <a:pPr marL="0" indent="0">
              <a:buNone/>
            </a:pPr>
            <a:r>
              <a:rPr lang="en-GB" sz="1600" b="1" dirty="0">
                <a:solidFill>
                  <a:schemeClr val="accent2">
                    <a:lumMod val="60000"/>
                    <a:lumOff val="40000"/>
                  </a:schemeClr>
                </a:solidFill>
              </a:rPr>
              <a:t>Sue – Joined LGT Volunteer to Career pathway and secured a role at trust in January 2024. Sue is a mum who was made redundant from her office job in July 2023:</a:t>
            </a:r>
          </a:p>
          <a:p>
            <a:pPr marL="0" indent="0">
              <a:buNone/>
            </a:pPr>
            <a:endParaRPr lang="en-GB" sz="1600" i="1" dirty="0">
              <a:solidFill>
                <a:schemeClr val="accent2">
                  <a:lumMod val="60000"/>
                  <a:lumOff val="40000"/>
                </a:schemeClr>
              </a:solidFill>
            </a:endParaRPr>
          </a:p>
          <a:p>
            <a:pPr marL="0" indent="0">
              <a:buNone/>
            </a:pPr>
            <a:r>
              <a:rPr lang="en-GB" sz="1600" i="1" dirty="0">
                <a:solidFill>
                  <a:schemeClr val="accent2">
                    <a:lumMod val="60000"/>
                    <a:lumOff val="40000"/>
                  </a:schemeClr>
                </a:solidFill>
              </a:rPr>
              <a:t>‘’Advice is to create an account with Trac and keep looking every day. Also, on Indeed they sometimes advertise open mornings to help progress with a career in the NHS and help you fill out an application. </a:t>
            </a:r>
          </a:p>
          <a:p>
            <a:pPr marL="0" indent="0">
              <a:buNone/>
            </a:pPr>
            <a:endParaRPr lang="en-GB" sz="1600" i="1" dirty="0">
              <a:solidFill>
                <a:schemeClr val="accent2">
                  <a:lumMod val="60000"/>
                  <a:lumOff val="40000"/>
                </a:schemeClr>
              </a:solidFill>
            </a:endParaRPr>
          </a:p>
          <a:p>
            <a:pPr marL="0" indent="0">
              <a:buNone/>
            </a:pPr>
            <a:r>
              <a:rPr lang="en-GB" sz="1600" i="1" dirty="0">
                <a:solidFill>
                  <a:schemeClr val="accent2">
                    <a:lumMod val="60000"/>
                    <a:lumOff val="40000"/>
                  </a:schemeClr>
                </a:solidFill>
              </a:rPr>
              <a:t>When doing your shift within a ward keep yourself proactive, talk to staff let yourself be known to them and always keep asking if there is anything they can help with. Ask to shadow them when doing rounds so you gain more knowledge. Ask volunteer services if there any programs coming up in the near future. Being consistent and good time keeping! </a:t>
            </a:r>
          </a:p>
          <a:p>
            <a:pPr marL="0" indent="0">
              <a:buNone/>
            </a:pPr>
            <a:endParaRPr lang="en-GB" sz="1600" i="1" dirty="0">
              <a:solidFill>
                <a:schemeClr val="accent2">
                  <a:lumMod val="60000"/>
                  <a:lumOff val="40000"/>
                </a:schemeClr>
              </a:solidFill>
            </a:endParaRPr>
          </a:p>
          <a:p>
            <a:pPr marL="0" indent="0">
              <a:buNone/>
            </a:pPr>
            <a:r>
              <a:rPr lang="en-GB" sz="1600" i="1" dirty="0">
                <a:solidFill>
                  <a:schemeClr val="accent2">
                    <a:lumMod val="60000"/>
                    <a:lumOff val="40000"/>
                  </a:schemeClr>
                </a:solidFill>
              </a:rPr>
              <a:t>As the saying goes "if you don't ask you don't get"</a:t>
            </a:r>
          </a:p>
        </p:txBody>
      </p:sp>
    </p:spTree>
    <p:extLst>
      <p:ext uri="{BB962C8B-B14F-4D97-AF65-F5344CB8AC3E}">
        <p14:creationId xmlns:p14="http://schemas.microsoft.com/office/powerpoint/2010/main" val="13986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8F9B4-2563-0AD6-3E0C-EA05117302B3}"/>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CE0B835-585E-64FB-60C1-E59E63A2869B}"/>
              </a:ext>
            </a:extLst>
          </p:cNvPr>
          <p:cNvCxnSpPr/>
          <p:nvPr/>
        </p:nvCxnSpPr>
        <p:spPr>
          <a:xfrm>
            <a:off x="315986" y="6214034"/>
            <a:ext cx="11526354" cy="0"/>
          </a:xfrm>
          <a:prstGeom prst="line">
            <a:avLst/>
          </a:prstGeom>
          <a:ln w="12700">
            <a:solidFill>
              <a:srgbClr val="E71D72"/>
            </a:solidFill>
          </a:ln>
        </p:spPr>
        <p:style>
          <a:lnRef idx="1">
            <a:schemeClr val="accent1"/>
          </a:lnRef>
          <a:fillRef idx="0">
            <a:schemeClr val="accent1"/>
          </a:fillRef>
          <a:effectRef idx="0">
            <a:schemeClr val="accent1"/>
          </a:effectRef>
          <a:fontRef idx="minor">
            <a:schemeClr val="tx1"/>
          </a:fontRef>
        </p:style>
      </p:cxnSp>
      <p:pic>
        <p:nvPicPr>
          <p:cNvPr id="4" name="Picture 3" descr="A logo with pink text&#10;&#10;Description automatically generated">
            <a:extLst>
              <a:ext uri="{FF2B5EF4-FFF2-40B4-BE49-F238E27FC236}">
                <a16:creationId xmlns:a16="http://schemas.microsoft.com/office/drawing/2014/main" id="{16830EC0-0B2A-F20C-D855-38D603D64E31}"/>
              </a:ext>
            </a:extLst>
          </p:cNvPr>
          <p:cNvPicPr>
            <a:picLocks noChangeAspect="1"/>
          </p:cNvPicPr>
          <p:nvPr/>
        </p:nvPicPr>
        <p:blipFill>
          <a:blip r:embed="rId2"/>
          <a:stretch>
            <a:fillRect/>
          </a:stretch>
        </p:blipFill>
        <p:spPr>
          <a:xfrm>
            <a:off x="293690" y="6298382"/>
            <a:ext cx="1968500" cy="393700"/>
          </a:xfrm>
          <a:prstGeom prst="rect">
            <a:avLst/>
          </a:prstGeom>
        </p:spPr>
      </p:pic>
      <p:pic>
        <p:nvPicPr>
          <p:cNvPr id="5" name="Picture 4" descr="A close-up of a sign&#10;&#10;Description automatically generated">
            <a:extLst>
              <a:ext uri="{FF2B5EF4-FFF2-40B4-BE49-F238E27FC236}">
                <a16:creationId xmlns:a16="http://schemas.microsoft.com/office/drawing/2014/main" id="{A63D2115-C102-9B12-B230-15401CF85B13}"/>
              </a:ext>
            </a:extLst>
          </p:cNvPr>
          <p:cNvPicPr>
            <a:picLocks noChangeAspect="1"/>
          </p:cNvPicPr>
          <p:nvPr/>
        </p:nvPicPr>
        <p:blipFill>
          <a:blip r:embed="rId3"/>
          <a:stretch>
            <a:fillRect/>
          </a:stretch>
        </p:blipFill>
        <p:spPr>
          <a:xfrm>
            <a:off x="9358243" y="292928"/>
            <a:ext cx="2540000" cy="711200"/>
          </a:xfrm>
          <a:prstGeom prst="rect">
            <a:avLst/>
          </a:prstGeom>
        </p:spPr>
      </p:pic>
      <p:sp>
        <p:nvSpPr>
          <p:cNvPr id="8" name="Rectangle 7">
            <a:extLst>
              <a:ext uri="{FF2B5EF4-FFF2-40B4-BE49-F238E27FC236}">
                <a16:creationId xmlns:a16="http://schemas.microsoft.com/office/drawing/2014/main" id="{4A0AAA79-A088-5A03-3366-F2DA6039ADD0}"/>
              </a:ext>
            </a:extLst>
          </p:cNvPr>
          <p:cNvSpPr/>
          <p:nvPr/>
        </p:nvSpPr>
        <p:spPr>
          <a:xfrm>
            <a:off x="315986" y="292928"/>
            <a:ext cx="6689652" cy="1261884"/>
          </a:xfrm>
          <a:prstGeom prst="rect">
            <a:avLst/>
          </a:prstGeom>
        </p:spPr>
        <p:txBody>
          <a:bodyPr wrap="none">
            <a:spAutoFit/>
          </a:bodyPr>
          <a:lstStyle/>
          <a:p>
            <a:pPr>
              <a:buClr>
                <a:srgbClr val="000000"/>
              </a:buClr>
              <a:buFont typeface="Arial"/>
              <a:defRPr/>
            </a:pPr>
            <a:r>
              <a:rPr kumimoji="0" lang="en-GB" sz="4000" b="1" i="0" u="none" strike="noStrike" kern="0" cap="none" spc="0" normalizeH="0" baseline="0" noProof="0" dirty="0">
                <a:ln>
                  <a:noFill/>
                </a:ln>
                <a:solidFill>
                  <a:srgbClr val="0070C0"/>
                </a:solidFill>
                <a:effectLst/>
                <a:uLnTx/>
                <a:uFillTx/>
                <a:latin typeface="Calibri"/>
                <a:ea typeface="Calibri"/>
                <a:cs typeface="Calibri"/>
                <a:sym typeface="Calibri"/>
              </a:rPr>
              <a:t>How to access </a:t>
            </a:r>
            <a:r>
              <a:rPr kumimoji="0" lang="en-GB" sz="4000" b="1" i="0" u="none" strike="noStrike" kern="0" cap="none" spc="0" normalizeH="0" baseline="0" noProof="0" dirty="0" err="1">
                <a:ln>
                  <a:noFill/>
                </a:ln>
                <a:solidFill>
                  <a:srgbClr val="0070C0"/>
                </a:solidFill>
                <a:effectLst/>
                <a:uLnTx/>
                <a:uFillTx/>
                <a:latin typeface="Calibri"/>
                <a:ea typeface="Calibri"/>
                <a:cs typeface="Calibri"/>
                <a:sym typeface="Calibri"/>
              </a:rPr>
              <a:t>VtC</a:t>
            </a:r>
            <a:r>
              <a:rPr kumimoji="0" lang="en-GB" sz="4000" b="1" i="0" u="none" strike="noStrike" kern="0" cap="none" spc="0" normalizeH="0" baseline="0" noProof="0" dirty="0">
                <a:ln>
                  <a:noFill/>
                </a:ln>
                <a:solidFill>
                  <a:srgbClr val="0070C0"/>
                </a:solidFill>
                <a:effectLst/>
                <a:uLnTx/>
                <a:uFillTx/>
                <a:latin typeface="Calibri"/>
                <a:ea typeface="Calibri"/>
                <a:cs typeface="Calibri"/>
                <a:sym typeface="Calibri"/>
              </a:rPr>
              <a:t> programme</a:t>
            </a:r>
            <a:endParaRPr lang="en-GB" sz="3600" b="1" kern="0" dirty="0">
              <a:solidFill>
                <a:srgbClr val="0070C0"/>
              </a:solidFill>
              <a:latin typeface="Arial" panose="020B0604020202020204" pitchFamily="34" charset="0"/>
              <a:cs typeface="Arial" panose="020B0604020202020204" pitchFamily="34" charset="0"/>
              <a:sym typeface="Arial"/>
            </a:endParaRPr>
          </a:p>
          <a:p>
            <a:pPr>
              <a:buClr>
                <a:srgbClr val="000000"/>
              </a:buClr>
              <a:buFont typeface="Arial"/>
              <a:defRPr/>
            </a:pPr>
            <a:r>
              <a:rPr lang="en-GB" sz="3600" b="1" kern="0" dirty="0">
                <a:solidFill>
                  <a:srgbClr val="006AB4"/>
                </a:solidFill>
                <a:latin typeface="Arial" panose="020B0604020202020204" pitchFamily="34" charset="0"/>
                <a:cs typeface="Arial" panose="020B0604020202020204" pitchFamily="34" charset="0"/>
                <a:sym typeface="Arial"/>
              </a:rPr>
              <a:t> </a:t>
            </a:r>
          </a:p>
        </p:txBody>
      </p:sp>
      <p:sp>
        <p:nvSpPr>
          <p:cNvPr id="13" name="Text Placeholder 3">
            <a:extLst>
              <a:ext uri="{FF2B5EF4-FFF2-40B4-BE49-F238E27FC236}">
                <a16:creationId xmlns:a16="http://schemas.microsoft.com/office/drawing/2014/main" id="{A2061E85-D07B-2165-B97B-138A6F9DBB1F}"/>
              </a:ext>
            </a:extLst>
          </p:cNvPr>
          <p:cNvSpPr txBox="1">
            <a:spLocks/>
          </p:cNvSpPr>
          <p:nvPr/>
        </p:nvSpPr>
        <p:spPr>
          <a:xfrm>
            <a:off x="293690" y="1051625"/>
            <a:ext cx="11426825" cy="5513447"/>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dk1"/>
              </a:buClr>
              <a:buSzPts val="2000"/>
              <a:buFont typeface="Arial"/>
              <a:buNone/>
              <a:defRPr sz="2000" b="0" i="0" u="none" strike="noStrike" kern="1200" cap="none">
                <a:solidFill>
                  <a:schemeClr val="dk1"/>
                </a:solidFill>
                <a:latin typeface="Times New Roman"/>
                <a:ea typeface="Times New Roman"/>
                <a:cs typeface="Times New Roman"/>
                <a:sym typeface="Times New Roman"/>
              </a:defRPr>
            </a:lvl1pPr>
            <a:lvl2pPr marL="914400" marR="0" lvl="1" indent="-228600" algn="l" defTabSz="914400" rtl="0" eaLnBrk="1" latinLnBrk="0" hangingPunct="1">
              <a:lnSpc>
                <a:spcPct val="90000"/>
              </a:lnSpc>
              <a:spcBef>
                <a:spcPts val="500"/>
              </a:spcBef>
              <a:spcAft>
                <a:spcPts val="0"/>
              </a:spcAft>
              <a:buClr>
                <a:schemeClr val="dk1"/>
              </a:buClr>
              <a:buSzPts val="1800"/>
              <a:buFont typeface="Arial"/>
              <a:buNone/>
              <a:defRPr sz="1800" b="0" i="0" u="none" strike="noStrike" kern="1200" cap="none">
                <a:solidFill>
                  <a:schemeClr val="dk1"/>
                </a:solidFill>
                <a:latin typeface="Times New Roman"/>
                <a:ea typeface="Times New Roman"/>
                <a:cs typeface="Times New Roman"/>
                <a:sym typeface="Times New Roman"/>
              </a:defRPr>
            </a:lvl2pPr>
            <a:lvl3pPr marL="1371600" marR="0" lvl="2" indent="-228600" algn="l" defTabSz="914400" rtl="0" eaLnBrk="1" latinLnBrk="0" hangingPunct="1">
              <a:lnSpc>
                <a:spcPct val="90000"/>
              </a:lnSpc>
              <a:spcBef>
                <a:spcPts val="500"/>
              </a:spcBef>
              <a:spcAft>
                <a:spcPts val="0"/>
              </a:spcAft>
              <a:buClr>
                <a:schemeClr val="dk1"/>
              </a:buClr>
              <a:buSzPts val="1600"/>
              <a:buFont typeface="Arial"/>
              <a:buNone/>
              <a:defRPr sz="1600" b="0" i="0" u="none" strike="noStrike" kern="1200" cap="none">
                <a:solidFill>
                  <a:schemeClr val="dk1"/>
                </a:solidFill>
                <a:latin typeface="Times New Roman"/>
                <a:ea typeface="Times New Roman"/>
                <a:cs typeface="Times New Roman"/>
                <a:sym typeface="Times New Roman"/>
              </a:defRPr>
            </a:lvl3pPr>
            <a:lvl4pPr marL="1828800" marR="0" lvl="3" indent="-228600" algn="l" defTabSz="914400" rtl="0" eaLnBrk="1" latinLnBrk="0" hangingPunct="1">
              <a:lnSpc>
                <a:spcPct val="90000"/>
              </a:lnSpc>
              <a:spcBef>
                <a:spcPts val="500"/>
              </a:spcBef>
              <a:spcAft>
                <a:spcPts val="0"/>
              </a:spcAft>
              <a:buClr>
                <a:schemeClr val="dk1"/>
              </a:buClr>
              <a:buSzPts val="1400"/>
              <a:buFont typeface="Arial"/>
              <a:buNone/>
              <a:defRPr sz="1400" b="0" i="0" u="none" strike="noStrike" kern="1200" cap="none">
                <a:solidFill>
                  <a:schemeClr val="dk1"/>
                </a:solidFill>
                <a:latin typeface="Times New Roman"/>
                <a:ea typeface="Times New Roman"/>
                <a:cs typeface="Times New Roman"/>
                <a:sym typeface="Times New Roman"/>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Times New Roman"/>
                <a:ea typeface="Times New Roman"/>
                <a:cs typeface="Times New Roman"/>
                <a:sym typeface="Times New Roman"/>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Calibri"/>
                <a:ea typeface="Calibri"/>
                <a:cs typeface="Calibri"/>
                <a:sym typeface="Calibri"/>
              </a:defRPr>
            </a:lvl9pPr>
          </a:lstStyle>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Understanding volunteer roles that may be suitable for veterans/spouses</a:t>
            </a:r>
          </a:p>
          <a:p>
            <a:pPr marL="285750" indent="-28575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Maternity volunteers</a:t>
            </a:r>
          </a:p>
          <a:p>
            <a:pPr marL="285750" indent="-28575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Ward Volunteers</a:t>
            </a:r>
          </a:p>
          <a:p>
            <a:pPr marL="285750" indent="-28575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Guides/Way Finders</a:t>
            </a:r>
          </a:p>
          <a:p>
            <a:pPr marL="285750" indent="-28575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Admin/project management Roles</a:t>
            </a:r>
          </a:p>
          <a:p>
            <a:pPr marL="285750" indent="-28575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Gardening volunteers</a:t>
            </a:r>
          </a:p>
          <a:p>
            <a:pPr marL="285750" indent="-285750">
              <a:lnSpc>
                <a:spcPct val="113999"/>
              </a:lnSpc>
              <a:spcBef>
                <a:spcPts val="0"/>
              </a:spcBef>
              <a:spcAft>
                <a:spcPts val="600"/>
              </a:spcAft>
              <a:buClr>
                <a:srgbClr val="002060"/>
              </a:buClr>
              <a:buSzPct val="100000"/>
              <a:buFont typeface="Arial" panose="020B0604020202020204" pitchFamily="34" charset="0"/>
              <a:buChar char="•"/>
            </a:pPr>
            <a:endParaRPr lang="en-GB" b="1" dirty="0">
              <a:solidFill>
                <a:srgbClr val="0070C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Signpost this opportunity to Veterans/Spouses in community our Trust serves:</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Lewisham</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Greenwich</a:t>
            </a:r>
          </a:p>
          <a:p>
            <a:pPr marL="342900" indent="-342900">
              <a:lnSpc>
                <a:spcPct val="113999"/>
              </a:lnSpc>
              <a:spcBef>
                <a:spcPts val="0"/>
              </a:spcBef>
              <a:spcAft>
                <a:spcPts val="600"/>
              </a:spcAft>
              <a:buClr>
                <a:srgbClr val="002060"/>
              </a:buClr>
              <a:buSzPct val="100000"/>
              <a:buFont typeface="Arial" panose="020B0604020202020204" pitchFamily="34" charset="0"/>
              <a:buChar char="•"/>
            </a:pPr>
            <a:r>
              <a:rPr lang="en-GB" b="1" dirty="0">
                <a:solidFill>
                  <a:srgbClr val="0070C0"/>
                </a:solidFill>
                <a:latin typeface="Calibri"/>
                <a:ea typeface="Calibri" panose="020F0502020204030204" pitchFamily="34" charset="0"/>
                <a:cs typeface="Calibri"/>
              </a:rPr>
              <a:t>Bexley</a:t>
            </a:r>
          </a:p>
          <a:p>
            <a:pPr marL="0" indent="0">
              <a:lnSpc>
                <a:spcPct val="113999"/>
              </a:lnSpc>
              <a:spcBef>
                <a:spcPts val="0"/>
              </a:spcBef>
              <a:spcAft>
                <a:spcPts val="600"/>
              </a:spcAft>
              <a:buClr>
                <a:srgbClr val="002060"/>
              </a:buClr>
              <a:buSzPct val="100000"/>
            </a:pPr>
            <a:r>
              <a:rPr lang="en-GB" b="1" dirty="0">
                <a:solidFill>
                  <a:srgbClr val="0070C0"/>
                </a:solidFill>
                <a:latin typeface="Calibri"/>
                <a:ea typeface="Calibri" panose="020F0502020204030204" pitchFamily="34" charset="0"/>
                <a:cs typeface="Calibri"/>
              </a:rPr>
              <a:t>Invite to apply to become a volunteer through our website and have initial conversation with our team.</a:t>
            </a: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285750" indent="-285750">
              <a:lnSpc>
                <a:spcPct val="113999"/>
              </a:lnSpc>
              <a:spcBef>
                <a:spcPts val="0"/>
              </a:spcBef>
              <a:spcAft>
                <a:spcPts val="600"/>
              </a:spcAft>
              <a:buClr>
                <a:srgbClr val="002060"/>
              </a:buClr>
              <a:buSzPct val="100000"/>
              <a:buFont typeface="Arial" panose="020B0604020202020204" pitchFamily="34" charset="0"/>
              <a:buChar char="•"/>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buClr>
                <a:srgbClr val="002060"/>
              </a:buClr>
              <a:buSzPct val="100000"/>
            </a:pPr>
            <a:endParaRPr lang="en-GB" sz="1400" b="1" dirty="0">
              <a:solidFill>
                <a:srgbClr val="1A3A60"/>
              </a:solidFill>
              <a:latin typeface="Calibri"/>
              <a:ea typeface="Calibri" panose="020F0502020204030204" pitchFamily="34" charset="0"/>
              <a:cs typeface="Calibri"/>
            </a:endParaRPr>
          </a:p>
          <a:p>
            <a:pPr marL="0" indent="0">
              <a:lnSpc>
                <a:spcPct val="113999"/>
              </a:lnSpc>
              <a:spcBef>
                <a:spcPts val="0"/>
              </a:spcBef>
              <a:spcAft>
                <a:spcPts val="600"/>
              </a:spcAft>
            </a:pPr>
            <a:endParaRPr lang="en-GB" sz="1200" dirty="0">
              <a:solidFill>
                <a:srgbClr val="000000"/>
              </a:solidFill>
              <a:ea typeface="Calibri" panose="020F0502020204030204" pitchFamily="34" charset="0"/>
              <a:cs typeface="Calibri"/>
            </a:endParaRPr>
          </a:p>
          <a:p>
            <a:pPr marL="0" indent="0">
              <a:lnSpc>
                <a:spcPct val="113999"/>
              </a:lnSpc>
              <a:spcBef>
                <a:spcPts val="0"/>
              </a:spcBef>
              <a:spcAft>
                <a:spcPts val="600"/>
              </a:spcAft>
            </a:pPr>
            <a:endParaRPr lang="en-GB" sz="1200" dirty="0">
              <a:solidFill>
                <a:srgbClr val="000000"/>
              </a:solidFill>
              <a:latin typeface="Calibri"/>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000" dirty="0">
              <a:solidFill>
                <a:srgbClr val="000000"/>
              </a:solidFill>
              <a:ea typeface="Calibri" panose="020F0502020204030204" pitchFamily="34" charset="0"/>
              <a:cs typeface="Calibri" panose="020F0502020204030204" pitchFamily="34" charset="0"/>
            </a:endParaRPr>
          </a:p>
          <a:p>
            <a:endParaRPr lang="en-GB" sz="1200"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3999"/>
              </a:lnSpc>
              <a:spcBef>
                <a:spcPts val="0"/>
              </a:spcBef>
              <a:spcAft>
                <a:spcPts val="600"/>
              </a:spcAft>
            </a:pPr>
            <a:endParaRPr lang="en-GB" sz="1400" b="1" dirty="0">
              <a:solidFill>
                <a:srgbClr val="1A3A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825242"/>
      </p:ext>
    </p:extLst>
  </p:cSld>
  <p:clrMapOvr>
    <a:masterClrMapping/>
  </p:clrMapOvr>
</p:sld>
</file>

<file path=ppt/theme/theme1.xml><?xml version="1.0" encoding="utf-8"?>
<a:theme xmlns:a="http://schemas.openxmlformats.org/drawingml/2006/main" name="Office Theme">
  <a:themeElements>
    <a:clrScheme name="Helpforce">
      <a:dk1>
        <a:srgbClr val="1A3A60"/>
      </a:dk1>
      <a:lt1>
        <a:srgbClr val="FFFFFF"/>
      </a:lt1>
      <a:dk2>
        <a:srgbClr val="1A3A60"/>
      </a:dk2>
      <a:lt2>
        <a:srgbClr val="FFFFFF"/>
      </a:lt2>
      <a:accent1>
        <a:srgbClr val="FF4B4E"/>
      </a:accent1>
      <a:accent2>
        <a:srgbClr val="1A3A60"/>
      </a:accent2>
      <a:accent3>
        <a:srgbClr val="B1E0D8"/>
      </a:accent3>
      <a:accent4>
        <a:srgbClr val="FDC300"/>
      </a:accent4>
      <a:accent5>
        <a:srgbClr val="51565C"/>
      </a:accent5>
      <a:accent6>
        <a:srgbClr val="D6D8D5"/>
      </a:accent6>
      <a:hlink>
        <a:srgbClr val="FF4B4E"/>
      </a:hlink>
      <a:folHlink>
        <a:srgbClr val="FDC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e0e44f-7103-4968-b029-ab61045137cc" xsi:nil="true"/>
    <lcf76f155ced4ddcb4097134ff3c332f xmlns="bb26d714-6ba5-4fbb-bc7a-bcb71a138c9e">
      <Terms xmlns="http://schemas.microsoft.com/office/infopath/2007/PartnerControls"/>
    </lcf76f155ced4ddcb4097134ff3c332f>
    <_Flow_SignoffStatus xmlns="bb26d714-6ba5-4fbb-bc7a-bcb71a138c9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9A443D-1133-4270-BDA7-29A707F3EAF5}">
  <ds:schemaRefs>
    <ds:schemaRef ds:uri="6de0e44f-7103-4968-b029-ab61045137cc"/>
    <ds:schemaRef ds:uri="bb26d714-6ba5-4fbb-bc7a-bcb71a138c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7CEE9A-7C26-416F-9E35-347DD9F38D79}">
  <ds:schemaRefs>
    <ds:schemaRef ds:uri="6de0e44f-7103-4968-b029-ab61045137cc"/>
    <ds:schemaRef ds:uri="bb26d714-6ba5-4fbb-bc7a-bcb71a138c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4B663A-D284-43F9-96A7-CB9579EDC3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TotalTime>
  <Words>806</Words>
  <Application>Microsoft Office PowerPoint</Application>
  <PresentationFormat>Widescreen</PresentationFormat>
  <Paragraphs>148</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Helpforce 👥</dc:creator>
  <cp:lastModifiedBy>VIDIELLA, Margarita (LEWISHAM AND GREENWICH NHS TRUST)</cp:lastModifiedBy>
  <cp:revision>147</cp:revision>
  <dcterms:created xsi:type="dcterms:W3CDTF">2023-05-30T15:20:18Z</dcterms:created>
  <dcterms:modified xsi:type="dcterms:W3CDTF">2025-02-27T10:07:04Z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y fmtid="{D5CDD505-2E9C-101B-9397-08002B2CF9AE}" pid="3" name="MediaServiceImageTags">
    <vt:lpwstr/>
  </property>
  <property fmtid="{D5CDD505-2E9C-101B-9397-08002B2CF9AE}" pid="4" name="SharedWithUsers">
    <vt:lpwstr>247;#Kate Crossan (Helpforce)</vt:lpwstr>
  </property>
</Properties>
</file>