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AL8bK4OkVwIzUSg/09Kr0D+Ed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B25F0C-B828-4603-8AB6-2413F2C9F48F}" v="98" dt="2022-06-17T12:17:01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Griffith (Helpforce)" userId="S::mg@helpforce.community::dcb75c88-d740-4476-9276-4469d513da5e" providerId="AD" clId="Web-{15B25F0C-B828-4603-8AB6-2413F2C9F48F}"/>
    <pc:docChg chg="modSld">
      <pc:chgData name="Melissa Griffith (Helpforce)" userId="S::mg@helpforce.community::dcb75c88-d740-4476-9276-4469d513da5e" providerId="AD" clId="Web-{15B25F0C-B828-4603-8AB6-2413F2C9F48F}" dt="2022-06-17T12:17:01.899" v="48" actId="14100"/>
      <pc:docMkLst>
        <pc:docMk/>
      </pc:docMkLst>
      <pc:sldChg chg="modSp">
        <pc:chgData name="Melissa Griffith (Helpforce)" userId="S::mg@helpforce.community::dcb75c88-d740-4476-9276-4469d513da5e" providerId="AD" clId="Web-{15B25F0C-B828-4603-8AB6-2413F2C9F48F}" dt="2022-06-17T12:17:01.899" v="48" actId="14100"/>
        <pc:sldMkLst>
          <pc:docMk/>
          <pc:sldMk cId="0" sldId="256"/>
        </pc:sldMkLst>
        <pc:spChg chg="mod">
          <ac:chgData name="Melissa Griffith (Helpforce)" userId="S::mg@helpforce.community::dcb75c88-d740-4476-9276-4469d513da5e" providerId="AD" clId="Web-{15B25F0C-B828-4603-8AB6-2413F2C9F48F}" dt="2022-06-17T12:17:01.899" v="48" actId="14100"/>
          <ac:spMkLst>
            <pc:docMk/>
            <pc:sldMk cId="0" sldId="256"/>
            <ac:spMk id="10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mages">
  <p:cSld name="3 Images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>
            <a:spLocks noGrp="1"/>
          </p:cNvSpPr>
          <p:nvPr>
            <p:ph type="pic" idx="2"/>
          </p:nvPr>
        </p:nvSpPr>
        <p:spPr>
          <a:xfrm>
            <a:off x="4360087" y="1952624"/>
            <a:ext cx="3471826" cy="37376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" name="Google Shape;13;p3"/>
          <p:cNvSpPr>
            <a:spLocks noGrp="1"/>
          </p:cNvSpPr>
          <p:nvPr>
            <p:ph type="pic" idx="3"/>
          </p:nvPr>
        </p:nvSpPr>
        <p:spPr>
          <a:xfrm>
            <a:off x="515938" y="1952624"/>
            <a:ext cx="3471826" cy="37376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" name="Google Shape;14;p3"/>
          <p:cNvSpPr>
            <a:spLocks noGrp="1"/>
          </p:cNvSpPr>
          <p:nvPr>
            <p:ph type="pic" idx="4"/>
          </p:nvPr>
        </p:nvSpPr>
        <p:spPr>
          <a:xfrm>
            <a:off x="8204237" y="1952624"/>
            <a:ext cx="3471826" cy="37376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515938" y="512763"/>
            <a:ext cx="11160125" cy="1044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Google Shape;16;p3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title / text">
  <p:cSld name="Ttitle /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515938" y="512764"/>
            <a:ext cx="11160125" cy="54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>
            <a:off x="515937" y="1557339"/>
            <a:ext cx="11160125" cy="4132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6" name="Google Shape;76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2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8" name="Google Shape;7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 cover">
  <p:cSld name="Back cover">
    <p:bg>
      <p:bgPr>
        <a:solidFill>
          <a:schemeClr val="dk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/>
          <p:nvPr/>
        </p:nvSpPr>
        <p:spPr>
          <a:xfrm>
            <a:off x="413526" y="6225236"/>
            <a:ext cx="1064144" cy="44622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774825" y="1690851"/>
            <a:ext cx="4843824" cy="1110043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3"/>
          <p:cNvSpPr txBox="1"/>
          <p:nvPr/>
        </p:nvSpPr>
        <p:spPr>
          <a:xfrm>
            <a:off x="1774825" y="3305520"/>
            <a:ext cx="4681538" cy="1768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Calibri"/>
              <a:buNone/>
            </a:pPr>
            <a:r>
              <a:rPr lang="en-GB" sz="4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Times New Roman"/>
              <a:buNone/>
            </a:pPr>
            <a:r>
              <a:rPr lang="en-GB"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help@helpforce.community</a:t>
            </a:r>
            <a:endParaRPr sz="1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www.helpforce.community</a:t>
            </a:r>
            <a:endParaRPr sz="16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image">
  <p:cSld name="Full-image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5" name="Google Shape;85;p14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4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8" name="Google Shape;8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">
  <p:cSld name="Logo slide">
    <p:bg>
      <p:bgPr>
        <a:solidFill>
          <a:schemeClr val="dk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74088" y="2873979"/>
            <a:ext cx="4843824" cy="11100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ctrTitle"/>
          </p:nvPr>
        </p:nvSpPr>
        <p:spPr>
          <a:xfrm>
            <a:off x="1774824" y="1557337"/>
            <a:ext cx="8642351" cy="1568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b" anchorCtr="0">
            <a:noAutofit/>
          </a:bodyPr>
          <a:lstStyle>
            <a:lvl1pPr marR="0"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1774823" y="3429000"/>
            <a:ext cx="8642351" cy="173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5" name="Google Shape;25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0147"/>
            <a:ext cx="850557" cy="194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-image + title">
  <p:cSld name="Full-image + 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" name="Google Shape;29;p6"/>
          <p:cNvSpPr txBox="1">
            <a:spLocks noGrp="1"/>
          </p:cNvSpPr>
          <p:nvPr>
            <p:ph type="ctrTitle"/>
          </p:nvPr>
        </p:nvSpPr>
        <p:spPr>
          <a:xfrm>
            <a:off x="515938" y="1"/>
            <a:ext cx="4125731" cy="6008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ctr" anchorCtr="0">
            <a:noAutofit/>
          </a:bodyPr>
          <a:lstStyle>
            <a:lvl1pPr marR="0" lvl="0" algn="l">
              <a:lnSpc>
                <a:spcPct val="916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6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6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lpfor slide">
  <p:cSld name="Helpfor slide">
    <p:bg>
      <p:bgPr>
        <a:solidFill>
          <a:schemeClr val="dk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76350" y="2477386"/>
            <a:ext cx="8304994" cy="19032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7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" name="Google Shape;3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/ Image">
  <p:cSld name="Text / Imag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>
            <a:spLocks noGrp="1"/>
          </p:cNvSpPr>
          <p:nvPr>
            <p:ph type="pic" idx="2"/>
          </p:nvPr>
        </p:nvSpPr>
        <p:spPr>
          <a:xfrm>
            <a:off x="6096000" y="0"/>
            <a:ext cx="6096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515938" y="512763"/>
            <a:ext cx="5219700" cy="1199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515938" y="1952625"/>
            <a:ext cx="5219700" cy="388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8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" name="Google Shape;4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8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" name="Google Shape;46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/ Text">
  <p:cSld name="Image /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>
            <a:spLocks noGrp="1"/>
          </p:cNvSpPr>
          <p:nvPr>
            <p:ph type="pic" idx="2"/>
          </p:nvPr>
        </p:nvSpPr>
        <p:spPr>
          <a:xfrm>
            <a:off x="0" y="0"/>
            <a:ext cx="6096000" cy="600807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6456363" y="512763"/>
            <a:ext cx="5219700" cy="1199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1"/>
          </p:nvPr>
        </p:nvSpPr>
        <p:spPr>
          <a:xfrm>
            <a:off x="6456363" y="1952625"/>
            <a:ext cx="5219700" cy="3889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9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" name="Google Shape;5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alf / Half">
  <p:cSld name="Half / Half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>
            <a:spLocks noGrp="1"/>
          </p:cNvSpPr>
          <p:nvPr>
            <p:ph type="title"/>
          </p:nvPr>
        </p:nvSpPr>
        <p:spPr>
          <a:xfrm>
            <a:off x="515937" y="512764"/>
            <a:ext cx="11160125" cy="646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t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515938" y="1557339"/>
            <a:ext cx="5219700" cy="413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6463893" y="1557339"/>
            <a:ext cx="5219700" cy="413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0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Images / bullet point">
  <p:cSld name="2 Images / bullet poin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>
            <a:spLocks noGrp="1"/>
          </p:cNvSpPr>
          <p:nvPr>
            <p:ph type="pic" idx="2"/>
          </p:nvPr>
        </p:nvSpPr>
        <p:spPr>
          <a:xfrm>
            <a:off x="0" y="3130062"/>
            <a:ext cx="6096000" cy="287801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6456363" y="521472"/>
            <a:ext cx="5219700" cy="2014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3"/>
          </p:nvPr>
        </p:nvSpPr>
        <p:spPr>
          <a:xfrm>
            <a:off x="6456363" y="3432528"/>
            <a:ext cx="5219700" cy="2021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1"/>
          <p:cNvSpPr/>
          <p:nvPr/>
        </p:nvSpPr>
        <p:spPr>
          <a:xfrm>
            <a:off x="0" y="6008077"/>
            <a:ext cx="12192000" cy="8499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8" name="Google Shape;68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15938" y="6345238"/>
            <a:ext cx="850557" cy="194919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1"/>
          <p:cNvSpPr txBox="1"/>
          <p:nvPr/>
        </p:nvSpPr>
        <p:spPr>
          <a:xfrm>
            <a:off x="5914383" y="6345237"/>
            <a:ext cx="363234" cy="1949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1"/>
          <p:cNvSpPr>
            <a:spLocks noGrp="1"/>
          </p:cNvSpPr>
          <p:nvPr>
            <p:ph type="pic" idx="4"/>
          </p:nvPr>
        </p:nvSpPr>
        <p:spPr>
          <a:xfrm>
            <a:off x="0" y="0"/>
            <a:ext cx="6096000" cy="287801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71" name="Google Shape;71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8006" y="6325545"/>
            <a:ext cx="1521868" cy="2241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515938" y="512764"/>
            <a:ext cx="11160125" cy="54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6800" rIns="0" bIns="468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97">
          <p15:clr>
            <a:srgbClr val="F26B43"/>
          </p15:clr>
        </p15:guide>
        <p15:guide id="2" pos="7355">
          <p15:clr>
            <a:srgbClr val="F26B43"/>
          </p15:clr>
        </p15:guide>
        <p15:guide id="3" pos="325">
          <p15:clr>
            <a:srgbClr val="F26B43"/>
          </p15:clr>
        </p15:guide>
        <p15:guide id="4" orient="horz" pos="323">
          <p15:clr>
            <a:srgbClr val="F26B43"/>
          </p15:clr>
        </p15:guide>
        <p15:guide id="5" pos="3840">
          <p15:clr>
            <a:srgbClr val="F26B43"/>
          </p15:clr>
        </p15:guide>
        <p15:guide id="6" orient="horz" pos="2160">
          <p15:clr>
            <a:srgbClr val="F26B43"/>
          </p15:clr>
        </p15:guide>
        <p15:guide id="7" pos="1118">
          <p15:clr>
            <a:srgbClr val="F26B43"/>
          </p15:clr>
        </p15:guide>
        <p15:guide id="8" pos="6562">
          <p15:clr>
            <a:srgbClr val="F26B43"/>
          </p15:clr>
        </p15:guide>
        <p15:guide id="9" orient="horz" pos="3680">
          <p15:clr>
            <a:srgbClr val="F26B43"/>
          </p15:clr>
        </p15:guide>
        <p15:guide id="10" orient="horz" pos="981">
          <p15:clr>
            <a:srgbClr val="F26B43"/>
          </p15:clr>
        </p15:guide>
        <p15:guide id="11" pos="3613">
          <p15:clr>
            <a:srgbClr val="F26B43"/>
          </p15:clr>
        </p15:guide>
        <p15:guide id="12" pos="4067">
          <p15:clr>
            <a:srgbClr val="F26B43"/>
          </p15:clr>
        </p15:guide>
        <p15:guide id="13" orient="horz" pos="1230">
          <p15:clr>
            <a:srgbClr val="F26B43"/>
          </p15:clr>
        </p15:guide>
        <p15:guide id="14" orient="horz" pos="2047">
          <p15:clr>
            <a:srgbClr val="F26B43"/>
          </p15:clr>
        </p15:guide>
        <p15:guide id="15" orient="horz" pos="227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5550" y="47800"/>
            <a:ext cx="6400800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" descr="Wave Gesture with solid fil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04369" y="12285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"/>
          <p:cNvSpPr txBox="1"/>
          <p:nvPr/>
        </p:nvSpPr>
        <p:spPr>
          <a:xfrm>
            <a:off x="1279974" y="2142950"/>
            <a:ext cx="172688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Introductions 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5549044" y="2142950"/>
            <a:ext cx="172688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Goals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8948594" y="2142950"/>
            <a:ext cx="22261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Keeping in touch 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94435" y="2566391"/>
            <a:ext cx="3705749" cy="3253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Char char="o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My name is. Shall I tell you a bit about me?</a:t>
            </a:r>
            <a:endParaRPr/>
          </a:p>
          <a:p>
            <a:pPr marL="457200" marR="0" lvl="1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Char char="o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My role is to attend </a:t>
            </a:r>
            <a:r>
              <a:rPr lang="en-GB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one </a:t>
            </a: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weekly activity with you for a few weeks (usually 3 -4) once you are discharged and help you to continue attending this activity once we stop meeting.  </a:t>
            </a:r>
            <a:endParaRPr/>
          </a:p>
          <a:p>
            <a:pPr marL="457200" marR="0" lvl="1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Char char="o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can meet you at the activity, help in planning the journey or if needed, I can meet you at your door each week if you would prefer to travel together. 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Char char="o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can also support you with referrals to these activities and other services </a:t>
            </a:r>
            <a:endParaRPr/>
          </a:p>
        </p:txBody>
      </p:sp>
      <p:pic>
        <p:nvPicPr>
          <p:cNvPr id="100" name="Google Shape;100;p1" descr="Trophy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49043" y="12285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 txBox="1"/>
          <p:nvPr/>
        </p:nvSpPr>
        <p:spPr>
          <a:xfrm>
            <a:off x="4096104" y="2566391"/>
            <a:ext cx="3705900" cy="13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marR="0" lvl="1" indent="-2857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Char char="o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activities did you include in your preference form?</a:t>
            </a:r>
            <a:endParaRPr/>
          </a:p>
          <a:p>
            <a:pPr marL="457200" marR="0" lvl="1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Char char="o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Are you happy to take this activity forward with me? </a:t>
            </a:r>
            <a:r>
              <a:rPr lang="en-GB"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(Confirm an activity in client timetable)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354822" y="166864"/>
            <a:ext cx="48903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/>
              <a:t>Optional f</a:t>
            </a: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irst conversation guide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Community Transition Activity Volunteer </a:t>
            </a:r>
            <a:endParaRPr/>
          </a:p>
        </p:txBody>
      </p:sp>
      <p:pic>
        <p:nvPicPr>
          <p:cNvPr id="103" name="Google Shape;103;p1" descr="Speaker phone with solid fill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01629" y="12285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8097774" y="2566391"/>
            <a:ext cx="3858000" cy="3254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742950" lvl="1" indent="-285750">
              <a:lnSpc>
                <a:spcPct val="107000"/>
              </a:lnSpc>
              <a:buSzPts val="1200"/>
              <a:buFont typeface="Courier New"/>
              <a:buChar char="o"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Here is my mobile phone number</a:t>
            </a:r>
            <a:r>
              <a:rPr lang="en-GB" sz="1200" dirty="0">
                <a:latin typeface="Calibri"/>
                <a:ea typeface="Calibri"/>
                <a:cs typeface="Calibri"/>
                <a:sym typeface="Calibri"/>
              </a:rPr>
              <a:t>. </a:t>
            </a:r>
            <a:r>
              <a:rPr lang="en-GB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purpose of us having each </a:t>
            </a:r>
            <a:r>
              <a:rPr lang="en-GB" sz="1200" dirty="0">
                <a:latin typeface="Calibri"/>
                <a:ea typeface="Calibri"/>
                <a:cs typeface="Calibri"/>
                <a:sym typeface="Calibri"/>
              </a:rPr>
              <a:t>other's</a:t>
            </a:r>
            <a:r>
              <a:rPr lang="en-GB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phone number is to arrange attending an activity together directly.</a:t>
            </a:r>
            <a:endParaRPr lang="en-US"/>
          </a:p>
          <a:p>
            <a:pPr marL="742950" marR="0" lvl="1" indent="-2095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None/>
            </a:pP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>
              <a:lnSpc>
                <a:spcPct val="107000"/>
              </a:lnSpc>
              <a:buSzPts val="1200"/>
              <a:buFont typeface="Courier New"/>
              <a:buChar char="o"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Phone numbers will not be shared with anyone else to respect our privacy and maintain confidentiality.</a:t>
            </a:r>
            <a:r>
              <a:rPr lang="en-GB" sz="12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lang="en-GB">
              <a:ea typeface="Calibri"/>
              <a:sym typeface="Calibri"/>
            </a:endParaRPr>
          </a:p>
          <a:p>
            <a:pPr marL="457200" lvl="1">
              <a:lnSpc>
                <a:spcPct val="107000"/>
              </a:lnSpc>
            </a:pPr>
            <a:endParaRPr lang="en-GB" sz="1200">
              <a:latin typeface="Calibri"/>
              <a:ea typeface="Calibri"/>
              <a:cs typeface="Calibri"/>
            </a:endParaRPr>
          </a:p>
          <a:p>
            <a:pPr marL="742950" lvl="1" indent="-285750">
              <a:lnSpc>
                <a:spcPct val="107000"/>
              </a:lnSpc>
              <a:buSzPts val="1200"/>
              <a:buFont typeface="Courier New"/>
              <a:buChar char="o"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your number? (keep the number safe</a:t>
            </a:r>
            <a:r>
              <a:rPr lang="en-GB" sz="1200" dirty="0">
                <a:latin typeface="Calibri"/>
                <a:ea typeface="Calibri"/>
                <a:cs typeface="Calibri"/>
                <a:sym typeface="Calibri"/>
              </a:rPr>
              <a:t>). Do you have a number for somebody you would want me to contact in case of an emergency?</a:t>
            </a:r>
            <a:endParaRPr dirty="0"/>
          </a:p>
          <a:p>
            <a:pPr marL="742950" marR="0" lvl="1" indent="-20955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urier New"/>
              <a:buNone/>
            </a:pP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>
              <a:lnSpc>
                <a:spcPct val="107000"/>
              </a:lnSpc>
              <a:buSzPts val="1200"/>
              <a:buFont typeface="Courier New"/>
              <a:buChar char="o"/>
            </a:pPr>
            <a:r>
              <a:rPr lang="en-GB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look forward to attending the activity with and supporting you for a few weeks. I hope that you will the activity going forward.</a:t>
            </a:r>
            <a:r>
              <a:rPr lang="en-GB" sz="12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cxnSp>
        <p:nvCxnSpPr>
          <p:cNvPr id="105" name="Google Shape;105;p1"/>
          <p:cNvCxnSpPr/>
          <p:nvPr/>
        </p:nvCxnSpPr>
        <p:spPr>
          <a:xfrm>
            <a:off x="3966140" y="970498"/>
            <a:ext cx="0" cy="479639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6" name="Google Shape;106;p1"/>
          <p:cNvCxnSpPr/>
          <p:nvPr/>
        </p:nvCxnSpPr>
        <p:spPr>
          <a:xfrm>
            <a:off x="8123939" y="970498"/>
            <a:ext cx="0" cy="479639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lpforce">
      <a:dk1>
        <a:srgbClr val="1A3A60"/>
      </a:dk1>
      <a:lt1>
        <a:srgbClr val="FFFFFF"/>
      </a:lt1>
      <a:dk2>
        <a:srgbClr val="1A3A60"/>
      </a:dk2>
      <a:lt2>
        <a:srgbClr val="FFFFFF"/>
      </a:lt2>
      <a:accent1>
        <a:srgbClr val="FF4B4E"/>
      </a:accent1>
      <a:accent2>
        <a:srgbClr val="1A3A60"/>
      </a:accent2>
      <a:accent3>
        <a:srgbClr val="B1E0D8"/>
      </a:accent3>
      <a:accent4>
        <a:srgbClr val="FDC300"/>
      </a:accent4>
      <a:accent5>
        <a:srgbClr val="51565C"/>
      </a:accent5>
      <a:accent6>
        <a:srgbClr val="D6D8D5"/>
      </a:accent6>
      <a:hlink>
        <a:srgbClr val="FF4B4E"/>
      </a:hlink>
      <a:folHlink>
        <a:srgbClr val="FDC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9139F8EF287944B3F0F7CFF3633464" ma:contentTypeVersion="4" ma:contentTypeDescription="Create a new document." ma:contentTypeScope="" ma:versionID="b438efd399bf72da7d6a9de0e2d0cfea">
  <xsd:schema xmlns:xsd="http://www.w3.org/2001/XMLSchema" xmlns:xs="http://www.w3.org/2001/XMLSchema" xmlns:p="http://schemas.microsoft.com/office/2006/metadata/properties" xmlns:ns2="cfa42c35-61ff-4f53-8d00-472492b0ebc8" targetNamespace="http://schemas.microsoft.com/office/2006/metadata/properties" ma:root="true" ma:fieldsID="3a7d97c427deea32ac52485b553ad9d1" ns2:_="">
    <xsd:import namespace="cfa42c35-61ff-4f53-8d00-472492b0eb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42c35-61ff-4f53-8d00-472492b0eb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73DC71-6DF3-4A31-8265-5785EB6C5F9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1EA9FA-9768-45EE-A9D9-696856E39B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DAD86A-5DA4-413E-97C6-AEAA5AECCE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a42c35-61ff-4f53-8d00-472492b0eb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Griffith</dc:creator>
  <cp:revision>11</cp:revision>
  <dcterms:modified xsi:type="dcterms:W3CDTF">2022-06-17T12:17:02Z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0x010100869139F8EF287944B3F0F7CFF3633464</vt:lpwstr>
  </property>
</Properties>
</file>