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73" r:id="rId3"/>
    <p:sldMasterId id="2147483693" r:id="rId4"/>
    <p:sldMasterId id="2147483685" r:id="rId5"/>
  </p:sldMasterIdLst>
  <p:notesMasterIdLst>
    <p:notesMasterId r:id="rId7"/>
  </p:notesMasterIdLst>
  <p:handoutMasterIdLst>
    <p:handoutMasterId r:id="rId8"/>
  </p:handoutMasterIdLst>
  <p:sldIdLst>
    <p:sldId id="257" r:id="rId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3" autoAdjust="0"/>
    <p:restoredTop sz="94660"/>
  </p:normalViewPr>
  <p:slideViewPr>
    <p:cSldViewPr snapToObjects="1">
      <p:cViewPr>
        <p:scale>
          <a:sx n="80" d="100"/>
          <a:sy n="80" d="100"/>
        </p:scale>
        <p:origin x="-870" y="-588"/>
      </p:cViewPr>
      <p:guideLst>
        <p:guide orient="horz" pos="2160"/>
        <p:guide pos="2880"/>
        <p:guide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0" d="100"/>
          <a:sy n="90" d="100"/>
        </p:scale>
        <p:origin x="-30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78AB-731F-404E-BCA5-3B863A8484A4}" type="datetimeFigureOut">
              <a:rPr lang="en-GB" smtClean="0"/>
              <a:t>21/09/2018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C7C99-65EF-4BAA-B35A-551360C79AF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67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D95B4-D262-4A82-A0D3-054B995C9B4F}" type="datetimeFigureOut">
              <a:rPr lang="en-GB" smtClean="0"/>
              <a:t>21/09/2018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FE5F-778C-4BEA-886D-743CE459DE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8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58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8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6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7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e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56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523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c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96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16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HS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92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2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95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51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86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w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5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33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3308388"/>
            <a:ext cx="9144001" cy="3549612"/>
            <a:chOff x="-1" y="3308388"/>
            <a:chExt cx="9144001" cy="354961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-1" y="4991996"/>
              <a:ext cx="9144001" cy="1866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16"/>
            <p:cNvSpPr/>
            <p:nvPr userDrawn="1"/>
          </p:nvSpPr>
          <p:spPr>
            <a:xfrm>
              <a:off x="-1" y="3308388"/>
              <a:ext cx="7722421" cy="1683608"/>
            </a:xfrm>
            <a:custGeom>
              <a:avLst/>
              <a:gdLst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6822300 w 6822300"/>
                <a:gd name="connsiteY2" fmla="*/ 1350180 h 1350180"/>
                <a:gd name="connsiteX3" fmla="*/ 0 w 6822300"/>
                <a:gd name="connsiteY3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682240 w 6822300"/>
                <a:gd name="connsiteY2" fmla="*/ 9891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245"/>
                <a:gd name="connsiteX1" fmla="*/ 0 w 6822300"/>
                <a:gd name="connsiteY1" fmla="*/ 0 h 1350245"/>
                <a:gd name="connsiteX2" fmla="*/ 2446020 w 6822300"/>
                <a:gd name="connsiteY2" fmla="*/ 1027226 h 1350245"/>
                <a:gd name="connsiteX3" fmla="*/ 6822300 w 6822300"/>
                <a:gd name="connsiteY3" fmla="*/ 1350180 h 1350245"/>
                <a:gd name="connsiteX4" fmla="*/ 0 w 6822300"/>
                <a:gd name="connsiteY4" fmla="*/ 1350180 h 1350245"/>
                <a:gd name="connsiteX0" fmla="*/ 0 w 6822300"/>
                <a:gd name="connsiteY0" fmla="*/ 1350180 h 1350203"/>
                <a:gd name="connsiteX1" fmla="*/ 0 w 6822300"/>
                <a:gd name="connsiteY1" fmla="*/ 0 h 1350203"/>
                <a:gd name="connsiteX2" fmla="*/ 2255189 w 6822300"/>
                <a:gd name="connsiteY2" fmla="*/ 860249 h 1350203"/>
                <a:gd name="connsiteX3" fmla="*/ 6822300 w 6822300"/>
                <a:gd name="connsiteY3" fmla="*/ 1350180 h 1350203"/>
                <a:gd name="connsiteX4" fmla="*/ 0 w 6822300"/>
                <a:gd name="connsiteY4" fmla="*/ 1350180 h 135020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197"/>
                <a:gd name="connsiteX1" fmla="*/ 0 w 6822300"/>
                <a:gd name="connsiteY1" fmla="*/ 0 h 1350197"/>
                <a:gd name="connsiteX2" fmla="*/ 2255189 w 6822300"/>
                <a:gd name="connsiteY2" fmla="*/ 860249 h 1350197"/>
                <a:gd name="connsiteX3" fmla="*/ 6822300 w 6822300"/>
                <a:gd name="connsiteY3" fmla="*/ 1350180 h 1350197"/>
                <a:gd name="connsiteX4" fmla="*/ 0 w 6822300"/>
                <a:gd name="connsiteY4" fmla="*/ 1350180 h 1350197"/>
                <a:gd name="connsiteX0" fmla="*/ 0 w 7073166"/>
                <a:gd name="connsiteY0" fmla="*/ 1350180 h 1363784"/>
                <a:gd name="connsiteX1" fmla="*/ 0 w 7073166"/>
                <a:gd name="connsiteY1" fmla="*/ 0 h 1363784"/>
                <a:gd name="connsiteX2" fmla="*/ 2255189 w 7073166"/>
                <a:gd name="connsiteY2" fmla="*/ 860249 h 1363784"/>
                <a:gd name="connsiteX3" fmla="*/ 5281613 w 7073166"/>
                <a:gd name="connsiteY3" fmla="*/ 1320642 h 1363784"/>
                <a:gd name="connsiteX4" fmla="*/ 6822300 w 7073166"/>
                <a:gd name="connsiteY4" fmla="*/ 1350180 h 1363784"/>
                <a:gd name="connsiteX5" fmla="*/ 0 w 7073166"/>
                <a:gd name="connsiteY5" fmla="*/ 1350180 h 1363784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3750"/>
                <a:gd name="connsiteY0" fmla="*/ 1350180 h 1350180"/>
                <a:gd name="connsiteX1" fmla="*/ 0 w 7023750"/>
                <a:gd name="connsiteY1" fmla="*/ 0 h 1350180"/>
                <a:gd name="connsiteX2" fmla="*/ 2255189 w 7023750"/>
                <a:gd name="connsiteY2" fmla="*/ 860249 h 1350180"/>
                <a:gd name="connsiteX3" fmla="*/ 5281613 w 7023750"/>
                <a:gd name="connsiteY3" fmla="*/ 1320642 h 1350180"/>
                <a:gd name="connsiteX4" fmla="*/ 6822300 w 7023750"/>
                <a:gd name="connsiteY4" fmla="*/ 1350180 h 1350180"/>
                <a:gd name="connsiteX5" fmla="*/ 0 w 7023750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091" h="1350180">
                  <a:moveTo>
                    <a:pt x="0" y="1350180"/>
                  </a:moveTo>
                  <a:lnTo>
                    <a:pt x="0" y="0"/>
                  </a:lnTo>
                  <a:cubicBezTo>
                    <a:pt x="415314" y="510316"/>
                    <a:pt x="538814" y="690666"/>
                    <a:pt x="1278970" y="981404"/>
                  </a:cubicBezTo>
                  <a:cubicBezTo>
                    <a:pt x="2122632" y="1312800"/>
                    <a:pt x="4582340" y="1310423"/>
                    <a:pt x="5272088" y="1337310"/>
                  </a:cubicBezTo>
                  <a:cubicBezTo>
                    <a:pt x="5411767" y="1345146"/>
                    <a:pt x="7702569" y="1341288"/>
                    <a:pt x="6822300" y="1350180"/>
                  </a:cubicBezTo>
                  <a:lnTo>
                    <a:pt x="0" y="1350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ight Triangle 20"/>
            <p:cNvSpPr/>
            <p:nvPr userDrawn="1"/>
          </p:nvSpPr>
          <p:spPr>
            <a:xfrm flipH="1">
              <a:off x="6019800" y="4721960"/>
              <a:ext cx="3124200" cy="270036"/>
            </a:xfrm>
            <a:custGeom>
              <a:avLst/>
              <a:gdLst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2590800 w 2590800"/>
                <a:gd name="connsiteY2" fmla="*/ 495066 h 495066"/>
                <a:gd name="connsiteX3" fmla="*/ 0 w 2590800"/>
                <a:gd name="connsiteY3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495066">
                  <a:moveTo>
                    <a:pt x="0" y="495066"/>
                  </a:moveTo>
                  <a:lnTo>
                    <a:pt x="0" y="0"/>
                  </a:lnTo>
                  <a:cubicBezTo>
                    <a:pt x="24672" y="56461"/>
                    <a:pt x="109042" y="235246"/>
                    <a:pt x="514699" y="378787"/>
                  </a:cubicBezTo>
                  <a:cubicBezTo>
                    <a:pt x="785442" y="452402"/>
                    <a:pt x="1286673" y="489824"/>
                    <a:pt x="2590800" y="495066"/>
                  </a:cubicBezTo>
                  <a:lnTo>
                    <a:pt x="0" y="4950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GB" sz="3600" dirty="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4" name="Picture 23" descr="nhs_ppt_trust_tre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51" y="4157038"/>
            <a:ext cx="1965505" cy="8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4725144"/>
            <a:ext cx="6030612" cy="1550767"/>
          </a:xfrm>
          <a:ln>
            <a:noFill/>
          </a:ln>
        </p:spPr>
        <p:txBody>
          <a:bodyPr lIns="79200" bIns="0" anchor="b"/>
          <a:lstStyle>
            <a:lvl1pPr algn="l">
              <a:lnSpc>
                <a:spcPct val="95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pic>
        <p:nvPicPr>
          <p:cNvPr id="32" name="Picture 31" descr="nhs_ppt_bwh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950" y="6248399"/>
            <a:ext cx="2606678" cy="564953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6213562"/>
            <a:ext cx="6030708" cy="575495"/>
          </a:xfrm>
        </p:spPr>
        <p:txBody>
          <a:bodyPr wrap="none" lIns="10800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0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5429" y="4665011"/>
            <a:ext cx="4792332" cy="1969328"/>
            <a:chOff x="6614827" y="5818811"/>
            <a:chExt cx="1912012" cy="785709"/>
          </a:xfrm>
        </p:grpSpPr>
        <p:pic>
          <p:nvPicPr>
            <p:cNvPr id="6" name="Picture 5" descr="nhs_ppt_trust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471" y="5818811"/>
              <a:ext cx="1788368" cy="785709"/>
            </a:xfrm>
            <a:prstGeom prst="rect">
              <a:avLst/>
            </a:prstGeom>
          </p:spPr>
        </p:pic>
        <p:pic>
          <p:nvPicPr>
            <p:cNvPr id="8" name="Picture 7" descr="nhs_ppt_trust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27" y="6069683"/>
              <a:ext cx="1297089" cy="5218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17771" y="4652266"/>
            <a:ext cx="5146717" cy="2005219"/>
            <a:chOff x="6704919" y="5877272"/>
            <a:chExt cx="2149702" cy="837548"/>
          </a:xfrm>
        </p:grpSpPr>
        <p:pic>
          <p:nvPicPr>
            <p:cNvPr id="10" name="Picture 9" descr="nhs_ppt_bch_tres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877272"/>
              <a:ext cx="1906357" cy="837548"/>
            </a:xfrm>
            <a:prstGeom prst="rect">
              <a:avLst/>
            </a:prstGeom>
          </p:spPr>
        </p:pic>
        <p:pic>
          <p:nvPicPr>
            <p:cNvPr id="11" name="Picture 10" descr="nhs_ppt_bc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919" y="6162379"/>
              <a:ext cx="1292524" cy="520039"/>
            </a:xfrm>
            <a:prstGeom prst="rect">
              <a:avLst/>
            </a:prstGeom>
          </p:spPr>
        </p:pic>
      </p:grpSp>
      <p:pic>
        <p:nvPicPr>
          <p:cNvPr id="8" name="Picture 7" descr="nhs_ppt_trust_tre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47520" y="4676886"/>
            <a:ext cx="4916968" cy="1963213"/>
            <a:chOff x="6473508" y="5784681"/>
            <a:chExt cx="2053331" cy="819840"/>
          </a:xfrm>
        </p:grpSpPr>
        <p:pic>
          <p:nvPicPr>
            <p:cNvPr id="8" name="Picture 7" descr="nhs_ppt_bwh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784" y="5784681"/>
              <a:ext cx="1866055" cy="819840"/>
            </a:xfrm>
            <a:prstGeom prst="rect">
              <a:avLst/>
            </a:prstGeom>
          </p:spPr>
        </p:pic>
        <p:pic>
          <p:nvPicPr>
            <p:cNvPr id="10" name="Picture 9" descr="nhs_ppt_bw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508" y="6045602"/>
              <a:ext cx="1094457" cy="532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94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7DC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83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3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15" y="252140"/>
            <a:ext cx="1998000" cy="8494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21/09/2018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9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  <p:sldLayoutId id="2147483689" r:id="rId4"/>
    <p:sldLayoutId id="2147483688" r:id="rId5"/>
    <p:sldLayoutId id="2147483691" r:id="rId6"/>
    <p:sldLayoutId id="2147483692" r:id="rId7"/>
    <p:sldLayoutId id="214748370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19382" y="0"/>
            <a:ext cx="5140850" cy="1360746"/>
          </a:xfrm>
        </p:spPr>
        <p:txBody>
          <a:bodyPr>
            <a:normAutofit/>
          </a:bodyPr>
          <a:lstStyle/>
          <a:p>
            <a:pPr algn="ctr"/>
            <a:r>
              <a:rPr lang="en-GB" sz="3200" smtClean="0"/>
              <a:t>Nurturers Program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smtClean="0"/>
              <a:t>Parent/carer Information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2" y="188640"/>
            <a:ext cx="1336920" cy="109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kangaroo c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312368" cy="1656184"/>
          </a:xfrm>
          <a:prstGeom prst="flowChartDocument">
            <a:avLst/>
          </a:prstGeom>
          <a:noFill/>
          <a:ln w="63500" algn="in">
            <a:solidFill>
              <a:srgbClr val="F2F2F2"/>
            </a:solidFill>
            <a:miter lim="800000"/>
            <a:headEnd/>
            <a:tailEnd/>
          </a:ln>
          <a:effectLst>
            <a:outerShdw dist="99190" dir="3011666" algn="ctr" rotWithShape="0">
              <a:srgbClr val="B2B2B2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462" y="1480236"/>
            <a:ext cx="290067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Why is the 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Nurturers 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program </a:t>
            </a:r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important?</a:t>
            </a:r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Research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has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shown us that babies and toddlers need sufficient handling and touch for growth and emotional stability. 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nurturing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program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provides: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Nurturing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and support of babies and toddlers by screened and appropriate volunteers when informed consent is given by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parents/carers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Assistance for clinical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staff in activities which provide a supportive environment for growing babies and toddlers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Safe companionship for babies in occasional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circumstances when parents need to leave the bedside for short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periods of time. 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391" y="1485607"/>
            <a:ext cx="241550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Who </a:t>
            </a:r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can have a cuddle?</a:t>
            </a: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The Nurturers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program volunteers are able to cuddle your baby or toddler with your permission.</a:t>
            </a: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These volunteers have undergone induction according to the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Hospital’s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policy. </a:t>
            </a: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They also have undergone additional training to prepare them for cuddling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your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baby or toddler, infection control measures, safe sleeping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practices and settling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and positioning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techniques.</a:t>
            </a: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Nursing staff will still be supervising the care of your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baby/toddler, cuddling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is the only task that is undertaken by the volunteers.</a:t>
            </a: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277004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75000"/>
                  </a:schemeClr>
                </a:solidFill>
              </a:rPr>
              <a:t>How does my baby/toddler participate?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Please read this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fact sheet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and ask nursing staff if you have any questions.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If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you decide to be part of the nurturing program a tag is placed over your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cot/bed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so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volunteers know to visit your child. 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We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will ask you to sign a consent form which will be placed in your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child’s </a:t>
            </a: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folder along with a visit record sheet for the nurturer to complete so you can see when they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visited your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baby/toddler.</a:t>
            </a:r>
            <a:endParaRPr lang="en-GB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462" y="5265888"/>
            <a:ext cx="2900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chemeClr val="accent1">
                    <a:lumMod val="75000"/>
                  </a:schemeClr>
                </a:solidFill>
              </a:rPr>
              <a:t>What if I have any questions?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If you have any questions please ask the nursing staff.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Discuss options with your nurse. You can then consent to joining the Nurturing program which offers your baby or toddler the opportunity to be cuddled when you are not here.</a:t>
            </a:r>
          </a:p>
          <a:p>
            <a:endParaRPr lang="en-GB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0684"/>
      </p:ext>
    </p:extLst>
  </p:cSld>
  <p:clrMapOvr>
    <a:masterClrMapping/>
  </p:clrMapOvr>
</p:sld>
</file>

<file path=ppt/theme/theme1.xml><?xml version="1.0" encoding="utf-8"?>
<a:theme xmlns:a="http://schemas.openxmlformats.org/drawingml/2006/main" name="BWC PowerPoint template for screen RGB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Titles">
  <a:themeElements>
    <a:clrScheme name="Birmingham Women's and Children's NHS 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ale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HS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ear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BWC PowerPoint template for screen RGB</Template>
  <TotalTime>88</TotalTime>
  <Words>309</Words>
  <Application>Microsoft Office PowerPoint</Application>
  <PresentationFormat>On-screen Show (4:3)</PresentationFormat>
  <Paragraphs>27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BWC PowerPoint template for screen RGB</vt:lpstr>
      <vt:lpstr>Section Titles</vt:lpstr>
      <vt:lpstr>Pale Blue Header</vt:lpstr>
      <vt:lpstr>NHS Blue Header</vt:lpstr>
      <vt:lpstr>Clear Header</vt:lpstr>
      <vt:lpstr>Nurturers Program Parent/carer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Samantha (RQ3) BCH</dc:creator>
  <cp:lastModifiedBy>Robinson Lisa 1 (RQ3) BCH</cp:lastModifiedBy>
  <cp:revision>12</cp:revision>
  <cp:lastPrinted>2017-01-31T18:56:55Z</cp:lastPrinted>
  <dcterms:created xsi:type="dcterms:W3CDTF">2017-01-31T18:56:32Z</dcterms:created>
  <dcterms:modified xsi:type="dcterms:W3CDTF">2018-09-21T14:42:38Z</dcterms:modified>
</cp:coreProperties>
</file>