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8" r:id="rId6"/>
    <p:sldId id="260" r:id="rId7"/>
    <p:sldId id="261" r:id="rId8"/>
    <p:sldId id="259"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2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801" autoAdjust="0"/>
  </p:normalViewPr>
  <p:slideViewPr>
    <p:cSldViewPr>
      <p:cViewPr varScale="1">
        <p:scale>
          <a:sx n="62" d="100"/>
          <a:sy n="62" d="100"/>
        </p:scale>
        <p:origin x="1384" y="5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1D5C0-D81F-4430-A2E4-21682799FF87}" type="datetimeFigureOut">
              <a:rPr lang="en-GB" smtClean="0"/>
              <a:t>19/09/2023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AD2BC-93FA-4054-9963-7262172F93FC}" type="slidenum">
              <a:rPr lang="en-GB" smtClean="0"/>
              <a:t>‹#›</a:t>
            </a:fld>
            <a:endParaRPr lang="en-GB" dirty="0"/>
          </a:p>
        </p:txBody>
      </p:sp>
    </p:spTree>
    <p:extLst>
      <p:ext uri="{BB962C8B-B14F-4D97-AF65-F5344CB8AC3E}">
        <p14:creationId xmlns:p14="http://schemas.microsoft.com/office/powerpoint/2010/main" val="2632738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lam.nhs.uk/msaad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Joseph.Kiguwa@slam.nhs.uk" TargetMode="External"/><Relationship Id="rId7" Type="http://schemas.openxmlformats.org/officeDocument/2006/relationships/hyperlink" Target="https://www.blackinclusionweek.co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slam.nhs.uk/service-detail/service/peckham-befrienders-238/" TargetMode="External"/><Relationship Id="rId5" Type="http://schemas.openxmlformats.org/officeDocument/2006/relationships/hyperlink" Target="https://maudsleycharity.org/case-studies/walking-for-recovery-with-lewishams-ladywell-unit/" TargetMode="External"/><Relationship Id="rId4" Type="http://schemas.openxmlformats.org/officeDocument/2006/relationships/hyperlink" Target="https://slam.nhs.uk/msaad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Hello,  I am very pleased  to be part of this Kings charity volunteer event, thanks for inviting me. I am joseph Kiguwa, a Black &amp; Minority Ethnic , BME volunteer  Coordinator.</a:t>
            </a:r>
          </a:p>
          <a:p>
            <a:r>
              <a:rPr lang="en-GB" dirty="0"/>
              <a:t>Can I also say ‘Happy Black inclusion week  for this week and the theme this year is </a:t>
            </a:r>
          </a:p>
          <a:p>
            <a:r>
              <a:rPr lang="en-GB" dirty="0"/>
              <a:t>‘Together For A Better Tomorrow’ so I am raising awareness for everybody.</a:t>
            </a:r>
          </a:p>
          <a:p>
            <a:endParaRPr lang="en-GB" dirty="0"/>
          </a:p>
          <a:p>
            <a:r>
              <a:rPr lang="en-GB" dirty="0"/>
              <a:t>I am  giving a personal perspective of  a South London &amp; Maudsley  Foundation Trust’s  , (SLaM ) Volunteering programme. </a:t>
            </a:r>
          </a:p>
          <a:p>
            <a:endParaRPr lang="en-GB" dirty="0"/>
          </a:p>
          <a:p>
            <a:r>
              <a:rPr lang="en-GB" dirty="0"/>
              <a:t>The volunteering programme is called Msaada, Swahili name meaning giving back and I have been coordinating Msaada since its inception in 2009.</a:t>
            </a:r>
          </a:p>
          <a:p>
            <a:endParaRPr lang="en-GB" dirty="0"/>
          </a:p>
          <a:p>
            <a:r>
              <a:rPr lang="en-GB" dirty="0"/>
              <a:t>I am not a clinician but have over 20 years experience coordinating various volunteering  programmes.</a:t>
            </a:r>
          </a:p>
          <a:p>
            <a:endParaRPr lang="en-GB" dirty="0"/>
          </a:p>
          <a:p>
            <a:endParaRPr lang="en-GB" dirty="0"/>
          </a:p>
          <a:p>
            <a:r>
              <a:rPr lang="en-GB" dirty="0"/>
              <a:t> </a:t>
            </a:r>
          </a:p>
        </p:txBody>
      </p:sp>
      <p:sp>
        <p:nvSpPr>
          <p:cNvPr id="4" name="Slide Number Placeholder 3"/>
          <p:cNvSpPr>
            <a:spLocks noGrp="1"/>
          </p:cNvSpPr>
          <p:nvPr>
            <p:ph type="sldNum" sz="quarter" idx="5"/>
          </p:nvPr>
        </p:nvSpPr>
        <p:spPr/>
        <p:txBody>
          <a:bodyPr/>
          <a:lstStyle/>
          <a:p>
            <a:fld id="{60FAD2BC-93FA-4054-9963-7262172F93FC}" type="slidenum">
              <a:rPr lang="en-GB" smtClean="0"/>
              <a:t>1</a:t>
            </a:fld>
            <a:endParaRPr lang="en-GB" dirty="0"/>
          </a:p>
        </p:txBody>
      </p:sp>
    </p:spTree>
    <p:extLst>
      <p:ext uri="{BB962C8B-B14F-4D97-AF65-F5344CB8AC3E}">
        <p14:creationId xmlns:p14="http://schemas.microsoft.com/office/powerpoint/2010/main" val="215740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Msaada Presentation Content</a:t>
            </a:r>
          </a:p>
          <a:p>
            <a:endParaRPr lang="en-GB" dirty="0"/>
          </a:p>
          <a:p>
            <a:r>
              <a:rPr lang="en-GB" dirty="0"/>
              <a:t>My presentation focuses on:</a:t>
            </a:r>
          </a:p>
          <a:p>
            <a:endParaRPr lang="en-GB" dirty="0"/>
          </a:p>
          <a:p>
            <a:endParaRPr lang="en-GB" dirty="0"/>
          </a:p>
          <a:p>
            <a:pPr marL="171450" indent="-171450">
              <a:buFont typeface="Arial" panose="020B0604020202020204" pitchFamily="34" charset="0"/>
              <a:buChar char="•"/>
            </a:pPr>
            <a:r>
              <a:rPr lang="en-GB" dirty="0"/>
              <a:t>What is Msaada? (The need for a SLaM BME volunteer programme)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How Volunteers are Recruited/Trained and Placed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Examples of Volunteering (Inc Maudsley Charity video)</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Current need for Volunteering – Activity Volunteer </a:t>
            </a:r>
          </a:p>
          <a:p>
            <a:endParaRPr lang="en-GB" dirty="0"/>
          </a:p>
          <a:p>
            <a:pPr marL="171450" indent="-171450">
              <a:buFont typeface="Arial" panose="020B0604020202020204" pitchFamily="34" charset="0"/>
              <a:buChar char="•"/>
            </a:pPr>
            <a:r>
              <a:rPr lang="en-GB" dirty="0"/>
              <a:t>Volunteer Achievements </a:t>
            </a:r>
          </a:p>
          <a:p>
            <a:endParaRPr lang="en-GB" dirty="0"/>
          </a:p>
        </p:txBody>
      </p:sp>
      <p:sp>
        <p:nvSpPr>
          <p:cNvPr id="4" name="Slide Number Placeholder 3"/>
          <p:cNvSpPr>
            <a:spLocks noGrp="1"/>
          </p:cNvSpPr>
          <p:nvPr>
            <p:ph type="sldNum" sz="quarter" idx="5"/>
          </p:nvPr>
        </p:nvSpPr>
        <p:spPr/>
        <p:txBody>
          <a:bodyPr/>
          <a:lstStyle/>
          <a:p>
            <a:fld id="{60FAD2BC-93FA-4054-9963-7262172F93FC}" type="slidenum">
              <a:rPr lang="en-GB" smtClean="0"/>
              <a:t>2</a:t>
            </a:fld>
            <a:endParaRPr lang="en-GB" dirty="0"/>
          </a:p>
        </p:txBody>
      </p:sp>
    </p:spTree>
    <p:extLst>
      <p:ext uri="{BB962C8B-B14F-4D97-AF65-F5344CB8AC3E}">
        <p14:creationId xmlns:p14="http://schemas.microsoft.com/office/powerpoint/2010/main" val="405485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18323"/>
          </a:xfrm>
        </p:spPr>
        <p:txBody>
          <a:bodyPr/>
          <a:lstStyle/>
          <a:p>
            <a:r>
              <a:rPr lang="en-GB" b="1" dirty="0"/>
              <a:t>What is Msaada?</a:t>
            </a:r>
          </a:p>
          <a:p>
            <a:endParaRPr lang="en-GB" dirty="0"/>
          </a:p>
          <a:p>
            <a:pPr marL="171450" indent="-171450">
              <a:buFont typeface="Arial" panose="020B0604020202020204" pitchFamily="34" charset="0"/>
              <a:buChar char="•"/>
            </a:pPr>
            <a:r>
              <a:rPr lang="en-GB" dirty="0"/>
              <a:t>Black &amp; Minority Ethnic (BME)Volunteer Programme one of several SLaM volunteering initiatives</a:t>
            </a:r>
          </a:p>
          <a:p>
            <a:endParaRPr lang="en-GB" dirty="0"/>
          </a:p>
          <a:p>
            <a:r>
              <a:rPr lang="en-GB" dirty="0"/>
              <a:t>Provides BME volunteer  befrienders to patients in acute male  and female wards of the Maudsley hospital  and to service users in the community- Peckham Befrienders .</a:t>
            </a:r>
          </a:p>
          <a:p>
            <a:r>
              <a:rPr lang="en-GB" dirty="0"/>
              <a:t>Volunteers come from a wide range of backgrounds including those who are employed or not , undergraduates , postgraduates and those with lived experience of mental health , (declared or not).</a:t>
            </a:r>
          </a:p>
          <a:p>
            <a:endParaRPr lang="en-GB" dirty="0"/>
          </a:p>
          <a:p>
            <a:pPr marL="171450" indent="-171450">
              <a:buFont typeface="Arial" panose="020B0604020202020204" pitchFamily="34" charset="0"/>
              <a:buChar char="•"/>
            </a:pPr>
            <a:r>
              <a:rPr lang="en-GB" dirty="0"/>
              <a:t>Funded by SLaM &amp; The Maudsley Charity</a:t>
            </a:r>
          </a:p>
          <a:p>
            <a:r>
              <a:rPr lang="en-GB" dirty="0"/>
              <a:t>This stems from initial funding from Guys and St Thomas for a two year pilot.</a:t>
            </a:r>
          </a:p>
          <a:p>
            <a:r>
              <a:rPr lang="en-GB" dirty="0"/>
              <a:t>Because at the time of the funding application  it was noted from the Department of Race and Equality research that there was overrepresentation of BME groups in the mental health system for a host of socio economic reasons. BME volunteers have validated these observations and continue to come forward to address the issues especially tackling stigma and discrimination</a:t>
            </a:r>
          </a:p>
          <a:p>
            <a:endParaRPr lang="en-GB" dirty="0"/>
          </a:p>
          <a:p>
            <a:pPr marL="171450" indent="-171450">
              <a:buFont typeface="Arial" panose="020B0604020202020204" pitchFamily="34" charset="0"/>
              <a:buChar char="•"/>
            </a:pPr>
            <a:r>
              <a:rPr lang="en-GB" dirty="0"/>
              <a:t>Coordinated by a BME Volunteer Coordinator: Joseph Kiguwa</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Managed by a BME Service Manager : Wayne Amiel, (also manages Peckham Befrienders)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 Volunteer Service Manager provides governance:  Isobel Mdudu</a:t>
            </a:r>
          </a:p>
          <a:p>
            <a:endParaRPr lang="en-GB" dirty="0"/>
          </a:p>
        </p:txBody>
      </p:sp>
      <p:sp>
        <p:nvSpPr>
          <p:cNvPr id="4" name="Slide Number Placeholder 3"/>
          <p:cNvSpPr>
            <a:spLocks noGrp="1"/>
          </p:cNvSpPr>
          <p:nvPr>
            <p:ph type="sldNum" sz="quarter" idx="5"/>
          </p:nvPr>
        </p:nvSpPr>
        <p:spPr/>
        <p:txBody>
          <a:bodyPr/>
          <a:lstStyle/>
          <a:p>
            <a:fld id="{60FAD2BC-93FA-4054-9963-7262172F93FC}" type="slidenum">
              <a:rPr lang="en-GB" smtClean="0"/>
              <a:t>3</a:t>
            </a:fld>
            <a:endParaRPr lang="en-GB" dirty="0"/>
          </a:p>
        </p:txBody>
      </p:sp>
    </p:spTree>
    <p:extLst>
      <p:ext uri="{BB962C8B-B14F-4D97-AF65-F5344CB8AC3E}">
        <p14:creationId xmlns:p14="http://schemas.microsoft.com/office/powerpoint/2010/main" val="300267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volunteers are Recruited/Trained /Placed</a:t>
            </a:r>
          </a:p>
          <a:p>
            <a:endParaRPr lang="en-GB" dirty="0"/>
          </a:p>
          <a:p>
            <a:pPr marL="171450" indent="-171450">
              <a:buFont typeface="Arial" panose="020B0604020202020204" pitchFamily="34" charset="0"/>
              <a:buChar char="•"/>
            </a:pPr>
            <a:r>
              <a:rPr lang="en-GB" b="1" dirty="0"/>
              <a:t>Recruitment</a:t>
            </a:r>
            <a:r>
              <a:rPr lang="en-GB" dirty="0"/>
              <a:t>: Volunteer pack is emailed after enquiries from: SLaM’s Website –</a:t>
            </a:r>
          </a:p>
          <a:p>
            <a:r>
              <a:rPr lang="en-GB" dirty="0"/>
              <a:t>     Msaada’s webpage:     </a:t>
            </a:r>
            <a:r>
              <a:rPr lang="en-GB" dirty="0">
                <a:hlinkClick r:id="rId3"/>
              </a:rPr>
              <a:t>https://slam.nhs.uk/msaada</a:t>
            </a:r>
            <a:r>
              <a:rPr lang="en-GB" dirty="0"/>
              <a:t> </a:t>
            </a:r>
          </a:p>
          <a:p>
            <a:r>
              <a:rPr lang="en-GB" dirty="0"/>
              <a:t>    Various recruitment methods include, Outreach, Presentations, Maudsley Charity,      Word of Mouth, Community Southwark</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Training</a:t>
            </a:r>
            <a:r>
              <a:rPr lang="en-GB" dirty="0"/>
              <a:t>: Face to face or Online, (adapted during Covid restrictions) by coordinator with support from current volunteers and service user involvement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Volunteer placements</a:t>
            </a:r>
            <a:r>
              <a:rPr lang="en-GB" dirty="0"/>
              <a:t>: Arranged By BME Volunteer Coordinator . Inductions and management takes within placements by designated staff</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 Monthly group supervision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0FAD2BC-93FA-4054-9963-7262172F93FC}" type="slidenum">
              <a:rPr lang="en-GB" smtClean="0"/>
              <a:t>4</a:t>
            </a:fld>
            <a:endParaRPr lang="en-GB" dirty="0"/>
          </a:p>
        </p:txBody>
      </p:sp>
    </p:spTree>
    <p:extLst>
      <p:ext uri="{BB962C8B-B14F-4D97-AF65-F5344CB8AC3E}">
        <p14:creationId xmlns:p14="http://schemas.microsoft.com/office/powerpoint/2010/main" val="234343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Examples of  volunteering </a:t>
            </a:r>
          </a:p>
          <a:p>
            <a:endParaRPr lang="en-GB" b="1" dirty="0"/>
          </a:p>
          <a:p>
            <a:r>
              <a:rPr lang="en-GB" dirty="0"/>
              <a:t>Befriending: conversations, participation in engaging and social  activities such as playing cards, dominoes,  table tennis.  These opportunities  occur in</a:t>
            </a:r>
          </a:p>
          <a:p>
            <a:endParaRPr lang="en-GB" dirty="0"/>
          </a:p>
          <a:p>
            <a:pPr marL="171450" indent="-171450">
              <a:buFont typeface="Arial" panose="020B0604020202020204" pitchFamily="34" charset="0"/>
              <a:buChar char="•"/>
            </a:pPr>
            <a:r>
              <a:rPr lang="en-GB" dirty="0"/>
              <a:t>Male &amp; Female Acute Wards at the Maudsley Hospital</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Community – Peckham Befrienders (Video)</a:t>
            </a:r>
          </a:p>
          <a:p>
            <a:r>
              <a:rPr lang="en-GB" dirty="0"/>
              <a:t>https://wetransfer.com/downloads/1c6e1996f166ac090e25c367de1c21bd20220420141818/662f694cf350600e86d2aebfecaeaff120220420141857/737e45</a:t>
            </a:r>
          </a:p>
          <a:p>
            <a:endParaRPr lang="en-GB" b="1" dirty="0"/>
          </a:p>
        </p:txBody>
      </p:sp>
      <p:sp>
        <p:nvSpPr>
          <p:cNvPr id="4" name="Slide Number Placeholder 3"/>
          <p:cNvSpPr>
            <a:spLocks noGrp="1"/>
          </p:cNvSpPr>
          <p:nvPr>
            <p:ph type="sldNum" sz="quarter" idx="5"/>
          </p:nvPr>
        </p:nvSpPr>
        <p:spPr/>
        <p:txBody>
          <a:bodyPr/>
          <a:lstStyle/>
          <a:p>
            <a:fld id="{60FAD2BC-93FA-4054-9963-7262172F93FC}" type="slidenum">
              <a:rPr lang="en-GB" smtClean="0"/>
              <a:t>5</a:t>
            </a:fld>
            <a:endParaRPr lang="en-GB" dirty="0"/>
          </a:p>
        </p:txBody>
      </p:sp>
    </p:spTree>
    <p:extLst>
      <p:ext uri="{BB962C8B-B14F-4D97-AF65-F5344CB8AC3E}">
        <p14:creationId xmlns:p14="http://schemas.microsoft.com/office/powerpoint/2010/main" val="245778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Current Need for Volunteers</a:t>
            </a:r>
          </a:p>
          <a:p>
            <a:endParaRPr lang="en-GB" dirty="0"/>
          </a:p>
          <a:p>
            <a:r>
              <a:rPr lang="en-GB" dirty="0"/>
              <a:t>Peckham Befrienders is proud to announce that it is now reopened  after 2 years covid restrictions which affected many community services</a:t>
            </a:r>
          </a:p>
          <a:p>
            <a:endParaRPr lang="en-GB" dirty="0"/>
          </a:p>
          <a:p>
            <a:r>
              <a:rPr lang="en-GB" dirty="0"/>
              <a:t>Current need is for </a:t>
            </a:r>
          </a:p>
          <a:p>
            <a:r>
              <a:rPr lang="en-GB" dirty="0"/>
              <a:t>*Befrienders in Peckham Befrienders</a:t>
            </a:r>
          </a:p>
          <a:p>
            <a:endParaRPr lang="en-GB" dirty="0"/>
          </a:p>
          <a:p>
            <a:r>
              <a:rPr lang="en-GB" dirty="0"/>
              <a:t>*Activity Volunteer/s  in Peckham Befrienders </a:t>
            </a:r>
          </a:p>
          <a:p>
            <a:endParaRPr lang="en-GB" dirty="0"/>
          </a:p>
          <a:p>
            <a:pPr marL="171450" indent="-171450">
              <a:buFont typeface="Arial" panose="020B0604020202020204" pitchFamily="34" charset="0"/>
              <a:buChar char="•"/>
            </a:pPr>
            <a:r>
              <a:rPr lang="en-GB" dirty="0"/>
              <a:t>Ward volunteers will be considered but  at a later stage of recruitment </a:t>
            </a:r>
          </a:p>
          <a:p>
            <a:endParaRPr lang="en-GB" dirty="0"/>
          </a:p>
          <a:p>
            <a:r>
              <a:rPr lang="en-GB" dirty="0"/>
              <a:t>*Priority</a:t>
            </a:r>
          </a:p>
          <a:p>
            <a:endParaRPr lang="en-GB" dirty="0"/>
          </a:p>
          <a:p>
            <a:r>
              <a:rPr lang="en-GB" dirty="0"/>
              <a:t>Placements are  not guaranteed at the moment as we settle with covid management regulations</a:t>
            </a:r>
          </a:p>
        </p:txBody>
      </p:sp>
      <p:sp>
        <p:nvSpPr>
          <p:cNvPr id="4" name="Slide Number Placeholder 3"/>
          <p:cNvSpPr>
            <a:spLocks noGrp="1"/>
          </p:cNvSpPr>
          <p:nvPr>
            <p:ph type="sldNum" sz="quarter" idx="5"/>
          </p:nvPr>
        </p:nvSpPr>
        <p:spPr/>
        <p:txBody>
          <a:bodyPr/>
          <a:lstStyle/>
          <a:p>
            <a:fld id="{60FAD2BC-93FA-4054-9963-7262172F93FC}" type="slidenum">
              <a:rPr lang="en-GB" smtClean="0"/>
              <a:t>6</a:t>
            </a:fld>
            <a:endParaRPr lang="en-GB" dirty="0"/>
          </a:p>
        </p:txBody>
      </p:sp>
    </p:spTree>
    <p:extLst>
      <p:ext uri="{BB962C8B-B14F-4D97-AF65-F5344CB8AC3E}">
        <p14:creationId xmlns:p14="http://schemas.microsoft.com/office/powerpoint/2010/main" val="110972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Volunteer Achievements </a:t>
            </a:r>
          </a:p>
          <a:p>
            <a:endParaRPr lang="en-GB" b="1" dirty="0"/>
          </a:p>
          <a:p>
            <a:pPr marL="171450" indent="-171450">
              <a:buFont typeface="Arial" panose="020B0604020202020204" pitchFamily="34" charset="0"/>
              <a:buChar char="•"/>
            </a:pPr>
            <a:r>
              <a:rPr lang="en-GB" dirty="0"/>
              <a:t>SLaM Volunteer Awards – Appreciation this year is shown by the presence from our chief executive sir Norman Lamb</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Southwark Awards – Two Msaada volunteers are nominated to receive Champion  awards at the Tate modern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Volunteers move into clinical roles &amp; various roles in Health &amp; Social Care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Patients,  Service Users and staff feel supported</a:t>
            </a:r>
          </a:p>
          <a:p>
            <a:endParaRPr lang="en-GB" b="1" dirty="0"/>
          </a:p>
          <a:p>
            <a:endParaRPr lang="en-GB" b="1" dirty="0"/>
          </a:p>
        </p:txBody>
      </p:sp>
      <p:sp>
        <p:nvSpPr>
          <p:cNvPr id="4" name="Slide Number Placeholder 3"/>
          <p:cNvSpPr>
            <a:spLocks noGrp="1"/>
          </p:cNvSpPr>
          <p:nvPr>
            <p:ph type="sldNum" sz="quarter" idx="5"/>
          </p:nvPr>
        </p:nvSpPr>
        <p:spPr/>
        <p:txBody>
          <a:bodyPr/>
          <a:lstStyle/>
          <a:p>
            <a:fld id="{60FAD2BC-93FA-4054-9963-7262172F93FC}" type="slidenum">
              <a:rPr lang="en-GB" smtClean="0"/>
              <a:t>7</a:t>
            </a:fld>
            <a:endParaRPr lang="en-GB" dirty="0"/>
          </a:p>
        </p:txBody>
      </p:sp>
    </p:spTree>
    <p:extLst>
      <p:ext uri="{BB962C8B-B14F-4D97-AF65-F5344CB8AC3E}">
        <p14:creationId xmlns:p14="http://schemas.microsoft.com/office/powerpoint/2010/main" val="244540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Thank you for listening!</a:t>
            </a:r>
          </a:p>
          <a:p>
            <a:endParaRPr lang="en-GB" dirty="0"/>
          </a:p>
          <a:p>
            <a:r>
              <a:rPr lang="en-GB" dirty="0"/>
              <a:t>My contact  details  are:</a:t>
            </a:r>
          </a:p>
          <a:p>
            <a:r>
              <a:rPr lang="en-GB" dirty="0">
                <a:hlinkClick r:id="rId3"/>
              </a:rPr>
              <a:t>Joseph.Kiguwa@slam.nhs.uk</a:t>
            </a:r>
            <a:endParaRPr lang="en-GB" dirty="0"/>
          </a:p>
          <a:p>
            <a:endParaRPr lang="en-GB" dirty="0"/>
          </a:p>
          <a:p>
            <a:r>
              <a:rPr lang="en-GB" b="1" dirty="0"/>
              <a:t>Useful links:</a:t>
            </a:r>
          </a:p>
          <a:p>
            <a:endParaRPr lang="en-GB" dirty="0"/>
          </a:p>
          <a:p>
            <a:r>
              <a:rPr lang="en-GB" dirty="0"/>
              <a:t>Msaada webpage : </a:t>
            </a:r>
            <a:r>
              <a:rPr lang="en-GB" dirty="0">
                <a:hlinkClick r:id="rId4"/>
              </a:rPr>
              <a:t>https://slam.nhs.uk/msaada</a:t>
            </a:r>
            <a:endParaRPr lang="en-GB" dirty="0"/>
          </a:p>
          <a:p>
            <a:endParaRPr lang="en-GB" dirty="0"/>
          </a:p>
          <a:p>
            <a:r>
              <a:rPr lang="en-GB" dirty="0"/>
              <a:t>Maudsley Charity webpage promoting Msaada: </a:t>
            </a:r>
            <a:r>
              <a:rPr lang="en-GB" dirty="0">
                <a:hlinkClick r:id="rId5"/>
              </a:rPr>
              <a:t>https://maudsleycharity.org/case-studies/walking-for-recovery-with-lewishams-ladywell-unit/</a:t>
            </a:r>
            <a:endParaRPr lang="en-GB" dirty="0"/>
          </a:p>
          <a:p>
            <a:r>
              <a:rPr lang="en-GB" dirty="0"/>
              <a:t>https://slam.nhs.uk/service-detail/service/peckham-befrienders-238/</a:t>
            </a:r>
          </a:p>
          <a:p>
            <a:endParaRPr lang="en-GB" dirty="0"/>
          </a:p>
          <a:p>
            <a:r>
              <a:rPr lang="en-GB" dirty="0"/>
              <a:t>Peckham Befrienders Webpage: </a:t>
            </a:r>
            <a:r>
              <a:rPr lang="en-GB" dirty="0">
                <a:hlinkClick r:id="rId6"/>
              </a:rPr>
              <a:t>https://slam.nhs.uk/service-detail/service/peckham-befrienders-238/</a:t>
            </a:r>
            <a:endParaRPr lang="en-GB" dirty="0"/>
          </a:p>
          <a:p>
            <a:endParaRPr lang="en-GB" dirty="0"/>
          </a:p>
          <a:p>
            <a:r>
              <a:rPr lang="en-GB" dirty="0"/>
              <a:t>Black Inclusion Week: </a:t>
            </a:r>
            <a:r>
              <a:rPr lang="en-GB" dirty="0">
                <a:hlinkClick r:id="rId7"/>
              </a:rPr>
              <a:t>https://www.blackinclusionweek.com/</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0FAD2BC-93FA-4054-9963-7262172F93FC}" type="slidenum">
              <a:rPr lang="en-GB" smtClean="0"/>
              <a:t>8</a:t>
            </a:fld>
            <a:endParaRPr lang="en-GB" dirty="0"/>
          </a:p>
        </p:txBody>
      </p:sp>
    </p:spTree>
    <p:extLst>
      <p:ext uri="{BB962C8B-B14F-4D97-AF65-F5344CB8AC3E}">
        <p14:creationId xmlns:p14="http://schemas.microsoft.com/office/powerpoint/2010/main" val="229846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117753-E138-48C5-9CBC-62356989574F}" type="datetimeFigureOut">
              <a:rPr lang="en-GB" smtClean="0"/>
              <a:t>19/09/2023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AD15D-E43C-445E-90B6-405CBDFB35D5}" type="slidenum">
              <a:rPr lang="en-GB" smtClean="0"/>
              <a:t>‹#›</a:t>
            </a:fld>
            <a:endParaRPr lang="en-GB" dirty="0"/>
          </a:p>
        </p:txBody>
      </p:sp>
    </p:spTree>
    <p:extLst>
      <p:ext uri="{BB962C8B-B14F-4D97-AF65-F5344CB8AC3E}">
        <p14:creationId xmlns:p14="http://schemas.microsoft.com/office/powerpoint/2010/main" val="104168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117753-E138-48C5-9CBC-62356989574F}" type="datetimeFigureOut">
              <a:rPr lang="en-GB" smtClean="0"/>
              <a:t>19/09/2023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AD15D-E43C-445E-90B6-405CBDFB35D5}" type="slidenum">
              <a:rPr lang="en-GB" smtClean="0"/>
              <a:t>‹#›</a:t>
            </a:fld>
            <a:endParaRPr lang="en-GB" dirty="0"/>
          </a:p>
        </p:txBody>
      </p:sp>
    </p:spTree>
    <p:extLst>
      <p:ext uri="{BB962C8B-B14F-4D97-AF65-F5344CB8AC3E}">
        <p14:creationId xmlns:p14="http://schemas.microsoft.com/office/powerpoint/2010/main" val="30544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117753-E138-48C5-9CBC-62356989574F}" type="datetimeFigureOut">
              <a:rPr lang="en-GB" smtClean="0"/>
              <a:t>19/09/2023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AD15D-E43C-445E-90B6-405CBDFB35D5}" type="slidenum">
              <a:rPr lang="en-GB" smtClean="0"/>
              <a:t>‹#›</a:t>
            </a:fld>
            <a:endParaRPr lang="en-GB" dirty="0"/>
          </a:p>
        </p:txBody>
      </p:sp>
    </p:spTree>
    <p:extLst>
      <p:ext uri="{BB962C8B-B14F-4D97-AF65-F5344CB8AC3E}">
        <p14:creationId xmlns:p14="http://schemas.microsoft.com/office/powerpoint/2010/main" val="314590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117753-E138-48C5-9CBC-62356989574F}" type="datetimeFigureOut">
              <a:rPr lang="en-GB" smtClean="0"/>
              <a:t>19/09/2023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AD15D-E43C-445E-90B6-405CBDFB35D5}" type="slidenum">
              <a:rPr lang="en-GB" smtClean="0"/>
              <a:t>‹#›</a:t>
            </a:fld>
            <a:endParaRPr lang="en-GB" dirty="0"/>
          </a:p>
        </p:txBody>
      </p:sp>
    </p:spTree>
    <p:extLst>
      <p:ext uri="{BB962C8B-B14F-4D97-AF65-F5344CB8AC3E}">
        <p14:creationId xmlns:p14="http://schemas.microsoft.com/office/powerpoint/2010/main" val="187263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17753-E138-48C5-9CBC-62356989574F}" type="datetimeFigureOut">
              <a:rPr lang="en-GB" smtClean="0"/>
              <a:t>19/09/2023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AD15D-E43C-445E-90B6-405CBDFB35D5}" type="slidenum">
              <a:rPr lang="en-GB" smtClean="0"/>
              <a:t>‹#›</a:t>
            </a:fld>
            <a:endParaRPr lang="en-GB" dirty="0"/>
          </a:p>
        </p:txBody>
      </p:sp>
    </p:spTree>
    <p:extLst>
      <p:ext uri="{BB962C8B-B14F-4D97-AF65-F5344CB8AC3E}">
        <p14:creationId xmlns:p14="http://schemas.microsoft.com/office/powerpoint/2010/main" val="187870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117753-E138-48C5-9CBC-62356989574F}" type="datetimeFigureOut">
              <a:rPr lang="en-GB" smtClean="0"/>
              <a:t>19/09/2023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AD15D-E43C-445E-90B6-405CBDFB35D5}" type="slidenum">
              <a:rPr lang="en-GB" smtClean="0"/>
              <a:t>‹#›</a:t>
            </a:fld>
            <a:endParaRPr lang="en-GB" dirty="0"/>
          </a:p>
        </p:txBody>
      </p:sp>
    </p:spTree>
    <p:extLst>
      <p:ext uri="{BB962C8B-B14F-4D97-AF65-F5344CB8AC3E}">
        <p14:creationId xmlns:p14="http://schemas.microsoft.com/office/powerpoint/2010/main" val="367020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117753-E138-48C5-9CBC-62356989574F}" type="datetimeFigureOut">
              <a:rPr lang="en-GB" smtClean="0"/>
              <a:t>19/09/2023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AD15D-E43C-445E-90B6-405CBDFB35D5}" type="slidenum">
              <a:rPr lang="en-GB" smtClean="0"/>
              <a:t>‹#›</a:t>
            </a:fld>
            <a:endParaRPr lang="en-GB" dirty="0"/>
          </a:p>
        </p:txBody>
      </p:sp>
    </p:spTree>
    <p:extLst>
      <p:ext uri="{BB962C8B-B14F-4D97-AF65-F5344CB8AC3E}">
        <p14:creationId xmlns:p14="http://schemas.microsoft.com/office/powerpoint/2010/main" val="217063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117753-E138-48C5-9CBC-62356989574F}" type="datetimeFigureOut">
              <a:rPr lang="en-GB" smtClean="0"/>
              <a:t>19/09/2023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AD15D-E43C-445E-90B6-405CBDFB35D5}" type="slidenum">
              <a:rPr lang="en-GB" smtClean="0"/>
              <a:t>‹#›</a:t>
            </a:fld>
            <a:endParaRPr lang="en-GB" dirty="0"/>
          </a:p>
        </p:txBody>
      </p:sp>
    </p:spTree>
    <p:extLst>
      <p:ext uri="{BB962C8B-B14F-4D97-AF65-F5344CB8AC3E}">
        <p14:creationId xmlns:p14="http://schemas.microsoft.com/office/powerpoint/2010/main" val="176970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17753-E138-48C5-9CBC-62356989574F}" type="datetimeFigureOut">
              <a:rPr lang="en-GB" smtClean="0"/>
              <a:t>19/09/2023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AD15D-E43C-445E-90B6-405CBDFB35D5}" type="slidenum">
              <a:rPr lang="en-GB" smtClean="0"/>
              <a:t>‹#›</a:t>
            </a:fld>
            <a:endParaRPr lang="en-GB" dirty="0"/>
          </a:p>
        </p:txBody>
      </p:sp>
    </p:spTree>
    <p:extLst>
      <p:ext uri="{BB962C8B-B14F-4D97-AF65-F5344CB8AC3E}">
        <p14:creationId xmlns:p14="http://schemas.microsoft.com/office/powerpoint/2010/main" val="182009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117753-E138-48C5-9CBC-62356989574F}" type="datetimeFigureOut">
              <a:rPr lang="en-GB" smtClean="0"/>
              <a:t>19/09/2023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AD15D-E43C-445E-90B6-405CBDFB35D5}" type="slidenum">
              <a:rPr lang="en-GB" smtClean="0"/>
              <a:t>‹#›</a:t>
            </a:fld>
            <a:endParaRPr lang="en-GB" dirty="0"/>
          </a:p>
        </p:txBody>
      </p:sp>
    </p:spTree>
    <p:extLst>
      <p:ext uri="{BB962C8B-B14F-4D97-AF65-F5344CB8AC3E}">
        <p14:creationId xmlns:p14="http://schemas.microsoft.com/office/powerpoint/2010/main" val="213350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117753-E138-48C5-9CBC-62356989574F}" type="datetimeFigureOut">
              <a:rPr lang="en-GB" smtClean="0"/>
              <a:t>19/09/2023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AD15D-E43C-445E-90B6-405CBDFB35D5}" type="slidenum">
              <a:rPr lang="en-GB" smtClean="0"/>
              <a:t>‹#›</a:t>
            </a:fld>
            <a:endParaRPr lang="en-GB" dirty="0"/>
          </a:p>
        </p:txBody>
      </p:sp>
    </p:spTree>
    <p:extLst>
      <p:ext uri="{BB962C8B-B14F-4D97-AF65-F5344CB8AC3E}">
        <p14:creationId xmlns:p14="http://schemas.microsoft.com/office/powerpoint/2010/main" val="203482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17753-E138-48C5-9CBC-62356989574F}" type="datetimeFigureOut">
              <a:rPr lang="en-GB" smtClean="0"/>
              <a:t>19/09/2023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AD15D-E43C-445E-90B6-405CBDFB35D5}" type="slidenum">
              <a:rPr lang="en-GB" smtClean="0"/>
              <a:t>‹#›</a:t>
            </a:fld>
            <a:endParaRPr lang="en-GB" dirty="0"/>
          </a:p>
        </p:txBody>
      </p:sp>
    </p:spTree>
    <p:extLst>
      <p:ext uri="{BB962C8B-B14F-4D97-AF65-F5344CB8AC3E}">
        <p14:creationId xmlns:p14="http://schemas.microsoft.com/office/powerpoint/2010/main" val="3545693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hyperlink" Target="https://slam.nhs.uk/msaad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1772816"/>
            <a:ext cx="8504696" cy="1077218"/>
          </a:xfrm>
          <a:prstGeom prst="rect">
            <a:avLst/>
          </a:prstGeom>
          <a:solidFill>
            <a:srgbClr val="752F77"/>
          </a:solidFill>
        </p:spPr>
        <p:txBody>
          <a:bodyPr wrap="square" rtlCol="0">
            <a:spAutoFit/>
          </a:bodyPr>
          <a:lstStyle/>
          <a:p>
            <a:r>
              <a:rPr lang="en-GB" sz="2800" dirty="0">
                <a:solidFill>
                  <a:schemeClr val="bg1"/>
                </a:solidFill>
              </a:rPr>
              <a:t>Msaada</a:t>
            </a:r>
            <a:br>
              <a:rPr lang="en-GB" dirty="0">
                <a:solidFill>
                  <a:schemeClr val="bg1"/>
                </a:solidFill>
              </a:rPr>
            </a:br>
            <a:r>
              <a:rPr lang="en-GB" sz="1600" dirty="0">
                <a:solidFill>
                  <a:schemeClr val="bg1"/>
                </a:solidFill>
              </a:rPr>
              <a:t>Personal Perspective from Joseph Kiguwa, BAME Volunteer Coordinator </a:t>
            </a:r>
            <a:endParaRPr lang="en-GB" dirty="0">
              <a:solidFill>
                <a:schemeClr val="bg1"/>
              </a:solidFill>
            </a:endParaRPr>
          </a:p>
          <a:p>
            <a:endParaRPr lang="en-GB"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976747"/>
            <a:ext cx="5256584" cy="347658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3270" y="2984080"/>
            <a:ext cx="1513114" cy="98778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3270" y="4221088"/>
            <a:ext cx="1513114" cy="10081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3270" y="5417775"/>
            <a:ext cx="1513114" cy="103556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0" y="2976746"/>
            <a:ext cx="1447914" cy="99511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0310" y="4225998"/>
            <a:ext cx="1470825" cy="1003202"/>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0311" y="5417774"/>
            <a:ext cx="1492797" cy="1035561"/>
          </a:xfrm>
          <a:prstGeom prst="rect">
            <a:avLst/>
          </a:prstGeom>
        </p:spPr>
      </p:pic>
      <p:pic>
        <p:nvPicPr>
          <p:cNvPr id="16" name="Picture 2" descr="C:\Users\OLerche\Pictures\changing lives.jpg">
            <a:extLst>
              <a:ext uri="{FF2B5EF4-FFF2-40B4-BE49-F238E27FC236}">
                <a16:creationId xmlns:a16="http://schemas.microsoft.com/office/drawing/2014/main" id="{3A4AA7DF-6035-49C7-8E34-B7813EA19F39}"/>
              </a:ext>
            </a:extLst>
          </p:cNvPr>
          <p:cNvPicPr>
            <a:picLocks noChangeAspect="1"/>
          </p:cNvPicPr>
          <p:nvPr/>
        </p:nvPicPr>
        <p:blipFill>
          <a:blip r:embed="rId10"/>
          <a:srcRect/>
          <a:stretch>
            <a:fillRect/>
          </a:stretch>
        </p:blipFill>
        <p:spPr>
          <a:xfrm>
            <a:off x="337587" y="424777"/>
            <a:ext cx="1809753" cy="915991"/>
          </a:xfrm>
          <a:prstGeom prst="rect">
            <a:avLst/>
          </a:prstGeom>
          <a:noFill/>
          <a:ln cap="flat">
            <a:noFill/>
          </a:ln>
        </p:spPr>
      </p:pic>
      <p:pic>
        <p:nvPicPr>
          <p:cNvPr id="3" name="Picture 2">
            <a:extLst>
              <a:ext uri="{FF2B5EF4-FFF2-40B4-BE49-F238E27FC236}">
                <a16:creationId xmlns:a16="http://schemas.microsoft.com/office/drawing/2014/main" id="{66A71382-79ED-42EB-8D7E-5FE376B0D0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4002" y="239345"/>
            <a:ext cx="2771800" cy="1245439"/>
          </a:xfrm>
          <a:prstGeom prst="rect">
            <a:avLst/>
          </a:prstGeom>
        </p:spPr>
      </p:pic>
      <p:pic>
        <p:nvPicPr>
          <p:cNvPr id="17" name="Picture 16">
            <a:extLst>
              <a:ext uri="{FF2B5EF4-FFF2-40B4-BE49-F238E27FC236}">
                <a16:creationId xmlns:a16="http://schemas.microsoft.com/office/drawing/2014/main" id="{FE674F48-E947-4464-BACA-3975DF3AD9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1308" y="260648"/>
            <a:ext cx="2771800" cy="1245439"/>
          </a:xfrm>
          <a:prstGeom prst="rect">
            <a:avLst/>
          </a:prstGeom>
        </p:spPr>
      </p:pic>
    </p:spTree>
    <p:extLst>
      <p:ext uri="{BB962C8B-B14F-4D97-AF65-F5344CB8AC3E}">
        <p14:creationId xmlns:p14="http://schemas.microsoft.com/office/powerpoint/2010/main" val="227129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6"/>
            <a:ext cx="5404104" cy="1508760"/>
          </a:xfrm>
          <a:prstGeom prst="rect">
            <a:avLst/>
          </a:prstGeom>
          <a:solidFill>
            <a:srgbClr val="5E6F7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3">
            <a:extLst>
              <a:ext uri="{FF2B5EF4-FFF2-40B4-BE49-F238E27FC236}">
                <a16:creationId xmlns:a16="http://schemas.microsoft.com/office/drawing/2014/main" id="{0928A9F4-381C-4EE1-B72F-3F5393A8CC2F}"/>
              </a:ext>
            </a:extLst>
          </p:cNvPr>
          <p:cNvPicPr>
            <a:picLocks noChangeAspect="1"/>
          </p:cNvPicPr>
          <p:nvPr/>
        </p:nvPicPr>
        <p:blipFill rotWithShape="1">
          <a:blip r:embed="rId3"/>
          <a:srcRect l="15363" r="4570"/>
          <a:stretch/>
        </p:blipFill>
        <p:spPr>
          <a:xfrm>
            <a:off x="5871288" y="2130552"/>
            <a:ext cx="2928521" cy="2057400"/>
          </a:xfrm>
          <a:prstGeom prst="rect">
            <a:avLst/>
          </a:prstGeom>
        </p:spPr>
      </p:pic>
      <p:pic>
        <p:nvPicPr>
          <p:cNvPr id="5" name="Picture 4">
            <a:extLst>
              <a:ext uri="{FF2B5EF4-FFF2-40B4-BE49-F238E27FC236}">
                <a16:creationId xmlns:a16="http://schemas.microsoft.com/office/drawing/2014/main" id="{5123EC26-A8C3-4B9A-819C-8F846735D9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947"/>
          <a:stretch/>
        </p:blipFill>
        <p:spPr>
          <a:xfrm>
            <a:off x="5812077" y="4196269"/>
            <a:ext cx="2928521" cy="2057400"/>
          </a:xfrm>
          <a:prstGeom prst="rect">
            <a:avLst/>
          </a:prstGeom>
        </p:spPr>
      </p:pic>
      <p:sp>
        <p:nvSpPr>
          <p:cNvPr id="2" name="Title 1">
            <a:extLst>
              <a:ext uri="{FF2B5EF4-FFF2-40B4-BE49-F238E27FC236}">
                <a16:creationId xmlns:a16="http://schemas.microsoft.com/office/drawing/2014/main" id="{66BAE150-48AC-4A36-B2E4-597CF2BB3FB4}"/>
              </a:ext>
            </a:extLst>
          </p:cNvPr>
          <p:cNvSpPr>
            <a:spLocks noGrp="1"/>
          </p:cNvSpPr>
          <p:nvPr>
            <p:ph type="title"/>
          </p:nvPr>
        </p:nvSpPr>
        <p:spPr>
          <a:xfrm>
            <a:off x="582930" y="692912"/>
            <a:ext cx="4958334" cy="1045354"/>
          </a:xfrm>
        </p:spPr>
        <p:txBody>
          <a:bodyPr>
            <a:normAutofit/>
          </a:bodyPr>
          <a:lstStyle/>
          <a:p>
            <a:pPr>
              <a:lnSpc>
                <a:spcPct val="90000"/>
              </a:lnSpc>
            </a:pPr>
            <a:r>
              <a:rPr lang="en-GB" sz="3100" dirty="0">
                <a:solidFill>
                  <a:srgbClr val="FFFFFF"/>
                </a:solidFill>
              </a:rPr>
              <a:t>Msaada Presentation Content </a:t>
            </a:r>
            <a:br>
              <a:rPr lang="en-GB" sz="3100" dirty="0">
                <a:solidFill>
                  <a:srgbClr val="FFFFFF"/>
                </a:solidFill>
              </a:rPr>
            </a:br>
            <a:endParaRPr lang="en-GB" sz="3100" dirty="0">
              <a:solidFill>
                <a:srgbClr val="FFFFFF"/>
              </a:solidFill>
            </a:endParaRPr>
          </a:p>
        </p:txBody>
      </p:sp>
      <p:sp>
        <p:nvSpPr>
          <p:cNvPr id="12" name="Rectangle 11">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448" y="450222"/>
            <a:ext cx="1405890" cy="1506594"/>
          </a:xfrm>
          <a:prstGeom prst="rect">
            <a:avLst/>
          </a:prstGeom>
          <a:solidFill>
            <a:srgbClr val="82BFD7">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130552"/>
            <a:ext cx="5404104"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8361F9A-A3F5-4242-9297-9F31B7FFD067}"/>
              </a:ext>
            </a:extLst>
          </p:cNvPr>
          <p:cNvSpPr>
            <a:spLocks noGrp="1"/>
          </p:cNvSpPr>
          <p:nvPr>
            <p:ph idx="1"/>
          </p:nvPr>
        </p:nvSpPr>
        <p:spPr>
          <a:xfrm>
            <a:off x="582930" y="3573016"/>
            <a:ext cx="4958334" cy="3710653"/>
          </a:xfrm>
        </p:spPr>
        <p:txBody>
          <a:bodyPr anchor="ctr">
            <a:normAutofit/>
          </a:bodyPr>
          <a:lstStyle/>
          <a:p>
            <a:endParaRPr lang="en-GB" sz="2100" dirty="0"/>
          </a:p>
          <a:p>
            <a:r>
              <a:rPr lang="en-GB" sz="2100" dirty="0"/>
              <a:t>What is Msaada? (The need for a SLaM BME volunteer programme)</a:t>
            </a:r>
          </a:p>
          <a:p>
            <a:r>
              <a:rPr lang="en-GB" sz="2100" dirty="0"/>
              <a:t>How Volunteers are Recruited/Trained and Placed</a:t>
            </a:r>
          </a:p>
          <a:p>
            <a:r>
              <a:rPr lang="en-GB" sz="2100" dirty="0"/>
              <a:t>Examples of Volunteering (Inc Maudsley Charity video)</a:t>
            </a:r>
          </a:p>
          <a:p>
            <a:r>
              <a:rPr lang="en-GB" sz="2100" dirty="0"/>
              <a:t>Current need for Volunteering – Activity Volunteer </a:t>
            </a:r>
          </a:p>
          <a:p>
            <a:r>
              <a:rPr lang="en-GB" sz="2100" dirty="0"/>
              <a:t>Volunteer Achievements </a:t>
            </a:r>
          </a:p>
          <a:p>
            <a:pPr marL="0" indent="0">
              <a:buNone/>
            </a:pPr>
            <a:endParaRPr lang="en-GB" sz="2100" dirty="0"/>
          </a:p>
          <a:p>
            <a:endParaRPr lang="en-GB" sz="2100" dirty="0"/>
          </a:p>
          <a:p>
            <a:endParaRPr lang="en-GB" sz="2100" dirty="0"/>
          </a:p>
          <a:p>
            <a:endParaRPr lang="en-GB" sz="2100" dirty="0"/>
          </a:p>
        </p:txBody>
      </p:sp>
      <p:sp>
        <p:nvSpPr>
          <p:cNvPr id="20" name="TextBox 19">
            <a:extLst>
              <a:ext uri="{FF2B5EF4-FFF2-40B4-BE49-F238E27FC236}">
                <a16:creationId xmlns:a16="http://schemas.microsoft.com/office/drawing/2014/main" id="{DA914AA2-2065-4D5C-8D73-9EDFAA7D0AC1}"/>
              </a:ext>
            </a:extLst>
          </p:cNvPr>
          <p:cNvSpPr txBox="1"/>
          <p:nvPr/>
        </p:nvSpPr>
        <p:spPr>
          <a:xfrm>
            <a:off x="430071" y="2083250"/>
            <a:ext cx="8504696" cy="1077218"/>
          </a:xfrm>
          <a:prstGeom prst="rect">
            <a:avLst/>
          </a:prstGeom>
          <a:solidFill>
            <a:srgbClr val="752F77"/>
          </a:solidFill>
        </p:spPr>
        <p:txBody>
          <a:bodyPr wrap="square" rtlCol="0">
            <a:spAutoFit/>
          </a:bodyPr>
          <a:lstStyle/>
          <a:p>
            <a:r>
              <a:rPr lang="en-GB" sz="2800" dirty="0">
                <a:solidFill>
                  <a:schemeClr val="bg1"/>
                </a:solidFill>
              </a:rPr>
              <a:t>Msaada</a:t>
            </a:r>
            <a:br>
              <a:rPr lang="en-GB" dirty="0">
                <a:solidFill>
                  <a:schemeClr val="bg1"/>
                </a:solidFill>
              </a:rPr>
            </a:br>
            <a:r>
              <a:rPr lang="en-GB" sz="1600" dirty="0">
                <a:solidFill>
                  <a:schemeClr val="bg1"/>
                </a:solidFill>
              </a:rPr>
              <a:t>Personal Perspective from Joseph Kiguwa, BME Volunteer Coordinator </a:t>
            </a:r>
            <a:endParaRPr lang="en-GB" dirty="0">
              <a:solidFill>
                <a:schemeClr val="bg1"/>
              </a:solidFill>
            </a:endParaRPr>
          </a:p>
          <a:p>
            <a:endParaRPr lang="en-GB" dirty="0">
              <a:solidFill>
                <a:schemeClr val="bg1"/>
              </a:solidFill>
            </a:endParaRPr>
          </a:p>
        </p:txBody>
      </p:sp>
      <p:sp>
        <p:nvSpPr>
          <p:cNvPr id="21" name="Rectangle 2">
            <a:extLst>
              <a:ext uri="{FF2B5EF4-FFF2-40B4-BE49-F238E27FC236}">
                <a16:creationId xmlns:a16="http://schemas.microsoft.com/office/drawing/2014/main" id="{653FDA3F-3128-4A87-ABE6-48A5181BBCF0}"/>
              </a:ext>
            </a:extLst>
          </p:cNvPr>
          <p:cNvSpPr>
            <a:spLocks noChangeArrowheads="1"/>
          </p:cNvSpPr>
          <p:nvPr/>
        </p:nvSpPr>
        <p:spPr bwMode="auto">
          <a:xfrm>
            <a:off x="106543" y="3104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22" name="Object 21">
            <a:extLst>
              <a:ext uri="{FF2B5EF4-FFF2-40B4-BE49-F238E27FC236}">
                <a16:creationId xmlns:a16="http://schemas.microsoft.com/office/drawing/2014/main" id="{CA8B0FAB-EA51-43D0-B6E8-ECD6FCE9E383}"/>
              </a:ext>
            </a:extLst>
          </p:cNvPr>
          <p:cNvGraphicFramePr>
            <a:graphicFrameLocks noChangeAspect="1"/>
          </p:cNvGraphicFramePr>
          <p:nvPr>
            <p:extLst>
              <p:ext uri="{D42A27DB-BD31-4B8C-83A1-F6EECF244321}">
                <p14:modId xmlns:p14="http://schemas.microsoft.com/office/powerpoint/2010/main" val="3056526995"/>
              </p:ext>
            </p:extLst>
          </p:nvPr>
        </p:nvGraphicFramePr>
        <p:xfrm>
          <a:off x="7151947" y="5894894"/>
          <a:ext cx="1898650" cy="717550"/>
        </p:xfrm>
        <a:graphic>
          <a:graphicData uri="http://schemas.openxmlformats.org/presentationml/2006/ole">
            <mc:AlternateContent xmlns:mc="http://schemas.openxmlformats.org/markup-compatibility/2006">
              <mc:Choice xmlns:v="urn:schemas-microsoft-com:vml" Requires="v">
                <p:oleObj r:id="rId5" imgW="14832495" imgH="3371429" progId="MSPhotoEd.3">
                  <p:embed/>
                </p:oleObj>
              </mc:Choice>
              <mc:Fallback>
                <p:oleObj r:id="rId5" imgW="14832495" imgH="3371429" progId="MSPhotoEd.3">
                  <p:embed/>
                  <p:pic>
                    <p:nvPicPr>
                      <p:cNvPr id="22" name="Object 21">
                        <a:extLst>
                          <a:ext uri="{FF2B5EF4-FFF2-40B4-BE49-F238E27FC236}">
                            <a16:creationId xmlns:a16="http://schemas.microsoft.com/office/drawing/2014/main" id="{CA8B0FAB-EA51-43D0-B6E8-ECD6FCE9E3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1947" y="5894894"/>
                        <a:ext cx="18986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4440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61736"/>
            <a:ext cx="500633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BAE150-48AC-4A36-B2E4-597CF2BB3FB4}"/>
              </a:ext>
            </a:extLst>
          </p:cNvPr>
          <p:cNvSpPr>
            <a:spLocks noGrp="1"/>
          </p:cNvSpPr>
          <p:nvPr>
            <p:ph type="title"/>
          </p:nvPr>
        </p:nvSpPr>
        <p:spPr>
          <a:xfrm>
            <a:off x="547616" y="730155"/>
            <a:ext cx="4568057" cy="1422871"/>
          </a:xfrm>
        </p:spPr>
        <p:txBody>
          <a:bodyPr>
            <a:normAutofit/>
          </a:bodyPr>
          <a:lstStyle/>
          <a:p>
            <a:pPr>
              <a:lnSpc>
                <a:spcPct val="90000"/>
              </a:lnSpc>
            </a:pPr>
            <a:r>
              <a:rPr lang="en-GB" sz="3200" dirty="0">
                <a:solidFill>
                  <a:srgbClr val="FFFFFF"/>
                </a:solidFill>
              </a:rPr>
              <a:t>What is Msaada?</a:t>
            </a:r>
            <a:br>
              <a:rPr lang="en-GB" dirty="0">
                <a:solidFill>
                  <a:srgbClr val="FFFFFF"/>
                </a:solidFill>
              </a:rPr>
            </a:br>
            <a:endParaRPr lang="en-GB" dirty="0">
              <a:solidFill>
                <a:srgbClr val="FFFFFF"/>
              </a:solidFill>
            </a:endParaRPr>
          </a:p>
        </p:txBody>
      </p:sp>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467575"/>
            <a:ext cx="1611630" cy="1877811"/>
          </a:xfrm>
          <a:prstGeom prst="rect">
            <a:avLst/>
          </a:prstGeom>
          <a:solidFill>
            <a:srgbClr val="36669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492" y="471340"/>
            <a:ext cx="1611630" cy="1856689"/>
          </a:xfrm>
          <a:prstGeom prst="rect">
            <a:avLst/>
          </a:prstGeom>
          <a:solidFill>
            <a:srgbClr val="3EB8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76301"/>
            <a:ext cx="500633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361F9A-A3F5-4242-9297-9F31B7FFD067}"/>
              </a:ext>
            </a:extLst>
          </p:cNvPr>
          <p:cNvSpPr>
            <a:spLocks noGrp="1"/>
          </p:cNvSpPr>
          <p:nvPr>
            <p:ph idx="1"/>
          </p:nvPr>
        </p:nvSpPr>
        <p:spPr>
          <a:xfrm>
            <a:off x="589788" y="2717021"/>
            <a:ext cx="4525885" cy="3410824"/>
          </a:xfrm>
        </p:spPr>
        <p:txBody>
          <a:bodyPr anchor="ctr">
            <a:normAutofit/>
          </a:bodyPr>
          <a:lstStyle/>
          <a:p>
            <a:r>
              <a:rPr lang="en-GB" sz="1800" dirty="0"/>
              <a:t>Black &amp; Minority Ethnic (BME)Volunteer Programme</a:t>
            </a:r>
          </a:p>
          <a:p>
            <a:r>
              <a:rPr lang="en-GB" sz="1800" dirty="0"/>
              <a:t>Funded by SLaM &amp; The Maudsley Charity</a:t>
            </a:r>
          </a:p>
          <a:p>
            <a:r>
              <a:rPr lang="en-GB" sz="1800" dirty="0"/>
              <a:t>Coordinated by a BME Volunteer Coordinator</a:t>
            </a:r>
          </a:p>
          <a:p>
            <a:r>
              <a:rPr lang="en-GB" sz="1800" dirty="0"/>
              <a:t>Managed by a BME Service Manager</a:t>
            </a:r>
          </a:p>
          <a:p>
            <a:r>
              <a:rPr lang="en-GB" sz="1800" dirty="0"/>
              <a:t>A Volunteer Service Manager provides governance </a:t>
            </a:r>
          </a:p>
          <a:p>
            <a:pPr marL="0" indent="0">
              <a:buNone/>
            </a:pPr>
            <a:endParaRPr lang="en-GB" sz="1700" dirty="0"/>
          </a:p>
          <a:p>
            <a:endParaRPr lang="en-GB" sz="1700" dirty="0"/>
          </a:p>
          <a:p>
            <a:endParaRPr lang="en-GB" sz="1700" dirty="0"/>
          </a:p>
        </p:txBody>
      </p:sp>
      <p:sp>
        <p:nvSpPr>
          <p:cNvPr id="18" name="Rectangle 17">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2480956"/>
            <a:ext cx="3339846" cy="3922776"/>
          </a:xfrm>
          <a:prstGeom prst="rect">
            <a:avLst/>
          </a:prstGeom>
          <a:solidFill>
            <a:srgbClr val="3EB8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123EC26-A8C3-4B9A-819C-8F846735D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71" y="3772725"/>
            <a:ext cx="2983230" cy="1342453"/>
          </a:xfrm>
          <a:prstGeom prst="rect">
            <a:avLst/>
          </a:prstGeom>
        </p:spPr>
      </p:pic>
      <p:sp>
        <p:nvSpPr>
          <p:cNvPr id="7" name="Rectangle 4">
            <a:extLst>
              <a:ext uri="{FF2B5EF4-FFF2-40B4-BE49-F238E27FC236}">
                <a16:creationId xmlns:a16="http://schemas.microsoft.com/office/drawing/2014/main" id="{283A7EA6-D843-4F12-87E4-06690B97CFE6}"/>
              </a:ext>
            </a:extLst>
          </p:cNvPr>
          <p:cNvSpPr>
            <a:spLocks noChangeArrowheads="1"/>
          </p:cNvSpPr>
          <p:nvPr/>
        </p:nvSpPr>
        <p:spPr bwMode="auto">
          <a:xfrm>
            <a:off x="6516216" y="52507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8" name="Object 7">
            <a:extLst>
              <a:ext uri="{FF2B5EF4-FFF2-40B4-BE49-F238E27FC236}">
                <a16:creationId xmlns:a16="http://schemas.microsoft.com/office/drawing/2014/main" id="{1197C701-26D9-4E5D-AAFB-C01F37F86D8E}"/>
              </a:ext>
            </a:extLst>
          </p:cNvPr>
          <p:cNvGraphicFramePr>
            <a:graphicFrameLocks noChangeAspect="1"/>
          </p:cNvGraphicFramePr>
          <p:nvPr>
            <p:extLst>
              <p:ext uri="{D42A27DB-BD31-4B8C-83A1-F6EECF244321}">
                <p14:modId xmlns:p14="http://schemas.microsoft.com/office/powerpoint/2010/main" val="875085819"/>
              </p:ext>
            </p:extLst>
          </p:nvPr>
        </p:nvGraphicFramePr>
        <p:xfrm>
          <a:off x="6722851" y="5250667"/>
          <a:ext cx="1898650" cy="717550"/>
        </p:xfrm>
        <a:graphic>
          <a:graphicData uri="http://schemas.openxmlformats.org/presentationml/2006/ole">
            <mc:AlternateContent xmlns:mc="http://schemas.openxmlformats.org/markup-compatibility/2006">
              <mc:Choice xmlns:v="urn:schemas-microsoft-com:vml" Requires="v">
                <p:oleObj r:id="rId4" imgW="14832495" imgH="3371429" progId="MSPhotoEd.3">
                  <p:embed/>
                </p:oleObj>
              </mc:Choice>
              <mc:Fallback>
                <p:oleObj r:id="rId4" imgW="14832495" imgH="3371429" progId="MSPhotoEd.3">
                  <p:embed/>
                  <p:pic>
                    <p:nvPicPr>
                      <p:cNvPr id="8" name="Object 7">
                        <a:extLst>
                          <a:ext uri="{FF2B5EF4-FFF2-40B4-BE49-F238E27FC236}">
                            <a16:creationId xmlns:a16="http://schemas.microsoft.com/office/drawing/2014/main" id="{1197C701-26D9-4E5D-AAFB-C01F37F86D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2851" y="5250667"/>
                        <a:ext cx="18986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1898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61736"/>
            <a:ext cx="500633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BAE150-48AC-4A36-B2E4-597CF2BB3FB4}"/>
              </a:ext>
            </a:extLst>
          </p:cNvPr>
          <p:cNvSpPr>
            <a:spLocks noGrp="1"/>
          </p:cNvSpPr>
          <p:nvPr>
            <p:ph type="title"/>
          </p:nvPr>
        </p:nvSpPr>
        <p:spPr>
          <a:xfrm>
            <a:off x="547616" y="730155"/>
            <a:ext cx="4568057" cy="1422871"/>
          </a:xfrm>
        </p:spPr>
        <p:txBody>
          <a:bodyPr>
            <a:normAutofit/>
          </a:bodyPr>
          <a:lstStyle/>
          <a:p>
            <a:pPr>
              <a:lnSpc>
                <a:spcPct val="90000"/>
              </a:lnSpc>
            </a:pPr>
            <a:r>
              <a:rPr lang="en-GB" sz="3200" dirty="0">
                <a:solidFill>
                  <a:srgbClr val="FFFFFF"/>
                </a:solidFill>
              </a:rPr>
              <a:t>How Volunteers are Recruited/Trained/Placed   </a:t>
            </a:r>
            <a:br>
              <a:rPr lang="en-GB" sz="3100" dirty="0">
                <a:solidFill>
                  <a:srgbClr val="FFFFFF"/>
                </a:solidFill>
              </a:rPr>
            </a:br>
            <a:endParaRPr lang="en-GB" sz="3100" dirty="0">
              <a:solidFill>
                <a:srgbClr val="FFFFFF"/>
              </a:solidFill>
            </a:endParaRPr>
          </a:p>
        </p:txBody>
      </p:sp>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467575"/>
            <a:ext cx="1611630" cy="1877811"/>
          </a:xfrm>
          <a:prstGeom prst="rect">
            <a:avLst/>
          </a:prstGeom>
          <a:solidFill>
            <a:srgbClr val="36669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492" y="471340"/>
            <a:ext cx="1611630" cy="1856689"/>
          </a:xfrm>
          <a:prstGeom prst="rect">
            <a:avLst/>
          </a:prstGeom>
          <a:solidFill>
            <a:srgbClr val="3EB8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76301"/>
            <a:ext cx="500633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361F9A-A3F5-4242-9297-9F31B7FFD067}"/>
              </a:ext>
            </a:extLst>
          </p:cNvPr>
          <p:cNvSpPr>
            <a:spLocks noGrp="1"/>
          </p:cNvSpPr>
          <p:nvPr>
            <p:ph idx="1"/>
          </p:nvPr>
        </p:nvSpPr>
        <p:spPr>
          <a:xfrm>
            <a:off x="589788" y="2717021"/>
            <a:ext cx="4525885" cy="3410824"/>
          </a:xfrm>
        </p:spPr>
        <p:txBody>
          <a:bodyPr anchor="ctr">
            <a:normAutofit fontScale="85000" lnSpcReduction="20000"/>
          </a:bodyPr>
          <a:lstStyle/>
          <a:p>
            <a:pPr marL="0" indent="0">
              <a:buNone/>
            </a:pPr>
            <a:endParaRPr lang="en-GB" sz="1800" dirty="0"/>
          </a:p>
          <a:p>
            <a:pPr marL="0" indent="0">
              <a:buNone/>
            </a:pPr>
            <a:r>
              <a:rPr lang="en-GB" sz="1900" dirty="0"/>
              <a:t>Recruitment: Volunteer pack is emailed after enquiries from: SLaM’s Website –Msaada’s webpage:</a:t>
            </a:r>
          </a:p>
          <a:p>
            <a:pPr marL="0" indent="0">
              <a:buNone/>
            </a:pPr>
            <a:r>
              <a:rPr lang="en-GB" sz="1900" dirty="0"/>
              <a:t>    </a:t>
            </a:r>
            <a:r>
              <a:rPr lang="en-GB" sz="1900" dirty="0">
                <a:hlinkClick r:id="rId3"/>
              </a:rPr>
              <a:t>https://slam.nhs.uk/msaada</a:t>
            </a:r>
            <a:r>
              <a:rPr lang="en-GB" sz="1900" dirty="0"/>
              <a:t>various Various Methods include, Outreach, Presentations, Maudsley Charity, Word of Mouth, Community Southwark</a:t>
            </a:r>
          </a:p>
          <a:p>
            <a:pPr marL="0" indent="0">
              <a:buNone/>
            </a:pPr>
            <a:endParaRPr lang="en-GB" sz="1900" dirty="0"/>
          </a:p>
          <a:p>
            <a:r>
              <a:rPr lang="en-GB" sz="1900" dirty="0"/>
              <a:t>Training: Face to face or Online </a:t>
            </a:r>
          </a:p>
          <a:p>
            <a:pPr marL="0" indent="0">
              <a:buNone/>
            </a:pPr>
            <a:endParaRPr lang="en-GB" sz="1900" dirty="0"/>
          </a:p>
          <a:p>
            <a:r>
              <a:rPr lang="en-GB" sz="1900" dirty="0"/>
              <a:t>Volunteer placements : Arranged By BAME Volunteer Coordinator</a:t>
            </a:r>
          </a:p>
          <a:p>
            <a:pPr marL="0" indent="0">
              <a:buNone/>
            </a:pPr>
            <a:endParaRPr lang="en-GB" sz="1900" dirty="0"/>
          </a:p>
          <a:p>
            <a:r>
              <a:rPr lang="en-GB" sz="1900" dirty="0"/>
              <a:t> Monthly group supervision </a:t>
            </a:r>
          </a:p>
          <a:p>
            <a:endParaRPr lang="en-GB" sz="1700" dirty="0"/>
          </a:p>
          <a:p>
            <a:endParaRPr lang="en-GB" sz="1700" dirty="0"/>
          </a:p>
          <a:p>
            <a:endParaRPr lang="en-GB" sz="1700" dirty="0"/>
          </a:p>
        </p:txBody>
      </p:sp>
      <p:sp>
        <p:nvSpPr>
          <p:cNvPr id="18" name="Rectangle 17">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2480956"/>
            <a:ext cx="3339846" cy="3922776"/>
          </a:xfrm>
          <a:prstGeom prst="rect">
            <a:avLst/>
          </a:prstGeom>
          <a:solidFill>
            <a:srgbClr val="3EB8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123EC26-A8C3-4B9A-819C-8F846735D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271" y="3772725"/>
            <a:ext cx="2983230" cy="1342453"/>
          </a:xfrm>
          <a:prstGeom prst="rect">
            <a:avLst/>
          </a:prstGeom>
        </p:spPr>
      </p:pic>
      <p:sp>
        <p:nvSpPr>
          <p:cNvPr id="4" name="Rectangle 2">
            <a:extLst>
              <a:ext uri="{FF2B5EF4-FFF2-40B4-BE49-F238E27FC236}">
                <a16:creationId xmlns:a16="http://schemas.microsoft.com/office/drawing/2014/main" id="{5FF01210-16BF-4CCE-BF15-264893ED942F}"/>
              </a:ext>
            </a:extLst>
          </p:cNvPr>
          <p:cNvSpPr>
            <a:spLocks noChangeArrowheads="1"/>
          </p:cNvSpPr>
          <p:nvPr/>
        </p:nvSpPr>
        <p:spPr bwMode="auto">
          <a:xfrm>
            <a:off x="6643432" y="53752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6" name="Object 5">
            <a:extLst>
              <a:ext uri="{FF2B5EF4-FFF2-40B4-BE49-F238E27FC236}">
                <a16:creationId xmlns:a16="http://schemas.microsoft.com/office/drawing/2014/main" id="{182E4281-A54B-41E6-AEE9-9CC00E65F50D}"/>
              </a:ext>
            </a:extLst>
          </p:cNvPr>
          <p:cNvGraphicFramePr>
            <a:graphicFrameLocks noChangeAspect="1"/>
          </p:cNvGraphicFramePr>
          <p:nvPr>
            <p:extLst>
              <p:ext uri="{D42A27DB-BD31-4B8C-83A1-F6EECF244321}">
                <p14:modId xmlns:p14="http://schemas.microsoft.com/office/powerpoint/2010/main" val="3991518925"/>
              </p:ext>
            </p:extLst>
          </p:nvPr>
        </p:nvGraphicFramePr>
        <p:xfrm>
          <a:off x="6643432" y="5375274"/>
          <a:ext cx="1898650" cy="717550"/>
        </p:xfrm>
        <a:graphic>
          <a:graphicData uri="http://schemas.openxmlformats.org/presentationml/2006/ole">
            <mc:AlternateContent xmlns:mc="http://schemas.openxmlformats.org/markup-compatibility/2006">
              <mc:Choice xmlns:v="urn:schemas-microsoft-com:vml" Requires="v">
                <p:oleObj r:id="rId5" imgW="14832495" imgH="3371429" progId="MSPhotoEd.3">
                  <p:embed/>
                </p:oleObj>
              </mc:Choice>
              <mc:Fallback>
                <p:oleObj r:id="rId5" imgW="14832495" imgH="3371429" progId="MSPhotoEd.3">
                  <p:embed/>
                  <p:pic>
                    <p:nvPicPr>
                      <p:cNvPr id="6" name="Object 5">
                        <a:extLst>
                          <a:ext uri="{FF2B5EF4-FFF2-40B4-BE49-F238E27FC236}">
                            <a16:creationId xmlns:a16="http://schemas.microsoft.com/office/drawing/2014/main" id="{182E4281-A54B-41E6-AEE9-9CC00E65F5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432" y="5375274"/>
                        <a:ext cx="18986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1101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61736"/>
            <a:ext cx="500633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BAE150-48AC-4A36-B2E4-597CF2BB3FB4}"/>
              </a:ext>
            </a:extLst>
          </p:cNvPr>
          <p:cNvSpPr>
            <a:spLocks noGrp="1"/>
          </p:cNvSpPr>
          <p:nvPr>
            <p:ph type="title"/>
          </p:nvPr>
        </p:nvSpPr>
        <p:spPr>
          <a:xfrm>
            <a:off x="547616" y="730155"/>
            <a:ext cx="4568057" cy="1422871"/>
          </a:xfrm>
        </p:spPr>
        <p:txBody>
          <a:bodyPr>
            <a:normAutofit/>
          </a:bodyPr>
          <a:lstStyle/>
          <a:p>
            <a:pPr>
              <a:lnSpc>
                <a:spcPct val="90000"/>
              </a:lnSpc>
            </a:pPr>
            <a:r>
              <a:rPr lang="en-GB" sz="3200" dirty="0">
                <a:solidFill>
                  <a:srgbClr val="FFFFFF"/>
                </a:solidFill>
              </a:rPr>
              <a:t>Examples of Volunteering </a:t>
            </a:r>
            <a:br>
              <a:rPr lang="en-GB" sz="3100" dirty="0">
                <a:solidFill>
                  <a:srgbClr val="FFFFFF"/>
                </a:solidFill>
              </a:rPr>
            </a:br>
            <a:endParaRPr lang="en-GB" sz="3100" dirty="0">
              <a:solidFill>
                <a:srgbClr val="FFFFFF"/>
              </a:solidFill>
            </a:endParaRPr>
          </a:p>
        </p:txBody>
      </p:sp>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467575"/>
            <a:ext cx="1611630" cy="1877811"/>
          </a:xfrm>
          <a:prstGeom prst="rect">
            <a:avLst/>
          </a:prstGeom>
          <a:solidFill>
            <a:srgbClr val="36669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492" y="471340"/>
            <a:ext cx="1611630" cy="1856689"/>
          </a:xfrm>
          <a:prstGeom prst="rect">
            <a:avLst/>
          </a:prstGeom>
          <a:solidFill>
            <a:srgbClr val="3EB8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76301"/>
            <a:ext cx="500633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361F9A-A3F5-4242-9297-9F31B7FFD067}"/>
              </a:ext>
            </a:extLst>
          </p:cNvPr>
          <p:cNvSpPr>
            <a:spLocks noGrp="1"/>
          </p:cNvSpPr>
          <p:nvPr>
            <p:ph idx="1"/>
          </p:nvPr>
        </p:nvSpPr>
        <p:spPr>
          <a:xfrm>
            <a:off x="589788" y="2717021"/>
            <a:ext cx="4525885" cy="3410824"/>
          </a:xfrm>
        </p:spPr>
        <p:txBody>
          <a:bodyPr anchor="ctr">
            <a:normAutofit/>
          </a:bodyPr>
          <a:lstStyle/>
          <a:p>
            <a:pPr marL="0" indent="0">
              <a:buNone/>
            </a:pPr>
            <a:endParaRPr lang="en-GB" sz="1800" dirty="0"/>
          </a:p>
          <a:p>
            <a:pPr marL="0" indent="0">
              <a:buNone/>
            </a:pPr>
            <a:r>
              <a:rPr lang="en-GB" sz="1800" dirty="0"/>
              <a:t>Befriending:</a:t>
            </a:r>
          </a:p>
          <a:p>
            <a:pPr marL="0" indent="0">
              <a:buNone/>
            </a:pPr>
            <a:endParaRPr lang="en-GB" sz="1800" dirty="0"/>
          </a:p>
          <a:p>
            <a:r>
              <a:rPr lang="en-GB" sz="1800" dirty="0"/>
              <a:t>Male &amp; Female Acute Wards at the Maudsley Hospital</a:t>
            </a:r>
          </a:p>
          <a:p>
            <a:endParaRPr lang="en-GB" sz="1800" dirty="0"/>
          </a:p>
          <a:p>
            <a:r>
              <a:rPr lang="en-GB" sz="1800" dirty="0"/>
              <a:t>Community volunteering – Peckham Befrienders</a:t>
            </a:r>
          </a:p>
          <a:p>
            <a:pPr marL="0" indent="0">
              <a:buNone/>
            </a:pPr>
            <a:endParaRPr lang="en-GB" sz="1700" dirty="0"/>
          </a:p>
          <a:p>
            <a:pPr marL="0" indent="0">
              <a:buNone/>
            </a:pPr>
            <a:endParaRPr lang="en-GB" sz="1700" dirty="0"/>
          </a:p>
          <a:p>
            <a:endParaRPr lang="en-GB" sz="1700" dirty="0"/>
          </a:p>
          <a:p>
            <a:endParaRPr lang="en-GB" sz="1700" dirty="0"/>
          </a:p>
        </p:txBody>
      </p:sp>
      <p:sp>
        <p:nvSpPr>
          <p:cNvPr id="18" name="Rectangle 17">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2480956"/>
            <a:ext cx="3339846" cy="3922776"/>
          </a:xfrm>
          <a:prstGeom prst="rect">
            <a:avLst/>
          </a:prstGeom>
          <a:solidFill>
            <a:srgbClr val="3EB8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123EC26-A8C3-4B9A-819C-8F846735D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71" y="3772725"/>
            <a:ext cx="2983230" cy="1342453"/>
          </a:xfrm>
          <a:prstGeom prst="rect">
            <a:avLst/>
          </a:prstGeom>
        </p:spPr>
      </p:pic>
      <p:sp>
        <p:nvSpPr>
          <p:cNvPr id="4" name="Rectangle 2">
            <a:extLst>
              <a:ext uri="{FF2B5EF4-FFF2-40B4-BE49-F238E27FC236}">
                <a16:creationId xmlns:a16="http://schemas.microsoft.com/office/drawing/2014/main" id="{C9509392-8E3D-4E21-94E0-86CBF4D735FD}"/>
              </a:ext>
            </a:extLst>
          </p:cNvPr>
          <p:cNvSpPr>
            <a:spLocks noChangeArrowheads="1"/>
          </p:cNvSpPr>
          <p:nvPr/>
        </p:nvSpPr>
        <p:spPr bwMode="auto">
          <a:xfrm>
            <a:off x="6516216" y="5517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6" name="Object 5">
            <a:extLst>
              <a:ext uri="{FF2B5EF4-FFF2-40B4-BE49-F238E27FC236}">
                <a16:creationId xmlns:a16="http://schemas.microsoft.com/office/drawing/2014/main" id="{38887069-2667-4A06-8562-70F3129A573D}"/>
              </a:ext>
            </a:extLst>
          </p:cNvPr>
          <p:cNvGraphicFramePr>
            <a:graphicFrameLocks noChangeAspect="1"/>
          </p:cNvGraphicFramePr>
          <p:nvPr>
            <p:extLst>
              <p:ext uri="{D42A27DB-BD31-4B8C-83A1-F6EECF244321}">
                <p14:modId xmlns:p14="http://schemas.microsoft.com/office/powerpoint/2010/main" val="424430524"/>
              </p:ext>
            </p:extLst>
          </p:nvPr>
        </p:nvGraphicFramePr>
        <p:xfrm>
          <a:off x="6634592" y="5384697"/>
          <a:ext cx="1898650" cy="717550"/>
        </p:xfrm>
        <a:graphic>
          <a:graphicData uri="http://schemas.openxmlformats.org/presentationml/2006/ole">
            <mc:AlternateContent xmlns:mc="http://schemas.openxmlformats.org/markup-compatibility/2006">
              <mc:Choice xmlns:v="urn:schemas-microsoft-com:vml" Requires="v">
                <p:oleObj r:id="rId4" imgW="14832495" imgH="3371429" progId="MSPhotoEd.3">
                  <p:embed/>
                </p:oleObj>
              </mc:Choice>
              <mc:Fallback>
                <p:oleObj r:id="rId4" imgW="14832495" imgH="3371429" progId="MSPhotoEd.3">
                  <p:embed/>
                  <p:pic>
                    <p:nvPicPr>
                      <p:cNvPr id="6" name="Object 5">
                        <a:extLst>
                          <a:ext uri="{FF2B5EF4-FFF2-40B4-BE49-F238E27FC236}">
                            <a16:creationId xmlns:a16="http://schemas.microsoft.com/office/drawing/2014/main" id="{38887069-2667-4A06-8562-70F3129A57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4592" y="5384697"/>
                        <a:ext cx="18986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0542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61736"/>
            <a:ext cx="500633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BAE150-48AC-4A36-B2E4-597CF2BB3FB4}"/>
              </a:ext>
            </a:extLst>
          </p:cNvPr>
          <p:cNvSpPr>
            <a:spLocks noGrp="1"/>
          </p:cNvSpPr>
          <p:nvPr>
            <p:ph type="title"/>
          </p:nvPr>
        </p:nvSpPr>
        <p:spPr>
          <a:xfrm>
            <a:off x="547616" y="730155"/>
            <a:ext cx="4568057" cy="1422871"/>
          </a:xfrm>
        </p:spPr>
        <p:txBody>
          <a:bodyPr>
            <a:normAutofit/>
          </a:bodyPr>
          <a:lstStyle/>
          <a:p>
            <a:pPr>
              <a:lnSpc>
                <a:spcPct val="90000"/>
              </a:lnSpc>
            </a:pPr>
            <a:r>
              <a:rPr lang="en-GB" sz="3100" dirty="0">
                <a:solidFill>
                  <a:srgbClr val="FFFFFF"/>
                </a:solidFill>
              </a:rPr>
              <a:t>Current Need for Volunteer  </a:t>
            </a:r>
            <a:br>
              <a:rPr lang="en-GB" sz="3100" dirty="0">
                <a:solidFill>
                  <a:srgbClr val="FFFFFF"/>
                </a:solidFill>
              </a:rPr>
            </a:br>
            <a:endParaRPr lang="en-GB" sz="3100" dirty="0">
              <a:solidFill>
                <a:srgbClr val="FFFFFF"/>
              </a:solidFill>
            </a:endParaRPr>
          </a:p>
        </p:txBody>
      </p:sp>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467575"/>
            <a:ext cx="1611630" cy="1877811"/>
          </a:xfrm>
          <a:prstGeom prst="rect">
            <a:avLst/>
          </a:prstGeom>
          <a:solidFill>
            <a:srgbClr val="36669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492" y="471340"/>
            <a:ext cx="1611630" cy="1856689"/>
          </a:xfrm>
          <a:prstGeom prst="rect">
            <a:avLst/>
          </a:prstGeom>
          <a:solidFill>
            <a:srgbClr val="3EB8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76301"/>
            <a:ext cx="500633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361F9A-A3F5-4242-9297-9F31B7FFD067}"/>
              </a:ext>
            </a:extLst>
          </p:cNvPr>
          <p:cNvSpPr>
            <a:spLocks noGrp="1"/>
          </p:cNvSpPr>
          <p:nvPr>
            <p:ph idx="1"/>
          </p:nvPr>
        </p:nvSpPr>
        <p:spPr>
          <a:xfrm>
            <a:off x="589788" y="2717021"/>
            <a:ext cx="4525885" cy="3410824"/>
          </a:xfrm>
        </p:spPr>
        <p:txBody>
          <a:bodyPr anchor="ctr">
            <a:normAutofit/>
          </a:bodyPr>
          <a:lstStyle/>
          <a:p>
            <a:r>
              <a:rPr lang="en-GB" sz="1800" dirty="0"/>
              <a:t>*Befrienders in Peckham Befrienders</a:t>
            </a:r>
          </a:p>
          <a:p>
            <a:pPr marL="0" indent="0">
              <a:buNone/>
            </a:pPr>
            <a:endParaRPr lang="en-GB" sz="1800" dirty="0"/>
          </a:p>
          <a:p>
            <a:pPr marL="0" indent="0">
              <a:buNone/>
            </a:pPr>
            <a:endParaRPr lang="en-GB" sz="1800" dirty="0"/>
          </a:p>
          <a:p>
            <a:r>
              <a:rPr lang="en-GB" sz="1800" dirty="0"/>
              <a:t>Ward volunteers </a:t>
            </a:r>
          </a:p>
          <a:p>
            <a:pPr marL="0" indent="0">
              <a:buNone/>
            </a:pPr>
            <a:endParaRPr lang="en-GB" sz="1800" dirty="0"/>
          </a:p>
          <a:p>
            <a:pPr marL="0" indent="0">
              <a:buNone/>
            </a:pPr>
            <a:r>
              <a:rPr lang="en-GB" sz="1800" dirty="0"/>
              <a:t>*Priority</a:t>
            </a:r>
          </a:p>
          <a:p>
            <a:pPr marL="0" indent="0">
              <a:buNone/>
            </a:pPr>
            <a:endParaRPr lang="en-GB" sz="1700" dirty="0"/>
          </a:p>
          <a:p>
            <a:pPr marL="0" indent="0">
              <a:buNone/>
            </a:pPr>
            <a:endParaRPr lang="en-GB" sz="1700" dirty="0"/>
          </a:p>
          <a:p>
            <a:endParaRPr lang="en-GB" sz="1700" dirty="0"/>
          </a:p>
          <a:p>
            <a:endParaRPr lang="en-GB" sz="1700" dirty="0"/>
          </a:p>
        </p:txBody>
      </p:sp>
      <p:sp>
        <p:nvSpPr>
          <p:cNvPr id="18" name="Rectangle 17">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2480956"/>
            <a:ext cx="3339846" cy="3922776"/>
          </a:xfrm>
          <a:prstGeom prst="rect">
            <a:avLst/>
          </a:prstGeom>
          <a:solidFill>
            <a:srgbClr val="3EB8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123EC26-A8C3-4B9A-819C-8F846735D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71" y="3772725"/>
            <a:ext cx="2983230" cy="1342453"/>
          </a:xfrm>
          <a:prstGeom prst="rect">
            <a:avLst/>
          </a:prstGeom>
        </p:spPr>
      </p:pic>
      <p:sp>
        <p:nvSpPr>
          <p:cNvPr id="4" name="Rectangle 2">
            <a:extLst>
              <a:ext uri="{FF2B5EF4-FFF2-40B4-BE49-F238E27FC236}">
                <a16:creationId xmlns:a16="http://schemas.microsoft.com/office/drawing/2014/main" id="{ED398C56-2A0D-4EA9-AF76-BAFC39C9DA80}"/>
              </a:ext>
            </a:extLst>
          </p:cNvPr>
          <p:cNvSpPr>
            <a:spLocks noChangeArrowheads="1"/>
          </p:cNvSpPr>
          <p:nvPr/>
        </p:nvSpPr>
        <p:spPr bwMode="auto">
          <a:xfrm>
            <a:off x="6655562" y="52681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6" name="Object 5">
            <a:extLst>
              <a:ext uri="{FF2B5EF4-FFF2-40B4-BE49-F238E27FC236}">
                <a16:creationId xmlns:a16="http://schemas.microsoft.com/office/drawing/2014/main" id="{0A2FF72F-8FBE-45AC-B20D-ED330F824883}"/>
              </a:ext>
            </a:extLst>
          </p:cNvPr>
          <p:cNvGraphicFramePr>
            <a:graphicFrameLocks noChangeAspect="1"/>
          </p:cNvGraphicFramePr>
          <p:nvPr>
            <p:extLst>
              <p:ext uri="{D42A27DB-BD31-4B8C-83A1-F6EECF244321}">
                <p14:modId xmlns:p14="http://schemas.microsoft.com/office/powerpoint/2010/main" val="3028077229"/>
              </p:ext>
            </p:extLst>
          </p:nvPr>
        </p:nvGraphicFramePr>
        <p:xfrm>
          <a:off x="6655562" y="5268105"/>
          <a:ext cx="1898650" cy="717550"/>
        </p:xfrm>
        <a:graphic>
          <a:graphicData uri="http://schemas.openxmlformats.org/presentationml/2006/ole">
            <mc:AlternateContent xmlns:mc="http://schemas.openxmlformats.org/markup-compatibility/2006">
              <mc:Choice xmlns:v="urn:schemas-microsoft-com:vml" Requires="v">
                <p:oleObj r:id="rId4" imgW="14832495" imgH="3371429" progId="MSPhotoEd.3">
                  <p:embed/>
                </p:oleObj>
              </mc:Choice>
              <mc:Fallback>
                <p:oleObj r:id="rId4" imgW="14832495" imgH="3371429" progId="MSPhotoEd.3">
                  <p:embed/>
                  <p:pic>
                    <p:nvPicPr>
                      <p:cNvPr id="6" name="Object 5">
                        <a:extLst>
                          <a:ext uri="{FF2B5EF4-FFF2-40B4-BE49-F238E27FC236}">
                            <a16:creationId xmlns:a16="http://schemas.microsoft.com/office/drawing/2014/main" id="{0A2FF72F-8FBE-45AC-B20D-ED330F824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5562" y="5268105"/>
                        <a:ext cx="18986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1375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61736"/>
            <a:ext cx="500633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BAE150-48AC-4A36-B2E4-597CF2BB3FB4}"/>
              </a:ext>
            </a:extLst>
          </p:cNvPr>
          <p:cNvSpPr>
            <a:spLocks noGrp="1"/>
          </p:cNvSpPr>
          <p:nvPr>
            <p:ph type="title"/>
          </p:nvPr>
        </p:nvSpPr>
        <p:spPr>
          <a:xfrm>
            <a:off x="547616" y="730155"/>
            <a:ext cx="4568057" cy="1422871"/>
          </a:xfrm>
        </p:spPr>
        <p:txBody>
          <a:bodyPr>
            <a:normAutofit/>
          </a:bodyPr>
          <a:lstStyle/>
          <a:p>
            <a:pPr>
              <a:lnSpc>
                <a:spcPct val="90000"/>
              </a:lnSpc>
            </a:pPr>
            <a:r>
              <a:rPr lang="en-GB" sz="3100" b="1" dirty="0">
                <a:solidFill>
                  <a:srgbClr val="FFFFFF"/>
                </a:solidFill>
              </a:rPr>
              <a:t>Volunteer Achievements</a:t>
            </a:r>
            <a:br>
              <a:rPr lang="en-GB" sz="3100" dirty="0">
                <a:solidFill>
                  <a:srgbClr val="FFFFFF"/>
                </a:solidFill>
              </a:rPr>
            </a:br>
            <a:endParaRPr lang="en-GB" sz="3100" dirty="0">
              <a:solidFill>
                <a:srgbClr val="FFFFFF"/>
              </a:solidFill>
            </a:endParaRPr>
          </a:p>
        </p:txBody>
      </p:sp>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467575"/>
            <a:ext cx="1611630" cy="1877811"/>
          </a:xfrm>
          <a:prstGeom prst="rect">
            <a:avLst/>
          </a:prstGeom>
          <a:solidFill>
            <a:srgbClr val="36669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492" y="471340"/>
            <a:ext cx="1611630" cy="1856689"/>
          </a:xfrm>
          <a:prstGeom prst="rect">
            <a:avLst/>
          </a:prstGeom>
          <a:solidFill>
            <a:srgbClr val="3EB8D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76301"/>
            <a:ext cx="500633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361F9A-A3F5-4242-9297-9F31B7FFD067}"/>
              </a:ext>
            </a:extLst>
          </p:cNvPr>
          <p:cNvSpPr>
            <a:spLocks noGrp="1"/>
          </p:cNvSpPr>
          <p:nvPr>
            <p:ph idx="1"/>
          </p:nvPr>
        </p:nvSpPr>
        <p:spPr>
          <a:xfrm>
            <a:off x="589788" y="2717021"/>
            <a:ext cx="4525885" cy="3410824"/>
          </a:xfrm>
        </p:spPr>
        <p:txBody>
          <a:bodyPr anchor="ctr">
            <a:normAutofit/>
          </a:bodyPr>
          <a:lstStyle/>
          <a:p>
            <a:r>
              <a:rPr lang="en-GB" sz="1700" dirty="0"/>
              <a:t>SLaM Volunteer Awards</a:t>
            </a:r>
          </a:p>
          <a:p>
            <a:pPr marL="0" indent="0">
              <a:buNone/>
            </a:pPr>
            <a:endParaRPr lang="en-GB" sz="1700" dirty="0"/>
          </a:p>
          <a:p>
            <a:r>
              <a:rPr lang="en-GB" sz="1700" dirty="0"/>
              <a:t>Southwark Awards</a:t>
            </a:r>
          </a:p>
          <a:p>
            <a:pPr marL="0" indent="0">
              <a:buNone/>
            </a:pPr>
            <a:endParaRPr lang="en-GB" sz="1700" dirty="0"/>
          </a:p>
          <a:p>
            <a:r>
              <a:rPr lang="en-GB" sz="1700" dirty="0"/>
              <a:t>Volunteers move into clinical roles &amp; various roles in Health &amp; Social Care </a:t>
            </a:r>
          </a:p>
          <a:p>
            <a:pPr marL="0" indent="0">
              <a:buNone/>
            </a:pPr>
            <a:endParaRPr lang="en-GB" sz="1700" dirty="0"/>
          </a:p>
          <a:p>
            <a:r>
              <a:rPr lang="en-GB" sz="1700" dirty="0"/>
              <a:t>Patients Service Users and staff feel supported</a:t>
            </a:r>
          </a:p>
        </p:txBody>
      </p:sp>
      <p:sp>
        <p:nvSpPr>
          <p:cNvPr id="18" name="Rectangle 17">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2480956"/>
            <a:ext cx="3339846" cy="3922776"/>
          </a:xfrm>
          <a:prstGeom prst="rect">
            <a:avLst/>
          </a:prstGeom>
          <a:solidFill>
            <a:srgbClr val="3EB8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123EC26-A8C3-4B9A-819C-8F846735D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71" y="3772725"/>
            <a:ext cx="2983230" cy="1342453"/>
          </a:xfrm>
          <a:prstGeom prst="rect">
            <a:avLst/>
          </a:prstGeom>
        </p:spPr>
      </p:pic>
      <p:sp>
        <p:nvSpPr>
          <p:cNvPr id="4" name="Rectangle 2">
            <a:extLst>
              <a:ext uri="{FF2B5EF4-FFF2-40B4-BE49-F238E27FC236}">
                <a16:creationId xmlns:a16="http://schemas.microsoft.com/office/drawing/2014/main" id="{0BCFE066-DE3D-4850-AD79-B5646A73C12C}"/>
              </a:ext>
            </a:extLst>
          </p:cNvPr>
          <p:cNvSpPr>
            <a:spLocks noChangeArrowheads="1"/>
          </p:cNvSpPr>
          <p:nvPr/>
        </p:nvSpPr>
        <p:spPr bwMode="auto">
          <a:xfrm>
            <a:off x="6717779" y="52426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6" name="Object 5">
            <a:extLst>
              <a:ext uri="{FF2B5EF4-FFF2-40B4-BE49-F238E27FC236}">
                <a16:creationId xmlns:a16="http://schemas.microsoft.com/office/drawing/2014/main" id="{F1441962-E191-422C-A096-3C159AEE36F6}"/>
              </a:ext>
            </a:extLst>
          </p:cNvPr>
          <p:cNvGraphicFramePr>
            <a:graphicFrameLocks noChangeAspect="1"/>
          </p:cNvGraphicFramePr>
          <p:nvPr>
            <p:extLst>
              <p:ext uri="{D42A27DB-BD31-4B8C-83A1-F6EECF244321}">
                <p14:modId xmlns:p14="http://schemas.microsoft.com/office/powerpoint/2010/main" val="727940189"/>
              </p:ext>
            </p:extLst>
          </p:nvPr>
        </p:nvGraphicFramePr>
        <p:xfrm>
          <a:off x="6717779" y="5242699"/>
          <a:ext cx="1898650" cy="717550"/>
        </p:xfrm>
        <a:graphic>
          <a:graphicData uri="http://schemas.openxmlformats.org/presentationml/2006/ole">
            <mc:AlternateContent xmlns:mc="http://schemas.openxmlformats.org/markup-compatibility/2006">
              <mc:Choice xmlns:v="urn:schemas-microsoft-com:vml" Requires="v">
                <p:oleObj r:id="rId4" imgW="14832495" imgH="3371429" progId="MSPhotoEd.3">
                  <p:embed/>
                </p:oleObj>
              </mc:Choice>
              <mc:Fallback>
                <p:oleObj r:id="rId4" imgW="14832495" imgH="3371429" progId="MSPhotoEd.3">
                  <p:embed/>
                  <p:pic>
                    <p:nvPicPr>
                      <p:cNvPr id="6" name="Object 5">
                        <a:extLst>
                          <a:ext uri="{FF2B5EF4-FFF2-40B4-BE49-F238E27FC236}">
                            <a16:creationId xmlns:a16="http://schemas.microsoft.com/office/drawing/2014/main" id="{F1441962-E191-422C-A096-3C159AEE3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779" y="5242699"/>
                        <a:ext cx="18986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463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1772816"/>
            <a:ext cx="8504696" cy="1077218"/>
          </a:xfrm>
          <a:prstGeom prst="rect">
            <a:avLst/>
          </a:prstGeom>
          <a:solidFill>
            <a:srgbClr val="752F77"/>
          </a:solidFill>
        </p:spPr>
        <p:txBody>
          <a:bodyPr wrap="square" rtlCol="0">
            <a:spAutoFit/>
          </a:bodyPr>
          <a:lstStyle/>
          <a:p>
            <a:r>
              <a:rPr lang="en-GB" sz="2800" dirty="0">
                <a:solidFill>
                  <a:schemeClr val="bg1"/>
                </a:solidFill>
              </a:rPr>
              <a:t>Msaada</a:t>
            </a:r>
            <a:br>
              <a:rPr lang="en-GB" dirty="0">
                <a:solidFill>
                  <a:schemeClr val="bg1"/>
                </a:solidFill>
              </a:rPr>
            </a:br>
            <a:r>
              <a:rPr lang="en-GB" sz="1600" dirty="0">
                <a:solidFill>
                  <a:schemeClr val="bg1"/>
                </a:solidFill>
              </a:rPr>
              <a:t>Thank you for listening !</a:t>
            </a:r>
            <a:endParaRPr lang="en-GB" dirty="0">
              <a:solidFill>
                <a:schemeClr val="bg1"/>
              </a:solidFill>
            </a:endParaRPr>
          </a:p>
          <a:p>
            <a:r>
              <a:rPr lang="en-GB" dirty="0">
                <a:solidFill>
                  <a:schemeClr val="bg1"/>
                </a:solidFill>
              </a:rPr>
              <a:t>Joseph.Kiguwa@slam.nhs.uk</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976747"/>
            <a:ext cx="5256584" cy="347658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3270" y="2984080"/>
            <a:ext cx="1513114" cy="98778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3270" y="4221088"/>
            <a:ext cx="1513114" cy="10081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3270" y="5417775"/>
            <a:ext cx="1513114" cy="103556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0" y="2976746"/>
            <a:ext cx="1447914" cy="99511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0310" y="4225998"/>
            <a:ext cx="1470825" cy="1003202"/>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0311" y="5417774"/>
            <a:ext cx="1492797" cy="1035561"/>
          </a:xfrm>
          <a:prstGeom prst="rect">
            <a:avLst/>
          </a:prstGeom>
        </p:spPr>
      </p:pic>
      <p:pic>
        <p:nvPicPr>
          <p:cNvPr id="16" name="Picture 2" descr="C:\Users\OLerche\Pictures\changing lives.jpg">
            <a:extLst>
              <a:ext uri="{FF2B5EF4-FFF2-40B4-BE49-F238E27FC236}">
                <a16:creationId xmlns:a16="http://schemas.microsoft.com/office/drawing/2014/main" id="{3A4AA7DF-6035-49C7-8E34-B7813EA19F39}"/>
              </a:ext>
            </a:extLst>
          </p:cNvPr>
          <p:cNvPicPr>
            <a:picLocks noChangeAspect="1"/>
          </p:cNvPicPr>
          <p:nvPr/>
        </p:nvPicPr>
        <p:blipFill>
          <a:blip r:embed="rId10"/>
          <a:srcRect/>
          <a:stretch>
            <a:fillRect/>
          </a:stretch>
        </p:blipFill>
        <p:spPr>
          <a:xfrm>
            <a:off x="337587" y="424777"/>
            <a:ext cx="1809753" cy="915991"/>
          </a:xfrm>
          <a:prstGeom prst="rect">
            <a:avLst/>
          </a:prstGeom>
          <a:noFill/>
          <a:ln cap="flat">
            <a:noFill/>
          </a:ln>
        </p:spPr>
      </p:pic>
      <p:pic>
        <p:nvPicPr>
          <p:cNvPr id="3" name="Picture 2">
            <a:extLst>
              <a:ext uri="{FF2B5EF4-FFF2-40B4-BE49-F238E27FC236}">
                <a16:creationId xmlns:a16="http://schemas.microsoft.com/office/drawing/2014/main" id="{66A71382-79ED-42EB-8D7E-5FE376B0D0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4002" y="239345"/>
            <a:ext cx="2771800" cy="1245439"/>
          </a:xfrm>
          <a:prstGeom prst="rect">
            <a:avLst/>
          </a:prstGeom>
        </p:spPr>
      </p:pic>
    </p:spTree>
    <p:extLst>
      <p:ext uri="{BB962C8B-B14F-4D97-AF65-F5344CB8AC3E}">
        <p14:creationId xmlns:p14="http://schemas.microsoft.com/office/powerpoint/2010/main" val="430584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slides template" id="{2C290B43-D089-4F7A-803E-CCA56DFCA2BC}" vid="{BA9C1840-CA9C-47B4-BC31-6BD6301EF9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D4A9D5CF3465419E6AD8CCF4B9823E" ma:contentTypeVersion="19" ma:contentTypeDescription="Create a new document." ma:contentTypeScope="" ma:versionID="6409950f4073b7d0da8745e5caad9443">
  <xsd:schema xmlns:xsd="http://www.w3.org/2001/XMLSchema" xmlns:xs="http://www.w3.org/2001/XMLSchema" xmlns:p="http://schemas.microsoft.com/office/2006/metadata/properties" xmlns:ns2="b09cc5f1-807c-4bf1-b4a4-55f803e2741b" xmlns:ns3="6de0e44f-7103-4968-b029-ab61045137cc" targetNamespace="http://schemas.microsoft.com/office/2006/metadata/properties" ma:root="true" ma:fieldsID="46b86a8514185c24ffe6a1048c023a34" ns2:_="" ns3:_="">
    <xsd:import namespace="b09cc5f1-807c-4bf1-b4a4-55f803e2741b"/>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Statu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_Flow_SignoffStatus" minOccurs="0"/>
                <xsd:element ref="ns2:MediaServiceLocation" minOccurs="0"/>
                <xsd:element ref="ns2:MediaServiceObjectDetectorVersions" minOccurs="0"/>
                <xsd:element ref="ns2:Awa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cc5f1-807c-4bf1-b4a4-55f803e274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Status" ma:index="16" nillable="true" ma:displayName="Status" ma:format="Dropdown" ma:internalName="Status">
      <xsd:simpleType>
        <xsd:restriction base="dms:Choice">
          <xsd:enumeration value="Under Review"/>
          <xsd:enumeration value="Active"/>
          <xsd:enumeration value="Out dated"/>
          <xsd:enumeration value="Inactive"/>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_Flow_SignoffStatus" ma:index="23" nillable="true" ma:displayName="Sign-off status" ma:internalName="Sign_x002d_off_x0020_statu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Award" ma:index="26" nillable="true" ma:displayName="Award" ma:format="Dropdown" ma:internalName="Awa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9cc5f1-807c-4bf1-b4a4-55f803e2741b">
      <Terms xmlns="http://schemas.microsoft.com/office/infopath/2007/PartnerControls"/>
    </lcf76f155ced4ddcb4097134ff3c332f>
    <Status xmlns="b09cc5f1-807c-4bf1-b4a4-55f803e2741b" xsi:nil="true"/>
    <TaxCatchAll xmlns="6de0e44f-7103-4968-b029-ab61045137cc" xsi:nil="true"/>
    <_Flow_SignoffStatus xmlns="b09cc5f1-807c-4bf1-b4a4-55f803e2741b" xsi:nil="true"/>
    <Award xmlns="b09cc5f1-807c-4bf1-b4a4-55f803e2741b" xsi:nil="true"/>
  </documentManagement>
</p:properties>
</file>

<file path=customXml/itemProps1.xml><?xml version="1.0" encoding="utf-8"?>
<ds:datastoreItem xmlns:ds="http://schemas.openxmlformats.org/officeDocument/2006/customXml" ds:itemID="{588EA207-D2AE-4459-B529-4FD77AD6C2BD}"/>
</file>

<file path=customXml/itemProps2.xml><?xml version="1.0" encoding="utf-8"?>
<ds:datastoreItem xmlns:ds="http://schemas.openxmlformats.org/officeDocument/2006/customXml" ds:itemID="{6AF69F93-DD72-4F7D-87D7-49F3AA2C6BF2}">
  <ds:schemaRefs>
    <ds:schemaRef ds:uri="http://schemas.microsoft.com/sharepoint/v3/contenttype/forms"/>
  </ds:schemaRefs>
</ds:datastoreItem>
</file>

<file path=customXml/itemProps3.xml><?xml version="1.0" encoding="utf-8"?>
<ds:datastoreItem xmlns:ds="http://schemas.openxmlformats.org/officeDocument/2006/customXml" ds:itemID="{4D472168-3C12-4600-A30D-A564B91255A8}">
  <ds:schemaRefs>
    <ds:schemaRef ds:uri="http://purl.org/dc/elements/1.1/"/>
    <ds:schemaRef ds:uri="http://schemas.microsoft.com/office/2006/metadata/properties"/>
    <ds:schemaRef ds:uri="http://purl.org/dc/dcmitype/"/>
    <ds:schemaRef ds:uri="http://schemas.openxmlformats.org/package/2006/metadata/core-properties"/>
    <ds:schemaRef ds:uri="http://www.w3.org/XML/1998/namespace"/>
    <ds:schemaRef ds:uri="6ddd0be2-9187-4daf-8655-35b4fe2e0623"/>
    <ds:schemaRef ds:uri="http://schemas.microsoft.com/office/2006/documentManagement/types"/>
    <ds:schemaRef ds:uri="http://schemas.microsoft.com/office/infopath/2007/PartnerControls"/>
    <ds:schemaRef ds:uri="c26e9402-756d-4972-a061-6112009631da"/>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 slides template</Template>
  <TotalTime>509</TotalTime>
  <Words>1009</Words>
  <Application>Microsoft Office PowerPoint</Application>
  <PresentationFormat>On-screen Show (4:3)</PresentationFormat>
  <Paragraphs>170</Paragraphs>
  <Slides>8</Slides>
  <Notes>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2" baseType="lpstr">
      <vt:lpstr>Arial</vt:lpstr>
      <vt:lpstr>Calibri</vt:lpstr>
      <vt:lpstr>Office Theme</vt:lpstr>
      <vt:lpstr>MSPhotoEd.3</vt:lpstr>
      <vt:lpstr>PowerPoint Presentation</vt:lpstr>
      <vt:lpstr>Msaada Presentation Content  </vt:lpstr>
      <vt:lpstr>What is Msaada? </vt:lpstr>
      <vt:lpstr>How Volunteers are Recruited/Trained/Placed    </vt:lpstr>
      <vt:lpstr>Examples of Volunteering  </vt:lpstr>
      <vt:lpstr>Current Need for Volunteer   </vt:lpstr>
      <vt:lpstr>Volunteer Achievements </vt:lpstr>
      <vt:lpstr>PowerPoint Presentation</vt:lpstr>
    </vt:vector>
  </TitlesOfParts>
  <Company>South London and Maudsley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Kiguwa, Joseph</dc:creator>
  <cp:keywords>PowerPoint; presentation; Slides; Slide deck</cp:keywords>
  <cp:lastModifiedBy>Kiguwa, Joseph</cp:lastModifiedBy>
  <cp:revision>9</cp:revision>
  <dcterms:created xsi:type="dcterms:W3CDTF">2022-04-27T17:06:26Z</dcterms:created>
  <dcterms:modified xsi:type="dcterms:W3CDTF">2023-09-19T14:10:45Z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0x01010082D4A9D5CF3465419E6AD8CCF4B9823E</vt:lpwstr>
  </property>
  <property fmtid="{D5CDD505-2E9C-101B-9397-08002B2CF9AE}" pid="3" name="SLaMCorporate">
    <vt:lpwstr>8;#Strategy and Commerical|bc93ea70-e6e7-4469-9533-167bc461549d</vt:lpwstr>
  </property>
  <property fmtid="{D5CDD505-2E9C-101B-9397-08002B2CF9AE}" pid="4" name="TaxKeyword">
    <vt:lpwstr>265;#PowerPoint|8ed42b3c-94a9-4dd9-afa4-c50ac69b74e7;#264;#Slide deck|765a7e35-0f60-468d-a3b3-102eeb8755df;#263;#Slides|a36547de-6f12-45f2-a09c-d368c7cd5b5b;#255;#presentation|90fe0084-aeb2-4bf6-8b9f-d5f02265076d</vt:lpwstr>
  </property>
  <property fmtid="{D5CDD505-2E9C-101B-9397-08002B2CF9AE}" pid="5" name="SLaMResourceType">
    <vt:lpwstr>3;#Template|f33318e2-3f17-4779-843e-3b9c477905ea</vt:lpwstr>
  </property>
  <property fmtid="{D5CDD505-2E9C-101B-9397-08002B2CF9AE}" pid="6" name="SLaMService">
    <vt:lpwstr>7;#Communications|43b60ff6-a1bc-4b16-9dcc-f8ef99eb5288</vt:lpwstr>
  </property>
  <property fmtid="{D5CDD505-2E9C-101B-9397-08002B2CF9AE}" pid="7" name="SLaMCAG">
    <vt:lpwstr/>
  </property>
  <property fmtid="{D5CDD505-2E9C-101B-9397-08002B2CF9AE}" pid="8" name="SLaMProfession">
    <vt:lpwstr/>
  </property>
  <property fmtid="{D5CDD505-2E9C-101B-9397-08002B2CF9AE}" pid="9" name="SLaMDirectorate">
    <vt:lpwstr/>
  </property>
</Properties>
</file>