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258" r:id="rId7"/>
    <p:sldId id="259" r:id="rId8"/>
    <p:sldId id="260" r:id="rId9"/>
    <p:sldId id="262" r:id="rId10"/>
    <p:sldId id="261"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D8FB8-392B-44AD-B01D-AA5742AFDCE4}" v="45" dt="2022-01-25T10:48:45.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09" autoAdjust="0"/>
  </p:normalViewPr>
  <p:slideViewPr>
    <p:cSldViewPr snapToGrid="0">
      <p:cViewPr varScale="1">
        <p:scale>
          <a:sx n="39" d="100"/>
          <a:sy n="39" d="100"/>
        </p:scale>
        <p:origin x="16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CF595-71E8-4092-8C24-F686BB7EFD07}"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GB"/>
        </a:p>
      </dgm:t>
    </dgm:pt>
    <dgm:pt modelId="{3D5FE6D1-FE89-4E81-8B02-EC53B6FD5EBC}">
      <dgm:prSet phldrT="[Text]"/>
      <dgm:spPr/>
      <dgm:t>
        <a:bodyPr/>
        <a:lstStyle/>
        <a:p>
          <a:r>
            <a:rPr lang="en-GB"/>
            <a:t>Supporting Staff</a:t>
          </a:r>
        </a:p>
      </dgm:t>
    </dgm:pt>
    <dgm:pt modelId="{03BFD603-4185-4E47-A642-AACACD01CE78}" type="parTrans" cxnId="{76F7F4AF-54C7-49A8-BFA7-11A78056FFCC}">
      <dgm:prSet/>
      <dgm:spPr/>
      <dgm:t>
        <a:bodyPr/>
        <a:lstStyle/>
        <a:p>
          <a:endParaRPr lang="en-GB"/>
        </a:p>
      </dgm:t>
    </dgm:pt>
    <dgm:pt modelId="{FC605A93-9836-4649-BCB3-4409E100CF97}" type="sibTrans" cxnId="{76F7F4AF-54C7-49A8-BFA7-11A78056FFCC}">
      <dgm:prSet/>
      <dgm:spPr/>
      <dgm:t>
        <a:bodyPr/>
        <a:lstStyle/>
        <a:p>
          <a:endParaRPr lang="en-GB"/>
        </a:p>
      </dgm:t>
    </dgm:pt>
    <dgm:pt modelId="{EF5B9523-88B4-4663-A7D8-BB0716EE5DED}">
      <dgm:prSet phldrT="[Text]"/>
      <dgm:spPr/>
      <dgm:t>
        <a:bodyPr/>
        <a:lstStyle/>
        <a:p>
          <a:r>
            <a:rPr lang="en-GB"/>
            <a:t>Supporting Patients</a:t>
          </a:r>
        </a:p>
      </dgm:t>
    </dgm:pt>
    <dgm:pt modelId="{F860CD84-6792-40D5-9FF6-C6A6BE9BFC4F}" type="parTrans" cxnId="{AB3344EC-A257-42DC-9D1C-B86FDBA50A9F}">
      <dgm:prSet/>
      <dgm:spPr/>
      <dgm:t>
        <a:bodyPr/>
        <a:lstStyle/>
        <a:p>
          <a:endParaRPr lang="en-GB"/>
        </a:p>
      </dgm:t>
    </dgm:pt>
    <dgm:pt modelId="{D7D86BE7-9A70-433C-939C-5EA8D17EB9EB}" type="sibTrans" cxnId="{AB3344EC-A257-42DC-9D1C-B86FDBA50A9F}">
      <dgm:prSet/>
      <dgm:spPr/>
      <dgm:t>
        <a:bodyPr/>
        <a:lstStyle/>
        <a:p>
          <a:endParaRPr lang="en-GB"/>
        </a:p>
      </dgm:t>
    </dgm:pt>
    <dgm:pt modelId="{EF03859E-E9C6-44A2-956F-E2BB6F6BC81E}">
      <dgm:prSet phldrT="[Text]"/>
      <dgm:spPr/>
      <dgm:t>
        <a:bodyPr/>
        <a:lstStyle/>
        <a:p>
          <a:r>
            <a:rPr lang="en-GB"/>
            <a:t>Lived Experience</a:t>
          </a:r>
        </a:p>
      </dgm:t>
    </dgm:pt>
    <dgm:pt modelId="{C7780D8B-47CD-48F0-8C68-8500EF1E5CBB}" type="parTrans" cxnId="{8F8A270D-CBA2-4B43-9EFA-26347AB5D54F}">
      <dgm:prSet/>
      <dgm:spPr/>
      <dgm:t>
        <a:bodyPr/>
        <a:lstStyle/>
        <a:p>
          <a:endParaRPr lang="en-GB"/>
        </a:p>
      </dgm:t>
    </dgm:pt>
    <dgm:pt modelId="{BDE99A9C-CDE9-41AC-8FA4-0797AE9F50D4}" type="sibTrans" cxnId="{8F8A270D-CBA2-4B43-9EFA-26347AB5D54F}">
      <dgm:prSet/>
      <dgm:spPr/>
      <dgm:t>
        <a:bodyPr/>
        <a:lstStyle/>
        <a:p>
          <a:endParaRPr lang="en-GB"/>
        </a:p>
      </dgm:t>
    </dgm:pt>
    <dgm:pt modelId="{F43AD31D-B4DC-407C-889F-4B842976083F}">
      <dgm:prSet phldrT="[Text]"/>
      <dgm:spPr/>
      <dgm:t>
        <a:bodyPr/>
        <a:lstStyle/>
        <a:p>
          <a:r>
            <a:rPr lang="en-GB"/>
            <a:t>Individual wellbeing</a:t>
          </a:r>
        </a:p>
      </dgm:t>
    </dgm:pt>
    <dgm:pt modelId="{E4459673-679D-46C1-A358-192AB4539C45}" type="parTrans" cxnId="{49598487-5C34-4085-BB8F-B2A2B56E695D}">
      <dgm:prSet/>
      <dgm:spPr/>
      <dgm:t>
        <a:bodyPr/>
        <a:lstStyle/>
        <a:p>
          <a:endParaRPr lang="en-GB"/>
        </a:p>
      </dgm:t>
    </dgm:pt>
    <dgm:pt modelId="{F383D87A-EAB7-4A48-AE5F-A821FB1B5AE4}" type="sibTrans" cxnId="{49598487-5C34-4085-BB8F-B2A2B56E695D}">
      <dgm:prSet/>
      <dgm:spPr/>
      <dgm:t>
        <a:bodyPr/>
        <a:lstStyle/>
        <a:p>
          <a:endParaRPr lang="en-GB"/>
        </a:p>
      </dgm:t>
    </dgm:pt>
    <dgm:pt modelId="{2E5B8F9F-61C3-4DBF-9AC5-777038EDB56D}">
      <dgm:prSet phldrT="[Text]"/>
      <dgm:spPr/>
      <dgm:t>
        <a:bodyPr/>
        <a:lstStyle/>
        <a:p>
          <a:r>
            <a:rPr lang="en-GB"/>
            <a:t>Connecting to the community</a:t>
          </a:r>
        </a:p>
      </dgm:t>
    </dgm:pt>
    <dgm:pt modelId="{63D38D3E-E00A-4C5B-8186-5D0BBC5B1CC2}" type="parTrans" cxnId="{19E593AC-3D43-48BE-A9CA-2806DDA53706}">
      <dgm:prSet/>
      <dgm:spPr/>
      <dgm:t>
        <a:bodyPr/>
        <a:lstStyle/>
        <a:p>
          <a:endParaRPr lang="en-GB"/>
        </a:p>
      </dgm:t>
    </dgm:pt>
    <dgm:pt modelId="{222DBCE6-5DEF-4B09-93B6-DF4C4E275F47}" type="sibTrans" cxnId="{19E593AC-3D43-48BE-A9CA-2806DDA53706}">
      <dgm:prSet/>
      <dgm:spPr/>
      <dgm:t>
        <a:bodyPr/>
        <a:lstStyle/>
        <a:p>
          <a:endParaRPr lang="en-GB"/>
        </a:p>
      </dgm:t>
    </dgm:pt>
    <dgm:pt modelId="{6B51E633-972A-4D7B-BD6A-E24A91216996}">
      <dgm:prSet phldrT="[Text]"/>
      <dgm:spPr/>
      <dgm:t>
        <a:bodyPr/>
        <a:lstStyle/>
        <a:p>
          <a:r>
            <a:rPr lang="en-GB"/>
            <a:t>Future workforce</a:t>
          </a:r>
        </a:p>
      </dgm:t>
    </dgm:pt>
    <dgm:pt modelId="{DB588839-E985-4915-9127-8F5455E443F3}" type="parTrans" cxnId="{E4CF8E29-92CF-4F7C-83CF-8DEA0BC0FB89}">
      <dgm:prSet/>
      <dgm:spPr/>
      <dgm:t>
        <a:bodyPr/>
        <a:lstStyle/>
        <a:p>
          <a:endParaRPr lang="en-GB"/>
        </a:p>
      </dgm:t>
    </dgm:pt>
    <dgm:pt modelId="{3B6AF813-6CD7-4783-BFE6-61672CF570E9}" type="sibTrans" cxnId="{E4CF8E29-92CF-4F7C-83CF-8DEA0BC0FB89}">
      <dgm:prSet/>
      <dgm:spPr/>
      <dgm:t>
        <a:bodyPr/>
        <a:lstStyle/>
        <a:p>
          <a:endParaRPr lang="en-GB"/>
        </a:p>
      </dgm:t>
    </dgm:pt>
    <dgm:pt modelId="{AC18E646-C5FF-4F6B-97BC-BC955D72FB50}" type="pres">
      <dgm:prSet presAssocID="{913CF595-71E8-4092-8C24-F686BB7EFD07}" presName="Name0" presStyleCnt="0">
        <dgm:presLayoutVars>
          <dgm:chMax val="7"/>
          <dgm:chPref val="7"/>
          <dgm:dir/>
        </dgm:presLayoutVars>
      </dgm:prSet>
      <dgm:spPr/>
    </dgm:pt>
    <dgm:pt modelId="{3D274B62-3C7B-4369-A9A5-0817B1A6255C}" type="pres">
      <dgm:prSet presAssocID="{913CF595-71E8-4092-8C24-F686BB7EFD07}" presName="Name1" presStyleCnt="0"/>
      <dgm:spPr/>
    </dgm:pt>
    <dgm:pt modelId="{F3AD99BE-45EF-4621-BCCE-B3C1288A2B9F}" type="pres">
      <dgm:prSet presAssocID="{913CF595-71E8-4092-8C24-F686BB7EFD07}" presName="cycle" presStyleCnt="0"/>
      <dgm:spPr/>
    </dgm:pt>
    <dgm:pt modelId="{C106CEBF-EC41-4606-84F9-6797C296D723}" type="pres">
      <dgm:prSet presAssocID="{913CF595-71E8-4092-8C24-F686BB7EFD07}" presName="srcNode" presStyleLbl="node1" presStyleIdx="0" presStyleCnt="6"/>
      <dgm:spPr/>
    </dgm:pt>
    <dgm:pt modelId="{1702229D-B03E-42D2-95B8-EC00EE9B0A2B}" type="pres">
      <dgm:prSet presAssocID="{913CF595-71E8-4092-8C24-F686BB7EFD07}" presName="conn" presStyleLbl="parChTrans1D2" presStyleIdx="0" presStyleCnt="1"/>
      <dgm:spPr/>
    </dgm:pt>
    <dgm:pt modelId="{F09D6CF4-D1BF-419D-81A5-313B19881E43}" type="pres">
      <dgm:prSet presAssocID="{913CF595-71E8-4092-8C24-F686BB7EFD07}" presName="extraNode" presStyleLbl="node1" presStyleIdx="0" presStyleCnt="6"/>
      <dgm:spPr/>
    </dgm:pt>
    <dgm:pt modelId="{DCA1E9ED-E8A6-42BE-A4F8-D426144802C0}" type="pres">
      <dgm:prSet presAssocID="{913CF595-71E8-4092-8C24-F686BB7EFD07}" presName="dstNode" presStyleLbl="node1" presStyleIdx="0" presStyleCnt="6"/>
      <dgm:spPr/>
    </dgm:pt>
    <dgm:pt modelId="{85B6FE8E-845D-4D91-8548-97E56F60A2FC}" type="pres">
      <dgm:prSet presAssocID="{3D5FE6D1-FE89-4E81-8B02-EC53B6FD5EBC}" presName="text_1" presStyleLbl="node1" presStyleIdx="0" presStyleCnt="6" custLinFactNeighborX="20922" custLinFactNeighborY="29923">
        <dgm:presLayoutVars>
          <dgm:bulletEnabled val="1"/>
        </dgm:presLayoutVars>
      </dgm:prSet>
      <dgm:spPr/>
    </dgm:pt>
    <dgm:pt modelId="{9E321ECC-9ADB-4D65-B3CF-24DC265CCB74}" type="pres">
      <dgm:prSet presAssocID="{3D5FE6D1-FE89-4E81-8B02-EC53B6FD5EBC}" presName="accent_1" presStyleCnt="0"/>
      <dgm:spPr/>
    </dgm:pt>
    <dgm:pt modelId="{03FA23C6-A67F-4579-B3BF-52B0F5024868}" type="pres">
      <dgm:prSet presAssocID="{3D5FE6D1-FE89-4E81-8B02-EC53B6FD5EBC}" presName="accentRepeatNode" presStyleLbl="solidFgAcc1" presStyleIdx="0" presStyleCnt="6"/>
      <dgm:spPr/>
    </dgm:pt>
    <dgm:pt modelId="{473BE231-BA7C-4E1F-A387-541F5B29E970}" type="pres">
      <dgm:prSet presAssocID="{EF5B9523-88B4-4663-A7D8-BB0716EE5DED}" presName="text_2" presStyleLbl="node1" presStyleIdx="1" presStyleCnt="6">
        <dgm:presLayoutVars>
          <dgm:bulletEnabled val="1"/>
        </dgm:presLayoutVars>
      </dgm:prSet>
      <dgm:spPr/>
    </dgm:pt>
    <dgm:pt modelId="{68A73F33-ECB8-4E30-AB85-FBD31DE43735}" type="pres">
      <dgm:prSet presAssocID="{EF5B9523-88B4-4663-A7D8-BB0716EE5DED}" presName="accent_2" presStyleCnt="0"/>
      <dgm:spPr/>
    </dgm:pt>
    <dgm:pt modelId="{EAF25280-A7B7-43DD-BFF5-F046737498CB}" type="pres">
      <dgm:prSet presAssocID="{EF5B9523-88B4-4663-A7D8-BB0716EE5DED}" presName="accentRepeatNode" presStyleLbl="solidFgAcc1" presStyleIdx="1" presStyleCnt="6" custLinFactNeighborX="-4584" custLinFactNeighborY="9159"/>
      <dgm:spPr/>
    </dgm:pt>
    <dgm:pt modelId="{F0489630-D369-4DC3-9982-16CFE094B6BE}" type="pres">
      <dgm:prSet presAssocID="{EF03859E-E9C6-44A2-956F-E2BB6F6BC81E}" presName="text_3" presStyleLbl="node1" presStyleIdx="2" presStyleCnt="6">
        <dgm:presLayoutVars>
          <dgm:bulletEnabled val="1"/>
        </dgm:presLayoutVars>
      </dgm:prSet>
      <dgm:spPr/>
    </dgm:pt>
    <dgm:pt modelId="{E4205CAF-6929-4FB1-BF30-8A9F1F58E0D2}" type="pres">
      <dgm:prSet presAssocID="{EF03859E-E9C6-44A2-956F-E2BB6F6BC81E}" presName="accent_3" presStyleCnt="0"/>
      <dgm:spPr/>
    </dgm:pt>
    <dgm:pt modelId="{CE592267-3808-4174-B396-8142A681527C}" type="pres">
      <dgm:prSet presAssocID="{EF03859E-E9C6-44A2-956F-E2BB6F6BC81E}" presName="accentRepeatNode" presStyleLbl="solidFgAcc1" presStyleIdx="2" presStyleCnt="6"/>
      <dgm:spPr/>
    </dgm:pt>
    <dgm:pt modelId="{457B32CB-5097-4ACC-9FEA-D1E7229182B6}" type="pres">
      <dgm:prSet presAssocID="{F43AD31D-B4DC-407C-889F-4B842976083F}" presName="text_4" presStyleLbl="node1" presStyleIdx="3" presStyleCnt="6">
        <dgm:presLayoutVars>
          <dgm:bulletEnabled val="1"/>
        </dgm:presLayoutVars>
      </dgm:prSet>
      <dgm:spPr/>
    </dgm:pt>
    <dgm:pt modelId="{3DCFBBCB-8B54-4AD6-8B95-458F3933C7DF}" type="pres">
      <dgm:prSet presAssocID="{F43AD31D-B4DC-407C-889F-4B842976083F}" presName="accent_4" presStyleCnt="0"/>
      <dgm:spPr/>
    </dgm:pt>
    <dgm:pt modelId="{9DEAD2F2-9DBC-4F09-89C3-C77D68C801B0}" type="pres">
      <dgm:prSet presAssocID="{F43AD31D-B4DC-407C-889F-4B842976083F}" presName="accentRepeatNode" presStyleLbl="solidFgAcc1" presStyleIdx="3" presStyleCnt="6"/>
      <dgm:spPr/>
    </dgm:pt>
    <dgm:pt modelId="{68992F66-AAA5-4109-B11A-3D9851A27A07}" type="pres">
      <dgm:prSet presAssocID="{2E5B8F9F-61C3-4DBF-9AC5-777038EDB56D}" presName="text_5" presStyleLbl="node1" presStyleIdx="4" presStyleCnt="6">
        <dgm:presLayoutVars>
          <dgm:bulletEnabled val="1"/>
        </dgm:presLayoutVars>
      </dgm:prSet>
      <dgm:spPr/>
    </dgm:pt>
    <dgm:pt modelId="{95808234-4609-45DD-A186-F14F31E63FC0}" type="pres">
      <dgm:prSet presAssocID="{2E5B8F9F-61C3-4DBF-9AC5-777038EDB56D}" presName="accent_5" presStyleCnt="0"/>
      <dgm:spPr/>
    </dgm:pt>
    <dgm:pt modelId="{58FB1D7F-C101-4ED9-AF7C-998A43C4FAE9}" type="pres">
      <dgm:prSet presAssocID="{2E5B8F9F-61C3-4DBF-9AC5-777038EDB56D}" presName="accentRepeatNode" presStyleLbl="solidFgAcc1" presStyleIdx="4" presStyleCnt="6"/>
      <dgm:spPr/>
    </dgm:pt>
    <dgm:pt modelId="{D39E3F7B-3DDE-4468-B4A2-AD61357F2AC5}" type="pres">
      <dgm:prSet presAssocID="{6B51E633-972A-4D7B-BD6A-E24A91216996}" presName="text_6" presStyleLbl="node1" presStyleIdx="5" presStyleCnt="6">
        <dgm:presLayoutVars>
          <dgm:bulletEnabled val="1"/>
        </dgm:presLayoutVars>
      </dgm:prSet>
      <dgm:spPr/>
    </dgm:pt>
    <dgm:pt modelId="{69046342-0A7E-4EED-A003-19372D2C148B}" type="pres">
      <dgm:prSet presAssocID="{6B51E633-972A-4D7B-BD6A-E24A91216996}" presName="accent_6" presStyleCnt="0"/>
      <dgm:spPr/>
    </dgm:pt>
    <dgm:pt modelId="{74426D42-51BC-4B32-AF02-49A271B55FAC}" type="pres">
      <dgm:prSet presAssocID="{6B51E633-972A-4D7B-BD6A-E24A91216996}" presName="accentRepeatNode" presStyleLbl="solidFgAcc1" presStyleIdx="5" presStyleCnt="6"/>
      <dgm:spPr/>
    </dgm:pt>
  </dgm:ptLst>
  <dgm:cxnLst>
    <dgm:cxn modelId="{8F8A270D-CBA2-4B43-9EFA-26347AB5D54F}" srcId="{913CF595-71E8-4092-8C24-F686BB7EFD07}" destId="{EF03859E-E9C6-44A2-956F-E2BB6F6BC81E}" srcOrd="2" destOrd="0" parTransId="{C7780D8B-47CD-48F0-8C68-8500EF1E5CBB}" sibTransId="{BDE99A9C-CDE9-41AC-8FA4-0797AE9F50D4}"/>
    <dgm:cxn modelId="{CD3EE819-1BB3-4ED2-BC46-791D1426EF27}" type="presOf" srcId="{EF5B9523-88B4-4663-A7D8-BB0716EE5DED}" destId="{473BE231-BA7C-4E1F-A387-541F5B29E970}" srcOrd="0" destOrd="0" presId="urn:microsoft.com/office/officeart/2008/layout/VerticalCurvedList"/>
    <dgm:cxn modelId="{E4CF8E29-92CF-4F7C-83CF-8DEA0BC0FB89}" srcId="{913CF595-71E8-4092-8C24-F686BB7EFD07}" destId="{6B51E633-972A-4D7B-BD6A-E24A91216996}" srcOrd="5" destOrd="0" parTransId="{DB588839-E985-4915-9127-8F5455E443F3}" sibTransId="{3B6AF813-6CD7-4783-BFE6-61672CF570E9}"/>
    <dgm:cxn modelId="{D3FBAE3F-E9BB-4A19-AF6E-3E4695065C74}" type="presOf" srcId="{F43AD31D-B4DC-407C-889F-4B842976083F}" destId="{457B32CB-5097-4ACC-9FEA-D1E7229182B6}" srcOrd="0" destOrd="0" presId="urn:microsoft.com/office/officeart/2008/layout/VerticalCurvedList"/>
    <dgm:cxn modelId="{49598487-5C34-4085-BB8F-B2A2B56E695D}" srcId="{913CF595-71E8-4092-8C24-F686BB7EFD07}" destId="{F43AD31D-B4DC-407C-889F-4B842976083F}" srcOrd="3" destOrd="0" parTransId="{E4459673-679D-46C1-A358-192AB4539C45}" sibTransId="{F383D87A-EAB7-4A48-AE5F-A821FB1B5AE4}"/>
    <dgm:cxn modelId="{D71B50AB-73EF-4CD3-B009-EDE8210F99AD}" type="presOf" srcId="{6B51E633-972A-4D7B-BD6A-E24A91216996}" destId="{D39E3F7B-3DDE-4468-B4A2-AD61357F2AC5}" srcOrd="0" destOrd="0" presId="urn:microsoft.com/office/officeart/2008/layout/VerticalCurvedList"/>
    <dgm:cxn modelId="{19E593AC-3D43-48BE-A9CA-2806DDA53706}" srcId="{913CF595-71E8-4092-8C24-F686BB7EFD07}" destId="{2E5B8F9F-61C3-4DBF-9AC5-777038EDB56D}" srcOrd="4" destOrd="0" parTransId="{63D38D3E-E00A-4C5B-8186-5D0BBC5B1CC2}" sibTransId="{222DBCE6-5DEF-4B09-93B6-DF4C4E275F47}"/>
    <dgm:cxn modelId="{76F7F4AF-54C7-49A8-BFA7-11A78056FFCC}" srcId="{913CF595-71E8-4092-8C24-F686BB7EFD07}" destId="{3D5FE6D1-FE89-4E81-8B02-EC53B6FD5EBC}" srcOrd="0" destOrd="0" parTransId="{03BFD603-4185-4E47-A642-AACACD01CE78}" sibTransId="{FC605A93-9836-4649-BCB3-4409E100CF97}"/>
    <dgm:cxn modelId="{3380FDD2-1951-4155-9711-0D30DB474114}" type="presOf" srcId="{2E5B8F9F-61C3-4DBF-9AC5-777038EDB56D}" destId="{68992F66-AAA5-4109-B11A-3D9851A27A07}" srcOrd="0" destOrd="0" presId="urn:microsoft.com/office/officeart/2008/layout/VerticalCurvedList"/>
    <dgm:cxn modelId="{128A13D6-59E9-49FE-A887-798566446EB0}" type="presOf" srcId="{913CF595-71E8-4092-8C24-F686BB7EFD07}" destId="{AC18E646-C5FF-4F6B-97BC-BC955D72FB50}" srcOrd="0" destOrd="0" presId="urn:microsoft.com/office/officeart/2008/layout/VerticalCurvedList"/>
    <dgm:cxn modelId="{4ABC58E1-066B-439F-AAE1-5357F6C8E7A6}" type="presOf" srcId="{FC605A93-9836-4649-BCB3-4409E100CF97}" destId="{1702229D-B03E-42D2-95B8-EC00EE9B0A2B}" srcOrd="0" destOrd="0" presId="urn:microsoft.com/office/officeart/2008/layout/VerticalCurvedList"/>
    <dgm:cxn modelId="{739DF7E2-4920-4905-B1ED-D07D2FD78144}" type="presOf" srcId="{EF03859E-E9C6-44A2-956F-E2BB6F6BC81E}" destId="{F0489630-D369-4DC3-9982-16CFE094B6BE}" srcOrd="0" destOrd="0" presId="urn:microsoft.com/office/officeart/2008/layout/VerticalCurvedList"/>
    <dgm:cxn modelId="{C84A05EB-7977-4BDA-A783-63CE23CD61CE}" type="presOf" srcId="{3D5FE6D1-FE89-4E81-8B02-EC53B6FD5EBC}" destId="{85B6FE8E-845D-4D91-8548-97E56F60A2FC}" srcOrd="0" destOrd="0" presId="urn:microsoft.com/office/officeart/2008/layout/VerticalCurvedList"/>
    <dgm:cxn modelId="{AB3344EC-A257-42DC-9D1C-B86FDBA50A9F}" srcId="{913CF595-71E8-4092-8C24-F686BB7EFD07}" destId="{EF5B9523-88B4-4663-A7D8-BB0716EE5DED}" srcOrd="1" destOrd="0" parTransId="{F860CD84-6792-40D5-9FF6-C6A6BE9BFC4F}" sibTransId="{D7D86BE7-9A70-433C-939C-5EA8D17EB9EB}"/>
    <dgm:cxn modelId="{D3815C47-ADFF-4024-B534-5BCD3361D497}" type="presParOf" srcId="{AC18E646-C5FF-4F6B-97BC-BC955D72FB50}" destId="{3D274B62-3C7B-4369-A9A5-0817B1A6255C}" srcOrd="0" destOrd="0" presId="urn:microsoft.com/office/officeart/2008/layout/VerticalCurvedList"/>
    <dgm:cxn modelId="{A239693E-29CE-49D2-85BA-98A1016A193E}" type="presParOf" srcId="{3D274B62-3C7B-4369-A9A5-0817B1A6255C}" destId="{F3AD99BE-45EF-4621-BCCE-B3C1288A2B9F}" srcOrd="0" destOrd="0" presId="urn:microsoft.com/office/officeart/2008/layout/VerticalCurvedList"/>
    <dgm:cxn modelId="{8F3ED6C3-147B-4CDA-A209-C1D3F8AB7497}" type="presParOf" srcId="{F3AD99BE-45EF-4621-BCCE-B3C1288A2B9F}" destId="{C106CEBF-EC41-4606-84F9-6797C296D723}" srcOrd="0" destOrd="0" presId="urn:microsoft.com/office/officeart/2008/layout/VerticalCurvedList"/>
    <dgm:cxn modelId="{4E7C343A-17D1-4A23-B46D-874C02F713AF}" type="presParOf" srcId="{F3AD99BE-45EF-4621-BCCE-B3C1288A2B9F}" destId="{1702229D-B03E-42D2-95B8-EC00EE9B0A2B}" srcOrd="1" destOrd="0" presId="urn:microsoft.com/office/officeart/2008/layout/VerticalCurvedList"/>
    <dgm:cxn modelId="{C0E2B391-62B8-4B78-9B98-E60FD125C9F6}" type="presParOf" srcId="{F3AD99BE-45EF-4621-BCCE-B3C1288A2B9F}" destId="{F09D6CF4-D1BF-419D-81A5-313B19881E43}" srcOrd="2" destOrd="0" presId="urn:microsoft.com/office/officeart/2008/layout/VerticalCurvedList"/>
    <dgm:cxn modelId="{1E10D1A1-2FB9-48C4-8499-0C4675324653}" type="presParOf" srcId="{F3AD99BE-45EF-4621-BCCE-B3C1288A2B9F}" destId="{DCA1E9ED-E8A6-42BE-A4F8-D426144802C0}" srcOrd="3" destOrd="0" presId="urn:microsoft.com/office/officeart/2008/layout/VerticalCurvedList"/>
    <dgm:cxn modelId="{8039C634-0AE6-41B5-8CF2-C9B0DB2C34CD}" type="presParOf" srcId="{3D274B62-3C7B-4369-A9A5-0817B1A6255C}" destId="{85B6FE8E-845D-4D91-8548-97E56F60A2FC}" srcOrd="1" destOrd="0" presId="urn:microsoft.com/office/officeart/2008/layout/VerticalCurvedList"/>
    <dgm:cxn modelId="{937C864D-8D8E-4F71-B2DE-B38DF8AE50E4}" type="presParOf" srcId="{3D274B62-3C7B-4369-A9A5-0817B1A6255C}" destId="{9E321ECC-9ADB-4D65-B3CF-24DC265CCB74}" srcOrd="2" destOrd="0" presId="urn:microsoft.com/office/officeart/2008/layout/VerticalCurvedList"/>
    <dgm:cxn modelId="{11182683-B21F-43D4-A512-A8F0FADDDDE5}" type="presParOf" srcId="{9E321ECC-9ADB-4D65-B3CF-24DC265CCB74}" destId="{03FA23C6-A67F-4579-B3BF-52B0F5024868}" srcOrd="0" destOrd="0" presId="urn:microsoft.com/office/officeart/2008/layout/VerticalCurvedList"/>
    <dgm:cxn modelId="{8EC0FA99-0B15-4CC4-918C-82B92D202695}" type="presParOf" srcId="{3D274B62-3C7B-4369-A9A5-0817B1A6255C}" destId="{473BE231-BA7C-4E1F-A387-541F5B29E970}" srcOrd="3" destOrd="0" presId="urn:microsoft.com/office/officeart/2008/layout/VerticalCurvedList"/>
    <dgm:cxn modelId="{0C0A5D8C-4730-44A6-961C-02C3B751A8B8}" type="presParOf" srcId="{3D274B62-3C7B-4369-A9A5-0817B1A6255C}" destId="{68A73F33-ECB8-4E30-AB85-FBD31DE43735}" srcOrd="4" destOrd="0" presId="urn:microsoft.com/office/officeart/2008/layout/VerticalCurvedList"/>
    <dgm:cxn modelId="{441C998D-B142-4C04-8877-2A5165883D31}" type="presParOf" srcId="{68A73F33-ECB8-4E30-AB85-FBD31DE43735}" destId="{EAF25280-A7B7-43DD-BFF5-F046737498CB}" srcOrd="0" destOrd="0" presId="urn:microsoft.com/office/officeart/2008/layout/VerticalCurvedList"/>
    <dgm:cxn modelId="{C9E03C2E-AC66-4515-819B-7E72BAB8E2C7}" type="presParOf" srcId="{3D274B62-3C7B-4369-A9A5-0817B1A6255C}" destId="{F0489630-D369-4DC3-9982-16CFE094B6BE}" srcOrd="5" destOrd="0" presId="urn:microsoft.com/office/officeart/2008/layout/VerticalCurvedList"/>
    <dgm:cxn modelId="{C028E526-B24B-4462-95D9-341E7F1AE1CC}" type="presParOf" srcId="{3D274B62-3C7B-4369-A9A5-0817B1A6255C}" destId="{E4205CAF-6929-4FB1-BF30-8A9F1F58E0D2}" srcOrd="6" destOrd="0" presId="urn:microsoft.com/office/officeart/2008/layout/VerticalCurvedList"/>
    <dgm:cxn modelId="{9BE13E43-6CE6-42F9-AB19-CBED51CD9367}" type="presParOf" srcId="{E4205CAF-6929-4FB1-BF30-8A9F1F58E0D2}" destId="{CE592267-3808-4174-B396-8142A681527C}" srcOrd="0" destOrd="0" presId="urn:microsoft.com/office/officeart/2008/layout/VerticalCurvedList"/>
    <dgm:cxn modelId="{B9F7386D-CE6C-4725-9B4C-6448778AA27A}" type="presParOf" srcId="{3D274B62-3C7B-4369-A9A5-0817B1A6255C}" destId="{457B32CB-5097-4ACC-9FEA-D1E7229182B6}" srcOrd="7" destOrd="0" presId="urn:microsoft.com/office/officeart/2008/layout/VerticalCurvedList"/>
    <dgm:cxn modelId="{0D68D779-4039-43CD-8F63-C8B63405CD5D}" type="presParOf" srcId="{3D274B62-3C7B-4369-A9A5-0817B1A6255C}" destId="{3DCFBBCB-8B54-4AD6-8B95-458F3933C7DF}" srcOrd="8" destOrd="0" presId="urn:microsoft.com/office/officeart/2008/layout/VerticalCurvedList"/>
    <dgm:cxn modelId="{6A8F1A8E-6C4C-4B66-983A-E1B1149D4EBF}" type="presParOf" srcId="{3DCFBBCB-8B54-4AD6-8B95-458F3933C7DF}" destId="{9DEAD2F2-9DBC-4F09-89C3-C77D68C801B0}" srcOrd="0" destOrd="0" presId="urn:microsoft.com/office/officeart/2008/layout/VerticalCurvedList"/>
    <dgm:cxn modelId="{1CB2AF0C-4885-4838-A459-F3F3C55E5C03}" type="presParOf" srcId="{3D274B62-3C7B-4369-A9A5-0817B1A6255C}" destId="{68992F66-AAA5-4109-B11A-3D9851A27A07}" srcOrd="9" destOrd="0" presId="urn:microsoft.com/office/officeart/2008/layout/VerticalCurvedList"/>
    <dgm:cxn modelId="{425CF5AC-1F64-4AE9-9697-DC774CC21E83}" type="presParOf" srcId="{3D274B62-3C7B-4369-A9A5-0817B1A6255C}" destId="{95808234-4609-45DD-A186-F14F31E63FC0}" srcOrd="10" destOrd="0" presId="urn:microsoft.com/office/officeart/2008/layout/VerticalCurvedList"/>
    <dgm:cxn modelId="{AEADE5E7-4383-408C-9BB0-A32ABD1134E7}" type="presParOf" srcId="{95808234-4609-45DD-A186-F14F31E63FC0}" destId="{58FB1D7F-C101-4ED9-AF7C-998A43C4FAE9}" srcOrd="0" destOrd="0" presId="urn:microsoft.com/office/officeart/2008/layout/VerticalCurvedList"/>
    <dgm:cxn modelId="{F08DAAA3-8038-44BA-8251-8126288B46E3}" type="presParOf" srcId="{3D274B62-3C7B-4369-A9A5-0817B1A6255C}" destId="{D39E3F7B-3DDE-4468-B4A2-AD61357F2AC5}" srcOrd="11" destOrd="0" presId="urn:microsoft.com/office/officeart/2008/layout/VerticalCurvedList"/>
    <dgm:cxn modelId="{8D8A7641-4FFD-441A-9DEB-08A44265F6C8}" type="presParOf" srcId="{3D274B62-3C7B-4369-A9A5-0817B1A6255C}" destId="{69046342-0A7E-4EED-A003-19372D2C148B}" srcOrd="12" destOrd="0" presId="urn:microsoft.com/office/officeart/2008/layout/VerticalCurvedList"/>
    <dgm:cxn modelId="{18FF6DC4-B880-4C50-B77F-AF0CFD8D9D3C}" type="presParOf" srcId="{69046342-0A7E-4EED-A003-19372D2C148B}" destId="{74426D42-51BC-4B32-AF02-49A271B55FA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2229D-B03E-42D2-95B8-EC00EE9B0A2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6FE8E-845D-4D91-8548-97E56F60A2FC}">
      <dsp:nvSpPr>
        <dsp:cNvPr id="0" name=""/>
        <dsp:cNvSpPr/>
      </dsp:nvSpPr>
      <dsp:spPr>
        <a:xfrm>
          <a:off x="510980" y="456050"/>
          <a:ext cx="5107382" cy="5704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Supporting Staff</a:t>
          </a:r>
        </a:p>
      </dsp:txBody>
      <dsp:txXfrm>
        <a:off x="510980" y="456050"/>
        <a:ext cx="5107382" cy="570477"/>
      </dsp:txXfrm>
    </dsp:sp>
    <dsp:sp modelId="{03FA23C6-A67F-4579-B3BF-52B0F5024868}">
      <dsp:nvSpPr>
        <dsp:cNvPr id="0" name=""/>
        <dsp:cNvSpPr/>
      </dsp:nvSpPr>
      <dsp:spPr>
        <a:xfrm>
          <a:off x="77849" y="214037"/>
          <a:ext cx="713096" cy="7130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BE231-BA7C-4E1F-A387-541F5B29E970}">
      <dsp:nvSpPr>
        <dsp:cNvPr id="0" name=""/>
        <dsp:cNvSpPr/>
      </dsp:nvSpPr>
      <dsp:spPr>
        <a:xfrm>
          <a:off x="903654" y="1140954"/>
          <a:ext cx="4638126" cy="5704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Supporting Patients</a:t>
          </a:r>
        </a:p>
      </dsp:txBody>
      <dsp:txXfrm>
        <a:off x="903654" y="1140954"/>
        <a:ext cx="4638126" cy="570477"/>
      </dsp:txXfrm>
    </dsp:sp>
    <dsp:sp modelId="{EAF25280-A7B7-43DD-BFF5-F046737498CB}">
      <dsp:nvSpPr>
        <dsp:cNvPr id="0" name=""/>
        <dsp:cNvSpPr/>
      </dsp:nvSpPr>
      <dsp:spPr>
        <a:xfrm>
          <a:off x="514418" y="1134957"/>
          <a:ext cx="713096" cy="7130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89630-D369-4DC3-9982-16CFE094B6BE}">
      <dsp:nvSpPr>
        <dsp:cNvPr id="0" name=""/>
        <dsp:cNvSpPr/>
      </dsp:nvSpPr>
      <dsp:spPr>
        <a:xfrm>
          <a:off x="1118233" y="1996562"/>
          <a:ext cx="4423546" cy="5704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Lived Experience</a:t>
          </a:r>
        </a:p>
      </dsp:txBody>
      <dsp:txXfrm>
        <a:off x="1118233" y="1996562"/>
        <a:ext cx="4423546" cy="570477"/>
      </dsp:txXfrm>
    </dsp:sp>
    <dsp:sp modelId="{CE592267-3808-4174-B396-8142A681527C}">
      <dsp:nvSpPr>
        <dsp:cNvPr id="0" name=""/>
        <dsp:cNvSpPr/>
      </dsp:nvSpPr>
      <dsp:spPr>
        <a:xfrm>
          <a:off x="761685" y="1925252"/>
          <a:ext cx="713096" cy="7130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7B32CB-5097-4ACC-9FEA-D1E7229182B6}">
      <dsp:nvSpPr>
        <dsp:cNvPr id="0" name=""/>
        <dsp:cNvSpPr/>
      </dsp:nvSpPr>
      <dsp:spPr>
        <a:xfrm>
          <a:off x="1118233" y="2851627"/>
          <a:ext cx="4423546" cy="5704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Individual wellbeing</a:t>
          </a:r>
        </a:p>
      </dsp:txBody>
      <dsp:txXfrm>
        <a:off x="1118233" y="2851627"/>
        <a:ext cx="4423546" cy="570477"/>
      </dsp:txXfrm>
    </dsp:sp>
    <dsp:sp modelId="{9DEAD2F2-9DBC-4F09-89C3-C77D68C801B0}">
      <dsp:nvSpPr>
        <dsp:cNvPr id="0" name=""/>
        <dsp:cNvSpPr/>
      </dsp:nvSpPr>
      <dsp:spPr>
        <a:xfrm>
          <a:off x="761685" y="2780318"/>
          <a:ext cx="713096" cy="7130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992F66-AAA5-4109-B11A-3D9851A27A07}">
      <dsp:nvSpPr>
        <dsp:cNvPr id="0" name=""/>
        <dsp:cNvSpPr/>
      </dsp:nvSpPr>
      <dsp:spPr>
        <a:xfrm>
          <a:off x="903654" y="3707235"/>
          <a:ext cx="4638126" cy="5704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Connecting to the community</a:t>
          </a:r>
        </a:p>
      </dsp:txBody>
      <dsp:txXfrm>
        <a:off x="903654" y="3707235"/>
        <a:ext cx="4638126" cy="570477"/>
      </dsp:txXfrm>
    </dsp:sp>
    <dsp:sp modelId="{58FB1D7F-C101-4ED9-AF7C-998A43C4FAE9}">
      <dsp:nvSpPr>
        <dsp:cNvPr id="0" name=""/>
        <dsp:cNvSpPr/>
      </dsp:nvSpPr>
      <dsp:spPr>
        <a:xfrm>
          <a:off x="547106" y="3635925"/>
          <a:ext cx="713096" cy="7130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9E3F7B-3DDE-4468-B4A2-AD61357F2AC5}">
      <dsp:nvSpPr>
        <dsp:cNvPr id="0" name=""/>
        <dsp:cNvSpPr/>
      </dsp:nvSpPr>
      <dsp:spPr>
        <a:xfrm>
          <a:off x="434398" y="4562842"/>
          <a:ext cx="5107382" cy="57047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Future workforce</a:t>
          </a:r>
        </a:p>
      </dsp:txBody>
      <dsp:txXfrm>
        <a:off x="434398" y="4562842"/>
        <a:ext cx="5107382" cy="570477"/>
      </dsp:txXfrm>
    </dsp:sp>
    <dsp:sp modelId="{74426D42-51BC-4B32-AF02-49A271B55FAC}">
      <dsp:nvSpPr>
        <dsp:cNvPr id="0" name=""/>
        <dsp:cNvSpPr/>
      </dsp:nvSpPr>
      <dsp:spPr>
        <a:xfrm>
          <a:off x="77849" y="4491533"/>
          <a:ext cx="713096" cy="7130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D8355-1697-4905-B7B0-4CCF77FCB7B5}" type="datetimeFigureOut">
              <a:rPr lang="en-GB"/>
              <a:t>09/03/2022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89B75-E307-47A6-A952-476471CF29E7}" type="slidenum">
              <a:rPr lang="en-GB"/>
              <a:t>‹#›</a:t>
            </a:fld>
            <a:endParaRPr lang="en-GB"/>
          </a:p>
        </p:txBody>
      </p:sp>
    </p:spTree>
    <p:extLst>
      <p:ext uri="{BB962C8B-B14F-4D97-AF65-F5344CB8AC3E}">
        <p14:creationId xmlns:p14="http://schemas.microsoft.com/office/powerpoint/2010/main" val="323620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 what I'm going to cover – who we are, what we do, how you can get involved</a:t>
            </a:r>
          </a:p>
          <a:p>
            <a:r>
              <a:rPr lang="en-US" dirty="0">
                <a:cs typeface="Calibri"/>
              </a:rPr>
              <a:t>Comments and questions in the chat box  </a:t>
            </a:r>
          </a:p>
          <a:p>
            <a:r>
              <a:rPr lang="en-US" dirty="0">
                <a:cs typeface="Calibri"/>
              </a:rPr>
              <a:t>We’re a small team and our focus is to develop and manage a great quality service that supports both staff and volunteers</a:t>
            </a:r>
          </a:p>
          <a:p>
            <a:r>
              <a:rPr lang="en-US" dirty="0">
                <a:cs typeface="Calibri"/>
              </a:rPr>
              <a:t>Our volunteering service is new and over the last 7 months we’ve been working to get things up and running</a:t>
            </a:r>
          </a:p>
          <a:p>
            <a:endParaRPr lang="en-US" dirty="0"/>
          </a:p>
        </p:txBody>
      </p:sp>
      <p:sp>
        <p:nvSpPr>
          <p:cNvPr id="4" name="Slide Number Placeholder 3"/>
          <p:cNvSpPr>
            <a:spLocks noGrp="1"/>
          </p:cNvSpPr>
          <p:nvPr>
            <p:ph type="sldNum" sz="quarter" idx="5"/>
          </p:nvPr>
        </p:nvSpPr>
        <p:spPr/>
        <p:txBody>
          <a:bodyPr/>
          <a:lstStyle/>
          <a:p>
            <a:fld id="{48A89B75-E307-47A6-A952-476471CF29E7}" type="slidenum">
              <a:rPr lang="en-GB"/>
              <a:t>1</a:t>
            </a:fld>
            <a:endParaRPr lang="en-GB"/>
          </a:p>
        </p:txBody>
      </p:sp>
    </p:spTree>
    <p:extLst>
      <p:ext uri="{BB962C8B-B14F-4D97-AF65-F5344CB8AC3E}">
        <p14:creationId xmlns:p14="http://schemas.microsoft.com/office/powerpoint/2010/main" val="31968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We’ve been buzzing away behind the scene, building structures </a:t>
            </a:r>
          </a:p>
          <a:p>
            <a:r>
              <a:rPr lang="en-US" dirty="0">
                <a:cs typeface="Calibri"/>
              </a:rPr>
              <a:t>- We want to make sure that all volunteers have the same great quality experience and staff understand what that mean</a:t>
            </a:r>
          </a:p>
          <a:p>
            <a:r>
              <a:rPr lang="en-US" dirty="0">
                <a:cs typeface="Calibri"/>
              </a:rPr>
              <a:t>- We want you to be able to find the resources you need to support you to involve volunteers</a:t>
            </a:r>
          </a:p>
          <a:p>
            <a:r>
              <a:rPr lang="en-US" dirty="0">
                <a:cs typeface="Calibri"/>
              </a:rPr>
              <a:t>- We want to offer a variety of interesting roles to our community that have a real impact</a:t>
            </a:r>
          </a:p>
          <a:p>
            <a:r>
              <a:rPr lang="en-US" dirty="0">
                <a:cs typeface="Calibri"/>
              </a:rPr>
              <a:t>- At LCHS we don’t work in isolation, we’ve been building relationships with others who involve volunteers</a:t>
            </a:r>
          </a:p>
          <a:p>
            <a:r>
              <a:rPr lang="en-US" dirty="0">
                <a:cs typeface="Calibri"/>
              </a:rPr>
              <a:t>- We had existing volunteer who have seen a lot of change and disruption over last couple of years.  Important to keep them engaged</a:t>
            </a:r>
          </a:p>
          <a:p>
            <a:endParaRPr lang="en-US" dirty="0">
              <a:cs typeface="Calibri"/>
            </a:endParaRPr>
          </a:p>
        </p:txBody>
      </p:sp>
      <p:sp>
        <p:nvSpPr>
          <p:cNvPr id="4" name="Slide Number Placeholder 3"/>
          <p:cNvSpPr>
            <a:spLocks noGrp="1"/>
          </p:cNvSpPr>
          <p:nvPr>
            <p:ph type="sldNum" sz="quarter" idx="5"/>
          </p:nvPr>
        </p:nvSpPr>
        <p:spPr/>
        <p:txBody>
          <a:bodyPr/>
          <a:lstStyle/>
          <a:p>
            <a:fld id="{48A89B75-E307-47A6-A952-476471CF29E7}" type="slidenum">
              <a:rPr lang="en-GB"/>
              <a:t>2</a:t>
            </a:fld>
            <a:endParaRPr lang="en-GB"/>
          </a:p>
        </p:txBody>
      </p:sp>
    </p:spTree>
    <p:extLst>
      <p:ext uri="{BB962C8B-B14F-4D97-AF65-F5344CB8AC3E}">
        <p14:creationId xmlns:p14="http://schemas.microsoft.com/office/powerpoint/2010/main" val="19378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We’re starting to build a suite of different volunteer roles.  </a:t>
            </a:r>
          </a:p>
          <a:p>
            <a:r>
              <a:rPr lang="en-US" dirty="0">
                <a:cs typeface="Calibri"/>
              </a:rPr>
              <a:t>We have quite a bit of variety already.  These have been developed with the service teams.   Talk to me about your needs and I’ll work it up into a role that you’re happy with.</a:t>
            </a:r>
          </a:p>
          <a:p>
            <a:endParaRPr lang="en-US" dirty="0">
              <a:cs typeface="Calibri"/>
            </a:endParaRPr>
          </a:p>
          <a:p>
            <a:r>
              <a:rPr lang="en-US" dirty="0">
                <a:cs typeface="Calibri"/>
              </a:rPr>
              <a:t>We’re keen to encourage people to think about non- traditional roles as well such as micro-volunteering, short term projects.  They don’t have to be patient facing roles.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8A89B75-E307-47A6-A952-476471CF29E7}" type="slidenum">
              <a:rPr lang="en-GB"/>
              <a:t>3</a:t>
            </a:fld>
            <a:endParaRPr lang="en-GB"/>
          </a:p>
        </p:txBody>
      </p:sp>
    </p:spTree>
    <p:extLst>
      <p:ext uri="{BB962C8B-B14F-4D97-AF65-F5344CB8AC3E}">
        <p14:creationId xmlns:p14="http://schemas.microsoft.com/office/powerpoint/2010/main" val="167818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If you need more convincing how about considering the benefits of involving volunteers</a:t>
            </a:r>
          </a:p>
          <a:p>
            <a:r>
              <a:rPr lang="en-GB" dirty="0">
                <a:cs typeface="Calibri"/>
              </a:rPr>
              <a:t>Supporting staff – supporting staff to focus on their core work​</a:t>
            </a:r>
          </a:p>
          <a:p>
            <a:r>
              <a:rPr lang="en-GB" dirty="0">
                <a:cs typeface="Calibri"/>
              </a:rPr>
              <a:t>Supporting patients – increasing patient contact time and improving patient experience​</a:t>
            </a:r>
          </a:p>
          <a:p>
            <a:r>
              <a:rPr lang="en-GB" dirty="0">
                <a:cs typeface="Calibri"/>
              </a:rPr>
              <a:t>Lived experience – volunteers can bring a unique element that staff members can't offer​</a:t>
            </a:r>
          </a:p>
          <a:p>
            <a:r>
              <a:rPr lang="en-GB" dirty="0">
                <a:cs typeface="Calibri"/>
              </a:rPr>
              <a:t>Wellbeing – social benefits, confidence, physical and mental wellbeing​</a:t>
            </a:r>
          </a:p>
          <a:p>
            <a:r>
              <a:rPr lang="en-GB" dirty="0">
                <a:cs typeface="Calibri"/>
              </a:rPr>
              <a:t>Community – we are a community trust – need to be connected to our patients​</a:t>
            </a:r>
          </a:p>
          <a:p>
            <a:r>
              <a:rPr lang="en-GB" dirty="0">
                <a:cs typeface="Calibri"/>
              </a:rPr>
              <a:t>Future workforce – we need more staff in Lincolnshire</a:t>
            </a:r>
          </a:p>
          <a:p>
            <a:endParaRPr lang="en-GB" dirty="0">
              <a:cs typeface="Calibri"/>
            </a:endParaRPr>
          </a:p>
          <a:p>
            <a:r>
              <a:rPr lang="en-GB" dirty="0">
                <a:cs typeface="Calibri"/>
              </a:rPr>
              <a:t>If this sounds good to you…</a:t>
            </a:r>
            <a:endParaRPr lang="en-US" dirty="0">
              <a:cs typeface="Calibri"/>
            </a:endParaRPr>
          </a:p>
        </p:txBody>
      </p:sp>
      <p:sp>
        <p:nvSpPr>
          <p:cNvPr id="4" name="Slide Number Placeholder 3"/>
          <p:cNvSpPr>
            <a:spLocks noGrp="1"/>
          </p:cNvSpPr>
          <p:nvPr>
            <p:ph type="sldNum" sz="quarter" idx="5"/>
          </p:nvPr>
        </p:nvSpPr>
        <p:spPr/>
        <p:txBody>
          <a:bodyPr/>
          <a:lstStyle/>
          <a:p>
            <a:fld id="{48A89B75-E307-47A6-A952-476471CF29E7}" type="slidenum">
              <a:rPr lang="en-GB"/>
              <a:t>4</a:t>
            </a:fld>
            <a:endParaRPr lang="en-GB"/>
          </a:p>
        </p:txBody>
      </p:sp>
    </p:spTree>
    <p:extLst>
      <p:ext uri="{BB962C8B-B14F-4D97-AF65-F5344CB8AC3E}">
        <p14:creationId xmlns:p14="http://schemas.microsoft.com/office/powerpoint/2010/main" val="254458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can volunteers improve your service?</a:t>
            </a:r>
          </a:p>
          <a:p>
            <a:r>
              <a:rPr lang="en-US" dirty="0">
                <a:cs typeface="Calibri"/>
              </a:rPr>
              <a:t>Discuss it in your teams</a:t>
            </a:r>
          </a:p>
          <a:p>
            <a:r>
              <a:rPr lang="en-US" dirty="0">
                <a:cs typeface="Calibri"/>
              </a:rPr>
              <a:t>Talk to teams that are doing it</a:t>
            </a:r>
          </a:p>
          <a:p>
            <a:r>
              <a:rPr lang="en-US" dirty="0">
                <a:cs typeface="Calibri"/>
              </a:rPr>
              <a:t>Talk to us – call us, invite us to your meetings</a:t>
            </a:r>
          </a:p>
        </p:txBody>
      </p:sp>
      <p:sp>
        <p:nvSpPr>
          <p:cNvPr id="4" name="Slide Number Placeholder 3"/>
          <p:cNvSpPr>
            <a:spLocks noGrp="1"/>
          </p:cNvSpPr>
          <p:nvPr>
            <p:ph type="sldNum" sz="quarter" idx="5"/>
          </p:nvPr>
        </p:nvSpPr>
        <p:spPr/>
        <p:txBody>
          <a:bodyPr/>
          <a:lstStyle/>
          <a:p>
            <a:fld id="{48A89B75-E307-47A6-A952-476471CF29E7}" type="slidenum">
              <a:rPr lang="en-GB"/>
              <a:t>5</a:t>
            </a:fld>
            <a:endParaRPr lang="en-GB"/>
          </a:p>
        </p:txBody>
      </p:sp>
    </p:spTree>
    <p:extLst>
      <p:ext uri="{BB962C8B-B14F-4D97-AF65-F5344CB8AC3E}">
        <p14:creationId xmlns:p14="http://schemas.microsoft.com/office/powerpoint/2010/main" val="158726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We’re developing our intranet site for you to refer to </a:t>
            </a:r>
          </a:p>
          <a:p>
            <a:endParaRPr lang="en-US" dirty="0">
              <a:cs typeface="Calibri"/>
            </a:endParaRPr>
          </a:p>
          <a:p>
            <a:r>
              <a:rPr lang="en-US" dirty="0">
                <a:cs typeface="Calibri"/>
              </a:rPr>
              <a:t>It will have a guidance and resources for each stage of the volunteer journey.  Plus quickly accessible videos key points.</a:t>
            </a:r>
          </a:p>
          <a:p>
            <a:endParaRPr lang="en-US" dirty="0">
              <a:cs typeface="Calibri"/>
            </a:endParaRPr>
          </a:p>
          <a:p>
            <a:r>
              <a:rPr lang="en-US" dirty="0">
                <a:cs typeface="Calibri"/>
              </a:rPr>
              <a:t>We’re still developing this so keep looking back and do give me some feedback about what you want to see.</a:t>
            </a:r>
          </a:p>
        </p:txBody>
      </p:sp>
      <p:sp>
        <p:nvSpPr>
          <p:cNvPr id="4" name="Slide Number Placeholder 3"/>
          <p:cNvSpPr>
            <a:spLocks noGrp="1"/>
          </p:cNvSpPr>
          <p:nvPr>
            <p:ph type="sldNum" sz="quarter" idx="5"/>
          </p:nvPr>
        </p:nvSpPr>
        <p:spPr/>
        <p:txBody>
          <a:bodyPr/>
          <a:lstStyle/>
          <a:p>
            <a:fld id="{48A89B75-E307-47A6-A952-476471CF29E7}" type="slidenum">
              <a:rPr lang="en-GB"/>
              <a:t>6</a:t>
            </a:fld>
            <a:endParaRPr lang="en-GB"/>
          </a:p>
        </p:txBody>
      </p:sp>
    </p:spTree>
    <p:extLst>
      <p:ext uri="{BB962C8B-B14F-4D97-AF65-F5344CB8AC3E}">
        <p14:creationId xmlns:p14="http://schemas.microsoft.com/office/powerpoint/2010/main" val="333829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Involving volunteers does take time and commitment, they are part of your team.</a:t>
            </a:r>
          </a:p>
          <a:p>
            <a:endParaRPr lang="en-GB" dirty="0"/>
          </a:p>
          <a:p>
            <a:r>
              <a:rPr lang="en-GB" dirty="0"/>
              <a:t>So your service might not be ready to support volunteers yet, that’s ok.</a:t>
            </a:r>
          </a:p>
          <a:p>
            <a:r>
              <a:rPr lang="en-GB" dirty="0"/>
              <a:t>There’s an easy way to support your colleagues</a:t>
            </a:r>
          </a:p>
          <a:p>
            <a:r>
              <a:rPr lang="en-GB" dirty="0"/>
              <a:t>Share on social media and identify patients/carers who might be interested.  Direct to our website or directly to us.</a:t>
            </a:r>
          </a:p>
          <a:p>
            <a:endParaRPr lang="en-GB" dirty="0"/>
          </a:p>
          <a:p>
            <a:r>
              <a:rPr lang="en-GB" dirty="0"/>
              <a:t>So I hope that give you a flavour of what we’re doing at the Trust.  My main message being that we’re here to support you, we’re interested in your ideas and we’d like to help make things happen.</a:t>
            </a:r>
          </a:p>
          <a:p>
            <a:endParaRPr lang="en-GB" dirty="0"/>
          </a:p>
        </p:txBody>
      </p:sp>
      <p:sp>
        <p:nvSpPr>
          <p:cNvPr id="4" name="Slide Number Placeholder 3"/>
          <p:cNvSpPr>
            <a:spLocks noGrp="1"/>
          </p:cNvSpPr>
          <p:nvPr>
            <p:ph type="sldNum" sz="quarter" idx="5"/>
          </p:nvPr>
        </p:nvSpPr>
        <p:spPr/>
        <p:txBody>
          <a:bodyPr/>
          <a:lstStyle/>
          <a:p>
            <a:fld id="{48A89B75-E307-47A6-A952-476471CF29E7}" type="slidenum">
              <a:rPr lang="en-GB" smtClean="0"/>
              <a:t>7</a:t>
            </a:fld>
            <a:endParaRPr lang="en-GB"/>
          </a:p>
        </p:txBody>
      </p:sp>
    </p:spTree>
    <p:extLst>
      <p:ext uri="{BB962C8B-B14F-4D97-AF65-F5344CB8AC3E}">
        <p14:creationId xmlns:p14="http://schemas.microsoft.com/office/powerpoint/2010/main" val="329629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09/03/2022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09/03/2022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09/03/2022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cxnSp>
        <p:nvCxnSpPr>
          <p:cNvPr id="20" name="Straight Connector 20">
            <a:extLst>
              <a:ext uri="{FF2B5EF4-FFF2-40B4-BE49-F238E27FC236}">
                <a16:creationId xmlns:a16="http://schemas.microsoft.com/office/drawing/2014/main" id="{29A9ABB9-3FE5-49D5-B8B3-4489C4CE4F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4300"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pic>
        <p:nvPicPr>
          <p:cNvPr id="10" name="Picture 10">
            <a:extLst>
              <a:ext uri="{FF2B5EF4-FFF2-40B4-BE49-F238E27FC236}">
                <a16:creationId xmlns:a16="http://schemas.microsoft.com/office/drawing/2014/main" id="{B492DBE6-0481-40E1-B90B-79C8AE51A4F4}"/>
              </a:ext>
            </a:extLst>
          </p:cNvPr>
          <p:cNvPicPr>
            <a:picLocks noChangeAspect="1"/>
          </p:cNvPicPr>
          <p:nvPr/>
        </p:nvPicPr>
        <p:blipFill rotWithShape="1">
          <a:blip r:embed="rId3"/>
          <a:srcRect r="435" b="4364"/>
          <a:stretch/>
        </p:blipFill>
        <p:spPr>
          <a:xfrm>
            <a:off x="641350" y="1579563"/>
            <a:ext cx="3390900" cy="3860800"/>
          </a:xfrm>
          <a:prstGeom prst="rect">
            <a:avLst/>
          </a:prstGeom>
        </p:spPr>
      </p:pic>
      <p:pic>
        <p:nvPicPr>
          <p:cNvPr id="11" name="Picture 11">
            <a:extLst>
              <a:ext uri="{FF2B5EF4-FFF2-40B4-BE49-F238E27FC236}">
                <a16:creationId xmlns:a16="http://schemas.microsoft.com/office/drawing/2014/main" id="{757E587F-1129-4ADB-AA4C-ACE08FED24E0}"/>
              </a:ext>
            </a:extLst>
          </p:cNvPr>
          <p:cNvPicPr>
            <a:picLocks noChangeAspect="1"/>
          </p:cNvPicPr>
          <p:nvPr/>
        </p:nvPicPr>
        <p:blipFill>
          <a:blip r:embed="rId4"/>
          <a:stretch>
            <a:fillRect/>
          </a:stretch>
        </p:blipFill>
        <p:spPr>
          <a:xfrm>
            <a:off x="4081463" y="1579563"/>
            <a:ext cx="3816350" cy="3860800"/>
          </a:xfrm>
          <a:prstGeom prst="rect">
            <a:avLst/>
          </a:prstGeom>
        </p:spPr>
      </p:pic>
      <p:sp>
        <p:nvSpPr>
          <p:cNvPr id="2" name="Title 1"/>
          <p:cNvSpPr>
            <a:spLocks noGrp="1"/>
          </p:cNvSpPr>
          <p:nvPr>
            <p:ph type="ctrTitle"/>
          </p:nvPr>
        </p:nvSpPr>
        <p:spPr>
          <a:xfrm>
            <a:off x="8540496" y="1282700"/>
            <a:ext cx="2799907" cy="4455416"/>
          </a:xfrm>
        </p:spPr>
        <p:txBody>
          <a:bodyPr vert="horz" lIns="91440" tIns="45720" rIns="91440" bIns="45720" rtlCol="0" anchor="ctr">
            <a:normAutofit/>
          </a:bodyPr>
          <a:lstStyle/>
          <a:p>
            <a:pPr algn="l"/>
            <a:r>
              <a:rPr lang="en-US" sz="3600" kern="1200">
                <a:latin typeface="+mj-lt"/>
                <a:ea typeface="+mj-ea"/>
                <a:cs typeface="+mj-cs"/>
              </a:rPr>
              <a:t>Volunteering Services</a:t>
            </a:r>
            <a:r>
              <a:rPr lang="en-US" sz="2800" kern="1200">
                <a:latin typeface="+mj-lt"/>
                <a:ea typeface="+mj-ea"/>
                <a:cs typeface="+mj-cs"/>
              </a:rPr>
              <a:t> </a:t>
            </a:r>
            <a:br>
              <a:rPr lang="en-US" sz="1600" kern="1200"/>
            </a:br>
            <a:br>
              <a:rPr lang="en-US" sz="1600" kern="1200"/>
            </a:br>
            <a:r>
              <a:rPr lang="en-US" sz="1600" kern="1200">
                <a:latin typeface="+mj-lt"/>
                <a:ea typeface="+mj-ea"/>
                <a:cs typeface="+mj-cs"/>
              </a:rPr>
              <a:t>lhnt.volunteer4LCHS@nhs.net</a:t>
            </a:r>
            <a:br>
              <a:rPr lang="en-US" sz="1600" kern="1200"/>
            </a:br>
            <a:br>
              <a:rPr lang="en-US" sz="1600" kern="1200"/>
            </a:br>
            <a:r>
              <a:rPr lang="en-US" sz="2800" kern="1200">
                <a:latin typeface="+mj-lt"/>
                <a:ea typeface="+mj-ea"/>
                <a:cs typeface="+mj-cs"/>
              </a:rPr>
              <a:t>Dawn </a:t>
            </a:r>
            <a:r>
              <a:rPr lang="en-US" sz="2800"/>
              <a:t>Kay</a:t>
            </a:r>
            <a:br>
              <a:rPr lang="en-US" sz="1600"/>
            </a:br>
            <a:r>
              <a:rPr lang="en-US" sz="1600">
                <a:cs typeface="Calibri Light"/>
              </a:rPr>
              <a:t>Volunteering Service Administrator</a:t>
            </a:r>
            <a:br>
              <a:rPr lang="en-US" sz="1600">
                <a:cs typeface="Calibri Light"/>
              </a:rPr>
            </a:br>
            <a:br>
              <a:rPr lang="en-US" sz="1600">
                <a:cs typeface="Calibri Light"/>
              </a:rPr>
            </a:br>
            <a:r>
              <a:rPr lang="en-US" sz="2800">
                <a:cs typeface="Calibri Light"/>
              </a:rPr>
              <a:t>Sally Darley</a:t>
            </a:r>
            <a:br>
              <a:rPr lang="en-US" sz="1600">
                <a:cs typeface="Calibri Light"/>
              </a:rPr>
            </a:br>
            <a:r>
              <a:rPr lang="en-US" sz="1600">
                <a:cs typeface="Calibri Light"/>
              </a:rPr>
              <a:t>Volunteering Service Manager</a:t>
            </a:r>
            <a:endParaRPr lang="en-US" sz="1600" kern="1200">
              <a:latin typeface="+mj-lt"/>
              <a:cs typeface="Calibri Light"/>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a:extLst>
              <a:ext uri="{FF2B5EF4-FFF2-40B4-BE49-F238E27FC236}">
                <a16:creationId xmlns:a16="http://schemas.microsoft.com/office/drawing/2014/main" id="{A75FA6F4-0924-4A0E-B2D6-8BCC75EEB1C7}"/>
              </a:ext>
            </a:extLst>
          </p:cNvPr>
          <p:cNvPicPr>
            <a:picLocks noChangeAspect="1"/>
          </p:cNvPicPr>
          <p:nvPr/>
        </p:nvPicPr>
        <p:blipFill rotWithShape="1">
          <a:blip r:embed="rId3"/>
          <a:srcRect l="3258" r="12143"/>
          <a:stretch/>
        </p:blipFill>
        <p:spPr>
          <a:xfrm>
            <a:off x="864974" y="1081226"/>
            <a:ext cx="5396264" cy="3830585"/>
          </a:xfrm>
          <a:prstGeom prst="rect">
            <a:avLst/>
          </a:prstGeom>
        </p:spPr>
      </p:pic>
      <p:sp>
        <p:nvSpPr>
          <p:cNvPr id="35"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B6EFC-E7F5-4454-A8D4-F504ABCFC364}"/>
              </a:ext>
            </a:extLst>
          </p:cNvPr>
          <p:cNvSpPr>
            <a:spLocks noGrp="1"/>
          </p:cNvSpPr>
          <p:nvPr>
            <p:ph type="ctrTitle"/>
          </p:nvPr>
        </p:nvSpPr>
        <p:spPr>
          <a:xfrm>
            <a:off x="7531610" y="365125"/>
            <a:ext cx="3822189" cy="1899912"/>
          </a:xfrm>
        </p:spPr>
        <p:txBody>
          <a:bodyPr vert="horz" lIns="91440" tIns="45720" rIns="91440" bIns="45720" rtlCol="0" anchor="ctr">
            <a:normAutofit/>
          </a:bodyPr>
          <a:lstStyle/>
          <a:p>
            <a:pPr algn="l"/>
            <a:r>
              <a:rPr lang="en-US" sz="4000"/>
              <a:t>The story so far...</a:t>
            </a:r>
          </a:p>
        </p:txBody>
      </p:sp>
      <p:sp>
        <p:nvSpPr>
          <p:cNvPr id="5" name="TextBox 4">
            <a:extLst>
              <a:ext uri="{FF2B5EF4-FFF2-40B4-BE49-F238E27FC236}">
                <a16:creationId xmlns:a16="http://schemas.microsoft.com/office/drawing/2014/main" id="{5656AFF5-5A06-43EC-B96C-E05FE144E05F}"/>
              </a:ext>
            </a:extLst>
          </p:cNvPr>
          <p:cNvSpPr txBox="1"/>
          <p:nvPr/>
        </p:nvSpPr>
        <p:spPr>
          <a:xfrm>
            <a:off x="6735492" y="1729068"/>
            <a:ext cx="4618307" cy="44478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800"/>
              <a:t>Standardising and updating processes and procedures</a:t>
            </a:r>
            <a:endParaRPr lang="en-US" sz="2800">
              <a:cs typeface="Calibri"/>
            </a:endParaRPr>
          </a:p>
          <a:p>
            <a:pPr marL="285750" indent="-228600">
              <a:lnSpc>
                <a:spcPct val="90000"/>
              </a:lnSpc>
              <a:spcAft>
                <a:spcPts val="600"/>
              </a:spcAft>
              <a:buFont typeface="Arial" panose="020B0604020202020204" pitchFamily="34" charset="0"/>
              <a:buChar char="•"/>
            </a:pPr>
            <a:r>
              <a:rPr lang="en-US" sz="2800"/>
              <a:t>Creating resources</a:t>
            </a:r>
            <a:endParaRPr lang="en-US" sz="2800">
              <a:cs typeface="Calibri"/>
            </a:endParaRPr>
          </a:p>
          <a:p>
            <a:pPr marL="285750" indent="-228600">
              <a:lnSpc>
                <a:spcPct val="90000"/>
              </a:lnSpc>
              <a:spcAft>
                <a:spcPts val="600"/>
              </a:spcAft>
              <a:buFont typeface="Arial" panose="020B0604020202020204" pitchFamily="34" charset="0"/>
              <a:buChar char="•"/>
            </a:pPr>
            <a:r>
              <a:rPr lang="en-US" sz="2800"/>
              <a:t>Developing new roles</a:t>
            </a:r>
            <a:endParaRPr lang="en-US" sz="2800">
              <a:cs typeface="Calibri"/>
            </a:endParaRPr>
          </a:p>
          <a:p>
            <a:pPr marL="285750" indent="-228600">
              <a:lnSpc>
                <a:spcPct val="90000"/>
              </a:lnSpc>
              <a:spcAft>
                <a:spcPts val="600"/>
              </a:spcAft>
              <a:buFont typeface="Arial" panose="020B0604020202020204" pitchFamily="34" charset="0"/>
              <a:buChar char="•"/>
            </a:pPr>
            <a:r>
              <a:rPr lang="en-US" sz="2800"/>
              <a:t>Working with Lincolnshire partners</a:t>
            </a:r>
            <a:endParaRPr lang="en-US" sz="2800">
              <a:cs typeface="Calibri"/>
            </a:endParaRPr>
          </a:p>
          <a:p>
            <a:pPr marL="285750" indent="-228600">
              <a:lnSpc>
                <a:spcPct val="90000"/>
              </a:lnSpc>
              <a:spcAft>
                <a:spcPts val="600"/>
              </a:spcAft>
              <a:buFont typeface="Arial" panose="020B0604020202020204" pitchFamily="34" charset="0"/>
              <a:buChar char="•"/>
            </a:pPr>
            <a:r>
              <a:rPr lang="en-US" sz="2800"/>
              <a:t>Connecting with existing volunteers</a:t>
            </a:r>
            <a:endParaRPr lang="en-US" sz="2800">
              <a:cs typeface="Calibri"/>
            </a:endParaRPr>
          </a:p>
        </p:txBody>
      </p:sp>
    </p:spTree>
    <p:extLst>
      <p:ext uri="{BB962C8B-B14F-4D97-AF65-F5344CB8AC3E}">
        <p14:creationId xmlns:p14="http://schemas.microsoft.com/office/powerpoint/2010/main" val="188818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3492D9-8127-485D-8BB7-5B43CAA25F49}"/>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400" kern="1200">
                <a:solidFill>
                  <a:schemeClr val="tx1"/>
                </a:solidFill>
                <a:latin typeface="+mj-lt"/>
                <a:ea typeface="+mj-ea"/>
                <a:cs typeface="+mj-cs"/>
              </a:rPr>
              <a:t>Current roles</a:t>
            </a:r>
          </a:p>
        </p:txBody>
      </p:sp>
      <p:pic>
        <p:nvPicPr>
          <p:cNvPr id="7" name="Picture 6" descr="Graphical user interface, text, chat or text message&#10;&#10;Description automatically generated">
            <a:extLst>
              <a:ext uri="{FF2B5EF4-FFF2-40B4-BE49-F238E27FC236}">
                <a16:creationId xmlns:a16="http://schemas.microsoft.com/office/drawing/2014/main" id="{CFBD6ED3-0760-4B45-9D7E-E94DA748C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 y="1143058"/>
            <a:ext cx="5458968" cy="4571884"/>
          </a:xfrm>
          <a:prstGeom prst="rect">
            <a:avLst/>
          </a:prstGeom>
        </p:spPr>
      </p:pic>
      <p:sp>
        <p:nvSpPr>
          <p:cNvPr id="1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FA53EF-C59D-46F9-BB4F-694BCD4DAE1D}"/>
              </a:ext>
            </a:extLst>
          </p:cNvPr>
          <p:cNvSpPr txBox="1"/>
          <p:nvPr/>
        </p:nvSpPr>
        <p:spPr>
          <a:xfrm>
            <a:off x="6230983" y="2664886"/>
            <a:ext cx="5327033" cy="3678437"/>
          </a:xfrm>
          <a:prstGeom prst="rect">
            <a:avLst/>
          </a:prstGeom>
        </p:spPr>
        <p:txBody>
          <a:bodyPr vert="horz" lIns="91440" tIns="45720" rIns="91440" bIns="45720" rtlCol="0" anchor="t">
            <a:normAutofit fontScale="92500" lnSpcReduction="10000"/>
          </a:bodyPr>
          <a:lstStyle/>
          <a:p>
            <a:pPr marL="457200" indent="-228600">
              <a:lnSpc>
                <a:spcPct val="90000"/>
              </a:lnSpc>
              <a:spcAft>
                <a:spcPts val="600"/>
              </a:spcAft>
              <a:buFont typeface="Arial" panose="020B0604020202020204" pitchFamily="34" charset="0"/>
              <a:buChar char="•"/>
            </a:pPr>
            <a:r>
              <a:rPr lang="en-US" sz="2400" b="1"/>
              <a:t>Group Supporters </a:t>
            </a:r>
            <a:r>
              <a:rPr lang="en-US" sz="2400"/>
              <a:t>– Cardiac and Pulmonary Rehab</a:t>
            </a:r>
          </a:p>
          <a:p>
            <a:pPr marL="457200" indent="-228600">
              <a:lnSpc>
                <a:spcPct val="90000"/>
              </a:lnSpc>
              <a:spcAft>
                <a:spcPts val="600"/>
              </a:spcAft>
              <a:buFont typeface="Arial" panose="020B0604020202020204" pitchFamily="34" charset="0"/>
              <a:buChar char="•"/>
            </a:pPr>
            <a:r>
              <a:rPr lang="en-US" sz="2400" b="1"/>
              <a:t>Hospital Ward Volunteers </a:t>
            </a:r>
            <a:r>
              <a:rPr lang="en-US" sz="2400"/>
              <a:t>– Gainsborough and </a:t>
            </a:r>
            <a:r>
              <a:rPr lang="en-US" sz="2400" err="1"/>
              <a:t>Skegness</a:t>
            </a:r>
            <a:endParaRPr lang="en-US" sz="2400"/>
          </a:p>
          <a:p>
            <a:pPr marL="457200" indent="-228600">
              <a:lnSpc>
                <a:spcPct val="90000"/>
              </a:lnSpc>
              <a:spcAft>
                <a:spcPts val="600"/>
              </a:spcAft>
              <a:buFont typeface="Arial" panose="020B0604020202020204" pitchFamily="34" charset="0"/>
              <a:buChar char="•"/>
            </a:pPr>
            <a:r>
              <a:rPr lang="en-US" sz="2400" b="1"/>
              <a:t>Communication Support </a:t>
            </a:r>
            <a:r>
              <a:rPr lang="en-US" sz="2400"/>
              <a:t>– Children’s Therapy</a:t>
            </a:r>
            <a:endParaRPr lang="en-US" sz="2400">
              <a:cs typeface="Calibri"/>
            </a:endParaRPr>
          </a:p>
          <a:p>
            <a:pPr marL="457200" indent="-228600">
              <a:lnSpc>
                <a:spcPct val="90000"/>
              </a:lnSpc>
              <a:spcAft>
                <a:spcPts val="600"/>
              </a:spcAft>
              <a:buFont typeface="Arial" panose="020B0604020202020204" pitchFamily="34" charset="0"/>
              <a:buChar char="•"/>
            </a:pPr>
            <a:r>
              <a:rPr lang="en-US" sz="2400" b="1"/>
              <a:t>Virtual Group Supporter </a:t>
            </a:r>
            <a:r>
              <a:rPr lang="en-US" sz="2400"/>
              <a:t>– Post COVID</a:t>
            </a:r>
            <a:endParaRPr lang="en-US" sz="2400">
              <a:cs typeface="Calibri"/>
            </a:endParaRPr>
          </a:p>
          <a:p>
            <a:pPr marL="457200" indent="-228600">
              <a:lnSpc>
                <a:spcPct val="90000"/>
              </a:lnSpc>
              <a:spcAft>
                <a:spcPts val="600"/>
              </a:spcAft>
              <a:buFont typeface="Arial" panose="020B0604020202020204" pitchFamily="34" charset="0"/>
              <a:buChar char="•"/>
            </a:pPr>
            <a:r>
              <a:rPr lang="en-US" sz="2400" b="1"/>
              <a:t>Hospital to Community Support Volunteer</a:t>
            </a:r>
            <a:r>
              <a:rPr lang="en-US" sz="2400"/>
              <a:t> - Stroke Service</a:t>
            </a:r>
            <a:endParaRPr lang="en-US" sz="2400">
              <a:cs typeface="Calibri"/>
            </a:endParaRPr>
          </a:p>
          <a:p>
            <a:pPr marL="457200" indent="-228600">
              <a:lnSpc>
                <a:spcPct val="90000"/>
              </a:lnSpc>
              <a:spcAft>
                <a:spcPts val="600"/>
              </a:spcAft>
              <a:buFont typeface="Arial" panose="020B0604020202020204" pitchFamily="34" charset="0"/>
              <a:buChar char="•"/>
            </a:pPr>
            <a:r>
              <a:rPr lang="en-US" sz="2400" b="1"/>
              <a:t>UTC Volunteers – </a:t>
            </a:r>
            <a:r>
              <a:rPr lang="en-US" sz="2400"/>
              <a:t>Lincoln/Gainsborough</a:t>
            </a:r>
          </a:p>
          <a:p>
            <a:pPr marL="457200" indent="-228600">
              <a:lnSpc>
                <a:spcPct val="90000"/>
              </a:lnSpc>
              <a:spcAft>
                <a:spcPts val="600"/>
              </a:spcAft>
              <a:buFont typeface="Arial" panose="020B0604020202020204" pitchFamily="34" charset="0"/>
              <a:buChar char="•"/>
            </a:pPr>
            <a:r>
              <a:rPr lang="en-US" sz="2400" b="1">
                <a:highlight>
                  <a:srgbClr val="FFFF00"/>
                </a:highlight>
                <a:ea typeface="+mn-lt"/>
                <a:cs typeface="+mn-lt"/>
              </a:rPr>
              <a:t>Administration Support</a:t>
            </a:r>
            <a:r>
              <a:rPr lang="en-US" sz="2400">
                <a:highlight>
                  <a:srgbClr val="FFFF00"/>
                </a:highlight>
                <a:ea typeface="+mn-lt"/>
                <a:cs typeface="+mn-lt"/>
              </a:rPr>
              <a:t> - Ops Centre</a:t>
            </a:r>
            <a:endParaRPr lang="en-US" sz="2400">
              <a:cs typeface="Calibri" panose="020F0502020204030204"/>
            </a:endParaRP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cs typeface="Calibri" panose="020F0502020204030204"/>
            </a:endParaRPr>
          </a:p>
        </p:txBody>
      </p:sp>
    </p:spTree>
    <p:extLst>
      <p:ext uri="{BB962C8B-B14F-4D97-AF65-F5344CB8AC3E}">
        <p14:creationId xmlns:p14="http://schemas.microsoft.com/office/powerpoint/2010/main" val="396933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74E-E6F8-458E-A6E2-F210BDFE65BE}"/>
              </a:ext>
            </a:extLst>
          </p:cNvPr>
          <p:cNvSpPr>
            <a:spLocks noGrp="1"/>
          </p:cNvSpPr>
          <p:nvPr>
            <p:ph type="title"/>
          </p:nvPr>
        </p:nvSpPr>
        <p:spPr/>
        <p:txBody>
          <a:bodyPr>
            <a:normAutofit/>
          </a:bodyPr>
          <a:lstStyle/>
          <a:p>
            <a:r>
              <a:rPr lang="en-GB" sz="4800" b="1">
                <a:cs typeface="Calibri Light"/>
              </a:rPr>
              <a:t>Get involved!</a:t>
            </a:r>
            <a:endParaRPr lang="en-GB" sz="4800" b="1"/>
          </a:p>
        </p:txBody>
      </p:sp>
      <p:graphicFrame>
        <p:nvGraphicFramePr>
          <p:cNvPr id="5" name="Diagram 4">
            <a:extLst>
              <a:ext uri="{FF2B5EF4-FFF2-40B4-BE49-F238E27FC236}">
                <a16:creationId xmlns:a16="http://schemas.microsoft.com/office/drawing/2014/main" id="{93C79454-FDC2-4FE2-AB78-6CD4196F22EF}"/>
              </a:ext>
            </a:extLst>
          </p:cNvPr>
          <p:cNvGraphicFramePr/>
          <p:nvPr>
            <p:extLst>
              <p:ext uri="{D42A27DB-BD31-4B8C-83A1-F6EECF244321}">
                <p14:modId xmlns:p14="http://schemas.microsoft.com/office/powerpoint/2010/main" val="746872359"/>
              </p:ext>
            </p:extLst>
          </p:nvPr>
        </p:nvGraphicFramePr>
        <p:xfrm>
          <a:off x="5637348" y="824169"/>
          <a:ext cx="56183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 name="Picture 33">
            <a:extLst>
              <a:ext uri="{FF2B5EF4-FFF2-40B4-BE49-F238E27FC236}">
                <a16:creationId xmlns:a16="http://schemas.microsoft.com/office/drawing/2014/main" id="{4989901E-07F0-49A9-8B44-8ACB63671B62}"/>
              </a:ext>
            </a:extLst>
          </p:cNvPr>
          <p:cNvPicPr>
            <a:picLocks noChangeAspect="1"/>
          </p:cNvPicPr>
          <p:nvPr/>
        </p:nvPicPr>
        <p:blipFill>
          <a:blip r:embed="rId8"/>
          <a:stretch>
            <a:fillRect/>
          </a:stretch>
        </p:blipFill>
        <p:spPr>
          <a:xfrm>
            <a:off x="932543" y="1755277"/>
            <a:ext cx="4512128" cy="3692161"/>
          </a:xfrm>
          <a:prstGeom prst="rect">
            <a:avLst/>
          </a:prstGeom>
        </p:spPr>
      </p:pic>
    </p:spTree>
    <p:extLst>
      <p:ext uri="{BB962C8B-B14F-4D97-AF65-F5344CB8AC3E}">
        <p14:creationId xmlns:p14="http://schemas.microsoft.com/office/powerpoint/2010/main" val="280195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702229D-B03E-42D2-95B8-EC00EE9B0A2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03FA23C6-A67F-4579-B3BF-52B0F5024868}"/>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85B6FE8E-845D-4D91-8548-97E56F60A2F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AF25280-A7B7-43DD-BFF5-F046737498C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473BE231-BA7C-4E1F-A387-541F5B29E97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CE592267-3808-4174-B396-8142A681527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F0489630-D369-4DC3-9982-16CFE094B6B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9DEAD2F2-9DBC-4F09-89C3-C77D68C801B0}"/>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457B32CB-5097-4ACC-9FEA-D1E7229182B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58FB1D7F-C101-4ED9-AF7C-998A43C4FAE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68992F66-AAA5-4109-B11A-3D9851A27A0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74426D42-51BC-4B32-AF02-49A271B55FA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D39E3F7B-3DDE-4468-B4A2-AD61357F2AC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1246C-BA3D-4655-805C-3C83A70D12DC}"/>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4000" b="1"/>
              <a:t>Don’t get left behind</a:t>
            </a:r>
            <a:endParaRPr lang="en-US" sz="4000" b="1">
              <a:cs typeface="Calibri Light"/>
            </a:endParaRPr>
          </a:p>
        </p:txBody>
      </p:sp>
      <p:sp>
        <p:nvSpPr>
          <p:cNvPr id="3" name="TextBox 2">
            <a:extLst>
              <a:ext uri="{FF2B5EF4-FFF2-40B4-BE49-F238E27FC236}">
                <a16:creationId xmlns:a16="http://schemas.microsoft.com/office/drawing/2014/main" id="{09F84CF5-91FB-416A-8E5B-39A9B7D0A79E}"/>
              </a:ext>
            </a:extLst>
          </p:cNvPr>
          <p:cNvSpPr txBox="1"/>
          <p:nvPr/>
        </p:nvSpPr>
        <p:spPr>
          <a:xfrm>
            <a:off x="838201" y="2962279"/>
            <a:ext cx="3799425" cy="314324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200">
                <a:cs typeface="Calibri"/>
              </a:rPr>
              <a:t>Think about it.</a:t>
            </a:r>
          </a:p>
          <a:p>
            <a:pPr indent="-228600">
              <a:lnSpc>
                <a:spcPct val="90000"/>
              </a:lnSpc>
              <a:spcAft>
                <a:spcPts val="600"/>
              </a:spcAft>
              <a:buFont typeface="Arial" panose="020B0604020202020204" pitchFamily="34" charset="0"/>
              <a:buChar char="•"/>
            </a:pPr>
            <a:r>
              <a:rPr lang="en-US" sz="3200">
                <a:cs typeface="Calibri"/>
              </a:rPr>
              <a:t>Talk about it.</a:t>
            </a:r>
          </a:p>
          <a:p>
            <a:pPr indent="-228600">
              <a:lnSpc>
                <a:spcPct val="90000"/>
              </a:lnSpc>
              <a:spcAft>
                <a:spcPts val="600"/>
              </a:spcAft>
              <a:buFont typeface="Arial" panose="020B0604020202020204" pitchFamily="34" charset="0"/>
              <a:buChar char="•"/>
            </a:pPr>
            <a:r>
              <a:rPr lang="en-US" sz="3200">
                <a:cs typeface="Calibri"/>
              </a:rPr>
              <a:t>Let us support you.</a:t>
            </a:r>
          </a:p>
          <a:p>
            <a:pPr indent="-228600">
              <a:lnSpc>
                <a:spcPct val="90000"/>
              </a:lnSpc>
              <a:spcAft>
                <a:spcPts val="600"/>
              </a:spcAft>
              <a:buFont typeface="Arial" panose="020B0604020202020204" pitchFamily="34" charset="0"/>
              <a:buChar char="•"/>
            </a:pPr>
            <a:endParaRPr lang="en-US" sz="2000">
              <a:cs typeface="Calibri"/>
            </a:endParaRPr>
          </a:p>
        </p:txBody>
      </p:sp>
      <p:pic>
        <p:nvPicPr>
          <p:cNvPr id="4" name="Picture 4">
            <a:extLst>
              <a:ext uri="{FF2B5EF4-FFF2-40B4-BE49-F238E27FC236}">
                <a16:creationId xmlns:a16="http://schemas.microsoft.com/office/drawing/2014/main" id="{9C504364-1D3D-4568-B930-CA537BB60340}"/>
              </a:ext>
            </a:extLst>
          </p:cNvPr>
          <p:cNvPicPr>
            <a:picLocks noChangeAspect="1"/>
          </p:cNvPicPr>
          <p:nvPr/>
        </p:nvPicPr>
        <p:blipFill rotWithShape="1">
          <a:blip r:embed="rId3"/>
          <a:srcRect l="17564" r="3897"/>
          <a:stretch/>
        </p:blipFill>
        <p:spPr>
          <a:xfrm>
            <a:off x="5010386" y="10"/>
            <a:ext cx="7181613" cy="6857990"/>
          </a:xfrm>
          <a:prstGeom prst="rect">
            <a:avLst/>
          </a:prstGeom>
          <a:effectLst/>
        </p:spPr>
      </p:pic>
    </p:spTree>
    <p:extLst>
      <p:ext uri="{BB962C8B-B14F-4D97-AF65-F5344CB8AC3E}">
        <p14:creationId xmlns:p14="http://schemas.microsoft.com/office/powerpoint/2010/main" val="299853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13A0-66C0-429B-8E9E-CE5174530D83}"/>
              </a:ext>
            </a:extLst>
          </p:cNvPr>
          <p:cNvSpPr>
            <a:spLocks noGrp="1"/>
          </p:cNvSpPr>
          <p:nvPr>
            <p:ph type="title"/>
          </p:nvPr>
        </p:nvSpPr>
        <p:spPr/>
        <p:txBody>
          <a:bodyPr/>
          <a:lstStyle/>
          <a:p>
            <a:r>
              <a:rPr lang="en-GB">
                <a:cs typeface="Calibri Light"/>
              </a:rPr>
              <a:t>Intranet</a:t>
            </a:r>
            <a:endParaRPr lang="en-GB"/>
          </a:p>
        </p:txBody>
      </p:sp>
      <p:pic>
        <p:nvPicPr>
          <p:cNvPr id="7" name="Picture 6" descr="Graphical user interface&#10;&#10;Description automatically generated">
            <a:extLst>
              <a:ext uri="{FF2B5EF4-FFF2-40B4-BE49-F238E27FC236}">
                <a16:creationId xmlns:a16="http://schemas.microsoft.com/office/drawing/2014/main" id="{F45A9AAA-2ACA-4E0E-8713-2CB6DD3BDD7E}"/>
              </a:ext>
            </a:extLst>
          </p:cNvPr>
          <p:cNvPicPr>
            <a:picLocks noChangeAspect="1"/>
          </p:cNvPicPr>
          <p:nvPr/>
        </p:nvPicPr>
        <p:blipFill rotWithShape="1">
          <a:blip r:embed="rId3">
            <a:extLst>
              <a:ext uri="{28A0092B-C50C-407E-A947-70E740481C1C}">
                <a14:useLocalDpi xmlns:a14="http://schemas.microsoft.com/office/drawing/2010/main" val="0"/>
              </a:ext>
            </a:extLst>
          </a:blip>
          <a:srcRect l="22448"/>
          <a:stretch/>
        </p:blipFill>
        <p:spPr>
          <a:xfrm>
            <a:off x="727111" y="1690688"/>
            <a:ext cx="4673663" cy="3279315"/>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2146114E-5C28-45E8-AB02-1EA3EE83B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858" y="2214450"/>
            <a:ext cx="4840136" cy="4044497"/>
          </a:xfrm>
          <a:prstGeom prst="rect">
            <a:avLst/>
          </a:prstGeom>
        </p:spPr>
      </p:pic>
      <p:pic>
        <p:nvPicPr>
          <p:cNvPr id="5" name="Content Placeholder 4" descr="Graphical user interface, website&#10;&#10;Description automatically generated">
            <a:extLst>
              <a:ext uri="{FF2B5EF4-FFF2-40B4-BE49-F238E27FC236}">
                <a16:creationId xmlns:a16="http://schemas.microsoft.com/office/drawing/2014/main" id="{F74089F8-487F-45B7-95B7-6C46F56C0BD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925879" y="2964053"/>
            <a:ext cx="4840136" cy="3528822"/>
          </a:xfrm>
        </p:spPr>
      </p:pic>
    </p:spTree>
    <p:extLst>
      <p:ext uri="{BB962C8B-B14F-4D97-AF65-F5344CB8AC3E}">
        <p14:creationId xmlns:p14="http://schemas.microsoft.com/office/powerpoint/2010/main" val="26872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C8E1-63F2-4E7D-8E2F-F383F8F8C572}"/>
              </a:ext>
            </a:extLst>
          </p:cNvPr>
          <p:cNvSpPr>
            <a:spLocks noGrp="1"/>
          </p:cNvSpPr>
          <p:nvPr>
            <p:ph type="title"/>
          </p:nvPr>
        </p:nvSpPr>
        <p:spPr>
          <a:xfrm>
            <a:off x="746185" y="372402"/>
            <a:ext cx="10515600" cy="1325563"/>
          </a:xfrm>
        </p:spPr>
        <p:txBody>
          <a:bodyPr/>
          <a:lstStyle/>
          <a:p>
            <a:r>
              <a:rPr lang="en-GB" b="1">
                <a:cs typeface="Calibri Light"/>
              </a:rPr>
              <a:t>Not ready yet? Support your colleagues.</a:t>
            </a:r>
            <a:endParaRPr lang="en-GB" b="1"/>
          </a:p>
        </p:txBody>
      </p:sp>
      <p:grpSp>
        <p:nvGrpSpPr>
          <p:cNvPr id="3" name="Group 2">
            <a:extLst>
              <a:ext uri="{FF2B5EF4-FFF2-40B4-BE49-F238E27FC236}">
                <a16:creationId xmlns:a16="http://schemas.microsoft.com/office/drawing/2014/main" id="{15E9FFD5-5702-4A0F-AF3A-E65B023867C3}"/>
              </a:ext>
            </a:extLst>
          </p:cNvPr>
          <p:cNvGrpSpPr/>
          <p:nvPr/>
        </p:nvGrpSpPr>
        <p:grpSpPr>
          <a:xfrm>
            <a:off x="916287" y="1714141"/>
            <a:ext cx="3418934" cy="1680952"/>
            <a:chOff x="916287" y="1714141"/>
            <a:chExt cx="3418934" cy="1680952"/>
          </a:xfrm>
        </p:grpSpPr>
        <p:pic>
          <p:nvPicPr>
            <p:cNvPr id="4" name="Picture 4">
              <a:extLst>
                <a:ext uri="{FF2B5EF4-FFF2-40B4-BE49-F238E27FC236}">
                  <a16:creationId xmlns:a16="http://schemas.microsoft.com/office/drawing/2014/main" id="{A83B492D-39E2-4217-8CB0-0431E77432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4586" y="1744271"/>
              <a:ext cx="929801" cy="929801"/>
            </a:xfrm>
            <a:prstGeom prst="rect">
              <a:avLst/>
            </a:prstGeom>
          </p:spPr>
        </p:pic>
        <p:pic>
          <p:nvPicPr>
            <p:cNvPr id="5" name="Picture 5" descr="Logo&#10;&#10;Description automatically generated">
              <a:extLst>
                <a:ext uri="{FF2B5EF4-FFF2-40B4-BE49-F238E27FC236}">
                  <a16:creationId xmlns:a16="http://schemas.microsoft.com/office/drawing/2014/main" id="{46D93E6F-AC66-42DD-BC21-076150E68BCF}"/>
                </a:ext>
              </a:extLst>
            </p:cNvPr>
            <p:cNvPicPr>
              <a:picLocks noChangeAspect="1"/>
            </p:cNvPicPr>
            <p:nvPr/>
          </p:nvPicPr>
          <p:blipFill>
            <a:blip r:embed="rId4"/>
            <a:stretch>
              <a:fillRect/>
            </a:stretch>
          </p:blipFill>
          <p:spPr>
            <a:xfrm>
              <a:off x="1932818" y="1714141"/>
              <a:ext cx="957117" cy="976108"/>
            </a:xfrm>
            <a:prstGeom prst="rect">
              <a:avLst/>
            </a:prstGeom>
          </p:spPr>
        </p:pic>
        <p:pic>
          <p:nvPicPr>
            <p:cNvPr id="6" name="Picture 6">
              <a:extLst>
                <a:ext uri="{FF2B5EF4-FFF2-40B4-BE49-F238E27FC236}">
                  <a16:creationId xmlns:a16="http://schemas.microsoft.com/office/drawing/2014/main" id="{44EC5C84-1B51-456A-B685-D2051D28BDA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48366" y="1750899"/>
              <a:ext cx="900792" cy="900792"/>
            </a:xfrm>
            <a:prstGeom prst="rect">
              <a:avLst/>
            </a:prstGeom>
          </p:spPr>
        </p:pic>
        <p:sp>
          <p:nvSpPr>
            <p:cNvPr id="7" name="TextBox 6">
              <a:extLst>
                <a:ext uri="{FF2B5EF4-FFF2-40B4-BE49-F238E27FC236}">
                  <a16:creationId xmlns:a16="http://schemas.microsoft.com/office/drawing/2014/main" id="{580D102D-E1DF-46E4-B002-314B2C98787E}"/>
                </a:ext>
              </a:extLst>
            </p:cNvPr>
            <p:cNvSpPr txBox="1"/>
            <p:nvPr/>
          </p:nvSpPr>
          <p:spPr>
            <a:xfrm>
              <a:off x="916287" y="2871873"/>
              <a:ext cx="34189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@LincsCommHealth</a:t>
              </a:r>
            </a:p>
          </p:txBody>
        </p:sp>
      </p:grpSp>
      <p:sp>
        <p:nvSpPr>
          <p:cNvPr id="10" name="Speech Bubble: Rectangle with Corners Rounded 9">
            <a:extLst>
              <a:ext uri="{FF2B5EF4-FFF2-40B4-BE49-F238E27FC236}">
                <a16:creationId xmlns:a16="http://schemas.microsoft.com/office/drawing/2014/main" id="{C9581408-D6BF-4838-811F-C310E9B991A0}"/>
              </a:ext>
            </a:extLst>
          </p:cNvPr>
          <p:cNvSpPr/>
          <p:nvPr/>
        </p:nvSpPr>
        <p:spPr>
          <a:xfrm>
            <a:off x="916287" y="4115159"/>
            <a:ext cx="3254254" cy="2057400"/>
          </a:xfrm>
          <a:prstGeom prst="wedgeRoundRectCallout">
            <a:avLst>
              <a:gd name="adj1" fmla="val 36167"/>
              <a:gd name="adj2" fmla="val -714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Follow, like, share, post, comment</a:t>
            </a:r>
          </a:p>
        </p:txBody>
      </p:sp>
      <p:grpSp>
        <p:nvGrpSpPr>
          <p:cNvPr id="8" name="Group 7">
            <a:extLst>
              <a:ext uri="{FF2B5EF4-FFF2-40B4-BE49-F238E27FC236}">
                <a16:creationId xmlns:a16="http://schemas.microsoft.com/office/drawing/2014/main" id="{22F67CCB-6E6A-49FC-9976-F53DB7440521}"/>
              </a:ext>
            </a:extLst>
          </p:cNvPr>
          <p:cNvGrpSpPr/>
          <p:nvPr/>
        </p:nvGrpSpPr>
        <p:grpSpPr>
          <a:xfrm>
            <a:off x="5763188" y="2029671"/>
            <a:ext cx="5512525" cy="2207623"/>
            <a:chOff x="5763188" y="2029671"/>
            <a:chExt cx="5512525" cy="2207623"/>
          </a:xfrm>
        </p:grpSpPr>
        <p:sp>
          <p:nvSpPr>
            <p:cNvPr id="11" name="Speech Bubble: Rectangle with Corners Rounded 10">
              <a:extLst>
                <a:ext uri="{FF2B5EF4-FFF2-40B4-BE49-F238E27FC236}">
                  <a16:creationId xmlns:a16="http://schemas.microsoft.com/office/drawing/2014/main" id="{7C1257D9-48C1-4786-8776-7958C693D9BB}"/>
                </a:ext>
              </a:extLst>
            </p:cNvPr>
            <p:cNvSpPr/>
            <p:nvPr/>
          </p:nvSpPr>
          <p:spPr>
            <a:xfrm>
              <a:off x="5763188" y="2029671"/>
              <a:ext cx="5512525" cy="2207623"/>
            </a:xfrm>
            <a:prstGeom prst="wedgeRoundRectCallout">
              <a:avLst>
                <a:gd name="adj1" fmla="val 64238"/>
                <a:gd name="adj2" fmla="val 370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a:t>Talk to patients, family, carers</a:t>
              </a:r>
            </a:p>
            <a:p>
              <a:r>
                <a:rPr lang="en-GB" sz="3200" b="1"/>
                <a:t>             </a:t>
              </a:r>
            </a:p>
            <a:p>
              <a:r>
                <a:rPr lang="en-GB" sz="3200"/>
                <a:t>              Website</a:t>
              </a:r>
            </a:p>
            <a:p>
              <a:pPr algn="ctr"/>
              <a:endParaRPr lang="en-GB" sz="3200" b="1"/>
            </a:p>
          </p:txBody>
        </p:sp>
        <p:sp>
          <p:nvSpPr>
            <p:cNvPr id="12" name="Arrow: Right 11">
              <a:extLst>
                <a:ext uri="{FF2B5EF4-FFF2-40B4-BE49-F238E27FC236}">
                  <a16:creationId xmlns:a16="http://schemas.microsoft.com/office/drawing/2014/main" id="{3F73F8C7-EBBA-461D-9B76-2C52F38D1877}"/>
                </a:ext>
              </a:extLst>
            </p:cNvPr>
            <p:cNvSpPr/>
            <p:nvPr/>
          </p:nvSpPr>
          <p:spPr>
            <a:xfrm>
              <a:off x="6249251" y="3195671"/>
              <a:ext cx="809897" cy="466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descr="Graphical user interface, text, application, email&#10;&#10;Description automatically generated">
            <a:extLst>
              <a:ext uri="{FF2B5EF4-FFF2-40B4-BE49-F238E27FC236}">
                <a16:creationId xmlns:a16="http://schemas.microsoft.com/office/drawing/2014/main" id="{665CD76B-77CF-473D-A5B2-DF077CCDC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688" y="4317688"/>
            <a:ext cx="4005524" cy="2427690"/>
          </a:xfrm>
          <a:prstGeom prst="rect">
            <a:avLst/>
          </a:prstGeom>
        </p:spPr>
      </p:pic>
    </p:spTree>
    <p:extLst>
      <p:ext uri="{BB962C8B-B14F-4D97-AF65-F5344CB8AC3E}">
        <p14:creationId xmlns:p14="http://schemas.microsoft.com/office/powerpoint/2010/main" val="72312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0E292D6B3C1346A6CF11E0CC6EFEBF" ma:contentTypeVersion="8" ma:contentTypeDescription="Create a new document." ma:contentTypeScope="" ma:versionID="30275fedb010860e35d7e74ce7a7ef79">
  <xsd:schema xmlns:xsd="http://www.w3.org/2001/XMLSchema" xmlns:xs="http://www.w3.org/2001/XMLSchema" xmlns:p="http://schemas.microsoft.com/office/2006/metadata/properties" xmlns:ns1="http://schemas.microsoft.com/sharepoint/v3" xmlns:ns2="a61bec07-ffe9-4cc8-8d4e-342953dddc8a" xmlns:ns3="22bce409-27d2-4d95-a9a6-54e3e0e731e3" targetNamespace="http://schemas.microsoft.com/office/2006/metadata/properties" ma:root="true" ma:fieldsID="0e714143436e36bd327bd13368b262d9" ns1:_="" ns2:_="" ns3:_="">
    <xsd:import namespace="http://schemas.microsoft.com/sharepoint/v3"/>
    <xsd:import namespace="a61bec07-ffe9-4cc8-8d4e-342953dddc8a"/>
    <xsd:import namespace="22bce409-27d2-4d95-a9a6-54e3e0e731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1bec07-ffe9-4cc8-8d4e-342953ddd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bce409-27d2-4d95-a9a6-54e3e0e731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8C7878-58EC-4A37-B3C5-4987C8978D9F}">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22bce409-27d2-4d95-a9a6-54e3e0e731e3"/>
    <ds:schemaRef ds:uri="http://schemas.microsoft.com/office/infopath/2007/PartnerControls"/>
    <ds:schemaRef ds:uri="http://purl.org/dc/dcmitype/"/>
    <ds:schemaRef ds:uri="a61bec07-ffe9-4cc8-8d4e-342953dddc8a"/>
    <ds:schemaRef ds:uri="http://www.w3.org/XML/1998/namespace"/>
    <ds:schemaRef ds:uri="http://purl.org/dc/elements/1.1/"/>
    <ds:schemaRef ds:uri="http://schemas.microsoft.com/sharepoint/v3"/>
  </ds:schemaRefs>
</ds:datastoreItem>
</file>

<file path=customXml/itemProps2.xml><?xml version="1.0" encoding="utf-8"?>
<ds:datastoreItem xmlns:ds="http://schemas.openxmlformats.org/officeDocument/2006/customXml" ds:itemID="{B56FAD35-292C-42A3-B3DC-517B38212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1bec07-ffe9-4cc8-8d4e-342953dddc8a"/>
    <ds:schemaRef ds:uri="22bce409-27d2-4d95-a9a6-54e3e0e73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060FD9-07A5-47B7-AF1D-940DAF6318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708</Words>
  <Application>Microsoft Office PowerPoint</Application>
  <PresentationFormat>Widescreen</PresentationFormat>
  <Paragraphs>79</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Volunteering Services   lhnt.volunteer4LCHS@nhs.net  Dawn Kay Volunteering Service Administrator  Sally Darley Volunteering Service Manager</vt:lpstr>
      <vt:lpstr>The story so far...</vt:lpstr>
      <vt:lpstr>Current roles</vt:lpstr>
      <vt:lpstr>Get involved!</vt:lpstr>
      <vt:lpstr>Don’t get left behind</vt:lpstr>
      <vt:lpstr>Intranet</vt:lpstr>
      <vt:lpstr>Not ready yet? Support your colleagues.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DARLEY, Sally (LINCOLNSHIRE COMMUNITY HEALTH SERVICES NHS TRUST)</cp:lastModifiedBy>
  <cp:revision>2</cp:revision>
  <dcterms:created xsi:type="dcterms:W3CDTF">2022-01-06T10:32:31Z</dcterms:created>
  <dcterms:modified xsi:type="dcterms:W3CDTF">2022-03-09T09:44:35Z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0x010100B90E292D6B3C1346A6CF11E0CC6EFEBF</vt:lpwstr>
  </property>
</Properties>
</file>