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5" r:id="rId3"/>
    <p:sldId id="268" r:id="rId4"/>
    <p:sldId id="271" r:id="rId5"/>
    <p:sldId id="266" r:id="rId6"/>
    <p:sldId id="267" r:id="rId7"/>
    <p:sldId id="257" r:id="rId8"/>
    <p:sldId id="273" r:id="rId9"/>
    <p:sldId id="258" r:id="rId10"/>
    <p:sldId id="270" r:id="rId11"/>
    <p:sldId id="278" r:id="rId12"/>
    <p:sldId id="280" r:id="rId13"/>
    <p:sldId id="282" r:id="rId14"/>
    <p:sldId id="260" r:id="rId15"/>
    <p:sldId id="261" r:id="rId16"/>
    <p:sldId id="262" r:id="rId17"/>
    <p:sldId id="263" r:id="rId18"/>
    <p:sldId id="283" r:id="rId19"/>
    <p:sldId id="264" r:id="rId20"/>
    <p:sldId id="269" r:id="rId21"/>
    <p:sldId id="275"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3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972E4C4-4332-4EC3-B316-D15375050CB5}" type="datetimeFigureOut">
              <a:rPr lang="en-GB" smtClean="0"/>
              <a:t>22/08/2024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655B29F-FFC6-49DE-BAC9-35226DEC02D5}" type="slidenum">
              <a:rPr lang="en-GB" smtClean="0"/>
              <a:t>‹#›</a:t>
            </a:fld>
            <a:endParaRPr lang="en-GB"/>
          </a:p>
        </p:txBody>
      </p:sp>
    </p:spTree>
    <p:extLst>
      <p:ext uri="{BB962C8B-B14F-4D97-AF65-F5344CB8AC3E}">
        <p14:creationId xmlns:p14="http://schemas.microsoft.com/office/powerpoint/2010/main" val="318046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55B29F-FFC6-49DE-BAC9-35226DEC02D5}" type="slidenum">
              <a:rPr lang="en-GB" smtClean="0"/>
              <a:t>19</a:t>
            </a:fld>
            <a:endParaRPr lang="en-GB"/>
          </a:p>
        </p:txBody>
      </p:sp>
    </p:spTree>
    <p:extLst>
      <p:ext uri="{BB962C8B-B14F-4D97-AF65-F5344CB8AC3E}">
        <p14:creationId xmlns:p14="http://schemas.microsoft.com/office/powerpoint/2010/main" val="40270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33C06D-BDCC-4C20-8449-C832C51B8401}" type="datetime1">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262877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49022-A025-4871-BDFD-B24DE9160312}" type="datetime1">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29468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B55C9D-A77E-427B-89D4-D2CD7F851DC0}" type="datetime1">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150921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0CD03E-A245-43BA-8C12-63CEFF8D8940}" type="datetime1">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383503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57BC5-3D26-4B4A-BD37-004BCDB7B530}" type="datetime1">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318165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DE581D-400E-4C38-BB64-186542CA4547}" type="datetime1">
              <a:rPr lang="en-GB" smtClean="0"/>
              <a:t>22/08/2024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119112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53A9E3-7983-4645-B519-0165CCC82996}" type="datetime1">
              <a:rPr lang="en-GB" smtClean="0"/>
              <a:t>22/08/2024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147439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C5E117-2B3A-4763-BC72-B5BFD3E8D8DE}" type="datetime1">
              <a:rPr lang="en-GB" smtClean="0"/>
              <a:t>22/08/2024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172585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16428-F507-4F53-B7CD-4FF0ABECFCDC}" type="datetime1">
              <a:rPr lang="en-GB" smtClean="0"/>
              <a:t>22/08/2024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419746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B8F08-5D52-4C81-8C25-078E9F91ED1C}" type="datetime1">
              <a:rPr lang="en-GB" smtClean="0"/>
              <a:t>22/08/2024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365889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983AE-BC30-4FB8-9AA7-808494F5F551}" type="datetime1">
              <a:rPr lang="en-GB" smtClean="0"/>
              <a:t>22/08/2024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2A46B-C40C-4ED0-80EB-B897C98A8FB6}" type="slidenum">
              <a:rPr lang="en-GB" smtClean="0"/>
              <a:t>‹#›</a:t>
            </a:fld>
            <a:endParaRPr lang="en-GB"/>
          </a:p>
        </p:txBody>
      </p:sp>
    </p:spTree>
    <p:extLst>
      <p:ext uri="{BB962C8B-B14F-4D97-AF65-F5344CB8AC3E}">
        <p14:creationId xmlns:p14="http://schemas.microsoft.com/office/powerpoint/2010/main" val="345792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7ACC1-EED5-45BF-BD5D-F8DCD65C963E}" type="datetime1">
              <a:rPr lang="en-GB" smtClean="0"/>
              <a:t>22/08/2024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A46B-C40C-4ED0-80EB-B897C98A8FB6}" type="slidenum">
              <a:rPr lang="en-GB" smtClean="0"/>
              <a:t>‹#›</a:t>
            </a:fld>
            <a:endParaRPr lang="en-GB"/>
          </a:p>
        </p:txBody>
      </p:sp>
    </p:spTree>
    <p:extLst>
      <p:ext uri="{BB962C8B-B14F-4D97-AF65-F5344CB8AC3E}">
        <p14:creationId xmlns:p14="http://schemas.microsoft.com/office/powerpoint/2010/main" val="315188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1470025"/>
          </a:xfrm>
        </p:spPr>
        <p:txBody>
          <a:bodyPr/>
          <a:lstStyle/>
          <a:p>
            <a:r>
              <a:rPr lang="en-GB" dirty="0" smtClean="0">
                <a:latin typeface="Arial Rounded MT Bold" panose="020F0704030504030204" pitchFamily="34" charset="0"/>
              </a:rPr>
              <a:t>The Buggy Driver Manual</a:t>
            </a:r>
            <a:endParaRPr lang="en-GB" dirty="0">
              <a:latin typeface="Arial Rounded MT Bold" panose="020F07040305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7708" y="5661248"/>
            <a:ext cx="3228584" cy="10846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912" y="1376712"/>
            <a:ext cx="6156176" cy="4104576"/>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14C2A46B-C40C-4ED0-80EB-B897C98A8FB6}" type="slidenum">
              <a:rPr lang="en-GB" smtClean="0"/>
              <a:t>1</a:t>
            </a:fld>
            <a:endParaRPr lang="en-GB"/>
          </a:p>
        </p:txBody>
      </p:sp>
    </p:spTree>
    <p:extLst>
      <p:ext uri="{BB962C8B-B14F-4D97-AF65-F5344CB8AC3E}">
        <p14:creationId xmlns:p14="http://schemas.microsoft.com/office/powerpoint/2010/main" val="2079740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GB" dirty="0" smtClean="0">
                <a:latin typeface="Arial Rounded MT Bold" panose="020F0704030504030204" pitchFamily="34" charset="0"/>
              </a:rPr>
              <a:t>Club Car (green) Extras</a:t>
            </a:r>
            <a:endParaRPr lang="en-GB" dirty="0">
              <a:latin typeface="Arial Rounded MT Bold" panose="020F0704030504030204" pitchFamily="34" charset="0"/>
            </a:endParaRPr>
          </a:p>
        </p:txBody>
      </p:sp>
      <p:sp>
        <p:nvSpPr>
          <p:cNvPr id="5" name="TextBox 4"/>
          <p:cNvSpPr txBox="1"/>
          <p:nvPr/>
        </p:nvSpPr>
        <p:spPr>
          <a:xfrm>
            <a:off x="4499992" y="1556792"/>
            <a:ext cx="4176464" cy="5109091"/>
          </a:xfrm>
          <a:prstGeom prst="rect">
            <a:avLst/>
          </a:prstGeom>
          <a:solidFill>
            <a:schemeClr val="accent1">
              <a:lumMod val="20000"/>
              <a:lumOff val="80000"/>
            </a:schemeClr>
          </a:solidFill>
        </p:spPr>
        <p:txBody>
          <a:bodyPr wrap="square" rtlCol="0">
            <a:spAutoFit/>
          </a:bodyPr>
          <a:lstStyle/>
          <a:p>
            <a:r>
              <a:rPr lang="en-GB" sz="1600" b="1" dirty="0" smtClean="0"/>
              <a:t>Rear semi-automatic access step</a:t>
            </a:r>
          </a:p>
          <a:p>
            <a:endParaRPr lang="en-GB" sz="800" b="1" dirty="0"/>
          </a:p>
          <a:p>
            <a:r>
              <a:rPr lang="en-GB" sz="1200" dirty="0" smtClean="0"/>
              <a:t>The buggy is fitted with an access step that can be used to assist patients boarding the buggy.</a:t>
            </a:r>
          </a:p>
          <a:p>
            <a:endParaRPr lang="en-GB" sz="800" dirty="0"/>
          </a:p>
          <a:p>
            <a:r>
              <a:rPr lang="en-GB" sz="1200" b="1" dirty="0" smtClean="0"/>
              <a:t>Safety</a:t>
            </a:r>
          </a:p>
          <a:p>
            <a:endParaRPr lang="en-GB" sz="800" b="1" dirty="0"/>
          </a:p>
          <a:p>
            <a:pPr marL="171450" indent="-171450">
              <a:buFont typeface="Wingdings" panose="05000000000000000000" pitchFamily="2" charset="2"/>
              <a:buChar char="ü"/>
            </a:pPr>
            <a:r>
              <a:rPr lang="en-GB" sz="1200" dirty="0" smtClean="0"/>
              <a:t>Always ensure that the step is correctly stowed before driving</a:t>
            </a:r>
          </a:p>
          <a:p>
            <a:pPr marL="171450" indent="-171450">
              <a:buFont typeface="Wingdings" panose="05000000000000000000" pitchFamily="2" charset="2"/>
              <a:buChar char="ü"/>
            </a:pPr>
            <a:r>
              <a:rPr lang="en-GB" sz="1200" dirty="0"/>
              <a:t>Be careful if  you deploy or stow the step using your hands</a:t>
            </a:r>
          </a:p>
          <a:p>
            <a:pPr marL="171450" indent="-171450">
              <a:buFont typeface="Wingdings" panose="05000000000000000000" pitchFamily="2" charset="2"/>
              <a:buChar char="ü"/>
            </a:pPr>
            <a:r>
              <a:rPr lang="en-GB" sz="1200" dirty="0" smtClean="0"/>
              <a:t>The step is prevented from accidental retraction when in use  by the </a:t>
            </a:r>
            <a:r>
              <a:rPr lang="en-GB" sz="1200" dirty="0" smtClean="0"/>
              <a:t>small pedal </a:t>
            </a:r>
            <a:r>
              <a:rPr lang="en-GB" sz="1200" dirty="0" smtClean="0"/>
              <a:t>that protrudes from the underside front edge of the step</a:t>
            </a:r>
          </a:p>
          <a:p>
            <a:endParaRPr lang="en-GB" sz="800" b="1" dirty="0" smtClean="0"/>
          </a:p>
          <a:p>
            <a:r>
              <a:rPr lang="en-GB" sz="1200" b="1" dirty="0" smtClean="0"/>
              <a:t>Safe deployment</a:t>
            </a:r>
          </a:p>
          <a:p>
            <a:endParaRPr lang="en-GB" sz="800" dirty="0"/>
          </a:p>
          <a:p>
            <a:r>
              <a:rPr lang="en-GB" sz="1200" dirty="0" smtClean="0"/>
              <a:t>With your foot, depress and release the </a:t>
            </a:r>
            <a:r>
              <a:rPr lang="en-GB" sz="1200" dirty="0" smtClean="0"/>
              <a:t>small pedal </a:t>
            </a:r>
            <a:r>
              <a:rPr lang="en-GB" sz="1200" dirty="0" smtClean="0"/>
              <a:t>that protrudes from the </a:t>
            </a:r>
            <a:r>
              <a:rPr lang="en-GB" sz="1200" dirty="0" smtClean="0"/>
              <a:t>front centre </a:t>
            </a:r>
            <a:r>
              <a:rPr lang="en-GB" sz="1200" dirty="0" smtClean="0"/>
              <a:t>of the step. The step will deploy with a slow progressive action and an alarm will sound until the step is retracted.</a:t>
            </a:r>
          </a:p>
          <a:p>
            <a:endParaRPr lang="en-GB" sz="800" b="1" dirty="0"/>
          </a:p>
          <a:p>
            <a:r>
              <a:rPr lang="en-GB" sz="1200" b="1" dirty="0" smtClean="0"/>
              <a:t>Step Stowage</a:t>
            </a:r>
          </a:p>
          <a:p>
            <a:endParaRPr lang="en-GB" sz="800" b="1" dirty="0"/>
          </a:p>
          <a:p>
            <a:r>
              <a:rPr lang="en-GB" sz="1200" dirty="0" smtClean="0"/>
              <a:t>With your foot depress the </a:t>
            </a:r>
            <a:r>
              <a:rPr lang="en-GB" sz="1200" dirty="0" smtClean="0"/>
              <a:t>small pedal</a:t>
            </a:r>
            <a:r>
              <a:rPr lang="en-GB" sz="1200" dirty="0" smtClean="0"/>
              <a:t>, and then, whilst keeping the pedal depressed use your toes to push the step fully home. When fully retracted release the pedal, the step will move forward slightly and then be locked into its stowed position.</a:t>
            </a:r>
            <a:br>
              <a:rPr lang="en-GB" sz="1200" dirty="0" smtClean="0"/>
            </a:br>
            <a:r>
              <a:rPr lang="en-GB" sz="1200" dirty="0" smtClean="0"/>
              <a:t/>
            </a:r>
            <a:br>
              <a:rPr lang="en-GB" sz="1200" dirty="0" smtClean="0"/>
            </a:br>
            <a:r>
              <a:rPr lang="en-GB" sz="1400" b="1" dirty="0" smtClean="0"/>
              <a:t>Never drive with the step out.</a:t>
            </a:r>
            <a:endParaRPr lang="en-GB" sz="1400" b="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552" y="1556792"/>
            <a:ext cx="3744416" cy="4992555"/>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14C2A46B-C40C-4ED0-80EB-B897C98A8FB6}" type="slidenum">
              <a:rPr lang="en-GB" smtClean="0"/>
              <a:t>10</a:t>
            </a:fld>
            <a:endParaRPr lang="en-GB"/>
          </a:p>
        </p:txBody>
      </p:sp>
    </p:spTree>
    <p:extLst>
      <p:ext uri="{BB962C8B-B14F-4D97-AF65-F5344CB8AC3E}">
        <p14:creationId xmlns:p14="http://schemas.microsoft.com/office/powerpoint/2010/main" val="593070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GB" dirty="0" smtClean="0">
                <a:latin typeface="Arial Rounded MT Bold" panose="020F0704030504030204" pitchFamily="34" charset="0"/>
              </a:rPr>
              <a:t>Club Car (blue)</a:t>
            </a:r>
            <a:endParaRPr lang="en-GB" dirty="0">
              <a:latin typeface="Arial Rounded MT Bold" panose="020F0704030504030204" pitchFamily="34" charset="0"/>
            </a:endParaRPr>
          </a:p>
        </p:txBody>
      </p:sp>
      <p:sp>
        <p:nvSpPr>
          <p:cNvPr id="5" name="TextBox 4"/>
          <p:cNvSpPr txBox="1"/>
          <p:nvPr/>
        </p:nvSpPr>
        <p:spPr>
          <a:xfrm>
            <a:off x="4499992" y="1556793"/>
            <a:ext cx="4176464" cy="5170646"/>
          </a:xfrm>
          <a:prstGeom prst="rect">
            <a:avLst/>
          </a:prstGeom>
          <a:solidFill>
            <a:schemeClr val="accent1">
              <a:lumMod val="20000"/>
              <a:lumOff val="80000"/>
            </a:schemeClr>
          </a:solidFill>
        </p:spPr>
        <p:txBody>
          <a:bodyPr wrap="square" rtlCol="0">
            <a:spAutoFit/>
          </a:bodyPr>
          <a:lstStyle/>
          <a:p>
            <a:r>
              <a:rPr lang="en-GB" sz="1100" b="1" dirty="0" smtClean="0"/>
              <a:t>Key switch</a:t>
            </a:r>
          </a:p>
          <a:p>
            <a:r>
              <a:rPr lang="en-GB" sz="1100" dirty="0" smtClean="0"/>
              <a:t>Turn the “ignition” key to the on position to “start” the buggy. The key can only be removed when set to off.</a:t>
            </a:r>
          </a:p>
          <a:p>
            <a:endParaRPr lang="en-GB" sz="1100" b="1" dirty="0"/>
          </a:p>
          <a:p>
            <a:r>
              <a:rPr lang="en-GB" sz="1100" b="1" dirty="0" smtClean="0"/>
              <a:t>Forward / reverse switch</a:t>
            </a:r>
          </a:p>
          <a:p>
            <a:r>
              <a:rPr lang="en-GB" sz="1100" dirty="0" smtClean="0"/>
              <a:t>The forward / reverse switch is located centrally on the lower seat support panel under your knees. The switch has three settings: forward, reverse and neutral. The reverse setting produces a continuous alarm.</a:t>
            </a:r>
            <a:endParaRPr lang="en-GB" sz="1100" b="1" dirty="0" smtClean="0"/>
          </a:p>
          <a:p>
            <a:endParaRPr lang="en-GB" sz="1100" b="1" dirty="0"/>
          </a:p>
          <a:p>
            <a:r>
              <a:rPr lang="en-GB" sz="1100" b="1" dirty="0" smtClean="0"/>
              <a:t>Accelerator pedal</a:t>
            </a:r>
          </a:p>
          <a:p>
            <a:r>
              <a:rPr lang="en-GB" sz="1100" dirty="0" smtClean="0"/>
              <a:t>When the key switch is on and the forward / reverse switch is engaged, pressing the accelerator pedal will automatically release the park brake and start the vehicle moving in the direction selected. When the accelerator is released, power will be cut off and the motor will assist in slowing the buggy down.</a:t>
            </a:r>
          </a:p>
          <a:p>
            <a:endParaRPr lang="en-GB" sz="1100" dirty="0"/>
          </a:p>
          <a:p>
            <a:r>
              <a:rPr lang="en-GB" sz="1100" b="1" dirty="0" smtClean="0"/>
              <a:t>Brake pedal</a:t>
            </a:r>
          </a:p>
          <a:p>
            <a:r>
              <a:rPr lang="en-GB" sz="1100" dirty="0" smtClean="0"/>
              <a:t>The brake pedal has two features. Pressing the main body of the pedal will slow or stop the vehicle. The park brake pedal is the small raised portion in the upper left corner of the brake pedal. To set the park brake, press both the park brake and brake pedal firmly with your foot.</a:t>
            </a:r>
          </a:p>
          <a:p>
            <a:endParaRPr lang="en-GB" sz="1100" b="1" dirty="0"/>
          </a:p>
          <a:p>
            <a:r>
              <a:rPr lang="en-GB" sz="1100" b="1" dirty="0" smtClean="0"/>
              <a:t>Indicators and lights</a:t>
            </a:r>
            <a:endParaRPr lang="en-GB" sz="1100" dirty="0" smtClean="0"/>
          </a:p>
          <a:p>
            <a:r>
              <a:rPr lang="en-GB" sz="1100" dirty="0" smtClean="0"/>
              <a:t>There is an amber beacon on the roof which automatically comes on with the ignition as do the front driving lights.  The </a:t>
            </a:r>
            <a:r>
              <a:rPr lang="en-GB" sz="1100" dirty="0"/>
              <a:t>indicators are located on a column stork as in most cars but </a:t>
            </a:r>
            <a:r>
              <a:rPr lang="en-GB" sz="1100" b="1" dirty="0"/>
              <a:t>do not self cancel</a:t>
            </a:r>
            <a:r>
              <a:rPr lang="en-GB" sz="1100" dirty="0" smtClean="0"/>
              <a:t>!  Switch the front and rear lights </a:t>
            </a:r>
            <a:r>
              <a:rPr lang="en-GB" sz="1100" dirty="0" smtClean="0"/>
              <a:t>via a </a:t>
            </a:r>
            <a:r>
              <a:rPr lang="en-GB" sz="1100" dirty="0" smtClean="0"/>
              <a:t>pull </a:t>
            </a:r>
            <a:r>
              <a:rPr lang="en-GB" sz="1100" dirty="0"/>
              <a:t>out knob on </a:t>
            </a:r>
            <a:r>
              <a:rPr lang="en-GB" sz="1100" dirty="0" smtClean="0"/>
              <a:t>the dashboard, but use them sparingly to reduce battery drain.</a:t>
            </a:r>
            <a:endParaRPr lang="en-GB" sz="1100" b="1" dirty="0"/>
          </a:p>
        </p:txBody>
      </p:sp>
      <p:sp>
        <p:nvSpPr>
          <p:cNvPr id="6" name="TextBox 5"/>
          <p:cNvSpPr txBox="1"/>
          <p:nvPr/>
        </p:nvSpPr>
        <p:spPr>
          <a:xfrm>
            <a:off x="467544" y="4197087"/>
            <a:ext cx="3888432" cy="2585323"/>
          </a:xfrm>
          <a:prstGeom prst="rect">
            <a:avLst/>
          </a:prstGeom>
          <a:solidFill>
            <a:schemeClr val="accent2">
              <a:lumMod val="20000"/>
              <a:lumOff val="80000"/>
            </a:schemeClr>
          </a:solidFill>
          <a:effectLst/>
        </p:spPr>
        <p:txBody>
          <a:bodyPr wrap="square" rtlCol="0">
            <a:spAutoFit/>
          </a:bodyPr>
          <a:lstStyle/>
          <a:p>
            <a:r>
              <a:rPr lang="en-GB" b="1" dirty="0" smtClean="0"/>
              <a:t>Notes</a:t>
            </a:r>
          </a:p>
          <a:p>
            <a:r>
              <a:rPr lang="en-GB" sz="1200" dirty="0" smtClean="0"/>
              <a:t>Ensure the vehicle is stopped before shifting the forward / reverse switch. Failure to do so may damage the vehicle.</a:t>
            </a:r>
          </a:p>
          <a:p>
            <a:endParaRPr lang="en-GB" sz="1200" dirty="0"/>
          </a:p>
          <a:p>
            <a:r>
              <a:rPr lang="en-GB" sz="1200" dirty="0" smtClean="0"/>
              <a:t>The park brake will release automatically when either the accelerator or brake pedal is pressed. The park brake should be firmly engaged and locked to prevent the vehicle rolling.</a:t>
            </a:r>
          </a:p>
          <a:p>
            <a:pPr marL="171450" indent="-171450">
              <a:buFont typeface="Arial" panose="020B0604020202020204" pitchFamily="34" charset="0"/>
              <a:buChar char="•"/>
            </a:pPr>
            <a:endParaRPr lang="en-GB" sz="1200" dirty="0" smtClean="0"/>
          </a:p>
          <a:p>
            <a:r>
              <a:rPr lang="en-GB" sz="1200" dirty="0" smtClean="0"/>
              <a:t>Lights may be activated during early and late shifts or when visibility is otherwise poor, but drain the batteries faster.</a:t>
            </a:r>
          </a:p>
          <a:p>
            <a:endParaRPr lang="en-GB" sz="1200" dirty="0"/>
          </a:p>
          <a:p>
            <a:r>
              <a:rPr lang="en-GB" sz="1200" dirty="0" smtClean="0"/>
              <a:t>Use the horn sparingly but be aware your movement is virtually silent so people may not hear you coming.</a:t>
            </a:r>
          </a:p>
        </p:txBody>
      </p:sp>
      <p:sp>
        <p:nvSpPr>
          <p:cNvPr id="3" name="Slide Number Placeholder 2"/>
          <p:cNvSpPr>
            <a:spLocks noGrp="1"/>
          </p:cNvSpPr>
          <p:nvPr>
            <p:ph type="sldNum" sz="quarter" idx="12"/>
          </p:nvPr>
        </p:nvSpPr>
        <p:spPr>
          <a:xfrm flipV="1">
            <a:off x="7884368" y="6721475"/>
            <a:ext cx="802432" cy="45719"/>
          </a:xfrm>
        </p:spPr>
        <p:txBody>
          <a:bodyPr/>
          <a:lstStyle/>
          <a:p>
            <a:fld id="{14C2A46B-C40C-4ED0-80EB-B897C98A8FB6}" type="slidenum">
              <a:rPr lang="en-GB" smtClean="0"/>
              <a:t>11</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558920"/>
            <a:ext cx="3456384" cy="2592288"/>
          </a:xfrm>
          <a:prstGeom prst="rect">
            <a:avLst/>
          </a:prstGeom>
        </p:spPr>
      </p:pic>
    </p:spTree>
    <p:extLst>
      <p:ext uri="{BB962C8B-B14F-4D97-AF65-F5344CB8AC3E}">
        <p14:creationId xmlns:p14="http://schemas.microsoft.com/office/powerpoint/2010/main" val="550030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GB" dirty="0" smtClean="0">
                <a:latin typeface="Arial Rounded MT Bold" panose="020F0704030504030204" pitchFamily="34" charset="0"/>
              </a:rPr>
              <a:t>Club Car (blue) Extras</a:t>
            </a:r>
            <a:endParaRPr lang="en-GB" dirty="0">
              <a:latin typeface="Arial Rounded MT Bold" panose="020F0704030504030204" pitchFamily="34" charset="0"/>
            </a:endParaRPr>
          </a:p>
        </p:txBody>
      </p:sp>
      <p:sp>
        <p:nvSpPr>
          <p:cNvPr id="5" name="TextBox 4"/>
          <p:cNvSpPr txBox="1"/>
          <p:nvPr/>
        </p:nvSpPr>
        <p:spPr>
          <a:xfrm>
            <a:off x="467544" y="1525746"/>
            <a:ext cx="8219256" cy="4955203"/>
          </a:xfrm>
          <a:prstGeom prst="rect">
            <a:avLst/>
          </a:prstGeom>
          <a:solidFill>
            <a:schemeClr val="accent1">
              <a:lumMod val="20000"/>
              <a:lumOff val="80000"/>
            </a:schemeClr>
          </a:solidFill>
        </p:spPr>
        <p:txBody>
          <a:bodyPr wrap="square" rtlCol="0">
            <a:spAutoFit/>
          </a:bodyPr>
          <a:lstStyle/>
          <a:p>
            <a:r>
              <a:rPr lang="en-GB" sz="1600" b="1" dirty="0" smtClean="0"/>
              <a:t>Rear sliding access step</a:t>
            </a:r>
          </a:p>
          <a:p>
            <a:endParaRPr lang="en-GB" sz="1200" b="1" dirty="0" smtClean="0"/>
          </a:p>
          <a:p>
            <a:r>
              <a:rPr lang="en-GB" sz="1200" dirty="0" smtClean="0"/>
              <a:t>The buggy is fitted with a sliding access step that can be used to assist patients boarding the buggy. </a:t>
            </a:r>
          </a:p>
          <a:p>
            <a:endParaRPr lang="en-GB" sz="1200" dirty="0" smtClean="0"/>
          </a:p>
          <a:p>
            <a:r>
              <a:rPr lang="en-GB" sz="1200" b="1" dirty="0" smtClean="0"/>
              <a:t>Safety</a:t>
            </a:r>
          </a:p>
          <a:p>
            <a:endParaRPr lang="en-GB" sz="1200" b="1" dirty="0" smtClean="0"/>
          </a:p>
          <a:p>
            <a:pPr marL="171450" indent="-171450">
              <a:buFont typeface="Wingdings" panose="05000000000000000000" pitchFamily="2" charset="2"/>
              <a:buChar char="ü"/>
            </a:pPr>
            <a:r>
              <a:rPr lang="en-GB" sz="1200" dirty="0" smtClean="0"/>
              <a:t>Always ensure that the step is correctly stowed before </a:t>
            </a:r>
            <a:r>
              <a:rPr lang="en-GB" sz="1200" dirty="0"/>
              <a:t>driving, </a:t>
            </a:r>
            <a:r>
              <a:rPr lang="en-GB" sz="1200" dirty="0" smtClean="0"/>
              <a:t>and never </a:t>
            </a:r>
            <a:r>
              <a:rPr lang="en-GB" sz="1200" dirty="0"/>
              <a:t>drive with </a:t>
            </a:r>
            <a:r>
              <a:rPr lang="en-GB" sz="1200" dirty="0" smtClean="0"/>
              <a:t>the </a:t>
            </a:r>
            <a:r>
              <a:rPr lang="en-GB" sz="1200" dirty="0"/>
              <a:t>step out.</a:t>
            </a:r>
            <a:endParaRPr lang="en-GB" sz="1200" dirty="0" smtClean="0"/>
          </a:p>
          <a:p>
            <a:pPr marL="171450" indent="-171450">
              <a:buFont typeface="Wingdings" panose="05000000000000000000" pitchFamily="2" charset="2"/>
              <a:buChar char="ü"/>
            </a:pPr>
            <a:r>
              <a:rPr lang="en-GB" sz="1200" dirty="0" smtClean="0"/>
              <a:t>Be careful if you deploy or stow the step using your hands</a:t>
            </a:r>
          </a:p>
          <a:p>
            <a:pPr marL="171450" indent="-171450">
              <a:buFont typeface="Wingdings" panose="05000000000000000000" pitchFamily="2" charset="2"/>
              <a:buChar char="ü"/>
            </a:pPr>
            <a:endParaRPr lang="en-GB" sz="1200" b="1" dirty="0" smtClean="0"/>
          </a:p>
          <a:p>
            <a:r>
              <a:rPr lang="en-GB" sz="1200" b="1" dirty="0" smtClean="0"/>
              <a:t>Step deployment</a:t>
            </a:r>
          </a:p>
          <a:p>
            <a:endParaRPr lang="en-GB" sz="1200" dirty="0" smtClean="0"/>
          </a:p>
          <a:p>
            <a:r>
              <a:rPr lang="en-GB" sz="1200" dirty="0" smtClean="0"/>
              <a:t>Lift the small retaining bolt up, then using </a:t>
            </a:r>
            <a:r>
              <a:rPr lang="en-GB" sz="1200" dirty="0" smtClean="0"/>
              <a:t>your </a:t>
            </a:r>
            <a:r>
              <a:rPr lang="en-GB" sz="1200" dirty="0" smtClean="0"/>
              <a:t>hand slide </a:t>
            </a:r>
            <a:r>
              <a:rPr lang="en-GB" sz="1200" dirty="0" smtClean="0"/>
              <a:t>the step fully out.</a:t>
            </a:r>
          </a:p>
          <a:p>
            <a:endParaRPr lang="en-GB" sz="1200" b="1" dirty="0" smtClean="0"/>
          </a:p>
          <a:p>
            <a:r>
              <a:rPr lang="en-GB" sz="1200" b="1" dirty="0" smtClean="0"/>
              <a:t>Step stowage</a:t>
            </a:r>
          </a:p>
          <a:p>
            <a:endParaRPr lang="en-GB" sz="1200" b="1" dirty="0" smtClean="0"/>
          </a:p>
          <a:p>
            <a:r>
              <a:rPr lang="en-GB" sz="1200" dirty="0" smtClean="0"/>
              <a:t>With your foot positioned in the centre of the rear edge, </a:t>
            </a:r>
            <a:r>
              <a:rPr lang="en-GB" sz="1200" dirty="0" smtClean="0"/>
              <a:t>push </a:t>
            </a:r>
            <a:r>
              <a:rPr lang="en-GB" sz="1200" dirty="0" smtClean="0"/>
              <a:t>the step forward until it’s in its stowed </a:t>
            </a:r>
            <a:r>
              <a:rPr lang="en-GB" sz="1200" dirty="0" smtClean="0"/>
              <a:t>position, and engage the bolt to prevent it sliding out.</a:t>
            </a:r>
            <a:endParaRPr lang="en-GB" sz="1200" dirty="0" smtClean="0"/>
          </a:p>
          <a:p>
            <a:endParaRPr lang="en-GB" sz="1200" b="1" dirty="0"/>
          </a:p>
          <a:p>
            <a:r>
              <a:rPr lang="en-GB" sz="1400" b="1" dirty="0" smtClean="0"/>
              <a:t>Never drive the buggy with the step out</a:t>
            </a:r>
          </a:p>
          <a:p>
            <a:endParaRPr lang="en-GB" sz="1200" b="1" dirty="0"/>
          </a:p>
          <a:p>
            <a:r>
              <a:rPr lang="en-GB" sz="1600" b="1" dirty="0" smtClean="0"/>
              <a:t>Windscreen wiper</a:t>
            </a:r>
          </a:p>
          <a:p>
            <a:endParaRPr lang="en-GB" sz="1600" b="1" dirty="0"/>
          </a:p>
          <a:p>
            <a:r>
              <a:rPr lang="en-GB" sz="1200" dirty="0" smtClean="0"/>
              <a:t>The buggy has a single speed single wiper operated by an on/off switch at the top centre of the windscreen.  Please only use this for occasional wipes, do not leave it on for long periods</a:t>
            </a:r>
            <a:r>
              <a:rPr lang="en-GB" sz="1600" dirty="0" smtClean="0"/>
              <a:t>.</a:t>
            </a:r>
          </a:p>
          <a:p>
            <a:endParaRPr lang="en-GB" sz="1200" b="1" dirty="0"/>
          </a:p>
        </p:txBody>
      </p:sp>
      <p:sp>
        <p:nvSpPr>
          <p:cNvPr id="4" name="Slide Number Placeholder 3"/>
          <p:cNvSpPr>
            <a:spLocks noGrp="1"/>
          </p:cNvSpPr>
          <p:nvPr>
            <p:ph type="sldNum" sz="quarter" idx="12"/>
          </p:nvPr>
        </p:nvSpPr>
        <p:spPr/>
        <p:txBody>
          <a:bodyPr/>
          <a:lstStyle/>
          <a:p>
            <a:fld id="{14C2A46B-C40C-4ED0-80EB-B897C98A8FB6}" type="slidenum">
              <a:rPr lang="en-GB" smtClean="0"/>
              <a:t>12</a:t>
            </a:fld>
            <a:endParaRPr lang="en-GB"/>
          </a:p>
        </p:txBody>
      </p:sp>
    </p:spTree>
    <p:extLst>
      <p:ext uri="{BB962C8B-B14F-4D97-AF65-F5344CB8AC3E}">
        <p14:creationId xmlns:p14="http://schemas.microsoft.com/office/powerpoint/2010/main" val="1300135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3250"/>
          </a:xfrm>
          <a:solidFill>
            <a:schemeClr val="accent3">
              <a:lumMod val="20000"/>
              <a:lumOff val="80000"/>
            </a:schemeClr>
          </a:solidFill>
        </p:spPr>
        <p:txBody>
          <a:bodyPr>
            <a:normAutofit fontScale="90000"/>
          </a:bodyPr>
          <a:lstStyle/>
          <a:p>
            <a:r>
              <a:rPr lang="en-GB" dirty="0" smtClean="0">
                <a:latin typeface="Arial Rounded MT Bold" panose="020F0704030504030204" pitchFamily="34" charset="0"/>
              </a:rPr>
              <a:t>Club Car Charging</a:t>
            </a:r>
            <a:br>
              <a:rPr lang="en-GB" dirty="0" smtClean="0">
                <a:latin typeface="Arial Rounded MT Bold" panose="020F0704030504030204" pitchFamily="34" charset="0"/>
              </a:rPr>
            </a:br>
            <a:r>
              <a:rPr lang="en-GB" dirty="0" smtClean="0">
                <a:latin typeface="Arial Rounded MT Bold" panose="020F0704030504030204" pitchFamily="34" charset="0"/>
              </a:rPr>
              <a:t>(green &amp; blue buggy)</a:t>
            </a:r>
            <a:endParaRPr lang="en-GB" dirty="0">
              <a:latin typeface="Arial Rounded MT Bold" panose="020F0704030504030204" pitchFamily="34" charset="0"/>
            </a:endParaRPr>
          </a:p>
        </p:txBody>
      </p:sp>
      <p:sp>
        <p:nvSpPr>
          <p:cNvPr id="5" name="TextBox 4"/>
          <p:cNvSpPr txBox="1"/>
          <p:nvPr/>
        </p:nvSpPr>
        <p:spPr>
          <a:xfrm>
            <a:off x="3851920" y="1556792"/>
            <a:ext cx="4824536" cy="2985433"/>
          </a:xfrm>
          <a:prstGeom prst="rect">
            <a:avLst/>
          </a:prstGeom>
          <a:solidFill>
            <a:schemeClr val="accent1">
              <a:lumMod val="20000"/>
              <a:lumOff val="80000"/>
            </a:schemeClr>
          </a:solidFill>
        </p:spPr>
        <p:txBody>
          <a:bodyPr wrap="square" rtlCol="0">
            <a:spAutoFit/>
          </a:bodyPr>
          <a:lstStyle/>
          <a:p>
            <a:r>
              <a:rPr lang="en-GB" sz="1600" b="1" dirty="0" smtClean="0"/>
              <a:t>Charging information (blue buggy used for photos, but the green buggy is very similar)</a:t>
            </a:r>
            <a:endParaRPr lang="en-GB" sz="1200" dirty="0" smtClean="0"/>
          </a:p>
          <a:p>
            <a:endParaRPr lang="en-GB" sz="800" dirty="0"/>
          </a:p>
          <a:p>
            <a:r>
              <a:rPr lang="en-GB" sz="1200" dirty="0" smtClean="0"/>
              <a:t>These buggies have an on-board charger, installed next to the lithium battery block under the front seat.  The mains fly lead is stored next to the battery (blue buggy fly lead is ringed red in the top left photo).</a:t>
            </a:r>
          </a:p>
          <a:p>
            <a:r>
              <a:rPr lang="en-GB" sz="1200" dirty="0" smtClean="0"/>
              <a:t>When the fly lead is first plugged in to the mains, the charger goes through some silent self tests, then you will hear the fan kick in which indicates it is working, and the battery charge meter on the dashboard will pulse.</a:t>
            </a:r>
          </a:p>
          <a:p>
            <a:r>
              <a:rPr lang="en-GB" sz="1200" dirty="0" smtClean="0"/>
              <a:t>When on charge, please let the seat rest on top of the seat belt harnesses to allow ventilation and to prevent the mains cable being damaged, as indicated in the bottom left photo.</a:t>
            </a:r>
          </a:p>
          <a:p>
            <a:r>
              <a:rPr lang="en-GB" sz="1200" dirty="0" smtClean="0"/>
              <a:t>The battery charge meter on the dashboard is permanently on, irrespective of the position of the On/Off switch or charging status, as indicated in the photo below.</a:t>
            </a:r>
            <a:endParaRPr lang="en-GB" sz="1200" dirty="0"/>
          </a:p>
        </p:txBody>
      </p:sp>
      <p:sp>
        <p:nvSpPr>
          <p:cNvPr id="4" name="Slide Number Placeholder 3"/>
          <p:cNvSpPr>
            <a:spLocks noGrp="1"/>
          </p:cNvSpPr>
          <p:nvPr>
            <p:ph type="sldNum" sz="quarter" idx="12"/>
          </p:nvPr>
        </p:nvSpPr>
        <p:spPr/>
        <p:txBody>
          <a:bodyPr/>
          <a:lstStyle/>
          <a:p>
            <a:fld id="{14C2A46B-C40C-4ED0-80EB-B897C98A8FB6}" type="slidenum">
              <a:rPr lang="en-GB" smtClean="0"/>
              <a:t>13</a:t>
            </a:fld>
            <a:endParaRPr lang="en-GB"/>
          </a:p>
        </p:txBody>
      </p:sp>
      <p:pic>
        <p:nvPicPr>
          <p:cNvPr id="1027" name="Picture 3" descr="Blue Buggy - location for charging lead and On_Off swi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0" y="1584001"/>
            <a:ext cx="3135145" cy="234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Blue Buggy new charging lead arrow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9" y="4163248"/>
            <a:ext cx="3135145" cy="2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Blue Buggy new charging and battery meter ring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4581129"/>
            <a:ext cx="2950053" cy="193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105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en-GB" sz="3600" dirty="0" smtClean="0">
                <a:latin typeface="Arial Rounded MT Bold" panose="020F0704030504030204" pitchFamily="34" charset="0"/>
              </a:rPr>
              <a:t>Passenger Eligibility and Handling</a:t>
            </a:r>
            <a:endParaRPr lang="en-GB" sz="3600" dirty="0">
              <a:latin typeface="Arial Rounded MT Bold" panose="020F0704030504030204" pitchFamily="34" charset="0"/>
            </a:endParaRPr>
          </a:p>
        </p:txBody>
      </p:sp>
      <p:sp>
        <p:nvSpPr>
          <p:cNvPr id="4" name="TextBox 3"/>
          <p:cNvSpPr txBox="1"/>
          <p:nvPr/>
        </p:nvSpPr>
        <p:spPr>
          <a:xfrm>
            <a:off x="467544" y="1484784"/>
            <a:ext cx="8208912" cy="2893100"/>
          </a:xfrm>
          <a:prstGeom prst="rect">
            <a:avLst/>
          </a:prstGeom>
          <a:solidFill>
            <a:schemeClr val="accent3">
              <a:lumMod val="20000"/>
              <a:lumOff val="80000"/>
            </a:schemeClr>
          </a:solidFill>
        </p:spPr>
        <p:txBody>
          <a:bodyPr wrap="square" rtlCol="0">
            <a:spAutoFit/>
          </a:bodyPr>
          <a:lstStyle/>
          <a:p>
            <a:r>
              <a:rPr lang="en-GB" b="1" dirty="0" smtClean="0"/>
              <a:t>Who can use the buggies?</a:t>
            </a:r>
          </a:p>
          <a:p>
            <a:endParaRPr lang="en-GB" sz="1400" dirty="0"/>
          </a:p>
          <a:p>
            <a:r>
              <a:rPr lang="en-GB" sz="1400" dirty="0" smtClean="0"/>
              <a:t>The buggies are for patients and visitors who are able to board and alight the vehicle without assistance. Drivers are not permitted to provide any strenuous assistance to people wishing to use the buggies.</a:t>
            </a:r>
            <a:br>
              <a:rPr lang="en-GB" sz="1400" dirty="0" smtClean="0"/>
            </a:br>
            <a:r>
              <a:rPr lang="en-GB" sz="1400" dirty="0" smtClean="0"/>
              <a:t>The driver may use their judgement to decide if it is safe for a passenger to use the buggy. </a:t>
            </a:r>
          </a:p>
          <a:p>
            <a:endParaRPr lang="en-GB" sz="1000" dirty="0"/>
          </a:p>
          <a:p>
            <a:r>
              <a:rPr lang="en-GB" sz="1400" b="1" u="sng" dirty="0" smtClean="0"/>
              <a:t>Not</a:t>
            </a:r>
            <a:r>
              <a:rPr lang="en-GB" sz="1400" b="1" dirty="0" smtClean="0"/>
              <a:t> permitted:</a:t>
            </a:r>
          </a:p>
          <a:p>
            <a:endParaRPr lang="en-GB" sz="1400" dirty="0"/>
          </a:p>
          <a:p>
            <a:pPr marL="285750" indent="-285750">
              <a:buFont typeface="Wingdings" panose="05000000000000000000" pitchFamily="2" charset="2"/>
              <a:buChar char="q"/>
            </a:pPr>
            <a:r>
              <a:rPr lang="en-GB" sz="1400" dirty="0" smtClean="0"/>
              <a:t>Any persons not able to board and alight without assistance</a:t>
            </a:r>
          </a:p>
          <a:p>
            <a:pPr marL="285750" indent="-285750">
              <a:buFont typeface="Wingdings" panose="05000000000000000000" pitchFamily="2" charset="2"/>
              <a:buChar char="q"/>
            </a:pPr>
            <a:r>
              <a:rPr lang="en-GB" sz="1400" dirty="0" smtClean="0"/>
              <a:t>Staff</a:t>
            </a:r>
          </a:p>
          <a:p>
            <a:pPr marL="285750" indent="-285750">
              <a:buFont typeface="Wingdings" panose="05000000000000000000" pitchFamily="2" charset="2"/>
              <a:buChar char="q"/>
            </a:pPr>
            <a:r>
              <a:rPr lang="en-GB" sz="1400" dirty="0" smtClean="0"/>
              <a:t>Children aged 3 or under, or anyone who cannot be secured with a seatbelt</a:t>
            </a:r>
          </a:p>
          <a:p>
            <a:pPr marL="285750" indent="-285750">
              <a:buFont typeface="Wingdings" panose="05000000000000000000" pitchFamily="2" charset="2"/>
              <a:buChar char="q"/>
            </a:pPr>
            <a:r>
              <a:rPr lang="en-GB" sz="1400" dirty="0" smtClean="0"/>
              <a:t>Unaccompanied </a:t>
            </a:r>
            <a:r>
              <a:rPr lang="en-GB" sz="1400" dirty="0" smtClean="0"/>
              <a:t>children</a:t>
            </a:r>
          </a:p>
          <a:p>
            <a:pPr marL="285750" indent="-285750">
              <a:buFont typeface="Wingdings" panose="05000000000000000000" pitchFamily="2" charset="2"/>
              <a:buChar char="q"/>
            </a:pPr>
            <a:r>
              <a:rPr lang="en-GB" sz="1400" dirty="0" smtClean="0"/>
              <a:t>Children must not sit on the lap of another person</a:t>
            </a:r>
            <a:endParaRPr lang="en-GB" dirty="0"/>
          </a:p>
        </p:txBody>
      </p:sp>
      <p:sp>
        <p:nvSpPr>
          <p:cNvPr id="5" name="TextBox 4"/>
          <p:cNvSpPr txBox="1"/>
          <p:nvPr/>
        </p:nvSpPr>
        <p:spPr>
          <a:xfrm>
            <a:off x="457200" y="4445030"/>
            <a:ext cx="4799509" cy="2308324"/>
          </a:xfrm>
          <a:prstGeom prst="rect">
            <a:avLst/>
          </a:prstGeom>
          <a:solidFill>
            <a:schemeClr val="bg1">
              <a:lumMod val="95000"/>
            </a:schemeClr>
          </a:solidFill>
        </p:spPr>
        <p:txBody>
          <a:bodyPr wrap="square" rtlCol="0">
            <a:spAutoFit/>
          </a:bodyPr>
          <a:lstStyle/>
          <a:p>
            <a:r>
              <a:rPr lang="en-GB" b="1" dirty="0" smtClean="0"/>
              <a:t>What help </a:t>
            </a:r>
            <a:r>
              <a:rPr lang="en-GB" b="1" i="1" dirty="0" smtClean="0"/>
              <a:t>can </a:t>
            </a:r>
            <a:r>
              <a:rPr lang="en-GB" b="1" dirty="0" smtClean="0"/>
              <a:t>I offer?</a:t>
            </a:r>
          </a:p>
          <a:p>
            <a:endParaRPr lang="en-GB" sz="1400" dirty="0" smtClean="0"/>
          </a:p>
          <a:p>
            <a:r>
              <a:rPr lang="en-GB" sz="1400" dirty="0" smtClean="0"/>
              <a:t>Drivers are able to help ‘facilitate’ passengers boarding the buggy. This includes providing a steadying and guiding hand to the patients back, between the shoulder blades. You can also offer an arm to assist the step on or off, or hold a stick or bag.</a:t>
            </a:r>
          </a:p>
          <a:p>
            <a:endParaRPr lang="en-GB" sz="1400" dirty="0"/>
          </a:p>
          <a:p>
            <a:r>
              <a:rPr lang="en-GB" sz="1400" dirty="0" smtClean="0"/>
              <a:t>Folding wheelchairs or other aids may be carried if it is safe to do so, the items can be safely secured with the seatbelts, and the passenger is able to board and alight by themselves.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998263"/>
            <a:ext cx="2783285" cy="2783285"/>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14C2A46B-C40C-4ED0-80EB-B897C98A8FB6}" type="slidenum">
              <a:rPr lang="en-GB" smtClean="0"/>
              <a:t>14</a:t>
            </a:fld>
            <a:endParaRPr lang="en-GB"/>
          </a:p>
        </p:txBody>
      </p:sp>
    </p:spTree>
    <p:extLst>
      <p:ext uri="{BB962C8B-B14F-4D97-AF65-F5344CB8AC3E}">
        <p14:creationId xmlns:p14="http://schemas.microsoft.com/office/powerpoint/2010/main" val="1730538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latin typeface="Arial Rounded MT Bold" panose="020F0704030504030204" pitchFamily="34" charset="0"/>
              </a:rPr>
              <a:t>Driving guidelines</a:t>
            </a:r>
            <a:endParaRPr lang="en-GB" dirty="0">
              <a:latin typeface="Arial Rounded MT Bold" panose="020F0704030504030204" pitchFamily="34" charset="0"/>
            </a:endParaRPr>
          </a:p>
        </p:txBody>
      </p:sp>
      <p:sp>
        <p:nvSpPr>
          <p:cNvPr id="4" name="TextBox 3"/>
          <p:cNvSpPr txBox="1"/>
          <p:nvPr/>
        </p:nvSpPr>
        <p:spPr>
          <a:xfrm>
            <a:off x="467544" y="1484784"/>
            <a:ext cx="3816424" cy="5186035"/>
          </a:xfrm>
          <a:prstGeom prst="rect">
            <a:avLst/>
          </a:prstGeom>
          <a:solidFill>
            <a:schemeClr val="accent3">
              <a:lumMod val="20000"/>
              <a:lumOff val="80000"/>
            </a:schemeClr>
          </a:solidFill>
        </p:spPr>
        <p:txBody>
          <a:bodyPr wrap="square" rtlCol="0">
            <a:spAutoFit/>
          </a:bodyPr>
          <a:lstStyle/>
          <a:p>
            <a:r>
              <a:rPr lang="en-GB" sz="1600" b="1" dirty="0" smtClean="0"/>
              <a:t>Code of practice</a:t>
            </a:r>
          </a:p>
          <a:p>
            <a:endParaRPr lang="en-GB" sz="700" dirty="0"/>
          </a:p>
          <a:p>
            <a:pPr marL="285750" indent="-285750">
              <a:buFont typeface="Wingdings" panose="05000000000000000000" pitchFamily="2" charset="2"/>
              <a:buChar char="Ø"/>
            </a:pPr>
            <a:r>
              <a:rPr lang="en-GB" sz="1400" dirty="0" smtClean="0"/>
              <a:t>No more than three passengers per buggy (one per seat).</a:t>
            </a:r>
          </a:p>
          <a:p>
            <a:endParaRPr lang="en-GB" sz="1400" dirty="0"/>
          </a:p>
          <a:p>
            <a:pPr marL="285750" indent="-285750">
              <a:buFont typeface="Wingdings" panose="05000000000000000000" pitchFamily="2" charset="2"/>
              <a:buChar char="Ø"/>
            </a:pPr>
            <a:r>
              <a:rPr lang="en-GB" sz="1400" dirty="0" smtClean="0"/>
              <a:t>You </a:t>
            </a:r>
            <a:r>
              <a:rPr lang="en-GB" sz="1400" b="1" i="1" dirty="0" smtClean="0"/>
              <a:t>must not </a:t>
            </a:r>
            <a:r>
              <a:rPr lang="en-GB" sz="1400" dirty="0" smtClean="0"/>
              <a:t>carry children </a:t>
            </a:r>
            <a:r>
              <a:rPr lang="en-GB" sz="1400" dirty="0"/>
              <a:t>aged 3 or under, or anyone who cannot be secured with a </a:t>
            </a:r>
            <a:r>
              <a:rPr lang="en-GB" sz="1400" dirty="0" smtClean="0"/>
              <a:t>seatbelt. See previous page for passenger eligibility. The buggies carry signage to this effect.</a:t>
            </a:r>
            <a:endParaRPr lang="en-GB" sz="1400" dirty="0"/>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r>
              <a:rPr lang="en-GB" sz="1400" dirty="0" smtClean="0"/>
              <a:t>Seatbelts </a:t>
            </a:r>
            <a:r>
              <a:rPr lang="en-GB" sz="1400" b="1" i="1" dirty="0" smtClean="0"/>
              <a:t>must</a:t>
            </a:r>
            <a:r>
              <a:rPr lang="en-GB" sz="1400" dirty="0" smtClean="0"/>
              <a:t> be worn at all times when the vehicle is in motion, including the driver.</a:t>
            </a:r>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r>
              <a:rPr lang="en-GB" sz="1400" dirty="0" smtClean="0"/>
              <a:t>Drivers </a:t>
            </a:r>
            <a:r>
              <a:rPr lang="en-GB" sz="1400" b="1" i="1" dirty="0" smtClean="0"/>
              <a:t>must</a:t>
            </a:r>
            <a:r>
              <a:rPr lang="en-GB" sz="1400" dirty="0" smtClean="0"/>
              <a:t> ensure all passengers are wearing a seatbelt before moving away.</a:t>
            </a:r>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r>
              <a:rPr lang="en-GB" sz="1400" dirty="0" smtClean="0"/>
              <a:t>Neither the driver nor passengers are permitted to eat or drink whilst the vehicle is moving.</a:t>
            </a:r>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r>
              <a:rPr lang="en-GB" sz="1400" dirty="0" smtClean="0"/>
              <a:t>Passengers must remain seated until the vehicle has stopped and handbrake / park brake is engaged.</a:t>
            </a:r>
          </a:p>
        </p:txBody>
      </p:sp>
      <p:sp>
        <p:nvSpPr>
          <p:cNvPr id="5" name="TextBox 4"/>
          <p:cNvSpPr txBox="1"/>
          <p:nvPr/>
        </p:nvSpPr>
        <p:spPr>
          <a:xfrm>
            <a:off x="4355976" y="1484784"/>
            <a:ext cx="4320480" cy="2369880"/>
          </a:xfrm>
          <a:prstGeom prst="rect">
            <a:avLst/>
          </a:prstGeom>
          <a:solidFill>
            <a:schemeClr val="accent2">
              <a:lumMod val="20000"/>
              <a:lumOff val="80000"/>
            </a:schemeClr>
          </a:solidFill>
        </p:spPr>
        <p:txBody>
          <a:bodyPr wrap="square" rtlCol="0">
            <a:spAutoFit/>
          </a:bodyPr>
          <a:lstStyle/>
          <a:p>
            <a:r>
              <a:rPr lang="en-GB" b="1" dirty="0" smtClean="0"/>
              <a:t>Drivers note!</a:t>
            </a:r>
          </a:p>
          <a:p>
            <a:endParaRPr lang="en-GB" sz="1400" dirty="0" smtClean="0"/>
          </a:p>
          <a:p>
            <a:r>
              <a:rPr lang="en-GB" sz="1400" dirty="0" smtClean="0"/>
              <a:t>You must </a:t>
            </a:r>
            <a:r>
              <a:rPr lang="en-GB" sz="1400" b="1" i="1" dirty="0" smtClean="0"/>
              <a:t>never</a:t>
            </a:r>
            <a:r>
              <a:rPr lang="en-GB" sz="1400" b="1" dirty="0" smtClean="0"/>
              <a:t> </a:t>
            </a:r>
            <a:r>
              <a:rPr lang="en-GB" sz="1400" dirty="0" smtClean="0"/>
              <a:t>use 2-way radios or mobile phones whilst driving the buggy.</a:t>
            </a:r>
          </a:p>
          <a:p>
            <a:endParaRPr lang="en-GB" sz="1400" dirty="0"/>
          </a:p>
          <a:p>
            <a:r>
              <a:rPr lang="en-GB" sz="1400" dirty="0" smtClean="0"/>
              <a:t>Only use these devices when you have safely pulled over and engaged the park brake.</a:t>
            </a:r>
          </a:p>
          <a:p>
            <a:endParaRPr lang="en-GB" sz="1400" dirty="0"/>
          </a:p>
          <a:p>
            <a:r>
              <a:rPr lang="en-GB" sz="1400" dirty="0" smtClean="0"/>
              <a:t>Drivers violating this rule will have their involvement </a:t>
            </a:r>
            <a:r>
              <a:rPr lang="en-GB" sz="1400" b="1" dirty="0"/>
              <a:t>terminated immediately</a:t>
            </a:r>
            <a:r>
              <a:rPr lang="en-GB" sz="1400" dirty="0" smtClean="0"/>
              <a:t>.</a:t>
            </a:r>
            <a:endParaRPr lang="en-GB" sz="14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9992" y="3933055"/>
            <a:ext cx="4032448" cy="2688753"/>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14C2A46B-C40C-4ED0-80EB-B897C98A8FB6}" type="slidenum">
              <a:rPr lang="en-GB" smtClean="0"/>
              <a:t>15</a:t>
            </a:fld>
            <a:endParaRPr lang="en-GB"/>
          </a:p>
        </p:txBody>
      </p:sp>
    </p:spTree>
    <p:extLst>
      <p:ext uri="{BB962C8B-B14F-4D97-AF65-F5344CB8AC3E}">
        <p14:creationId xmlns:p14="http://schemas.microsoft.com/office/powerpoint/2010/main" val="788410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latin typeface="Arial Rounded MT Bold" panose="020F0704030504030204" pitchFamily="34" charset="0"/>
              </a:rPr>
              <a:t>Driving guidelines</a:t>
            </a:r>
            <a:endParaRPr lang="en-GB" dirty="0">
              <a:latin typeface="Arial Rounded MT Bold" panose="020F0704030504030204" pitchFamily="34" charset="0"/>
            </a:endParaRPr>
          </a:p>
        </p:txBody>
      </p:sp>
      <p:sp>
        <p:nvSpPr>
          <p:cNvPr id="3" name="TextBox 2"/>
          <p:cNvSpPr txBox="1"/>
          <p:nvPr/>
        </p:nvSpPr>
        <p:spPr>
          <a:xfrm>
            <a:off x="467544" y="1484784"/>
            <a:ext cx="8136904" cy="5016758"/>
          </a:xfrm>
          <a:prstGeom prst="rect">
            <a:avLst/>
          </a:prstGeom>
          <a:noFill/>
        </p:spPr>
        <p:txBody>
          <a:bodyPr wrap="square" rtlCol="0">
            <a:spAutoFit/>
          </a:bodyPr>
          <a:lstStyle/>
          <a:p>
            <a:r>
              <a:rPr lang="en-GB" b="1" dirty="0" smtClean="0"/>
              <a:t>Driving requirements (basically similar to the Highway Code)</a:t>
            </a:r>
          </a:p>
          <a:p>
            <a:endParaRPr lang="en-GB" sz="1200" b="1" dirty="0"/>
          </a:p>
          <a:p>
            <a:pPr marL="285750" indent="-285750">
              <a:buFont typeface="Wingdings" panose="05000000000000000000" pitchFamily="2" charset="2"/>
              <a:buChar char="ü"/>
            </a:pPr>
            <a:r>
              <a:rPr lang="en-GB" sz="1200" dirty="0" smtClean="0"/>
              <a:t>Drivers should attempt to avoid driving over loose objects, holes, access covers, or large cracks in the road surface where possible. However, drivers should not take evasive action to avoid these which may risk the safety of the </a:t>
            </a:r>
            <a:r>
              <a:rPr lang="en-GB" sz="1200" dirty="0"/>
              <a:t>passengers or </a:t>
            </a:r>
            <a:r>
              <a:rPr lang="en-GB" sz="1200" dirty="0" smtClean="0"/>
              <a:t>the vehicle.  Please always slow down when driving over such surfaces. </a:t>
            </a:r>
            <a:r>
              <a:rPr lang="en-GB" sz="1200" dirty="0" smtClean="0"/>
              <a:t/>
            </a:r>
            <a:br>
              <a:rPr lang="en-GB" sz="1200" dirty="0" smtClean="0"/>
            </a:br>
            <a:endParaRPr lang="en-GB" sz="1200" dirty="0" smtClean="0"/>
          </a:p>
          <a:p>
            <a:pPr marL="285750" indent="-285750">
              <a:buFont typeface="Wingdings" panose="05000000000000000000" pitchFamily="2" charset="2"/>
              <a:buChar char="ü"/>
            </a:pPr>
            <a:r>
              <a:rPr lang="en-GB" sz="1200" dirty="0" smtClean="0"/>
              <a:t>If driving through water you must slow down as water can easily come into contact with the electrics which could damage or disable to vehicle.</a:t>
            </a:r>
            <a:endParaRPr lang="en-GB" sz="1200" dirty="0" smtClean="0"/>
          </a:p>
          <a:p>
            <a:endParaRPr lang="en-GB" sz="1200" dirty="0"/>
          </a:p>
          <a:p>
            <a:pPr marL="285750" indent="-285750">
              <a:buFont typeface="Wingdings" panose="05000000000000000000" pitchFamily="2" charset="2"/>
              <a:buChar char="ü"/>
            </a:pPr>
            <a:r>
              <a:rPr lang="en-GB" sz="1200" dirty="0" smtClean="0"/>
              <a:t>Vehicles must give way to pedestrians at crossings.</a:t>
            </a:r>
          </a:p>
          <a:p>
            <a:pPr marL="285750" indent="-285750">
              <a:buFont typeface="Wingdings" panose="05000000000000000000" pitchFamily="2" charset="2"/>
              <a:buChar char="ü"/>
            </a:pPr>
            <a:endParaRPr lang="en-GB" sz="1200" dirty="0"/>
          </a:p>
          <a:p>
            <a:pPr marL="285750" indent="-285750">
              <a:buFont typeface="Wingdings" panose="05000000000000000000" pitchFamily="2" charset="2"/>
              <a:buChar char="ü"/>
            </a:pPr>
            <a:r>
              <a:rPr lang="en-GB" sz="1200" dirty="0" smtClean="0"/>
              <a:t>Drivers should not overtake another vehicle whilst both are moving unless the other vehicle has pulled in and given way.</a:t>
            </a:r>
          </a:p>
          <a:p>
            <a:endParaRPr lang="en-GB" sz="1200" dirty="0" smtClean="0"/>
          </a:p>
          <a:p>
            <a:pPr marL="285750" indent="-285750">
              <a:buFont typeface="Wingdings" panose="05000000000000000000" pitchFamily="2" charset="2"/>
              <a:buChar char="ü"/>
            </a:pPr>
            <a:r>
              <a:rPr lang="en-GB" sz="1200" dirty="0" smtClean="0"/>
              <a:t>Drivers must use the appropriate entrance and exit points to car parks and other areas where signage exists, and must never travel the wrong way in designated one way areas.</a:t>
            </a:r>
          </a:p>
          <a:p>
            <a:pPr marL="285750" indent="-285750">
              <a:buFont typeface="Wingdings" panose="05000000000000000000" pitchFamily="2" charset="2"/>
              <a:buChar char="ü"/>
            </a:pPr>
            <a:endParaRPr lang="en-GB" sz="1200" dirty="0"/>
          </a:p>
          <a:p>
            <a:pPr marL="285750" indent="-285750">
              <a:buFont typeface="Wingdings" panose="05000000000000000000" pitchFamily="2" charset="2"/>
              <a:buChar char="ü"/>
            </a:pPr>
            <a:r>
              <a:rPr lang="en-GB" sz="1200" dirty="0" smtClean="0"/>
              <a:t>Drivers should not operate in non-designated areas without prior authorisation from the Volunteer Services Department.</a:t>
            </a:r>
          </a:p>
          <a:p>
            <a:pPr marL="285750" indent="-285750">
              <a:buFont typeface="Wingdings" panose="05000000000000000000" pitchFamily="2" charset="2"/>
              <a:buChar char="ü"/>
            </a:pPr>
            <a:endParaRPr lang="en-GB" sz="1200" dirty="0"/>
          </a:p>
          <a:p>
            <a:pPr marL="285750" indent="-285750">
              <a:buFont typeface="Wingdings" panose="05000000000000000000" pitchFamily="2" charset="2"/>
              <a:buChar char="ü"/>
            </a:pPr>
            <a:r>
              <a:rPr lang="en-GB" sz="1200" dirty="0" smtClean="0"/>
              <a:t>All accidents and incidents must be reported immediately following the process described in this manual.</a:t>
            </a:r>
          </a:p>
          <a:p>
            <a:pPr marL="285750" indent="-285750">
              <a:buFont typeface="Wingdings" panose="05000000000000000000" pitchFamily="2" charset="2"/>
              <a:buChar char="ü"/>
            </a:pPr>
            <a:endParaRPr lang="en-GB" sz="1200" dirty="0"/>
          </a:p>
          <a:p>
            <a:pPr marL="285750" indent="-285750">
              <a:buFont typeface="Wingdings" panose="05000000000000000000" pitchFamily="2" charset="2"/>
              <a:buChar char="ü"/>
            </a:pPr>
            <a:r>
              <a:rPr lang="en-GB" sz="1200" dirty="0" smtClean="0"/>
              <a:t>In poor light, drivers should activate the vehicles’ lights.</a:t>
            </a:r>
          </a:p>
          <a:p>
            <a:pPr marL="285750" indent="-285750">
              <a:buFont typeface="Wingdings" panose="05000000000000000000" pitchFamily="2" charset="2"/>
              <a:buChar char="ü"/>
            </a:pPr>
            <a:endParaRPr lang="en-GB" sz="1200" b="1" dirty="0"/>
          </a:p>
          <a:p>
            <a:pPr marL="285750" indent="-285750">
              <a:buFont typeface="Wingdings" panose="05000000000000000000" pitchFamily="2" charset="2"/>
              <a:buChar char="ü"/>
            </a:pPr>
            <a:r>
              <a:rPr lang="en-GB" sz="1200" dirty="0" smtClean="0"/>
              <a:t>The horn should be used to alert pedestrians to the buggy, but should be used sparingly. Remember that the buggies are electric vehicles and virtually silent, so pedestrians may not hear you coming as they would with petrol or diesel vehicles. Be attentive to the environment when driving.</a:t>
            </a:r>
          </a:p>
          <a:p>
            <a:endParaRPr lang="en-GB" sz="1400" b="1" dirty="0"/>
          </a:p>
        </p:txBody>
      </p:sp>
      <p:sp>
        <p:nvSpPr>
          <p:cNvPr id="4" name="Slide Number Placeholder 3"/>
          <p:cNvSpPr>
            <a:spLocks noGrp="1"/>
          </p:cNvSpPr>
          <p:nvPr>
            <p:ph type="sldNum" sz="quarter" idx="12"/>
          </p:nvPr>
        </p:nvSpPr>
        <p:spPr/>
        <p:txBody>
          <a:bodyPr/>
          <a:lstStyle/>
          <a:p>
            <a:fld id="{14C2A46B-C40C-4ED0-80EB-B897C98A8FB6}" type="slidenum">
              <a:rPr lang="en-GB" smtClean="0"/>
              <a:t>16</a:t>
            </a:fld>
            <a:endParaRPr lang="en-GB"/>
          </a:p>
        </p:txBody>
      </p:sp>
    </p:spTree>
    <p:extLst>
      <p:ext uri="{BB962C8B-B14F-4D97-AF65-F5344CB8AC3E}">
        <p14:creationId xmlns:p14="http://schemas.microsoft.com/office/powerpoint/2010/main" val="3719990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latin typeface="Arial Rounded MT Bold" panose="020F0704030504030204" pitchFamily="34" charset="0"/>
              </a:rPr>
              <a:t>Driving guidelines</a:t>
            </a:r>
            <a:endParaRPr lang="en-GB" dirty="0">
              <a:latin typeface="Arial Rounded MT Bold" panose="020F0704030504030204" pitchFamily="34" charset="0"/>
            </a:endParaRPr>
          </a:p>
        </p:txBody>
      </p:sp>
      <p:sp>
        <p:nvSpPr>
          <p:cNvPr id="3" name="TextBox 2"/>
          <p:cNvSpPr txBox="1"/>
          <p:nvPr/>
        </p:nvSpPr>
        <p:spPr>
          <a:xfrm>
            <a:off x="467544" y="1484784"/>
            <a:ext cx="4032448" cy="4832092"/>
          </a:xfrm>
          <a:prstGeom prst="rect">
            <a:avLst/>
          </a:prstGeom>
          <a:solidFill>
            <a:schemeClr val="accent6">
              <a:lumMod val="20000"/>
              <a:lumOff val="80000"/>
            </a:schemeClr>
          </a:solidFill>
        </p:spPr>
        <p:txBody>
          <a:bodyPr wrap="square" rtlCol="0">
            <a:spAutoFit/>
          </a:bodyPr>
          <a:lstStyle/>
          <a:p>
            <a:r>
              <a:rPr lang="en-GB" b="1" dirty="0" smtClean="0"/>
              <a:t>Practical considerations</a:t>
            </a:r>
          </a:p>
          <a:p>
            <a:endParaRPr lang="en-GB" sz="1000" dirty="0" smtClean="0"/>
          </a:p>
          <a:p>
            <a:pPr marL="285750" indent="-285750">
              <a:buFont typeface="Wingdings" panose="05000000000000000000" pitchFamily="2" charset="2"/>
              <a:buChar char="Ø"/>
            </a:pPr>
            <a:r>
              <a:rPr lang="en-GB" sz="1400" dirty="0" smtClean="0"/>
              <a:t>To prevent overturning the vehicle, drive slowly &amp; straight (where possible) up and down slopes. </a:t>
            </a:r>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r>
              <a:rPr lang="en-GB" sz="1400" dirty="0" smtClean="0"/>
              <a:t>Consider weight distribution of passengers when taking bends and corners; slow down where necessary.</a:t>
            </a:r>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r>
              <a:rPr lang="en-GB" sz="1400" dirty="0" smtClean="0"/>
              <a:t>Avoid sudden stops, starts, and abrupt turns. Remember your passengers may not see what you see and may be unprepared. Drive smoothly.</a:t>
            </a:r>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r>
              <a:rPr lang="en-GB" sz="1400" dirty="0" smtClean="0"/>
              <a:t>In wet, icy, or adverse weather conditions, make use of weatherproof covers and reduce speed accordingly.</a:t>
            </a:r>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r>
              <a:rPr lang="en-GB" sz="1400" dirty="0" smtClean="0"/>
              <a:t>Use brakes to regulate speed going </a:t>
            </a:r>
            <a:r>
              <a:rPr lang="en-GB" sz="1400" dirty="0" smtClean="0"/>
              <a:t>downhill.</a:t>
            </a:r>
            <a:endParaRPr lang="en-GB" sz="1400" dirty="0" smtClean="0"/>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r>
              <a:rPr lang="en-GB" sz="1400" dirty="0" smtClean="0"/>
              <a:t>Driving through water may affect brakes and electronics. Slow down when passing through water, and always test your brakes after doing so.</a:t>
            </a:r>
            <a:endParaRPr lang="en-GB" sz="1400" dirty="0"/>
          </a:p>
        </p:txBody>
      </p:sp>
      <p:sp>
        <p:nvSpPr>
          <p:cNvPr id="4" name="TextBox 3"/>
          <p:cNvSpPr txBox="1"/>
          <p:nvPr/>
        </p:nvSpPr>
        <p:spPr>
          <a:xfrm>
            <a:off x="4572000" y="1484784"/>
            <a:ext cx="4104456" cy="3385542"/>
          </a:xfrm>
          <a:prstGeom prst="rect">
            <a:avLst/>
          </a:prstGeom>
          <a:solidFill>
            <a:schemeClr val="accent3">
              <a:lumMod val="20000"/>
              <a:lumOff val="80000"/>
            </a:schemeClr>
          </a:solidFill>
        </p:spPr>
        <p:txBody>
          <a:bodyPr wrap="square" rtlCol="0">
            <a:spAutoFit/>
          </a:bodyPr>
          <a:lstStyle/>
          <a:p>
            <a:r>
              <a:rPr lang="en-GB" b="1" dirty="0" smtClean="0"/>
              <a:t>Parking</a:t>
            </a:r>
          </a:p>
          <a:p>
            <a:endParaRPr lang="en-GB" sz="1400" dirty="0"/>
          </a:p>
          <a:p>
            <a:r>
              <a:rPr lang="en-GB" sz="1400" dirty="0" smtClean="0"/>
              <a:t>Never hold the vehicle on the accelerator. Use the brake to stop and hold the vehicle.</a:t>
            </a:r>
          </a:p>
          <a:p>
            <a:endParaRPr lang="en-GB" sz="1200" dirty="0"/>
          </a:p>
          <a:p>
            <a:r>
              <a:rPr lang="en-GB" sz="1400" dirty="0" smtClean="0"/>
              <a:t>When picking up and dropping off passengers, ensure the park brake/handbrake is activated.</a:t>
            </a:r>
          </a:p>
          <a:p>
            <a:endParaRPr lang="en-GB" sz="1200" dirty="0"/>
          </a:p>
          <a:p>
            <a:r>
              <a:rPr lang="en-GB" sz="1400" dirty="0" smtClean="0"/>
              <a:t>If you are leaving the vehicle for any period of time, ensure you have parked in an appropriate location and switch off the vehicle.  </a:t>
            </a:r>
            <a:r>
              <a:rPr lang="en-GB" sz="1400" b="1" u="sng" dirty="0" smtClean="0"/>
              <a:t>Always</a:t>
            </a:r>
            <a:r>
              <a:rPr lang="en-GB" sz="1400" dirty="0" smtClean="0"/>
              <a:t> take the keys and 2-way radio with you.</a:t>
            </a:r>
          </a:p>
          <a:p>
            <a:endParaRPr lang="en-GB" sz="1200" dirty="0"/>
          </a:p>
          <a:p>
            <a:r>
              <a:rPr lang="en-GB" sz="1400" b="1" dirty="0" smtClean="0"/>
              <a:t>Never leave the vehicle unattended with the keys or 2-way radio still in it.</a:t>
            </a:r>
            <a:endParaRPr lang="en-GB" sz="1400" b="1" dirty="0"/>
          </a:p>
        </p:txBody>
      </p:sp>
      <p:sp>
        <p:nvSpPr>
          <p:cNvPr id="5" name="TextBox 4"/>
          <p:cNvSpPr txBox="1"/>
          <p:nvPr/>
        </p:nvSpPr>
        <p:spPr>
          <a:xfrm>
            <a:off x="4572000" y="4725144"/>
            <a:ext cx="4104456" cy="1569660"/>
          </a:xfrm>
          <a:prstGeom prst="rect">
            <a:avLst/>
          </a:prstGeom>
          <a:solidFill>
            <a:schemeClr val="accent4">
              <a:lumMod val="20000"/>
              <a:lumOff val="80000"/>
            </a:schemeClr>
          </a:solidFill>
        </p:spPr>
        <p:txBody>
          <a:bodyPr wrap="square" rtlCol="0">
            <a:spAutoFit/>
          </a:bodyPr>
          <a:lstStyle/>
          <a:p>
            <a:r>
              <a:rPr lang="en-GB" b="1" dirty="0" smtClean="0"/>
              <a:t>Speed</a:t>
            </a:r>
          </a:p>
          <a:p>
            <a:endParaRPr lang="en-GB" sz="1000" b="1" dirty="0"/>
          </a:p>
          <a:p>
            <a:r>
              <a:rPr lang="en-GB" sz="1400" dirty="0" smtClean="0"/>
              <a:t>None of the buggies has a speedometer. </a:t>
            </a:r>
          </a:p>
          <a:p>
            <a:endParaRPr lang="en-GB" sz="1200" dirty="0"/>
          </a:p>
          <a:p>
            <a:r>
              <a:rPr lang="en-GB" sz="1400" dirty="0" smtClean="0"/>
              <a:t>Buggies are capable of speeds that exceed the site limit of 10mph. Ensure that you consider your passengers comfort and safety at all times.</a:t>
            </a:r>
            <a:endParaRPr lang="en-GB" sz="1400" dirty="0"/>
          </a:p>
        </p:txBody>
      </p:sp>
      <p:sp>
        <p:nvSpPr>
          <p:cNvPr id="6" name="Slide Number Placeholder 5"/>
          <p:cNvSpPr>
            <a:spLocks noGrp="1"/>
          </p:cNvSpPr>
          <p:nvPr>
            <p:ph type="sldNum" sz="quarter" idx="12"/>
          </p:nvPr>
        </p:nvSpPr>
        <p:spPr/>
        <p:txBody>
          <a:bodyPr/>
          <a:lstStyle/>
          <a:p>
            <a:fld id="{14C2A46B-C40C-4ED0-80EB-B897C98A8FB6}" type="slidenum">
              <a:rPr lang="en-GB" smtClean="0"/>
              <a:t>17</a:t>
            </a:fld>
            <a:endParaRPr lang="en-GB"/>
          </a:p>
        </p:txBody>
      </p:sp>
    </p:spTree>
    <p:extLst>
      <p:ext uri="{BB962C8B-B14F-4D97-AF65-F5344CB8AC3E}">
        <p14:creationId xmlns:p14="http://schemas.microsoft.com/office/powerpoint/2010/main" val="3719990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b="1" dirty="0" smtClean="0"/>
              <a:t>Smartcard operated barriers</a:t>
            </a:r>
            <a:endParaRPr lang="en-GB" b="1" dirty="0"/>
          </a:p>
        </p:txBody>
      </p:sp>
      <p:sp>
        <p:nvSpPr>
          <p:cNvPr id="3" name="Content Placeholder 2"/>
          <p:cNvSpPr>
            <a:spLocks noGrp="1"/>
          </p:cNvSpPr>
          <p:nvPr>
            <p:ph sz="half" idx="1"/>
          </p:nvPr>
        </p:nvSpPr>
        <p:spPr>
          <a:solidFill>
            <a:schemeClr val="accent6">
              <a:lumMod val="20000"/>
              <a:lumOff val="80000"/>
            </a:schemeClr>
          </a:solidFill>
        </p:spPr>
        <p:txBody>
          <a:bodyPr>
            <a:normAutofit/>
          </a:bodyPr>
          <a:lstStyle/>
          <a:p>
            <a:pPr>
              <a:buFont typeface="Wingdings" panose="05000000000000000000" pitchFamily="2" charset="2"/>
              <a:buChar char="Ø"/>
            </a:pPr>
            <a:r>
              <a:rPr lang="en-GB" sz="1400" dirty="0" smtClean="0"/>
              <a:t>Several internal roads have barriers to control vehicle access and movements.</a:t>
            </a:r>
          </a:p>
          <a:p>
            <a:pPr>
              <a:buFont typeface="Wingdings" panose="05000000000000000000" pitchFamily="2" charset="2"/>
              <a:buChar char="Ø"/>
            </a:pPr>
            <a:r>
              <a:rPr lang="en-GB" sz="1400" dirty="0" smtClean="0"/>
              <a:t>Each buggy keyset has a smartcard attached to operate certain barriers.</a:t>
            </a:r>
          </a:p>
          <a:p>
            <a:pPr>
              <a:buFont typeface="Wingdings" panose="05000000000000000000" pitchFamily="2" charset="2"/>
              <a:buChar char="Ø"/>
            </a:pPr>
            <a:r>
              <a:rPr lang="en-GB" sz="1400" dirty="0" smtClean="0"/>
              <a:t>Some barriers will automatically open when you approach them from certain directions and without the need for the smartcard.</a:t>
            </a:r>
          </a:p>
          <a:p>
            <a:pPr>
              <a:buFont typeface="Wingdings" panose="05000000000000000000" pitchFamily="2" charset="2"/>
              <a:buChar char="Ø"/>
            </a:pPr>
            <a:r>
              <a:rPr lang="en-GB" sz="1400" dirty="0" smtClean="0"/>
              <a:t>For barriers which do require smartcard access, you will need to present the smartcard to the reader on the adjacent black post (ringed yellow in right photo).  You then have 20 seconds to pass through the barrier before it closes.</a:t>
            </a:r>
          </a:p>
          <a:p>
            <a:pPr>
              <a:buFont typeface="Wingdings" panose="05000000000000000000" pitchFamily="2" charset="2"/>
              <a:buChar char="Ø"/>
            </a:pPr>
            <a:r>
              <a:rPr lang="en-GB" sz="1400" dirty="0" smtClean="0"/>
              <a:t>Do not tailgate other vehicles through </a:t>
            </a:r>
            <a:r>
              <a:rPr lang="en-GB" sz="1400" dirty="0"/>
              <a:t>t</a:t>
            </a:r>
            <a:r>
              <a:rPr lang="en-GB" sz="1400" dirty="0" smtClean="0"/>
              <a:t>he barriers.</a:t>
            </a:r>
          </a:p>
          <a:p>
            <a:pPr>
              <a:buFont typeface="Wingdings" panose="05000000000000000000" pitchFamily="2" charset="2"/>
              <a:buChar char="Ø"/>
            </a:pPr>
            <a:r>
              <a:rPr lang="en-GB" sz="1400" dirty="0" smtClean="0"/>
              <a:t>Do not force the barriers to open.</a:t>
            </a:r>
          </a:p>
          <a:p>
            <a:pPr>
              <a:buFont typeface="Wingdings" panose="05000000000000000000" pitchFamily="2" charset="2"/>
              <a:buChar char="Ø"/>
            </a:pPr>
            <a:r>
              <a:rPr lang="en-GB" sz="1400" dirty="0" smtClean="0"/>
              <a:t>Immediately report the loss of any smartcard or barrier issue to Volunteer Services.</a:t>
            </a:r>
            <a:endParaRPr lang="en-GB" sz="1400" dirty="0"/>
          </a:p>
        </p:txBody>
      </p:sp>
      <p:sp>
        <p:nvSpPr>
          <p:cNvPr id="4" name="Content Placeholder 3"/>
          <p:cNvSpPr>
            <a:spLocks noGrp="1"/>
          </p:cNvSpPr>
          <p:nvPr>
            <p:ph sz="half" idx="2"/>
          </p:nvPr>
        </p:nvSpPr>
        <p:spPr>
          <a:blipFill>
            <a:blip r:embed="rId2"/>
            <a:stretch>
              <a:fillRect/>
            </a:stretch>
          </a:blipFill>
        </p:spPr>
        <p:txBody>
          <a:bodyPr/>
          <a:lstStyle/>
          <a:p>
            <a:endParaRPr lang="en-GB" dirty="0">
              <a:blipFill>
                <a:blip r:embed="rId3"/>
                <a:stretch>
                  <a:fillRect/>
                </a:stretch>
              </a:blipFill>
            </a:endParaRPr>
          </a:p>
        </p:txBody>
      </p:sp>
      <p:sp>
        <p:nvSpPr>
          <p:cNvPr id="5" name="Slide Number Placeholder 4"/>
          <p:cNvSpPr>
            <a:spLocks noGrp="1"/>
          </p:cNvSpPr>
          <p:nvPr>
            <p:ph type="sldNum" sz="quarter" idx="12"/>
          </p:nvPr>
        </p:nvSpPr>
        <p:spPr/>
        <p:txBody>
          <a:bodyPr/>
          <a:lstStyle/>
          <a:p>
            <a:fld id="{14C2A46B-C40C-4ED0-80EB-B897C98A8FB6}" type="slidenum">
              <a:rPr lang="en-GB" smtClean="0"/>
              <a:t>18</a:t>
            </a:fld>
            <a:endParaRPr lang="en-GB"/>
          </a:p>
        </p:txBody>
      </p:sp>
    </p:spTree>
    <p:extLst>
      <p:ext uri="{BB962C8B-B14F-4D97-AF65-F5344CB8AC3E}">
        <p14:creationId xmlns:p14="http://schemas.microsoft.com/office/powerpoint/2010/main" val="319740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GB" dirty="0" smtClean="0">
                <a:latin typeface="Arial Rounded MT Bold" panose="020F0704030504030204" pitchFamily="34" charset="0"/>
              </a:rPr>
              <a:t>Charging and storage</a:t>
            </a:r>
            <a:endParaRPr lang="en-GB" dirty="0">
              <a:latin typeface="Arial Rounded MT Bold" panose="020F0704030504030204" pitchFamily="34" charset="0"/>
            </a:endParaRPr>
          </a:p>
        </p:txBody>
      </p:sp>
      <p:sp>
        <p:nvSpPr>
          <p:cNvPr id="4" name="TextBox 3"/>
          <p:cNvSpPr txBox="1"/>
          <p:nvPr/>
        </p:nvSpPr>
        <p:spPr>
          <a:xfrm>
            <a:off x="467544" y="1482588"/>
            <a:ext cx="8208912" cy="646331"/>
          </a:xfrm>
          <a:prstGeom prst="rect">
            <a:avLst/>
          </a:prstGeom>
          <a:solidFill>
            <a:schemeClr val="accent3">
              <a:lumMod val="20000"/>
              <a:lumOff val="80000"/>
            </a:schemeClr>
          </a:solidFill>
        </p:spPr>
        <p:txBody>
          <a:bodyPr wrap="square" rtlCol="0">
            <a:spAutoFit/>
          </a:bodyPr>
          <a:lstStyle/>
          <a:p>
            <a:r>
              <a:rPr lang="en-GB" dirty="0" smtClean="0"/>
              <a:t>Volunteer Services have use of a garage (‘The </a:t>
            </a:r>
            <a:r>
              <a:rPr lang="en-GB" dirty="0" err="1" smtClean="0"/>
              <a:t>Batcave</a:t>
            </a:r>
            <a:r>
              <a:rPr lang="en-GB" dirty="0" smtClean="0"/>
              <a:t>’) which is located at the far end of site near Orthotics.  Here the buggies are maintained and charged.</a:t>
            </a:r>
            <a:endParaRPr lang="en-GB" dirty="0"/>
          </a:p>
        </p:txBody>
      </p:sp>
      <p:sp>
        <p:nvSpPr>
          <p:cNvPr id="7" name="TextBox 6"/>
          <p:cNvSpPr txBox="1"/>
          <p:nvPr/>
        </p:nvSpPr>
        <p:spPr>
          <a:xfrm>
            <a:off x="479666" y="2274824"/>
            <a:ext cx="4020326" cy="2031325"/>
          </a:xfrm>
          <a:prstGeom prst="rect">
            <a:avLst/>
          </a:prstGeom>
          <a:solidFill>
            <a:schemeClr val="bg1">
              <a:lumMod val="95000"/>
            </a:schemeClr>
          </a:solidFill>
        </p:spPr>
        <p:txBody>
          <a:bodyPr wrap="square" rtlCol="0">
            <a:spAutoFit/>
          </a:bodyPr>
          <a:lstStyle/>
          <a:p>
            <a:r>
              <a:rPr lang="en-GB" b="1" dirty="0" smtClean="0"/>
              <a:t>Key points</a:t>
            </a:r>
          </a:p>
          <a:p>
            <a:pPr marL="285750" indent="-285750">
              <a:buFont typeface="Wingdings" panose="05000000000000000000" pitchFamily="2" charset="2"/>
              <a:buChar char="§"/>
            </a:pPr>
            <a:r>
              <a:rPr lang="en-GB" sz="1200" dirty="0" smtClean="0"/>
              <a:t>To </a:t>
            </a:r>
            <a:r>
              <a:rPr lang="en-GB" sz="1200" dirty="0" smtClean="0"/>
              <a:t>ensure charger plug pins do not get bent, push the plug into the socket straight, without any twisting or rocking.</a:t>
            </a:r>
          </a:p>
          <a:p>
            <a:pPr marL="285750" indent="-285750">
              <a:buFont typeface="Wingdings" panose="05000000000000000000" pitchFamily="2" charset="2"/>
              <a:buChar char="§"/>
            </a:pPr>
            <a:r>
              <a:rPr lang="en-GB" sz="1200" dirty="0" smtClean="0"/>
              <a:t>Ensure all accessories (lights, etc.) are switched off prior to charging and </a:t>
            </a:r>
            <a:r>
              <a:rPr lang="en-GB" sz="1200" b="1" dirty="0" smtClean="0"/>
              <a:t>ensure that the off/run or tow/run switch is set to the off/tow position before charging.</a:t>
            </a:r>
          </a:p>
          <a:p>
            <a:pPr marL="285750" indent="-285750">
              <a:buFont typeface="Wingdings" panose="05000000000000000000" pitchFamily="2" charset="2"/>
              <a:buChar char="§"/>
            </a:pPr>
            <a:r>
              <a:rPr lang="en-GB" b="1" u="sng" dirty="0" smtClean="0"/>
              <a:t>Only charge the buggy if the battery is 20% or below.</a:t>
            </a:r>
            <a:endParaRPr lang="en-GB" b="1" u="sng" dirty="0"/>
          </a:p>
        </p:txBody>
      </p:sp>
      <p:sp>
        <p:nvSpPr>
          <p:cNvPr id="9" name="TextBox 8"/>
          <p:cNvSpPr txBox="1"/>
          <p:nvPr/>
        </p:nvSpPr>
        <p:spPr>
          <a:xfrm>
            <a:off x="4644008" y="2274824"/>
            <a:ext cx="4032448" cy="2585323"/>
          </a:xfrm>
          <a:prstGeom prst="rect">
            <a:avLst/>
          </a:prstGeom>
          <a:solidFill>
            <a:schemeClr val="accent2">
              <a:lumMod val="20000"/>
              <a:lumOff val="80000"/>
            </a:schemeClr>
          </a:solidFill>
        </p:spPr>
        <p:txBody>
          <a:bodyPr wrap="square" rtlCol="0">
            <a:spAutoFit/>
          </a:bodyPr>
          <a:lstStyle/>
          <a:p>
            <a:r>
              <a:rPr lang="en-GB" b="1" dirty="0" smtClean="0"/>
              <a:t>Do not</a:t>
            </a:r>
          </a:p>
          <a:p>
            <a:r>
              <a:rPr lang="en-GB" sz="1200" dirty="0" smtClean="0"/>
              <a:t>Use a charger if any of the following conditions exist:</a:t>
            </a:r>
          </a:p>
          <a:p>
            <a:endParaRPr lang="en-GB" sz="1200" dirty="0" smtClean="0"/>
          </a:p>
          <a:p>
            <a:pPr marL="285750" indent="-285750">
              <a:buFont typeface="Wingdings" panose="05000000000000000000" pitchFamily="2" charset="2"/>
              <a:buChar char="Ø"/>
            </a:pPr>
            <a:r>
              <a:rPr lang="en-GB" sz="1200" dirty="0" smtClean="0"/>
              <a:t>The plug is too loose or does not make a good connection.</a:t>
            </a:r>
          </a:p>
          <a:p>
            <a:pPr marL="285750" indent="-285750">
              <a:buFont typeface="Wingdings" panose="05000000000000000000" pitchFamily="2" charset="2"/>
              <a:buChar char="Ø"/>
            </a:pPr>
            <a:r>
              <a:rPr lang="en-GB" sz="1200" dirty="0" smtClean="0"/>
              <a:t>The plug and receptacle feel hotter than normal during charge.</a:t>
            </a:r>
          </a:p>
          <a:p>
            <a:pPr marL="285750" indent="-285750">
              <a:buFont typeface="Wingdings" panose="05000000000000000000" pitchFamily="2" charset="2"/>
              <a:buChar char="Ø"/>
            </a:pPr>
            <a:r>
              <a:rPr lang="en-GB" sz="1200" dirty="0" smtClean="0"/>
              <a:t>The plug pins or receptacle contacts are bent or corroded</a:t>
            </a:r>
          </a:p>
          <a:p>
            <a:pPr marL="285750" indent="-285750">
              <a:buFont typeface="Wingdings" panose="05000000000000000000" pitchFamily="2" charset="2"/>
              <a:buChar char="Ø"/>
            </a:pPr>
            <a:r>
              <a:rPr lang="en-GB" sz="1200" dirty="0" smtClean="0"/>
              <a:t>The plug, receptacle or cords are cut, worn, or damaged in any way.</a:t>
            </a:r>
          </a:p>
          <a:p>
            <a:pPr marL="285750" indent="-285750">
              <a:buFont typeface="Wingdings" panose="05000000000000000000" pitchFamily="2" charset="2"/>
              <a:buChar char="Ø"/>
            </a:pPr>
            <a:endParaRPr lang="en-GB" sz="1200" dirty="0"/>
          </a:p>
          <a:p>
            <a:r>
              <a:rPr lang="en-GB" sz="1200" dirty="0" smtClean="0"/>
              <a:t>Use of the charger with any of the above symptoms could result in serious injury or death.</a:t>
            </a:r>
            <a:endParaRPr lang="en-GB" sz="1100" dirty="0"/>
          </a:p>
        </p:txBody>
      </p:sp>
      <p:sp>
        <p:nvSpPr>
          <p:cNvPr id="11" name="TextBox 10"/>
          <p:cNvSpPr txBox="1"/>
          <p:nvPr/>
        </p:nvSpPr>
        <p:spPr>
          <a:xfrm>
            <a:off x="467544" y="4643999"/>
            <a:ext cx="4032448" cy="1477328"/>
          </a:xfrm>
          <a:prstGeom prst="rect">
            <a:avLst/>
          </a:prstGeom>
          <a:solidFill>
            <a:schemeClr val="accent3">
              <a:lumMod val="20000"/>
              <a:lumOff val="80000"/>
            </a:schemeClr>
          </a:solidFill>
        </p:spPr>
        <p:txBody>
          <a:bodyPr wrap="square" rtlCol="0">
            <a:spAutoFit/>
          </a:bodyPr>
          <a:lstStyle/>
          <a:p>
            <a:r>
              <a:rPr lang="en-GB" b="1" dirty="0" smtClean="0"/>
              <a:t>Charge procedure</a:t>
            </a:r>
          </a:p>
          <a:p>
            <a:pPr marL="285750" indent="-285750">
              <a:buFont typeface="Wingdings" panose="05000000000000000000" pitchFamily="2" charset="2"/>
              <a:buChar char="ü"/>
            </a:pPr>
            <a:r>
              <a:rPr lang="en-GB" sz="1200" dirty="0" smtClean="0"/>
              <a:t>For all buggies, pull out the AC mains fly lead and plug from its on-board storage place </a:t>
            </a:r>
            <a:r>
              <a:rPr lang="en-GB" sz="1200" dirty="0" smtClean="0"/>
              <a:t>under the front seat and </a:t>
            </a:r>
            <a:r>
              <a:rPr lang="en-GB" sz="1200" dirty="0" smtClean="0"/>
              <a:t>insert it into an AC mains power outlet.</a:t>
            </a:r>
            <a:endParaRPr lang="en-GB" sz="1200" dirty="0"/>
          </a:p>
          <a:p>
            <a:pPr marL="285750" indent="-285750">
              <a:buFont typeface="Wingdings" panose="05000000000000000000" pitchFamily="2" charset="2"/>
              <a:buChar char="ü"/>
            </a:pPr>
            <a:r>
              <a:rPr lang="en-GB" sz="1200" dirty="0" smtClean="0"/>
              <a:t>Charger will turn on two to five seconds later.  Check charger lights or sounds for confirmation.</a:t>
            </a:r>
          </a:p>
          <a:p>
            <a:pPr marL="285750" indent="-285750">
              <a:buFont typeface="Wingdings" panose="05000000000000000000" pitchFamily="2" charset="2"/>
              <a:buChar char="ü"/>
            </a:pPr>
            <a:r>
              <a:rPr lang="en-GB" sz="1200" dirty="0" smtClean="0"/>
              <a:t>Leave vehicle to charge.</a:t>
            </a:r>
            <a:endParaRPr lang="en-GB" sz="1200" dirty="0"/>
          </a:p>
        </p:txBody>
      </p:sp>
      <p:pic>
        <p:nvPicPr>
          <p:cNvPr id="1026" name="Picture 2" descr="C:\Users\ellis banfield\AppData\Local\Microsoft\Windows\Temporary Internet Files\Content.IE5\DIUBTAAM\Warning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5137697"/>
            <a:ext cx="1512168" cy="13425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372200" y="5279963"/>
            <a:ext cx="2304256" cy="1200329"/>
          </a:xfrm>
          <a:prstGeom prst="rect">
            <a:avLst/>
          </a:prstGeom>
          <a:noFill/>
        </p:spPr>
        <p:txBody>
          <a:bodyPr wrap="square" rtlCol="0">
            <a:spAutoFit/>
          </a:bodyPr>
          <a:lstStyle/>
          <a:p>
            <a:r>
              <a:rPr lang="en-GB" b="1" dirty="0" smtClean="0"/>
              <a:t>Failure to follow instructions may result in harm or death</a:t>
            </a:r>
            <a:endParaRPr lang="en-GB" b="1" dirty="0"/>
          </a:p>
        </p:txBody>
      </p:sp>
      <p:sp>
        <p:nvSpPr>
          <p:cNvPr id="3" name="Slide Number Placeholder 2"/>
          <p:cNvSpPr>
            <a:spLocks noGrp="1"/>
          </p:cNvSpPr>
          <p:nvPr>
            <p:ph type="sldNum" sz="quarter" idx="12"/>
          </p:nvPr>
        </p:nvSpPr>
        <p:spPr/>
        <p:txBody>
          <a:bodyPr/>
          <a:lstStyle/>
          <a:p>
            <a:fld id="{14C2A46B-C40C-4ED0-80EB-B897C98A8FB6}" type="slidenum">
              <a:rPr lang="en-GB" smtClean="0"/>
              <a:t>19</a:t>
            </a:fld>
            <a:endParaRPr lang="en-GB"/>
          </a:p>
        </p:txBody>
      </p:sp>
    </p:spTree>
    <p:extLst>
      <p:ext uri="{BB962C8B-B14F-4D97-AF65-F5344CB8AC3E}">
        <p14:creationId xmlns:p14="http://schemas.microsoft.com/office/powerpoint/2010/main" val="114142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latin typeface="Arial Rounded MT Bold" panose="020F0704030504030204" pitchFamily="34" charset="0"/>
              </a:rPr>
              <a:t>Introduction</a:t>
            </a:r>
            <a:endParaRPr lang="en-GB" dirty="0">
              <a:latin typeface="Arial Rounded MT Bold" panose="020F070403050403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8003" y="3665569"/>
            <a:ext cx="4787994" cy="3192431"/>
          </a:xfrm>
          <a:prstGeom prst="rect">
            <a:avLst/>
          </a:prstGeom>
          <a:ln>
            <a:noFill/>
          </a:ln>
          <a:effectLst>
            <a:softEdge rad="112500"/>
          </a:effectLst>
        </p:spPr>
      </p:pic>
      <p:sp>
        <p:nvSpPr>
          <p:cNvPr id="5" name="TextBox 4"/>
          <p:cNvSpPr txBox="1"/>
          <p:nvPr/>
        </p:nvSpPr>
        <p:spPr>
          <a:xfrm>
            <a:off x="1115616" y="1556792"/>
            <a:ext cx="6984776" cy="2031325"/>
          </a:xfrm>
          <a:prstGeom prst="rect">
            <a:avLst/>
          </a:prstGeom>
          <a:noFill/>
        </p:spPr>
        <p:txBody>
          <a:bodyPr wrap="square" rtlCol="0">
            <a:spAutoFit/>
          </a:bodyPr>
          <a:lstStyle/>
          <a:p>
            <a:r>
              <a:rPr lang="en-GB" sz="1400" dirty="0" smtClean="0"/>
              <a:t>Thank you for becoming a buggy driver!</a:t>
            </a:r>
          </a:p>
          <a:p>
            <a:endParaRPr lang="en-GB" sz="1400" dirty="0"/>
          </a:p>
          <a:p>
            <a:r>
              <a:rPr lang="en-GB" sz="1400" dirty="0" smtClean="0"/>
              <a:t>You will be helping our patients and visitors have a much improved experience of visiting the hospital by giving them easier access to the different areas on site.</a:t>
            </a:r>
          </a:p>
          <a:p>
            <a:endParaRPr lang="en-GB" sz="1400" dirty="0"/>
          </a:p>
          <a:p>
            <a:r>
              <a:rPr lang="en-GB" sz="1400" dirty="0" smtClean="0"/>
              <a:t>This manual revisits some of the information covered on your training and assessment day and can be used as a reference resource during your time volunteering with us.</a:t>
            </a:r>
          </a:p>
          <a:p>
            <a:endParaRPr lang="en-GB" sz="1400" dirty="0"/>
          </a:p>
          <a:p>
            <a:pPr algn="ctr"/>
            <a:r>
              <a:rPr lang="en-GB" sz="1400" b="1" dirty="0" smtClean="0"/>
              <a:t>Let’s get started!</a:t>
            </a:r>
            <a:endParaRPr lang="en-GB" sz="1400" b="1" dirty="0"/>
          </a:p>
        </p:txBody>
      </p:sp>
      <p:sp>
        <p:nvSpPr>
          <p:cNvPr id="3" name="Slide Number Placeholder 2"/>
          <p:cNvSpPr>
            <a:spLocks noGrp="1"/>
          </p:cNvSpPr>
          <p:nvPr>
            <p:ph type="sldNum" sz="quarter" idx="12"/>
          </p:nvPr>
        </p:nvSpPr>
        <p:spPr/>
        <p:txBody>
          <a:bodyPr/>
          <a:lstStyle/>
          <a:p>
            <a:fld id="{14C2A46B-C40C-4ED0-80EB-B897C98A8FB6}" type="slidenum">
              <a:rPr lang="en-GB" smtClean="0"/>
              <a:t>2</a:t>
            </a:fld>
            <a:endParaRPr lang="en-GB"/>
          </a:p>
        </p:txBody>
      </p:sp>
    </p:spTree>
    <p:extLst>
      <p:ext uri="{BB962C8B-B14F-4D97-AF65-F5344CB8AC3E}">
        <p14:creationId xmlns:p14="http://schemas.microsoft.com/office/powerpoint/2010/main" val="2158598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58052"/>
            <a:ext cx="6264696" cy="1143000"/>
          </a:xfrm>
          <a:solidFill>
            <a:schemeClr val="tx1">
              <a:lumMod val="50000"/>
              <a:lumOff val="50000"/>
            </a:schemeClr>
          </a:solidFill>
        </p:spPr>
        <p:txBody>
          <a:bodyPr/>
          <a:lstStyle/>
          <a:p>
            <a:r>
              <a:rPr lang="en-GB" b="1" dirty="0" smtClean="0">
                <a:ln>
                  <a:solidFill>
                    <a:schemeClr val="bg1"/>
                  </a:solidFill>
                </a:ln>
                <a:effectLst>
                  <a:outerShdw blurRad="38100" dist="38100" dir="2700000" algn="tl">
                    <a:srgbClr val="000000">
                      <a:alpha val="43137"/>
                    </a:srgbClr>
                  </a:outerShdw>
                </a:effectLst>
                <a:latin typeface="Arial Rounded MT Bold" panose="020F0704030504030204" pitchFamily="34" charset="0"/>
              </a:rPr>
              <a:t>The Batcave</a:t>
            </a:r>
            <a:endParaRPr lang="en-GB" b="1" dirty="0">
              <a:ln>
                <a:solidFill>
                  <a:schemeClr val="bg1"/>
                </a:solidFill>
              </a:ln>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4716016" y="3356992"/>
            <a:ext cx="4104456" cy="2092881"/>
          </a:xfrm>
          <a:prstGeom prst="rect">
            <a:avLst/>
          </a:prstGeom>
          <a:solidFill>
            <a:schemeClr val="accent4">
              <a:lumMod val="20000"/>
              <a:lumOff val="80000"/>
            </a:schemeClr>
          </a:solidFill>
        </p:spPr>
        <p:txBody>
          <a:bodyPr wrap="square" rtlCol="0">
            <a:spAutoFit/>
          </a:bodyPr>
          <a:lstStyle/>
          <a:p>
            <a:r>
              <a:rPr lang="en-GB" b="1" dirty="0" smtClean="0"/>
              <a:t>Storage</a:t>
            </a:r>
          </a:p>
          <a:p>
            <a:endParaRPr lang="en-GB" sz="1400" dirty="0" smtClean="0"/>
          </a:p>
          <a:p>
            <a:r>
              <a:rPr lang="en-GB" sz="1400" dirty="0" smtClean="0"/>
              <a:t>Buggies must be returned to the Batcave for storage and charging (if required) when not required.</a:t>
            </a:r>
          </a:p>
          <a:p>
            <a:endParaRPr lang="en-GB" sz="1400" dirty="0"/>
          </a:p>
          <a:p>
            <a:r>
              <a:rPr lang="en-GB" sz="1400" b="1" dirty="0" smtClean="0"/>
              <a:t>Once the buggies are parked in the Batcave, ensure the key switch is set to off and the off / run or tow / run isolator switch is set to ‘tow’.  </a:t>
            </a:r>
            <a:r>
              <a:rPr lang="en-GB" sz="1400" dirty="0" smtClean="0"/>
              <a:t>This is to prevent battery discharge.</a:t>
            </a:r>
            <a:endParaRPr lang="en-GB" dirty="0"/>
          </a:p>
        </p:txBody>
      </p:sp>
      <p:sp>
        <p:nvSpPr>
          <p:cNvPr id="5" name="TextBox 4"/>
          <p:cNvSpPr txBox="1"/>
          <p:nvPr/>
        </p:nvSpPr>
        <p:spPr>
          <a:xfrm>
            <a:off x="177992" y="3356992"/>
            <a:ext cx="4466016" cy="1877437"/>
          </a:xfrm>
          <a:prstGeom prst="rect">
            <a:avLst/>
          </a:prstGeom>
          <a:solidFill>
            <a:schemeClr val="accent1">
              <a:lumMod val="20000"/>
              <a:lumOff val="80000"/>
            </a:schemeClr>
          </a:solidFill>
        </p:spPr>
        <p:txBody>
          <a:bodyPr wrap="square" rtlCol="0">
            <a:spAutoFit/>
          </a:bodyPr>
          <a:lstStyle/>
          <a:p>
            <a:r>
              <a:rPr lang="en-GB" b="1" dirty="0" smtClean="0"/>
              <a:t>Cleaning</a:t>
            </a:r>
          </a:p>
          <a:p>
            <a:endParaRPr lang="en-GB" sz="1400" dirty="0" smtClean="0"/>
          </a:p>
          <a:p>
            <a:r>
              <a:rPr lang="en-GB" sz="1400" dirty="0" smtClean="0"/>
              <a:t>Buggies should be cleaned regularly.</a:t>
            </a:r>
          </a:p>
          <a:p>
            <a:endParaRPr lang="en-GB" sz="1400" dirty="0"/>
          </a:p>
          <a:p>
            <a:r>
              <a:rPr lang="en-GB" sz="1400" dirty="0" smtClean="0"/>
              <a:t>Do not use any type of pressure washing or steam cleaning equipment. Water can be obtained from the nearby tap, and car cleaning solution, bucket and sponge are kept in the Batcave.</a:t>
            </a:r>
            <a:endParaRPr lang="en-GB" dirty="0"/>
          </a:p>
        </p:txBody>
      </p:sp>
      <p:pic>
        <p:nvPicPr>
          <p:cNvPr id="2050" name="Picture 2" descr="http://www.vectortemplates.com/raster/batman-logo-big.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000" y="188640"/>
            <a:ext cx="2050708" cy="12124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7992" y="1628800"/>
            <a:ext cx="8642480" cy="1631216"/>
          </a:xfrm>
          <a:prstGeom prst="rect">
            <a:avLst/>
          </a:prstGeom>
          <a:solidFill>
            <a:schemeClr val="bg1">
              <a:lumMod val="85000"/>
            </a:schemeClr>
          </a:solidFill>
        </p:spPr>
        <p:txBody>
          <a:bodyPr wrap="square" rtlCol="0">
            <a:spAutoFit/>
          </a:bodyPr>
          <a:lstStyle/>
          <a:p>
            <a:r>
              <a:rPr lang="en-GB" sz="1400" dirty="0" smtClean="0"/>
              <a:t>The Batcave is used to store and charge the buggies. The key numbers are 52 for the green Club Car and 107 for the blue Club Car.  Each “bunch” has a </a:t>
            </a:r>
            <a:r>
              <a:rPr lang="en-GB" sz="1400" dirty="0" err="1" smtClean="0"/>
              <a:t>Batcave</a:t>
            </a:r>
            <a:r>
              <a:rPr lang="en-GB" sz="1400" dirty="0" smtClean="0"/>
              <a:t> door key, a specific buggy key and a smartcard to operate the barriers.  All are signed out from Main Gate.</a:t>
            </a:r>
          </a:p>
          <a:p>
            <a:endParaRPr lang="en-GB" sz="800" dirty="0"/>
          </a:p>
          <a:p>
            <a:r>
              <a:rPr lang="en-GB" sz="1400" dirty="0" smtClean="0"/>
              <a:t>You will find the Shift </a:t>
            </a:r>
            <a:r>
              <a:rPr lang="en-GB" sz="1400" dirty="0"/>
              <a:t>C</a:t>
            </a:r>
            <a:r>
              <a:rPr lang="en-GB" sz="1400" dirty="0" smtClean="0"/>
              <a:t>hecklists in there, which you must complete and make an entry in the Buggy Shift Log when taking a buggy out, or returning it.  There is also a calendar sheet to record your passenger numbers</a:t>
            </a:r>
            <a:r>
              <a:rPr lang="en-GB" sz="1400" dirty="0"/>
              <a:t>. </a:t>
            </a:r>
            <a:endParaRPr lang="en-GB" sz="1400" dirty="0" smtClean="0"/>
          </a:p>
          <a:p>
            <a:endParaRPr lang="en-GB" sz="800" dirty="0"/>
          </a:p>
          <a:p>
            <a:r>
              <a:rPr lang="en-GB" sz="1400" dirty="0" smtClean="0"/>
              <a:t>The </a:t>
            </a:r>
            <a:r>
              <a:rPr lang="en-GB" sz="1400" dirty="0"/>
              <a:t>Batcave light must be off, and the door bolted </a:t>
            </a:r>
            <a:r>
              <a:rPr lang="en-GB" sz="1400" dirty="0" smtClean="0"/>
              <a:t>&amp; </a:t>
            </a:r>
            <a:r>
              <a:rPr lang="en-GB" sz="1400" dirty="0"/>
              <a:t>locked once you have taken your buggy out</a:t>
            </a:r>
            <a:r>
              <a:rPr lang="en-GB" sz="1400" dirty="0" smtClean="0"/>
              <a:t>.</a:t>
            </a:r>
            <a:endParaRPr lang="en-GB" sz="1400" dirty="0"/>
          </a:p>
        </p:txBody>
      </p:sp>
      <p:sp>
        <p:nvSpPr>
          <p:cNvPr id="7" name="TextBox 6"/>
          <p:cNvSpPr txBox="1"/>
          <p:nvPr/>
        </p:nvSpPr>
        <p:spPr>
          <a:xfrm>
            <a:off x="177992" y="5508000"/>
            <a:ext cx="4466016" cy="1015663"/>
          </a:xfrm>
          <a:prstGeom prst="rect">
            <a:avLst/>
          </a:prstGeom>
          <a:solidFill>
            <a:schemeClr val="bg1">
              <a:lumMod val="85000"/>
            </a:schemeClr>
          </a:solidFill>
        </p:spPr>
        <p:txBody>
          <a:bodyPr wrap="square" rtlCol="0">
            <a:spAutoFit/>
          </a:bodyPr>
          <a:lstStyle/>
          <a:p>
            <a:r>
              <a:rPr lang="en-GB" b="1" dirty="0" smtClean="0"/>
              <a:t>Keeping it tidy</a:t>
            </a:r>
          </a:p>
          <a:p>
            <a:r>
              <a:rPr lang="en-GB" sz="1400" dirty="0" smtClean="0"/>
              <a:t>The Batcave must be kept clean and tidy. Put rubbish in the bin bag provided. Report any signs of break in, leaks, or other damage to Volunteer Services immediately.</a:t>
            </a:r>
            <a:endParaRPr lang="en-GB" sz="1400" dirty="0"/>
          </a:p>
        </p:txBody>
      </p:sp>
      <p:sp>
        <p:nvSpPr>
          <p:cNvPr id="8" name="TextBox 7"/>
          <p:cNvSpPr txBox="1"/>
          <p:nvPr/>
        </p:nvSpPr>
        <p:spPr>
          <a:xfrm>
            <a:off x="4716016" y="5517232"/>
            <a:ext cx="4104456" cy="1015663"/>
          </a:xfrm>
          <a:prstGeom prst="rect">
            <a:avLst/>
          </a:prstGeom>
          <a:solidFill>
            <a:schemeClr val="bg1">
              <a:lumMod val="85000"/>
            </a:schemeClr>
          </a:solidFill>
        </p:spPr>
        <p:txBody>
          <a:bodyPr wrap="square" rtlCol="0">
            <a:spAutoFit/>
          </a:bodyPr>
          <a:lstStyle/>
          <a:p>
            <a:r>
              <a:rPr lang="en-GB" b="1" dirty="0" smtClean="0"/>
              <a:t>Personal items</a:t>
            </a:r>
          </a:p>
          <a:p>
            <a:r>
              <a:rPr lang="en-GB" sz="1400" dirty="0" smtClean="0"/>
              <a:t>You may leave items in the </a:t>
            </a:r>
            <a:r>
              <a:rPr lang="en-GB" sz="1400" dirty="0" err="1" smtClean="0"/>
              <a:t>Batcave</a:t>
            </a:r>
            <a:r>
              <a:rPr lang="en-GB" sz="1400" dirty="0" smtClean="0"/>
              <a:t>, but please remember we cannot be responsible for your personal items. Do not leave valuables unattended.</a:t>
            </a:r>
            <a:endParaRPr lang="en-GB" sz="1400" dirty="0"/>
          </a:p>
        </p:txBody>
      </p:sp>
      <p:sp>
        <p:nvSpPr>
          <p:cNvPr id="3" name="Slide Number Placeholder 2"/>
          <p:cNvSpPr>
            <a:spLocks noGrp="1"/>
          </p:cNvSpPr>
          <p:nvPr>
            <p:ph type="sldNum" sz="quarter" idx="12"/>
          </p:nvPr>
        </p:nvSpPr>
        <p:spPr/>
        <p:txBody>
          <a:bodyPr/>
          <a:lstStyle/>
          <a:p>
            <a:fld id="{14C2A46B-C40C-4ED0-80EB-B897C98A8FB6}" type="slidenum">
              <a:rPr lang="en-GB" smtClean="0"/>
              <a:t>20</a:t>
            </a:fld>
            <a:endParaRPr lang="en-GB"/>
          </a:p>
        </p:txBody>
      </p:sp>
    </p:spTree>
    <p:extLst>
      <p:ext uri="{BB962C8B-B14F-4D97-AF65-F5344CB8AC3E}">
        <p14:creationId xmlns:p14="http://schemas.microsoft.com/office/powerpoint/2010/main" val="3006687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latin typeface="Arial Rounded MT Bold" panose="020F0704030504030204" pitchFamily="34" charset="0"/>
              </a:rPr>
              <a:t>End Of Shift</a:t>
            </a:r>
            <a:endParaRPr lang="en-GB" dirty="0">
              <a:latin typeface="Arial Rounded MT Bold" panose="020F0704030504030204" pitchFamily="34" charset="0"/>
            </a:endParaRPr>
          </a:p>
        </p:txBody>
      </p:sp>
      <p:sp>
        <p:nvSpPr>
          <p:cNvPr id="3" name="TextBox 2"/>
          <p:cNvSpPr txBox="1"/>
          <p:nvPr/>
        </p:nvSpPr>
        <p:spPr>
          <a:xfrm>
            <a:off x="467544" y="1484784"/>
            <a:ext cx="8136904" cy="4985980"/>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GB" sz="1600" dirty="0"/>
              <a:t>If </a:t>
            </a:r>
            <a:r>
              <a:rPr lang="en-GB" sz="1600" dirty="0" smtClean="0"/>
              <a:t>the </a:t>
            </a:r>
            <a:r>
              <a:rPr lang="en-GB" sz="1600" dirty="0"/>
              <a:t>last shift of the day, you must collect </a:t>
            </a:r>
            <a:r>
              <a:rPr lang="en-GB" sz="1600" dirty="0" smtClean="0"/>
              <a:t>all of the </a:t>
            </a:r>
            <a:r>
              <a:rPr lang="en-GB" sz="1600" dirty="0"/>
              <a:t>2-way radios and return them to the Batcave for charging.  Turn them off and slot them onto the chargers, ensuring that the </a:t>
            </a:r>
            <a:r>
              <a:rPr lang="en-GB" sz="1600" dirty="0" smtClean="0"/>
              <a:t>base charging </a:t>
            </a:r>
            <a:r>
              <a:rPr lang="en-GB" sz="1600" dirty="0"/>
              <a:t>light illuminates.</a:t>
            </a:r>
          </a:p>
          <a:p>
            <a:pPr marL="285750" indent="-285750">
              <a:buFont typeface="Arial" panose="020B0604020202020204" pitchFamily="34" charset="0"/>
              <a:buChar char="•"/>
            </a:pPr>
            <a:r>
              <a:rPr lang="en-GB" sz="1600" dirty="0" smtClean="0"/>
              <a:t>If the last shift of the day </a:t>
            </a:r>
            <a:r>
              <a:rPr lang="en-GB" sz="1600" dirty="0"/>
              <a:t>you will </a:t>
            </a:r>
            <a:r>
              <a:rPr lang="en-GB" sz="1600" dirty="0" smtClean="0"/>
              <a:t>return </a:t>
            </a:r>
            <a:r>
              <a:rPr lang="en-GB" sz="1600" dirty="0"/>
              <a:t>the buggy to the Batcave, park and </a:t>
            </a:r>
            <a:r>
              <a:rPr lang="en-GB" sz="1600" b="1" dirty="0"/>
              <a:t>set the isolator switch to tow/off</a:t>
            </a:r>
            <a:r>
              <a:rPr lang="en-GB" sz="1600" dirty="0"/>
              <a:t>.  </a:t>
            </a:r>
            <a:endParaRPr lang="en-GB" sz="1600" dirty="0" smtClean="0"/>
          </a:p>
          <a:p>
            <a:pPr marL="285750" indent="-285750">
              <a:buFont typeface="Arial" panose="020B0604020202020204" pitchFamily="34" charset="0"/>
              <a:buChar char="•"/>
            </a:pPr>
            <a:r>
              <a:rPr lang="en-GB" sz="1600" dirty="0" smtClean="0"/>
              <a:t>If taking over at lunchtime then </a:t>
            </a:r>
            <a:r>
              <a:rPr lang="en-GB" sz="1600" dirty="0"/>
              <a:t>the early shift </a:t>
            </a:r>
            <a:r>
              <a:rPr lang="en-GB" sz="1600" dirty="0" smtClean="0"/>
              <a:t>will </a:t>
            </a:r>
            <a:r>
              <a:rPr lang="en-GB" sz="1600" dirty="0"/>
              <a:t>hand over the buggy to </a:t>
            </a:r>
            <a:r>
              <a:rPr lang="en-GB" sz="1600" dirty="0" smtClean="0"/>
              <a:t>you, </a:t>
            </a:r>
            <a:r>
              <a:rPr lang="en-GB" sz="1600" dirty="0"/>
              <a:t>providing each driver is happy to do so and the buggy has enough charge for the next shift.</a:t>
            </a:r>
          </a:p>
          <a:p>
            <a:pPr marL="285750" indent="-285750">
              <a:buFont typeface="Arial" panose="020B0604020202020204" pitchFamily="34" charset="0"/>
              <a:buChar char="•"/>
            </a:pPr>
            <a:r>
              <a:rPr lang="en-GB" sz="1600" dirty="0"/>
              <a:t>If you need to put your buggy on charge you </a:t>
            </a:r>
            <a:r>
              <a:rPr lang="en-GB" sz="1600" b="1" dirty="0"/>
              <a:t>must first set the run/on switch to tow/off</a:t>
            </a:r>
            <a:r>
              <a:rPr lang="en-GB" sz="1600" dirty="0" smtClean="0"/>
              <a:t>.  </a:t>
            </a:r>
            <a:r>
              <a:rPr lang="en-GB" sz="1600" dirty="0"/>
              <a:t>Once you have switched </a:t>
            </a:r>
            <a:r>
              <a:rPr lang="en-GB" sz="1600" dirty="0" smtClean="0"/>
              <a:t>the mains </a:t>
            </a:r>
            <a:r>
              <a:rPr lang="en-GB" sz="1600" dirty="0"/>
              <a:t>on, check the </a:t>
            </a:r>
            <a:r>
              <a:rPr lang="en-GB" sz="1600" dirty="0" smtClean="0"/>
              <a:t>charger </a:t>
            </a:r>
            <a:r>
              <a:rPr lang="en-GB" sz="1600" smtClean="0"/>
              <a:t>is </a:t>
            </a:r>
            <a:r>
              <a:rPr lang="en-GB" sz="1600" smtClean="0"/>
              <a:t>functioning.</a:t>
            </a:r>
            <a:endParaRPr lang="en-GB" sz="1600" dirty="0"/>
          </a:p>
          <a:p>
            <a:pPr marL="285750" indent="-285750">
              <a:buFont typeface="Arial" panose="020B0604020202020204" pitchFamily="34" charset="0"/>
              <a:buChar char="•"/>
            </a:pPr>
            <a:r>
              <a:rPr lang="en-GB" sz="1600" dirty="0"/>
              <a:t>If you have used the roll down canopies and they are wet, please leave them rolled down so they may dry</a:t>
            </a:r>
            <a:r>
              <a:rPr lang="en-GB" sz="1600" dirty="0" smtClean="0"/>
              <a:t>.</a:t>
            </a:r>
          </a:p>
          <a:p>
            <a:pPr marL="285750" indent="-285750">
              <a:buFont typeface="Arial" panose="020B0604020202020204" pitchFamily="34" charset="0"/>
              <a:buChar char="•"/>
            </a:pPr>
            <a:r>
              <a:rPr lang="en-GB" sz="1600" dirty="0" smtClean="0"/>
              <a:t>Make an entry in the Buggy Shift Log when you return a buggy.</a:t>
            </a:r>
            <a:endParaRPr lang="en-GB" sz="1600" dirty="0"/>
          </a:p>
          <a:p>
            <a:pPr marL="285750" indent="-285750">
              <a:buFont typeface="Arial" panose="020B0604020202020204" pitchFamily="34" charset="0"/>
              <a:buChar char="•"/>
            </a:pPr>
            <a:r>
              <a:rPr lang="en-GB" sz="1600" dirty="0"/>
              <a:t>Record your passenger numbers on the calendar provided.</a:t>
            </a:r>
          </a:p>
          <a:p>
            <a:pPr marL="285750" indent="-285750">
              <a:buFont typeface="Arial" panose="020B0604020202020204" pitchFamily="34" charset="0"/>
              <a:buChar char="•"/>
            </a:pPr>
            <a:r>
              <a:rPr lang="en-GB" sz="1600" dirty="0"/>
              <a:t>Return your Hi-Viz vest or coat to the locker.  If wet leave out to dry on </a:t>
            </a:r>
            <a:r>
              <a:rPr lang="en-GB" sz="1600" dirty="0" smtClean="0"/>
              <a:t>the wall hooks.</a:t>
            </a:r>
            <a:endParaRPr lang="en-GB" sz="1600" dirty="0"/>
          </a:p>
          <a:p>
            <a:pPr marL="285750" indent="-285750">
              <a:buFont typeface="Arial" panose="020B0604020202020204" pitchFamily="34" charset="0"/>
              <a:buChar char="•"/>
            </a:pPr>
            <a:r>
              <a:rPr lang="en-GB" sz="1600" dirty="0"/>
              <a:t>Please place any rubbish in </a:t>
            </a:r>
            <a:r>
              <a:rPr lang="en-GB" sz="1600" dirty="0" smtClean="0"/>
              <a:t>the bin bag provided or one of the bins outside</a:t>
            </a:r>
            <a:r>
              <a:rPr lang="en-GB" sz="1600" dirty="0"/>
              <a:t>.</a:t>
            </a:r>
          </a:p>
          <a:p>
            <a:pPr marL="285750" indent="-285750">
              <a:buFont typeface="Arial" panose="020B0604020202020204" pitchFamily="34" charset="0"/>
              <a:buChar char="•"/>
            </a:pPr>
            <a:r>
              <a:rPr lang="en-GB" sz="1600" dirty="0"/>
              <a:t>When leaving the Batcave please turn off the Batcave lights, secure the Batcave and sign the keys back into Main Gate.</a:t>
            </a:r>
          </a:p>
          <a:p>
            <a:endParaRPr lang="en-GB" sz="1600" dirty="0"/>
          </a:p>
          <a:p>
            <a:pPr algn="ctr"/>
            <a:r>
              <a:rPr lang="en-GB" sz="1600" b="1" dirty="0"/>
              <a:t>Thank you for your time – you are making a valuable contribution to our patients and visitors! </a:t>
            </a:r>
          </a:p>
          <a:p>
            <a:endParaRPr lang="en-GB" sz="1400" b="1" dirty="0"/>
          </a:p>
        </p:txBody>
      </p:sp>
      <p:sp>
        <p:nvSpPr>
          <p:cNvPr id="4" name="Slide Number Placeholder 3"/>
          <p:cNvSpPr>
            <a:spLocks noGrp="1"/>
          </p:cNvSpPr>
          <p:nvPr>
            <p:ph type="sldNum" sz="quarter" idx="12"/>
          </p:nvPr>
        </p:nvSpPr>
        <p:spPr/>
        <p:txBody>
          <a:bodyPr/>
          <a:lstStyle/>
          <a:p>
            <a:fld id="{14C2A46B-C40C-4ED0-80EB-B897C98A8FB6}" type="slidenum">
              <a:rPr lang="en-GB" smtClean="0"/>
              <a:t>21</a:t>
            </a:fld>
            <a:endParaRPr lang="en-GB"/>
          </a:p>
        </p:txBody>
      </p:sp>
    </p:spTree>
    <p:extLst>
      <p:ext uri="{BB962C8B-B14F-4D97-AF65-F5344CB8AC3E}">
        <p14:creationId xmlns:p14="http://schemas.microsoft.com/office/powerpoint/2010/main" val="29143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GB" dirty="0" smtClean="0">
                <a:latin typeface="Arial Rounded MT Bold" panose="020F0704030504030204" pitchFamily="34" charset="0"/>
              </a:rPr>
              <a:t>The Site</a:t>
            </a:r>
            <a:endParaRPr lang="en-GB" dirty="0">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14C2A46B-C40C-4ED0-80EB-B897C98A8FB6}" type="slidenum">
              <a:rPr lang="en-GB" smtClean="0"/>
              <a:t>3</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1" y="1519648"/>
            <a:ext cx="7272808" cy="5141551"/>
          </a:xfrm>
          <a:prstGeom prst="rect">
            <a:avLst/>
          </a:prstGeom>
        </p:spPr>
      </p:pic>
    </p:spTree>
    <p:extLst>
      <p:ext uri="{BB962C8B-B14F-4D97-AF65-F5344CB8AC3E}">
        <p14:creationId xmlns:p14="http://schemas.microsoft.com/office/powerpoint/2010/main" val="4274753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a:solidFill>
            <a:schemeClr val="accent3">
              <a:lumMod val="20000"/>
              <a:lumOff val="80000"/>
            </a:schemeClr>
          </a:solidFill>
        </p:spPr>
        <p:txBody>
          <a:bodyPr/>
          <a:lstStyle/>
          <a:p>
            <a:r>
              <a:rPr lang="en-GB" dirty="0" smtClean="0">
                <a:latin typeface="Arial Rounded MT Bold" panose="020F0704030504030204" pitchFamily="34" charset="0"/>
              </a:rPr>
              <a:t>The Route</a:t>
            </a:r>
            <a:endParaRPr lang="en-GB" dirty="0">
              <a:latin typeface="Arial Rounded MT Bold" panose="020F0704030504030204" pitchFamily="34" charset="0"/>
            </a:endParaRPr>
          </a:p>
        </p:txBody>
      </p:sp>
      <p:sp>
        <p:nvSpPr>
          <p:cNvPr id="6" name="TextBox 5"/>
          <p:cNvSpPr txBox="1"/>
          <p:nvPr/>
        </p:nvSpPr>
        <p:spPr>
          <a:xfrm>
            <a:off x="575556" y="1628800"/>
            <a:ext cx="7992888" cy="4770537"/>
          </a:xfrm>
          <a:prstGeom prst="rect">
            <a:avLst/>
          </a:prstGeom>
          <a:solidFill>
            <a:schemeClr val="accent1">
              <a:lumMod val="20000"/>
              <a:lumOff val="80000"/>
            </a:schemeClr>
          </a:solidFill>
        </p:spPr>
        <p:txBody>
          <a:bodyPr wrap="square" rtlCol="0">
            <a:spAutoFit/>
          </a:bodyPr>
          <a:lstStyle/>
          <a:p>
            <a:r>
              <a:rPr lang="en-GB" sz="1600" dirty="0" smtClean="0"/>
              <a:t>The buggy service operates as follows:</a:t>
            </a:r>
          </a:p>
          <a:p>
            <a:endParaRPr lang="en-GB" sz="1600" dirty="0"/>
          </a:p>
          <a:p>
            <a:r>
              <a:rPr lang="en-GB" sz="1600" dirty="0" smtClean="0"/>
              <a:t>9:00am (or first shift of the day) – once the buggy checks are completed the service starts.  The driver will distribute the 2-way radios to Orthotics Reception, Outpatients Entrance Volunteer Steward, the Outpatients car park attendant and Main </a:t>
            </a:r>
            <a:r>
              <a:rPr lang="en-GB" sz="1600" dirty="0" smtClean="0"/>
              <a:t>Gate (Enquiries).</a:t>
            </a:r>
            <a:endParaRPr lang="en-GB" sz="1600" dirty="0" smtClean="0"/>
          </a:p>
          <a:p>
            <a:endParaRPr lang="en-GB" sz="1600" dirty="0"/>
          </a:p>
          <a:p>
            <a:r>
              <a:rPr lang="en-GB" sz="1600" dirty="0" smtClean="0"/>
              <a:t>The main activity tends to be between the Patients &amp; Visitors Car Park and Outpatients.</a:t>
            </a:r>
          </a:p>
          <a:p>
            <a:endParaRPr lang="en-GB" sz="1600" dirty="0"/>
          </a:p>
          <a:p>
            <a:r>
              <a:rPr lang="en-GB" sz="1600" dirty="0" smtClean="0"/>
              <a:t>However, the buggy may also transport people between Orthotics, Prosthetics, MRI Scanning (top of the “Slope” near the Wood Lane entrance), London Spinal </a:t>
            </a:r>
            <a:r>
              <a:rPr lang="en-GB" sz="1600" dirty="0"/>
              <a:t>Cord Injury Centre </a:t>
            </a:r>
            <a:r>
              <a:rPr lang="en-GB" sz="1600" dirty="0" smtClean="0"/>
              <a:t>(LSCIC) and the Main Gate.  Site maps are on-board the buggy so you can find where things are, and help people to their destinations.</a:t>
            </a:r>
          </a:p>
          <a:p>
            <a:endParaRPr lang="en-GB" sz="1600" dirty="0"/>
          </a:p>
          <a:p>
            <a:r>
              <a:rPr lang="en-GB" sz="1600" dirty="0" smtClean="0"/>
              <a:t>The routes to Prosthetics, Orthotics, MRI Scanning and </a:t>
            </a:r>
            <a:r>
              <a:rPr lang="en-GB" sz="1600" dirty="0" smtClean="0"/>
              <a:t>LSCIC </a:t>
            </a:r>
            <a:r>
              <a:rPr lang="en-GB" sz="1600" dirty="0" smtClean="0"/>
              <a:t>will be on radio or passenger request only. This is </a:t>
            </a:r>
            <a:r>
              <a:rPr lang="en-GB" sz="1600" dirty="0" smtClean="0"/>
              <a:t>both to </a:t>
            </a:r>
            <a:r>
              <a:rPr lang="en-GB" sz="1600" dirty="0" smtClean="0"/>
              <a:t>spare the battery through avoiding longer drives up steep hills </a:t>
            </a:r>
            <a:r>
              <a:rPr lang="en-GB" sz="1600" dirty="0" smtClean="0"/>
              <a:t>unnecessarily and the time it takes to do the trips. </a:t>
            </a:r>
            <a:r>
              <a:rPr lang="en-GB" sz="1600" dirty="0" smtClean="0"/>
              <a:t/>
            </a:r>
            <a:br>
              <a:rPr lang="en-GB" sz="1600" dirty="0" smtClean="0"/>
            </a:br>
            <a:endParaRPr lang="en-GB" sz="1600" dirty="0" smtClean="0"/>
          </a:p>
          <a:p>
            <a:r>
              <a:rPr lang="en-GB" sz="1600" dirty="0" smtClean="0"/>
              <a:t>Some routes have barriers to prevent unauthorised access.  Each buggy key set has a smartcard which you present to the barrier reader in order for it to open.</a:t>
            </a:r>
          </a:p>
        </p:txBody>
      </p:sp>
      <p:sp>
        <p:nvSpPr>
          <p:cNvPr id="2" name="Slide Number Placeholder 1"/>
          <p:cNvSpPr>
            <a:spLocks noGrp="1"/>
          </p:cNvSpPr>
          <p:nvPr>
            <p:ph type="sldNum" sz="quarter" idx="12"/>
          </p:nvPr>
        </p:nvSpPr>
        <p:spPr/>
        <p:txBody>
          <a:bodyPr/>
          <a:lstStyle/>
          <a:p>
            <a:fld id="{14C2A46B-C40C-4ED0-80EB-B897C98A8FB6}" type="slidenum">
              <a:rPr lang="en-GB" smtClean="0"/>
              <a:t>4</a:t>
            </a:fld>
            <a:endParaRPr lang="en-GB"/>
          </a:p>
        </p:txBody>
      </p:sp>
    </p:spTree>
    <p:extLst>
      <p:ext uri="{BB962C8B-B14F-4D97-AF65-F5344CB8AC3E}">
        <p14:creationId xmlns:p14="http://schemas.microsoft.com/office/powerpoint/2010/main" val="326438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GB" dirty="0" smtClean="0">
                <a:latin typeface="Arial Rounded MT Bold" panose="020F0704030504030204" pitchFamily="34" charset="0"/>
              </a:rPr>
              <a:t>Starting your shift</a:t>
            </a:r>
            <a:endParaRPr lang="en-GB" dirty="0">
              <a:latin typeface="Arial Rounded MT Bold" panose="020F07040305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7917988"/>
              </p:ext>
            </p:extLst>
          </p:nvPr>
        </p:nvGraphicFramePr>
        <p:xfrm>
          <a:off x="1547664" y="3068960"/>
          <a:ext cx="6096000" cy="3335014"/>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183945">
                <a:tc>
                  <a:txBody>
                    <a:bodyPr/>
                    <a:lstStyle/>
                    <a:p>
                      <a:pPr algn="ctr"/>
                      <a:r>
                        <a:rPr lang="en-GB" dirty="0" smtClean="0"/>
                        <a:t>What</a:t>
                      </a:r>
                      <a:r>
                        <a:rPr lang="en-GB" baseline="0" dirty="0" smtClean="0"/>
                        <a:t> you must do – each shift</a:t>
                      </a:r>
                      <a:endParaRPr lang="en-GB" dirty="0"/>
                    </a:p>
                  </a:txBody>
                  <a:tcPr/>
                </a:tc>
                <a:extLst>
                  <a:ext uri="{0D108BD9-81ED-4DB2-BD59-A6C34878D82A}">
                    <a16:rowId xmlns:a16="http://schemas.microsoft.com/office/drawing/2014/main" val="10000"/>
                  </a:ext>
                </a:extLst>
              </a:tr>
              <a:tr h="183945">
                <a:tc>
                  <a:txBody>
                    <a:bodyPr/>
                    <a:lstStyle/>
                    <a:p>
                      <a:pPr algn="l"/>
                      <a:r>
                        <a:rPr lang="en-GB" sz="1200" dirty="0" smtClean="0"/>
                        <a:t>For the first shift of the day, sign </a:t>
                      </a:r>
                      <a:r>
                        <a:rPr lang="en-GB" sz="1200" baseline="0" dirty="0" smtClean="0"/>
                        <a:t>keys out from Main Gate.  The key numbers are on the key log</a:t>
                      </a:r>
                      <a:endParaRPr lang="en-GB" sz="1200" dirty="0"/>
                    </a:p>
                  </a:txBody>
                  <a:tcPr anchor="ctr"/>
                </a:tc>
                <a:extLst>
                  <a:ext uri="{0D108BD9-81ED-4DB2-BD59-A6C34878D82A}">
                    <a16:rowId xmlns:a16="http://schemas.microsoft.com/office/drawing/2014/main" val="10001"/>
                  </a:ext>
                </a:extLst>
              </a:tr>
              <a:tr h="317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Open up garage</a:t>
                      </a:r>
                      <a:r>
                        <a:rPr lang="en-GB" sz="1200" baseline="0" dirty="0" smtClean="0"/>
                        <a:t> and c</a:t>
                      </a:r>
                      <a:r>
                        <a:rPr lang="en-GB" sz="1200" dirty="0" smtClean="0"/>
                        <a:t>arry</a:t>
                      </a:r>
                      <a:r>
                        <a:rPr lang="en-GB" sz="1200" baseline="0" dirty="0" smtClean="0"/>
                        <a:t> out the safety check on the buggy you will use.  </a:t>
                      </a:r>
                      <a:r>
                        <a:rPr lang="en-GB" sz="1200" b="1" baseline="0" dirty="0" smtClean="0"/>
                        <a:t>If this is the first shift of the day, you must use the buggy which is </a:t>
                      </a:r>
                      <a:r>
                        <a:rPr lang="en-GB" sz="1200" b="1" i="1" u="sng" baseline="0" dirty="0" smtClean="0"/>
                        <a:t>not</a:t>
                      </a:r>
                      <a:r>
                        <a:rPr lang="en-GB" sz="1200" b="1" u="sng" baseline="0" dirty="0" smtClean="0"/>
                        <a:t> on charge</a:t>
                      </a:r>
                      <a:r>
                        <a:rPr lang="en-GB" sz="1200"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If coming in at lunchtime, please take over the buggy which is already in service.</a:t>
                      </a:r>
                      <a:endParaRPr lang="en-GB" sz="1200" dirty="0" smtClean="0"/>
                    </a:p>
                  </a:txBody>
                  <a:tcPr anchor="ctr"/>
                </a:tc>
                <a:extLst>
                  <a:ext uri="{0D108BD9-81ED-4DB2-BD59-A6C34878D82A}">
                    <a16:rowId xmlns:a16="http://schemas.microsoft.com/office/drawing/2014/main" val="10002"/>
                  </a:ext>
                </a:extLst>
              </a:tr>
              <a:tr h="317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Record any </a:t>
                      </a:r>
                      <a:r>
                        <a:rPr lang="en-GB" sz="1200" baseline="0" dirty="0" smtClean="0"/>
                        <a:t>problems that might affect the service on the Buggy Shift Log and if major report them immediately to the Volunteer Services Office x 5394 or 020 8909 5394</a:t>
                      </a:r>
                      <a:endParaRPr lang="en-GB" sz="1200" dirty="0"/>
                    </a:p>
                  </a:txBody>
                  <a:tcPr anchor="ctr"/>
                </a:tc>
                <a:extLst>
                  <a:ext uri="{0D108BD9-81ED-4DB2-BD59-A6C34878D82A}">
                    <a16:rowId xmlns:a16="http://schemas.microsoft.com/office/drawing/2014/main" val="10003"/>
                  </a:ext>
                </a:extLst>
              </a:tr>
              <a:tr h="183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Ensure you are wearing your ID badge, </a:t>
                      </a:r>
                      <a:r>
                        <a:rPr lang="en-GB" sz="1200" dirty="0" smtClean="0"/>
                        <a:t>Volunteer Services polo shirt</a:t>
                      </a:r>
                      <a:r>
                        <a:rPr lang="en-GB" sz="1200" baseline="0" dirty="0" smtClean="0"/>
                        <a:t> &amp;</a:t>
                      </a:r>
                      <a:r>
                        <a:rPr lang="en-GB" sz="1200" dirty="0" smtClean="0"/>
                        <a:t> </a:t>
                      </a:r>
                      <a:r>
                        <a:rPr lang="en-GB" sz="1200" dirty="0" smtClean="0"/>
                        <a:t>Hi-Viz</a:t>
                      </a:r>
                      <a:r>
                        <a:rPr lang="en-GB" sz="1200" baseline="0" dirty="0" smtClean="0"/>
                        <a:t> jacket or vest</a:t>
                      </a:r>
                      <a:endParaRPr lang="en-GB" sz="1200" dirty="0" smtClean="0"/>
                    </a:p>
                  </a:txBody>
                  <a:tcPr anchor="ctr"/>
                </a:tc>
                <a:extLst>
                  <a:ext uri="{0D108BD9-81ED-4DB2-BD59-A6C34878D82A}">
                    <a16:rowId xmlns:a16="http://schemas.microsoft.com/office/drawing/2014/main" val="10004"/>
                  </a:ext>
                </a:extLst>
              </a:tr>
              <a:tr h="183945">
                <a:tc>
                  <a:txBody>
                    <a:bodyPr/>
                    <a:lstStyle/>
                    <a:p>
                      <a:pPr algn="l"/>
                      <a:r>
                        <a:rPr lang="en-GB" sz="1200" dirty="0" smtClean="0"/>
                        <a:t>Test the </a:t>
                      </a:r>
                      <a:r>
                        <a:rPr lang="en-GB" sz="1200" dirty="0" smtClean="0"/>
                        <a:t>charged</a:t>
                      </a:r>
                      <a:r>
                        <a:rPr lang="en-GB" sz="1200" baseline="0" dirty="0" smtClean="0"/>
                        <a:t> radios (if undertaking first shift of the day, see separate page)</a:t>
                      </a:r>
                      <a:endParaRPr lang="en-GB" sz="1200" dirty="0"/>
                    </a:p>
                  </a:txBody>
                  <a:tcPr anchor="ctr"/>
                </a:tc>
                <a:extLst>
                  <a:ext uri="{0D108BD9-81ED-4DB2-BD59-A6C34878D82A}">
                    <a16:rowId xmlns:a16="http://schemas.microsoft.com/office/drawing/2014/main" val="10005"/>
                  </a:ext>
                </a:extLst>
              </a:tr>
              <a:tr h="183945">
                <a:tc>
                  <a:txBody>
                    <a:bodyPr/>
                    <a:lstStyle/>
                    <a:p>
                      <a:pPr algn="l"/>
                      <a:r>
                        <a:rPr lang="en-GB" sz="1200" dirty="0" smtClean="0"/>
                        <a:t>Carefully</a:t>
                      </a:r>
                      <a:r>
                        <a:rPr lang="en-GB" sz="1200" baseline="0" dirty="0" smtClean="0"/>
                        <a:t> drive the buggy out of the garage and park</a:t>
                      </a:r>
                      <a:endParaRPr lang="en-GB" sz="1200" dirty="0"/>
                    </a:p>
                  </a:txBody>
                  <a:tcPr anchor="ctr"/>
                </a:tc>
                <a:extLst>
                  <a:ext uri="{0D108BD9-81ED-4DB2-BD59-A6C34878D82A}">
                    <a16:rowId xmlns:a16="http://schemas.microsoft.com/office/drawing/2014/main" val="10006"/>
                  </a:ext>
                </a:extLst>
              </a:tr>
              <a:tr h="317494">
                <a:tc>
                  <a:txBody>
                    <a:bodyPr/>
                    <a:lstStyle/>
                    <a:p>
                      <a:pPr algn="l"/>
                      <a:r>
                        <a:rPr lang="en-GB" sz="1200" dirty="0" smtClean="0"/>
                        <a:t>Lock up the garage, drive</a:t>
                      </a:r>
                      <a:r>
                        <a:rPr lang="en-GB" sz="1200" baseline="0" dirty="0" smtClean="0"/>
                        <a:t> to Orthotics, Outpatients, the </a:t>
                      </a:r>
                      <a:r>
                        <a:rPr lang="en-GB" sz="1200" baseline="0" dirty="0" smtClean="0"/>
                        <a:t>Outpatients car </a:t>
                      </a:r>
                      <a:r>
                        <a:rPr lang="en-GB" sz="1200" baseline="0" dirty="0" smtClean="0"/>
                        <a:t>park attendant and Main Gate to drop off radios, giving them to the designated person (if the first shift of the day)</a:t>
                      </a:r>
                      <a:endParaRPr lang="en-GB" sz="1200" dirty="0"/>
                    </a:p>
                  </a:txBody>
                  <a:tcPr anchor="ctr"/>
                </a:tc>
                <a:extLst>
                  <a:ext uri="{0D108BD9-81ED-4DB2-BD59-A6C34878D82A}">
                    <a16:rowId xmlns:a16="http://schemas.microsoft.com/office/drawing/2014/main" val="10007"/>
                  </a:ext>
                </a:extLst>
              </a:tr>
              <a:tr h="317494">
                <a:tc>
                  <a:txBody>
                    <a:bodyPr/>
                    <a:lstStyle/>
                    <a:p>
                      <a:pPr algn="l"/>
                      <a:r>
                        <a:rPr lang="en-GB" sz="1200" dirty="0" smtClean="0"/>
                        <a:t>Begin shift.  Each buggy has a counter for you to record passenger</a:t>
                      </a:r>
                      <a:r>
                        <a:rPr lang="en-GB" sz="1200" baseline="0" dirty="0" smtClean="0"/>
                        <a:t> numbers.</a:t>
                      </a:r>
                      <a:endParaRPr lang="en-GB" sz="1200" dirty="0"/>
                    </a:p>
                  </a:txBody>
                  <a:tcPr anchor="ctr"/>
                </a:tc>
                <a:extLst>
                  <a:ext uri="{0D108BD9-81ED-4DB2-BD59-A6C34878D82A}">
                    <a16:rowId xmlns:a16="http://schemas.microsoft.com/office/drawing/2014/main" val="10008"/>
                  </a:ext>
                </a:extLst>
              </a:tr>
            </a:tbl>
          </a:graphicData>
        </a:graphic>
      </p:graphicFrame>
      <p:sp>
        <p:nvSpPr>
          <p:cNvPr id="3" name="TextBox 2"/>
          <p:cNvSpPr txBox="1"/>
          <p:nvPr/>
        </p:nvSpPr>
        <p:spPr>
          <a:xfrm>
            <a:off x="1187624" y="1556792"/>
            <a:ext cx="6768752" cy="1384995"/>
          </a:xfrm>
          <a:prstGeom prst="rect">
            <a:avLst/>
          </a:prstGeom>
          <a:solidFill>
            <a:schemeClr val="accent4">
              <a:lumMod val="20000"/>
              <a:lumOff val="80000"/>
            </a:schemeClr>
          </a:solidFill>
        </p:spPr>
        <p:txBody>
          <a:bodyPr wrap="square" rtlCol="0">
            <a:spAutoFit/>
          </a:bodyPr>
          <a:lstStyle/>
          <a:p>
            <a:r>
              <a:rPr lang="en-GB" sz="1200" b="1" dirty="0" smtClean="0"/>
              <a:t>There are two buggy shifts:</a:t>
            </a:r>
          </a:p>
          <a:p>
            <a:endParaRPr lang="en-GB" sz="1200" b="1" dirty="0"/>
          </a:p>
          <a:p>
            <a:r>
              <a:rPr lang="en-GB" sz="1200" b="1" dirty="0" smtClean="0"/>
              <a:t>9am – 1pm</a:t>
            </a:r>
          </a:p>
          <a:p>
            <a:r>
              <a:rPr lang="en-GB" sz="1200" b="1" dirty="0" smtClean="0"/>
              <a:t>12:30pm – 4:30pm</a:t>
            </a:r>
          </a:p>
          <a:p>
            <a:endParaRPr lang="en-GB" sz="1200" b="1" dirty="0"/>
          </a:p>
          <a:p>
            <a:r>
              <a:rPr lang="en-GB" sz="1200" b="1" dirty="0" smtClean="0"/>
              <a:t>The service runs Monday to Friday 9:30am to 4pm, with 30 </a:t>
            </a:r>
            <a:r>
              <a:rPr lang="en-GB" sz="1200" b="1" dirty="0" err="1" smtClean="0"/>
              <a:t>mins</a:t>
            </a:r>
            <a:r>
              <a:rPr lang="en-GB" sz="1200" b="1" dirty="0" smtClean="0"/>
              <a:t> before and after each shift to ensure checks are carried out, a handover takes place and buggies are stored and charged if required</a:t>
            </a:r>
            <a:endParaRPr lang="en-GB" sz="1200" b="1" dirty="0"/>
          </a:p>
        </p:txBody>
      </p:sp>
      <p:sp>
        <p:nvSpPr>
          <p:cNvPr id="5" name="Slide Number Placeholder 4"/>
          <p:cNvSpPr>
            <a:spLocks noGrp="1"/>
          </p:cNvSpPr>
          <p:nvPr>
            <p:ph type="sldNum" sz="quarter" idx="12"/>
          </p:nvPr>
        </p:nvSpPr>
        <p:spPr/>
        <p:txBody>
          <a:bodyPr/>
          <a:lstStyle/>
          <a:p>
            <a:fld id="{14C2A46B-C40C-4ED0-80EB-B897C98A8FB6}" type="slidenum">
              <a:rPr lang="en-GB" smtClean="0"/>
              <a:t>5</a:t>
            </a:fld>
            <a:endParaRPr lang="en-GB"/>
          </a:p>
        </p:txBody>
      </p:sp>
    </p:spTree>
    <p:extLst>
      <p:ext uri="{BB962C8B-B14F-4D97-AF65-F5344CB8AC3E}">
        <p14:creationId xmlns:p14="http://schemas.microsoft.com/office/powerpoint/2010/main" val="2111090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fontScale="90000"/>
          </a:bodyPr>
          <a:lstStyle/>
          <a:p>
            <a:r>
              <a:rPr lang="en-GB" dirty="0" smtClean="0">
                <a:latin typeface="Arial Rounded MT Bold" panose="020F0704030504030204" pitchFamily="34" charset="0"/>
              </a:rPr>
              <a:t>The safety checklist </a:t>
            </a:r>
            <a:br>
              <a:rPr lang="en-GB" dirty="0" smtClean="0">
                <a:latin typeface="Arial Rounded MT Bold" panose="020F0704030504030204" pitchFamily="34" charset="0"/>
              </a:rPr>
            </a:br>
            <a:r>
              <a:rPr lang="en-GB" dirty="0" smtClean="0">
                <a:latin typeface="Arial Rounded MT Bold" panose="020F0704030504030204" pitchFamily="34" charset="0"/>
              </a:rPr>
              <a:t>&amp; Buggy Shift Log</a:t>
            </a:r>
            <a:endParaRPr lang="en-GB" dirty="0">
              <a:latin typeface="Arial Rounded MT Bold" panose="020F0704030504030204" pitchFamily="34" charset="0"/>
            </a:endParaRPr>
          </a:p>
        </p:txBody>
      </p:sp>
      <p:sp>
        <p:nvSpPr>
          <p:cNvPr id="4" name="TextBox 3"/>
          <p:cNvSpPr txBox="1"/>
          <p:nvPr/>
        </p:nvSpPr>
        <p:spPr>
          <a:xfrm>
            <a:off x="467544" y="1484784"/>
            <a:ext cx="3888432" cy="369332"/>
          </a:xfrm>
          <a:prstGeom prst="rect">
            <a:avLst/>
          </a:prstGeom>
          <a:solidFill>
            <a:schemeClr val="accent2">
              <a:lumMod val="20000"/>
              <a:lumOff val="80000"/>
            </a:schemeClr>
          </a:solidFill>
        </p:spPr>
        <p:txBody>
          <a:bodyPr wrap="square" rtlCol="0">
            <a:spAutoFit/>
          </a:bodyPr>
          <a:lstStyle/>
          <a:p>
            <a:r>
              <a:rPr lang="en-GB" b="1" dirty="0" smtClean="0"/>
              <a:t>What it is</a:t>
            </a:r>
            <a:endParaRPr lang="en-GB" b="1" dirty="0"/>
          </a:p>
        </p:txBody>
      </p:sp>
      <p:sp>
        <p:nvSpPr>
          <p:cNvPr id="5" name="TextBox 4"/>
          <p:cNvSpPr txBox="1"/>
          <p:nvPr/>
        </p:nvSpPr>
        <p:spPr>
          <a:xfrm>
            <a:off x="4499992" y="1484784"/>
            <a:ext cx="4176464" cy="369332"/>
          </a:xfrm>
          <a:prstGeom prst="rect">
            <a:avLst/>
          </a:prstGeom>
          <a:solidFill>
            <a:schemeClr val="accent5">
              <a:lumMod val="20000"/>
              <a:lumOff val="80000"/>
            </a:schemeClr>
          </a:solidFill>
        </p:spPr>
        <p:txBody>
          <a:bodyPr wrap="square" rtlCol="0">
            <a:spAutoFit/>
          </a:bodyPr>
          <a:lstStyle/>
          <a:p>
            <a:r>
              <a:rPr lang="en-GB" b="1" dirty="0" smtClean="0"/>
              <a:t>Why you need to complete it</a:t>
            </a:r>
            <a:endParaRPr lang="en-GB" b="1" dirty="0"/>
          </a:p>
        </p:txBody>
      </p:sp>
      <p:sp>
        <p:nvSpPr>
          <p:cNvPr id="3" name="TextBox 2"/>
          <p:cNvSpPr txBox="1"/>
          <p:nvPr/>
        </p:nvSpPr>
        <p:spPr>
          <a:xfrm>
            <a:off x="467544" y="1988840"/>
            <a:ext cx="3888432" cy="3970318"/>
          </a:xfrm>
          <a:prstGeom prst="rect">
            <a:avLst/>
          </a:prstGeom>
          <a:solidFill>
            <a:schemeClr val="accent4">
              <a:lumMod val="20000"/>
              <a:lumOff val="80000"/>
            </a:schemeClr>
          </a:solidFill>
        </p:spPr>
        <p:txBody>
          <a:bodyPr wrap="square" rtlCol="0">
            <a:spAutoFit/>
          </a:bodyPr>
          <a:lstStyle/>
          <a:p>
            <a:r>
              <a:rPr lang="en-GB" dirty="0" smtClean="0"/>
              <a:t>The checklist is a list of things that need to be checked before the start of each buggy </a:t>
            </a:r>
            <a:r>
              <a:rPr lang="en-GB" dirty="0" smtClean="0"/>
              <a:t>shift or use of the buggy.</a:t>
            </a:r>
            <a:endParaRPr lang="en-GB" dirty="0" smtClean="0"/>
          </a:p>
          <a:p>
            <a:endParaRPr lang="en-GB" dirty="0"/>
          </a:p>
          <a:p>
            <a:r>
              <a:rPr lang="en-GB" dirty="0" smtClean="0"/>
              <a:t>These include all of the controls, lights, tyres and seatbelts.</a:t>
            </a:r>
          </a:p>
          <a:p>
            <a:endParaRPr lang="en-GB" dirty="0" smtClean="0"/>
          </a:p>
          <a:p>
            <a:r>
              <a:rPr lang="en-GB" dirty="0" smtClean="0"/>
              <a:t>This is the best way of identifying any problems or risks in order to protect our passengers and you, our drivers.</a:t>
            </a:r>
          </a:p>
          <a:p>
            <a:endParaRPr lang="en-GB" dirty="0"/>
          </a:p>
          <a:p>
            <a:r>
              <a:rPr lang="en-GB" dirty="0" smtClean="0"/>
              <a:t>If you notice any major problems with the buggy, you must immediately notify Volunteer Services.</a:t>
            </a:r>
            <a:endParaRPr lang="en-GB" dirty="0"/>
          </a:p>
        </p:txBody>
      </p:sp>
      <p:sp>
        <p:nvSpPr>
          <p:cNvPr id="6" name="TextBox 5"/>
          <p:cNvSpPr txBox="1"/>
          <p:nvPr/>
        </p:nvSpPr>
        <p:spPr>
          <a:xfrm>
            <a:off x="4499992" y="1988840"/>
            <a:ext cx="4176464" cy="3970318"/>
          </a:xfrm>
          <a:prstGeom prst="rect">
            <a:avLst/>
          </a:prstGeom>
          <a:solidFill>
            <a:schemeClr val="accent1">
              <a:lumMod val="20000"/>
              <a:lumOff val="80000"/>
            </a:schemeClr>
          </a:solidFill>
        </p:spPr>
        <p:txBody>
          <a:bodyPr wrap="square" rtlCol="0">
            <a:spAutoFit/>
          </a:bodyPr>
          <a:lstStyle/>
          <a:p>
            <a:r>
              <a:rPr lang="en-GB" dirty="0" smtClean="0"/>
              <a:t>You will be transporting patients around the hospital site, often with other traffic moving through. </a:t>
            </a:r>
          </a:p>
          <a:p>
            <a:endParaRPr lang="en-GB" dirty="0"/>
          </a:p>
          <a:p>
            <a:r>
              <a:rPr lang="en-GB" dirty="0" smtClean="0"/>
              <a:t>It is vital the buggies are fully operational to minimise any risk of accident or injury due to faulty parts, damage, or breakdown.</a:t>
            </a:r>
          </a:p>
          <a:p>
            <a:endParaRPr lang="en-GB" dirty="0"/>
          </a:p>
          <a:p>
            <a:r>
              <a:rPr lang="en-GB" dirty="0" smtClean="0"/>
              <a:t>Laminated copies of the checklist are found in the garage. Once the checks are complete, make your entry in the Buggy Shift Log, which is also in the garage.</a:t>
            </a:r>
            <a:endParaRPr lang="en-GB" dirty="0"/>
          </a:p>
          <a:p>
            <a:endParaRPr lang="en-GB" dirty="0"/>
          </a:p>
        </p:txBody>
      </p:sp>
      <p:sp>
        <p:nvSpPr>
          <p:cNvPr id="7" name="Slide Number Placeholder 6"/>
          <p:cNvSpPr>
            <a:spLocks noGrp="1"/>
          </p:cNvSpPr>
          <p:nvPr>
            <p:ph type="sldNum" sz="quarter" idx="12"/>
          </p:nvPr>
        </p:nvSpPr>
        <p:spPr/>
        <p:txBody>
          <a:bodyPr/>
          <a:lstStyle/>
          <a:p>
            <a:fld id="{14C2A46B-C40C-4ED0-80EB-B897C98A8FB6}" type="slidenum">
              <a:rPr lang="en-GB" smtClean="0"/>
              <a:t>6</a:t>
            </a:fld>
            <a:endParaRPr lang="en-GB"/>
          </a:p>
        </p:txBody>
      </p:sp>
    </p:spTree>
    <p:extLst>
      <p:ext uri="{BB962C8B-B14F-4D97-AF65-F5344CB8AC3E}">
        <p14:creationId xmlns:p14="http://schemas.microsoft.com/office/powerpoint/2010/main" val="289607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GB" dirty="0" smtClean="0">
                <a:latin typeface="Arial Rounded MT Bold" panose="020F0704030504030204" pitchFamily="34" charset="0"/>
              </a:rPr>
              <a:t>The controls</a:t>
            </a:r>
            <a:endParaRPr lang="en-GB" dirty="0">
              <a:latin typeface="Arial Rounded MT Bold" panose="020F070403050403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1556792"/>
            <a:ext cx="4303264" cy="4077072"/>
          </a:xfrm>
          <a:prstGeom prst="rect">
            <a:avLst/>
          </a:prstGeom>
          <a:ln>
            <a:noFill/>
          </a:ln>
          <a:effectLst>
            <a:softEdge rad="112500"/>
          </a:effectLst>
        </p:spPr>
      </p:pic>
      <p:sp>
        <p:nvSpPr>
          <p:cNvPr id="6" name="TextBox 5"/>
          <p:cNvSpPr txBox="1"/>
          <p:nvPr/>
        </p:nvSpPr>
        <p:spPr>
          <a:xfrm>
            <a:off x="4860032" y="1556792"/>
            <a:ext cx="3816424" cy="2862322"/>
          </a:xfrm>
          <a:prstGeom prst="rect">
            <a:avLst/>
          </a:prstGeom>
          <a:noFill/>
        </p:spPr>
        <p:txBody>
          <a:bodyPr wrap="square" rtlCol="0">
            <a:spAutoFit/>
          </a:bodyPr>
          <a:lstStyle/>
          <a:p>
            <a:r>
              <a:rPr lang="en-GB" b="1" dirty="0" smtClean="0"/>
              <a:t>Main Controls for all buggies are similar</a:t>
            </a:r>
          </a:p>
          <a:p>
            <a:endParaRPr lang="en-GB" sz="1600" dirty="0" smtClean="0"/>
          </a:p>
          <a:p>
            <a:pPr marL="285750" indent="-285750">
              <a:buFont typeface="Wingdings" panose="05000000000000000000" pitchFamily="2" charset="2"/>
              <a:buChar char="Ø"/>
            </a:pPr>
            <a:r>
              <a:rPr lang="en-GB" sz="1600" dirty="0" smtClean="0"/>
              <a:t>All are left-hand drive</a:t>
            </a:r>
          </a:p>
          <a:p>
            <a:pPr marL="285750" indent="-285750">
              <a:buFont typeface="Wingdings" panose="05000000000000000000" pitchFamily="2" charset="2"/>
              <a:buChar char="Ø"/>
            </a:pPr>
            <a:r>
              <a:rPr lang="en-GB" sz="1600" dirty="0" smtClean="0"/>
              <a:t>All have accelerator and brake pedals</a:t>
            </a:r>
          </a:p>
          <a:p>
            <a:pPr marL="285750" indent="-285750">
              <a:buFont typeface="Wingdings" panose="05000000000000000000" pitchFamily="2" charset="2"/>
              <a:buChar char="Ø"/>
            </a:pPr>
            <a:r>
              <a:rPr lang="en-GB" sz="1600" dirty="0" smtClean="0"/>
              <a:t>All have </a:t>
            </a:r>
            <a:r>
              <a:rPr lang="en-GB" sz="1600" dirty="0" smtClean="0"/>
              <a:t>electric horns </a:t>
            </a:r>
            <a:r>
              <a:rPr lang="en-GB" sz="1600" dirty="0" smtClean="0"/>
              <a:t>(</a:t>
            </a:r>
            <a:r>
              <a:rPr lang="en-GB" sz="1600" dirty="0" smtClean="0"/>
              <a:t>sometimes a manual </a:t>
            </a:r>
            <a:r>
              <a:rPr lang="en-GB" sz="1600" dirty="0" smtClean="0"/>
              <a:t>“bulb </a:t>
            </a:r>
            <a:r>
              <a:rPr lang="en-GB" sz="1600" dirty="0" smtClean="0"/>
              <a:t>horn” may be used if there is a fault)</a:t>
            </a:r>
            <a:endParaRPr lang="en-GB" sz="1600" dirty="0" smtClean="0"/>
          </a:p>
          <a:p>
            <a:pPr marL="285750" indent="-285750">
              <a:buFont typeface="Wingdings" panose="05000000000000000000" pitchFamily="2" charset="2"/>
              <a:buChar char="Ø"/>
            </a:pPr>
            <a:r>
              <a:rPr lang="en-GB" sz="1600" dirty="0" smtClean="0"/>
              <a:t>All have forward / reverse switches</a:t>
            </a:r>
          </a:p>
          <a:p>
            <a:pPr marL="285750" indent="-285750">
              <a:buFont typeface="Wingdings" panose="05000000000000000000" pitchFamily="2" charset="2"/>
              <a:buChar char="Ø"/>
            </a:pPr>
            <a:r>
              <a:rPr lang="en-GB" sz="1600" dirty="0" smtClean="0"/>
              <a:t>All have lights / headlight(s)</a:t>
            </a:r>
          </a:p>
          <a:p>
            <a:pPr marL="285750" indent="-285750">
              <a:buFont typeface="Wingdings" panose="05000000000000000000" pitchFamily="2" charset="2"/>
              <a:buChar char="Ø"/>
            </a:pPr>
            <a:r>
              <a:rPr lang="en-GB" sz="1600" dirty="0" smtClean="0"/>
              <a:t>All have reversing buzzers</a:t>
            </a:r>
            <a:endParaRPr lang="en-GB" sz="1600" dirty="0"/>
          </a:p>
        </p:txBody>
      </p:sp>
      <p:sp>
        <p:nvSpPr>
          <p:cNvPr id="7" name="TextBox 6"/>
          <p:cNvSpPr txBox="1"/>
          <p:nvPr/>
        </p:nvSpPr>
        <p:spPr>
          <a:xfrm>
            <a:off x="4860032" y="4419114"/>
            <a:ext cx="3672408" cy="892552"/>
          </a:xfrm>
          <a:prstGeom prst="rect">
            <a:avLst/>
          </a:prstGeom>
          <a:noFill/>
        </p:spPr>
        <p:txBody>
          <a:bodyPr wrap="square" rtlCol="0">
            <a:spAutoFit/>
          </a:bodyPr>
          <a:lstStyle/>
          <a:p>
            <a:r>
              <a:rPr lang="en-GB" b="1" dirty="0" smtClean="0"/>
              <a:t>Differences</a:t>
            </a:r>
          </a:p>
          <a:p>
            <a:endParaRPr lang="en-GB" b="1" dirty="0"/>
          </a:p>
          <a:p>
            <a:pPr marL="285750" indent="-285750">
              <a:buFont typeface="Wingdings" panose="05000000000000000000" pitchFamily="2" charset="2"/>
              <a:buChar char="v"/>
            </a:pPr>
            <a:r>
              <a:rPr lang="en-GB" sz="1600" dirty="0" smtClean="0"/>
              <a:t>Club Car (blue) has an electric wiper</a:t>
            </a:r>
          </a:p>
        </p:txBody>
      </p:sp>
      <p:sp>
        <p:nvSpPr>
          <p:cNvPr id="8" name="TextBox 7"/>
          <p:cNvSpPr txBox="1"/>
          <p:nvPr/>
        </p:nvSpPr>
        <p:spPr>
          <a:xfrm>
            <a:off x="539552" y="5733256"/>
            <a:ext cx="8136904" cy="646331"/>
          </a:xfrm>
          <a:prstGeom prst="rect">
            <a:avLst/>
          </a:prstGeom>
          <a:solidFill>
            <a:schemeClr val="accent5">
              <a:lumMod val="20000"/>
              <a:lumOff val="80000"/>
            </a:schemeClr>
          </a:solidFill>
        </p:spPr>
        <p:txBody>
          <a:bodyPr wrap="square" rtlCol="0">
            <a:spAutoFit/>
          </a:bodyPr>
          <a:lstStyle/>
          <a:p>
            <a:r>
              <a:rPr lang="en-GB" dirty="0" smtClean="0"/>
              <a:t>Please familiarise yourself with the controls for each buggy, as you may be required to drive any of them during your shift.</a:t>
            </a:r>
            <a:endParaRPr lang="en-GB" dirty="0"/>
          </a:p>
        </p:txBody>
      </p:sp>
      <p:sp>
        <p:nvSpPr>
          <p:cNvPr id="3" name="Slide Number Placeholder 2"/>
          <p:cNvSpPr>
            <a:spLocks noGrp="1"/>
          </p:cNvSpPr>
          <p:nvPr>
            <p:ph type="sldNum" sz="quarter" idx="12"/>
          </p:nvPr>
        </p:nvSpPr>
        <p:spPr/>
        <p:txBody>
          <a:bodyPr/>
          <a:lstStyle/>
          <a:p>
            <a:fld id="{14C2A46B-C40C-4ED0-80EB-B897C98A8FB6}" type="slidenum">
              <a:rPr lang="en-GB" smtClean="0"/>
              <a:t>7</a:t>
            </a:fld>
            <a:endParaRPr lang="en-GB"/>
          </a:p>
        </p:txBody>
      </p:sp>
    </p:spTree>
    <p:extLst>
      <p:ext uri="{BB962C8B-B14F-4D97-AF65-F5344CB8AC3E}">
        <p14:creationId xmlns:p14="http://schemas.microsoft.com/office/powerpoint/2010/main" val="400466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3200" dirty="0" smtClean="0">
                <a:solidFill>
                  <a:schemeClr val="tx1"/>
                </a:solidFill>
              </a:rPr>
              <a:t>2-Way Radio (Walkie-Talkie) Brief User Guide</a:t>
            </a:r>
            <a:endParaRPr lang="en-GB" sz="3200"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9956"/>
            <a:ext cx="8229600" cy="4266451"/>
          </a:xfrm>
        </p:spPr>
      </p:pic>
      <p:sp>
        <p:nvSpPr>
          <p:cNvPr id="4" name="Slide Number Placeholder 3"/>
          <p:cNvSpPr>
            <a:spLocks noGrp="1"/>
          </p:cNvSpPr>
          <p:nvPr>
            <p:ph type="sldNum" sz="quarter" idx="12"/>
          </p:nvPr>
        </p:nvSpPr>
        <p:spPr/>
        <p:txBody>
          <a:bodyPr/>
          <a:lstStyle/>
          <a:p>
            <a:fld id="{14C2A46B-C40C-4ED0-80EB-B897C98A8FB6}" type="slidenum">
              <a:rPr lang="en-GB" smtClean="0"/>
              <a:t>8</a:t>
            </a:fld>
            <a:endParaRPr lang="en-GB"/>
          </a:p>
        </p:txBody>
      </p:sp>
    </p:spTree>
    <p:extLst>
      <p:ext uri="{BB962C8B-B14F-4D97-AF65-F5344CB8AC3E}">
        <p14:creationId xmlns:p14="http://schemas.microsoft.com/office/powerpoint/2010/main" val="1640889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GB" dirty="0" smtClean="0">
                <a:latin typeface="Arial Rounded MT Bold" panose="020F0704030504030204" pitchFamily="34" charset="0"/>
              </a:rPr>
              <a:t>Club Car (green)</a:t>
            </a:r>
            <a:endParaRPr lang="en-GB" dirty="0">
              <a:latin typeface="Arial Rounded MT Bold" panose="020F070403050403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1556793"/>
            <a:ext cx="3960440" cy="2640294"/>
          </a:xfrm>
          <a:prstGeom prst="rect">
            <a:avLst/>
          </a:prstGeom>
          <a:ln>
            <a:noFill/>
          </a:ln>
          <a:effectLst>
            <a:softEdge rad="112500"/>
          </a:effectLst>
        </p:spPr>
      </p:pic>
      <p:sp>
        <p:nvSpPr>
          <p:cNvPr id="5" name="TextBox 4"/>
          <p:cNvSpPr txBox="1"/>
          <p:nvPr/>
        </p:nvSpPr>
        <p:spPr>
          <a:xfrm>
            <a:off x="4499992" y="1556793"/>
            <a:ext cx="4176464" cy="5170646"/>
          </a:xfrm>
          <a:prstGeom prst="rect">
            <a:avLst/>
          </a:prstGeom>
          <a:solidFill>
            <a:schemeClr val="accent1">
              <a:lumMod val="20000"/>
              <a:lumOff val="80000"/>
            </a:schemeClr>
          </a:solidFill>
        </p:spPr>
        <p:txBody>
          <a:bodyPr wrap="square" rtlCol="0">
            <a:spAutoFit/>
          </a:bodyPr>
          <a:lstStyle/>
          <a:p>
            <a:r>
              <a:rPr lang="en-GB" sz="1100" b="1" dirty="0" smtClean="0"/>
              <a:t>Key switch</a:t>
            </a:r>
          </a:p>
          <a:p>
            <a:r>
              <a:rPr lang="en-GB" sz="1100" dirty="0" smtClean="0"/>
              <a:t>Turn the “ignition” key to the on position to “start” the buggy. The key can only be removed when set to off.</a:t>
            </a:r>
          </a:p>
          <a:p>
            <a:endParaRPr lang="en-GB" sz="1100" b="1" dirty="0"/>
          </a:p>
          <a:p>
            <a:r>
              <a:rPr lang="en-GB" sz="1100" b="1" dirty="0" smtClean="0"/>
              <a:t>Forward / reverse switch</a:t>
            </a:r>
          </a:p>
          <a:p>
            <a:r>
              <a:rPr lang="en-GB" sz="1100" dirty="0" smtClean="0"/>
              <a:t>The forward / reverse switch is located centrally on the lower seat support panel under your knees. The switch has three settings: forward, reverse and neutral. The reverse setting produces a continuous alarm.</a:t>
            </a:r>
            <a:endParaRPr lang="en-GB" sz="1100" b="1" dirty="0" smtClean="0"/>
          </a:p>
          <a:p>
            <a:endParaRPr lang="en-GB" sz="1100" b="1" dirty="0"/>
          </a:p>
          <a:p>
            <a:r>
              <a:rPr lang="en-GB" sz="1100" b="1" dirty="0" smtClean="0"/>
              <a:t>Accelerator pedal</a:t>
            </a:r>
          </a:p>
          <a:p>
            <a:r>
              <a:rPr lang="en-GB" sz="1100" dirty="0" smtClean="0"/>
              <a:t>When the key switch is on and the forward / reverse switch is engaged, pressing the accelerator pedal will automatically release the park brake and start the vehicle moving in the direction selected. When the accelerator is released, power will be cut off and the motor will assist in slowing the buggy down.</a:t>
            </a:r>
          </a:p>
          <a:p>
            <a:endParaRPr lang="en-GB" sz="1100" dirty="0"/>
          </a:p>
          <a:p>
            <a:r>
              <a:rPr lang="en-GB" sz="1100" b="1" dirty="0" smtClean="0"/>
              <a:t>Brake pedal</a:t>
            </a:r>
          </a:p>
          <a:p>
            <a:r>
              <a:rPr lang="en-GB" sz="1100" dirty="0" smtClean="0"/>
              <a:t>The brake pedal has two features. Pressing the main body of the pedal will slow or stop the vehicle. The park brake pedal is the small raised portion in the upper left corner of the brake pedal. To set the park brake, press both the park brake and brake pedal firmly with your foot.</a:t>
            </a:r>
          </a:p>
          <a:p>
            <a:endParaRPr lang="en-GB" sz="1100" b="1" dirty="0"/>
          </a:p>
          <a:p>
            <a:r>
              <a:rPr lang="en-GB" sz="1100" b="1" dirty="0" smtClean="0"/>
              <a:t>Indicators and lights</a:t>
            </a:r>
            <a:endParaRPr lang="en-GB" sz="1100" dirty="0" smtClean="0"/>
          </a:p>
          <a:p>
            <a:r>
              <a:rPr lang="en-GB" sz="1100" dirty="0" smtClean="0"/>
              <a:t>There is an amber beacon on the roof which automatically comes on with the ignition.  The </a:t>
            </a:r>
            <a:r>
              <a:rPr lang="en-GB" sz="1100" dirty="0"/>
              <a:t>indicators are located on a column stork as in most cars but </a:t>
            </a:r>
            <a:r>
              <a:rPr lang="en-GB" sz="1100" b="1" dirty="0"/>
              <a:t>do not self cancel</a:t>
            </a:r>
            <a:r>
              <a:rPr lang="en-GB" sz="1100" dirty="0" smtClean="0"/>
              <a:t>!  Switch the front and rear lights on via a </a:t>
            </a:r>
            <a:r>
              <a:rPr lang="en-GB" sz="1100" dirty="0" smtClean="0"/>
              <a:t>pull out knob on </a:t>
            </a:r>
            <a:r>
              <a:rPr lang="en-GB" sz="1100" dirty="0" smtClean="0"/>
              <a:t>the dashboard, but use them sparingly to reduce battery drain.</a:t>
            </a:r>
            <a:endParaRPr lang="en-GB" sz="1100" b="1" dirty="0"/>
          </a:p>
        </p:txBody>
      </p:sp>
      <p:sp>
        <p:nvSpPr>
          <p:cNvPr id="6" name="TextBox 5"/>
          <p:cNvSpPr txBox="1"/>
          <p:nvPr/>
        </p:nvSpPr>
        <p:spPr>
          <a:xfrm>
            <a:off x="467544" y="4197087"/>
            <a:ext cx="3888432" cy="2585323"/>
          </a:xfrm>
          <a:prstGeom prst="rect">
            <a:avLst/>
          </a:prstGeom>
          <a:solidFill>
            <a:schemeClr val="accent2">
              <a:lumMod val="20000"/>
              <a:lumOff val="80000"/>
            </a:schemeClr>
          </a:solidFill>
          <a:effectLst/>
        </p:spPr>
        <p:txBody>
          <a:bodyPr wrap="square" rtlCol="0">
            <a:spAutoFit/>
          </a:bodyPr>
          <a:lstStyle/>
          <a:p>
            <a:r>
              <a:rPr lang="en-GB" b="1" dirty="0" smtClean="0"/>
              <a:t>Notes</a:t>
            </a:r>
          </a:p>
          <a:p>
            <a:r>
              <a:rPr lang="en-GB" sz="1200" dirty="0" smtClean="0"/>
              <a:t>Ensure the vehicle is stopped before shifting the forward / reverse switch. Failure to do so may damage the vehicle.</a:t>
            </a:r>
          </a:p>
          <a:p>
            <a:endParaRPr lang="en-GB" sz="1200" dirty="0"/>
          </a:p>
          <a:p>
            <a:r>
              <a:rPr lang="en-GB" sz="1200" dirty="0" smtClean="0"/>
              <a:t>The park brake will release automatically when either the accelerator or brake pedal is pressed. The park brake should be firmly engaged and locked to prevent the vehicle rolling.</a:t>
            </a:r>
          </a:p>
          <a:p>
            <a:pPr marL="171450" indent="-171450">
              <a:buFont typeface="Arial" panose="020B0604020202020204" pitchFamily="34" charset="0"/>
              <a:buChar char="•"/>
            </a:pPr>
            <a:endParaRPr lang="en-GB" sz="1200" dirty="0" smtClean="0"/>
          </a:p>
          <a:p>
            <a:r>
              <a:rPr lang="en-GB" sz="1200" dirty="0" smtClean="0"/>
              <a:t>Lights may be activated during early and late shifts or when visibility is otherwise poor, but drain the batteries faster.</a:t>
            </a:r>
          </a:p>
          <a:p>
            <a:endParaRPr lang="en-GB" sz="1200" dirty="0"/>
          </a:p>
          <a:p>
            <a:r>
              <a:rPr lang="en-GB" sz="1200" dirty="0" smtClean="0"/>
              <a:t>Use the horn sparingly but be aware your movement is virtually silent so people may not hear you coming.</a:t>
            </a:r>
          </a:p>
        </p:txBody>
      </p:sp>
      <p:sp>
        <p:nvSpPr>
          <p:cNvPr id="3" name="Slide Number Placeholder 2"/>
          <p:cNvSpPr>
            <a:spLocks noGrp="1"/>
          </p:cNvSpPr>
          <p:nvPr>
            <p:ph type="sldNum" sz="quarter" idx="12"/>
          </p:nvPr>
        </p:nvSpPr>
        <p:spPr>
          <a:xfrm flipV="1">
            <a:off x="7884368" y="6721475"/>
            <a:ext cx="802432" cy="45719"/>
          </a:xfrm>
        </p:spPr>
        <p:txBody>
          <a:bodyPr/>
          <a:lstStyle/>
          <a:p>
            <a:fld id="{14C2A46B-C40C-4ED0-80EB-B897C98A8FB6}" type="slidenum">
              <a:rPr lang="en-GB" smtClean="0"/>
              <a:t>9</a:t>
            </a:fld>
            <a:endParaRPr lang="en-GB" dirty="0"/>
          </a:p>
        </p:txBody>
      </p:sp>
    </p:spTree>
    <p:extLst>
      <p:ext uri="{BB962C8B-B14F-4D97-AF65-F5344CB8AC3E}">
        <p14:creationId xmlns:p14="http://schemas.microsoft.com/office/powerpoint/2010/main" val="92016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3874</Words>
  <Application>Microsoft Office PowerPoint</Application>
  <PresentationFormat>On-screen Show (4:3)</PresentationFormat>
  <Paragraphs>329</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Wingdings</vt:lpstr>
      <vt:lpstr>Office Theme</vt:lpstr>
      <vt:lpstr>The Buggy Driver Manual</vt:lpstr>
      <vt:lpstr>Introduction</vt:lpstr>
      <vt:lpstr>The Site</vt:lpstr>
      <vt:lpstr>The Route</vt:lpstr>
      <vt:lpstr>Starting your shift</vt:lpstr>
      <vt:lpstr>The safety checklist  &amp; Buggy Shift Log</vt:lpstr>
      <vt:lpstr>The controls</vt:lpstr>
      <vt:lpstr>2-Way Radio (Walkie-Talkie) Brief User Guide</vt:lpstr>
      <vt:lpstr>Club Car (green)</vt:lpstr>
      <vt:lpstr>Club Car (green) Extras</vt:lpstr>
      <vt:lpstr>Club Car (blue)</vt:lpstr>
      <vt:lpstr>Club Car (blue) Extras</vt:lpstr>
      <vt:lpstr>Club Car Charging (green &amp; blue buggy)</vt:lpstr>
      <vt:lpstr>Passenger Eligibility and Handling</vt:lpstr>
      <vt:lpstr>Driving guidelines</vt:lpstr>
      <vt:lpstr>Driving guidelines</vt:lpstr>
      <vt:lpstr>Driving guidelines</vt:lpstr>
      <vt:lpstr>Smartcard operated barriers</vt:lpstr>
      <vt:lpstr>Charging and storage</vt:lpstr>
      <vt:lpstr>The Batcave</vt:lpstr>
      <vt:lpstr>End Of Shift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Buggy Driver Manual</dc:title>
  <dc:creator>Banfield, Ellis</dc:creator>
  <cp:lastModifiedBy>Reeve, Keith</cp:lastModifiedBy>
  <cp:revision>324</cp:revision>
  <cp:lastPrinted>2016-06-17T07:36:42Z</cp:lastPrinted>
  <dcterms:created xsi:type="dcterms:W3CDTF">2016-06-13T07:22:12Z</dcterms:created>
  <dcterms:modified xsi:type="dcterms:W3CDTF">2024-08-22T08:16:41Z</dcterms:modified>
</cp:coreProperties>
</file>